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4"/>
  </p:notesMasterIdLst>
  <p:sldIdLst>
    <p:sldId id="268" r:id="rId2"/>
    <p:sldId id="270" r:id="rId3"/>
    <p:sldId id="342" r:id="rId4"/>
    <p:sldId id="484" r:id="rId5"/>
    <p:sldId id="485" r:id="rId6"/>
    <p:sldId id="486" r:id="rId7"/>
    <p:sldId id="487" r:id="rId8"/>
    <p:sldId id="469" r:id="rId9"/>
    <p:sldId id="491" r:id="rId10"/>
    <p:sldId id="424" r:id="rId11"/>
    <p:sldId id="483" r:id="rId12"/>
    <p:sldId id="426" r:id="rId13"/>
    <p:sldId id="427" r:id="rId14"/>
    <p:sldId id="428" r:id="rId15"/>
    <p:sldId id="434" r:id="rId16"/>
    <p:sldId id="297" r:id="rId17"/>
    <p:sldId id="435" r:id="rId18"/>
    <p:sldId id="437" r:id="rId19"/>
    <p:sldId id="438" r:id="rId20"/>
    <p:sldId id="393" r:id="rId21"/>
    <p:sldId id="332" r:id="rId22"/>
    <p:sldId id="334" r:id="rId23"/>
    <p:sldId id="441" r:id="rId24"/>
    <p:sldId id="493" r:id="rId25"/>
    <p:sldId id="494" r:id="rId26"/>
    <p:sldId id="451" r:id="rId27"/>
    <p:sldId id="479" r:id="rId28"/>
    <p:sldId id="464" r:id="rId29"/>
    <p:sldId id="463" r:id="rId30"/>
    <p:sldId id="343" r:id="rId31"/>
    <p:sldId id="344" r:id="rId32"/>
    <p:sldId id="431" r:id="rId33"/>
    <p:sldId id="442" r:id="rId34"/>
    <p:sldId id="452" r:id="rId35"/>
    <p:sldId id="453" r:id="rId36"/>
    <p:sldId id="454" r:id="rId37"/>
    <p:sldId id="455" r:id="rId38"/>
    <p:sldId id="481" r:id="rId39"/>
    <p:sldId id="482" r:id="rId40"/>
    <p:sldId id="472" r:id="rId41"/>
    <p:sldId id="475" r:id="rId42"/>
    <p:sldId id="476" r:id="rId43"/>
    <p:sldId id="477" r:id="rId44"/>
    <p:sldId id="478" r:id="rId45"/>
    <p:sldId id="480" r:id="rId46"/>
    <p:sldId id="345" r:id="rId47"/>
    <p:sldId id="386" r:id="rId48"/>
    <p:sldId id="384" r:id="rId49"/>
    <p:sldId id="385" r:id="rId50"/>
    <p:sldId id="367" r:id="rId51"/>
    <p:sldId id="388" r:id="rId52"/>
    <p:sldId id="380" r:id="rId53"/>
    <p:sldId id="329" r:id="rId54"/>
    <p:sldId id="392" r:id="rId55"/>
    <p:sldId id="381" r:id="rId56"/>
    <p:sldId id="398" r:id="rId57"/>
    <p:sldId id="400" r:id="rId58"/>
    <p:sldId id="401" r:id="rId59"/>
    <p:sldId id="382" r:id="rId60"/>
    <p:sldId id="340" r:id="rId61"/>
    <p:sldId id="399" r:id="rId62"/>
    <p:sldId id="391" r:id="rId63"/>
    <p:sldId id="292" r:id="rId64"/>
    <p:sldId id="338" r:id="rId65"/>
    <p:sldId id="492" r:id="rId66"/>
    <p:sldId id="456" r:id="rId67"/>
    <p:sldId id="457" r:id="rId68"/>
    <p:sldId id="458" r:id="rId69"/>
    <p:sldId id="459" r:id="rId70"/>
    <p:sldId id="460" r:id="rId71"/>
    <p:sldId id="461" r:id="rId72"/>
    <p:sldId id="406" r:id="rId73"/>
    <p:sldId id="407" r:id="rId74"/>
    <p:sldId id="403" r:id="rId75"/>
    <p:sldId id="404" r:id="rId76"/>
    <p:sldId id="405" r:id="rId77"/>
    <p:sldId id="445" r:id="rId78"/>
    <p:sldId id="488" r:id="rId79"/>
    <p:sldId id="489" r:id="rId80"/>
    <p:sldId id="490" r:id="rId81"/>
    <p:sldId id="436" r:id="rId82"/>
    <p:sldId id="439"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500"/>
    <a:srgbClr val="6A0500"/>
    <a:srgbClr val="898989"/>
    <a:srgbClr val="B22D30"/>
    <a:srgbClr val="E46F33"/>
    <a:srgbClr val="4472C4"/>
    <a:srgbClr val="DA6F41"/>
    <a:srgbClr val="E46F41"/>
    <a:srgbClr val="FFED29"/>
    <a:srgbClr val="F49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3"/>
  </p:normalViewPr>
  <p:slideViewPr>
    <p:cSldViewPr snapToGrid="0" snapToObjects="1" showGuides="1">
      <p:cViewPr>
        <p:scale>
          <a:sx n="66" d="100"/>
          <a:sy n="66" d="100"/>
        </p:scale>
        <p:origin x="-1056" y="-270"/>
      </p:cViewPr>
      <p:guideLst>
        <p:guide orient="horz" pos="2160"/>
        <p:guide pos="3840"/>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B57BDE-ABF4-4F70-BA30-023F67E0EA0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BB2776D-B300-4A56-A7BA-D2DC13C179CE}">
      <dgm:prSet custT="1"/>
      <dgm:spPr/>
      <dgm:t>
        <a:bodyPr/>
        <a:lstStyle/>
        <a:p>
          <a:pPr rtl="0"/>
          <a:r>
            <a:rPr lang="en-US" sz="2000" b="1" dirty="0" smtClean="0">
              <a:solidFill>
                <a:srgbClr val="8F0500"/>
              </a:solidFill>
              <a:latin typeface="Helvetica Neue"/>
            </a:rPr>
            <a:t>Assessment of Current Supply Chain Management </a:t>
          </a:r>
          <a:endParaRPr lang="en-US" sz="2000" b="1" dirty="0">
            <a:solidFill>
              <a:srgbClr val="8F0500"/>
            </a:solidFill>
            <a:latin typeface="Helvetica Neue"/>
          </a:endParaRPr>
        </a:p>
      </dgm:t>
    </dgm:pt>
    <dgm:pt modelId="{83B7C8C6-408C-40A8-AF7E-7F04A86254CE}" type="parTrans" cxnId="{179CF67C-8969-438D-8520-8F96B90878F4}">
      <dgm:prSet/>
      <dgm:spPr/>
      <dgm:t>
        <a:bodyPr/>
        <a:lstStyle/>
        <a:p>
          <a:endParaRPr lang="en-US" sz="2000">
            <a:solidFill>
              <a:srgbClr val="8F0500"/>
            </a:solidFill>
            <a:latin typeface="Helvetica Neue"/>
          </a:endParaRPr>
        </a:p>
      </dgm:t>
    </dgm:pt>
    <dgm:pt modelId="{93164759-E814-442D-B847-0E43E786834D}" type="sibTrans" cxnId="{179CF67C-8969-438D-8520-8F96B90878F4}">
      <dgm:prSet/>
      <dgm:spPr/>
      <dgm:t>
        <a:bodyPr/>
        <a:lstStyle/>
        <a:p>
          <a:endParaRPr lang="en-US" sz="2000">
            <a:solidFill>
              <a:srgbClr val="8F0500"/>
            </a:solidFill>
            <a:latin typeface="Helvetica Neue"/>
          </a:endParaRPr>
        </a:p>
      </dgm:t>
    </dgm:pt>
    <dgm:pt modelId="{3F1C803C-778D-499A-921D-A177E844D89F}">
      <dgm:prSet custT="1"/>
      <dgm:spPr/>
      <dgm:t>
        <a:bodyPr/>
        <a:lstStyle/>
        <a:p>
          <a:r>
            <a:rPr lang="en-US" sz="2000" b="1" dirty="0" smtClean="0">
              <a:solidFill>
                <a:srgbClr val="8F0500"/>
              </a:solidFill>
              <a:latin typeface="Helvetica Neue"/>
              <a:cs typeface="Times New Roman" pitchFamily="18" charset="0"/>
            </a:rPr>
            <a:t>Integrated Supply Chain Management Model – Recommendation </a:t>
          </a:r>
          <a:endParaRPr lang="en-US" sz="2000" b="1" dirty="0">
            <a:solidFill>
              <a:srgbClr val="8F0500"/>
            </a:solidFill>
            <a:latin typeface="Helvetica Neue"/>
          </a:endParaRPr>
        </a:p>
      </dgm:t>
    </dgm:pt>
    <dgm:pt modelId="{E2F3B485-368D-4BE0-A5B1-E4F3582FE6C3}" type="parTrans" cxnId="{12581D87-FF59-4DA2-ADC5-B2F7803975DE}">
      <dgm:prSet/>
      <dgm:spPr/>
      <dgm:t>
        <a:bodyPr/>
        <a:lstStyle/>
        <a:p>
          <a:endParaRPr lang="en-US" sz="2000">
            <a:solidFill>
              <a:srgbClr val="8F0500"/>
            </a:solidFill>
            <a:latin typeface="Helvetica Neue"/>
          </a:endParaRPr>
        </a:p>
      </dgm:t>
    </dgm:pt>
    <dgm:pt modelId="{C2897A99-B023-44C1-B188-6AD6C163B92A}" type="sibTrans" cxnId="{12581D87-FF59-4DA2-ADC5-B2F7803975DE}">
      <dgm:prSet/>
      <dgm:spPr/>
      <dgm:t>
        <a:bodyPr/>
        <a:lstStyle/>
        <a:p>
          <a:endParaRPr lang="en-US" sz="2000">
            <a:solidFill>
              <a:srgbClr val="8F0500"/>
            </a:solidFill>
            <a:latin typeface="Helvetica Neue"/>
          </a:endParaRPr>
        </a:p>
      </dgm:t>
    </dgm:pt>
    <dgm:pt modelId="{6A8228F9-1032-4613-BF3B-19F1DD202DC9}" type="pres">
      <dgm:prSet presAssocID="{71B57BDE-ABF4-4F70-BA30-023F67E0EA0F}" presName="Name0" presStyleCnt="0">
        <dgm:presLayoutVars>
          <dgm:chMax val="7"/>
          <dgm:chPref val="7"/>
          <dgm:dir/>
        </dgm:presLayoutVars>
      </dgm:prSet>
      <dgm:spPr/>
      <dgm:t>
        <a:bodyPr/>
        <a:lstStyle/>
        <a:p>
          <a:endParaRPr lang="en-US"/>
        </a:p>
      </dgm:t>
    </dgm:pt>
    <dgm:pt modelId="{625166A0-8F9C-4DC3-A5EF-5AEE90C76227}" type="pres">
      <dgm:prSet presAssocID="{71B57BDE-ABF4-4F70-BA30-023F67E0EA0F}" presName="Name1" presStyleCnt="0"/>
      <dgm:spPr/>
    </dgm:pt>
    <dgm:pt modelId="{A9B8AF11-D5CD-464D-961D-2CA3DD560003}" type="pres">
      <dgm:prSet presAssocID="{71B57BDE-ABF4-4F70-BA30-023F67E0EA0F}" presName="cycle" presStyleCnt="0"/>
      <dgm:spPr/>
    </dgm:pt>
    <dgm:pt modelId="{463E10FF-1812-43C6-9338-E62A5883F1E8}" type="pres">
      <dgm:prSet presAssocID="{71B57BDE-ABF4-4F70-BA30-023F67E0EA0F}" presName="srcNode" presStyleLbl="node1" presStyleIdx="0" presStyleCnt="2"/>
      <dgm:spPr/>
    </dgm:pt>
    <dgm:pt modelId="{8E97A9F2-783B-4A60-9DF0-69E48D80F5CC}" type="pres">
      <dgm:prSet presAssocID="{71B57BDE-ABF4-4F70-BA30-023F67E0EA0F}" presName="conn" presStyleLbl="parChTrans1D2" presStyleIdx="0" presStyleCnt="1"/>
      <dgm:spPr/>
      <dgm:t>
        <a:bodyPr/>
        <a:lstStyle/>
        <a:p>
          <a:endParaRPr lang="en-US"/>
        </a:p>
      </dgm:t>
    </dgm:pt>
    <dgm:pt modelId="{0D5EB918-5D83-48D5-AE19-BFA51475991C}" type="pres">
      <dgm:prSet presAssocID="{71B57BDE-ABF4-4F70-BA30-023F67E0EA0F}" presName="extraNode" presStyleLbl="node1" presStyleIdx="0" presStyleCnt="2"/>
      <dgm:spPr/>
    </dgm:pt>
    <dgm:pt modelId="{3FCEA818-4A6B-4AE2-93D9-815959613A1F}" type="pres">
      <dgm:prSet presAssocID="{71B57BDE-ABF4-4F70-BA30-023F67E0EA0F}" presName="dstNode" presStyleLbl="node1" presStyleIdx="0" presStyleCnt="2"/>
      <dgm:spPr/>
    </dgm:pt>
    <dgm:pt modelId="{4BD96520-51AC-496E-9E64-D1D73A63719F}" type="pres">
      <dgm:prSet presAssocID="{3BB2776D-B300-4A56-A7BA-D2DC13C179CE}" presName="text_1" presStyleLbl="node1" presStyleIdx="0" presStyleCnt="2" custLinFactNeighborX="5119">
        <dgm:presLayoutVars>
          <dgm:bulletEnabled val="1"/>
        </dgm:presLayoutVars>
      </dgm:prSet>
      <dgm:spPr/>
      <dgm:t>
        <a:bodyPr/>
        <a:lstStyle/>
        <a:p>
          <a:endParaRPr lang="en-US"/>
        </a:p>
      </dgm:t>
    </dgm:pt>
    <dgm:pt modelId="{24B0FCE2-8333-4FDD-92B2-AC8C27FF0424}" type="pres">
      <dgm:prSet presAssocID="{3BB2776D-B300-4A56-A7BA-D2DC13C179CE}" presName="accent_1" presStyleCnt="0"/>
      <dgm:spPr/>
    </dgm:pt>
    <dgm:pt modelId="{A1139B83-4DFF-4A80-8225-863A31D3B9A5}" type="pres">
      <dgm:prSet presAssocID="{3BB2776D-B300-4A56-A7BA-D2DC13C179CE}" presName="accentRepeatNode" presStyleLbl="solidFgAcc1" presStyleIdx="0" presStyleCnt="2"/>
      <dgm:spPr/>
    </dgm:pt>
    <dgm:pt modelId="{E136D01C-5F37-4CF2-8240-5B6A4305FC28}" type="pres">
      <dgm:prSet presAssocID="{3F1C803C-778D-499A-921D-A177E844D89F}" presName="text_2" presStyleLbl="node1" presStyleIdx="1" presStyleCnt="2">
        <dgm:presLayoutVars>
          <dgm:bulletEnabled val="1"/>
        </dgm:presLayoutVars>
      </dgm:prSet>
      <dgm:spPr/>
      <dgm:t>
        <a:bodyPr/>
        <a:lstStyle/>
        <a:p>
          <a:endParaRPr lang="en-US"/>
        </a:p>
      </dgm:t>
    </dgm:pt>
    <dgm:pt modelId="{CD4B1609-2F3C-4A1A-9C17-B06CB5C00857}" type="pres">
      <dgm:prSet presAssocID="{3F1C803C-778D-499A-921D-A177E844D89F}" presName="accent_2" presStyleCnt="0"/>
      <dgm:spPr/>
    </dgm:pt>
    <dgm:pt modelId="{D27CA495-7811-4F85-8BC9-D3C0680DB62C}" type="pres">
      <dgm:prSet presAssocID="{3F1C803C-778D-499A-921D-A177E844D89F}" presName="accentRepeatNode" presStyleLbl="solidFgAcc1" presStyleIdx="1" presStyleCnt="2"/>
      <dgm:spPr/>
    </dgm:pt>
  </dgm:ptLst>
  <dgm:cxnLst>
    <dgm:cxn modelId="{CD782FBB-98F9-40E3-81A2-CF649DCAF0B8}" type="presOf" srcId="{3BB2776D-B300-4A56-A7BA-D2DC13C179CE}" destId="{4BD96520-51AC-496E-9E64-D1D73A63719F}" srcOrd="0" destOrd="0" presId="urn:microsoft.com/office/officeart/2008/layout/VerticalCurvedList"/>
    <dgm:cxn modelId="{91319ACF-B042-470F-8D18-9887BD1A29F2}" type="presOf" srcId="{3F1C803C-778D-499A-921D-A177E844D89F}" destId="{E136D01C-5F37-4CF2-8240-5B6A4305FC28}" srcOrd="0" destOrd="0" presId="urn:microsoft.com/office/officeart/2008/layout/VerticalCurvedList"/>
    <dgm:cxn modelId="{B57059AC-28CE-488D-A30B-488A8C237D39}" type="presOf" srcId="{93164759-E814-442D-B847-0E43E786834D}" destId="{8E97A9F2-783B-4A60-9DF0-69E48D80F5CC}" srcOrd="0" destOrd="0" presId="urn:microsoft.com/office/officeart/2008/layout/VerticalCurvedList"/>
    <dgm:cxn modelId="{12581D87-FF59-4DA2-ADC5-B2F7803975DE}" srcId="{71B57BDE-ABF4-4F70-BA30-023F67E0EA0F}" destId="{3F1C803C-778D-499A-921D-A177E844D89F}" srcOrd="1" destOrd="0" parTransId="{E2F3B485-368D-4BE0-A5B1-E4F3582FE6C3}" sibTransId="{C2897A99-B023-44C1-B188-6AD6C163B92A}"/>
    <dgm:cxn modelId="{179CF67C-8969-438D-8520-8F96B90878F4}" srcId="{71B57BDE-ABF4-4F70-BA30-023F67E0EA0F}" destId="{3BB2776D-B300-4A56-A7BA-D2DC13C179CE}" srcOrd="0" destOrd="0" parTransId="{83B7C8C6-408C-40A8-AF7E-7F04A86254CE}" sibTransId="{93164759-E814-442D-B847-0E43E786834D}"/>
    <dgm:cxn modelId="{AB068C1E-C4A2-4D63-AFC9-99F7325220DC}" type="presOf" srcId="{71B57BDE-ABF4-4F70-BA30-023F67E0EA0F}" destId="{6A8228F9-1032-4613-BF3B-19F1DD202DC9}" srcOrd="0" destOrd="0" presId="urn:microsoft.com/office/officeart/2008/layout/VerticalCurvedList"/>
    <dgm:cxn modelId="{45D11FF8-0F95-475E-BA8A-BB5E0FF76BAA}" type="presParOf" srcId="{6A8228F9-1032-4613-BF3B-19F1DD202DC9}" destId="{625166A0-8F9C-4DC3-A5EF-5AEE90C76227}" srcOrd="0" destOrd="0" presId="urn:microsoft.com/office/officeart/2008/layout/VerticalCurvedList"/>
    <dgm:cxn modelId="{73961438-D2D0-4203-B1A2-B03E0E270757}" type="presParOf" srcId="{625166A0-8F9C-4DC3-A5EF-5AEE90C76227}" destId="{A9B8AF11-D5CD-464D-961D-2CA3DD560003}" srcOrd="0" destOrd="0" presId="urn:microsoft.com/office/officeart/2008/layout/VerticalCurvedList"/>
    <dgm:cxn modelId="{D588DFBE-2600-44F0-B537-A6BC751FED94}" type="presParOf" srcId="{A9B8AF11-D5CD-464D-961D-2CA3DD560003}" destId="{463E10FF-1812-43C6-9338-E62A5883F1E8}" srcOrd="0" destOrd="0" presId="urn:microsoft.com/office/officeart/2008/layout/VerticalCurvedList"/>
    <dgm:cxn modelId="{B4F7351A-9131-43ED-8518-B30F4757653E}" type="presParOf" srcId="{A9B8AF11-D5CD-464D-961D-2CA3DD560003}" destId="{8E97A9F2-783B-4A60-9DF0-69E48D80F5CC}" srcOrd="1" destOrd="0" presId="urn:microsoft.com/office/officeart/2008/layout/VerticalCurvedList"/>
    <dgm:cxn modelId="{A006B7AC-E329-4B0E-8835-6E6CFF50D764}" type="presParOf" srcId="{A9B8AF11-D5CD-464D-961D-2CA3DD560003}" destId="{0D5EB918-5D83-48D5-AE19-BFA51475991C}" srcOrd="2" destOrd="0" presId="urn:microsoft.com/office/officeart/2008/layout/VerticalCurvedList"/>
    <dgm:cxn modelId="{F7D01C49-8C20-4C14-BD04-7A9F53BAD2D9}" type="presParOf" srcId="{A9B8AF11-D5CD-464D-961D-2CA3DD560003}" destId="{3FCEA818-4A6B-4AE2-93D9-815959613A1F}" srcOrd="3" destOrd="0" presId="urn:microsoft.com/office/officeart/2008/layout/VerticalCurvedList"/>
    <dgm:cxn modelId="{5FEE95B9-14DF-48EF-B583-FE9FE11FB8D2}" type="presParOf" srcId="{625166A0-8F9C-4DC3-A5EF-5AEE90C76227}" destId="{4BD96520-51AC-496E-9E64-D1D73A63719F}" srcOrd="1" destOrd="0" presId="urn:microsoft.com/office/officeart/2008/layout/VerticalCurvedList"/>
    <dgm:cxn modelId="{0334FEE6-B04D-466A-B12A-052DB4633907}" type="presParOf" srcId="{625166A0-8F9C-4DC3-A5EF-5AEE90C76227}" destId="{24B0FCE2-8333-4FDD-92B2-AC8C27FF0424}" srcOrd="2" destOrd="0" presId="urn:microsoft.com/office/officeart/2008/layout/VerticalCurvedList"/>
    <dgm:cxn modelId="{5465E358-B9DF-4F4C-837D-8213C213889A}" type="presParOf" srcId="{24B0FCE2-8333-4FDD-92B2-AC8C27FF0424}" destId="{A1139B83-4DFF-4A80-8225-863A31D3B9A5}" srcOrd="0" destOrd="0" presId="urn:microsoft.com/office/officeart/2008/layout/VerticalCurvedList"/>
    <dgm:cxn modelId="{42935BD3-FB4C-42C0-A495-5ACE10553931}" type="presParOf" srcId="{625166A0-8F9C-4DC3-A5EF-5AEE90C76227}" destId="{E136D01C-5F37-4CF2-8240-5B6A4305FC28}" srcOrd="3" destOrd="0" presId="urn:microsoft.com/office/officeart/2008/layout/VerticalCurvedList"/>
    <dgm:cxn modelId="{21DA4607-4F33-4623-B81F-4DA77443B655}" type="presParOf" srcId="{625166A0-8F9C-4DC3-A5EF-5AEE90C76227}" destId="{CD4B1609-2F3C-4A1A-9C17-B06CB5C00857}" srcOrd="4" destOrd="0" presId="urn:microsoft.com/office/officeart/2008/layout/VerticalCurvedList"/>
    <dgm:cxn modelId="{FF705A73-F6E4-4199-A5A9-6CDD6077B144}" type="presParOf" srcId="{CD4B1609-2F3C-4A1A-9C17-B06CB5C00857}" destId="{D27CA495-7811-4F85-8BC9-D3C0680DB6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112E11-EDF0-44F3-8566-944916BCAF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9FB81F5-39A8-4CC5-AD79-C4589C1596E6}">
      <dgm:prSet phldrT="[Text]"/>
      <dgm:spPr/>
      <dgm:t>
        <a:bodyPr/>
        <a:lstStyle/>
        <a:p>
          <a:r>
            <a:rPr lang="en-US" dirty="0" smtClean="0"/>
            <a:t>Step 1: Define the supply chain network design process</a:t>
          </a:r>
          <a:endParaRPr lang="en-US" dirty="0"/>
        </a:p>
      </dgm:t>
    </dgm:pt>
    <dgm:pt modelId="{22FA333B-45ED-4319-BF3A-FBBF37E36172}" type="parTrans" cxnId="{58C9EED4-93D9-4E69-BDC6-6C94B8A4A0F6}">
      <dgm:prSet/>
      <dgm:spPr/>
      <dgm:t>
        <a:bodyPr/>
        <a:lstStyle/>
        <a:p>
          <a:endParaRPr lang="en-US"/>
        </a:p>
      </dgm:t>
    </dgm:pt>
    <dgm:pt modelId="{F540B9C6-ABDB-49F6-B491-6D85FD207936}" type="sibTrans" cxnId="{58C9EED4-93D9-4E69-BDC6-6C94B8A4A0F6}">
      <dgm:prSet/>
      <dgm:spPr/>
      <dgm:t>
        <a:bodyPr/>
        <a:lstStyle/>
        <a:p>
          <a:endParaRPr lang="en-US"/>
        </a:p>
      </dgm:t>
    </dgm:pt>
    <dgm:pt modelId="{1C3CA3AF-254F-474C-AA3F-705DEEBB7777}">
      <dgm:prSet phldrT="[Text]" custT="1"/>
      <dgm:spPr/>
      <dgm:t>
        <a:bodyPr/>
        <a:lstStyle/>
        <a:p>
          <a:r>
            <a:rPr lang="en-US" sz="4000" b="0" dirty="0" smtClean="0"/>
            <a:t>Step 2: Perform supply chain audit</a:t>
          </a:r>
        </a:p>
      </dgm:t>
    </dgm:pt>
    <dgm:pt modelId="{83403BB6-78B8-4DE4-81BB-C452D7B64390}" type="parTrans" cxnId="{7F66DD69-2C3F-4FDA-8BC9-30B6A07F3DCA}">
      <dgm:prSet/>
      <dgm:spPr/>
      <dgm:t>
        <a:bodyPr/>
        <a:lstStyle/>
        <a:p>
          <a:endParaRPr lang="en-US"/>
        </a:p>
      </dgm:t>
    </dgm:pt>
    <dgm:pt modelId="{50BD321F-0D60-4B49-895E-F12736D02BCC}" type="sibTrans" cxnId="{7F66DD69-2C3F-4FDA-8BC9-30B6A07F3DCA}">
      <dgm:prSet/>
      <dgm:spPr/>
      <dgm:t>
        <a:bodyPr/>
        <a:lstStyle/>
        <a:p>
          <a:endParaRPr lang="en-US"/>
        </a:p>
      </dgm:t>
    </dgm:pt>
    <dgm:pt modelId="{15871105-4238-47ED-B04A-6FA6CBA94180}">
      <dgm:prSet/>
      <dgm:spPr/>
      <dgm:t>
        <a:bodyPr/>
        <a:lstStyle/>
        <a:p>
          <a:r>
            <a:rPr lang="en-US" dirty="0" smtClean="0"/>
            <a:t>Step 3: Develop an implementation plan</a:t>
          </a:r>
          <a:endParaRPr lang="en-US" dirty="0"/>
        </a:p>
      </dgm:t>
    </dgm:pt>
    <dgm:pt modelId="{08246BE4-C676-4895-9DD9-EEFFFD43B18E}" type="parTrans" cxnId="{6A8F07EE-2A90-4754-9788-DBF61DFFE74D}">
      <dgm:prSet/>
      <dgm:spPr/>
      <dgm:t>
        <a:bodyPr/>
        <a:lstStyle/>
        <a:p>
          <a:endParaRPr lang="en-US"/>
        </a:p>
      </dgm:t>
    </dgm:pt>
    <dgm:pt modelId="{634947F0-E7F2-48BA-8245-5C4064BB5DCA}" type="sibTrans" cxnId="{6A8F07EE-2A90-4754-9788-DBF61DFFE74D}">
      <dgm:prSet/>
      <dgm:spPr/>
      <dgm:t>
        <a:bodyPr/>
        <a:lstStyle/>
        <a:p>
          <a:endParaRPr lang="en-US"/>
        </a:p>
      </dgm:t>
    </dgm:pt>
    <dgm:pt modelId="{2C96262A-C2AE-4D4D-B163-66BA8CBC6D65}" type="pres">
      <dgm:prSet presAssocID="{EE112E11-EDF0-44F3-8566-944916BCAF98}" presName="outerComposite" presStyleCnt="0">
        <dgm:presLayoutVars>
          <dgm:chMax val="5"/>
          <dgm:dir/>
          <dgm:resizeHandles val="exact"/>
        </dgm:presLayoutVars>
      </dgm:prSet>
      <dgm:spPr/>
      <dgm:t>
        <a:bodyPr/>
        <a:lstStyle/>
        <a:p>
          <a:endParaRPr lang="en-US"/>
        </a:p>
      </dgm:t>
    </dgm:pt>
    <dgm:pt modelId="{CF4DBC59-C63C-4325-A71E-5D9F4A9431AC}" type="pres">
      <dgm:prSet presAssocID="{EE112E11-EDF0-44F3-8566-944916BCAF98}" presName="dummyMaxCanvas" presStyleCnt="0">
        <dgm:presLayoutVars/>
      </dgm:prSet>
      <dgm:spPr/>
    </dgm:pt>
    <dgm:pt modelId="{7BB22538-35BB-4850-9618-39D3C65A3EF9}" type="pres">
      <dgm:prSet presAssocID="{EE112E11-EDF0-44F3-8566-944916BCAF98}" presName="ThreeNodes_1" presStyleLbl="node1" presStyleIdx="0" presStyleCnt="3">
        <dgm:presLayoutVars>
          <dgm:bulletEnabled val="1"/>
        </dgm:presLayoutVars>
      </dgm:prSet>
      <dgm:spPr/>
      <dgm:t>
        <a:bodyPr/>
        <a:lstStyle/>
        <a:p>
          <a:endParaRPr lang="en-US"/>
        </a:p>
      </dgm:t>
    </dgm:pt>
    <dgm:pt modelId="{CA192540-252E-48D7-B6F4-370C0F5FC643}" type="pres">
      <dgm:prSet presAssocID="{EE112E11-EDF0-44F3-8566-944916BCAF98}" presName="ThreeNodes_2" presStyleLbl="node1" presStyleIdx="1" presStyleCnt="3">
        <dgm:presLayoutVars>
          <dgm:bulletEnabled val="1"/>
        </dgm:presLayoutVars>
      </dgm:prSet>
      <dgm:spPr/>
      <dgm:t>
        <a:bodyPr/>
        <a:lstStyle/>
        <a:p>
          <a:endParaRPr lang="en-US"/>
        </a:p>
      </dgm:t>
    </dgm:pt>
    <dgm:pt modelId="{4BF3DE14-F24C-4763-89BF-59CB41F6B4F2}" type="pres">
      <dgm:prSet presAssocID="{EE112E11-EDF0-44F3-8566-944916BCAF98}" presName="ThreeNodes_3" presStyleLbl="node1" presStyleIdx="2" presStyleCnt="3">
        <dgm:presLayoutVars>
          <dgm:bulletEnabled val="1"/>
        </dgm:presLayoutVars>
      </dgm:prSet>
      <dgm:spPr/>
      <dgm:t>
        <a:bodyPr/>
        <a:lstStyle/>
        <a:p>
          <a:endParaRPr lang="en-US"/>
        </a:p>
      </dgm:t>
    </dgm:pt>
    <dgm:pt modelId="{D3633BEE-1D55-4643-8C64-F488A7E0D2F5}" type="pres">
      <dgm:prSet presAssocID="{EE112E11-EDF0-44F3-8566-944916BCAF98}" presName="ThreeConn_1-2" presStyleLbl="fgAccFollowNode1" presStyleIdx="0" presStyleCnt="2">
        <dgm:presLayoutVars>
          <dgm:bulletEnabled val="1"/>
        </dgm:presLayoutVars>
      </dgm:prSet>
      <dgm:spPr/>
      <dgm:t>
        <a:bodyPr/>
        <a:lstStyle/>
        <a:p>
          <a:endParaRPr lang="en-US"/>
        </a:p>
      </dgm:t>
    </dgm:pt>
    <dgm:pt modelId="{AEF8DAAD-245D-47BE-BF8D-5D2CE7314152}" type="pres">
      <dgm:prSet presAssocID="{EE112E11-EDF0-44F3-8566-944916BCAF98}" presName="ThreeConn_2-3" presStyleLbl="fgAccFollowNode1" presStyleIdx="1" presStyleCnt="2">
        <dgm:presLayoutVars>
          <dgm:bulletEnabled val="1"/>
        </dgm:presLayoutVars>
      </dgm:prSet>
      <dgm:spPr/>
      <dgm:t>
        <a:bodyPr/>
        <a:lstStyle/>
        <a:p>
          <a:endParaRPr lang="en-US"/>
        </a:p>
      </dgm:t>
    </dgm:pt>
    <dgm:pt modelId="{58ED3C41-988E-4CE3-85D7-B4B62C82F3AF}" type="pres">
      <dgm:prSet presAssocID="{EE112E11-EDF0-44F3-8566-944916BCAF98}" presName="ThreeNodes_1_text" presStyleLbl="node1" presStyleIdx="2" presStyleCnt="3">
        <dgm:presLayoutVars>
          <dgm:bulletEnabled val="1"/>
        </dgm:presLayoutVars>
      </dgm:prSet>
      <dgm:spPr/>
      <dgm:t>
        <a:bodyPr/>
        <a:lstStyle/>
        <a:p>
          <a:endParaRPr lang="en-US"/>
        </a:p>
      </dgm:t>
    </dgm:pt>
    <dgm:pt modelId="{8136A254-E149-48E8-84B3-27792C461070}" type="pres">
      <dgm:prSet presAssocID="{EE112E11-EDF0-44F3-8566-944916BCAF98}" presName="ThreeNodes_2_text" presStyleLbl="node1" presStyleIdx="2" presStyleCnt="3">
        <dgm:presLayoutVars>
          <dgm:bulletEnabled val="1"/>
        </dgm:presLayoutVars>
      </dgm:prSet>
      <dgm:spPr/>
      <dgm:t>
        <a:bodyPr/>
        <a:lstStyle/>
        <a:p>
          <a:endParaRPr lang="en-US"/>
        </a:p>
      </dgm:t>
    </dgm:pt>
    <dgm:pt modelId="{DEB1D0B7-F57D-48A1-9E57-512E6129A955}" type="pres">
      <dgm:prSet presAssocID="{EE112E11-EDF0-44F3-8566-944916BCAF98}" presName="ThreeNodes_3_text" presStyleLbl="node1" presStyleIdx="2" presStyleCnt="3">
        <dgm:presLayoutVars>
          <dgm:bulletEnabled val="1"/>
        </dgm:presLayoutVars>
      </dgm:prSet>
      <dgm:spPr/>
      <dgm:t>
        <a:bodyPr/>
        <a:lstStyle/>
        <a:p>
          <a:endParaRPr lang="en-US"/>
        </a:p>
      </dgm:t>
    </dgm:pt>
  </dgm:ptLst>
  <dgm:cxnLst>
    <dgm:cxn modelId="{0B592AA0-57DE-40BA-835C-862C7E73B247}" type="presOf" srcId="{1C3CA3AF-254F-474C-AA3F-705DEEBB7777}" destId="{CA192540-252E-48D7-B6F4-370C0F5FC643}" srcOrd="0" destOrd="0" presId="urn:microsoft.com/office/officeart/2005/8/layout/vProcess5"/>
    <dgm:cxn modelId="{7F66DD69-2C3F-4FDA-8BC9-30B6A07F3DCA}" srcId="{EE112E11-EDF0-44F3-8566-944916BCAF98}" destId="{1C3CA3AF-254F-474C-AA3F-705DEEBB7777}" srcOrd="1" destOrd="0" parTransId="{83403BB6-78B8-4DE4-81BB-C452D7B64390}" sibTransId="{50BD321F-0D60-4B49-895E-F12736D02BCC}"/>
    <dgm:cxn modelId="{427864A8-13FC-4036-9888-78A30C522CDC}" type="presOf" srcId="{EE112E11-EDF0-44F3-8566-944916BCAF98}" destId="{2C96262A-C2AE-4D4D-B163-66BA8CBC6D65}" srcOrd="0" destOrd="0" presId="urn:microsoft.com/office/officeart/2005/8/layout/vProcess5"/>
    <dgm:cxn modelId="{58C9EED4-93D9-4E69-BDC6-6C94B8A4A0F6}" srcId="{EE112E11-EDF0-44F3-8566-944916BCAF98}" destId="{E9FB81F5-39A8-4CC5-AD79-C4589C1596E6}" srcOrd="0" destOrd="0" parTransId="{22FA333B-45ED-4319-BF3A-FBBF37E36172}" sibTransId="{F540B9C6-ABDB-49F6-B491-6D85FD207936}"/>
    <dgm:cxn modelId="{099619B2-283D-4083-9B31-9B0FFE0B8625}" type="presOf" srcId="{50BD321F-0D60-4B49-895E-F12736D02BCC}" destId="{AEF8DAAD-245D-47BE-BF8D-5D2CE7314152}" srcOrd="0" destOrd="0" presId="urn:microsoft.com/office/officeart/2005/8/layout/vProcess5"/>
    <dgm:cxn modelId="{FA66E37E-49A7-4127-8C1E-A5A617239E84}" type="presOf" srcId="{15871105-4238-47ED-B04A-6FA6CBA94180}" destId="{4BF3DE14-F24C-4763-89BF-59CB41F6B4F2}" srcOrd="0" destOrd="0" presId="urn:microsoft.com/office/officeart/2005/8/layout/vProcess5"/>
    <dgm:cxn modelId="{109DB0B1-9C74-406E-BACF-81E1679B5B13}" type="presOf" srcId="{E9FB81F5-39A8-4CC5-AD79-C4589C1596E6}" destId="{58ED3C41-988E-4CE3-85D7-B4B62C82F3AF}" srcOrd="1" destOrd="0" presId="urn:microsoft.com/office/officeart/2005/8/layout/vProcess5"/>
    <dgm:cxn modelId="{A204C2C0-6707-46B6-ADCA-6CE7C89A9AAC}" type="presOf" srcId="{15871105-4238-47ED-B04A-6FA6CBA94180}" destId="{DEB1D0B7-F57D-48A1-9E57-512E6129A955}" srcOrd="1" destOrd="0" presId="urn:microsoft.com/office/officeart/2005/8/layout/vProcess5"/>
    <dgm:cxn modelId="{8479BA9D-5659-4F18-BD30-D122CEF09504}" type="presOf" srcId="{F540B9C6-ABDB-49F6-B491-6D85FD207936}" destId="{D3633BEE-1D55-4643-8C64-F488A7E0D2F5}" srcOrd="0" destOrd="0" presId="urn:microsoft.com/office/officeart/2005/8/layout/vProcess5"/>
    <dgm:cxn modelId="{6A8F07EE-2A90-4754-9788-DBF61DFFE74D}" srcId="{EE112E11-EDF0-44F3-8566-944916BCAF98}" destId="{15871105-4238-47ED-B04A-6FA6CBA94180}" srcOrd="2" destOrd="0" parTransId="{08246BE4-C676-4895-9DD9-EEFFFD43B18E}" sibTransId="{634947F0-E7F2-48BA-8245-5C4064BB5DCA}"/>
    <dgm:cxn modelId="{6F38652F-F9B7-4E24-87A8-771903A332B6}" type="presOf" srcId="{1C3CA3AF-254F-474C-AA3F-705DEEBB7777}" destId="{8136A254-E149-48E8-84B3-27792C461070}" srcOrd="1" destOrd="0" presId="urn:microsoft.com/office/officeart/2005/8/layout/vProcess5"/>
    <dgm:cxn modelId="{5C463E6A-0354-43C5-B092-BC70D4CC1C6E}" type="presOf" srcId="{E9FB81F5-39A8-4CC5-AD79-C4589C1596E6}" destId="{7BB22538-35BB-4850-9618-39D3C65A3EF9}" srcOrd="0" destOrd="0" presId="urn:microsoft.com/office/officeart/2005/8/layout/vProcess5"/>
    <dgm:cxn modelId="{5F4817FD-EB1F-4A72-8A31-634EF8820CC8}" type="presParOf" srcId="{2C96262A-C2AE-4D4D-B163-66BA8CBC6D65}" destId="{CF4DBC59-C63C-4325-A71E-5D9F4A9431AC}" srcOrd="0" destOrd="0" presId="urn:microsoft.com/office/officeart/2005/8/layout/vProcess5"/>
    <dgm:cxn modelId="{12031EE7-D599-4D0D-AE96-E24404A66A25}" type="presParOf" srcId="{2C96262A-C2AE-4D4D-B163-66BA8CBC6D65}" destId="{7BB22538-35BB-4850-9618-39D3C65A3EF9}" srcOrd="1" destOrd="0" presId="urn:microsoft.com/office/officeart/2005/8/layout/vProcess5"/>
    <dgm:cxn modelId="{059732EF-AE92-4CED-8220-083EDF1C8B21}" type="presParOf" srcId="{2C96262A-C2AE-4D4D-B163-66BA8CBC6D65}" destId="{CA192540-252E-48D7-B6F4-370C0F5FC643}" srcOrd="2" destOrd="0" presId="urn:microsoft.com/office/officeart/2005/8/layout/vProcess5"/>
    <dgm:cxn modelId="{5AD4D24D-FCF5-464D-A8B9-C496F998CCB9}" type="presParOf" srcId="{2C96262A-C2AE-4D4D-B163-66BA8CBC6D65}" destId="{4BF3DE14-F24C-4763-89BF-59CB41F6B4F2}" srcOrd="3" destOrd="0" presId="urn:microsoft.com/office/officeart/2005/8/layout/vProcess5"/>
    <dgm:cxn modelId="{B82B1E70-CC01-4CEF-B185-E19B6D73D04D}" type="presParOf" srcId="{2C96262A-C2AE-4D4D-B163-66BA8CBC6D65}" destId="{D3633BEE-1D55-4643-8C64-F488A7E0D2F5}" srcOrd="4" destOrd="0" presId="urn:microsoft.com/office/officeart/2005/8/layout/vProcess5"/>
    <dgm:cxn modelId="{EBB215EE-0EBB-495C-8522-6971DA86F2D9}" type="presParOf" srcId="{2C96262A-C2AE-4D4D-B163-66BA8CBC6D65}" destId="{AEF8DAAD-245D-47BE-BF8D-5D2CE7314152}" srcOrd="5" destOrd="0" presId="urn:microsoft.com/office/officeart/2005/8/layout/vProcess5"/>
    <dgm:cxn modelId="{2E8EA639-C1E3-4A7A-A4CC-534535FF5B78}" type="presParOf" srcId="{2C96262A-C2AE-4D4D-B163-66BA8CBC6D65}" destId="{58ED3C41-988E-4CE3-85D7-B4B62C82F3AF}" srcOrd="6" destOrd="0" presId="urn:microsoft.com/office/officeart/2005/8/layout/vProcess5"/>
    <dgm:cxn modelId="{6DCCB51E-9BA2-4AB7-8189-914AFD4A5277}" type="presParOf" srcId="{2C96262A-C2AE-4D4D-B163-66BA8CBC6D65}" destId="{8136A254-E149-48E8-84B3-27792C461070}" srcOrd="7" destOrd="0" presId="urn:microsoft.com/office/officeart/2005/8/layout/vProcess5"/>
    <dgm:cxn modelId="{6C2A4043-C28E-422A-B50C-A2BE704858DE}" type="presParOf" srcId="{2C96262A-C2AE-4D4D-B163-66BA8CBC6D65}" destId="{DEB1D0B7-F57D-48A1-9E57-512E6129A95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FC12FC5-D540-485A-BD2A-5BD91BC5376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EDE7C5-AD37-434C-A548-4199DE3B6EAE}">
      <dgm:prSet phldrT="[Text]"/>
      <dgm:spPr/>
      <dgm:t>
        <a:bodyPr/>
        <a:lstStyle/>
        <a:p>
          <a:r>
            <a:rPr lang="en-US" dirty="0" smtClean="0"/>
            <a:t>Become aware of overall corporate and business strategy</a:t>
          </a:r>
        </a:p>
      </dgm:t>
    </dgm:pt>
    <dgm:pt modelId="{8F9BD7E1-9173-4A03-9301-7DAC78E42E56}" type="parTrans" cxnId="{1E1DC214-A25E-4BA4-B214-B3F0894F2887}">
      <dgm:prSet/>
      <dgm:spPr/>
      <dgm:t>
        <a:bodyPr/>
        <a:lstStyle/>
        <a:p>
          <a:endParaRPr lang="en-US"/>
        </a:p>
      </dgm:t>
    </dgm:pt>
    <dgm:pt modelId="{9535A5DA-4FCC-456B-9C94-976604D8B3A7}" type="sibTrans" cxnId="{1E1DC214-A25E-4BA4-B214-B3F0894F2887}">
      <dgm:prSet/>
      <dgm:spPr/>
      <dgm:t>
        <a:bodyPr/>
        <a:lstStyle/>
        <a:p>
          <a:endParaRPr lang="en-US"/>
        </a:p>
      </dgm:t>
    </dgm:pt>
    <dgm:pt modelId="{330E7D2F-830E-49CC-8150-47EC0714B79C}">
      <dgm:prSet phldrT="[Text]"/>
      <dgm:spPr/>
      <dgm:t>
        <a:bodyPr/>
        <a:lstStyle/>
        <a:p>
          <a:r>
            <a:rPr lang="en-US" dirty="0" smtClean="0"/>
            <a:t>Parameter and objectives of the network design</a:t>
          </a:r>
          <a:endParaRPr lang="en-US" dirty="0"/>
        </a:p>
      </dgm:t>
    </dgm:pt>
    <dgm:pt modelId="{953AE296-BD4A-4B01-AECC-CC9BBF49C052}" type="parTrans" cxnId="{B5F3FE56-3CFF-4D79-90CB-DE5E21CC3C92}">
      <dgm:prSet/>
      <dgm:spPr/>
      <dgm:t>
        <a:bodyPr/>
        <a:lstStyle/>
        <a:p>
          <a:endParaRPr lang="en-US"/>
        </a:p>
      </dgm:t>
    </dgm:pt>
    <dgm:pt modelId="{8ECC5EAE-B41A-4563-9E63-542538E023C7}" type="sibTrans" cxnId="{B5F3FE56-3CFF-4D79-90CB-DE5E21CC3C92}">
      <dgm:prSet/>
      <dgm:spPr/>
      <dgm:t>
        <a:bodyPr/>
        <a:lstStyle/>
        <a:p>
          <a:endParaRPr lang="en-US"/>
        </a:p>
      </dgm:t>
    </dgm:pt>
    <dgm:pt modelId="{6F4CCDF2-A336-467A-A335-110BFBEBE279}">
      <dgm:prSet phldrT="[Text]"/>
      <dgm:spPr/>
      <dgm:t>
        <a:bodyPr/>
        <a:lstStyle/>
        <a:p>
          <a:r>
            <a:rPr lang="en-US" dirty="0" smtClean="0"/>
            <a:t>Business and supply chain need </a:t>
          </a:r>
        </a:p>
      </dgm:t>
    </dgm:pt>
    <dgm:pt modelId="{3B281E3A-6BD7-45C8-AC25-2A9188CDBD12}" type="sibTrans" cxnId="{A4D2217F-A246-44EE-8EAE-3F969F228B46}">
      <dgm:prSet/>
      <dgm:spPr/>
      <dgm:t>
        <a:bodyPr/>
        <a:lstStyle/>
        <a:p>
          <a:endParaRPr lang="en-US"/>
        </a:p>
      </dgm:t>
    </dgm:pt>
    <dgm:pt modelId="{D4B5D87C-0A29-4254-B853-EF98F58DD120}" type="parTrans" cxnId="{A4D2217F-A246-44EE-8EAE-3F969F228B46}">
      <dgm:prSet/>
      <dgm:spPr/>
      <dgm:t>
        <a:bodyPr/>
        <a:lstStyle/>
        <a:p>
          <a:endParaRPr lang="en-US"/>
        </a:p>
      </dgm:t>
    </dgm:pt>
    <dgm:pt modelId="{A1F2F4BD-BBC0-4D8D-9A4D-1268D4E95E56}">
      <dgm:prSet phldrT="[Text]"/>
      <dgm:spPr/>
      <dgm:t>
        <a:bodyPr/>
        <a:lstStyle/>
        <a:p>
          <a:r>
            <a:rPr lang="en-US" dirty="0" smtClean="0"/>
            <a:t>Issues pertaining to the availability of needed resource </a:t>
          </a:r>
          <a:r>
            <a:rPr lang="en-US" dirty="0" err="1" smtClean="0"/>
            <a:t>i.e</a:t>
          </a:r>
          <a:r>
            <a:rPr lang="en-US" dirty="0" smtClean="0"/>
            <a:t> funding, people, system</a:t>
          </a:r>
          <a:endParaRPr lang="en-US" dirty="0"/>
        </a:p>
      </dgm:t>
    </dgm:pt>
    <dgm:pt modelId="{650F7166-C9A2-44F8-B2F7-466937B17108}" type="parTrans" cxnId="{888AEA2A-F301-40C8-A82D-48B0C2A22AC9}">
      <dgm:prSet/>
      <dgm:spPr/>
    </dgm:pt>
    <dgm:pt modelId="{312B2929-34E5-4F45-825E-C850C6B1AC24}" type="sibTrans" cxnId="{888AEA2A-F301-40C8-A82D-48B0C2A22AC9}">
      <dgm:prSet/>
      <dgm:spPr/>
    </dgm:pt>
    <dgm:pt modelId="{27B80283-EE0A-464B-92A8-3CCDE32560BD}" type="pres">
      <dgm:prSet presAssocID="{9FC12FC5-D540-485A-BD2A-5BD91BC53768}" presName="Name0" presStyleCnt="0">
        <dgm:presLayoutVars>
          <dgm:chMax val="7"/>
          <dgm:chPref val="7"/>
          <dgm:dir/>
        </dgm:presLayoutVars>
      </dgm:prSet>
      <dgm:spPr/>
      <dgm:t>
        <a:bodyPr/>
        <a:lstStyle/>
        <a:p>
          <a:endParaRPr lang="en-US"/>
        </a:p>
      </dgm:t>
    </dgm:pt>
    <dgm:pt modelId="{65443480-DA5B-417B-9C30-5EA25638A6BE}" type="pres">
      <dgm:prSet presAssocID="{9FC12FC5-D540-485A-BD2A-5BD91BC53768}" presName="Name1" presStyleCnt="0"/>
      <dgm:spPr/>
    </dgm:pt>
    <dgm:pt modelId="{A598F40F-AA88-464C-9606-D40700C5A540}" type="pres">
      <dgm:prSet presAssocID="{9FC12FC5-D540-485A-BD2A-5BD91BC53768}" presName="cycle" presStyleCnt="0"/>
      <dgm:spPr/>
    </dgm:pt>
    <dgm:pt modelId="{98635F34-CA4E-4BD5-A9BF-536ECB57EFBC}" type="pres">
      <dgm:prSet presAssocID="{9FC12FC5-D540-485A-BD2A-5BD91BC53768}" presName="srcNode" presStyleLbl="node1" presStyleIdx="0" presStyleCnt="4"/>
      <dgm:spPr/>
    </dgm:pt>
    <dgm:pt modelId="{D42B8566-9EDA-442B-BC9B-45812A61D73B}" type="pres">
      <dgm:prSet presAssocID="{9FC12FC5-D540-485A-BD2A-5BD91BC53768}" presName="conn" presStyleLbl="parChTrans1D2" presStyleIdx="0" presStyleCnt="1"/>
      <dgm:spPr/>
      <dgm:t>
        <a:bodyPr/>
        <a:lstStyle/>
        <a:p>
          <a:endParaRPr lang="en-US"/>
        </a:p>
      </dgm:t>
    </dgm:pt>
    <dgm:pt modelId="{541B7726-3FF1-4B1C-8B3E-B3F964E05851}" type="pres">
      <dgm:prSet presAssocID="{9FC12FC5-D540-485A-BD2A-5BD91BC53768}" presName="extraNode" presStyleLbl="node1" presStyleIdx="0" presStyleCnt="4"/>
      <dgm:spPr/>
    </dgm:pt>
    <dgm:pt modelId="{3D1245F1-DDB7-4E27-981E-9B5F6EF2B1D0}" type="pres">
      <dgm:prSet presAssocID="{9FC12FC5-D540-485A-BD2A-5BD91BC53768}" presName="dstNode" presStyleLbl="node1" presStyleIdx="0" presStyleCnt="4"/>
      <dgm:spPr/>
    </dgm:pt>
    <dgm:pt modelId="{1F1173CF-79AD-41DB-A6FC-994EBE5469C7}" type="pres">
      <dgm:prSet presAssocID="{35EDE7C5-AD37-434C-A548-4199DE3B6EAE}" presName="text_1" presStyleLbl="node1" presStyleIdx="0" presStyleCnt="4">
        <dgm:presLayoutVars>
          <dgm:bulletEnabled val="1"/>
        </dgm:presLayoutVars>
      </dgm:prSet>
      <dgm:spPr/>
      <dgm:t>
        <a:bodyPr/>
        <a:lstStyle/>
        <a:p>
          <a:endParaRPr lang="en-US"/>
        </a:p>
      </dgm:t>
    </dgm:pt>
    <dgm:pt modelId="{492D1109-762C-47DA-8535-B727E17F2A85}" type="pres">
      <dgm:prSet presAssocID="{35EDE7C5-AD37-434C-A548-4199DE3B6EAE}" presName="accent_1" presStyleCnt="0"/>
      <dgm:spPr/>
    </dgm:pt>
    <dgm:pt modelId="{89A6F82A-402A-43CD-8910-566E51FC330A}" type="pres">
      <dgm:prSet presAssocID="{35EDE7C5-AD37-434C-A548-4199DE3B6EAE}" presName="accentRepeatNode" presStyleLbl="solidFgAcc1" presStyleIdx="0" presStyleCnt="4"/>
      <dgm:spPr/>
    </dgm:pt>
    <dgm:pt modelId="{D6505233-9045-4D85-8A7C-3DFB91A4AE6F}" type="pres">
      <dgm:prSet presAssocID="{6F4CCDF2-A336-467A-A335-110BFBEBE279}" presName="text_2" presStyleLbl="node1" presStyleIdx="1" presStyleCnt="4">
        <dgm:presLayoutVars>
          <dgm:bulletEnabled val="1"/>
        </dgm:presLayoutVars>
      </dgm:prSet>
      <dgm:spPr/>
      <dgm:t>
        <a:bodyPr/>
        <a:lstStyle/>
        <a:p>
          <a:endParaRPr lang="en-US"/>
        </a:p>
      </dgm:t>
    </dgm:pt>
    <dgm:pt modelId="{69552C3C-29C4-4C82-9E14-07E167D00AA6}" type="pres">
      <dgm:prSet presAssocID="{6F4CCDF2-A336-467A-A335-110BFBEBE279}" presName="accent_2" presStyleCnt="0"/>
      <dgm:spPr/>
    </dgm:pt>
    <dgm:pt modelId="{45317628-528D-4119-BC3A-C92CB9C69F96}" type="pres">
      <dgm:prSet presAssocID="{6F4CCDF2-A336-467A-A335-110BFBEBE279}" presName="accentRepeatNode" presStyleLbl="solidFgAcc1" presStyleIdx="1" presStyleCnt="4"/>
      <dgm:spPr/>
    </dgm:pt>
    <dgm:pt modelId="{01FDE3C1-9AC3-4DD6-92E5-F7EB25115B34}" type="pres">
      <dgm:prSet presAssocID="{330E7D2F-830E-49CC-8150-47EC0714B79C}" presName="text_3" presStyleLbl="node1" presStyleIdx="2" presStyleCnt="4">
        <dgm:presLayoutVars>
          <dgm:bulletEnabled val="1"/>
        </dgm:presLayoutVars>
      </dgm:prSet>
      <dgm:spPr/>
      <dgm:t>
        <a:bodyPr/>
        <a:lstStyle/>
        <a:p>
          <a:endParaRPr lang="en-US"/>
        </a:p>
      </dgm:t>
    </dgm:pt>
    <dgm:pt modelId="{ED111729-510C-4BF4-8518-8619E9223531}" type="pres">
      <dgm:prSet presAssocID="{330E7D2F-830E-49CC-8150-47EC0714B79C}" presName="accent_3" presStyleCnt="0"/>
      <dgm:spPr/>
    </dgm:pt>
    <dgm:pt modelId="{2275EE98-5C24-4FFC-945B-9574AE1FF512}" type="pres">
      <dgm:prSet presAssocID="{330E7D2F-830E-49CC-8150-47EC0714B79C}" presName="accentRepeatNode" presStyleLbl="solidFgAcc1" presStyleIdx="2" presStyleCnt="4"/>
      <dgm:spPr/>
    </dgm:pt>
    <dgm:pt modelId="{7DE05CB5-A6F0-4FE0-922D-4828D1D64294}" type="pres">
      <dgm:prSet presAssocID="{A1F2F4BD-BBC0-4D8D-9A4D-1268D4E95E56}" presName="text_4" presStyleLbl="node1" presStyleIdx="3" presStyleCnt="4">
        <dgm:presLayoutVars>
          <dgm:bulletEnabled val="1"/>
        </dgm:presLayoutVars>
      </dgm:prSet>
      <dgm:spPr/>
      <dgm:t>
        <a:bodyPr/>
        <a:lstStyle/>
        <a:p>
          <a:endParaRPr lang="en-US"/>
        </a:p>
      </dgm:t>
    </dgm:pt>
    <dgm:pt modelId="{9C8858F3-EB7E-4BA7-A85E-AA1A17C364C4}" type="pres">
      <dgm:prSet presAssocID="{A1F2F4BD-BBC0-4D8D-9A4D-1268D4E95E56}" presName="accent_4" presStyleCnt="0"/>
      <dgm:spPr/>
    </dgm:pt>
    <dgm:pt modelId="{CCBF6FBE-D592-4211-8964-AB4F3AD4A7B0}" type="pres">
      <dgm:prSet presAssocID="{A1F2F4BD-BBC0-4D8D-9A4D-1268D4E95E56}" presName="accentRepeatNode" presStyleLbl="solidFgAcc1" presStyleIdx="3" presStyleCnt="4"/>
      <dgm:spPr/>
    </dgm:pt>
  </dgm:ptLst>
  <dgm:cxnLst>
    <dgm:cxn modelId="{1E1DC214-A25E-4BA4-B214-B3F0894F2887}" srcId="{9FC12FC5-D540-485A-BD2A-5BD91BC53768}" destId="{35EDE7C5-AD37-434C-A548-4199DE3B6EAE}" srcOrd="0" destOrd="0" parTransId="{8F9BD7E1-9173-4A03-9301-7DAC78E42E56}" sibTransId="{9535A5DA-4FCC-456B-9C94-976604D8B3A7}"/>
    <dgm:cxn modelId="{B5F3FE56-3CFF-4D79-90CB-DE5E21CC3C92}" srcId="{9FC12FC5-D540-485A-BD2A-5BD91BC53768}" destId="{330E7D2F-830E-49CC-8150-47EC0714B79C}" srcOrd="2" destOrd="0" parTransId="{953AE296-BD4A-4B01-AECC-CC9BBF49C052}" sibTransId="{8ECC5EAE-B41A-4563-9E63-542538E023C7}"/>
    <dgm:cxn modelId="{888AEA2A-F301-40C8-A82D-48B0C2A22AC9}" srcId="{9FC12FC5-D540-485A-BD2A-5BD91BC53768}" destId="{A1F2F4BD-BBC0-4D8D-9A4D-1268D4E95E56}" srcOrd="3" destOrd="0" parTransId="{650F7166-C9A2-44F8-B2F7-466937B17108}" sibTransId="{312B2929-34E5-4F45-825E-C850C6B1AC24}"/>
    <dgm:cxn modelId="{C3C3248A-451F-47A0-84B3-A8E7FD247254}" type="presOf" srcId="{35EDE7C5-AD37-434C-A548-4199DE3B6EAE}" destId="{1F1173CF-79AD-41DB-A6FC-994EBE5469C7}" srcOrd="0" destOrd="0" presId="urn:microsoft.com/office/officeart/2008/layout/VerticalCurvedList"/>
    <dgm:cxn modelId="{20A8405D-AB21-4177-807E-D268991350CF}" type="presOf" srcId="{6F4CCDF2-A336-467A-A335-110BFBEBE279}" destId="{D6505233-9045-4D85-8A7C-3DFB91A4AE6F}" srcOrd="0" destOrd="0" presId="urn:microsoft.com/office/officeart/2008/layout/VerticalCurvedList"/>
    <dgm:cxn modelId="{5986465E-E02A-49C8-B5DC-C940A112F511}" type="presOf" srcId="{9FC12FC5-D540-485A-BD2A-5BD91BC53768}" destId="{27B80283-EE0A-464B-92A8-3CCDE32560BD}" srcOrd="0" destOrd="0" presId="urn:microsoft.com/office/officeart/2008/layout/VerticalCurvedList"/>
    <dgm:cxn modelId="{4DB17145-C028-43EE-B5ED-5665F1395602}" type="presOf" srcId="{9535A5DA-4FCC-456B-9C94-976604D8B3A7}" destId="{D42B8566-9EDA-442B-BC9B-45812A61D73B}" srcOrd="0" destOrd="0" presId="urn:microsoft.com/office/officeart/2008/layout/VerticalCurvedList"/>
    <dgm:cxn modelId="{951E3D92-7DB4-4845-A733-479F16FEC18D}" type="presOf" srcId="{A1F2F4BD-BBC0-4D8D-9A4D-1268D4E95E56}" destId="{7DE05CB5-A6F0-4FE0-922D-4828D1D64294}" srcOrd="0" destOrd="0" presId="urn:microsoft.com/office/officeart/2008/layout/VerticalCurvedList"/>
    <dgm:cxn modelId="{3F3B247F-882F-44FD-B47E-EBC4970733C3}" type="presOf" srcId="{330E7D2F-830E-49CC-8150-47EC0714B79C}" destId="{01FDE3C1-9AC3-4DD6-92E5-F7EB25115B34}" srcOrd="0" destOrd="0" presId="urn:microsoft.com/office/officeart/2008/layout/VerticalCurvedList"/>
    <dgm:cxn modelId="{A4D2217F-A246-44EE-8EAE-3F969F228B46}" srcId="{9FC12FC5-D540-485A-BD2A-5BD91BC53768}" destId="{6F4CCDF2-A336-467A-A335-110BFBEBE279}" srcOrd="1" destOrd="0" parTransId="{D4B5D87C-0A29-4254-B853-EF98F58DD120}" sibTransId="{3B281E3A-6BD7-45C8-AC25-2A9188CDBD12}"/>
    <dgm:cxn modelId="{5D0CE9BE-B821-4BA2-B2F1-09753417BEBE}" type="presParOf" srcId="{27B80283-EE0A-464B-92A8-3CCDE32560BD}" destId="{65443480-DA5B-417B-9C30-5EA25638A6BE}" srcOrd="0" destOrd="0" presId="urn:microsoft.com/office/officeart/2008/layout/VerticalCurvedList"/>
    <dgm:cxn modelId="{7B10FF98-EF17-4C8A-8DB2-B48EC5BCFAFB}" type="presParOf" srcId="{65443480-DA5B-417B-9C30-5EA25638A6BE}" destId="{A598F40F-AA88-464C-9606-D40700C5A540}" srcOrd="0" destOrd="0" presId="urn:microsoft.com/office/officeart/2008/layout/VerticalCurvedList"/>
    <dgm:cxn modelId="{5D925D06-0EB8-4514-9C72-7923085490D9}" type="presParOf" srcId="{A598F40F-AA88-464C-9606-D40700C5A540}" destId="{98635F34-CA4E-4BD5-A9BF-536ECB57EFBC}" srcOrd="0" destOrd="0" presId="urn:microsoft.com/office/officeart/2008/layout/VerticalCurvedList"/>
    <dgm:cxn modelId="{D4267712-7123-4A21-8B33-DAAB58E868AF}" type="presParOf" srcId="{A598F40F-AA88-464C-9606-D40700C5A540}" destId="{D42B8566-9EDA-442B-BC9B-45812A61D73B}" srcOrd="1" destOrd="0" presId="urn:microsoft.com/office/officeart/2008/layout/VerticalCurvedList"/>
    <dgm:cxn modelId="{630E908E-3A74-489C-872D-B36FE4E702C0}" type="presParOf" srcId="{A598F40F-AA88-464C-9606-D40700C5A540}" destId="{541B7726-3FF1-4B1C-8B3E-B3F964E05851}" srcOrd="2" destOrd="0" presId="urn:microsoft.com/office/officeart/2008/layout/VerticalCurvedList"/>
    <dgm:cxn modelId="{0D863C55-3333-4E5A-8A41-16F260A13746}" type="presParOf" srcId="{A598F40F-AA88-464C-9606-D40700C5A540}" destId="{3D1245F1-DDB7-4E27-981E-9B5F6EF2B1D0}" srcOrd="3" destOrd="0" presId="urn:microsoft.com/office/officeart/2008/layout/VerticalCurvedList"/>
    <dgm:cxn modelId="{3281CF81-F77D-4AC6-913D-FD1BC711B73A}" type="presParOf" srcId="{65443480-DA5B-417B-9C30-5EA25638A6BE}" destId="{1F1173CF-79AD-41DB-A6FC-994EBE5469C7}" srcOrd="1" destOrd="0" presId="urn:microsoft.com/office/officeart/2008/layout/VerticalCurvedList"/>
    <dgm:cxn modelId="{85561D4E-D6F4-4F58-B855-96795C3C3E16}" type="presParOf" srcId="{65443480-DA5B-417B-9C30-5EA25638A6BE}" destId="{492D1109-762C-47DA-8535-B727E17F2A85}" srcOrd="2" destOrd="0" presId="urn:microsoft.com/office/officeart/2008/layout/VerticalCurvedList"/>
    <dgm:cxn modelId="{B37E471A-AB65-4660-A1F4-960C428D29F6}" type="presParOf" srcId="{492D1109-762C-47DA-8535-B727E17F2A85}" destId="{89A6F82A-402A-43CD-8910-566E51FC330A}" srcOrd="0" destOrd="0" presId="urn:microsoft.com/office/officeart/2008/layout/VerticalCurvedList"/>
    <dgm:cxn modelId="{326457A4-D55E-4054-BC27-5EB715E4EFF8}" type="presParOf" srcId="{65443480-DA5B-417B-9C30-5EA25638A6BE}" destId="{D6505233-9045-4D85-8A7C-3DFB91A4AE6F}" srcOrd="3" destOrd="0" presId="urn:microsoft.com/office/officeart/2008/layout/VerticalCurvedList"/>
    <dgm:cxn modelId="{0228B1CE-9AD9-4695-BA65-FE7C12C94C59}" type="presParOf" srcId="{65443480-DA5B-417B-9C30-5EA25638A6BE}" destId="{69552C3C-29C4-4C82-9E14-07E167D00AA6}" srcOrd="4" destOrd="0" presId="urn:microsoft.com/office/officeart/2008/layout/VerticalCurvedList"/>
    <dgm:cxn modelId="{F5F20B8F-1DEF-4BAF-B79F-5D6D3D1E99A8}" type="presParOf" srcId="{69552C3C-29C4-4C82-9E14-07E167D00AA6}" destId="{45317628-528D-4119-BC3A-C92CB9C69F96}" srcOrd="0" destOrd="0" presId="urn:microsoft.com/office/officeart/2008/layout/VerticalCurvedList"/>
    <dgm:cxn modelId="{3D23C801-0958-420B-9BDA-282D9631625A}" type="presParOf" srcId="{65443480-DA5B-417B-9C30-5EA25638A6BE}" destId="{01FDE3C1-9AC3-4DD6-92E5-F7EB25115B34}" srcOrd="5" destOrd="0" presId="urn:microsoft.com/office/officeart/2008/layout/VerticalCurvedList"/>
    <dgm:cxn modelId="{6B411FF6-63E6-48A0-96C6-1D7E3292C488}" type="presParOf" srcId="{65443480-DA5B-417B-9C30-5EA25638A6BE}" destId="{ED111729-510C-4BF4-8518-8619E9223531}" srcOrd="6" destOrd="0" presId="urn:microsoft.com/office/officeart/2008/layout/VerticalCurvedList"/>
    <dgm:cxn modelId="{BE581236-1CD5-4CF1-995F-4158AEF0C481}" type="presParOf" srcId="{ED111729-510C-4BF4-8518-8619E9223531}" destId="{2275EE98-5C24-4FFC-945B-9574AE1FF512}" srcOrd="0" destOrd="0" presId="urn:microsoft.com/office/officeart/2008/layout/VerticalCurvedList"/>
    <dgm:cxn modelId="{69DDBD62-29F8-4D6C-AC1B-A16558BC5A01}" type="presParOf" srcId="{65443480-DA5B-417B-9C30-5EA25638A6BE}" destId="{7DE05CB5-A6F0-4FE0-922D-4828D1D64294}" srcOrd="7" destOrd="0" presId="urn:microsoft.com/office/officeart/2008/layout/VerticalCurvedList"/>
    <dgm:cxn modelId="{70C614CC-9F0B-433C-9900-27C7DCD4108C}" type="presParOf" srcId="{65443480-DA5B-417B-9C30-5EA25638A6BE}" destId="{9C8858F3-EB7E-4BA7-A85E-AA1A17C364C4}" srcOrd="8" destOrd="0" presId="urn:microsoft.com/office/officeart/2008/layout/VerticalCurvedList"/>
    <dgm:cxn modelId="{FBDDC7C9-4466-4C9B-B1FA-20C72B38B358}" type="presParOf" srcId="{9C8858F3-EB7E-4BA7-A85E-AA1A17C364C4}" destId="{CCBF6FBE-D592-4211-8964-AB4F3AD4A7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21CD5D-A5E8-490B-9021-AC66B398456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781A7DA-4103-45A6-A81A-114B711248EE}">
      <dgm:prSet phldrT="[Text]"/>
      <dgm:spPr/>
      <dgm:t>
        <a:bodyPr/>
        <a:lstStyle/>
        <a:p>
          <a:r>
            <a:rPr lang="en-US" dirty="0" smtClean="0"/>
            <a:t>Step 1: Fundamental Business Information</a:t>
          </a:r>
          <a:endParaRPr lang="en-US" dirty="0"/>
        </a:p>
      </dgm:t>
    </dgm:pt>
    <dgm:pt modelId="{08B42682-B99D-41AA-9B57-43E3367309C6}" type="parTrans" cxnId="{043F0CB5-8B81-433B-A65D-0D44E6129EE8}">
      <dgm:prSet/>
      <dgm:spPr/>
      <dgm:t>
        <a:bodyPr/>
        <a:lstStyle/>
        <a:p>
          <a:endParaRPr lang="en-US"/>
        </a:p>
      </dgm:t>
    </dgm:pt>
    <dgm:pt modelId="{758BCB98-3B75-489D-9906-7823B61FBB1E}" type="sibTrans" cxnId="{043F0CB5-8B81-433B-A65D-0D44E6129EE8}">
      <dgm:prSet/>
      <dgm:spPr/>
      <dgm:t>
        <a:bodyPr/>
        <a:lstStyle/>
        <a:p>
          <a:endParaRPr lang="en-US"/>
        </a:p>
      </dgm:t>
    </dgm:pt>
    <dgm:pt modelId="{B5EBE409-3FC6-419D-88DD-F1BADD69EDA7}">
      <dgm:prSet phldrT="[Text]"/>
      <dgm:spPr/>
      <dgm:t>
        <a:bodyPr/>
        <a:lstStyle/>
        <a:p>
          <a:r>
            <a:rPr lang="en-US" dirty="0" smtClean="0"/>
            <a:t>Step 2: Supply Chain System</a:t>
          </a:r>
          <a:endParaRPr lang="en-US" dirty="0"/>
        </a:p>
      </dgm:t>
    </dgm:pt>
    <dgm:pt modelId="{35FB633B-ECD0-423D-AA26-676B2F5D1560}" type="parTrans" cxnId="{845C1F82-0511-4A65-B7AB-BC300B91730A}">
      <dgm:prSet/>
      <dgm:spPr/>
      <dgm:t>
        <a:bodyPr/>
        <a:lstStyle/>
        <a:p>
          <a:endParaRPr lang="en-US"/>
        </a:p>
      </dgm:t>
    </dgm:pt>
    <dgm:pt modelId="{3D39C397-2F73-47FE-90B4-470C37A24EB7}" type="sibTrans" cxnId="{845C1F82-0511-4A65-B7AB-BC300B91730A}">
      <dgm:prSet/>
      <dgm:spPr/>
      <dgm:t>
        <a:bodyPr/>
        <a:lstStyle/>
        <a:p>
          <a:endParaRPr lang="en-US"/>
        </a:p>
      </dgm:t>
    </dgm:pt>
    <dgm:pt modelId="{934B6CA2-0BA8-4C9F-9FC2-30FD7AB6288C}">
      <dgm:prSet phldrT="[Text]"/>
      <dgm:spPr/>
      <dgm:t>
        <a:bodyPr/>
        <a:lstStyle/>
        <a:p>
          <a:r>
            <a:rPr lang="en-US" dirty="0" smtClean="0"/>
            <a:t>Step 3: Key Supply Chain Activities</a:t>
          </a:r>
          <a:endParaRPr lang="en-US" dirty="0"/>
        </a:p>
      </dgm:t>
    </dgm:pt>
    <dgm:pt modelId="{1F79F071-6446-4252-9596-00791B46D9A7}" type="parTrans" cxnId="{8AF4DC63-3E37-4016-9E78-89363C1337F6}">
      <dgm:prSet/>
      <dgm:spPr/>
      <dgm:t>
        <a:bodyPr/>
        <a:lstStyle/>
        <a:p>
          <a:endParaRPr lang="en-US"/>
        </a:p>
      </dgm:t>
    </dgm:pt>
    <dgm:pt modelId="{EA97EE51-AED5-414F-A2B9-0AAE1ACD4FF4}" type="sibTrans" cxnId="{8AF4DC63-3E37-4016-9E78-89363C1337F6}">
      <dgm:prSet/>
      <dgm:spPr/>
      <dgm:t>
        <a:bodyPr/>
        <a:lstStyle/>
        <a:p>
          <a:endParaRPr lang="en-US"/>
        </a:p>
      </dgm:t>
    </dgm:pt>
    <dgm:pt modelId="{2E278976-1097-449A-A637-9B132CB1CD03}">
      <dgm:prSet phldrT="[Text]"/>
      <dgm:spPr/>
      <dgm:t>
        <a:bodyPr/>
        <a:lstStyle/>
        <a:p>
          <a:r>
            <a:rPr lang="en-US" dirty="0" smtClean="0"/>
            <a:t>Step 4: Measurement &amp; Evaluation</a:t>
          </a:r>
          <a:endParaRPr lang="en-US" dirty="0"/>
        </a:p>
      </dgm:t>
    </dgm:pt>
    <dgm:pt modelId="{4472BF76-EB2F-4937-B765-B5CC7054DC04}" type="parTrans" cxnId="{C26C3BBC-71CB-4D15-9975-9F2F29064559}">
      <dgm:prSet/>
      <dgm:spPr/>
    </dgm:pt>
    <dgm:pt modelId="{ED7B3505-FF02-40C7-9F5C-6EF8677DB49B}" type="sibTrans" cxnId="{C26C3BBC-71CB-4D15-9975-9F2F29064559}">
      <dgm:prSet/>
      <dgm:spPr/>
      <dgm:t>
        <a:bodyPr/>
        <a:lstStyle/>
        <a:p>
          <a:endParaRPr lang="en-US"/>
        </a:p>
      </dgm:t>
    </dgm:pt>
    <dgm:pt modelId="{8B35F428-A7D7-4D86-8B96-FFAD7FBFC71B}">
      <dgm:prSet phldrT="[Text]"/>
      <dgm:spPr/>
      <dgm:t>
        <a:bodyPr/>
        <a:lstStyle/>
        <a:p>
          <a:r>
            <a:rPr lang="en-US" dirty="0" smtClean="0"/>
            <a:t>Step 5: Strategic Supply Chain Issues</a:t>
          </a:r>
          <a:endParaRPr lang="en-US" dirty="0"/>
        </a:p>
      </dgm:t>
    </dgm:pt>
    <dgm:pt modelId="{D5F37DC9-82A8-430F-91E5-65951B43D6D3}" type="parTrans" cxnId="{E9EE9F8D-BC9D-4143-83B2-F1C43EF53FDD}">
      <dgm:prSet/>
      <dgm:spPr/>
    </dgm:pt>
    <dgm:pt modelId="{E53F6C82-6B3A-477D-9569-A442A3F13F7E}" type="sibTrans" cxnId="{E9EE9F8D-BC9D-4143-83B2-F1C43EF53FDD}">
      <dgm:prSet/>
      <dgm:spPr/>
    </dgm:pt>
    <dgm:pt modelId="{F7500678-0AB8-45BC-9F4F-3846AEB0F343}" type="pres">
      <dgm:prSet presAssocID="{1221CD5D-A5E8-490B-9021-AC66B3984561}" presName="outerComposite" presStyleCnt="0">
        <dgm:presLayoutVars>
          <dgm:chMax val="5"/>
          <dgm:dir/>
          <dgm:resizeHandles val="exact"/>
        </dgm:presLayoutVars>
      </dgm:prSet>
      <dgm:spPr/>
      <dgm:t>
        <a:bodyPr/>
        <a:lstStyle/>
        <a:p>
          <a:endParaRPr lang="en-US"/>
        </a:p>
      </dgm:t>
    </dgm:pt>
    <dgm:pt modelId="{29210FC5-3302-4A4A-A5BD-E9CBADEEB03B}" type="pres">
      <dgm:prSet presAssocID="{1221CD5D-A5E8-490B-9021-AC66B3984561}" presName="dummyMaxCanvas" presStyleCnt="0">
        <dgm:presLayoutVars/>
      </dgm:prSet>
      <dgm:spPr/>
    </dgm:pt>
    <dgm:pt modelId="{96456BEE-F117-46CD-A190-9E66927514CF}" type="pres">
      <dgm:prSet presAssocID="{1221CD5D-A5E8-490B-9021-AC66B3984561}" presName="FiveNodes_1" presStyleLbl="node1" presStyleIdx="0" presStyleCnt="5">
        <dgm:presLayoutVars>
          <dgm:bulletEnabled val="1"/>
        </dgm:presLayoutVars>
      </dgm:prSet>
      <dgm:spPr/>
      <dgm:t>
        <a:bodyPr/>
        <a:lstStyle/>
        <a:p>
          <a:endParaRPr lang="en-US"/>
        </a:p>
      </dgm:t>
    </dgm:pt>
    <dgm:pt modelId="{74F06CF2-73AB-4B43-8A2F-0C8556DA25F9}" type="pres">
      <dgm:prSet presAssocID="{1221CD5D-A5E8-490B-9021-AC66B3984561}" presName="FiveNodes_2" presStyleLbl="node1" presStyleIdx="1" presStyleCnt="5">
        <dgm:presLayoutVars>
          <dgm:bulletEnabled val="1"/>
        </dgm:presLayoutVars>
      </dgm:prSet>
      <dgm:spPr/>
      <dgm:t>
        <a:bodyPr/>
        <a:lstStyle/>
        <a:p>
          <a:endParaRPr lang="en-US"/>
        </a:p>
      </dgm:t>
    </dgm:pt>
    <dgm:pt modelId="{36D20ECD-7183-4ACC-A2CB-046F3259F191}" type="pres">
      <dgm:prSet presAssocID="{1221CD5D-A5E8-490B-9021-AC66B3984561}" presName="FiveNodes_3" presStyleLbl="node1" presStyleIdx="2" presStyleCnt="5">
        <dgm:presLayoutVars>
          <dgm:bulletEnabled val="1"/>
        </dgm:presLayoutVars>
      </dgm:prSet>
      <dgm:spPr/>
      <dgm:t>
        <a:bodyPr/>
        <a:lstStyle/>
        <a:p>
          <a:endParaRPr lang="en-US"/>
        </a:p>
      </dgm:t>
    </dgm:pt>
    <dgm:pt modelId="{E0706FC8-0EDC-471D-9427-32B31A7C19D0}" type="pres">
      <dgm:prSet presAssocID="{1221CD5D-A5E8-490B-9021-AC66B3984561}" presName="FiveNodes_4" presStyleLbl="node1" presStyleIdx="3" presStyleCnt="5">
        <dgm:presLayoutVars>
          <dgm:bulletEnabled val="1"/>
        </dgm:presLayoutVars>
      </dgm:prSet>
      <dgm:spPr/>
      <dgm:t>
        <a:bodyPr/>
        <a:lstStyle/>
        <a:p>
          <a:endParaRPr lang="en-US"/>
        </a:p>
      </dgm:t>
    </dgm:pt>
    <dgm:pt modelId="{62562FDB-9995-4C6C-92A3-64E231292E35}" type="pres">
      <dgm:prSet presAssocID="{1221CD5D-A5E8-490B-9021-AC66B3984561}" presName="FiveNodes_5" presStyleLbl="node1" presStyleIdx="4" presStyleCnt="5">
        <dgm:presLayoutVars>
          <dgm:bulletEnabled val="1"/>
        </dgm:presLayoutVars>
      </dgm:prSet>
      <dgm:spPr/>
      <dgm:t>
        <a:bodyPr/>
        <a:lstStyle/>
        <a:p>
          <a:endParaRPr lang="en-US"/>
        </a:p>
      </dgm:t>
    </dgm:pt>
    <dgm:pt modelId="{60FF13CE-B674-4BDC-85A8-DB4B54620C00}" type="pres">
      <dgm:prSet presAssocID="{1221CD5D-A5E8-490B-9021-AC66B3984561}" presName="FiveConn_1-2" presStyleLbl="fgAccFollowNode1" presStyleIdx="0" presStyleCnt="4">
        <dgm:presLayoutVars>
          <dgm:bulletEnabled val="1"/>
        </dgm:presLayoutVars>
      </dgm:prSet>
      <dgm:spPr/>
      <dgm:t>
        <a:bodyPr/>
        <a:lstStyle/>
        <a:p>
          <a:endParaRPr lang="en-US"/>
        </a:p>
      </dgm:t>
    </dgm:pt>
    <dgm:pt modelId="{2048FD90-2197-4F50-B794-723A6BE20917}" type="pres">
      <dgm:prSet presAssocID="{1221CD5D-A5E8-490B-9021-AC66B3984561}" presName="FiveConn_2-3" presStyleLbl="fgAccFollowNode1" presStyleIdx="1" presStyleCnt="4">
        <dgm:presLayoutVars>
          <dgm:bulletEnabled val="1"/>
        </dgm:presLayoutVars>
      </dgm:prSet>
      <dgm:spPr/>
      <dgm:t>
        <a:bodyPr/>
        <a:lstStyle/>
        <a:p>
          <a:endParaRPr lang="en-US"/>
        </a:p>
      </dgm:t>
    </dgm:pt>
    <dgm:pt modelId="{E0C75A1B-7B30-4F98-A372-A821DD981DE1}" type="pres">
      <dgm:prSet presAssocID="{1221CD5D-A5E8-490B-9021-AC66B3984561}" presName="FiveConn_3-4" presStyleLbl="fgAccFollowNode1" presStyleIdx="2" presStyleCnt="4">
        <dgm:presLayoutVars>
          <dgm:bulletEnabled val="1"/>
        </dgm:presLayoutVars>
      </dgm:prSet>
      <dgm:spPr/>
      <dgm:t>
        <a:bodyPr/>
        <a:lstStyle/>
        <a:p>
          <a:endParaRPr lang="en-US"/>
        </a:p>
      </dgm:t>
    </dgm:pt>
    <dgm:pt modelId="{D13DF6E6-F604-4C28-8EDE-BE324C3A780D}" type="pres">
      <dgm:prSet presAssocID="{1221CD5D-A5E8-490B-9021-AC66B3984561}" presName="FiveConn_4-5" presStyleLbl="fgAccFollowNode1" presStyleIdx="3" presStyleCnt="4">
        <dgm:presLayoutVars>
          <dgm:bulletEnabled val="1"/>
        </dgm:presLayoutVars>
      </dgm:prSet>
      <dgm:spPr/>
      <dgm:t>
        <a:bodyPr/>
        <a:lstStyle/>
        <a:p>
          <a:endParaRPr lang="en-US"/>
        </a:p>
      </dgm:t>
    </dgm:pt>
    <dgm:pt modelId="{1BEF449B-8728-4406-824D-EB6ED29273C8}" type="pres">
      <dgm:prSet presAssocID="{1221CD5D-A5E8-490B-9021-AC66B3984561}" presName="FiveNodes_1_text" presStyleLbl="node1" presStyleIdx="4" presStyleCnt="5">
        <dgm:presLayoutVars>
          <dgm:bulletEnabled val="1"/>
        </dgm:presLayoutVars>
      </dgm:prSet>
      <dgm:spPr/>
      <dgm:t>
        <a:bodyPr/>
        <a:lstStyle/>
        <a:p>
          <a:endParaRPr lang="en-US"/>
        </a:p>
      </dgm:t>
    </dgm:pt>
    <dgm:pt modelId="{FD87241E-05C0-49EF-845E-C2DBF3B2EF7A}" type="pres">
      <dgm:prSet presAssocID="{1221CD5D-A5E8-490B-9021-AC66B3984561}" presName="FiveNodes_2_text" presStyleLbl="node1" presStyleIdx="4" presStyleCnt="5">
        <dgm:presLayoutVars>
          <dgm:bulletEnabled val="1"/>
        </dgm:presLayoutVars>
      </dgm:prSet>
      <dgm:spPr/>
      <dgm:t>
        <a:bodyPr/>
        <a:lstStyle/>
        <a:p>
          <a:endParaRPr lang="en-US"/>
        </a:p>
      </dgm:t>
    </dgm:pt>
    <dgm:pt modelId="{2D31E306-46BE-40AC-9221-277DDDA67F1D}" type="pres">
      <dgm:prSet presAssocID="{1221CD5D-A5E8-490B-9021-AC66B3984561}" presName="FiveNodes_3_text" presStyleLbl="node1" presStyleIdx="4" presStyleCnt="5">
        <dgm:presLayoutVars>
          <dgm:bulletEnabled val="1"/>
        </dgm:presLayoutVars>
      </dgm:prSet>
      <dgm:spPr/>
      <dgm:t>
        <a:bodyPr/>
        <a:lstStyle/>
        <a:p>
          <a:endParaRPr lang="en-US"/>
        </a:p>
      </dgm:t>
    </dgm:pt>
    <dgm:pt modelId="{27D3D42A-0FD8-4549-830D-7B43DB43F7B3}" type="pres">
      <dgm:prSet presAssocID="{1221CD5D-A5E8-490B-9021-AC66B3984561}" presName="FiveNodes_4_text" presStyleLbl="node1" presStyleIdx="4" presStyleCnt="5">
        <dgm:presLayoutVars>
          <dgm:bulletEnabled val="1"/>
        </dgm:presLayoutVars>
      </dgm:prSet>
      <dgm:spPr/>
      <dgm:t>
        <a:bodyPr/>
        <a:lstStyle/>
        <a:p>
          <a:endParaRPr lang="en-US"/>
        </a:p>
      </dgm:t>
    </dgm:pt>
    <dgm:pt modelId="{4AE4B629-2863-4F66-B76D-39A60995D247}" type="pres">
      <dgm:prSet presAssocID="{1221CD5D-A5E8-490B-9021-AC66B3984561}" presName="FiveNodes_5_text" presStyleLbl="node1" presStyleIdx="4" presStyleCnt="5">
        <dgm:presLayoutVars>
          <dgm:bulletEnabled val="1"/>
        </dgm:presLayoutVars>
      </dgm:prSet>
      <dgm:spPr/>
      <dgm:t>
        <a:bodyPr/>
        <a:lstStyle/>
        <a:p>
          <a:endParaRPr lang="en-US"/>
        </a:p>
      </dgm:t>
    </dgm:pt>
  </dgm:ptLst>
  <dgm:cxnLst>
    <dgm:cxn modelId="{0153C648-D717-42CE-BF8D-E14F91B29523}" type="presOf" srcId="{4781A7DA-4103-45A6-A81A-114B711248EE}" destId="{96456BEE-F117-46CD-A190-9E66927514CF}" srcOrd="0" destOrd="0" presId="urn:microsoft.com/office/officeart/2005/8/layout/vProcess5"/>
    <dgm:cxn modelId="{A071DC98-0827-4C83-B422-92B89B2091D5}" type="presOf" srcId="{EA97EE51-AED5-414F-A2B9-0AAE1ACD4FF4}" destId="{E0C75A1B-7B30-4F98-A372-A821DD981DE1}" srcOrd="0" destOrd="0" presId="urn:microsoft.com/office/officeart/2005/8/layout/vProcess5"/>
    <dgm:cxn modelId="{8AF4DC63-3E37-4016-9E78-89363C1337F6}" srcId="{1221CD5D-A5E8-490B-9021-AC66B3984561}" destId="{934B6CA2-0BA8-4C9F-9FC2-30FD7AB6288C}" srcOrd="2" destOrd="0" parTransId="{1F79F071-6446-4252-9596-00791B46D9A7}" sibTransId="{EA97EE51-AED5-414F-A2B9-0AAE1ACD4FF4}"/>
    <dgm:cxn modelId="{3A9E17E7-72C7-467D-8408-828D839DC183}" type="presOf" srcId="{B5EBE409-3FC6-419D-88DD-F1BADD69EDA7}" destId="{74F06CF2-73AB-4B43-8A2F-0C8556DA25F9}" srcOrd="0" destOrd="0" presId="urn:microsoft.com/office/officeart/2005/8/layout/vProcess5"/>
    <dgm:cxn modelId="{CA09C2D8-CF22-4282-8CF0-FFC7C93E9D9F}" type="presOf" srcId="{2E278976-1097-449A-A637-9B132CB1CD03}" destId="{27D3D42A-0FD8-4549-830D-7B43DB43F7B3}" srcOrd="1" destOrd="0" presId="urn:microsoft.com/office/officeart/2005/8/layout/vProcess5"/>
    <dgm:cxn modelId="{AD2E481C-B6D7-417D-8B5A-D1F5DC7DB6CE}" type="presOf" srcId="{2E278976-1097-449A-A637-9B132CB1CD03}" destId="{E0706FC8-0EDC-471D-9427-32B31A7C19D0}" srcOrd="0" destOrd="0" presId="urn:microsoft.com/office/officeart/2005/8/layout/vProcess5"/>
    <dgm:cxn modelId="{45AC18EA-0E59-4EAF-ACD2-6F72771332F9}" type="presOf" srcId="{758BCB98-3B75-489D-9906-7823B61FBB1E}" destId="{60FF13CE-B674-4BDC-85A8-DB4B54620C00}" srcOrd="0" destOrd="0" presId="urn:microsoft.com/office/officeart/2005/8/layout/vProcess5"/>
    <dgm:cxn modelId="{21E50340-6A27-4F4E-88A5-48AEC4A1A80D}" type="presOf" srcId="{1221CD5D-A5E8-490B-9021-AC66B3984561}" destId="{F7500678-0AB8-45BC-9F4F-3846AEB0F343}" srcOrd="0" destOrd="0" presId="urn:microsoft.com/office/officeart/2005/8/layout/vProcess5"/>
    <dgm:cxn modelId="{C26C3BBC-71CB-4D15-9975-9F2F29064559}" srcId="{1221CD5D-A5E8-490B-9021-AC66B3984561}" destId="{2E278976-1097-449A-A637-9B132CB1CD03}" srcOrd="3" destOrd="0" parTransId="{4472BF76-EB2F-4937-B765-B5CC7054DC04}" sibTransId="{ED7B3505-FF02-40C7-9F5C-6EF8677DB49B}"/>
    <dgm:cxn modelId="{845C1F82-0511-4A65-B7AB-BC300B91730A}" srcId="{1221CD5D-A5E8-490B-9021-AC66B3984561}" destId="{B5EBE409-3FC6-419D-88DD-F1BADD69EDA7}" srcOrd="1" destOrd="0" parTransId="{35FB633B-ECD0-423D-AA26-676B2F5D1560}" sibTransId="{3D39C397-2F73-47FE-90B4-470C37A24EB7}"/>
    <dgm:cxn modelId="{69DBF507-BC06-45E4-8474-6EF91E57F3C9}" type="presOf" srcId="{3D39C397-2F73-47FE-90B4-470C37A24EB7}" destId="{2048FD90-2197-4F50-B794-723A6BE20917}" srcOrd="0" destOrd="0" presId="urn:microsoft.com/office/officeart/2005/8/layout/vProcess5"/>
    <dgm:cxn modelId="{414C6AC4-8AB9-4BAD-98A6-20F1EF20E457}" type="presOf" srcId="{934B6CA2-0BA8-4C9F-9FC2-30FD7AB6288C}" destId="{2D31E306-46BE-40AC-9221-277DDDA67F1D}" srcOrd="1" destOrd="0" presId="urn:microsoft.com/office/officeart/2005/8/layout/vProcess5"/>
    <dgm:cxn modelId="{6F8F1F3D-C146-4DFA-8832-7952A975F498}" type="presOf" srcId="{ED7B3505-FF02-40C7-9F5C-6EF8677DB49B}" destId="{D13DF6E6-F604-4C28-8EDE-BE324C3A780D}" srcOrd="0" destOrd="0" presId="urn:microsoft.com/office/officeart/2005/8/layout/vProcess5"/>
    <dgm:cxn modelId="{6C234F07-9FA1-4CD8-B487-2266BD7DA4D2}" type="presOf" srcId="{934B6CA2-0BA8-4C9F-9FC2-30FD7AB6288C}" destId="{36D20ECD-7183-4ACC-A2CB-046F3259F191}" srcOrd="0" destOrd="0" presId="urn:microsoft.com/office/officeart/2005/8/layout/vProcess5"/>
    <dgm:cxn modelId="{17C641C4-9EF2-48FA-A3C2-698229EA4239}" type="presOf" srcId="{8B35F428-A7D7-4D86-8B96-FFAD7FBFC71B}" destId="{4AE4B629-2863-4F66-B76D-39A60995D247}" srcOrd="1" destOrd="0" presId="urn:microsoft.com/office/officeart/2005/8/layout/vProcess5"/>
    <dgm:cxn modelId="{E9EE9F8D-BC9D-4143-83B2-F1C43EF53FDD}" srcId="{1221CD5D-A5E8-490B-9021-AC66B3984561}" destId="{8B35F428-A7D7-4D86-8B96-FFAD7FBFC71B}" srcOrd="4" destOrd="0" parTransId="{D5F37DC9-82A8-430F-91E5-65951B43D6D3}" sibTransId="{E53F6C82-6B3A-477D-9569-A442A3F13F7E}"/>
    <dgm:cxn modelId="{043F0CB5-8B81-433B-A65D-0D44E6129EE8}" srcId="{1221CD5D-A5E8-490B-9021-AC66B3984561}" destId="{4781A7DA-4103-45A6-A81A-114B711248EE}" srcOrd="0" destOrd="0" parTransId="{08B42682-B99D-41AA-9B57-43E3367309C6}" sibTransId="{758BCB98-3B75-489D-9906-7823B61FBB1E}"/>
    <dgm:cxn modelId="{4609B05D-D3DB-4C4C-A1EB-6C4D3FF0A047}" type="presOf" srcId="{B5EBE409-3FC6-419D-88DD-F1BADD69EDA7}" destId="{FD87241E-05C0-49EF-845E-C2DBF3B2EF7A}" srcOrd="1" destOrd="0" presId="urn:microsoft.com/office/officeart/2005/8/layout/vProcess5"/>
    <dgm:cxn modelId="{2EB5FB64-9BEC-488D-BCCF-93EB8B163F8C}" type="presOf" srcId="{4781A7DA-4103-45A6-A81A-114B711248EE}" destId="{1BEF449B-8728-4406-824D-EB6ED29273C8}" srcOrd="1" destOrd="0" presId="urn:microsoft.com/office/officeart/2005/8/layout/vProcess5"/>
    <dgm:cxn modelId="{C98CB348-639F-4F35-8E81-4B3F896D854C}" type="presOf" srcId="{8B35F428-A7D7-4D86-8B96-FFAD7FBFC71B}" destId="{62562FDB-9995-4C6C-92A3-64E231292E35}" srcOrd="0" destOrd="0" presId="urn:microsoft.com/office/officeart/2005/8/layout/vProcess5"/>
    <dgm:cxn modelId="{77CABB23-7298-4087-9948-1C8984BF0918}" type="presParOf" srcId="{F7500678-0AB8-45BC-9F4F-3846AEB0F343}" destId="{29210FC5-3302-4A4A-A5BD-E9CBADEEB03B}" srcOrd="0" destOrd="0" presId="urn:microsoft.com/office/officeart/2005/8/layout/vProcess5"/>
    <dgm:cxn modelId="{29FFDE4E-5713-43A3-A034-6ECB815CC27A}" type="presParOf" srcId="{F7500678-0AB8-45BC-9F4F-3846AEB0F343}" destId="{96456BEE-F117-46CD-A190-9E66927514CF}" srcOrd="1" destOrd="0" presId="urn:microsoft.com/office/officeart/2005/8/layout/vProcess5"/>
    <dgm:cxn modelId="{6007910C-B49B-4055-9F9C-244F13F7654F}" type="presParOf" srcId="{F7500678-0AB8-45BC-9F4F-3846AEB0F343}" destId="{74F06CF2-73AB-4B43-8A2F-0C8556DA25F9}" srcOrd="2" destOrd="0" presId="urn:microsoft.com/office/officeart/2005/8/layout/vProcess5"/>
    <dgm:cxn modelId="{A8F7B7A0-3118-4ABA-85F5-64F7C67B6050}" type="presParOf" srcId="{F7500678-0AB8-45BC-9F4F-3846AEB0F343}" destId="{36D20ECD-7183-4ACC-A2CB-046F3259F191}" srcOrd="3" destOrd="0" presId="urn:microsoft.com/office/officeart/2005/8/layout/vProcess5"/>
    <dgm:cxn modelId="{05F536C1-53C1-468F-8269-D32106591FA3}" type="presParOf" srcId="{F7500678-0AB8-45BC-9F4F-3846AEB0F343}" destId="{E0706FC8-0EDC-471D-9427-32B31A7C19D0}" srcOrd="4" destOrd="0" presId="urn:microsoft.com/office/officeart/2005/8/layout/vProcess5"/>
    <dgm:cxn modelId="{4B09D630-07AC-4CE4-B4B5-A02229FAB7FA}" type="presParOf" srcId="{F7500678-0AB8-45BC-9F4F-3846AEB0F343}" destId="{62562FDB-9995-4C6C-92A3-64E231292E35}" srcOrd="5" destOrd="0" presId="urn:microsoft.com/office/officeart/2005/8/layout/vProcess5"/>
    <dgm:cxn modelId="{D5450382-9441-483A-A5D6-0B1918BDF22A}" type="presParOf" srcId="{F7500678-0AB8-45BC-9F4F-3846AEB0F343}" destId="{60FF13CE-B674-4BDC-85A8-DB4B54620C00}" srcOrd="6" destOrd="0" presId="urn:microsoft.com/office/officeart/2005/8/layout/vProcess5"/>
    <dgm:cxn modelId="{FC4F7065-E149-48CB-B565-6EB2445CC578}" type="presParOf" srcId="{F7500678-0AB8-45BC-9F4F-3846AEB0F343}" destId="{2048FD90-2197-4F50-B794-723A6BE20917}" srcOrd="7" destOrd="0" presId="urn:microsoft.com/office/officeart/2005/8/layout/vProcess5"/>
    <dgm:cxn modelId="{6C9FAA50-7994-4041-9C1A-C827ED0B6CB4}" type="presParOf" srcId="{F7500678-0AB8-45BC-9F4F-3846AEB0F343}" destId="{E0C75A1B-7B30-4F98-A372-A821DD981DE1}" srcOrd="8" destOrd="0" presId="urn:microsoft.com/office/officeart/2005/8/layout/vProcess5"/>
    <dgm:cxn modelId="{6E383B7D-6FBC-4B5F-A863-A889FA896A96}" type="presParOf" srcId="{F7500678-0AB8-45BC-9F4F-3846AEB0F343}" destId="{D13DF6E6-F604-4C28-8EDE-BE324C3A780D}" srcOrd="9" destOrd="0" presId="urn:microsoft.com/office/officeart/2005/8/layout/vProcess5"/>
    <dgm:cxn modelId="{0A9E922E-AB09-4ED6-915C-71987CF8736B}" type="presParOf" srcId="{F7500678-0AB8-45BC-9F4F-3846AEB0F343}" destId="{1BEF449B-8728-4406-824D-EB6ED29273C8}" srcOrd="10" destOrd="0" presId="urn:microsoft.com/office/officeart/2005/8/layout/vProcess5"/>
    <dgm:cxn modelId="{EB5B5EAF-25DF-4195-BA1F-93819AAF4D3F}" type="presParOf" srcId="{F7500678-0AB8-45BC-9F4F-3846AEB0F343}" destId="{FD87241E-05C0-49EF-845E-C2DBF3B2EF7A}" srcOrd="11" destOrd="0" presId="urn:microsoft.com/office/officeart/2005/8/layout/vProcess5"/>
    <dgm:cxn modelId="{F646366E-1478-4533-8852-337BEDF01489}" type="presParOf" srcId="{F7500678-0AB8-45BC-9F4F-3846AEB0F343}" destId="{2D31E306-46BE-40AC-9221-277DDDA67F1D}" srcOrd="12" destOrd="0" presId="urn:microsoft.com/office/officeart/2005/8/layout/vProcess5"/>
    <dgm:cxn modelId="{4D055FA0-D7CA-44A3-83B2-709C6A2C9611}" type="presParOf" srcId="{F7500678-0AB8-45BC-9F4F-3846AEB0F343}" destId="{27D3D42A-0FD8-4549-830D-7B43DB43F7B3}" srcOrd="13" destOrd="0" presId="urn:microsoft.com/office/officeart/2005/8/layout/vProcess5"/>
    <dgm:cxn modelId="{1FE38246-8D34-4EE4-BF2B-E62D00BB82C5}" type="presParOf" srcId="{F7500678-0AB8-45BC-9F4F-3846AEB0F343}" destId="{4AE4B629-2863-4F66-B76D-39A60995D24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41EAED-2A31-4474-A442-24957498AB1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E5A836A-367C-490A-AC90-5A1463260B2C}">
      <dgm:prSet phldrT="[Text]"/>
      <dgm:spPr/>
      <dgm:t>
        <a:bodyPr/>
        <a:lstStyle/>
        <a:p>
          <a:r>
            <a:rPr lang="en-US" dirty="0" smtClean="0"/>
            <a:t>Customer requirement and key environmental factors</a:t>
          </a:r>
          <a:endParaRPr lang="en-US" dirty="0"/>
        </a:p>
      </dgm:t>
    </dgm:pt>
    <dgm:pt modelId="{9EA802D4-4CD9-4133-AF20-8FD2714EFADD}" type="parTrans" cxnId="{33440111-4EC7-4FCE-B8A4-C80BC642BD1F}">
      <dgm:prSet/>
      <dgm:spPr/>
      <dgm:t>
        <a:bodyPr/>
        <a:lstStyle/>
        <a:p>
          <a:endParaRPr lang="en-US"/>
        </a:p>
      </dgm:t>
    </dgm:pt>
    <dgm:pt modelId="{D938FE79-D613-4446-9F96-CB32DE247F16}" type="sibTrans" cxnId="{33440111-4EC7-4FCE-B8A4-C80BC642BD1F}">
      <dgm:prSet/>
      <dgm:spPr/>
      <dgm:t>
        <a:bodyPr/>
        <a:lstStyle/>
        <a:p>
          <a:endParaRPr lang="en-US"/>
        </a:p>
      </dgm:t>
    </dgm:pt>
    <dgm:pt modelId="{703E44E0-1D08-4D4E-9B5D-1970F460D186}">
      <dgm:prSet phldrT="[Text]"/>
      <dgm:spPr/>
      <dgm:t>
        <a:bodyPr/>
        <a:lstStyle/>
        <a:p>
          <a:r>
            <a:rPr lang="en-US" dirty="0" smtClean="0"/>
            <a:t>Understanding of key supply chain activities and processes</a:t>
          </a:r>
          <a:endParaRPr lang="en-US" dirty="0"/>
        </a:p>
      </dgm:t>
    </dgm:pt>
    <dgm:pt modelId="{A8532957-5706-410A-81AB-C371E1D14B83}" type="parTrans" cxnId="{C8D2F4F0-F7EF-4273-A8DB-25883538151D}">
      <dgm:prSet/>
      <dgm:spPr/>
      <dgm:t>
        <a:bodyPr/>
        <a:lstStyle/>
        <a:p>
          <a:endParaRPr lang="en-US"/>
        </a:p>
      </dgm:t>
    </dgm:pt>
    <dgm:pt modelId="{004E880F-4824-4326-884B-D6B94969791E}" type="sibTrans" cxnId="{C8D2F4F0-F7EF-4273-A8DB-25883538151D}">
      <dgm:prSet/>
      <dgm:spPr/>
      <dgm:t>
        <a:bodyPr/>
        <a:lstStyle/>
        <a:p>
          <a:endParaRPr lang="en-US"/>
        </a:p>
      </dgm:t>
    </dgm:pt>
    <dgm:pt modelId="{53D91B9C-BE48-447B-885E-600964E0ED60}">
      <dgm:prSet phldrT="[Text]"/>
      <dgm:spPr/>
      <dgm:t>
        <a:bodyPr/>
        <a:lstStyle/>
        <a:p>
          <a:r>
            <a:rPr lang="en-US" dirty="0" smtClean="0"/>
            <a:t>Benchmark or target , Values for supply chain costs and key performance measurements.</a:t>
          </a:r>
          <a:endParaRPr lang="en-US" dirty="0"/>
        </a:p>
      </dgm:t>
    </dgm:pt>
    <dgm:pt modelId="{AC4FFFA1-076A-4948-AA0B-06061C266292}" type="parTrans" cxnId="{B97B0AED-7D12-474B-9FD6-12D8D06239EA}">
      <dgm:prSet/>
      <dgm:spPr/>
      <dgm:t>
        <a:bodyPr/>
        <a:lstStyle/>
        <a:p>
          <a:endParaRPr lang="en-US"/>
        </a:p>
      </dgm:t>
    </dgm:pt>
    <dgm:pt modelId="{1DC879C3-2CEA-46DD-B1CE-9A74C7B75BE6}" type="sibTrans" cxnId="{B97B0AED-7D12-474B-9FD6-12D8D06239EA}">
      <dgm:prSet/>
      <dgm:spPr/>
      <dgm:t>
        <a:bodyPr/>
        <a:lstStyle/>
        <a:p>
          <a:endParaRPr lang="en-US"/>
        </a:p>
      </dgm:t>
    </dgm:pt>
    <dgm:pt modelId="{087618E1-69DF-44B5-8E46-13FE51B7E658}">
      <dgm:prSet phldrT="[Text]"/>
      <dgm:spPr/>
      <dgm:t>
        <a:bodyPr/>
        <a:lstStyle/>
        <a:p>
          <a:r>
            <a:rPr lang="en-US" dirty="0" smtClean="0"/>
            <a:t>Key supply chain goals and objectives</a:t>
          </a:r>
          <a:endParaRPr lang="en-US" dirty="0"/>
        </a:p>
      </dgm:t>
    </dgm:pt>
    <dgm:pt modelId="{BA969113-36CA-4AB3-A29D-40B290F0502C}" type="parTrans" cxnId="{B497D936-5640-43EF-B932-3BC3F3B2177E}">
      <dgm:prSet/>
      <dgm:spPr/>
    </dgm:pt>
    <dgm:pt modelId="{1044D381-F04C-4B31-B573-7C352EB48B27}" type="sibTrans" cxnId="{B497D936-5640-43EF-B932-3BC3F3B2177E}">
      <dgm:prSet/>
      <dgm:spPr/>
    </dgm:pt>
    <dgm:pt modelId="{B035E25C-23CF-4234-9938-DA6FBB7CDB68}">
      <dgm:prSet phldrT="[Text]"/>
      <dgm:spPr/>
      <dgm:t>
        <a:bodyPr/>
        <a:lstStyle/>
        <a:p>
          <a:r>
            <a:rPr lang="en-US" dirty="0" smtClean="0"/>
            <a:t>Profile of the current supply chain network and firms positioning in respective supply chain</a:t>
          </a:r>
          <a:endParaRPr lang="en-US" dirty="0"/>
        </a:p>
      </dgm:t>
    </dgm:pt>
    <dgm:pt modelId="{B2AD5EDB-4194-4619-A718-DE3BCCE00401}" type="parTrans" cxnId="{CDD6DD14-0B30-4F34-9974-64A03E385236}">
      <dgm:prSet/>
      <dgm:spPr/>
    </dgm:pt>
    <dgm:pt modelId="{EEDB6683-3C76-4F24-893B-0C558A1CE999}" type="sibTrans" cxnId="{CDD6DD14-0B30-4F34-9974-64A03E385236}">
      <dgm:prSet/>
      <dgm:spPr/>
    </dgm:pt>
    <dgm:pt modelId="{2CA744EC-7314-4D53-AFA0-655D17B698BE}" type="pres">
      <dgm:prSet presAssocID="{1F41EAED-2A31-4474-A442-24957498AB18}" presName="Name0" presStyleCnt="0">
        <dgm:presLayoutVars>
          <dgm:chMax val="7"/>
          <dgm:chPref val="7"/>
          <dgm:dir/>
        </dgm:presLayoutVars>
      </dgm:prSet>
      <dgm:spPr/>
      <dgm:t>
        <a:bodyPr/>
        <a:lstStyle/>
        <a:p>
          <a:endParaRPr lang="en-US"/>
        </a:p>
      </dgm:t>
    </dgm:pt>
    <dgm:pt modelId="{369556D0-0C9A-4933-993B-22B18844D79D}" type="pres">
      <dgm:prSet presAssocID="{1F41EAED-2A31-4474-A442-24957498AB18}" presName="Name1" presStyleCnt="0"/>
      <dgm:spPr/>
    </dgm:pt>
    <dgm:pt modelId="{28DAAAD3-4922-4E63-A4E7-3422767D24FE}" type="pres">
      <dgm:prSet presAssocID="{1F41EAED-2A31-4474-A442-24957498AB18}" presName="cycle" presStyleCnt="0"/>
      <dgm:spPr/>
    </dgm:pt>
    <dgm:pt modelId="{DCBB82CE-7D48-4CA2-B98F-50C7FB10FDA8}" type="pres">
      <dgm:prSet presAssocID="{1F41EAED-2A31-4474-A442-24957498AB18}" presName="srcNode" presStyleLbl="node1" presStyleIdx="0" presStyleCnt="5"/>
      <dgm:spPr/>
    </dgm:pt>
    <dgm:pt modelId="{139DBDB9-63E8-4FBD-8B7A-58C1F5336930}" type="pres">
      <dgm:prSet presAssocID="{1F41EAED-2A31-4474-A442-24957498AB18}" presName="conn" presStyleLbl="parChTrans1D2" presStyleIdx="0" presStyleCnt="1"/>
      <dgm:spPr/>
      <dgm:t>
        <a:bodyPr/>
        <a:lstStyle/>
        <a:p>
          <a:endParaRPr lang="en-US"/>
        </a:p>
      </dgm:t>
    </dgm:pt>
    <dgm:pt modelId="{08259353-F960-4B5C-A65A-3A58FB614DFC}" type="pres">
      <dgm:prSet presAssocID="{1F41EAED-2A31-4474-A442-24957498AB18}" presName="extraNode" presStyleLbl="node1" presStyleIdx="0" presStyleCnt="5"/>
      <dgm:spPr/>
    </dgm:pt>
    <dgm:pt modelId="{AC6C8A5F-8E80-4579-8384-1F906432965E}" type="pres">
      <dgm:prSet presAssocID="{1F41EAED-2A31-4474-A442-24957498AB18}" presName="dstNode" presStyleLbl="node1" presStyleIdx="0" presStyleCnt="5"/>
      <dgm:spPr/>
    </dgm:pt>
    <dgm:pt modelId="{44A6F7FD-5FDC-42AF-A67F-D6D9699E702C}" type="pres">
      <dgm:prSet presAssocID="{6E5A836A-367C-490A-AC90-5A1463260B2C}" presName="text_1" presStyleLbl="node1" presStyleIdx="0" presStyleCnt="5">
        <dgm:presLayoutVars>
          <dgm:bulletEnabled val="1"/>
        </dgm:presLayoutVars>
      </dgm:prSet>
      <dgm:spPr/>
      <dgm:t>
        <a:bodyPr/>
        <a:lstStyle/>
        <a:p>
          <a:endParaRPr lang="en-US"/>
        </a:p>
      </dgm:t>
    </dgm:pt>
    <dgm:pt modelId="{FB3E9274-30C9-4983-A623-E621B7A04C21}" type="pres">
      <dgm:prSet presAssocID="{6E5A836A-367C-490A-AC90-5A1463260B2C}" presName="accent_1" presStyleCnt="0"/>
      <dgm:spPr/>
    </dgm:pt>
    <dgm:pt modelId="{82D5339A-4DB6-47AF-AE42-ECEA447BBDB5}" type="pres">
      <dgm:prSet presAssocID="{6E5A836A-367C-490A-AC90-5A1463260B2C}" presName="accentRepeatNode" presStyleLbl="solidFgAcc1" presStyleIdx="0" presStyleCnt="5"/>
      <dgm:spPr/>
    </dgm:pt>
    <dgm:pt modelId="{78CDE3EB-5A50-48C2-91FE-C9A007C6316F}" type="pres">
      <dgm:prSet presAssocID="{087618E1-69DF-44B5-8E46-13FE51B7E658}" presName="text_2" presStyleLbl="node1" presStyleIdx="1" presStyleCnt="5">
        <dgm:presLayoutVars>
          <dgm:bulletEnabled val="1"/>
        </dgm:presLayoutVars>
      </dgm:prSet>
      <dgm:spPr/>
      <dgm:t>
        <a:bodyPr/>
        <a:lstStyle/>
        <a:p>
          <a:endParaRPr lang="en-US"/>
        </a:p>
      </dgm:t>
    </dgm:pt>
    <dgm:pt modelId="{E7B480D4-1292-4193-B900-7C816BC37DB3}" type="pres">
      <dgm:prSet presAssocID="{087618E1-69DF-44B5-8E46-13FE51B7E658}" presName="accent_2" presStyleCnt="0"/>
      <dgm:spPr/>
    </dgm:pt>
    <dgm:pt modelId="{F131748C-CF3B-4CD7-A530-A4E3B17CFA68}" type="pres">
      <dgm:prSet presAssocID="{087618E1-69DF-44B5-8E46-13FE51B7E658}" presName="accentRepeatNode" presStyleLbl="solidFgAcc1" presStyleIdx="1" presStyleCnt="5"/>
      <dgm:spPr/>
    </dgm:pt>
    <dgm:pt modelId="{FB2838F4-42E1-4BBC-B324-E5C29F960C0E}" type="pres">
      <dgm:prSet presAssocID="{B035E25C-23CF-4234-9938-DA6FBB7CDB68}" presName="text_3" presStyleLbl="node1" presStyleIdx="2" presStyleCnt="5">
        <dgm:presLayoutVars>
          <dgm:bulletEnabled val="1"/>
        </dgm:presLayoutVars>
      </dgm:prSet>
      <dgm:spPr/>
      <dgm:t>
        <a:bodyPr/>
        <a:lstStyle/>
        <a:p>
          <a:endParaRPr lang="en-US"/>
        </a:p>
      </dgm:t>
    </dgm:pt>
    <dgm:pt modelId="{1FE19D71-94EB-4C62-B76E-9B4E34168C20}" type="pres">
      <dgm:prSet presAssocID="{B035E25C-23CF-4234-9938-DA6FBB7CDB68}" presName="accent_3" presStyleCnt="0"/>
      <dgm:spPr/>
    </dgm:pt>
    <dgm:pt modelId="{7B1FC349-D547-4BB9-86EB-80905F16A629}" type="pres">
      <dgm:prSet presAssocID="{B035E25C-23CF-4234-9938-DA6FBB7CDB68}" presName="accentRepeatNode" presStyleLbl="solidFgAcc1" presStyleIdx="2" presStyleCnt="5"/>
      <dgm:spPr/>
    </dgm:pt>
    <dgm:pt modelId="{6C7A984F-75FC-4E13-94B7-AFBE3BA0CE10}" type="pres">
      <dgm:prSet presAssocID="{703E44E0-1D08-4D4E-9B5D-1970F460D186}" presName="text_4" presStyleLbl="node1" presStyleIdx="3" presStyleCnt="5">
        <dgm:presLayoutVars>
          <dgm:bulletEnabled val="1"/>
        </dgm:presLayoutVars>
      </dgm:prSet>
      <dgm:spPr/>
      <dgm:t>
        <a:bodyPr/>
        <a:lstStyle/>
        <a:p>
          <a:endParaRPr lang="en-US"/>
        </a:p>
      </dgm:t>
    </dgm:pt>
    <dgm:pt modelId="{0348F830-BA48-4607-8317-8D7701515E09}" type="pres">
      <dgm:prSet presAssocID="{703E44E0-1D08-4D4E-9B5D-1970F460D186}" presName="accent_4" presStyleCnt="0"/>
      <dgm:spPr/>
    </dgm:pt>
    <dgm:pt modelId="{69C4A9B7-764B-46A0-9AA6-85EB3E2B81C4}" type="pres">
      <dgm:prSet presAssocID="{703E44E0-1D08-4D4E-9B5D-1970F460D186}" presName="accentRepeatNode" presStyleLbl="solidFgAcc1" presStyleIdx="3" presStyleCnt="5"/>
      <dgm:spPr/>
    </dgm:pt>
    <dgm:pt modelId="{2D40FDF1-224C-4359-8898-4C5E70D1C1E0}" type="pres">
      <dgm:prSet presAssocID="{53D91B9C-BE48-447B-885E-600964E0ED60}" presName="text_5" presStyleLbl="node1" presStyleIdx="4" presStyleCnt="5">
        <dgm:presLayoutVars>
          <dgm:bulletEnabled val="1"/>
        </dgm:presLayoutVars>
      </dgm:prSet>
      <dgm:spPr/>
      <dgm:t>
        <a:bodyPr/>
        <a:lstStyle/>
        <a:p>
          <a:endParaRPr lang="en-US"/>
        </a:p>
      </dgm:t>
    </dgm:pt>
    <dgm:pt modelId="{C3AABF73-697B-412B-B094-2EA0912807B2}" type="pres">
      <dgm:prSet presAssocID="{53D91B9C-BE48-447B-885E-600964E0ED60}" presName="accent_5" presStyleCnt="0"/>
      <dgm:spPr/>
    </dgm:pt>
    <dgm:pt modelId="{27763438-C688-4EC1-82D0-EBC2ABF9038A}" type="pres">
      <dgm:prSet presAssocID="{53D91B9C-BE48-447B-885E-600964E0ED60}" presName="accentRepeatNode" presStyleLbl="solidFgAcc1" presStyleIdx="4" presStyleCnt="5"/>
      <dgm:spPr/>
    </dgm:pt>
  </dgm:ptLst>
  <dgm:cxnLst>
    <dgm:cxn modelId="{B97B0AED-7D12-474B-9FD6-12D8D06239EA}" srcId="{1F41EAED-2A31-4474-A442-24957498AB18}" destId="{53D91B9C-BE48-447B-885E-600964E0ED60}" srcOrd="4" destOrd="0" parTransId="{AC4FFFA1-076A-4948-AA0B-06061C266292}" sibTransId="{1DC879C3-2CEA-46DD-B1CE-9A74C7B75BE6}"/>
    <dgm:cxn modelId="{57713059-383A-4956-A671-BB38FE945B85}" type="presOf" srcId="{D938FE79-D613-4446-9F96-CB32DE247F16}" destId="{139DBDB9-63E8-4FBD-8B7A-58C1F5336930}" srcOrd="0" destOrd="0" presId="urn:microsoft.com/office/officeart/2008/layout/VerticalCurvedList"/>
    <dgm:cxn modelId="{33440111-4EC7-4FCE-B8A4-C80BC642BD1F}" srcId="{1F41EAED-2A31-4474-A442-24957498AB18}" destId="{6E5A836A-367C-490A-AC90-5A1463260B2C}" srcOrd="0" destOrd="0" parTransId="{9EA802D4-4CD9-4133-AF20-8FD2714EFADD}" sibTransId="{D938FE79-D613-4446-9F96-CB32DE247F16}"/>
    <dgm:cxn modelId="{2A4C4DC3-8390-41F5-BE6A-27FFD19F31B8}" type="presOf" srcId="{53D91B9C-BE48-447B-885E-600964E0ED60}" destId="{2D40FDF1-224C-4359-8898-4C5E70D1C1E0}" srcOrd="0" destOrd="0" presId="urn:microsoft.com/office/officeart/2008/layout/VerticalCurvedList"/>
    <dgm:cxn modelId="{4E7E9128-7385-4A1C-BC05-A9A166E87803}" type="presOf" srcId="{B035E25C-23CF-4234-9938-DA6FBB7CDB68}" destId="{FB2838F4-42E1-4BBC-B324-E5C29F960C0E}" srcOrd="0" destOrd="0" presId="urn:microsoft.com/office/officeart/2008/layout/VerticalCurvedList"/>
    <dgm:cxn modelId="{6034108E-7BBA-4E88-9AAF-70C4C4EE8935}" type="presOf" srcId="{703E44E0-1D08-4D4E-9B5D-1970F460D186}" destId="{6C7A984F-75FC-4E13-94B7-AFBE3BA0CE10}" srcOrd="0" destOrd="0" presId="urn:microsoft.com/office/officeart/2008/layout/VerticalCurvedList"/>
    <dgm:cxn modelId="{C8D2F4F0-F7EF-4273-A8DB-25883538151D}" srcId="{1F41EAED-2A31-4474-A442-24957498AB18}" destId="{703E44E0-1D08-4D4E-9B5D-1970F460D186}" srcOrd="3" destOrd="0" parTransId="{A8532957-5706-410A-81AB-C371E1D14B83}" sibTransId="{004E880F-4824-4326-884B-D6B94969791E}"/>
    <dgm:cxn modelId="{B64AF1FA-B7D9-44F8-B08F-CFD83A4E4947}" type="presOf" srcId="{087618E1-69DF-44B5-8E46-13FE51B7E658}" destId="{78CDE3EB-5A50-48C2-91FE-C9A007C6316F}" srcOrd="0" destOrd="0" presId="urn:microsoft.com/office/officeart/2008/layout/VerticalCurvedList"/>
    <dgm:cxn modelId="{EFC819C9-B898-4A70-AC32-44F0D968ED93}" type="presOf" srcId="{6E5A836A-367C-490A-AC90-5A1463260B2C}" destId="{44A6F7FD-5FDC-42AF-A67F-D6D9699E702C}" srcOrd="0" destOrd="0" presId="urn:microsoft.com/office/officeart/2008/layout/VerticalCurvedList"/>
    <dgm:cxn modelId="{C9E33CF7-3E9E-4A51-A1C6-B7726190C1E8}" type="presOf" srcId="{1F41EAED-2A31-4474-A442-24957498AB18}" destId="{2CA744EC-7314-4D53-AFA0-655D17B698BE}" srcOrd="0" destOrd="0" presId="urn:microsoft.com/office/officeart/2008/layout/VerticalCurvedList"/>
    <dgm:cxn modelId="{B497D936-5640-43EF-B932-3BC3F3B2177E}" srcId="{1F41EAED-2A31-4474-A442-24957498AB18}" destId="{087618E1-69DF-44B5-8E46-13FE51B7E658}" srcOrd="1" destOrd="0" parTransId="{BA969113-36CA-4AB3-A29D-40B290F0502C}" sibTransId="{1044D381-F04C-4B31-B573-7C352EB48B27}"/>
    <dgm:cxn modelId="{CDD6DD14-0B30-4F34-9974-64A03E385236}" srcId="{1F41EAED-2A31-4474-A442-24957498AB18}" destId="{B035E25C-23CF-4234-9938-DA6FBB7CDB68}" srcOrd="2" destOrd="0" parTransId="{B2AD5EDB-4194-4619-A718-DE3BCCE00401}" sibTransId="{EEDB6683-3C76-4F24-893B-0C558A1CE999}"/>
    <dgm:cxn modelId="{306DAE1B-E4C3-4959-B001-4EE50BC5B8D7}" type="presParOf" srcId="{2CA744EC-7314-4D53-AFA0-655D17B698BE}" destId="{369556D0-0C9A-4933-993B-22B18844D79D}" srcOrd="0" destOrd="0" presId="urn:microsoft.com/office/officeart/2008/layout/VerticalCurvedList"/>
    <dgm:cxn modelId="{CFD3C7EA-139E-4B21-AAB7-8C7F41CC21F7}" type="presParOf" srcId="{369556D0-0C9A-4933-993B-22B18844D79D}" destId="{28DAAAD3-4922-4E63-A4E7-3422767D24FE}" srcOrd="0" destOrd="0" presId="urn:microsoft.com/office/officeart/2008/layout/VerticalCurvedList"/>
    <dgm:cxn modelId="{7A2B475E-95C1-4B82-A342-E87D5065FDD6}" type="presParOf" srcId="{28DAAAD3-4922-4E63-A4E7-3422767D24FE}" destId="{DCBB82CE-7D48-4CA2-B98F-50C7FB10FDA8}" srcOrd="0" destOrd="0" presId="urn:microsoft.com/office/officeart/2008/layout/VerticalCurvedList"/>
    <dgm:cxn modelId="{B79690A3-BEF1-428F-809B-3BC7A6D64CA5}" type="presParOf" srcId="{28DAAAD3-4922-4E63-A4E7-3422767D24FE}" destId="{139DBDB9-63E8-4FBD-8B7A-58C1F5336930}" srcOrd="1" destOrd="0" presId="urn:microsoft.com/office/officeart/2008/layout/VerticalCurvedList"/>
    <dgm:cxn modelId="{03FD34BB-4490-421E-B9D2-A365AB15FC8E}" type="presParOf" srcId="{28DAAAD3-4922-4E63-A4E7-3422767D24FE}" destId="{08259353-F960-4B5C-A65A-3A58FB614DFC}" srcOrd="2" destOrd="0" presId="urn:microsoft.com/office/officeart/2008/layout/VerticalCurvedList"/>
    <dgm:cxn modelId="{695C3849-C1EF-4ECE-B634-09825CD9D2D8}" type="presParOf" srcId="{28DAAAD3-4922-4E63-A4E7-3422767D24FE}" destId="{AC6C8A5F-8E80-4579-8384-1F906432965E}" srcOrd="3" destOrd="0" presId="urn:microsoft.com/office/officeart/2008/layout/VerticalCurvedList"/>
    <dgm:cxn modelId="{D92E4078-7690-4362-9E0C-678CD4EDDB5D}" type="presParOf" srcId="{369556D0-0C9A-4933-993B-22B18844D79D}" destId="{44A6F7FD-5FDC-42AF-A67F-D6D9699E702C}" srcOrd="1" destOrd="0" presId="urn:microsoft.com/office/officeart/2008/layout/VerticalCurvedList"/>
    <dgm:cxn modelId="{FD64DBC8-F115-4C24-9819-FBB895907C01}" type="presParOf" srcId="{369556D0-0C9A-4933-993B-22B18844D79D}" destId="{FB3E9274-30C9-4983-A623-E621B7A04C21}" srcOrd="2" destOrd="0" presId="urn:microsoft.com/office/officeart/2008/layout/VerticalCurvedList"/>
    <dgm:cxn modelId="{1B51FAA2-C25E-44E7-AB3D-E2052EE34D5C}" type="presParOf" srcId="{FB3E9274-30C9-4983-A623-E621B7A04C21}" destId="{82D5339A-4DB6-47AF-AE42-ECEA447BBDB5}" srcOrd="0" destOrd="0" presId="urn:microsoft.com/office/officeart/2008/layout/VerticalCurvedList"/>
    <dgm:cxn modelId="{CCD3E0C5-FACF-4462-BBEC-7EE161208BF1}" type="presParOf" srcId="{369556D0-0C9A-4933-993B-22B18844D79D}" destId="{78CDE3EB-5A50-48C2-91FE-C9A007C6316F}" srcOrd="3" destOrd="0" presId="urn:microsoft.com/office/officeart/2008/layout/VerticalCurvedList"/>
    <dgm:cxn modelId="{05636349-4054-4704-9773-884D67B563D8}" type="presParOf" srcId="{369556D0-0C9A-4933-993B-22B18844D79D}" destId="{E7B480D4-1292-4193-B900-7C816BC37DB3}" srcOrd="4" destOrd="0" presId="urn:microsoft.com/office/officeart/2008/layout/VerticalCurvedList"/>
    <dgm:cxn modelId="{5F0EF906-096A-4965-BC3F-0F9323508D1A}" type="presParOf" srcId="{E7B480D4-1292-4193-B900-7C816BC37DB3}" destId="{F131748C-CF3B-4CD7-A530-A4E3B17CFA68}" srcOrd="0" destOrd="0" presId="urn:microsoft.com/office/officeart/2008/layout/VerticalCurvedList"/>
    <dgm:cxn modelId="{A8965B18-DA09-4587-97D6-7CFBFDC86558}" type="presParOf" srcId="{369556D0-0C9A-4933-993B-22B18844D79D}" destId="{FB2838F4-42E1-4BBC-B324-E5C29F960C0E}" srcOrd="5" destOrd="0" presId="urn:microsoft.com/office/officeart/2008/layout/VerticalCurvedList"/>
    <dgm:cxn modelId="{8F59B4F7-3434-4F63-AFE3-E3223AA7E194}" type="presParOf" srcId="{369556D0-0C9A-4933-993B-22B18844D79D}" destId="{1FE19D71-94EB-4C62-B76E-9B4E34168C20}" srcOrd="6" destOrd="0" presId="urn:microsoft.com/office/officeart/2008/layout/VerticalCurvedList"/>
    <dgm:cxn modelId="{544B0F3B-B96D-4020-8ED8-06B61A3C2145}" type="presParOf" srcId="{1FE19D71-94EB-4C62-B76E-9B4E34168C20}" destId="{7B1FC349-D547-4BB9-86EB-80905F16A629}" srcOrd="0" destOrd="0" presId="urn:microsoft.com/office/officeart/2008/layout/VerticalCurvedList"/>
    <dgm:cxn modelId="{2436C2F5-AA4C-43EE-BFBE-86563328E636}" type="presParOf" srcId="{369556D0-0C9A-4933-993B-22B18844D79D}" destId="{6C7A984F-75FC-4E13-94B7-AFBE3BA0CE10}" srcOrd="7" destOrd="0" presId="urn:microsoft.com/office/officeart/2008/layout/VerticalCurvedList"/>
    <dgm:cxn modelId="{1BCD2B8C-D21D-4FDE-B1FA-C2285489B2DD}" type="presParOf" srcId="{369556D0-0C9A-4933-993B-22B18844D79D}" destId="{0348F830-BA48-4607-8317-8D7701515E09}" srcOrd="8" destOrd="0" presId="urn:microsoft.com/office/officeart/2008/layout/VerticalCurvedList"/>
    <dgm:cxn modelId="{9145009F-DDC9-460B-8A3D-32281AE8FB45}" type="presParOf" srcId="{0348F830-BA48-4607-8317-8D7701515E09}" destId="{69C4A9B7-764B-46A0-9AA6-85EB3E2B81C4}" srcOrd="0" destOrd="0" presId="urn:microsoft.com/office/officeart/2008/layout/VerticalCurvedList"/>
    <dgm:cxn modelId="{8AB84A3F-B735-4785-BC8A-5B7AB2E60084}" type="presParOf" srcId="{369556D0-0C9A-4933-993B-22B18844D79D}" destId="{2D40FDF1-224C-4359-8898-4C5E70D1C1E0}" srcOrd="9" destOrd="0" presId="urn:microsoft.com/office/officeart/2008/layout/VerticalCurvedList"/>
    <dgm:cxn modelId="{ED429908-16CD-47DF-B16D-896F3C037D2C}" type="presParOf" srcId="{369556D0-0C9A-4933-993B-22B18844D79D}" destId="{C3AABF73-697B-412B-B094-2EA0912807B2}" srcOrd="10" destOrd="0" presId="urn:microsoft.com/office/officeart/2008/layout/VerticalCurvedList"/>
    <dgm:cxn modelId="{0309DB2C-9C04-4ADC-9AB0-7D7B506C97AE}" type="presParOf" srcId="{C3AABF73-697B-412B-B094-2EA0912807B2}" destId="{27763438-C688-4EC1-82D0-EBC2ABF9038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ED3E26-F0E8-4905-94E3-66EF0A70002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F18C6D5-2DDF-45C9-A44E-4F0CED6E1647}">
      <dgm:prSet phldrT="[Text]"/>
      <dgm:spPr/>
      <dgm:t>
        <a:bodyPr/>
        <a:lstStyle/>
        <a:p>
          <a:r>
            <a:rPr lang="en-US" dirty="0" smtClean="0"/>
            <a:t>Blueprint for change will be develop, once the overall direction has been established</a:t>
          </a:r>
          <a:endParaRPr lang="en-US" dirty="0"/>
        </a:p>
      </dgm:t>
    </dgm:pt>
    <dgm:pt modelId="{22DCB231-83D9-4AB3-B197-63CA9B28D5E9}" type="parTrans" cxnId="{0828F703-F846-4B28-9E9E-E81E14BF3147}">
      <dgm:prSet/>
      <dgm:spPr/>
      <dgm:t>
        <a:bodyPr/>
        <a:lstStyle/>
        <a:p>
          <a:endParaRPr lang="en-US"/>
        </a:p>
      </dgm:t>
    </dgm:pt>
    <dgm:pt modelId="{97C84594-7AB0-4CA2-A678-CCB28B45BFB6}" type="sibTrans" cxnId="{0828F703-F846-4B28-9E9E-E81E14BF3147}">
      <dgm:prSet/>
      <dgm:spPr/>
      <dgm:t>
        <a:bodyPr/>
        <a:lstStyle/>
        <a:p>
          <a:endParaRPr lang="en-US"/>
        </a:p>
      </dgm:t>
    </dgm:pt>
    <dgm:pt modelId="{023097B5-272A-445D-8395-75F56A2394EB}">
      <dgm:prSet phldrT="[Text]"/>
      <dgm:spPr/>
      <dgm:t>
        <a:bodyPr/>
        <a:lstStyle/>
        <a:p>
          <a:r>
            <a:rPr lang="en-US" dirty="0" smtClean="0"/>
            <a:t>The plan should serve as a road map for moving from current supply chain network to the desired new one</a:t>
          </a:r>
          <a:endParaRPr lang="en-US" dirty="0"/>
        </a:p>
      </dgm:t>
    </dgm:pt>
    <dgm:pt modelId="{0124165C-A109-4E0B-B52C-B0F54285E66E}" type="parTrans" cxnId="{5222AD6A-EAFB-48A6-91BE-23F7C7CD093E}">
      <dgm:prSet/>
      <dgm:spPr/>
      <dgm:t>
        <a:bodyPr/>
        <a:lstStyle/>
        <a:p>
          <a:endParaRPr lang="en-US"/>
        </a:p>
      </dgm:t>
    </dgm:pt>
    <dgm:pt modelId="{0262F8D7-25A5-4D0D-9D95-5FBF9D587422}" type="sibTrans" cxnId="{5222AD6A-EAFB-48A6-91BE-23F7C7CD093E}">
      <dgm:prSet/>
      <dgm:spPr/>
      <dgm:t>
        <a:bodyPr/>
        <a:lstStyle/>
        <a:p>
          <a:endParaRPr lang="en-US"/>
        </a:p>
      </dgm:t>
    </dgm:pt>
    <dgm:pt modelId="{3961B54E-47B4-4022-9720-6FF44B037345}">
      <dgm:prSet phldrT="[Text]"/>
      <dgm:spPr/>
      <dgm:t>
        <a:bodyPr/>
        <a:lstStyle/>
        <a:p>
          <a:r>
            <a:rPr lang="en-US" dirty="0" smtClean="0"/>
            <a:t>Continuous improvement of supply chain will take place </a:t>
          </a:r>
          <a:endParaRPr lang="en-US" dirty="0"/>
        </a:p>
      </dgm:t>
    </dgm:pt>
    <dgm:pt modelId="{EAB9303B-4747-4379-91EA-4DE73A686748}" type="parTrans" cxnId="{101CCEDF-E89C-4DEB-92AD-FD09EF3966CE}">
      <dgm:prSet/>
      <dgm:spPr/>
      <dgm:t>
        <a:bodyPr/>
        <a:lstStyle/>
        <a:p>
          <a:endParaRPr lang="en-US"/>
        </a:p>
      </dgm:t>
    </dgm:pt>
    <dgm:pt modelId="{8A42F7EC-6AEB-4F1F-95B7-ED7C259BA800}" type="sibTrans" cxnId="{101CCEDF-E89C-4DEB-92AD-FD09EF3966CE}">
      <dgm:prSet/>
      <dgm:spPr/>
      <dgm:t>
        <a:bodyPr/>
        <a:lstStyle/>
        <a:p>
          <a:endParaRPr lang="en-US"/>
        </a:p>
      </dgm:t>
    </dgm:pt>
    <dgm:pt modelId="{5AF05A8F-D9CD-47D2-8865-DC443AAFB452}" type="pres">
      <dgm:prSet presAssocID="{5FED3E26-F0E8-4905-94E3-66EF0A700023}" presName="Name0" presStyleCnt="0">
        <dgm:presLayoutVars>
          <dgm:chMax val="7"/>
          <dgm:chPref val="7"/>
          <dgm:dir/>
        </dgm:presLayoutVars>
      </dgm:prSet>
      <dgm:spPr/>
      <dgm:t>
        <a:bodyPr/>
        <a:lstStyle/>
        <a:p>
          <a:endParaRPr lang="en-US"/>
        </a:p>
      </dgm:t>
    </dgm:pt>
    <dgm:pt modelId="{3CA97BED-7C6E-40D6-BF45-299F4A623421}" type="pres">
      <dgm:prSet presAssocID="{5FED3E26-F0E8-4905-94E3-66EF0A700023}" presName="Name1" presStyleCnt="0"/>
      <dgm:spPr/>
    </dgm:pt>
    <dgm:pt modelId="{4A02AAC6-11B2-4168-A5A3-168E12DE0C87}" type="pres">
      <dgm:prSet presAssocID="{5FED3E26-F0E8-4905-94E3-66EF0A700023}" presName="cycle" presStyleCnt="0"/>
      <dgm:spPr/>
    </dgm:pt>
    <dgm:pt modelId="{E446A5F1-0BE4-4DFA-9806-B18067D3F8EC}" type="pres">
      <dgm:prSet presAssocID="{5FED3E26-F0E8-4905-94E3-66EF0A700023}" presName="srcNode" presStyleLbl="node1" presStyleIdx="0" presStyleCnt="3"/>
      <dgm:spPr/>
    </dgm:pt>
    <dgm:pt modelId="{F688162B-0FFA-468B-BE16-A61F9104FD37}" type="pres">
      <dgm:prSet presAssocID="{5FED3E26-F0E8-4905-94E3-66EF0A700023}" presName="conn" presStyleLbl="parChTrans1D2" presStyleIdx="0" presStyleCnt="1"/>
      <dgm:spPr/>
      <dgm:t>
        <a:bodyPr/>
        <a:lstStyle/>
        <a:p>
          <a:endParaRPr lang="en-US"/>
        </a:p>
      </dgm:t>
    </dgm:pt>
    <dgm:pt modelId="{5B9A41C4-BE90-450D-8403-2F7AB0582E1B}" type="pres">
      <dgm:prSet presAssocID="{5FED3E26-F0E8-4905-94E3-66EF0A700023}" presName="extraNode" presStyleLbl="node1" presStyleIdx="0" presStyleCnt="3"/>
      <dgm:spPr/>
    </dgm:pt>
    <dgm:pt modelId="{2CF189B9-30D7-4DD9-8D60-8CC2BF0E4164}" type="pres">
      <dgm:prSet presAssocID="{5FED3E26-F0E8-4905-94E3-66EF0A700023}" presName="dstNode" presStyleLbl="node1" presStyleIdx="0" presStyleCnt="3"/>
      <dgm:spPr/>
    </dgm:pt>
    <dgm:pt modelId="{66C0177B-4508-4172-B265-126AAC076613}" type="pres">
      <dgm:prSet presAssocID="{7F18C6D5-2DDF-45C9-A44E-4F0CED6E1647}" presName="text_1" presStyleLbl="node1" presStyleIdx="0" presStyleCnt="3">
        <dgm:presLayoutVars>
          <dgm:bulletEnabled val="1"/>
        </dgm:presLayoutVars>
      </dgm:prSet>
      <dgm:spPr/>
      <dgm:t>
        <a:bodyPr/>
        <a:lstStyle/>
        <a:p>
          <a:endParaRPr lang="en-US"/>
        </a:p>
      </dgm:t>
    </dgm:pt>
    <dgm:pt modelId="{00CEA583-B5C4-4C91-97CF-E24D3B413DCF}" type="pres">
      <dgm:prSet presAssocID="{7F18C6D5-2DDF-45C9-A44E-4F0CED6E1647}" presName="accent_1" presStyleCnt="0"/>
      <dgm:spPr/>
    </dgm:pt>
    <dgm:pt modelId="{BFEEB6D9-2D3B-4C27-AA93-5DBD31821F9A}" type="pres">
      <dgm:prSet presAssocID="{7F18C6D5-2DDF-45C9-A44E-4F0CED6E1647}" presName="accentRepeatNode" presStyleLbl="solidFgAcc1" presStyleIdx="0" presStyleCnt="3"/>
      <dgm:spPr/>
    </dgm:pt>
    <dgm:pt modelId="{0E9B4E3B-39C7-476D-A0B4-A6656C76F1AF}" type="pres">
      <dgm:prSet presAssocID="{023097B5-272A-445D-8395-75F56A2394EB}" presName="text_2" presStyleLbl="node1" presStyleIdx="1" presStyleCnt="3">
        <dgm:presLayoutVars>
          <dgm:bulletEnabled val="1"/>
        </dgm:presLayoutVars>
      </dgm:prSet>
      <dgm:spPr/>
      <dgm:t>
        <a:bodyPr/>
        <a:lstStyle/>
        <a:p>
          <a:endParaRPr lang="en-US"/>
        </a:p>
      </dgm:t>
    </dgm:pt>
    <dgm:pt modelId="{9395C2E3-87F4-4B71-BA9D-9FD09CB70597}" type="pres">
      <dgm:prSet presAssocID="{023097B5-272A-445D-8395-75F56A2394EB}" presName="accent_2" presStyleCnt="0"/>
      <dgm:spPr/>
    </dgm:pt>
    <dgm:pt modelId="{E1DB9845-6C72-4BA0-8E04-0ACFB869A191}" type="pres">
      <dgm:prSet presAssocID="{023097B5-272A-445D-8395-75F56A2394EB}" presName="accentRepeatNode" presStyleLbl="solidFgAcc1" presStyleIdx="1" presStyleCnt="3"/>
      <dgm:spPr/>
    </dgm:pt>
    <dgm:pt modelId="{567F5552-5D3E-428E-81D2-CEF6F8682ADA}" type="pres">
      <dgm:prSet presAssocID="{3961B54E-47B4-4022-9720-6FF44B037345}" presName="text_3" presStyleLbl="node1" presStyleIdx="2" presStyleCnt="3">
        <dgm:presLayoutVars>
          <dgm:bulletEnabled val="1"/>
        </dgm:presLayoutVars>
      </dgm:prSet>
      <dgm:spPr/>
      <dgm:t>
        <a:bodyPr/>
        <a:lstStyle/>
        <a:p>
          <a:endParaRPr lang="en-US"/>
        </a:p>
      </dgm:t>
    </dgm:pt>
    <dgm:pt modelId="{4EBAC8C0-EF4E-49B8-A68D-7EEB6778AA6C}" type="pres">
      <dgm:prSet presAssocID="{3961B54E-47B4-4022-9720-6FF44B037345}" presName="accent_3" presStyleCnt="0"/>
      <dgm:spPr/>
    </dgm:pt>
    <dgm:pt modelId="{C4DDD1CF-07B3-47E0-B6FF-587B0CEC195C}" type="pres">
      <dgm:prSet presAssocID="{3961B54E-47B4-4022-9720-6FF44B037345}" presName="accentRepeatNode" presStyleLbl="solidFgAcc1" presStyleIdx="2" presStyleCnt="3"/>
      <dgm:spPr/>
    </dgm:pt>
  </dgm:ptLst>
  <dgm:cxnLst>
    <dgm:cxn modelId="{31C3585C-51C4-40F9-834B-E35871859663}" type="presOf" srcId="{7F18C6D5-2DDF-45C9-A44E-4F0CED6E1647}" destId="{66C0177B-4508-4172-B265-126AAC076613}" srcOrd="0" destOrd="0" presId="urn:microsoft.com/office/officeart/2008/layout/VerticalCurvedList"/>
    <dgm:cxn modelId="{15BB0EE5-9531-4629-B929-1E97FC41FAC1}" type="presOf" srcId="{3961B54E-47B4-4022-9720-6FF44B037345}" destId="{567F5552-5D3E-428E-81D2-CEF6F8682ADA}" srcOrd="0" destOrd="0" presId="urn:microsoft.com/office/officeart/2008/layout/VerticalCurvedList"/>
    <dgm:cxn modelId="{4CB1C457-E97F-472C-9324-9C986924FEA3}" type="presOf" srcId="{97C84594-7AB0-4CA2-A678-CCB28B45BFB6}" destId="{F688162B-0FFA-468B-BE16-A61F9104FD37}" srcOrd="0" destOrd="0" presId="urn:microsoft.com/office/officeart/2008/layout/VerticalCurvedList"/>
    <dgm:cxn modelId="{101CCEDF-E89C-4DEB-92AD-FD09EF3966CE}" srcId="{5FED3E26-F0E8-4905-94E3-66EF0A700023}" destId="{3961B54E-47B4-4022-9720-6FF44B037345}" srcOrd="2" destOrd="0" parTransId="{EAB9303B-4747-4379-91EA-4DE73A686748}" sibTransId="{8A42F7EC-6AEB-4F1F-95B7-ED7C259BA800}"/>
    <dgm:cxn modelId="{5222AD6A-EAFB-48A6-91BE-23F7C7CD093E}" srcId="{5FED3E26-F0E8-4905-94E3-66EF0A700023}" destId="{023097B5-272A-445D-8395-75F56A2394EB}" srcOrd="1" destOrd="0" parTransId="{0124165C-A109-4E0B-B52C-B0F54285E66E}" sibTransId="{0262F8D7-25A5-4D0D-9D95-5FBF9D587422}"/>
    <dgm:cxn modelId="{0828F703-F846-4B28-9E9E-E81E14BF3147}" srcId="{5FED3E26-F0E8-4905-94E3-66EF0A700023}" destId="{7F18C6D5-2DDF-45C9-A44E-4F0CED6E1647}" srcOrd="0" destOrd="0" parTransId="{22DCB231-83D9-4AB3-B197-63CA9B28D5E9}" sibTransId="{97C84594-7AB0-4CA2-A678-CCB28B45BFB6}"/>
    <dgm:cxn modelId="{F17AA37D-C8AD-40A8-8527-4A0826B6A8CA}" type="presOf" srcId="{5FED3E26-F0E8-4905-94E3-66EF0A700023}" destId="{5AF05A8F-D9CD-47D2-8865-DC443AAFB452}" srcOrd="0" destOrd="0" presId="urn:microsoft.com/office/officeart/2008/layout/VerticalCurvedList"/>
    <dgm:cxn modelId="{3DC2C6EB-4D1C-4A19-808B-F2C61ED285FE}" type="presOf" srcId="{023097B5-272A-445D-8395-75F56A2394EB}" destId="{0E9B4E3B-39C7-476D-A0B4-A6656C76F1AF}" srcOrd="0" destOrd="0" presId="urn:microsoft.com/office/officeart/2008/layout/VerticalCurvedList"/>
    <dgm:cxn modelId="{5DD4C41C-2E9C-4211-BE2D-0AC1F220A41B}" type="presParOf" srcId="{5AF05A8F-D9CD-47D2-8865-DC443AAFB452}" destId="{3CA97BED-7C6E-40D6-BF45-299F4A623421}" srcOrd="0" destOrd="0" presId="urn:microsoft.com/office/officeart/2008/layout/VerticalCurvedList"/>
    <dgm:cxn modelId="{D33C0C2C-4B0B-40D1-AB2F-1EED4E8131C8}" type="presParOf" srcId="{3CA97BED-7C6E-40D6-BF45-299F4A623421}" destId="{4A02AAC6-11B2-4168-A5A3-168E12DE0C87}" srcOrd="0" destOrd="0" presId="urn:microsoft.com/office/officeart/2008/layout/VerticalCurvedList"/>
    <dgm:cxn modelId="{FDE37F79-86B8-4957-8F55-6B2D20EE8FFF}" type="presParOf" srcId="{4A02AAC6-11B2-4168-A5A3-168E12DE0C87}" destId="{E446A5F1-0BE4-4DFA-9806-B18067D3F8EC}" srcOrd="0" destOrd="0" presId="urn:microsoft.com/office/officeart/2008/layout/VerticalCurvedList"/>
    <dgm:cxn modelId="{8D7CD341-DC7E-4065-A677-B7F274B38230}" type="presParOf" srcId="{4A02AAC6-11B2-4168-A5A3-168E12DE0C87}" destId="{F688162B-0FFA-468B-BE16-A61F9104FD37}" srcOrd="1" destOrd="0" presId="urn:microsoft.com/office/officeart/2008/layout/VerticalCurvedList"/>
    <dgm:cxn modelId="{694961C1-09BC-4549-8F74-178D9EFCBC7C}" type="presParOf" srcId="{4A02AAC6-11B2-4168-A5A3-168E12DE0C87}" destId="{5B9A41C4-BE90-450D-8403-2F7AB0582E1B}" srcOrd="2" destOrd="0" presId="urn:microsoft.com/office/officeart/2008/layout/VerticalCurvedList"/>
    <dgm:cxn modelId="{C4A0299F-7B9D-4EAF-BA6A-700E9EEB8AE1}" type="presParOf" srcId="{4A02AAC6-11B2-4168-A5A3-168E12DE0C87}" destId="{2CF189B9-30D7-4DD9-8D60-8CC2BF0E4164}" srcOrd="3" destOrd="0" presId="urn:microsoft.com/office/officeart/2008/layout/VerticalCurvedList"/>
    <dgm:cxn modelId="{76C316CC-0558-4B96-BC90-B92F31884A25}" type="presParOf" srcId="{3CA97BED-7C6E-40D6-BF45-299F4A623421}" destId="{66C0177B-4508-4172-B265-126AAC076613}" srcOrd="1" destOrd="0" presId="urn:microsoft.com/office/officeart/2008/layout/VerticalCurvedList"/>
    <dgm:cxn modelId="{60A098BE-5C8C-49D8-871B-493CB172250B}" type="presParOf" srcId="{3CA97BED-7C6E-40D6-BF45-299F4A623421}" destId="{00CEA583-B5C4-4C91-97CF-E24D3B413DCF}" srcOrd="2" destOrd="0" presId="urn:microsoft.com/office/officeart/2008/layout/VerticalCurvedList"/>
    <dgm:cxn modelId="{C88E1BF0-1190-426C-BFC6-8CD1446C30F5}" type="presParOf" srcId="{00CEA583-B5C4-4C91-97CF-E24D3B413DCF}" destId="{BFEEB6D9-2D3B-4C27-AA93-5DBD31821F9A}" srcOrd="0" destOrd="0" presId="urn:microsoft.com/office/officeart/2008/layout/VerticalCurvedList"/>
    <dgm:cxn modelId="{D46A56FA-24C8-4D5F-A09C-7BA34B9F0EF6}" type="presParOf" srcId="{3CA97BED-7C6E-40D6-BF45-299F4A623421}" destId="{0E9B4E3B-39C7-476D-A0B4-A6656C76F1AF}" srcOrd="3" destOrd="0" presId="urn:microsoft.com/office/officeart/2008/layout/VerticalCurvedList"/>
    <dgm:cxn modelId="{E32A5AF5-24A9-4253-9D06-6D6A62B3B91A}" type="presParOf" srcId="{3CA97BED-7C6E-40D6-BF45-299F4A623421}" destId="{9395C2E3-87F4-4B71-BA9D-9FD09CB70597}" srcOrd="4" destOrd="0" presId="urn:microsoft.com/office/officeart/2008/layout/VerticalCurvedList"/>
    <dgm:cxn modelId="{F1771907-A1FA-4EAD-82DE-4235BA0F320F}" type="presParOf" srcId="{9395C2E3-87F4-4B71-BA9D-9FD09CB70597}" destId="{E1DB9845-6C72-4BA0-8E04-0ACFB869A191}" srcOrd="0" destOrd="0" presId="urn:microsoft.com/office/officeart/2008/layout/VerticalCurvedList"/>
    <dgm:cxn modelId="{929FD77B-7591-4C53-8810-4EDDE224CF31}" type="presParOf" srcId="{3CA97BED-7C6E-40D6-BF45-299F4A623421}" destId="{567F5552-5D3E-428E-81D2-CEF6F8682ADA}" srcOrd="5" destOrd="0" presId="urn:microsoft.com/office/officeart/2008/layout/VerticalCurvedList"/>
    <dgm:cxn modelId="{08B99414-F18A-489F-83FA-9F9104DE9250}" type="presParOf" srcId="{3CA97BED-7C6E-40D6-BF45-299F4A623421}" destId="{4EBAC8C0-EF4E-49B8-A68D-7EEB6778AA6C}" srcOrd="6" destOrd="0" presId="urn:microsoft.com/office/officeart/2008/layout/VerticalCurvedList"/>
    <dgm:cxn modelId="{495944B1-57F3-42C7-9C20-979144A31E83}" type="presParOf" srcId="{4EBAC8C0-EF4E-49B8-A68D-7EEB6778AA6C}" destId="{C4DDD1CF-07B3-47E0-B6FF-587B0CEC195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0A71A9-F696-406B-9154-C6F5BBEF9C51}"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F56CDB23-4F95-4F64-9C82-6849345EDCC9}">
      <dgm:prSet custT="1"/>
      <dgm:spPr/>
      <dgm:t>
        <a:bodyPr/>
        <a:lstStyle/>
        <a:p>
          <a:pPr rtl="0"/>
          <a:r>
            <a:rPr lang="en-US" sz="1600" b="1" dirty="0" smtClean="0">
              <a:solidFill>
                <a:srgbClr val="6A0500"/>
              </a:solidFill>
              <a:latin typeface="Helvetica Neue"/>
              <a:cs typeface="Times New Roman" pitchFamily="18" charset="0"/>
            </a:rPr>
            <a:t>Step 1:</a:t>
          </a:r>
        </a:p>
        <a:p>
          <a:pPr rtl="0"/>
          <a:r>
            <a:rPr lang="en-US" sz="1600" b="1" dirty="0" smtClean="0">
              <a:solidFill>
                <a:srgbClr val="6A0500"/>
              </a:solidFill>
              <a:latin typeface="Helvetica Neue"/>
              <a:cs typeface="Times New Roman" pitchFamily="18" charset="0"/>
            </a:rPr>
            <a:t>Data Collection</a:t>
          </a:r>
          <a:endParaRPr lang="en-US" sz="1600" b="1" dirty="0">
            <a:solidFill>
              <a:srgbClr val="6A0500"/>
            </a:solidFill>
            <a:latin typeface="Helvetica Neue"/>
            <a:cs typeface="Times New Roman" pitchFamily="18" charset="0"/>
          </a:endParaRPr>
        </a:p>
      </dgm:t>
    </dgm:pt>
    <dgm:pt modelId="{CA3B67CF-138C-4CFE-9299-0BA4475B0A1C}" type="parTrans" cxnId="{DC446B56-90CF-4545-BC3C-322FCC8281A5}">
      <dgm:prSet/>
      <dgm:spPr/>
      <dgm:t>
        <a:bodyPr/>
        <a:lstStyle/>
        <a:p>
          <a:endParaRPr lang="en-US" sz="1600">
            <a:solidFill>
              <a:srgbClr val="6A0500"/>
            </a:solidFill>
            <a:latin typeface="Helvetica Neue"/>
          </a:endParaRPr>
        </a:p>
      </dgm:t>
    </dgm:pt>
    <dgm:pt modelId="{C87965FA-D0CB-49C3-839B-71310AFB9F95}" type="sibTrans" cxnId="{DC446B56-90CF-4545-BC3C-322FCC8281A5}">
      <dgm:prSet/>
      <dgm:spPr/>
      <dgm:t>
        <a:bodyPr/>
        <a:lstStyle/>
        <a:p>
          <a:endParaRPr lang="en-US" sz="1600">
            <a:solidFill>
              <a:srgbClr val="6A0500"/>
            </a:solidFill>
            <a:latin typeface="Helvetica Neue"/>
          </a:endParaRPr>
        </a:p>
      </dgm:t>
    </dgm:pt>
    <dgm:pt modelId="{D69DD876-8EFF-4DC5-84D0-9031B4178451}">
      <dgm:prSet custT="1"/>
      <dgm:spPr/>
      <dgm:t>
        <a:bodyPr/>
        <a:lstStyle/>
        <a:p>
          <a:pPr rtl="0"/>
          <a:r>
            <a:rPr lang="en-US" sz="1600" b="1" dirty="0" smtClean="0">
              <a:solidFill>
                <a:srgbClr val="6A0500"/>
              </a:solidFill>
              <a:latin typeface="Helvetica Neue"/>
              <a:cs typeface="Times New Roman" pitchFamily="18" charset="0"/>
            </a:rPr>
            <a:t>Step 2:</a:t>
          </a:r>
        </a:p>
        <a:p>
          <a:pPr rtl="0"/>
          <a:r>
            <a:rPr lang="en-US" sz="1600" b="1" dirty="0" smtClean="0">
              <a:solidFill>
                <a:srgbClr val="6A0500"/>
              </a:solidFill>
              <a:latin typeface="Helvetica Neue"/>
              <a:cs typeface="Times New Roman" pitchFamily="18" charset="0"/>
            </a:rPr>
            <a:t>Data Tabulation</a:t>
          </a:r>
          <a:endParaRPr lang="en-US" sz="1600" b="1" dirty="0">
            <a:solidFill>
              <a:srgbClr val="6A0500"/>
            </a:solidFill>
            <a:latin typeface="Helvetica Neue"/>
            <a:cs typeface="Times New Roman" pitchFamily="18" charset="0"/>
          </a:endParaRPr>
        </a:p>
      </dgm:t>
    </dgm:pt>
    <dgm:pt modelId="{9B749EE2-3261-424C-81DB-670F2D9CDE3E}" type="parTrans" cxnId="{E487EFD1-5BDF-4E08-BAF6-BD71283E68C9}">
      <dgm:prSet/>
      <dgm:spPr/>
      <dgm:t>
        <a:bodyPr/>
        <a:lstStyle/>
        <a:p>
          <a:endParaRPr lang="en-US" sz="1600">
            <a:solidFill>
              <a:srgbClr val="6A0500"/>
            </a:solidFill>
            <a:latin typeface="Helvetica Neue"/>
          </a:endParaRPr>
        </a:p>
      </dgm:t>
    </dgm:pt>
    <dgm:pt modelId="{8B7CED40-6A54-408E-8E7C-CDB2B8943B0A}" type="sibTrans" cxnId="{E487EFD1-5BDF-4E08-BAF6-BD71283E68C9}">
      <dgm:prSet/>
      <dgm:spPr/>
      <dgm:t>
        <a:bodyPr/>
        <a:lstStyle/>
        <a:p>
          <a:endParaRPr lang="en-US" sz="1600">
            <a:solidFill>
              <a:srgbClr val="6A0500"/>
            </a:solidFill>
            <a:latin typeface="Helvetica Neue"/>
          </a:endParaRPr>
        </a:p>
      </dgm:t>
    </dgm:pt>
    <dgm:pt modelId="{7E123862-0569-415D-AC9A-BBB5974F2821}">
      <dgm:prSet custT="1"/>
      <dgm:spPr/>
      <dgm:t>
        <a:bodyPr/>
        <a:lstStyle/>
        <a:p>
          <a:pPr rtl="0"/>
          <a:r>
            <a:rPr lang="en-US" sz="1600" b="1" dirty="0" smtClean="0">
              <a:solidFill>
                <a:srgbClr val="6A0500"/>
              </a:solidFill>
              <a:latin typeface="Helvetica Neue"/>
              <a:cs typeface="Times New Roman" pitchFamily="18" charset="0"/>
            </a:rPr>
            <a:t>Step 3:</a:t>
          </a:r>
        </a:p>
        <a:p>
          <a:pPr rtl="0"/>
          <a:r>
            <a:rPr lang="en-US" sz="1600" b="1" dirty="0" smtClean="0">
              <a:solidFill>
                <a:srgbClr val="6A0500"/>
              </a:solidFill>
              <a:latin typeface="Helvetica Neue"/>
              <a:cs typeface="Times New Roman" pitchFamily="18" charset="0"/>
            </a:rPr>
            <a:t>Data Verification</a:t>
          </a:r>
          <a:endParaRPr lang="en-US" sz="1600" b="1" dirty="0">
            <a:solidFill>
              <a:srgbClr val="6A0500"/>
            </a:solidFill>
            <a:latin typeface="Helvetica Neue"/>
            <a:cs typeface="Times New Roman" pitchFamily="18" charset="0"/>
          </a:endParaRPr>
        </a:p>
      </dgm:t>
    </dgm:pt>
    <dgm:pt modelId="{BD57AE34-79FF-4E05-BEED-4C3EF11111F0}" type="parTrans" cxnId="{7C901183-579E-4145-B8DE-9C81FD2DE055}">
      <dgm:prSet/>
      <dgm:spPr/>
      <dgm:t>
        <a:bodyPr/>
        <a:lstStyle/>
        <a:p>
          <a:endParaRPr lang="en-US" sz="1600">
            <a:solidFill>
              <a:srgbClr val="6A0500"/>
            </a:solidFill>
            <a:latin typeface="Helvetica Neue"/>
          </a:endParaRPr>
        </a:p>
      </dgm:t>
    </dgm:pt>
    <dgm:pt modelId="{44278421-7F61-4F7C-8BB8-A24C9EDFFB99}" type="sibTrans" cxnId="{7C901183-579E-4145-B8DE-9C81FD2DE055}">
      <dgm:prSet/>
      <dgm:spPr/>
      <dgm:t>
        <a:bodyPr/>
        <a:lstStyle/>
        <a:p>
          <a:endParaRPr lang="en-US" sz="1600">
            <a:solidFill>
              <a:srgbClr val="6A0500"/>
            </a:solidFill>
            <a:latin typeface="Helvetica Neue"/>
          </a:endParaRPr>
        </a:p>
      </dgm:t>
    </dgm:pt>
    <dgm:pt modelId="{19900626-F16F-4C3F-8705-C9BB447500EB}">
      <dgm:prSet custT="1"/>
      <dgm:spPr/>
      <dgm:t>
        <a:bodyPr/>
        <a:lstStyle/>
        <a:p>
          <a:pPr rtl="0"/>
          <a:r>
            <a:rPr lang="en-US" sz="1600" b="1" dirty="0" smtClean="0">
              <a:solidFill>
                <a:srgbClr val="6A0500"/>
              </a:solidFill>
              <a:latin typeface="Helvetica Neue"/>
              <a:cs typeface="Times New Roman" pitchFamily="18" charset="0"/>
            </a:rPr>
            <a:t>Step 4:</a:t>
          </a:r>
        </a:p>
        <a:p>
          <a:pPr rtl="0"/>
          <a:r>
            <a:rPr lang="en-US" sz="1600" b="1" dirty="0" smtClean="0">
              <a:solidFill>
                <a:srgbClr val="6A0500"/>
              </a:solidFill>
              <a:latin typeface="Helvetica Neue"/>
              <a:cs typeface="Times New Roman" pitchFamily="18" charset="0"/>
            </a:rPr>
            <a:t>Optimize the configuration of SC-Network</a:t>
          </a:r>
          <a:endParaRPr lang="en-US" sz="1600" b="1" dirty="0">
            <a:solidFill>
              <a:srgbClr val="6A0500"/>
            </a:solidFill>
            <a:latin typeface="Helvetica Neue"/>
            <a:cs typeface="Times New Roman" pitchFamily="18" charset="0"/>
          </a:endParaRPr>
        </a:p>
      </dgm:t>
    </dgm:pt>
    <dgm:pt modelId="{95D659B1-C6EA-4171-ABE3-38A14597C8E1}" type="parTrans" cxnId="{101B6296-9B2E-47F3-9075-6695179981D4}">
      <dgm:prSet/>
      <dgm:spPr/>
      <dgm:t>
        <a:bodyPr/>
        <a:lstStyle/>
        <a:p>
          <a:endParaRPr lang="en-US" sz="1600">
            <a:solidFill>
              <a:srgbClr val="6A0500"/>
            </a:solidFill>
            <a:latin typeface="Helvetica Neue"/>
          </a:endParaRPr>
        </a:p>
      </dgm:t>
    </dgm:pt>
    <dgm:pt modelId="{791D86DD-956B-4325-8D5F-028846B6E33A}" type="sibTrans" cxnId="{101B6296-9B2E-47F3-9075-6695179981D4}">
      <dgm:prSet/>
      <dgm:spPr/>
      <dgm:t>
        <a:bodyPr/>
        <a:lstStyle/>
        <a:p>
          <a:endParaRPr lang="en-US" sz="1600">
            <a:solidFill>
              <a:srgbClr val="6A0500"/>
            </a:solidFill>
            <a:latin typeface="Helvetica Neue"/>
          </a:endParaRPr>
        </a:p>
      </dgm:t>
    </dgm:pt>
    <dgm:pt modelId="{B2D59C2C-B97A-4DA4-990F-2284859C07A9}" type="pres">
      <dgm:prSet presAssocID="{800A71A9-F696-406B-9154-C6F5BBEF9C51}" presName="rootnode" presStyleCnt="0">
        <dgm:presLayoutVars>
          <dgm:chMax/>
          <dgm:chPref/>
          <dgm:dir/>
          <dgm:animLvl val="lvl"/>
        </dgm:presLayoutVars>
      </dgm:prSet>
      <dgm:spPr/>
      <dgm:t>
        <a:bodyPr/>
        <a:lstStyle/>
        <a:p>
          <a:endParaRPr lang="en-US"/>
        </a:p>
      </dgm:t>
    </dgm:pt>
    <dgm:pt modelId="{B96E0FEE-0F0F-4E86-9CFC-C3DECBB75BAB}" type="pres">
      <dgm:prSet presAssocID="{F56CDB23-4F95-4F64-9C82-6849345EDCC9}" presName="composite" presStyleCnt="0"/>
      <dgm:spPr/>
      <dgm:t>
        <a:bodyPr/>
        <a:lstStyle/>
        <a:p>
          <a:endParaRPr lang="en-US"/>
        </a:p>
      </dgm:t>
    </dgm:pt>
    <dgm:pt modelId="{6C53D88C-7EBC-4869-8B60-4295EB1A11D0}" type="pres">
      <dgm:prSet presAssocID="{F56CDB23-4F95-4F64-9C82-6849345EDCC9}" presName="bentUpArrow1" presStyleLbl="alignImgPlace1" presStyleIdx="0" presStyleCnt="3"/>
      <dgm:spPr/>
      <dgm:t>
        <a:bodyPr/>
        <a:lstStyle/>
        <a:p>
          <a:endParaRPr lang="en-US"/>
        </a:p>
      </dgm:t>
    </dgm:pt>
    <dgm:pt modelId="{E6AC08D6-66A0-4754-B715-0CE453653DB4}" type="pres">
      <dgm:prSet presAssocID="{F56CDB23-4F95-4F64-9C82-6849345EDCC9}" presName="ParentText" presStyleLbl="node1" presStyleIdx="0" presStyleCnt="4" custScaleX="207135">
        <dgm:presLayoutVars>
          <dgm:chMax val="1"/>
          <dgm:chPref val="1"/>
          <dgm:bulletEnabled val="1"/>
        </dgm:presLayoutVars>
      </dgm:prSet>
      <dgm:spPr/>
      <dgm:t>
        <a:bodyPr/>
        <a:lstStyle/>
        <a:p>
          <a:endParaRPr lang="en-US"/>
        </a:p>
      </dgm:t>
    </dgm:pt>
    <dgm:pt modelId="{ADBE5905-0385-410B-95C4-BA576758C21F}" type="pres">
      <dgm:prSet presAssocID="{F56CDB23-4F95-4F64-9C82-6849345EDCC9}" presName="ChildText" presStyleLbl="revTx" presStyleIdx="0" presStyleCnt="3">
        <dgm:presLayoutVars>
          <dgm:chMax val="0"/>
          <dgm:chPref val="0"/>
          <dgm:bulletEnabled val="1"/>
        </dgm:presLayoutVars>
      </dgm:prSet>
      <dgm:spPr/>
      <dgm:t>
        <a:bodyPr/>
        <a:lstStyle/>
        <a:p>
          <a:endParaRPr lang="en-US"/>
        </a:p>
      </dgm:t>
    </dgm:pt>
    <dgm:pt modelId="{881E5065-A334-425B-8BDE-072640E1C5F8}" type="pres">
      <dgm:prSet presAssocID="{C87965FA-D0CB-49C3-839B-71310AFB9F95}" presName="sibTrans" presStyleCnt="0"/>
      <dgm:spPr/>
      <dgm:t>
        <a:bodyPr/>
        <a:lstStyle/>
        <a:p>
          <a:endParaRPr lang="en-US"/>
        </a:p>
      </dgm:t>
    </dgm:pt>
    <dgm:pt modelId="{F1B521AC-4B76-4194-94D6-37DF826B2109}" type="pres">
      <dgm:prSet presAssocID="{D69DD876-8EFF-4DC5-84D0-9031B4178451}" presName="composite" presStyleCnt="0"/>
      <dgm:spPr/>
      <dgm:t>
        <a:bodyPr/>
        <a:lstStyle/>
        <a:p>
          <a:endParaRPr lang="en-US"/>
        </a:p>
      </dgm:t>
    </dgm:pt>
    <dgm:pt modelId="{44264382-BE51-4258-9625-F1D3AB9DE027}" type="pres">
      <dgm:prSet presAssocID="{D69DD876-8EFF-4DC5-84D0-9031B4178451}" presName="bentUpArrow1" presStyleLbl="alignImgPlace1" presStyleIdx="1" presStyleCnt="3"/>
      <dgm:spPr/>
      <dgm:t>
        <a:bodyPr/>
        <a:lstStyle/>
        <a:p>
          <a:endParaRPr lang="en-US"/>
        </a:p>
      </dgm:t>
    </dgm:pt>
    <dgm:pt modelId="{B07BAF3B-4123-43DC-BA0C-A815214AAD0C}" type="pres">
      <dgm:prSet presAssocID="{D69DD876-8EFF-4DC5-84D0-9031B4178451}" presName="ParentText" presStyleLbl="node1" presStyleIdx="1" presStyleCnt="4" custScaleX="196816">
        <dgm:presLayoutVars>
          <dgm:chMax val="1"/>
          <dgm:chPref val="1"/>
          <dgm:bulletEnabled val="1"/>
        </dgm:presLayoutVars>
      </dgm:prSet>
      <dgm:spPr/>
      <dgm:t>
        <a:bodyPr/>
        <a:lstStyle/>
        <a:p>
          <a:endParaRPr lang="en-US"/>
        </a:p>
      </dgm:t>
    </dgm:pt>
    <dgm:pt modelId="{B5C5F693-47DE-4376-8814-A23EBE94391E}" type="pres">
      <dgm:prSet presAssocID="{D69DD876-8EFF-4DC5-84D0-9031B4178451}" presName="ChildText" presStyleLbl="revTx" presStyleIdx="1" presStyleCnt="3">
        <dgm:presLayoutVars>
          <dgm:chMax val="0"/>
          <dgm:chPref val="0"/>
          <dgm:bulletEnabled val="1"/>
        </dgm:presLayoutVars>
      </dgm:prSet>
      <dgm:spPr/>
      <dgm:t>
        <a:bodyPr/>
        <a:lstStyle/>
        <a:p>
          <a:endParaRPr lang="en-US"/>
        </a:p>
      </dgm:t>
    </dgm:pt>
    <dgm:pt modelId="{5FC78747-CE61-4E0A-8662-9ACCC9F4CB48}" type="pres">
      <dgm:prSet presAssocID="{8B7CED40-6A54-408E-8E7C-CDB2B8943B0A}" presName="sibTrans" presStyleCnt="0"/>
      <dgm:spPr/>
      <dgm:t>
        <a:bodyPr/>
        <a:lstStyle/>
        <a:p>
          <a:endParaRPr lang="en-US"/>
        </a:p>
      </dgm:t>
    </dgm:pt>
    <dgm:pt modelId="{8A4F3F3E-E1A9-4834-8B67-0BC887054A11}" type="pres">
      <dgm:prSet presAssocID="{7E123862-0569-415D-AC9A-BBB5974F2821}" presName="composite" presStyleCnt="0"/>
      <dgm:spPr/>
      <dgm:t>
        <a:bodyPr/>
        <a:lstStyle/>
        <a:p>
          <a:endParaRPr lang="en-US"/>
        </a:p>
      </dgm:t>
    </dgm:pt>
    <dgm:pt modelId="{B739EA80-D5FD-4A23-A83C-BC4348A66B84}" type="pres">
      <dgm:prSet presAssocID="{7E123862-0569-415D-AC9A-BBB5974F2821}" presName="bentUpArrow1" presStyleLbl="alignImgPlace1" presStyleIdx="2" presStyleCnt="3"/>
      <dgm:spPr/>
      <dgm:t>
        <a:bodyPr/>
        <a:lstStyle/>
        <a:p>
          <a:endParaRPr lang="en-US"/>
        </a:p>
      </dgm:t>
    </dgm:pt>
    <dgm:pt modelId="{93ECD2CD-B524-4B46-8D20-2F179958F4F5}" type="pres">
      <dgm:prSet presAssocID="{7E123862-0569-415D-AC9A-BBB5974F2821}" presName="ParentText" presStyleLbl="node1" presStyleIdx="2" presStyleCnt="4" custScaleX="210849">
        <dgm:presLayoutVars>
          <dgm:chMax val="1"/>
          <dgm:chPref val="1"/>
          <dgm:bulletEnabled val="1"/>
        </dgm:presLayoutVars>
      </dgm:prSet>
      <dgm:spPr/>
      <dgm:t>
        <a:bodyPr/>
        <a:lstStyle/>
        <a:p>
          <a:endParaRPr lang="en-US"/>
        </a:p>
      </dgm:t>
    </dgm:pt>
    <dgm:pt modelId="{14C2E4B7-D8E3-40AE-B1BE-C992B33BF63A}" type="pres">
      <dgm:prSet presAssocID="{7E123862-0569-415D-AC9A-BBB5974F2821}" presName="ChildText" presStyleLbl="revTx" presStyleIdx="2" presStyleCnt="3">
        <dgm:presLayoutVars>
          <dgm:chMax val="0"/>
          <dgm:chPref val="0"/>
          <dgm:bulletEnabled val="1"/>
        </dgm:presLayoutVars>
      </dgm:prSet>
      <dgm:spPr/>
      <dgm:t>
        <a:bodyPr/>
        <a:lstStyle/>
        <a:p>
          <a:endParaRPr lang="en-US"/>
        </a:p>
      </dgm:t>
    </dgm:pt>
    <dgm:pt modelId="{D61331B8-3AB6-431C-8364-F97B867A3EBE}" type="pres">
      <dgm:prSet presAssocID="{44278421-7F61-4F7C-8BB8-A24C9EDFFB99}" presName="sibTrans" presStyleCnt="0"/>
      <dgm:spPr/>
      <dgm:t>
        <a:bodyPr/>
        <a:lstStyle/>
        <a:p>
          <a:endParaRPr lang="en-US"/>
        </a:p>
      </dgm:t>
    </dgm:pt>
    <dgm:pt modelId="{4D6E83FD-7353-452D-8141-A15117F60370}" type="pres">
      <dgm:prSet presAssocID="{19900626-F16F-4C3F-8705-C9BB447500EB}" presName="composite" presStyleCnt="0"/>
      <dgm:spPr/>
      <dgm:t>
        <a:bodyPr/>
        <a:lstStyle/>
        <a:p>
          <a:endParaRPr lang="en-US"/>
        </a:p>
      </dgm:t>
    </dgm:pt>
    <dgm:pt modelId="{B5A40E4D-D777-46B9-BF1F-AFA54CE7037D}" type="pres">
      <dgm:prSet presAssocID="{19900626-F16F-4C3F-8705-C9BB447500EB}" presName="ParentText" presStyleLbl="node1" presStyleIdx="3" presStyleCnt="4" custScaleX="220872" custScaleY="105468">
        <dgm:presLayoutVars>
          <dgm:chMax val="1"/>
          <dgm:chPref val="1"/>
          <dgm:bulletEnabled val="1"/>
        </dgm:presLayoutVars>
      </dgm:prSet>
      <dgm:spPr/>
      <dgm:t>
        <a:bodyPr/>
        <a:lstStyle/>
        <a:p>
          <a:endParaRPr lang="en-US"/>
        </a:p>
      </dgm:t>
    </dgm:pt>
  </dgm:ptLst>
  <dgm:cxnLst>
    <dgm:cxn modelId="{0EF71EAF-9E3F-42E4-A272-0BB3C4408897}" type="presOf" srcId="{7E123862-0569-415D-AC9A-BBB5974F2821}" destId="{93ECD2CD-B524-4B46-8D20-2F179958F4F5}" srcOrd="0" destOrd="0" presId="urn:microsoft.com/office/officeart/2005/8/layout/StepDownProcess"/>
    <dgm:cxn modelId="{20169DC6-B5B5-46A9-91C6-7BF426AC5169}" type="presOf" srcId="{19900626-F16F-4C3F-8705-C9BB447500EB}" destId="{B5A40E4D-D777-46B9-BF1F-AFA54CE7037D}" srcOrd="0" destOrd="0" presId="urn:microsoft.com/office/officeart/2005/8/layout/StepDownProcess"/>
    <dgm:cxn modelId="{DC446B56-90CF-4545-BC3C-322FCC8281A5}" srcId="{800A71A9-F696-406B-9154-C6F5BBEF9C51}" destId="{F56CDB23-4F95-4F64-9C82-6849345EDCC9}" srcOrd="0" destOrd="0" parTransId="{CA3B67CF-138C-4CFE-9299-0BA4475B0A1C}" sibTransId="{C87965FA-D0CB-49C3-839B-71310AFB9F95}"/>
    <dgm:cxn modelId="{101B6296-9B2E-47F3-9075-6695179981D4}" srcId="{800A71A9-F696-406B-9154-C6F5BBEF9C51}" destId="{19900626-F16F-4C3F-8705-C9BB447500EB}" srcOrd="3" destOrd="0" parTransId="{95D659B1-C6EA-4171-ABE3-38A14597C8E1}" sibTransId="{791D86DD-956B-4325-8D5F-028846B6E33A}"/>
    <dgm:cxn modelId="{F4480162-79BD-4D77-A8FA-96F10E4F4AE9}" type="presOf" srcId="{800A71A9-F696-406B-9154-C6F5BBEF9C51}" destId="{B2D59C2C-B97A-4DA4-990F-2284859C07A9}" srcOrd="0" destOrd="0" presId="urn:microsoft.com/office/officeart/2005/8/layout/StepDownProcess"/>
    <dgm:cxn modelId="{7C901183-579E-4145-B8DE-9C81FD2DE055}" srcId="{800A71A9-F696-406B-9154-C6F5BBEF9C51}" destId="{7E123862-0569-415D-AC9A-BBB5974F2821}" srcOrd="2" destOrd="0" parTransId="{BD57AE34-79FF-4E05-BEED-4C3EF11111F0}" sibTransId="{44278421-7F61-4F7C-8BB8-A24C9EDFFB99}"/>
    <dgm:cxn modelId="{C85B5869-F19E-4BA0-B7D0-E4AD9515101E}" type="presOf" srcId="{F56CDB23-4F95-4F64-9C82-6849345EDCC9}" destId="{E6AC08D6-66A0-4754-B715-0CE453653DB4}" srcOrd="0" destOrd="0" presId="urn:microsoft.com/office/officeart/2005/8/layout/StepDownProcess"/>
    <dgm:cxn modelId="{E2E33660-F20E-4A90-B038-F9FC9C25CA3E}" type="presOf" srcId="{D69DD876-8EFF-4DC5-84D0-9031B4178451}" destId="{B07BAF3B-4123-43DC-BA0C-A815214AAD0C}" srcOrd="0" destOrd="0" presId="urn:microsoft.com/office/officeart/2005/8/layout/StepDownProcess"/>
    <dgm:cxn modelId="{E487EFD1-5BDF-4E08-BAF6-BD71283E68C9}" srcId="{800A71A9-F696-406B-9154-C6F5BBEF9C51}" destId="{D69DD876-8EFF-4DC5-84D0-9031B4178451}" srcOrd="1" destOrd="0" parTransId="{9B749EE2-3261-424C-81DB-670F2D9CDE3E}" sibTransId="{8B7CED40-6A54-408E-8E7C-CDB2B8943B0A}"/>
    <dgm:cxn modelId="{8BE0FA0C-AE79-48BD-AB7D-1F7D4DF22621}" type="presParOf" srcId="{B2D59C2C-B97A-4DA4-990F-2284859C07A9}" destId="{B96E0FEE-0F0F-4E86-9CFC-C3DECBB75BAB}" srcOrd="0" destOrd="0" presId="urn:microsoft.com/office/officeart/2005/8/layout/StepDownProcess"/>
    <dgm:cxn modelId="{5962DC23-679E-4D23-9A2B-168760A1CE52}" type="presParOf" srcId="{B96E0FEE-0F0F-4E86-9CFC-C3DECBB75BAB}" destId="{6C53D88C-7EBC-4869-8B60-4295EB1A11D0}" srcOrd="0" destOrd="0" presId="urn:microsoft.com/office/officeart/2005/8/layout/StepDownProcess"/>
    <dgm:cxn modelId="{1A6C478D-49A1-4E26-AF00-E3A7202036D6}" type="presParOf" srcId="{B96E0FEE-0F0F-4E86-9CFC-C3DECBB75BAB}" destId="{E6AC08D6-66A0-4754-B715-0CE453653DB4}" srcOrd="1" destOrd="0" presId="urn:microsoft.com/office/officeart/2005/8/layout/StepDownProcess"/>
    <dgm:cxn modelId="{2B72F881-7C56-4CA5-981F-F7A0E7DE2BAA}" type="presParOf" srcId="{B96E0FEE-0F0F-4E86-9CFC-C3DECBB75BAB}" destId="{ADBE5905-0385-410B-95C4-BA576758C21F}" srcOrd="2" destOrd="0" presId="urn:microsoft.com/office/officeart/2005/8/layout/StepDownProcess"/>
    <dgm:cxn modelId="{6C513A90-8D7A-46E7-85E2-8D59199936AD}" type="presParOf" srcId="{B2D59C2C-B97A-4DA4-990F-2284859C07A9}" destId="{881E5065-A334-425B-8BDE-072640E1C5F8}" srcOrd="1" destOrd="0" presId="urn:microsoft.com/office/officeart/2005/8/layout/StepDownProcess"/>
    <dgm:cxn modelId="{60E5D067-8ADE-44C4-A62D-7B42BFC7E884}" type="presParOf" srcId="{B2D59C2C-B97A-4DA4-990F-2284859C07A9}" destId="{F1B521AC-4B76-4194-94D6-37DF826B2109}" srcOrd="2" destOrd="0" presId="urn:microsoft.com/office/officeart/2005/8/layout/StepDownProcess"/>
    <dgm:cxn modelId="{900FBA9C-0458-4C0A-9841-8F43B5AE60B6}" type="presParOf" srcId="{F1B521AC-4B76-4194-94D6-37DF826B2109}" destId="{44264382-BE51-4258-9625-F1D3AB9DE027}" srcOrd="0" destOrd="0" presId="urn:microsoft.com/office/officeart/2005/8/layout/StepDownProcess"/>
    <dgm:cxn modelId="{4706979D-C9BA-4436-9888-970DD8325C93}" type="presParOf" srcId="{F1B521AC-4B76-4194-94D6-37DF826B2109}" destId="{B07BAF3B-4123-43DC-BA0C-A815214AAD0C}" srcOrd="1" destOrd="0" presId="urn:microsoft.com/office/officeart/2005/8/layout/StepDownProcess"/>
    <dgm:cxn modelId="{FFAFAD7B-8C69-4CB2-B99D-F8328A39C6A3}" type="presParOf" srcId="{F1B521AC-4B76-4194-94D6-37DF826B2109}" destId="{B5C5F693-47DE-4376-8814-A23EBE94391E}" srcOrd="2" destOrd="0" presId="urn:microsoft.com/office/officeart/2005/8/layout/StepDownProcess"/>
    <dgm:cxn modelId="{9439E8FE-C70A-411A-A8D7-D44992A41003}" type="presParOf" srcId="{B2D59C2C-B97A-4DA4-990F-2284859C07A9}" destId="{5FC78747-CE61-4E0A-8662-9ACCC9F4CB48}" srcOrd="3" destOrd="0" presId="urn:microsoft.com/office/officeart/2005/8/layout/StepDownProcess"/>
    <dgm:cxn modelId="{7327399A-3D9E-45A5-B615-D2FAA99B49E5}" type="presParOf" srcId="{B2D59C2C-B97A-4DA4-990F-2284859C07A9}" destId="{8A4F3F3E-E1A9-4834-8B67-0BC887054A11}" srcOrd="4" destOrd="0" presId="urn:microsoft.com/office/officeart/2005/8/layout/StepDownProcess"/>
    <dgm:cxn modelId="{CACA41E6-8B4A-4187-B61B-733EAE660E16}" type="presParOf" srcId="{8A4F3F3E-E1A9-4834-8B67-0BC887054A11}" destId="{B739EA80-D5FD-4A23-A83C-BC4348A66B84}" srcOrd="0" destOrd="0" presId="urn:microsoft.com/office/officeart/2005/8/layout/StepDownProcess"/>
    <dgm:cxn modelId="{8CFB0160-BE52-484C-A4D8-6B5F58097CBE}" type="presParOf" srcId="{8A4F3F3E-E1A9-4834-8B67-0BC887054A11}" destId="{93ECD2CD-B524-4B46-8D20-2F179958F4F5}" srcOrd="1" destOrd="0" presId="urn:microsoft.com/office/officeart/2005/8/layout/StepDownProcess"/>
    <dgm:cxn modelId="{F11D691C-40FB-41E0-9727-A04169A5E319}" type="presParOf" srcId="{8A4F3F3E-E1A9-4834-8B67-0BC887054A11}" destId="{14C2E4B7-D8E3-40AE-B1BE-C992B33BF63A}" srcOrd="2" destOrd="0" presId="urn:microsoft.com/office/officeart/2005/8/layout/StepDownProcess"/>
    <dgm:cxn modelId="{C3871B35-E748-4111-A74E-3B7E56BC58D6}" type="presParOf" srcId="{B2D59C2C-B97A-4DA4-990F-2284859C07A9}" destId="{D61331B8-3AB6-431C-8364-F97B867A3EBE}" srcOrd="5" destOrd="0" presId="urn:microsoft.com/office/officeart/2005/8/layout/StepDownProcess"/>
    <dgm:cxn modelId="{4DB64E6E-8A69-4DF3-86FC-5D3849506545}" type="presParOf" srcId="{B2D59C2C-B97A-4DA4-990F-2284859C07A9}" destId="{4D6E83FD-7353-452D-8141-A15117F60370}" srcOrd="6" destOrd="0" presId="urn:microsoft.com/office/officeart/2005/8/layout/StepDownProcess"/>
    <dgm:cxn modelId="{4ABD7966-60B0-4B3E-B4F7-DE6AA3AC218C}" type="presParOf" srcId="{4D6E83FD-7353-452D-8141-A15117F60370}" destId="{B5A40E4D-D777-46B9-BF1F-AFA54CE7037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0297F0A-2500-41FE-9274-AF27FC4B600B}"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8DCD0600-E66F-43AF-894C-7E61C4434B96}">
      <dgm:prSet phldrT="[Text]"/>
      <dgm:spPr/>
      <dgm:t>
        <a:bodyPr/>
        <a:lstStyle/>
        <a:p>
          <a:r>
            <a:rPr lang="en-US" b="1" dirty="0" smtClean="0">
              <a:solidFill>
                <a:srgbClr val="6A0500"/>
              </a:solidFill>
            </a:rPr>
            <a:t>1.</a:t>
          </a:r>
          <a:endParaRPr lang="en-US" b="1" dirty="0">
            <a:solidFill>
              <a:srgbClr val="6A0500"/>
            </a:solidFill>
          </a:endParaRPr>
        </a:p>
      </dgm:t>
    </dgm:pt>
    <dgm:pt modelId="{C46720ED-C7DE-404D-8228-BE58E6A292B5}" type="parTrans" cxnId="{0257C3E6-36C3-4927-94A3-7C2C7A926697}">
      <dgm:prSet/>
      <dgm:spPr/>
      <dgm:t>
        <a:bodyPr/>
        <a:lstStyle/>
        <a:p>
          <a:endParaRPr lang="en-US"/>
        </a:p>
      </dgm:t>
    </dgm:pt>
    <dgm:pt modelId="{538760C2-3EBE-4449-9237-40DC4AB5BB02}" type="sibTrans" cxnId="{0257C3E6-36C3-4927-94A3-7C2C7A926697}">
      <dgm:prSet/>
      <dgm:spPr/>
      <dgm:t>
        <a:bodyPr/>
        <a:lstStyle/>
        <a:p>
          <a:endParaRPr lang="en-US"/>
        </a:p>
      </dgm:t>
    </dgm:pt>
    <dgm:pt modelId="{E88A04DE-6141-47CD-8A0C-FA99DBD07B48}">
      <dgm:prSet phldrT="[Text]"/>
      <dgm:spPr/>
      <dgm:t>
        <a:bodyPr/>
        <a:lstStyle/>
        <a:p>
          <a:r>
            <a:rPr lang="en-US" dirty="0" smtClean="0"/>
            <a:t>Visited dispatch section at respective plant sites to verify the data which was received from marketing head office (both FCCL &amp; ACL). During visit of plant site, we observed following dispatch practices.</a:t>
          </a:r>
          <a:endParaRPr lang="en-US" dirty="0"/>
        </a:p>
      </dgm:t>
    </dgm:pt>
    <dgm:pt modelId="{0D72B14C-18B4-4E8C-BCC9-88B9945CEEE2}" type="parTrans" cxnId="{A9F1F59F-0EE3-4574-AC39-265AB9DE7960}">
      <dgm:prSet/>
      <dgm:spPr/>
      <dgm:t>
        <a:bodyPr/>
        <a:lstStyle/>
        <a:p>
          <a:endParaRPr lang="en-US"/>
        </a:p>
      </dgm:t>
    </dgm:pt>
    <dgm:pt modelId="{F94DD2C8-8355-4BA3-987F-838FAA81F776}" type="sibTrans" cxnId="{A9F1F59F-0EE3-4574-AC39-265AB9DE7960}">
      <dgm:prSet/>
      <dgm:spPr/>
      <dgm:t>
        <a:bodyPr/>
        <a:lstStyle/>
        <a:p>
          <a:endParaRPr lang="en-US"/>
        </a:p>
      </dgm:t>
    </dgm:pt>
    <dgm:pt modelId="{68036020-15C1-4DC0-B568-FE287090CE51}">
      <dgm:prSet phldrT="[Text]"/>
      <dgm:spPr/>
      <dgm:t>
        <a:bodyPr/>
        <a:lstStyle/>
        <a:p>
          <a:r>
            <a:rPr lang="en-US" b="1" dirty="0" smtClean="0">
              <a:solidFill>
                <a:srgbClr val="6A0500"/>
              </a:solidFill>
            </a:rPr>
            <a:t>2.</a:t>
          </a:r>
          <a:endParaRPr lang="en-US" b="1" dirty="0">
            <a:solidFill>
              <a:srgbClr val="6A0500"/>
            </a:solidFill>
          </a:endParaRPr>
        </a:p>
      </dgm:t>
    </dgm:pt>
    <dgm:pt modelId="{3C253B1E-70E7-4237-BA8F-3D5B1A52A138}" type="parTrans" cxnId="{371ADB25-89AA-44A3-9D7E-535B676DFF53}">
      <dgm:prSet/>
      <dgm:spPr/>
      <dgm:t>
        <a:bodyPr/>
        <a:lstStyle/>
        <a:p>
          <a:endParaRPr lang="en-US"/>
        </a:p>
      </dgm:t>
    </dgm:pt>
    <dgm:pt modelId="{88660928-D6FD-40AB-AD0C-0349ECB2EA36}" type="sibTrans" cxnId="{371ADB25-89AA-44A3-9D7E-535B676DFF53}">
      <dgm:prSet/>
      <dgm:spPr/>
      <dgm:t>
        <a:bodyPr/>
        <a:lstStyle/>
        <a:p>
          <a:endParaRPr lang="en-US"/>
        </a:p>
      </dgm:t>
    </dgm:pt>
    <dgm:pt modelId="{229E9106-CE5B-4088-9465-2FC6A0F6F8BF}">
      <dgm:prSet phldrT="[Text]"/>
      <dgm:spPr/>
      <dgm:t>
        <a:bodyPr/>
        <a:lstStyle/>
        <a:p>
          <a:r>
            <a:rPr lang="en-US" dirty="0" smtClean="0"/>
            <a:t>To present authority letter at dispatch office by the respective transporter.</a:t>
          </a:r>
          <a:endParaRPr lang="en-US" dirty="0"/>
        </a:p>
      </dgm:t>
    </dgm:pt>
    <dgm:pt modelId="{8DF986A7-1AAD-4846-A201-433AAFE5437D}" type="parTrans" cxnId="{B33FA97A-63F8-4D34-8837-7BC09E63ED26}">
      <dgm:prSet/>
      <dgm:spPr/>
      <dgm:t>
        <a:bodyPr/>
        <a:lstStyle/>
        <a:p>
          <a:endParaRPr lang="en-US"/>
        </a:p>
      </dgm:t>
    </dgm:pt>
    <dgm:pt modelId="{3F98D643-C7DC-4B54-A210-20C0733CB692}" type="sibTrans" cxnId="{B33FA97A-63F8-4D34-8837-7BC09E63ED26}">
      <dgm:prSet/>
      <dgm:spPr/>
      <dgm:t>
        <a:bodyPr/>
        <a:lstStyle/>
        <a:p>
          <a:endParaRPr lang="en-US"/>
        </a:p>
      </dgm:t>
    </dgm:pt>
    <dgm:pt modelId="{B77E32C3-7850-4F9A-BFDD-36B099ABA759}">
      <dgm:prSet phldrT="[Text]"/>
      <dgm:spPr/>
      <dgm:t>
        <a:bodyPr/>
        <a:lstStyle/>
        <a:p>
          <a:r>
            <a:rPr lang="en-US" b="1" dirty="0" smtClean="0">
              <a:solidFill>
                <a:srgbClr val="6A0500"/>
              </a:solidFill>
            </a:rPr>
            <a:t>3.</a:t>
          </a:r>
          <a:endParaRPr lang="en-US" b="1" dirty="0">
            <a:solidFill>
              <a:srgbClr val="6A0500"/>
            </a:solidFill>
          </a:endParaRPr>
        </a:p>
      </dgm:t>
    </dgm:pt>
    <dgm:pt modelId="{B9688D97-7132-42AF-B506-00805481F928}" type="parTrans" cxnId="{6EC7AD71-1772-4EA1-A663-B831F64FEC2F}">
      <dgm:prSet/>
      <dgm:spPr/>
      <dgm:t>
        <a:bodyPr/>
        <a:lstStyle/>
        <a:p>
          <a:endParaRPr lang="en-US"/>
        </a:p>
      </dgm:t>
    </dgm:pt>
    <dgm:pt modelId="{BBAA8594-6D08-428B-B561-6618EF0EBC39}" type="sibTrans" cxnId="{6EC7AD71-1772-4EA1-A663-B831F64FEC2F}">
      <dgm:prSet/>
      <dgm:spPr/>
      <dgm:t>
        <a:bodyPr/>
        <a:lstStyle/>
        <a:p>
          <a:endParaRPr lang="en-US"/>
        </a:p>
      </dgm:t>
    </dgm:pt>
    <dgm:pt modelId="{B635D8C6-703C-45ED-A00D-9B33BC17ECC4}">
      <dgm:prSet phldrT="[Text]"/>
      <dgm:spPr/>
      <dgm:t>
        <a:bodyPr/>
        <a:lstStyle/>
        <a:p>
          <a:r>
            <a:rPr lang="en-US" dirty="0" smtClean="0"/>
            <a:t>To verify order &amp; dispatch schedule in ERP.</a:t>
          </a:r>
          <a:endParaRPr lang="en-US" dirty="0"/>
        </a:p>
      </dgm:t>
    </dgm:pt>
    <dgm:pt modelId="{C12E2507-D8E4-4BE9-B340-6D7968D410D7}" type="parTrans" cxnId="{0857FC4B-4164-44F6-85E0-2276C119C29F}">
      <dgm:prSet/>
      <dgm:spPr/>
      <dgm:t>
        <a:bodyPr/>
        <a:lstStyle/>
        <a:p>
          <a:endParaRPr lang="en-US"/>
        </a:p>
      </dgm:t>
    </dgm:pt>
    <dgm:pt modelId="{6C46739C-C1AD-4710-B646-A2985419D3C2}" type="sibTrans" cxnId="{0857FC4B-4164-44F6-85E0-2276C119C29F}">
      <dgm:prSet/>
      <dgm:spPr/>
      <dgm:t>
        <a:bodyPr/>
        <a:lstStyle/>
        <a:p>
          <a:endParaRPr lang="en-US"/>
        </a:p>
      </dgm:t>
    </dgm:pt>
    <dgm:pt modelId="{28A4CA7A-FB0D-4968-9463-349A77D005D3}">
      <dgm:prSet/>
      <dgm:spPr/>
      <dgm:t>
        <a:bodyPr/>
        <a:lstStyle/>
        <a:p>
          <a:r>
            <a:rPr lang="en-US" b="1" dirty="0" smtClean="0"/>
            <a:t>4.</a:t>
          </a:r>
          <a:endParaRPr lang="en-US" b="1" dirty="0"/>
        </a:p>
      </dgm:t>
    </dgm:pt>
    <dgm:pt modelId="{0C3CB820-5B5F-4E3A-BCC2-061662400583}" type="parTrans" cxnId="{868428E1-6F76-4A12-B79C-F269A35AD9B6}">
      <dgm:prSet/>
      <dgm:spPr/>
      <dgm:t>
        <a:bodyPr/>
        <a:lstStyle/>
        <a:p>
          <a:endParaRPr lang="en-US"/>
        </a:p>
      </dgm:t>
    </dgm:pt>
    <dgm:pt modelId="{52240458-DBDF-4BB8-8759-893289136E76}" type="sibTrans" cxnId="{868428E1-6F76-4A12-B79C-F269A35AD9B6}">
      <dgm:prSet/>
      <dgm:spPr/>
      <dgm:t>
        <a:bodyPr/>
        <a:lstStyle/>
        <a:p>
          <a:endParaRPr lang="en-US"/>
        </a:p>
      </dgm:t>
    </dgm:pt>
    <dgm:pt modelId="{BBD69A5D-13B2-42A6-A2BA-3C461EA4B840}">
      <dgm:prSet/>
      <dgm:spPr/>
      <dgm:t>
        <a:bodyPr/>
        <a:lstStyle/>
        <a:p>
          <a:r>
            <a:rPr lang="en-US" dirty="0" smtClean="0"/>
            <a:t>To prepare loading advice according to authority letter in ERP.</a:t>
          </a:r>
          <a:endParaRPr lang="en-US" dirty="0"/>
        </a:p>
      </dgm:t>
    </dgm:pt>
    <dgm:pt modelId="{40F11380-7CDD-4F65-AA25-F90D613B7E70}" type="parTrans" cxnId="{B9DAFD3C-BA28-432A-B69F-395B87BF1B03}">
      <dgm:prSet/>
      <dgm:spPr/>
      <dgm:t>
        <a:bodyPr/>
        <a:lstStyle/>
        <a:p>
          <a:endParaRPr lang="en-US"/>
        </a:p>
      </dgm:t>
    </dgm:pt>
    <dgm:pt modelId="{DD58A709-CBEC-4AAB-89F8-05D4BBD518C8}" type="sibTrans" cxnId="{B9DAFD3C-BA28-432A-B69F-395B87BF1B03}">
      <dgm:prSet/>
      <dgm:spPr/>
      <dgm:t>
        <a:bodyPr/>
        <a:lstStyle/>
        <a:p>
          <a:endParaRPr lang="en-US"/>
        </a:p>
      </dgm:t>
    </dgm:pt>
    <dgm:pt modelId="{51DDECF3-4CCC-4799-884A-2BEB2FFAF6F2}">
      <dgm:prSet/>
      <dgm:spPr/>
      <dgm:t>
        <a:bodyPr/>
        <a:lstStyle/>
        <a:p>
          <a:r>
            <a:rPr lang="en-US" b="1" dirty="0" smtClean="0"/>
            <a:t>5.</a:t>
          </a:r>
          <a:endParaRPr lang="en-US" b="1" dirty="0"/>
        </a:p>
      </dgm:t>
    </dgm:pt>
    <dgm:pt modelId="{3D63DCBD-3C03-41BE-8993-B70517CAA693}" type="parTrans" cxnId="{BA12CB92-B73C-4A7A-B51F-E202003F1844}">
      <dgm:prSet/>
      <dgm:spPr/>
      <dgm:t>
        <a:bodyPr/>
        <a:lstStyle/>
        <a:p>
          <a:endParaRPr lang="en-US"/>
        </a:p>
      </dgm:t>
    </dgm:pt>
    <dgm:pt modelId="{FC8D1103-189A-42F6-AC35-19CA79593929}" type="sibTrans" cxnId="{BA12CB92-B73C-4A7A-B51F-E202003F1844}">
      <dgm:prSet/>
      <dgm:spPr/>
      <dgm:t>
        <a:bodyPr/>
        <a:lstStyle/>
        <a:p>
          <a:endParaRPr lang="en-US"/>
        </a:p>
      </dgm:t>
    </dgm:pt>
    <dgm:pt modelId="{4A15E9CE-C32C-4721-8A8F-53712A5E6163}">
      <dgm:prSet/>
      <dgm:spPr/>
      <dgm:t>
        <a:bodyPr/>
        <a:lstStyle/>
        <a:p>
          <a:r>
            <a:rPr lang="en-US" dirty="0" smtClean="0"/>
            <a:t>Gate entry.</a:t>
          </a:r>
          <a:endParaRPr lang="en-US" dirty="0"/>
        </a:p>
      </dgm:t>
    </dgm:pt>
    <dgm:pt modelId="{3A362498-474E-46B8-90E4-4D648B11697D}" type="parTrans" cxnId="{626BCC8D-7CF1-4C7A-97C7-20138FDA4544}">
      <dgm:prSet/>
      <dgm:spPr/>
      <dgm:t>
        <a:bodyPr/>
        <a:lstStyle/>
        <a:p>
          <a:endParaRPr lang="en-US"/>
        </a:p>
      </dgm:t>
    </dgm:pt>
    <dgm:pt modelId="{D98A195A-8350-4F5E-A803-5486956255FD}" type="sibTrans" cxnId="{626BCC8D-7CF1-4C7A-97C7-20138FDA4544}">
      <dgm:prSet/>
      <dgm:spPr/>
      <dgm:t>
        <a:bodyPr/>
        <a:lstStyle/>
        <a:p>
          <a:endParaRPr lang="en-US"/>
        </a:p>
      </dgm:t>
    </dgm:pt>
    <dgm:pt modelId="{55760681-E0AE-49D5-A16D-7A8C5CA5D518}">
      <dgm:prSet/>
      <dgm:spPr/>
      <dgm:t>
        <a:bodyPr/>
        <a:lstStyle/>
        <a:p>
          <a:r>
            <a:rPr lang="en-US" b="1" dirty="0" smtClean="0">
              <a:solidFill>
                <a:srgbClr val="6A0500"/>
              </a:solidFill>
            </a:rPr>
            <a:t>6.</a:t>
          </a:r>
          <a:endParaRPr lang="en-US" b="1" dirty="0">
            <a:solidFill>
              <a:srgbClr val="6A0500"/>
            </a:solidFill>
          </a:endParaRPr>
        </a:p>
      </dgm:t>
    </dgm:pt>
    <dgm:pt modelId="{317C7880-DD7C-44AB-9869-FC95BD0A1B24}" type="parTrans" cxnId="{93B3CA65-28C0-470F-AB16-B26CD55DD5D9}">
      <dgm:prSet/>
      <dgm:spPr/>
      <dgm:t>
        <a:bodyPr/>
        <a:lstStyle/>
        <a:p>
          <a:endParaRPr lang="en-US"/>
        </a:p>
      </dgm:t>
    </dgm:pt>
    <dgm:pt modelId="{05053230-D125-41F0-84E0-BE93597522AA}" type="sibTrans" cxnId="{93B3CA65-28C0-470F-AB16-B26CD55DD5D9}">
      <dgm:prSet/>
      <dgm:spPr/>
      <dgm:t>
        <a:bodyPr/>
        <a:lstStyle/>
        <a:p>
          <a:endParaRPr lang="en-US"/>
        </a:p>
      </dgm:t>
    </dgm:pt>
    <dgm:pt modelId="{03B7DB81-B2B0-4133-9447-9B8F377AFD98}">
      <dgm:prSet/>
      <dgm:spPr/>
      <dgm:t>
        <a:bodyPr/>
        <a:lstStyle/>
        <a:p>
          <a:r>
            <a:rPr lang="en-US" dirty="0" smtClean="0"/>
            <a:t>Weigh bridge – 1</a:t>
          </a:r>
          <a:r>
            <a:rPr lang="en-US" baseline="30000" dirty="0" smtClean="0"/>
            <a:t>st</a:t>
          </a:r>
          <a:r>
            <a:rPr lang="en-US" dirty="0" smtClean="0"/>
            <a:t> weight &amp; number for loading.</a:t>
          </a:r>
          <a:endParaRPr lang="en-US" dirty="0"/>
        </a:p>
      </dgm:t>
    </dgm:pt>
    <dgm:pt modelId="{94186E45-47F4-4CEC-B700-333123F345D5}" type="parTrans" cxnId="{49E544A0-A2F2-4A33-9213-F68E1175B369}">
      <dgm:prSet/>
      <dgm:spPr/>
      <dgm:t>
        <a:bodyPr/>
        <a:lstStyle/>
        <a:p>
          <a:endParaRPr lang="en-US"/>
        </a:p>
      </dgm:t>
    </dgm:pt>
    <dgm:pt modelId="{EE2828D4-F018-43C4-9261-7C367AB4CA75}" type="sibTrans" cxnId="{49E544A0-A2F2-4A33-9213-F68E1175B369}">
      <dgm:prSet/>
      <dgm:spPr/>
      <dgm:t>
        <a:bodyPr/>
        <a:lstStyle/>
        <a:p>
          <a:endParaRPr lang="en-US"/>
        </a:p>
      </dgm:t>
    </dgm:pt>
    <dgm:pt modelId="{384B81E6-7505-445E-BB49-F1AE0D23C92C}" type="pres">
      <dgm:prSet presAssocID="{20297F0A-2500-41FE-9274-AF27FC4B600B}" presName="linearFlow" presStyleCnt="0">
        <dgm:presLayoutVars>
          <dgm:dir/>
          <dgm:animLvl val="lvl"/>
          <dgm:resizeHandles val="exact"/>
        </dgm:presLayoutVars>
      </dgm:prSet>
      <dgm:spPr/>
      <dgm:t>
        <a:bodyPr/>
        <a:lstStyle/>
        <a:p>
          <a:endParaRPr lang="en-US"/>
        </a:p>
      </dgm:t>
    </dgm:pt>
    <dgm:pt modelId="{EE1E87A4-8931-4F6B-BF29-844373043361}" type="pres">
      <dgm:prSet presAssocID="{8DCD0600-E66F-43AF-894C-7E61C4434B96}" presName="composite" presStyleCnt="0"/>
      <dgm:spPr/>
    </dgm:pt>
    <dgm:pt modelId="{2B70C2CD-E597-4886-96DE-D1F458437891}" type="pres">
      <dgm:prSet presAssocID="{8DCD0600-E66F-43AF-894C-7E61C4434B96}" presName="parentText" presStyleLbl="alignNode1" presStyleIdx="0" presStyleCnt="6">
        <dgm:presLayoutVars>
          <dgm:chMax val="1"/>
          <dgm:bulletEnabled val="1"/>
        </dgm:presLayoutVars>
      </dgm:prSet>
      <dgm:spPr/>
      <dgm:t>
        <a:bodyPr/>
        <a:lstStyle/>
        <a:p>
          <a:endParaRPr lang="en-US"/>
        </a:p>
      </dgm:t>
    </dgm:pt>
    <dgm:pt modelId="{DA0F5910-198E-404D-9BF0-E539A86CE00C}" type="pres">
      <dgm:prSet presAssocID="{8DCD0600-E66F-43AF-894C-7E61C4434B96}" presName="descendantText" presStyleLbl="alignAcc1" presStyleIdx="0" presStyleCnt="6">
        <dgm:presLayoutVars>
          <dgm:bulletEnabled val="1"/>
        </dgm:presLayoutVars>
      </dgm:prSet>
      <dgm:spPr/>
      <dgm:t>
        <a:bodyPr/>
        <a:lstStyle/>
        <a:p>
          <a:endParaRPr lang="en-US"/>
        </a:p>
      </dgm:t>
    </dgm:pt>
    <dgm:pt modelId="{25E56732-8E38-4101-A35A-0E31C8C3E86A}" type="pres">
      <dgm:prSet presAssocID="{538760C2-3EBE-4449-9237-40DC4AB5BB02}" presName="sp" presStyleCnt="0"/>
      <dgm:spPr/>
    </dgm:pt>
    <dgm:pt modelId="{54743960-0920-480D-B5FE-3277B2CF9978}" type="pres">
      <dgm:prSet presAssocID="{68036020-15C1-4DC0-B568-FE287090CE51}" presName="composite" presStyleCnt="0"/>
      <dgm:spPr/>
    </dgm:pt>
    <dgm:pt modelId="{3B03E110-8EFB-4C24-9D49-5C7201B499F5}" type="pres">
      <dgm:prSet presAssocID="{68036020-15C1-4DC0-B568-FE287090CE51}" presName="parentText" presStyleLbl="alignNode1" presStyleIdx="1" presStyleCnt="6">
        <dgm:presLayoutVars>
          <dgm:chMax val="1"/>
          <dgm:bulletEnabled val="1"/>
        </dgm:presLayoutVars>
      </dgm:prSet>
      <dgm:spPr/>
      <dgm:t>
        <a:bodyPr/>
        <a:lstStyle/>
        <a:p>
          <a:endParaRPr lang="en-US"/>
        </a:p>
      </dgm:t>
    </dgm:pt>
    <dgm:pt modelId="{9ACADA43-2A02-4107-95CD-AC707CE62CBD}" type="pres">
      <dgm:prSet presAssocID="{68036020-15C1-4DC0-B568-FE287090CE51}" presName="descendantText" presStyleLbl="alignAcc1" presStyleIdx="1" presStyleCnt="6">
        <dgm:presLayoutVars>
          <dgm:bulletEnabled val="1"/>
        </dgm:presLayoutVars>
      </dgm:prSet>
      <dgm:spPr/>
      <dgm:t>
        <a:bodyPr/>
        <a:lstStyle/>
        <a:p>
          <a:endParaRPr lang="en-US"/>
        </a:p>
      </dgm:t>
    </dgm:pt>
    <dgm:pt modelId="{D57B3727-FDC7-4B37-B64B-1CFC56095A90}" type="pres">
      <dgm:prSet presAssocID="{88660928-D6FD-40AB-AD0C-0349ECB2EA36}" presName="sp" presStyleCnt="0"/>
      <dgm:spPr/>
    </dgm:pt>
    <dgm:pt modelId="{B29F61CE-1D86-4F80-86AB-A4739DD20977}" type="pres">
      <dgm:prSet presAssocID="{B77E32C3-7850-4F9A-BFDD-36B099ABA759}" presName="composite" presStyleCnt="0"/>
      <dgm:spPr/>
    </dgm:pt>
    <dgm:pt modelId="{99D74978-246B-4658-B7E3-DE3509CFB562}" type="pres">
      <dgm:prSet presAssocID="{B77E32C3-7850-4F9A-BFDD-36B099ABA759}" presName="parentText" presStyleLbl="alignNode1" presStyleIdx="2" presStyleCnt="6">
        <dgm:presLayoutVars>
          <dgm:chMax val="1"/>
          <dgm:bulletEnabled val="1"/>
        </dgm:presLayoutVars>
      </dgm:prSet>
      <dgm:spPr/>
      <dgm:t>
        <a:bodyPr/>
        <a:lstStyle/>
        <a:p>
          <a:endParaRPr lang="en-US"/>
        </a:p>
      </dgm:t>
    </dgm:pt>
    <dgm:pt modelId="{21EB4C6A-2CFC-41BC-A2C1-87F478DB4E59}" type="pres">
      <dgm:prSet presAssocID="{B77E32C3-7850-4F9A-BFDD-36B099ABA759}" presName="descendantText" presStyleLbl="alignAcc1" presStyleIdx="2" presStyleCnt="6">
        <dgm:presLayoutVars>
          <dgm:bulletEnabled val="1"/>
        </dgm:presLayoutVars>
      </dgm:prSet>
      <dgm:spPr/>
      <dgm:t>
        <a:bodyPr/>
        <a:lstStyle/>
        <a:p>
          <a:endParaRPr lang="en-US"/>
        </a:p>
      </dgm:t>
    </dgm:pt>
    <dgm:pt modelId="{90BA7364-12B7-4199-ACE7-7D78B70B1341}" type="pres">
      <dgm:prSet presAssocID="{BBAA8594-6D08-428B-B561-6618EF0EBC39}" presName="sp" presStyleCnt="0"/>
      <dgm:spPr/>
    </dgm:pt>
    <dgm:pt modelId="{6E8E1DBC-05D8-4137-A0A8-E18EA6CBE4DE}" type="pres">
      <dgm:prSet presAssocID="{28A4CA7A-FB0D-4968-9463-349A77D005D3}" presName="composite" presStyleCnt="0"/>
      <dgm:spPr/>
    </dgm:pt>
    <dgm:pt modelId="{048691E6-7A41-44C1-A9C1-3E187276BF62}" type="pres">
      <dgm:prSet presAssocID="{28A4CA7A-FB0D-4968-9463-349A77D005D3}" presName="parentText" presStyleLbl="alignNode1" presStyleIdx="3" presStyleCnt="6">
        <dgm:presLayoutVars>
          <dgm:chMax val="1"/>
          <dgm:bulletEnabled val="1"/>
        </dgm:presLayoutVars>
      </dgm:prSet>
      <dgm:spPr/>
      <dgm:t>
        <a:bodyPr/>
        <a:lstStyle/>
        <a:p>
          <a:endParaRPr lang="en-US"/>
        </a:p>
      </dgm:t>
    </dgm:pt>
    <dgm:pt modelId="{5DA9BE12-2DB9-48ED-B872-B81D6BD5B218}" type="pres">
      <dgm:prSet presAssocID="{28A4CA7A-FB0D-4968-9463-349A77D005D3}" presName="descendantText" presStyleLbl="alignAcc1" presStyleIdx="3" presStyleCnt="6">
        <dgm:presLayoutVars>
          <dgm:bulletEnabled val="1"/>
        </dgm:presLayoutVars>
      </dgm:prSet>
      <dgm:spPr/>
      <dgm:t>
        <a:bodyPr/>
        <a:lstStyle/>
        <a:p>
          <a:endParaRPr lang="en-US"/>
        </a:p>
      </dgm:t>
    </dgm:pt>
    <dgm:pt modelId="{E39E6B53-84D7-4CB2-BEDE-23CEE76C27CF}" type="pres">
      <dgm:prSet presAssocID="{52240458-DBDF-4BB8-8759-893289136E76}" presName="sp" presStyleCnt="0"/>
      <dgm:spPr/>
    </dgm:pt>
    <dgm:pt modelId="{8F3C0276-67A0-4858-9D6B-A4B1C8095A2F}" type="pres">
      <dgm:prSet presAssocID="{51DDECF3-4CCC-4799-884A-2BEB2FFAF6F2}" presName="composite" presStyleCnt="0"/>
      <dgm:spPr/>
    </dgm:pt>
    <dgm:pt modelId="{17C153C6-C4AE-4D15-8E7F-CA71D3CD1CE8}" type="pres">
      <dgm:prSet presAssocID="{51DDECF3-4CCC-4799-884A-2BEB2FFAF6F2}" presName="parentText" presStyleLbl="alignNode1" presStyleIdx="4" presStyleCnt="6">
        <dgm:presLayoutVars>
          <dgm:chMax val="1"/>
          <dgm:bulletEnabled val="1"/>
        </dgm:presLayoutVars>
      </dgm:prSet>
      <dgm:spPr/>
      <dgm:t>
        <a:bodyPr/>
        <a:lstStyle/>
        <a:p>
          <a:endParaRPr lang="en-US"/>
        </a:p>
      </dgm:t>
    </dgm:pt>
    <dgm:pt modelId="{24C1F820-2ADA-47EA-8074-68760900FC62}" type="pres">
      <dgm:prSet presAssocID="{51DDECF3-4CCC-4799-884A-2BEB2FFAF6F2}" presName="descendantText" presStyleLbl="alignAcc1" presStyleIdx="4" presStyleCnt="6">
        <dgm:presLayoutVars>
          <dgm:bulletEnabled val="1"/>
        </dgm:presLayoutVars>
      </dgm:prSet>
      <dgm:spPr/>
      <dgm:t>
        <a:bodyPr/>
        <a:lstStyle/>
        <a:p>
          <a:endParaRPr lang="en-US"/>
        </a:p>
      </dgm:t>
    </dgm:pt>
    <dgm:pt modelId="{30ACAE29-487C-469F-8685-0E6A97C0B501}" type="pres">
      <dgm:prSet presAssocID="{FC8D1103-189A-42F6-AC35-19CA79593929}" presName="sp" presStyleCnt="0"/>
      <dgm:spPr/>
    </dgm:pt>
    <dgm:pt modelId="{76D1EEFE-ED2A-4557-805A-6109008C0709}" type="pres">
      <dgm:prSet presAssocID="{55760681-E0AE-49D5-A16D-7A8C5CA5D518}" presName="composite" presStyleCnt="0"/>
      <dgm:spPr/>
    </dgm:pt>
    <dgm:pt modelId="{BDDB58C5-BC53-4C1A-96AD-C392DE23FF31}" type="pres">
      <dgm:prSet presAssocID="{55760681-E0AE-49D5-A16D-7A8C5CA5D518}" presName="parentText" presStyleLbl="alignNode1" presStyleIdx="5" presStyleCnt="6">
        <dgm:presLayoutVars>
          <dgm:chMax val="1"/>
          <dgm:bulletEnabled val="1"/>
        </dgm:presLayoutVars>
      </dgm:prSet>
      <dgm:spPr/>
      <dgm:t>
        <a:bodyPr/>
        <a:lstStyle/>
        <a:p>
          <a:endParaRPr lang="en-US"/>
        </a:p>
      </dgm:t>
    </dgm:pt>
    <dgm:pt modelId="{6C9965BC-3D37-4984-8298-BFC6E9645E84}" type="pres">
      <dgm:prSet presAssocID="{55760681-E0AE-49D5-A16D-7A8C5CA5D518}" presName="descendantText" presStyleLbl="alignAcc1" presStyleIdx="5" presStyleCnt="6">
        <dgm:presLayoutVars>
          <dgm:bulletEnabled val="1"/>
        </dgm:presLayoutVars>
      </dgm:prSet>
      <dgm:spPr/>
      <dgm:t>
        <a:bodyPr/>
        <a:lstStyle/>
        <a:p>
          <a:endParaRPr lang="en-US"/>
        </a:p>
      </dgm:t>
    </dgm:pt>
  </dgm:ptLst>
  <dgm:cxnLst>
    <dgm:cxn modelId="{3F065F3B-8598-43C5-A1D6-B8E616222976}" type="presOf" srcId="{03B7DB81-B2B0-4133-9447-9B8F377AFD98}" destId="{6C9965BC-3D37-4984-8298-BFC6E9645E84}" srcOrd="0" destOrd="0" presId="urn:microsoft.com/office/officeart/2005/8/layout/chevron2"/>
    <dgm:cxn modelId="{626BCC8D-7CF1-4C7A-97C7-20138FDA4544}" srcId="{51DDECF3-4CCC-4799-884A-2BEB2FFAF6F2}" destId="{4A15E9CE-C32C-4721-8A8F-53712A5E6163}" srcOrd="0" destOrd="0" parTransId="{3A362498-474E-46B8-90E4-4D648B11697D}" sibTransId="{D98A195A-8350-4F5E-A803-5486956255FD}"/>
    <dgm:cxn modelId="{98626EE7-387B-479D-BB48-F457752BF93C}" type="presOf" srcId="{229E9106-CE5B-4088-9465-2FC6A0F6F8BF}" destId="{9ACADA43-2A02-4107-95CD-AC707CE62CBD}" srcOrd="0" destOrd="0" presId="urn:microsoft.com/office/officeart/2005/8/layout/chevron2"/>
    <dgm:cxn modelId="{371ADB25-89AA-44A3-9D7E-535B676DFF53}" srcId="{20297F0A-2500-41FE-9274-AF27FC4B600B}" destId="{68036020-15C1-4DC0-B568-FE287090CE51}" srcOrd="1" destOrd="0" parTransId="{3C253B1E-70E7-4237-BA8F-3D5B1A52A138}" sibTransId="{88660928-D6FD-40AB-AD0C-0349ECB2EA36}"/>
    <dgm:cxn modelId="{28F3C3E0-4014-4912-A9E3-9CDE8DF6BC71}" type="presOf" srcId="{68036020-15C1-4DC0-B568-FE287090CE51}" destId="{3B03E110-8EFB-4C24-9D49-5C7201B499F5}" srcOrd="0" destOrd="0" presId="urn:microsoft.com/office/officeart/2005/8/layout/chevron2"/>
    <dgm:cxn modelId="{AE08C5F2-240A-4D69-A916-5F2ACE64B80E}" type="presOf" srcId="{55760681-E0AE-49D5-A16D-7A8C5CA5D518}" destId="{BDDB58C5-BC53-4C1A-96AD-C392DE23FF31}" srcOrd="0" destOrd="0" presId="urn:microsoft.com/office/officeart/2005/8/layout/chevron2"/>
    <dgm:cxn modelId="{93B3CA65-28C0-470F-AB16-B26CD55DD5D9}" srcId="{20297F0A-2500-41FE-9274-AF27FC4B600B}" destId="{55760681-E0AE-49D5-A16D-7A8C5CA5D518}" srcOrd="5" destOrd="0" parTransId="{317C7880-DD7C-44AB-9869-FC95BD0A1B24}" sibTransId="{05053230-D125-41F0-84E0-BE93597522AA}"/>
    <dgm:cxn modelId="{477C94B4-1E69-4C8A-83D7-C26D27AC4EC1}" type="presOf" srcId="{E88A04DE-6141-47CD-8A0C-FA99DBD07B48}" destId="{DA0F5910-198E-404D-9BF0-E539A86CE00C}" srcOrd="0" destOrd="0" presId="urn:microsoft.com/office/officeart/2005/8/layout/chevron2"/>
    <dgm:cxn modelId="{B9DAFD3C-BA28-432A-B69F-395B87BF1B03}" srcId="{28A4CA7A-FB0D-4968-9463-349A77D005D3}" destId="{BBD69A5D-13B2-42A6-A2BA-3C461EA4B840}" srcOrd="0" destOrd="0" parTransId="{40F11380-7CDD-4F65-AA25-F90D613B7E70}" sibTransId="{DD58A709-CBEC-4AAB-89F8-05D4BBD518C8}"/>
    <dgm:cxn modelId="{868428E1-6F76-4A12-B79C-F269A35AD9B6}" srcId="{20297F0A-2500-41FE-9274-AF27FC4B600B}" destId="{28A4CA7A-FB0D-4968-9463-349A77D005D3}" srcOrd="3" destOrd="0" parTransId="{0C3CB820-5B5F-4E3A-BCC2-061662400583}" sibTransId="{52240458-DBDF-4BB8-8759-893289136E76}"/>
    <dgm:cxn modelId="{A4012312-7599-4B11-8E14-FAC848E88C88}" type="presOf" srcId="{B77E32C3-7850-4F9A-BFDD-36B099ABA759}" destId="{99D74978-246B-4658-B7E3-DE3509CFB562}" srcOrd="0" destOrd="0" presId="urn:microsoft.com/office/officeart/2005/8/layout/chevron2"/>
    <dgm:cxn modelId="{6EC7AD71-1772-4EA1-A663-B831F64FEC2F}" srcId="{20297F0A-2500-41FE-9274-AF27FC4B600B}" destId="{B77E32C3-7850-4F9A-BFDD-36B099ABA759}" srcOrd="2" destOrd="0" parTransId="{B9688D97-7132-42AF-B506-00805481F928}" sibTransId="{BBAA8594-6D08-428B-B561-6618EF0EBC39}"/>
    <dgm:cxn modelId="{A62CC1E9-77D6-42C0-8751-DA45634BC8E0}" type="presOf" srcId="{B635D8C6-703C-45ED-A00D-9B33BC17ECC4}" destId="{21EB4C6A-2CFC-41BC-A2C1-87F478DB4E59}" srcOrd="0" destOrd="0" presId="urn:microsoft.com/office/officeart/2005/8/layout/chevron2"/>
    <dgm:cxn modelId="{0257C3E6-36C3-4927-94A3-7C2C7A926697}" srcId="{20297F0A-2500-41FE-9274-AF27FC4B600B}" destId="{8DCD0600-E66F-43AF-894C-7E61C4434B96}" srcOrd="0" destOrd="0" parTransId="{C46720ED-C7DE-404D-8228-BE58E6A292B5}" sibTransId="{538760C2-3EBE-4449-9237-40DC4AB5BB02}"/>
    <dgm:cxn modelId="{699B9977-E0E7-4EDD-A108-970F2CDAB952}" type="presOf" srcId="{8DCD0600-E66F-43AF-894C-7E61C4434B96}" destId="{2B70C2CD-E597-4886-96DE-D1F458437891}" srcOrd="0" destOrd="0" presId="urn:microsoft.com/office/officeart/2005/8/layout/chevron2"/>
    <dgm:cxn modelId="{7F8F1629-122E-4087-93FA-27987770DDA0}" type="presOf" srcId="{20297F0A-2500-41FE-9274-AF27FC4B600B}" destId="{384B81E6-7505-445E-BB49-F1AE0D23C92C}" srcOrd="0" destOrd="0" presId="urn:microsoft.com/office/officeart/2005/8/layout/chevron2"/>
    <dgm:cxn modelId="{BA12CB92-B73C-4A7A-B51F-E202003F1844}" srcId="{20297F0A-2500-41FE-9274-AF27FC4B600B}" destId="{51DDECF3-4CCC-4799-884A-2BEB2FFAF6F2}" srcOrd="4" destOrd="0" parTransId="{3D63DCBD-3C03-41BE-8993-B70517CAA693}" sibTransId="{FC8D1103-189A-42F6-AC35-19CA79593929}"/>
    <dgm:cxn modelId="{49E544A0-A2F2-4A33-9213-F68E1175B369}" srcId="{55760681-E0AE-49D5-A16D-7A8C5CA5D518}" destId="{03B7DB81-B2B0-4133-9447-9B8F377AFD98}" srcOrd="0" destOrd="0" parTransId="{94186E45-47F4-4CEC-B700-333123F345D5}" sibTransId="{EE2828D4-F018-43C4-9261-7C367AB4CA75}"/>
    <dgm:cxn modelId="{A9F1F59F-0EE3-4574-AC39-265AB9DE7960}" srcId="{8DCD0600-E66F-43AF-894C-7E61C4434B96}" destId="{E88A04DE-6141-47CD-8A0C-FA99DBD07B48}" srcOrd="0" destOrd="0" parTransId="{0D72B14C-18B4-4E8C-BCC9-88B9945CEEE2}" sibTransId="{F94DD2C8-8355-4BA3-987F-838FAA81F776}"/>
    <dgm:cxn modelId="{35A80949-C51F-44E4-8DCF-223352BB84C5}" type="presOf" srcId="{28A4CA7A-FB0D-4968-9463-349A77D005D3}" destId="{048691E6-7A41-44C1-A9C1-3E187276BF62}" srcOrd="0" destOrd="0" presId="urn:microsoft.com/office/officeart/2005/8/layout/chevron2"/>
    <dgm:cxn modelId="{CD336096-3E6E-4102-AFF3-6B39F28BF7ED}" type="presOf" srcId="{4A15E9CE-C32C-4721-8A8F-53712A5E6163}" destId="{24C1F820-2ADA-47EA-8074-68760900FC62}" srcOrd="0" destOrd="0" presId="urn:microsoft.com/office/officeart/2005/8/layout/chevron2"/>
    <dgm:cxn modelId="{488CB5FB-56E9-4B47-AA1A-E1E4E9558F24}" type="presOf" srcId="{51DDECF3-4CCC-4799-884A-2BEB2FFAF6F2}" destId="{17C153C6-C4AE-4D15-8E7F-CA71D3CD1CE8}" srcOrd="0" destOrd="0" presId="urn:microsoft.com/office/officeart/2005/8/layout/chevron2"/>
    <dgm:cxn modelId="{0857FC4B-4164-44F6-85E0-2276C119C29F}" srcId="{B77E32C3-7850-4F9A-BFDD-36B099ABA759}" destId="{B635D8C6-703C-45ED-A00D-9B33BC17ECC4}" srcOrd="0" destOrd="0" parTransId="{C12E2507-D8E4-4BE9-B340-6D7968D410D7}" sibTransId="{6C46739C-C1AD-4710-B646-A2985419D3C2}"/>
    <dgm:cxn modelId="{9F2F0A45-29CC-4334-97B4-581C6B675B12}" type="presOf" srcId="{BBD69A5D-13B2-42A6-A2BA-3C461EA4B840}" destId="{5DA9BE12-2DB9-48ED-B872-B81D6BD5B218}" srcOrd="0" destOrd="0" presId="urn:microsoft.com/office/officeart/2005/8/layout/chevron2"/>
    <dgm:cxn modelId="{B33FA97A-63F8-4D34-8837-7BC09E63ED26}" srcId="{68036020-15C1-4DC0-B568-FE287090CE51}" destId="{229E9106-CE5B-4088-9465-2FC6A0F6F8BF}" srcOrd="0" destOrd="0" parTransId="{8DF986A7-1AAD-4846-A201-433AAFE5437D}" sibTransId="{3F98D643-C7DC-4B54-A210-20C0733CB692}"/>
    <dgm:cxn modelId="{28E0A102-59E2-4BAA-93E1-525B93BBB1C0}" type="presParOf" srcId="{384B81E6-7505-445E-BB49-F1AE0D23C92C}" destId="{EE1E87A4-8931-4F6B-BF29-844373043361}" srcOrd="0" destOrd="0" presId="urn:microsoft.com/office/officeart/2005/8/layout/chevron2"/>
    <dgm:cxn modelId="{0FE522B9-1B3A-4D3B-B58E-8A9318D5DAFB}" type="presParOf" srcId="{EE1E87A4-8931-4F6B-BF29-844373043361}" destId="{2B70C2CD-E597-4886-96DE-D1F458437891}" srcOrd="0" destOrd="0" presId="urn:microsoft.com/office/officeart/2005/8/layout/chevron2"/>
    <dgm:cxn modelId="{3ED9DB9A-3308-49D4-A3A9-94AD340AF169}" type="presParOf" srcId="{EE1E87A4-8931-4F6B-BF29-844373043361}" destId="{DA0F5910-198E-404D-9BF0-E539A86CE00C}" srcOrd="1" destOrd="0" presId="urn:microsoft.com/office/officeart/2005/8/layout/chevron2"/>
    <dgm:cxn modelId="{BDC14789-29F3-4163-B463-A3719B6834A1}" type="presParOf" srcId="{384B81E6-7505-445E-BB49-F1AE0D23C92C}" destId="{25E56732-8E38-4101-A35A-0E31C8C3E86A}" srcOrd="1" destOrd="0" presId="urn:microsoft.com/office/officeart/2005/8/layout/chevron2"/>
    <dgm:cxn modelId="{AA8FC89C-24A4-4D4C-B7F3-959FF28AEF4D}" type="presParOf" srcId="{384B81E6-7505-445E-BB49-F1AE0D23C92C}" destId="{54743960-0920-480D-B5FE-3277B2CF9978}" srcOrd="2" destOrd="0" presId="urn:microsoft.com/office/officeart/2005/8/layout/chevron2"/>
    <dgm:cxn modelId="{4939AFB8-0B4F-4EF6-828C-71C9035E7FCE}" type="presParOf" srcId="{54743960-0920-480D-B5FE-3277B2CF9978}" destId="{3B03E110-8EFB-4C24-9D49-5C7201B499F5}" srcOrd="0" destOrd="0" presId="urn:microsoft.com/office/officeart/2005/8/layout/chevron2"/>
    <dgm:cxn modelId="{A5511E69-8578-4AA6-83FA-0B6695DE8068}" type="presParOf" srcId="{54743960-0920-480D-B5FE-3277B2CF9978}" destId="{9ACADA43-2A02-4107-95CD-AC707CE62CBD}" srcOrd="1" destOrd="0" presId="urn:microsoft.com/office/officeart/2005/8/layout/chevron2"/>
    <dgm:cxn modelId="{A532C418-A58F-422D-9349-DEF06E9F3966}" type="presParOf" srcId="{384B81E6-7505-445E-BB49-F1AE0D23C92C}" destId="{D57B3727-FDC7-4B37-B64B-1CFC56095A90}" srcOrd="3" destOrd="0" presId="urn:microsoft.com/office/officeart/2005/8/layout/chevron2"/>
    <dgm:cxn modelId="{DBEC208A-A307-4229-81BA-1E947A1079CE}" type="presParOf" srcId="{384B81E6-7505-445E-BB49-F1AE0D23C92C}" destId="{B29F61CE-1D86-4F80-86AB-A4739DD20977}" srcOrd="4" destOrd="0" presId="urn:microsoft.com/office/officeart/2005/8/layout/chevron2"/>
    <dgm:cxn modelId="{50A399BE-18A2-45DD-851C-F2935E54836C}" type="presParOf" srcId="{B29F61CE-1D86-4F80-86AB-A4739DD20977}" destId="{99D74978-246B-4658-B7E3-DE3509CFB562}" srcOrd="0" destOrd="0" presId="urn:microsoft.com/office/officeart/2005/8/layout/chevron2"/>
    <dgm:cxn modelId="{27321E84-E424-45F0-BFDD-6187CC7A9714}" type="presParOf" srcId="{B29F61CE-1D86-4F80-86AB-A4739DD20977}" destId="{21EB4C6A-2CFC-41BC-A2C1-87F478DB4E59}" srcOrd="1" destOrd="0" presId="urn:microsoft.com/office/officeart/2005/8/layout/chevron2"/>
    <dgm:cxn modelId="{53D6BA5A-E885-4E8A-BE14-D0CB075ECB69}" type="presParOf" srcId="{384B81E6-7505-445E-BB49-F1AE0D23C92C}" destId="{90BA7364-12B7-4199-ACE7-7D78B70B1341}" srcOrd="5" destOrd="0" presId="urn:microsoft.com/office/officeart/2005/8/layout/chevron2"/>
    <dgm:cxn modelId="{751A7552-8F04-43B3-8916-2AFC45B91545}" type="presParOf" srcId="{384B81E6-7505-445E-BB49-F1AE0D23C92C}" destId="{6E8E1DBC-05D8-4137-A0A8-E18EA6CBE4DE}" srcOrd="6" destOrd="0" presId="urn:microsoft.com/office/officeart/2005/8/layout/chevron2"/>
    <dgm:cxn modelId="{CC2BC5EF-B285-400E-949F-131CCFFDD119}" type="presParOf" srcId="{6E8E1DBC-05D8-4137-A0A8-E18EA6CBE4DE}" destId="{048691E6-7A41-44C1-A9C1-3E187276BF62}" srcOrd="0" destOrd="0" presId="urn:microsoft.com/office/officeart/2005/8/layout/chevron2"/>
    <dgm:cxn modelId="{1FE0BD2D-491A-4B87-8E4D-B70B986C5707}" type="presParOf" srcId="{6E8E1DBC-05D8-4137-A0A8-E18EA6CBE4DE}" destId="{5DA9BE12-2DB9-48ED-B872-B81D6BD5B218}" srcOrd="1" destOrd="0" presId="urn:microsoft.com/office/officeart/2005/8/layout/chevron2"/>
    <dgm:cxn modelId="{D8D951C1-C220-4FBD-B5BA-36520A166959}" type="presParOf" srcId="{384B81E6-7505-445E-BB49-F1AE0D23C92C}" destId="{E39E6B53-84D7-4CB2-BEDE-23CEE76C27CF}" srcOrd="7" destOrd="0" presId="urn:microsoft.com/office/officeart/2005/8/layout/chevron2"/>
    <dgm:cxn modelId="{585408C8-0C75-4CC0-9AAF-9C3B16B294E9}" type="presParOf" srcId="{384B81E6-7505-445E-BB49-F1AE0D23C92C}" destId="{8F3C0276-67A0-4858-9D6B-A4B1C8095A2F}" srcOrd="8" destOrd="0" presId="urn:microsoft.com/office/officeart/2005/8/layout/chevron2"/>
    <dgm:cxn modelId="{1BFF11A4-516A-4E55-8382-37994D7FCE85}" type="presParOf" srcId="{8F3C0276-67A0-4858-9D6B-A4B1C8095A2F}" destId="{17C153C6-C4AE-4D15-8E7F-CA71D3CD1CE8}" srcOrd="0" destOrd="0" presId="urn:microsoft.com/office/officeart/2005/8/layout/chevron2"/>
    <dgm:cxn modelId="{C73A39C5-F92F-430E-8E19-45742598F93E}" type="presParOf" srcId="{8F3C0276-67A0-4858-9D6B-A4B1C8095A2F}" destId="{24C1F820-2ADA-47EA-8074-68760900FC62}" srcOrd="1" destOrd="0" presId="urn:microsoft.com/office/officeart/2005/8/layout/chevron2"/>
    <dgm:cxn modelId="{C26C19C0-561C-4B2F-8461-7633B89F2B2B}" type="presParOf" srcId="{384B81E6-7505-445E-BB49-F1AE0D23C92C}" destId="{30ACAE29-487C-469F-8685-0E6A97C0B501}" srcOrd="9" destOrd="0" presId="urn:microsoft.com/office/officeart/2005/8/layout/chevron2"/>
    <dgm:cxn modelId="{FEE4F4C4-67A3-462C-9BBD-92397119ABE9}" type="presParOf" srcId="{384B81E6-7505-445E-BB49-F1AE0D23C92C}" destId="{76D1EEFE-ED2A-4557-805A-6109008C0709}" srcOrd="10" destOrd="0" presId="urn:microsoft.com/office/officeart/2005/8/layout/chevron2"/>
    <dgm:cxn modelId="{BF51A243-B122-4E5A-8CF1-EE3E53A599F9}" type="presParOf" srcId="{76D1EEFE-ED2A-4557-805A-6109008C0709}" destId="{BDDB58C5-BC53-4C1A-96AD-C392DE23FF31}" srcOrd="0" destOrd="0" presId="urn:microsoft.com/office/officeart/2005/8/layout/chevron2"/>
    <dgm:cxn modelId="{46967A12-EAB0-4FF3-A0A5-FDBE61AC2A5C}" type="presParOf" srcId="{76D1EEFE-ED2A-4557-805A-6109008C0709}" destId="{6C9965BC-3D37-4984-8298-BFC6E9645E8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9FF197-D168-4ACA-BF65-8559150A5A78}"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18705BAA-82EF-41E5-A347-0BA09D814E75}">
      <dgm:prSet phldrT="[Text]"/>
      <dgm:spPr/>
      <dgm:t>
        <a:bodyPr/>
        <a:lstStyle/>
        <a:p>
          <a:r>
            <a:rPr lang="en-US" b="1" dirty="0" smtClean="0">
              <a:solidFill>
                <a:srgbClr val="6A0500"/>
              </a:solidFill>
            </a:rPr>
            <a:t>7.</a:t>
          </a:r>
          <a:endParaRPr lang="en-US" b="1" dirty="0">
            <a:solidFill>
              <a:srgbClr val="6A0500"/>
            </a:solidFill>
          </a:endParaRPr>
        </a:p>
      </dgm:t>
    </dgm:pt>
    <dgm:pt modelId="{E768B13F-F362-40A1-8DB8-DD39FAA62812}" type="parTrans" cxnId="{A4C4270F-5492-47C9-A3C7-6E109325FA39}">
      <dgm:prSet/>
      <dgm:spPr/>
      <dgm:t>
        <a:bodyPr/>
        <a:lstStyle/>
        <a:p>
          <a:endParaRPr lang="en-US"/>
        </a:p>
      </dgm:t>
    </dgm:pt>
    <dgm:pt modelId="{50B592E6-7ECF-4169-BAB3-FC36C0FFA422}" type="sibTrans" cxnId="{A4C4270F-5492-47C9-A3C7-6E109325FA39}">
      <dgm:prSet/>
      <dgm:spPr/>
      <dgm:t>
        <a:bodyPr/>
        <a:lstStyle/>
        <a:p>
          <a:endParaRPr lang="en-US"/>
        </a:p>
      </dgm:t>
    </dgm:pt>
    <dgm:pt modelId="{FD946266-7C59-4AFD-A8FD-5916B1A37F75}">
      <dgm:prSet phldrT="[Text]"/>
      <dgm:spPr/>
      <dgm:t>
        <a:bodyPr/>
        <a:lstStyle/>
        <a:p>
          <a:r>
            <a:rPr lang="en-US" dirty="0" smtClean="0"/>
            <a:t>To present loading advice (loading staff) by truck driver.</a:t>
          </a:r>
          <a:endParaRPr lang="en-US" dirty="0"/>
        </a:p>
      </dgm:t>
    </dgm:pt>
    <dgm:pt modelId="{455BF1CD-A566-49AD-9DBB-026E2CF3CB22}" type="parTrans" cxnId="{232E4503-D319-44D8-B6F4-735608A6AFBA}">
      <dgm:prSet/>
      <dgm:spPr/>
      <dgm:t>
        <a:bodyPr/>
        <a:lstStyle/>
        <a:p>
          <a:endParaRPr lang="en-US"/>
        </a:p>
      </dgm:t>
    </dgm:pt>
    <dgm:pt modelId="{4AE92836-3B93-419B-9054-FB43C671EDB4}" type="sibTrans" cxnId="{232E4503-D319-44D8-B6F4-735608A6AFBA}">
      <dgm:prSet/>
      <dgm:spPr/>
      <dgm:t>
        <a:bodyPr/>
        <a:lstStyle/>
        <a:p>
          <a:endParaRPr lang="en-US"/>
        </a:p>
      </dgm:t>
    </dgm:pt>
    <dgm:pt modelId="{F7BD9A57-C7C8-405A-9D38-CF31220BD7C4}">
      <dgm:prSet phldrT="[Text]"/>
      <dgm:spPr/>
      <dgm:t>
        <a:bodyPr/>
        <a:lstStyle/>
        <a:p>
          <a:r>
            <a:rPr lang="en-US" b="1" dirty="0" smtClean="0">
              <a:solidFill>
                <a:srgbClr val="6A0500"/>
              </a:solidFill>
            </a:rPr>
            <a:t>8.</a:t>
          </a:r>
          <a:endParaRPr lang="en-US" b="1" dirty="0">
            <a:solidFill>
              <a:srgbClr val="6A0500"/>
            </a:solidFill>
          </a:endParaRPr>
        </a:p>
      </dgm:t>
    </dgm:pt>
    <dgm:pt modelId="{A00F4BA6-9FCF-447B-B3E4-E4065C67D375}" type="parTrans" cxnId="{084BF6D1-3320-4F4C-A2E4-F5D9E646C2DE}">
      <dgm:prSet/>
      <dgm:spPr/>
      <dgm:t>
        <a:bodyPr/>
        <a:lstStyle/>
        <a:p>
          <a:endParaRPr lang="en-US"/>
        </a:p>
      </dgm:t>
    </dgm:pt>
    <dgm:pt modelId="{02234383-BA64-4985-84D2-E82E305CA144}" type="sibTrans" cxnId="{084BF6D1-3320-4F4C-A2E4-F5D9E646C2DE}">
      <dgm:prSet/>
      <dgm:spPr/>
      <dgm:t>
        <a:bodyPr/>
        <a:lstStyle/>
        <a:p>
          <a:endParaRPr lang="en-US"/>
        </a:p>
      </dgm:t>
    </dgm:pt>
    <dgm:pt modelId="{B5555B9C-CE79-452F-BE5A-BA3BC2A32959}">
      <dgm:prSet phldrT="[Text]"/>
      <dgm:spPr/>
      <dgm:t>
        <a:bodyPr/>
        <a:lstStyle/>
        <a:p>
          <a:r>
            <a:rPr lang="en-US" dirty="0" smtClean="0"/>
            <a:t>To load vehicle on respective turn.</a:t>
          </a:r>
          <a:endParaRPr lang="en-US" dirty="0"/>
        </a:p>
      </dgm:t>
    </dgm:pt>
    <dgm:pt modelId="{400619EA-5970-4C68-892B-5944C76D7593}" type="parTrans" cxnId="{AFD887C4-9329-45EB-A3CC-ADE390681595}">
      <dgm:prSet/>
      <dgm:spPr/>
      <dgm:t>
        <a:bodyPr/>
        <a:lstStyle/>
        <a:p>
          <a:endParaRPr lang="en-US"/>
        </a:p>
      </dgm:t>
    </dgm:pt>
    <dgm:pt modelId="{A1834578-0DDA-47A3-82A4-BCA5A4CC4952}" type="sibTrans" cxnId="{AFD887C4-9329-45EB-A3CC-ADE390681595}">
      <dgm:prSet/>
      <dgm:spPr/>
      <dgm:t>
        <a:bodyPr/>
        <a:lstStyle/>
        <a:p>
          <a:endParaRPr lang="en-US"/>
        </a:p>
      </dgm:t>
    </dgm:pt>
    <dgm:pt modelId="{78364B04-65FA-44F5-A34F-FADC43BED6E5}">
      <dgm:prSet phldrT="[Text]"/>
      <dgm:spPr/>
      <dgm:t>
        <a:bodyPr/>
        <a:lstStyle/>
        <a:p>
          <a:r>
            <a:rPr lang="en-US" b="1" dirty="0" smtClean="0">
              <a:solidFill>
                <a:srgbClr val="6A0500"/>
              </a:solidFill>
            </a:rPr>
            <a:t>9.</a:t>
          </a:r>
          <a:endParaRPr lang="en-US" b="1" dirty="0">
            <a:solidFill>
              <a:srgbClr val="6A0500"/>
            </a:solidFill>
          </a:endParaRPr>
        </a:p>
      </dgm:t>
    </dgm:pt>
    <dgm:pt modelId="{C501BA59-001D-4A15-A5F3-7FD4A3851B5C}" type="parTrans" cxnId="{96D88358-8B17-4C24-9A37-5AF5105ECC92}">
      <dgm:prSet/>
      <dgm:spPr/>
      <dgm:t>
        <a:bodyPr/>
        <a:lstStyle/>
        <a:p>
          <a:endParaRPr lang="en-US"/>
        </a:p>
      </dgm:t>
    </dgm:pt>
    <dgm:pt modelId="{D26B19B4-A3E2-4B9F-9E23-40264609A5D0}" type="sibTrans" cxnId="{96D88358-8B17-4C24-9A37-5AF5105ECC92}">
      <dgm:prSet/>
      <dgm:spPr/>
      <dgm:t>
        <a:bodyPr/>
        <a:lstStyle/>
        <a:p>
          <a:endParaRPr lang="en-US"/>
        </a:p>
      </dgm:t>
    </dgm:pt>
    <dgm:pt modelId="{AD78CD0E-EAB9-4E47-9DF9-DE2B8206FECB}">
      <dgm:prSet phldrT="[Text]"/>
      <dgm:spPr/>
      <dgm:t>
        <a:bodyPr/>
        <a:lstStyle/>
        <a:p>
          <a:r>
            <a:rPr lang="en-US" dirty="0" smtClean="0"/>
            <a:t>Weigh bridge – 2</a:t>
          </a:r>
          <a:r>
            <a:rPr lang="en-US" baseline="30000" dirty="0" smtClean="0"/>
            <a:t>nd</a:t>
          </a:r>
          <a:r>
            <a:rPr lang="en-US" dirty="0" smtClean="0"/>
            <a:t> weight &amp; net weight.</a:t>
          </a:r>
          <a:endParaRPr lang="en-US" dirty="0"/>
        </a:p>
      </dgm:t>
    </dgm:pt>
    <dgm:pt modelId="{A935C820-6604-440D-975A-E6713B76428A}" type="parTrans" cxnId="{57A322F7-80D1-4C8B-B7A4-40636B5EDB3F}">
      <dgm:prSet/>
      <dgm:spPr/>
      <dgm:t>
        <a:bodyPr/>
        <a:lstStyle/>
        <a:p>
          <a:endParaRPr lang="en-US"/>
        </a:p>
      </dgm:t>
    </dgm:pt>
    <dgm:pt modelId="{0FAB97B9-E6F0-4A84-BCBE-E1EDCE487D4E}" type="sibTrans" cxnId="{57A322F7-80D1-4C8B-B7A4-40636B5EDB3F}">
      <dgm:prSet/>
      <dgm:spPr/>
      <dgm:t>
        <a:bodyPr/>
        <a:lstStyle/>
        <a:p>
          <a:endParaRPr lang="en-US"/>
        </a:p>
      </dgm:t>
    </dgm:pt>
    <dgm:pt modelId="{BFD1A39A-2095-4DE3-9798-FC872C3B87D3}">
      <dgm:prSet/>
      <dgm:spPr/>
      <dgm:t>
        <a:bodyPr/>
        <a:lstStyle/>
        <a:p>
          <a:r>
            <a:rPr lang="en-US" b="1" dirty="0" smtClean="0"/>
            <a:t>10.</a:t>
          </a:r>
          <a:endParaRPr lang="en-US" b="1" dirty="0"/>
        </a:p>
      </dgm:t>
    </dgm:pt>
    <dgm:pt modelId="{220EBDDE-3B91-47EA-A61E-5FA03C1A400B}" type="parTrans" cxnId="{9AA321A5-D9B3-46F8-9467-65E6E5CE4A8F}">
      <dgm:prSet/>
      <dgm:spPr/>
      <dgm:t>
        <a:bodyPr/>
        <a:lstStyle/>
        <a:p>
          <a:endParaRPr lang="en-US"/>
        </a:p>
      </dgm:t>
    </dgm:pt>
    <dgm:pt modelId="{9606E968-40E2-4D04-B49C-FC03B65258ED}" type="sibTrans" cxnId="{9AA321A5-D9B3-46F8-9467-65E6E5CE4A8F}">
      <dgm:prSet/>
      <dgm:spPr/>
      <dgm:t>
        <a:bodyPr/>
        <a:lstStyle/>
        <a:p>
          <a:endParaRPr lang="en-US"/>
        </a:p>
      </dgm:t>
    </dgm:pt>
    <dgm:pt modelId="{4674DC1F-2071-4EBD-BB9D-2C0ECDA44C2C}">
      <dgm:prSet/>
      <dgm:spPr/>
      <dgm:t>
        <a:bodyPr/>
        <a:lstStyle/>
        <a:p>
          <a:r>
            <a:rPr lang="en-US" dirty="0" smtClean="0"/>
            <a:t>To generate dispatch note &amp; sale tax invoice by dispatch office.</a:t>
          </a:r>
          <a:endParaRPr lang="en-US" dirty="0"/>
        </a:p>
      </dgm:t>
    </dgm:pt>
    <dgm:pt modelId="{5A3B22FD-E692-42AF-8A00-921CD7F872DC}" type="parTrans" cxnId="{41B0578D-7E7D-4ACB-924A-9C00447797E4}">
      <dgm:prSet/>
      <dgm:spPr/>
      <dgm:t>
        <a:bodyPr/>
        <a:lstStyle/>
        <a:p>
          <a:endParaRPr lang="en-US"/>
        </a:p>
      </dgm:t>
    </dgm:pt>
    <dgm:pt modelId="{01D4DE52-B08C-4571-99D5-5971A5F33786}" type="sibTrans" cxnId="{41B0578D-7E7D-4ACB-924A-9C00447797E4}">
      <dgm:prSet/>
      <dgm:spPr/>
      <dgm:t>
        <a:bodyPr/>
        <a:lstStyle/>
        <a:p>
          <a:endParaRPr lang="en-US"/>
        </a:p>
      </dgm:t>
    </dgm:pt>
    <dgm:pt modelId="{4DDCB579-61F9-4EE9-BAA4-26DB27D7AB37}">
      <dgm:prSet/>
      <dgm:spPr/>
      <dgm:t>
        <a:bodyPr/>
        <a:lstStyle/>
        <a:p>
          <a:r>
            <a:rPr lang="en-US" b="1" dirty="0" smtClean="0"/>
            <a:t>11.</a:t>
          </a:r>
          <a:endParaRPr lang="en-US" b="1" dirty="0"/>
        </a:p>
      </dgm:t>
    </dgm:pt>
    <dgm:pt modelId="{109D3CC9-B25B-4031-BA86-B64C2FB5164F}" type="parTrans" cxnId="{06DDACDA-2E9A-44CF-89A1-57FF5F9A40FA}">
      <dgm:prSet/>
      <dgm:spPr/>
      <dgm:t>
        <a:bodyPr/>
        <a:lstStyle/>
        <a:p>
          <a:endParaRPr lang="en-US"/>
        </a:p>
      </dgm:t>
    </dgm:pt>
    <dgm:pt modelId="{D607F403-AC40-4680-AE53-9369A74F1D7F}" type="sibTrans" cxnId="{06DDACDA-2E9A-44CF-89A1-57FF5F9A40FA}">
      <dgm:prSet/>
      <dgm:spPr/>
      <dgm:t>
        <a:bodyPr/>
        <a:lstStyle/>
        <a:p>
          <a:endParaRPr lang="en-US"/>
        </a:p>
      </dgm:t>
    </dgm:pt>
    <dgm:pt modelId="{E0D58161-5103-4B90-A546-07726BB6CBA4}">
      <dgm:prSet/>
      <dgm:spPr/>
      <dgm:t>
        <a:bodyPr/>
        <a:lstStyle/>
        <a:p>
          <a:r>
            <a:rPr lang="en-US" dirty="0" smtClean="0"/>
            <a:t>To release gate pass by security staff after checking dispatch documentation.</a:t>
          </a:r>
          <a:endParaRPr lang="en-US" dirty="0"/>
        </a:p>
      </dgm:t>
    </dgm:pt>
    <dgm:pt modelId="{E2397B91-30B0-4D40-B228-29644C0DE19B}" type="parTrans" cxnId="{EAC882E8-D0E0-4191-9505-F03453AC3655}">
      <dgm:prSet/>
      <dgm:spPr/>
      <dgm:t>
        <a:bodyPr/>
        <a:lstStyle/>
        <a:p>
          <a:endParaRPr lang="en-US"/>
        </a:p>
      </dgm:t>
    </dgm:pt>
    <dgm:pt modelId="{2ED883EC-F677-45BB-AA6D-C5FEDFB9FED1}" type="sibTrans" cxnId="{EAC882E8-D0E0-4191-9505-F03453AC3655}">
      <dgm:prSet/>
      <dgm:spPr/>
      <dgm:t>
        <a:bodyPr/>
        <a:lstStyle/>
        <a:p>
          <a:endParaRPr lang="en-US"/>
        </a:p>
      </dgm:t>
    </dgm:pt>
    <dgm:pt modelId="{69430056-1806-41B5-901D-6DD0271AF42F}" type="pres">
      <dgm:prSet presAssocID="{819FF197-D168-4ACA-BF65-8559150A5A78}" presName="linearFlow" presStyleCnt="0">
        <dgm:presLayoutVars>
          <dgm:dir/>
          <dgm:animLvl val="lvl"/>
          <dgm:resizeHandles val="exact"/>
        </dgm:presLayoutVars>
      </dgm:prSet>
      <dgm:spPr/>
      <dgm:t>
        <a:bodyPr/>
        <a:lstStyle/>
        <a:p>
          <a:endParaRPr lang="en-US"/>
        </a:p>
      </dgm:t>
    </dgm:pt>
    <dgm:pt modelId="{6A5A61C1-C25F-4C94-BE5A-2600624A70DC}" type="pres">
      <dgm:prSet presAssocID="{18705BAA-82EF-41E5-A347-0BA09D814E75}" presName="composite" presStyleCnt="0"/>
      <dgm:spPr/>
    </dgm:pt>
    <dgm:pt modelId="{5FF5E5D7-0505-45D6-B565-53C33ABFEFE4}" type="pres">
      <dgm:prSet presAssocID="{18705BAA-82EF-41E5-A347-0BA09D814E75}" presName="parentText" presStyleLbl="alignNode1" presStyleIdx="0" presStyleCnt="5">
        <dgm:presLayoutVars>
          <dgm:chMax val="1"/>
          <dgm:bulletEnabled val="1"/>
        </dgm:presLayoutVars>
      </dgm:prSet>
      <dgm:spPr/>
      <dgm:t>
        <a:bodyPr/>
        <a:lstStyle/>
        <a:p>
          <a:endParaRPr lang="en-US"/>
        </a:p>
      </dgm:t>
    </dgm:pt>
    <dgm:pt modelId="{EAEFDAC2-A9CE-41FF-B92B-953192FE64B7}" type="pres">
      <dgm:prSet presAssocID="{18705BAA-82EF-41E5-A347-0BA09D814E75}" presName="descendantText" presStyleLbl="alignAcc1" presStyleIdx="0" presStyleCnt="5">
        <dgm:presLayoutVars>
          <dgm:bulletEnabled val="1"/>
        </dgm:presLayoutVars>
      </dgm:prSet>
      <dgm:spPr/>
      <dgm:t>
        <a:bodyPr/>
        <a:lstStyle/>
        <a:p>
          <a:endParaRPr lang="en-US"/>
        </a:p>
      </dgm:t>
    </dgm:pt>
    <dgm:pt modelId="{B1702829-4DE7-4B08-B6DE-9AD6378E2D5A}" type="pres">
      <dgm:prSet presAssocID="{50B592E6-7ECF-4169-BAB3-FC36C0FFA422}" presName="sp" presStyleCnt="0"/>
      <dgm:spPr/>
    </dgm:pt>
    <dgm:pt modelId="{ACC9CCC2-3F1F-48BC-8B07-6BA91FCFCDC0}" type="pres">
      <dgm:prSet presAssocID="{F7BD9A57-C7C8-405A-9D38-CF31220BD7C4}" presName="composite" presStyleCnt="0"/>
      <dgm:spPr/>
    </dgm:pt>
    <dgm:pt modelId="{D5348E9D-FAAD-4E85-B72F-B3D8BE2B4886}" type="pres">
      <dgm:prSet presAssocID="{F7BD9A57-C7C8-405A-9D38-CF31220BD7C4}" presName="parentText" presStyleLbl="alignNode1" presStyleIdx="1" presStyleCnt="5">
        <dgm:presLayoutVars>
          <dgm:chMax val="1"/>
          <dgm:bulletEnabled val="1"/>
        </dgm:presLayoutVars>
      </dgm:prSet>
      <dgm:spPr/>
      <dgm:t>
        <a:bodyPr/>
        <a:lstStyle/>
        <a:p>
          <a:endParaRPr lang="en-US"/>
        </a:p>
      </dgm:t>
    </dgm:pt>
    <dgm:pt modelId="{3A3B6F8B-B221-457A-89B8-7128B2FC7ADB}" type="pres">
      <dgm:prSet presAssocID="{F7BD9A57-C7C8-405A-9D38-CF31220BD7C4}" presName="descendantText" presStyleLbl="alignAcc1" presStyleIdx="1" presStyleCnt="5">
        <dgm:presLayoutVars>
          <dgm:bulletEnabled val="1"/>
        </dgm:presLayoutVars>
      </dgm:prSet>
      <dgm:spPr/>
      <dgm:t>
        <a:bodyPr/>
        <a:lstStyle/>
        <a:p>
          <a:endParaRPr lang="en-US"/>
        </a:p>
      </dgm:t>
    </dgm:pt>
    <dgm:pt modelId="{C08F0E09-BC3F-4357-B722-666778F9EF34}" type="pres">
      <dgm:prSet presAssocID="{02234383-BA64-4985-84D2-E82E305CA144}" presName="sp" presStyleCnt="0"/>
      <dgm:spPr/>
    </dgm:pt>
    <dgm:pt modelId="{D306B924-4A67-4187-9606-BC0B19040F0F}" type="pres">
      <dgm:prSet presAssocID="{78364B04-65FA-44F5-A34F-FADC43BED6E5}" presName="composite" presStyleCnt="0"/>
      <dgm:spPr/>
    </dgm:pt>
    <dgm:pt modelId="{16E968F9-C99D-44F1-8DF4-9C7985181AE9}" type="pres">
      <dgm:prSet presAssocID="{78364B04-65FA-44F5-A34F-FADC43BED6E5}" presName="parentText" presStyleLbl="alignNode1" presStyleIdx="2" presStyleCnt="5">
        <dgm:presLayoutVars>
          <dgm:chMax val="1"/>
          <dgm:bulletEnabled val="1"/>
        </dgm:presLayoutVars>
      </dgm:prSet>
      <dgm:spPr/>
      <dgm:t>
        <a:bodyPr/>
        <a:lstStyle/>
        <a:p>
          <a:endParaRPr lang="en-US"/>
        </a:p>
      </dgm:t>
    </dgm:pt>
    <dgm:pt modelId="{DCB6CF02-581E-4AB4-AB22-D48A748ECDE0}" type="pres">
      <dgm:prSet presAssocID="{78364B04-65FA-44F5-A34F-FADC43BED6E5}" presName="descendantText" presStyleLbl="alignAcc1" presStyleIdx="2" presStyleCnt="5">
        <dgm:presLayoutVars>
          <dgm:bulletEnabled val="1"/>
        </dgm:presLayoutVars>
      </dgm:prSet>
      <dgm:spPr/>
      <dgm:t>
        <a:bodyPr/>
        <a:lstStyle/>
        <a:p>
          <a:endParaRPr lang="en-US"/>
        </a:p>
      </dgm:t>
    </dgm:pt>
    <dgm:pt modelId="{48B5E7D5-2B50-48A1-9D66-D1DAD5BF3006}" type="pres">
      <dgm:prSet presAssocID="{D26B19B4-A3E2-4B9F-9E23-40264609A5D0}" presName="sp" presStyleCnt="0"/>
      <dgm:spPr/>
    </dgm:pt>
    <dgm:pt modelId="{0305DF95-64B5-409D-AEB1-FAFDBA11B7D4}" type="pres">
      <dgm:prSet presAssocID="{BFD1A39A-2095-4DE3-9798-FC872C3B87D3}" presName="composite" presStyleCnt="0"/>
      <dgm:spPr/>
    </dgm:pt>
    <dgm:pt modelId="{A9E9A158-3BC9-4EFA-B818-8A062514A752}" type="pres">
      <dgm:prSet presAssocID="{BFD1A39A-2095-4DE3-9798-FC872C3B87D3}" presName="parentText" presStyleLbl="alignNode1" presStyleIdx="3" presStyleCnt="5">
        <dgm:presLayoutVars>
          <dgm:chMax val="1"/>
          <dgm:bulletEnabled val="1"/>
        </dgm:presLayoutVars>
      </dgm:prSet>
      <dgm:spPr/>
      <dgm:t>
        <a:bodyPr/>
        <a:lstStyle/>
        <a:p>
          <a:endParaRPr lang="en-US"/>
        </a:p>
      </dgm:t>
    </dgm:pt>
    <dgm:pt modelId="{E176B845-EDE2-45E3-8581-D85AF9880821}" type="pres">
      <dgm:prSet presAssocID="{BFD1A39A-2095-4DE3-9798-FC872C3B87D3}" presName="descendantText" presStyleLbl="alignAcc1" presStyleIdx="3" presStyleCnt="5">
        <dgm:presLayoutVars>
          <dgm:bulletEnabled val="1"/>
        </dgm:presLayoutVars>
      </dgm:prSet>
      <dgm:spPr/>
      <dgm:t>
        <a:bodyPr/>
        <a:lstStyle/>
        <a:p>
          <a:endParaRPr lang="en-US"/>
        </a:p>
      </dgm:t>
    </dgm:pt>
    <dgm:pt modelId="{61FA74DD-4A9C-40D0-981E-FC9019374D89}" type="pres">
      <dgm:prSet presAssocID="{9606E968-40E2-4D04-B49C-FC03B65258ED}" presName="sp" presStyleCnt="0"/>
      <dgm:spPr/>
    </dgm:pt>
    <dgm:pt modelId="{2C9F5C34-4002-43FE-8EAB-BC27A7DA2040}" type="pres">
      <dgm:prSet presAssocID="{4DDCB579-61F9-4EE9-BAA4-26DB27D7AB37}" presName="composite" presStyleCnt="0"/>
      <dgm:spPr/>
    </dgm:pt>
    <dgm:pt modelId="{72F67A2B-E3D5-4FA9-8F62-C250C7590325}" type="pres">
      <dgm:prSet presAssocID="{4DDCB579-61F9-4EE9-BAA4-26DB27D7AB37}" presName="parentText" presStyleLbl="alignNode1" presStyleIdx="4" presStyleCnt="5">
        <dgm:presLayoutVars>
          <dgm:chMax val="1"/>
          <dgm:bulletEnabled val="1"/>
        </dgm:presLayoutVars>
      </dgm:prSet>
      <dgm:spPr/>
      <dgm:t>
        <a:bodyPr/>
        <a:lstStyle/>
        <a:p>
          <a:endParaRPr lang="en-US"/>
        </a:p>
      </dgm:t>
    </dgm:pt>
    <dgm:pt modelId="{A84F27B2-1B58-4F83-9A14-88EAC5BF430C}" type="pres">
      <dgm:prSet presAssocID="{4DDCB579-61F9-4EE9-BAA4-26DB27D7AB37}" presName="descendantText" presStyleLbl="alignAcc1" presStyleIdx="4" presStyleCnt="5">
        <dgm:presLayoutVars>
          <dgm:bulletEnabled val="1"/>
        </dgm:presLayoutVars>
      </dgm:prSet>
      <dgm:spPr/>
      <dgm:t>
        <a:bodyPr/>
        <a:lstStyle/>
        <a:p>
          <a:endParaRPr lang="en-US"/>
        </a:p>
      </dgm:t>
    </dgm:pt>
  </dgm:ptLst>
  <dgm:cxnLst>
    <dgm:cxn modelId="{9AA321A5-D9B3-46F8-9467-65E6E5CE4A8F}" srcId="{819FF197-D168-4ACA-BF65-8559150A5A78}" destId="{BFD1A39A-2095-4DE3-9798-FC872C3B87D3}" srcOrd="3" destOrd="0" parTransId="{220EBDDE-3B91-47EA-A61E-5FA03C1A400B}" sibTransId="{9606E968-40E2-4D04-B49C-FC03B65258ED}"/>
    <dgm:cxn modelId="{57A322F7-80D1-4C8B-B7A4-40636B5EDB3F}" srcId="{78364B04-65FA-44F5-A34F-FADC43BED6E5}" destId="{AD78CD0E-EAB9-4E47-9DF9-DE2B8206FECB}" srcOrd="0" destOrd="0" parTransId="{A935C820-6604-440D-975A-E6713B76428A}" sibTransId="{0FAB97B9-E6F0-4A84-BCBE-E1EDCE487D4E}"/>
    <dgm:cxn modelId="{A4C4270F-5492-47C9-A3C7-6E109325FA39}" srcId="{819FF197-D168-4ACA-BF65-8559150A5A78}" destId="{18705BAA-82EF-41E5-A347-0BA09D814E75}" srcOrd="0" destOrd="0" parTransId="{E768B13F-F362-40A1-8DB8-DD39FAA62812}" sibTransId="{50B592E6-7ECF-4169-BAB3-FC36C0FFA422}"/>
    <dgm:cxn modelId="{EC33802F-6C17-4FF0-B745-720905341B7F}" type="presOf" srcId="{819FF197-D168-4ACA-BF65-8559150A5A78}" destId="{69430056-1806-41B5-901D-6DD0271AF42F}" srcOrd="0" destOrd="0" presId="urn:microsoft.com/office/officeart/2005/8/layout/chevron2"/>
    <dgm:cxn modelId="{41B0578D-7E7D-4ACB-924A-9C00447797E4}" srcId="{BFD1A39A-2095-4DE3-9798-FC872C3B87D3}" destId="{4674DC1F-2071-4EBD-BB9D-2C0ECDA44C2C}" srcOrd="0" destOrd="0" parTransId="{5A3B22FD-E692-42AF-8A00-921CD7F872DC}" sibTransId="{01D4DE52-B08C-4571-99D5-5971A5F33786}"/>
    <dgm:cxn modelId="{96D88358-8B17-4C24-9A37-5AF5105ECC92}" srcId="{819FF197-D168-4ACA-BF65-8559150A5A78}" destId="{78364B04-65FA-44F5-A34F-FADC43BED6E5}" srcOrd="2" destOrd="0" parTransId="{C501BA59-001D-4A15-A5F3-7FD4A3851B5C}" sibTransId="{D26B19B4-A3E2-4B9F-9E23-40264609A5D0}"/>
    <dgm:cxn modelId="{3971C690-3B82-4D58-B5F9-105DB5205CCA}" type="presOf" srcId="{18705BAA-82EF-41E5-A347-0BA09D814E75}" destId="{5FF5E5D7-0505-45D6-B565-53C33ABFEFE4}" srcOrd="0" destOrd="0" presId="urn:microsoft.com/office/officeart/2005/8/layout/chevron2"/>
    <dgm:cxn modelId="{0C2D5EC0-1823-47F6-884C-FC86C4FA86FB}" type="presOf" srcId="{FD946266-7C59-4AFD-A8FD-5916B1A37F75}" destId="{EAEFDAC2-A9CE-41FF-B92B-953192FE64B7}" srcOrd="0" destOrd="0" presId="urn:microsoft.com/office/officeart/2005/8/layout/chevron2"/>
    <dgm:cxn modelId="{232E4503-D319-44D8-B6F4-735608A6AFBA}" srcId="{18705BAA-82EF-41E5-A347-0BA09D814E75}" destId="{FD946266-7C59-4AFD-A8FD-5916B1A37F75}" srcOrd="0" destOrd="0" parTransId="{455BF1CD-A566-49AD-9DBB-026E2CF3CB22}" sibTransId="{4AE92836-3B93-419B-9054-FB43C671EDB4}"/>
    <dgm:cxn modelId="{06DDACDA-2E9A-44CF-89A1-57FF5F9A40FA}" srcId="{819FF197-D168-4ACA-BF65-8559150A5A78}" destId="{4DDCB579-61F9-4EE9-BAA4-26DB27D7AB37}" srcOrd="4" destOrd="0" parTransId="{109D3CC9-B25B-4031-BA86-B64C2FB5164F}" sibTransId="{D607F403-AC40-4680-AE53-9369A74F1D7F}"/>
    <dgm:cxn modelId="{0F0C1DE1-FFB1-42F3-B093-D512A58B1E68}" type="presOf" srcId="{B5555B9C-CE79-452F-BE5A-BA3BC2A32959}" destId="{3A3B6F8B-B221-457A-89B8-7128B2FC7ADB}" srcOrd="0" destOrd="0" presId="urn:microsoft.com/office/officeart/2005/8/layout/chevron2"/>
    <dgm:cxn modelId="{51DEFAB8-312D-469D-A223-E8393F2BA9B4}" type="presOf" srcId="{4674DC1F-2071-4EBD-BB9D-2C0ECDA44C2C}" destId="{E176B845-EDE2-45E3-8581-D85AF9880821}" srcOrd="0" destOrd="0" presId="urn:microsoft.com/office/officeart/2005/8/layout/chevron2"/>
    <dgm:cxn modelId="{79FDC07B-2087-4262-8B62-9C288038B7A2}" type="presOf" srcId="{E0D58161-5103-4B90-A546-07726BB6CBA4}" destId="{A84F27B2-1B58-4F83-9A14-88EAC5BF430C}" srcOrd="0" destOrd="0" presId="urn:microsoft.com/office/officeart/2005/8/layout/chevron2"/>
    <dgm:cxn modelId="{EAC882E8-D0E0-4191-9505-F03453AC3655}" srcId="{4DDCB579-61F9-4EE9-BAA4-26DB27D7AB37}" destId="{E0D58161-5103-4B90-A546-07726BB6CBA4}" srcOrd="0" destOrd="0" parTransId="{E2397B91-30B0-4D40-B228-29644C0DE19B}" sibTransId="{2ED883EC-F677-45BB-AA6D-C5FEDFB9FED1}"/>
    <dgm:cxn modelId="{7902EB60-4968-432A-B460-60C70CF10313}" type="presOf" srcId="{F7BD9A57-C7C8-405A-9D38-CF31220BD7C4}" destId="{D5348E9D-FAAD-4E85-B72F-B3D8BE2B4886}" srcOrd="0" destOrd="0" presId="urn:microsoft.com/office/officeart/2005/8/layout/chevron2"/>
    <dgm:cxn modelId="{AFD887C4-9329-45EB-A3CC-ADE390681595}" srcId="{F7BD9A57-C7C8-405A-9D38-CF31220BD7C4}" destId="{B5555B9C-CE79-452F-BE5A-BA3BC2A32959}" srcOrd="0" destOrd="0" parTransId="{400619EA-5970-4C68-892B-5944C76D7593}" sibTransId="{A1834578-0DDA-47A3-82A4-BCA5A4CC4952}"/>
    <dgm:cxn modelId="{24F3A1AD-199F-4752-9B38-21E944EE073A}" type="presOf" srcId="{4DDCB579-61F9-4EE9-BAA4-26DB27D7AB37}" destId="{72F67A2B-E3D5-4FA9-8F62-C250C7590325}" srcOrd="0" destOrd="0" presId="urn:microsoft.com/office/officeart/2005/8/layout/chevron2"/>
    <dgm:cxn modelId="{084BF6D1-3320-4F4C-A2E4-F5D9E646C2DE}" srcId="{819FF197-D168-4ACA-BF65-8559150A5A78}" destId="{F7BD9A57-C7C8-405A-9D38-CF31220BD7C4}" srcOrd="1" destOrd="0" parTransId="{A00F4BA6-9FCF-447B-B3E4-E4065C67D375}" sibTransId="{02234383-BA64-4985-84D2-E82E305CA144}"/>
    <dgm:cxn modelId="{D4EA932E-E83C-4F6D-9401-BCD85105FF42}" type="presOf" srcId="{BFD1A39A-2095-4DE3-9798-FC872C3B87D3}" destId="{A9E9A158-3BC9-4EFA-B818-8A062514A752}" srcOrd="0" destOrd="0" presId="urn:microsoft.com/office/officeart/2005/8/layout/chevron2"/>
    <dgm:cxn modelId="{3AFA92AC-BDC8-4158-8181-DD29BE22A122}" type="presOf" srcId="{AD78CD0E-EAB9-4E47-9DF9-DE2B8206FECB}" destId="{DCB6CF02-581E-4AB4-AB22-D48A748ECDE0}" srcOrd="0" destOrd="0" presId="urn:microsoft.com/office/officeart/2005/8/layout/chevron2"/>
    <dgm:cxn modelId="{ED809645-10DE-4152-94EF-07C6086174E7}" type="presOf" srcId="{78364B04-65FA-44F5-A34F-FADC43BED6E5}" destId="{16E968F9-C99D-44F1-8DF4-9C7985181AE9}" srcOrd="0" destOrd="0" presId="urn:microsoft.com/office/officeart/2005/8/layout/chevron2"/>
    <dgm:cxn modelId="{198F8C00-CA9A-46FD-AE7E-8EB81E75304F}" type="presParOf" srcId="{69430056-1806-41B5-901D-6DD0271AF42F}" destId="{6A5A61C1-C25F-4C94-BE5A-2600624A70DC}" srcOrd="0" destOrd="0" presId="urn:microsoft.com/office/officeart/2005/8/layout/chevron2"/>
    <dgm:cxn modelId="{6E837201-C919-4566-9D5B-3C496EA74DC3}" type="presParOf" srcId="{6A5A61C1-C25F-4C94-BE5A-2600624A70DC}" destId="{5FF5E5D7-0505-45D6-B565-53C33ABFEFE4}" srcOrd="0" destOrd="0" presId="urn:microsoft.com/office/officeart/2005/8/layout/chevron2"/>
    <dgm:cxn modelId="{53CF30A7-7000-44D5-AE05-64CEED34C633}" type="presParOf" srcId="{6A5A61C1-C25F-4C94-BE5A-2600624A70DC}" destId="{EAEFDAC2-A9CE-41FF-B92B-953192FE64B7}" srcOrd="1" destOrd="0" presId="urn:microsoft.com/office/officeart/2005/8/layout/chevron2"/>
    <dgm:cxn modelId="{F2FB7F1E-9F0B-4B5B-9CBB-F03948A604CA}" type="presParOf" srcId="{69430056-1806-41B5-901D-6DD0271AF42F}" destId="{B1702829-4DE7-4B08-B6DE-9AD6378E2D5A}" srcOrd="1" destOrd="0" presId="urn:microsoft.com/office/officeart/2005/8/layout/chevron2"/>
    <dgm:cxn modelId="{07789C96-ED0B-4037-B584-9FA538921A0A}" type="presParOf" srcId="{69430056-1806-41B5-901D-6DD0271AF42F}" destId="{ACC9CCC2-3F1F-48BC-8B07-6BA91FCFCDC0}" srcOrd="2" destOrd="0" presId="urn:microsoft.com/office/officeart/2005/8/layout/chevron2"/>
    <dgm:cxn modelId="{EB51520C-96A7-472A-B67C-0A18B16109C6}" type="presParOf" srcId="{ACC9CCC2-3F1F-48BC-8B07-6BA91FCFCDC0}" destId="{D5348E9D-FAAD-4E85-B72F-B3D8BE2B4886}" srcOrd="0" destOrd="0" presId="urn:microsoft.com/office/officeart/2005/8/layout/chevron2"/>
    <dgm:cxn modelId="{823978A4-B526-43D3-B477-24839E5F5DEE}" type="presParOf" srcId="{ACC9CCC2-3F1F-48BC-8B07-6BA91FCFCDC0}" destId="{3A3B6F8B-B221-457A-89B8-7128B2FC7ADB}" srcOrd="1" destOrd="0" presId="urn:microsoft.com/office/officeart/2005/8/layout/chevron2"/>
    <dgm:cxn modelId="{94EEF73D-D267-474A-AAD1-446CC55A20FB}" type="presParOf" srcId="{69430056-1806-41B5-901D-6DD0271AF42F}" destId="{C08F0E09-BC3F-4357-B722-666778F9EF34}" srcOrd="3" destOrd="0" presId="urn:microsoft.com/office/officeart/2005/8/layout/chevron2"/>
    <dgm:cxn modelId="{C9E5AB70-EC0D-4AE2-B2F5-DDB5BC0F36AF}" type="presParOf" srcId="{69430056-1806-41B5-901D-6DD0271AF42F}" destId="{D306B924-4A67-4187-9606-BC0B19040F0F}" srcOrd="4" destOrd="0" presId="urn:microsoft.com/office/officeart/2005/8/layout/chevron2"/>
    <dgm:cxn modelId="{A58060F4-2CB6-44C1-8D60-B3AF216CB7D9}" type="presParOf" srcId="{D306B924-4A67-4187-9606-BC0B19040F0F}" destId="{16E968F9-C99D-44F1-8DF4-9C7985181AE9}" srcOrd="0" destOrd="0" presId="urn:microsoft.com/office/officeart/2005/8/layout/chevron2"/>
    <dgm:cxn modelId="{0A346CD9-D7A7-48F1-860F-AA87BAE214E9}" type="presParOf" srcId="{D306B924-4A67-4187-9606-BC0B19040F0F}" destId="{DCB6CF02-581E-4AB4-AB22-D48A748ECDE0}" srcOrd="1" destOrd="0" presId="urn:microsoft.com/office/officeart/2005/8/layout/chevron2"/>
    <dgm:cxn modelId="{C9AE2B5D-F021-479C-BCD4-B9CB30EA584D}" type="presParOf" srcId="{69430056-1806-41B5-901D-6DD0271AF42F}" destId="{48B5E7D5-2B50-48A1-9D66-D1DAD5BF3006}" srcOrd="5" destOrd="0" presId="urn:microsoft.com/office/officeart/2005/8/layout/chevron2"/>
    <dgm:cxn modelId="{D554CE21-0ED4-4A4A-BE65-243DB7A3D75D}" type="presParOf" srcId="{69430056-1806-41B5-901D-6DD0271AF42F}" destId="{0305DF95-64B5-409D-AEB1-FAFDBA11B7D4}" srcOrd="6" destOrd="0" presId="urn:microsoft.com/office/officeart/2005/8/layout/chevron2"/>
    <dgm:cxn modelId="{37A2C089-2926-452D-965A-E33D378CABB3}" type="presParOf" srcId="{0305DF95-64B5-409D-AEB1-FAFDBA11B7D4}" destId="{A9E9A158-3BC9-4EFA-B818-8A062514A752}" srcOrd="0" destOrd="0" presId="urn:microsoft.com/office/officeart/2005/8/layout/chevron2"/>
    <dgm:cxn modelId="{8CD30B63-22B3-4E67-AB9D-526B9F326797}" type="presParOf" srcId="{0305DF95-64B5-409D-AEB1-FAFDBA11B7D4}" destId="{E176B845-EDE2-45E3-8581-D85AF9880821}" srcOrd="1" destOrd="0" presId="urn:microsoft.com/office/officeart/2005/8/layout/chevron2"/>
    <dgm:cxn modelId="{1C300316-D1DE-4436-B74A-02BC33AA3E22}" type="presParOf" srcId="{69430056-1806-41B5-901D-6DD0271AF42F}" destId="{61FA74DD-4A9C-40D0-981E-FC9019374D89}" srcOrd="7" destOrd="0" presId="urn:microsoft.com/office/officeart/2005/8/layout/chevron2"/>
    <dgm:cxn modelId="{8517E865-93DB-4667-BB0E-96B4D5BF5502}" type="presParOf" srcId="{69430056-1806-41B5-901D-6DD0271AF42F}" destId="{2C9F5C34-4002-43FE-8EAB-BC27A7DA2040}" srcOrd="8" destOrd="0" presId="urn:microsoft.com/office/officeart/2005/8/layout/chevron2"/>
    <dgm:cxn modelId="{9F7434C8-BE0A-43A8-959C-1C50C0D769EB}" type="presParOf" srcId="{2C9F5C34-4002-43FE-8EAB-BC27A7DA2040}" destId="{72F67A2B-E3D5-4FA9-8F62-C250C7590325}" srcOrd="0" destOrd="0" presId="urn:microsoft.com/office/officeart/2005/8/layout/chevron2"/>
    <dgm:cxn modelId="{0BAA3231-0EFF-476E-AB6C-D49820929D6B}" type="presParOf" srcId="{2C9F5C34-4002-43FE-8EAB-BC27A7DA2040}" destId="{A84F27B2-1B58-4F83-9A14-88EAC5BF43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D237B85-6946-44F5-B00C-89922DA5A06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BD520E2-EC34-42BA-86D7-1A6C5416EDFF}">
      <dgm:prSet phldrT="[Text]" custT="1"/>
      <dgm:spPr/>
      <dgm:t>
        <a:bodyPr/>
        <a:lstStyle/>
        <a:p>
          <a:r>
            <a:rPr lang="en-US" sz="2000" b="1" dirty="0" smtClean="0">
              <a:solidFill>
                <a:srgbClr val="6A0500"/>
              </a:solidFill>
              <a:latin typeface="Helvetica Neue"/>
              <a:cs typeface="Times New Roman" pitchFamily="18" charset="0"/>
            </a:rPr>
            <a:t>Performing a gap analysis between the current and future states of SCM</a:t>
          </a:r>
          <a:endParaRPr lang="en-US" sz="2000" b="1" dirty="0">
            <a:solidFill>
              <a:srgbClr val="6A0500"/>
            </a:solidFill>
            <a:latin typeface="Helvetica Neue"/>
          </a:endParaRPr>
        </a:p>
      </dgm:t>
    </dgm:pt>
    <dgm:pt modelId="{D5F29EC0-C170-401F-B38B-9C0BB778C2B4}" type="parTrans" cxnId="{8D8BD98B-48BF-486E-A7A4-5684255EAF2F}">
      <dgm:prSet/>
      <dgm:spPr/>
      <dgm:t>
        <a:bodyPr/>
        <a:lstStyle/>
        <a:p>
          <a:endParaRPr lang="en-US" sz="2000" b="1">
            <a:solidFill>
              <a:srgbClr val="6A0500"/>
            </a:solidFill>
            <a:latin typeface="Helvetica Neue"/>
          </a:endParaRPr>
        </a:p>
      </dgm:t>
    </dgm:pt>
    <dgm:pt modelId="{B2A2BE70-8962-4448-AD3F-D794B29EE3D0}" type="sibTrans" cxnId="{8D8BD98B-48BF-486E-A7A4-5684255EAF2F}">
      <dgm:prSet custT="1"/>
      <dgm:spPr/>
      <dgm:t>
        <a:bodyPr/>
        <a:lstStyle/>
        <a:p>
          <a:endParaRPr lang="en-US" sz="2000" b="1">
            <a:solidFill>
              <a:srgbClr val="6A0500"/>
            </a:solidFill>
            <a:latin typeface="Helvetica Neue"/>
          </a:endParaRPr>
        </a:p>
      </dgm:t>
    </dgm:pt>
    <dgm:pt modelId="{7EAED026-2B9A-4A5F-A881-4FC9F3CE0000}">
      <dgm:prSet custT="1"/>
      <dgm:spPr/>
      <dgm:t>
        <a:bodyPr/>
        <a:lstStyle/>
        <a:p>
          <a:r>
            <a:rPr lang="en-US" sz="2000" b="1" smtClean="0">
              <a:solidFill>
                <a:srgbClr val="6A0500"/>
              </a:solidFill>
              <a:latin typeface="Helvetica Neue"/>
              <a:cs typeface="Times New Roman" pitchFamily="18" charset="0"/>
            </a:rPr>
            <a:t>Identifying the current and future states of SCM.</a:t>
          </a:r>
          <a:endParaRPr lang="en-US" sz="2000" b="1" dirty="0" smtClean="0">
            <a:solidFill>
              <a:srgbClr val="6A0500"/>
            </a:solidFill>
            <a:latin typeface="Helvetica Neue"/>
            <a:cs typeface="Times New Roman" pitchFamily="18" charset="0"/>
          </a:endParaRPr>
        </a:p>
      </dgm:t>
    </dgm:pt>
    <dgm:pt modelId="{6A4ACC69-EDF7-4841-9CA8-B7F5F284F533}" type="parTrans" cxnId="{6B0302DC-D8C7-4D91-90BE-38DF68682294}">
      <dgm:prSet/>
      <dgm:spPr/>
      <dgm:t>
        <a:bodyPr/>
        <a:lstStyle/>
        <a:p>
          <a:endParaRPr lang="en-US" sz="2000" b="1">
            <a:solidFill>
              <a:srgbClr val="6A0500"/>
            </a:solidFill>
            <a:latin typeface="Helvetica Neue"/>
          </a:endParaRPr>
        </a:p>
      </dgm:t>
    </dgm:pt>
    <dgm:pt modelId="{65305791-1356-422F-B4C2-5B855C6E2CB6}" type="sibTrans" cxnId="{6B0302DC-D8C7-4D91-90BE-38DF68682294}">
      <dgm:prSet custT="1"/>
      <dgm:spPr/>
      <dgm:t>
        <a:bodyPr/>
        <a:lstStyle/>
        <a:p>
          <a:endParaRPr lang="en-US" sz="2000" b="1">
            <a:solidFill>
              <a:srgbClr val="6A0500"/>
            </a:solidFill>
            <a:latin typeface="Helvetica Neue"/>
          </a:endParaRPr>
        </a:p>
      </dgm:t>
    </dgm:pt>
    <dgm:pt modelId="{9EC3A4BB-0CC0-434D-8511-8EAACCC6ADB2}">
      <dgm:prSet custT="1"/>
      <dgm:spPr/>
      <dgm:t>
        <a:bodyPr/>
        <a:lstStyle/>
        <a:p>
          <a:r>
            <a:rPr lang="en-US" sz="2000" b="1" dirty="0" smtClean="0">
              <a:solidFill>
                <a:srgbClr val="6A0500"/>
              </a:solidFill>
              <a:latin typeface="Helvetica Neue"/>
              <a:cs typeface="Times New Roman" pitchFamily="18" charset="0"/>
            </a:rPr>
            <a:t>Developing an action plan to close gaps.</a:t>
          </a:r>
          <a:endParaRPr lang="en-US" sz="2000" b="1" dirty="0">
            <a:solidFill>
              <a:srgbClr val="6A0500"/>
            </a:solidFill>
            <a:latin typeface="Helvetica Neue"/>
          </a:endParaRPr>
        </a:p>
      </dgm:t>
    </dgm:pt>
    <dgm:pt modelId="{BE3A0B5A-8A9F-4E38-BD5E-C3ED8E44609A}" type="parTrans" cxnId="{93C39147-7843-41F4-9C77-A76214DD0672}">
      <dgm:prSet/>
      <dgm:spPr/>
      <dgm:t>
        <a:bodyPr/>
        <a:lstStyle/>
        <a:p>
          <a:endParaRPr lang="en-US" sz="2000" b="1">
            <a:solidFill>
              <a:srgbClr val="6A0500"/>
            </a:solidFill>
            <a:latin typeface="Helvetica Neue"/>
          </a:endParaRPr>
        </a:p>
      </dgm:t>
    </dgm:pt>
    <dgm:pt modelId="{0C2B7C12-B1D4-4D11-90E3-BCF19F4E72A1}" type="sibTrans" cxnId="{93C39147-7843-41F4-9C77-A76214DD0672}">
      <dgm:prSet/>
      <dgm:spPr/>
      <dgm:t>
        <a:bodyPr/>
        <a:lstStyle/>
        <a:p>
          <a:endParaRPr lang="en-US" sz="2000" b="1">
            <a:solidFill>
              <a:srgbClr val="6A0500"/>
            </a:solidFill>
            <a:latin typeface="Helvetica Neue"/>
          </a:endParaRPr>
        </a:p>
      </dgm:t>
    </dgm:pt>
    <dgm:pt modelId="{64ABF61B-9110-46E9-840C-8171F3CEF435}" type="pres">
      <dgm:prSet presAssocID="{CD237B85-6946-44F5-B00C-89922DA5A06F}" presName="outerComposite" presStyleCnt="0">
        <dgm:presLayoutVars>
          <dgm:chMax val="5"/>
          <dgm:dir/>
          <dgm:resizeHandles val="exact"/>
        </dgm:presLayoutVars>
      </dgm:prSet>
      <dgm:spPr/>
      <dgm:t>
        <a:bodyPr/>
        <a:lstStyle/>
        <a:p>
          <a:endParaRPr lang="en-US"/>
        </a:p>
      </dgm:t>
    </dgm:pt>
    <dgm:pt modelId="{1FBFE7FC-7E26-4F41-8840-C27EBB24E9F2}" type="pres">
      <dgm:prSet presAssocID="{CD237B85-6946-44F5-B00C-89922DA5A06F}" presName="dummyMaxCanvas" presStyleCnt="0">
        <dgm:presLayoutVars/>
      </dgm:prSet>
      <dgm:spPr/>
      <dgm:t>
        <a:bodyPr/>
        <a:lstStyle/>
        <a:p>
          <a:endParaRPr lang="en-US"/>
        </a:p>
      </dgm:t>
    </dgm:pt>
    <dgm:pt modelId="{D13D22AE-FDE2-43DD-B37F-36BBA05BB8C7}" type="pres">
      <dgm:prSet presAssocID="{CD237B85-6946-44F5-B00C-89922DA5A06F}" presName="ThreeNodes_1" presStyleLbl="node1" presStyleIdx="0" presStyleCnt="3">
        <dgm:presLayoutVars>
          <dgm:bulletEnabled val="1"/>
        </dgm:presLayoutVars>
      </dgm:prSet>
      <dgm:spPr/>
      <dgm:t>
        <a:bodyPr/>
        <a:lstStyle/>
        <a:p>
          <a:endParaRPr lang="en-US"/>
        </a:p>
      </dgm:t>
    </dgm:pt>
    <dgm:pt modelId="{44ECC854-CB6D-4A67-869E-5BFA820E6171}" type="pres">
      <dgm:prSet presAssocID="{CD237B85-6946-44F5-B00C-89922DA5A06F}" presName="ThreeNodes_2" presStyleLbl="node1" presStyleIdx="1" presStyleCnt="3">
        <dgm:presLayoutVars>
          <dgm:bulletEnabled val="1"/>
        </dgm:presLayoutVars>
      </dgm:prSet>
      <dgm:spPr/>
      <dgm:t>
        <a:bodyPr/>
        <a:lstStyle/>
        <a:p>
          <a:endParaRPr lang="en-US"/>
        </a:p>
      </dgm:t>
    </dgm:pt>
    <dgm:pt modelId="{526167AB-6573-4C59-8DC7-6BAE60762A2E}" type="pres">
      <dgm:prSet presAssocID="{CD237B85-6946-44F5-B00C-89922DA5A06F}" presName="ThreeNodes_3" presStyleLbl="node1" presStyleIdx="2" presStyleCnt="3">
        <dgm:presLayoutVars>
          <dgm:bulletEnabled val="1"/>
        </dgm:presLayoutVars>
      </dgm:prSet>
      <dgm:spPr/>
      <dgm:t>
        <a:bodyPr/>
        <a:lstStyle/>
        <a:p>
          <a:endParaRPr lang="en-US"/>
        </a:p>
      </dgm:t>
    </dgm:pt>
    <dgm:pt modelId="{E162EE9A-E011-4A9F-BF75-40C14CBC781F}" type="pres">
      <dgm:prSet presAssocID="{CD237B85-6946-44F5-B00C-89922DA5A06F}" presName="ThreeConn_1-2" presStyleLbl="fgAccFollowNode1" presStyleIdx="0" presStyleCnt="2">
        <dgm:presLayoutVars>
          <dgm:bulletEnabled val="1"/>
        </dgm:presLayoutVars>
      </dgm:prSet>
      <dgm:spPr/>
      <dgm:t>
        <a:bodyPr/>
        <a:lstStyle/>
        <a:p>
          <a:endParaRPr lang="en-US"/>
        </a:p>
      </dgm:t>
    </dgm:pt>
    <dgm:pt modelId="{F8D44649-50CC-466F-B55C-3F46152EB08D}" type="pres">
      <dgm:prSet presAssocID="{CD237B85-6946-44F5-B00C-89922DA5A06F}" presName="ThreeConn_2-3" presStyleLbl="fgAccFollowNode1" presStyleIdx="1" presStyleCnt="2">
        <dgm:presLayoutVars>
          <dgm:bulletEnabled val="1"/>
        </dgm:presLayoutVars>
      </dgm:prSet>
      <dgm:spPr/>
      <dgm:t>
        <a:bodyPr/>
        <a:lstStyle/>
        <a:p>
          <a:endParaRPr lang="en-US"/>
        </a:p>
      </dgm:t>
    </dgm:pt>
    <dgm:pt modelId="{DA951D38-DD45-487A-8F36-581DC6FD4541}" type="pres">
      <dgm:prSet presAssocID="{CD237B85-6946-44F5-B00C-89922DA5A06F}" presName="ThreeNodes_1_text" presStyleLbl="node1" presStyleIdx="2" presStyleCnt="3">
        <dgm:presLayoutVars>
          <dgm:bulletEnabled val="1"/>
        </dgm:presLayoutVars>
      </dgm:prSet>
      <dgm:spPr/>
      <dgm:t>
        <a:bodyPr/>
        <a:lstStyle/>
        <a:p>
          <a:endParaRPr lang="en-US"/>
        </a:p>
      </dgm:t>
    </dgm:pt>
    <dgm:pt modelId="{E3C7A5E7-05EB-4165-9FA1-5B3244B45AF9}" type="pres">
      <dgm:prSet presAssocID="{CD237B85-6946-44F5-B00C-89922DA5A06F}" presName="ThreeNodes_2_text" presStyleLbl="node1" presStyleIdx="2" presStyleCnt="3">
        <dgm:presLayoutVars>
          <dgm:bulletEnabled val="1"/>
        </dgm:presLayoutVars>
      </dgm:prSet>
      <dgm:spPr/>
      <dgm:t>
        <a:bodyPr/>
        <a:lstStyle/>
        <a:p>
          <a:endParaRPr lang="en-US"/>
        </a:p>
      </dgm:t>
    </dgm:pt>
    <dgm:pt modelId="{AB9DC6F6-4B34-4896-8649-418FCACE0CF8}" type="pres">
      <dgm:prSet presAssocID="{CD237B85-6946-44F5-B00C-89922DA5A06F}" presName="ThreeNodes_3_text" presStyleLbl="node1" presStyleIdx="2" presStyleCnt="3">
        <dgm:presLayoutVars>
          <dgm:bulletEnabled val="1"/>
        </dgm:presLayoutVars>
      </dgm:prSet>
      <dgm:spPr/>
      <dgm:t>
        <a:bodyPr/>
        <a:lstStyle/>
        <a:p>
          <a:endParaRPr lang="en-US"/>
        </a:p>
      </dgm:t>
    </dgm:pt>
  </dgm:ptLst>
  <dgm:cxnLst>
    <dgm:cxn modelId="{89338782-F525-400C-839D-5F281C5F993C}" type="presOf" srcId="{9EC3A4BB-0CC0-434D-8511-8EAACCC6ADB2}" destId="{526167AB-6573-4C59-8DC7-6BAE60762A2E}" srcOrd="0" destOrd="0" presId="urn:microsoft.com/office/officeart/2005/8/layout/vProcess5"/>
    <dgm:cxn modelId="{4139FC97-ADD0-4607-AA32-AFC822E31E2F}" type="presOf" srcId="{9EC3A4BB-0CC0-434D-8511-8EAACCC6ADB2}" destId="{AB9DC6F6-4B34-4896-8649-418FCACE0CF8}" srcOrd="1" destOrd="0" presId="urn:microsoft.com/office/officeart/2005/8/layout/vProcess5"/>
    <dgm:cxn modelId="{A73EB5A6-AF9D-433C-BED6-AA9C2DACB3C1}" type="presOf" srcId="{B2A2BE70-8962-4448-AD3F-D794B29EE3D0}" destId="{F8D44649-50CC-466F-B55C-3F46152EB08D}" srcOrd="0" destOrd="0" presId="urn:microsoft.com/office/officeart/2005/8/layout/vProcess5"/>
    <dgm:cxn modelId="{5903500A-3F09-4181-840F-714D47408BBE}" type="presOf" srcId="{65305791-1356-422F-B4C2-5B855C6E2CB6}" destId="{E162EE9A-E011-4A9F-BF75-40C14CBC781F}" srcOrd="0" destOrd="0" presId="urn:microsoft.com/office/officeart/2005/8/layout/vProcess5"/>
    <dgm:cxn modelId="{0AF96F5F-308A-484E-BB15-E308820AE267}" type="presOf" srcId="{CD237B85-6946-44F5-B00C-89922DA5A06F}" destId="{64ABF61B-9110-46E9-840C-8171F3CEF435}" srcOrd="0" destOrd="0" presId="urn:microsoft.com/office/officeart/2005/8/layout/vProcess5"/>
    <dgm:cxn modelId="{6B0302DC-D8C7-4D91-90BE-38DF68682294}" srcId="{CD237B85-6946-44F5-B00C-89922DA5A06F}" destId="{7EAED026-2B9A-4A5F-A881-4FC9F3CE0000}" srcOrd="0" destOrd="0" parTransId="{6A4ACC69-EDF7-4841-9CA8-B7F5F284F533}" sibTransId="{65305791-1356-422F-B4C2-5B855C6E2CB6}"/>
    <dgm:cxn modelId="{54ADD7D7-C2E4-4204-A18D-E948F0E4B7C0}" type="presOf" srcId="{7EAED026-2B9A-4A5F-A881-4FC9F3CE0000}" destId="{DA951D38-DD45-487A-8F36-581DC6FD4541}" srcOrd="1" destOrd="0" presId="urn:microsoft.com/office/officeart/2005/8/layout/vProcess5"/>
    <dgm:cxn modelId="{159C8B8F-3F1C-4045-963C-3B315E74F7EF}" type="presOf" srcId="{9BD520E2-EC34-42BA-86D7-1A6C5416EDFF}" destId="{44ECC854-CB6D-4A67-869E-5BFA820E6171}" srcOrd="0" destOrd="0" presId="urn:microsoft.com/office/officeart/2005/8/layout/vProcess5"/>
    <dgm:cxn modelId="{C1F25175-005E-4E82-992F-73E59981F271}" type="presOf" srcId="{7EAED026-2B9A-4A5F-A881-4FC9F3CE0000}" destId="{D13D22AE-FDE2-43DD-B37F-36BBA05BB8C7}" srcOrd="0" destOrd="0" presId="urn:microsoft.com/office/officeart/2005/8/layout/vProcess5"/>
    <dgm:cxn modelId="{93C39147-7843-41F4-9C77-A76214DD0672}" srcId="{CD237B85-6946-44F5-B00C-89922DA5A06F}" destId="{9EC3A4BB-0CC0-434D-8511-8EAACCC6ADB2}" srcOrd="2" destOrd="0" parTransId="{BE3A0B5A-8A9F-4E38-BD5E-C3ED8E44609A}" sibTransId="{0C2B7C12-B1D4-4D11-90E3-BCF19F4E72A1}"/>
    <dgm:cxn modelId="{87FC4B00-83AB-4B82-B865-099775111772}" type="presOf" srcId="{9BD520E2-EC34-42BA-86D7-1A6C5416EDFF}" destId="{E3C7A5E7-05EB-4165-9FA1-5B3244B45AF9}" srcOrd="1" destOrd="0" presId="urn:microsoft.com/office/officeart/2005/8/layout/vProcess5"/>
    <dgm:cxn modelId="{8D8BD98B-48BF-486E-A7A4-5684255EAF2F}" srcId="{CD237B85-6946-44F5-B00C-89922DA5A06F}" destId="{9BD520E2-EC34-42BA-86D7-1A6C5416EDFF}" srcOrd="1" destOrd="0" parTransId="{D5F29EC0-C170-401F-B38B-9C0BB778C2B4}" sibTransId="{B2A2BE70-8962-4448-AD3F-D794B29EE3D0}"/>
    <dgm:cxn modelId="{E63DD301-A941-4F07-8248-B8D4972E434C}" type="presParOf" srcId="{64ABF61B-9110-46E9-840C-8171F3CEF435}" destId="{1FBFE7FC-7E26-4F41-8840-C27EBB24E9F2}" srcOrd="0" destOrd="0" presId="urn:microsoft.com/office/officeart/2005/8/layout/vProcess5"/>
    <dgm:cxn modelId="{6B5D089A-66AE-4413-9261-7EC164AD90BF}" type="presParOf" srcId="{64ABF61B-9110-46E9-840C-8171F3CEF435}" destId="{D13D22AE-FDE2-43DD-B37F-36BBA05BB8C7}" srcOrd="1" destOrd="0" presId="urn:microsoft.com/office/officeart/2005/8/layout/vProcess5"/>
    <dgm:cxn modelId="{9BD86A75-98F0-41AD-9883-84EFFE766824}" type="presParOf" srcId="{64ABF61B-9110-46E9-840C-8171F3CEF435}" destId="{44ECC854-CB6D-4A67-869E-5BFA820E6171}" srcOrd="2" destOrd="0" presId="urn:microsoft.com/office/officeart/2005/8/layout/vProcess5"/>
    <dgm:cxn modelId="{94ADCAF6-98D3-4810-8B52-8832EBBFC4DB}" type="presParOf" srcId="{64ABF61B-9110-46E9-840C-8171F3CEF435}" destId="{526167AB-6573-4C59-8DC7-6BAE60762A2E}" srcOrd="3" destOrd="0" presId="urn:microsoft.com/office/officeart/2005/8/layout/vProcess5"/>
    <dgm:cxn modelId="{7E451C31-4CEE-4D77-A6EF-8A4AE55B5741}" type="presParOf" srcId="{64ABF61B-9110-46E9-840C-8171F3CEF435}" destId="{E162EE9A-E011-4A9F-BF75-40C14CBC781F}" srcOrd="4" destOrd="0" presId="urn:microsoft.com/office/officeart/2005/8/layout/vProcess5"/>
    <dgm:cxn modelId="{3A868C19-1ECC-4B0E-9469-B3AD5E217C40}" type="presParOf" srcId="{64ABF61B-9110-46E9-840C-8171F3CEF435}" destId="{F8D44649-50CC-466F-B55C-3F46152EB08D}" srcOrd="5" destOrd="0" presId="urn:microsoft.com/office/officeart/2005/8/layout/vProcess5"/>
    <dgm:cxn modelId="{83C6B1F7-1350-48D3-B6D7-34C7FA277C7F}" type="presParOf" srcId="{64ABF61B-9110-46E9-840C-8171F3CEF435}" destId="{DA951D38-DD45-487A-8F36-581DC6FD4541}" srcOrd="6" destOrd="0" presId="urn:microsoft.com/office/officeart/2005/8/layout/vProcess5"/>
    <dgm:cxn modelId="{39D96C20-5889-4917-A5A2-EF1FF1CF116C}" type="presParOf" srcId="{64ABF61B-9110-46E9-840C-8171F3CEF435}" destId="{E3C7A5E7-05EB-4165-9FA1-5B3244B45AF9}" srcOrd="7" destOrd="0" presId="urn:microsoft.com/office/officeart/2005/8/layout/vProcess5"/>
    <dgm:cxn modelId="{92D9E92E-718B-4888-863F-B36E150FEF94}" type="presParOf" srcId="{64ABF61B-9110-46E9-840C-8171F3CEF435}" destId="{AB9DC6F6-4B34-4896-8649-418FCACE0CF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B57BDE-ABF4-4F70-BA30-023F67E0EA0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BB2776D-B300-4A56-A7BA-D2DC13C179CE}">
      <dgm:prSet custT="1"/>
      <dgm:spPr/>
      <dgm:t>
        <a:bodyPr/>
        <a:lstStyle/>
        <a:p>
          <a:pPr rtl="0"/>
          <a:r>
            <a:rPr lang="en-US" sz="2000" b="1" dirty="0" smtClean="0">
              <a:solidFill>
                <a:srgbClr val="8F0500"/>
              </a:solidFill>
              <a:latin typeface="Helvetica Neue"/>
              <a:cs typeface="Times New Roman" pitchFamily="18" charset="0"/>
            </a:rPr>
            <a:t>Report to Optimize: Customer Network, Warehouse Network &amp; Fleet Network</a:t>
          </a:r>
          <a:endParaRPr lang="en-US" sz="2000" b="1" dirty="0">
            <a:solidFill>
              <a:srgbClr val="8F0500"/>
            </a:solidFill>
            <a:latin typeface="Helvetica Neue"/>
          </a:endParaRPr>
        </a:p>
      </dgm:t>
    </dgm:pt>
    <dgm:pt modelId="{83B7C8C6-408C-40A8-AF7E-7F04A86254CE}" type="parTrans" cxnId="{179CF67C-8969-438D-8520-8F96B90878F4}">
      <dgm:prSet/>
      <dgm:spPr/>
      <dgm:t>
        <a:bodyPr/>
        <a:lstStyle/>
        <a:p>
          <a:endParaRPr lang="en-US" sz="2000">
            <a:solidFill>
              <a:srgbClr val="8F0500"/>
            </a:solidFill>
            <a:latin typeface="Helvetica Neue"/>
          </a:endParaRPr>
        </a:p>
      </dgm:t>
    </dgm:pt>
    <dgm:pt modelId="{93164759-E814-442D-B847-0E43E786834D}" type="sibTrans" cxnId="{179CF67C-8969-438D-8520-8F96B90878F4}">
      <dgm:prSet/>
      <dgm:spPr/>
      <dgm:t>
        <a:bodyPr/>
        <a:lstStyle/>
        <a:p>
          <a:endParaRPr lang="en-US" sz="2000">
            <a:solidFill>
              <a:srgbClr val="8F0500"/>
            </a:solidFill>
            <a:latin typeface="Helvetica Neue"/>
          </a:endParaRPr>
        </a:p>
      </dgm:t>
    </dgm:pt>
    <dgm:pt modelId="{9994A533-C4CD-4AB3-949D-EAB730A8006C}">
      <dgm:prSet custT="1"/>
      <dgm:spPr/>
      <dgm:t>
        <a:bodyPr/>
        <a:lstStyle/>
        <a:p>
          <a:pPr rtl="0"/>
          <a:r>
            <a:rPr lang="en-US" sz="2000" b="1" dirty="0" smtClean="0">
              <a:solidFill>
                <a:srgbClr val="8F0500"/>
              </a:solidFill>
              <a:latin typeface="Helvetica Neue"/>
              <a:cs typeface="Times New Roman" pitchFamily="18" charset="0"/>
            </a:rPr>
            <a:t>Review and Share Recommendations for Supply Chain and Logistics IT/ERP/MIS</a:t>
          </a:r>
          <a:endParaRPr lang="en-US" sz="2000" b="1" dirty="0">
            <a:solidFill>
              <a:srgbClr val="8F0500"/>
            </a:solidFill>
            <a:latin typeface="Helvetica Neue"/>
          </a:endParaRPr>
        </a:p>
      </dgm:t>
    </dgm:pt>
    <dgm:pt modelId="{ED04402D-16B7-478E-BC27-CE1E3F0D619F}" type="parTrans" cxnId="{77C31AE1-6E85-497B-A528-DBC15CB2BBE4}">
      <dgm:prSet/>
      <dgm:spPr/>
      <dgm:t>
        <a:bodyPr/>
        <a:lstStyle/>
        <a:p>
          <a:endParaRPr lang="en-US" sz="2000">
            <a:solidFill>
              <a:srgbClr val="8F0500"/>
            </a:solidFill>
            <a:latin typeface="Helvetica Neue"/>
          </a:endParaRPr>
        </a:p>
      </dgm:t>
    </dgm:pt>
    <dgm:pt modelId="{33E181C0-3939-4A67-97AC-5EE25A6AB162}" type="sibTrans" cxnId="{77C31AE1-6E85-497B-A528-DBC15CB2BBE4}">
      <dgm:prSet/>
      <dgm:spPr/>
      <dgm:t>
        <a:bodyPr/>
        <a:lstStyle/>
        <a:p>
          <a:endParaRPr lang="en-US" sz="2000">
            <a:solidFill>
              <a:srgbClr val="8F0500"/>
            </a:solidFill>
            <a:latin typeface="Helvetica Neue"/>
          </a:endParaRPr>
        </a:p>
      </dgm:t>
    </dgm:pt>
    <dgm:pt modelId="{3F1C803C-778D-499A-921D-A177E844D89F}">
      <dgm:prSet custT="1"/>
      <dgm:spPr/>
      <dgm:t>
        <a:bodyPr/>
        <a:lstStyle/>
        <a:p>
          <a:r>
            <a:rPr lang="en-US" sz="2000" b="1" dirty="0" smtClean="0">
              <a:solidFill>
                <a:srgbClr val="8F0500"/>
              </a:solidFill>
              <a:latin typeface="Helvetica Neue"/>
              <a:cs typeface="Times New Roman" pitchFamily="18" charset="0"/>
            </a:rPr>
            <a:t>Integrated Supply Chain and Logistics Organization Chart and Authority Matrix Recommendation</a:t>
          </a:r>
          <a:endParaRPr lang="en-US" sz="2000" b="1" dirty="0">
            <a:solidFill>
              <a:srgbClr val="8F0500"/>
            </a:solidFill>
            <a:latin typeface="Helvetica Neue"/>
          </a:endParaRPr>
        </a:p>
      </dgm:t>
    </dgm:pt>
    <dgm:pt modelId="{E2F3B485-368D-4BE0-A5B1-E4F3582FE6C3}" type="parTrans" cxnId="{12581D87-FF59-4DA2-ADC5-B2F7803975DE}">
      <dgm:prSet/>
      <dgm:spPr/>
      <dgm:t>
        <a:bodyPr/>
        <a:lstStyle/>
        <a:p>
          <a:endParaRPr lang="en-US" sz="2000">
            <a:solidFill>
              <a:srgbClr val="8F0500"/>
            </a:solidFill>
            <a:latin typeface="Helvetica Neue"/>
          </a:endParaRPr>
        </a:p>
      </dgm:t>
    </dgm:pt>
    <dgm:pt modelId="{C2897A99-B023-44C1-B188-6AD6C163B92A}" type="sibTrans" cxnId="{12581D87-FF59-4DA2-ADC5-B2F7803975DE}">
      <dgm:prSet/>
      <dgm:spPr/>
      <dgm:t>
        <a:bodyPr/>
        <a:lstStyle/>
        <a:p>
          <a:endParaRPr lang="en-US" sz="2000">
            <a:solidFill>
              <a:srgbClr val="8F0500"/>
            </a:solidFill>
            <a:latin typeface="Helvetica Neue"/>
          </a:endParaRPr>
        </a:p>
      </dgm:t>
    </dgm:pt>
    <dgm:pt modelId="{D2F0CB96-BE8C-4882-9788-3CC28DA151D0}">
      <dgm:prSet custT="1"/>
      <dgm:spPr/>
      <dgm:t>
        <a:bodyPr/>
        <a:lstStyle/>
        <a:p>
          <a:pPr rtl="0"/>
          <a:r>
            <a:rPr lang="en-US" sz="2000" b="1" dirty="0" smtClean="0">
              <a:solidFill>
                <a:srgbClr val="8F0500"/>
              </a:solidFill>
              <a:latin typeface="Helvetica Neue"/>
              <a:cs typeface="Times New Roman" pitchFamily="18" charset="0"/>
            </a:rPr>
            <a:t>Integrated Supply Chain and Logistics Recommendation Report</a:t>
          </a:r>
          <a:endParaRPr lang="en-US" sz="2000" b="1" dirty="0">
            <a:solidFill>
              <a:srgbClr val="8F0500"/>
            </a:solidFill>
            <a:latin typeface="Helvetica Neue"/>
          </a:endParaRPr>
        </a:p>
      </dgm:t>
    </dgm:pt>
    <dgm:pt modelId="{930F80F3-B9DD-40BB-A1FA-85E2FEEC447F}" type="parTrans" cxnId="{9140C797-3041-4BA1-8613-5646B4A28507}">
      <dgm:prSet/>
      <dgm:spPr/>
      <dgm:t>
        <a:bodyPr/>
        <a:lstStyle/>
        <a:p>
          <a:endParaRPr lang="en-US" sz="2000">
            <a:solidFill>
              <a:srgbClr val="8F0500"/>
            </a:solidFill>
            <a:latin typeface="Helvetica Neue"/>
          </a:endParaRPr>
        </a:p>
      </dgm:t>
    </dgm:pt>
    <dgm:pt modelId="{4C12130E-3207-4735-A70D-99828F74E0D2}" type="sibTrans" cxnId="{9140C797-3041-4BA1-8613-5646B4A28507}">
      <dgm:prSet/>
      <dgm:spPr/>
      <dgm:t>
        <a:bodyPr/>
        <a:lstStyle/>
        <a:p>
          <a:endParaRPr lang="en-US" sz="2000">
            <a:solidFill>
              <a:srgbClr val="8F0500"/>
            </a:solidFill>
            <a:latin typeface="Helvetica Neue"/>
          </a:endParaRPr>
        </a:p>
      </dgm:t>
    </dgm:pt>
    <dgm:pt modelId="{6A8228F9-1032-4613-BF3B-19F1DD202DC9}" type="pres">
      <dgm:prSet presAssocID="{71B57BDE-ABF4-4F70-BA30-023F67E0EA0F}" presName="Name0" presStyleCnt="0">
        <dgm:presLayoutVars>
          <dgm:chMax val="7"/>
          <dgm:chPref val="7"/>
          <dgm:dir/>
        </dgm:presLayoutVars>
      </dgm:prSet>
      <dgm:spPr/>
      <dgm:t>
        <a:bodyPr/>
        <a:lstStyle/>
        <a:p>
          <a:endParaRPr lang="en-US"/>
        </a:p>
      </dgm:t>
    </dgm:pt>
    <dgm:pt modelId="{625166A0-8F9C-4DC3-A5EF-5AEE90C76227}" type="pres">
      <dgm:prSet presAssocID="{71B57BDE-ABF4-4F70-BA30-023F67E0EA0F}" presName="Name1" presStyleCnt="0"/>
      <dgm:spPr/>
    </dgm:pt>
    <dgm:pt modelId="{A9B8AF11-D5CD-464D-961D-2CA3DD560003}" type="pres">
      <dgm:prSet presAssocID="{71B57BDE-ABF4-4F70-BA30-023F67E0EA0F}" presName="cycle" presStyleCnt="0"/>
      <dgm:spPr/>
    </dgm:pt>
    <dgm:pt modelId="{463E10FF-1812-43C6-9338-E62A5883F1E8}" type="pres">
      <dgm:prSet presAssocID="{71B57BDE-ABF4-4F70-BA30-023F67E0EA0F}" presName="srcNode" presStyleLbl="node1" presStyleIdx="0" presStyleCnt="4"/>
      <dgm:spPr/>
    </dgm:pt>
    <dgm:pt modelId="{8E97A9F2-783B-4A60-9DF0-69E48D80F5CC}" type="pres">
      <dgm:prSet presAssocID="{71B57BDE-ABF4-4F70-BA30-023F67E0EA0F}" presName="conn" presStyleLbl="parChTrans1D2" presStyleIdx="0" presStyleCnt="1"/>
      <dgm:spPr/>
      <dgm:t>
        <a:bodyPr/>
        <a:lstStyle/>
        <a:p>
          <a:endParaRPr lang="en-US"/>
        </a:p>
      </dgm:t>
    </dgm:pt>
    <dgm:pt modelId="{0D5EB918-5D83-48D5-AE19-BFA51475991C}" type="pres">
      <dgm:prSet presAssocID="{71B57BDE-ABF4-4F70-BA30-023F67E0EA0F}" presName="extraNode" presStyleLbl="node1" presStyleIdx="0" presStyleCnt="4"/>
      <dgm:spPr/>
    </dgm:pt>
    <dgm:pt modelId="{3FCEA818-4A6B-4AE2-93D9-815959613A1F}" type="pres">
      <dgm:prSet presAssocID="{71B57BDE-ABF4-4F70-BA30-023F67E0EA0F}" presName="dstNode" presStyleLbl="node1" presStyleIdx="0" presStyleCnt="4"/>
      <dgm:spPr/>
    </dgm:pt>
    <dgm:pt modelId="{4BD96520-51AC-496E-9E64-D1D73A63719F}" type="pres">
      <dgm:prSet presAssocID="{3BB2776D-B300-4A56-A7BA-D2DC13C179CE}" presName="text_1" presStyleLbl="node1" presStyleIdx="0" presStyleCnt="4">
        <dgm:presLayoutVars>
          <dgm:bulletEnabled val="1"/>
        </dgm:presLayoutVars>
      </dgm:prSet>
      <dgm:spPr/>
      <dgm:t>
        <a:bodyPr/>
        <a:lstStyle/>
        <a:p>
          <a:endParaRPr lang="en-US"/>
        </a:p>
      </dgm:t>
    </dgm:pt>
    <dgm:pt modelId="{24B0FCE2-8333-4FDD-92B2-AC8C27FF0424}" type="pres">
      <dgm:prSet presAssocID="{3BB2776D-B300-4A56-A7BA-D2DC13C179CE}" presName="accent_1" presStyleCnt="0"/>
      <dgm:spPr/>
    </dgm:pt>
    <dgm:pt modelId="{A1139B83-4DFF-4A80-8225-863A31D3B9A5}" type="pres">
      <dgm:prSet presAssocID="{3BB2776D-B300-4A56-A7BA-D2DC13C179CE}" presName="accentRepeatNode" presStyleLbl="solidFgAcc1" presStyleIdx="0" presStyleCnt="4"/>
      <dgm:spPr/>
    </dgm:pt>
    <dgm:pt modelId="{6A79CC9D-8A08-4B8F-84DD-198518CBE37C}" type="pres">
      <dgm:prSet presAssocID="{D2F0CB96-BE8C-4882-9788-3CC28DA151D0}" presName="text_2" presStyleLbl="node1" presStyleIdx="1" presStyleCnt="4">
        <dgm:presLayoutVars>
          <dgm:bulletEnabled val="1"/>
        </dgm:presLayoutVars>
      </dgm:prSet>
      <dgm:spPr/>
      <dgm:t>
        <a:bodyPr/>
        <a:lstStyle/>
        <a:p>
          <a:endParaRPr lang="en-US"/>
        </a:p>
      </dgm:t>
    </dgm:pt>
    <dgm:pt modelId="{8971F73B-8A3A-4131-9F9E-0D5F422AC994}" type="pres">
      <dgm:prSet presAssocID="{D2F0CB96-BE8C-4882-9788-3CC28DA151D0}" presName="accent_2" presStyleCnt="0"/>
      <dgm:spPr/>
    </dgm:pt>
    <dgm:pt modelId="{615E9151-03D6-40D4-A202-E3C55CD4AABB}" type="pres">
      <dgm:prSet presAssocID="{D2F0CB96-BE8C-4882-9788-3CC28DA151D0}" presName="accentRepeatNode" presStyleLbl="solidFgAcc1" presStyleIdx="1" presStyleCnt="4"/>
      <dgm:spPr/>
    </dgm:pt>
    <dgm:pt modelId="{B5E8C526-7852-4E9D-802B-DABD81777E89}" type="pres">
      <dgm:prSet presAssocID="{3F1C803C-778D-499A-921D-A177E844D89F}" presName="text_3" presStyleLbl="node1" presStyleIdx="2" presStyleCnt="4">
        <dgm:presLayoutVars>
          <dgm:bulletEnabled val="1"/>
        </dgm:presLayoutVars>
      </dgm:prSet>
      <dgm:spPr/>
      <dgm:t>
        <a:bodyPr/>
        <a:lstStyle/>
        <a:p>
          <a:endParaRPr lang="en-US"/>
        </a:p>
      </dgm:t>
    </dgm:pt>
    <dgm:pt modelId="{2AF6AAEE-07C0-4C47-BD0F-164075313160}" type="pres">
      <dgm:prSet presAssocID="{3F1C803C-778D-499A-921D-A177E844D89F}" presName="accent_3" presStyleCnt="0"/>
      <dgm:spPr/>
    </dgm:pt>
    <dgm:pt modelId="{D27CA495-7811-4F85-8BC9-D3C0680DB62C}" type="pres">
      <dgm:prSet presAssocID="{3F1C803C-778D-499A-921D-A177E844D89F}" presName="accentRepeatNode" presStyleLbl="solidFgAcc1" presStyleIdx="2" presStyleCnt="4"/>
      <dgm:spPr/>
    </dgm:pt>
    <dgm:pt modelId="{FD0FA72D-95AC-4BE4-B6F7-A0F1FBD3204C}" type="pres">
      <dgm:prSet presAssocID="{9994A533-C4CD-4AB3-949D-EAB730A8006C}" presName="text_4" presStyleLbl="node1" presStyleIdx="3" presStyleCnt="4">
        <dgm:presLayoutVars>
          <dgm:bulletEnabled val="1"/>
        </dgm:presLayoutVars>
      </dgm:prSet>
      <dgm:spPr/>
      <dgm:t>
        <a:bodyPr/>
        <a:lstStyle/>
        <a:p>
          <a:endParaRPr lang="en-US"/>
        </a:p>
      </dgm:t>
    </dgm:pt>
    <dgm:pt modelId="{4C791975-E6A3-4378-B77A-15296124EDEF}" type="pres">
      <dgm:prSet presAssocID="{9994A533-C4CD-4AB3-949D-EAB730A8006C}" presName="accent_4" presStyleCnt="0"/>
      <dgm:spPr/>
    </dgm:pt>
    <dgm:pt modelId="{8BC77F46-0524-49F6-A59A-5696BCD1C1FD}" type="pres">
      <dgm:prSet presAssocID="{9994A533-C4CD-4AB3-949D-EAB730A8006C}" presName="accentRepeatNode" presStyleLbl="solidFgAcc1" presStyleIdx="3" presStyleCnt="4"/>
      <dgm:spPr/>
    </dgm:pt>
  </dgm:ptLst>
  <dgm:cxnLst>
    <dgm:cxn modelId="{77C31AE1-6E85-497B-A528-DBC15CB2BBE4}" srcId="{71B57BDE-ABF4-4F70-BA30-023F67E0EA0F}" destId="{9994A533-C4CD-4AB3-949D-EAB730A8006C}" srcOrd="3" destOrd="0" parTransId="{ED04402D-16B7-478E-BC27-CE1E3F0D619F}" sibTransId="{33E181C0-3939-4A67-97AC-5EE25A6AB162}"/>
    <dgm:cxn modelId="{0391E1F0-1938-4AF6-8B17-E8F975C8C507}" type="presOf" srcId="{9994A533-C4CD-4AB3-949D-EAB730A8006C}" destId="{FD0FA72D-95AC-4BE4-B6F7-A0F1FBD3204C}" srcOrd="0" destOrd="0" presId="urn:microsoft.com/office/officeart/2008/layout/VerticalCurvedList"/>
    <dgm:cxn modelId="{C01060F9-404F-4342-A41A-28185243B19B}" type="presOf" srcId="{3BB2776D-B300-4A56-A7BA-D2DC13C179CE}" destId="{4BD96520-51AC-496E-9E64-D1D73A63719F}" srcOrd="0" destOrd="0" presId="urn:microsoft.com/office/officeart/2008/layout/VerticalCurvedList"/>
    <dgm:cxn modelId="{9140C797-3041-4BA1-8613-5646B4A28507}" srcId="{71B57BDE-ABF4-4F70-BA30-023F67E0EA0F}" destId="{D2F0CB96-BE8C-4882-9788-3CC28DA151D0}" srcOrd="1" destOrd="0" parTransId="{930F80F3-B9DD-40BB-A1FA-85E2FEEC447F}" sibTransId="{4C12130E-3207-4735-A70D-99828F74E0D2}"/>
    <dgm:cxn modelId="{12581D87-FF59-4DA2-ADC5-B2F7803975DE}" srcId="{71B57BDE-ABF4-4F70-BA30-023F67E0EA0F}" destId="{3F1C803C-778D-499A-921D-A177E844D89F}" srcOrd="2" destOrd="0" parTransId="{E2F3B485-368D-4BE0-A5B1-E4F3582FE6C3}" sibTransId="{C2897A99-B023-44C1-B188-6AD6C163B92A}"/>
    <dgm:cxn modelId="{179CF67C-8969-438D-8520-8F96B90878F4}" srcId="{71B57BDE-ABF4-4F70-BA30-023F67E0EA0F}" destId="{3BB2776D-B300-4A56-A7BA-D2DC13C179CE}" srcOrd="0" destOrd="0" parTransId="{83B7C8C6-408C-40A8-AF7E-7F04A86254CE}" sibTransId="{93164759-E814-442D-B847-0E43E786834D}"/>
    <dgm:cxn modelId="{90861E67-94E8-453A-93C6-B912013F82A5}" type="presOf" srcId="{71B57BDE-ABF4-4F70-BA30-023F67E0EA0F}" destId="{6A8228F9-1032-4613-BF3B-19F1DD202DC9}" srcOrd="0" destOrd="0" presId="urn:microsoft.com/office/officeart/2008/layout/VerticalCurvedList"/>
    <dgm:cxn modelId="{011F8A92-2B57-429A-AE53-B1A013B27EC0}" type="presOf" srcId="{3F1C803C-778D-499A-921D-A177E844D89F}" destId="{B5E8C526-7852-4E9D-802B-DABD81777E89}" srcOrd="0" destOrd="0" presId="urn:microsoft.com/office/officeart/2008/layout/VerticalCurvedList"/>
    <dgm:cxn modelId="{B7FC32CE-C370-4CE8-9D2A-1E9B91948840}" type="presOf" srcId="{93164759-E814-442D-B847-0E43E786834D}" destId="{8E97A9F2-783B-4A60-9DF0-69E48D80F5CC}" srcOrd="0" destOrd="0" presId="urn:microsoft.com/office/officeart/2008/layout/VerticalCurvedList"/>
    <dgm:cxn modelId="{0447BE24-336C-47C3-A336-D86357A88F5A}" type="presOf" srcId="{D2F0CB96-BE8C-4882-9788-3CC28DA151D0}" destId="{6A79CC9D-8A08-4B8F-84DD-198518CBE37C}" srcOrd="0" destOrd="0" presId="urn:microsoft.com/office/officeart/2008/layout/VerticalCurvedList"/>
    <dgm:cxn modelId="{B5142287-5DA7-4E84-9EF3-5E1E5281DF14}" type="presParOf" srcId="{6A8228F9-1032-4613-BF3B-19F1DD202DC9}" destId="{625166A0-8F9C-4DC3-A5EF-5AEE90C76227}" srcOrd="0" destOrd="0" presId="urn:microsoft.com/office/officeart/2008/layout/VerticalCurvedList"/>
    <dgm:cxn modelId="{91041D6D-A19E-47D4-A756-C1D2052C8767}" type="presParOf" srcId="{625166A0-8F9C-4DC3-A5EF-5AEE90C76227}" destId="{A9B8AF11-D5CD-464D-961D-2CA3DD560003}" srcOrd="0" destOrd="0" presId="urn:microsoft.com/office/officeart/2008/layout/VerticalCurvedList"/>
    <dgm:cxn modelId="{DE002C19-7D95-43FA-9372-993E70EB9DA0}" type="presParOf" srcId="{A9B8AF11-D5CD-464D-961D-2CA3DD560003}" destId="{463E10FF-1812-43C6-9338-E62A5883F1E8}" srcOrd="0" destOrd="0" presId="urn:microsoft.com/office/officeart/2008/layout/VerticalCurvedList"/>
    <dgm:cxn modelId="{A5C5BB36-77CA-4204-9DFC-904A5EE6B52F}" type="presParOf" srcId="{A9B8AF11-D5CD-464D-961D-2CA3DD560003}" destId="{8E97A9F2-783B-4A60-9DF0-69E48D80F5CC}" srcOrd="1" destOrd="0" presId="urn:microsoft.com/office/officeart/2008/layout/VerticalCurvedList"/>
    <dgm:cxn modelId="{C32FC207-DDA7-43FC-B9D1-7F8EDD795227}" type="presParOf" srcId="{A9B8AF11-D5CD-464D-961D-2CA3DD560003}" destId="{0D5EB918-5D83-48D5-AE19-BFA51475991C}" srcOrd="2" destOrd="0" presId="urn:microsoft.com/office/officeart/2008/layout/VerticalCurvedList"/>
    <dgm:cxn modelId="{4BA8A833-BE95-4A74-8605-13BF7AADC6FE}" type="presParOf" srcId="{A9B8AF11-D5CD-464D-961D-2CA3DD560003}" destId="{3FCEA818-4A6B-4AE2-93D9-815959613A1F}" srcOrd="3" destOrd="0" presId="urn:microsoft.com/office/officeart/2008/layout/VerticalCurvedList"/>
    <dgm:cxn modelId="{50BC8769-968F-4F1B-8BBB-5F3CA655B2D4}" type="presParOf" srcId="{625166A0-8F9C-4DC3-A5EF-5AEE90C76227}" destId="{4BD96520-51AC-496E-9E64-D1D73A63719F}" srcOrd="1" destOrd="0" presId="urn:microsoft.com/office/officeart/2008/layout/VerticalCurvedList"/>
    <dgm:cxn modelId="{D89573B3-A944-4C75-904A-A9B453CEFB94}" type="presParOf" srcId="{625166A0-8F9C-4DC3-A5EF-5AEE90C76227}" destId="{24B0FCE2-8333-4FDD-92B2-AC8C27FF0424}" srcOrd="2" destOrd="0" presId="urn:microsoft.com/office/officeart/2008/layout/VerticalCurvedList"/>
    <dgm:cxn modelId="{1DD6902F-B13E-467A-A9BC-2F3ACD370EA3}" type="presParOf" srcId="{24B0FCE2-8333-4FDD-92B2-AC8C27FF0424}" destId="{A1139B83-4DFF-4A80-8225-863A31D3B9A5}" srcOrd="0" destOrd="0" presId="urn:microsoft.com/office/officeart/2008/layout/VerticalCurvedList"/>
    <dgm:cxn modelId="{065CEF25-D6CC-4A69-A10F-18100E199125}" type="presParOf" srcId="{625166A0-8F9C-4DC3-A5EF-5AEE90C76227}" destId="{6A79CC9D-8A08-4B8F-84DD-198518CBE37C}" srcOrd="3" destOrd="0" presId="urn:microsoft.com/office/officeart/2008/layout/VerticalCurvedList"/>
    <dgm:cxn modelId="{8EEB6199-957B-429A-84CB-6AF0D1CE2BA2}" type="presParOf" srcId="{625166A0-8F9C-4DC3-A5EF-5AEE90C76227}" destId="{8971F73B-8A3A-4131-9F9E-0D5F422AC994}" srcOrd="4" destOrd="0" presId="urn:microsoft.com/office/officeart/2008/layout/VerticalCurvedList"/>
    <dgm:cxn modelId="{2307B3E1-B457-498B-861C-F1E3B2B77288}" type="presParOf" srcId="{8971F73B-8A3A-4131-9F9E-0D5F422AC994}" destId="{615E9151-03D6-40D4-A202-E3C55CD4AABB}" srcOrd="0" destOrd="0" presId="urn:microsoft.com/office/officeart/2008/layout/VerticalCurvedList"/>
    <dgm:cxn modelId="{5549D479-F505-4686-B0DF-9A2FC80D52BD}" type="presParOf" srcId="{625166A0-8F9C-4DC3-A5EF-5AEE90C76227}" destId="{B5E8C526-7852-4E9D-802B-DABD81777E89}" srcOrd="5" destOrd="0" presId="urn:microsoft.com/office/officeart/2008/layout/VerticalCurvedList"/>
    <dgm:cxn modelId="{DCAF2EBA-06FB-488E-9B4B-63D3443B1516}" type="presParOf" srcId="{625166A0-8F9C-4DC3-A5EF-5AEE90C76227}" destId="{2AF6AAEE-07C0-4C47-BD0F-164075313160}" srcOrd="6" destOrd="0" presId="urn:microsoft.com/office/officeart/2008/layout/VerticalCurvedList"/>
    <dgm:cxn modelId="{5B86827D-7B9C-4AC5-AC99-D4A95DCCC3AD}" type="presParOf" srcId="{2AF6AAEE-07C0-4C47-BD0F-164075313160}" destId="{D27CA495-7811-4F85-8BC9-D3C0680DB62C}" srcOrd="0" destOrd="0" presId="urn:microsoft.com/office/officeart/2008/layout/VerticalCurvedList"/>
    <dgm:cxn modelId="{25931E6A-3433-46EF-9695-62051E14773E}" type="presParOf" srcId="{625166A0-8F9C-4DC3-A5EF-5AEE90C76227}" destId="{FD0FA72D-95AC-4BE4-B6F7-A0F1FBD3204C}" srcOrd="7" destOrd="0" presId="urn:microsoft.com/office/officeart/2008/layout/VerticalCurvedList"/>
    <dgm:cxn modelId="{0165AE0B-58F9-4C63-8C57-02ADBDA22521}" type="presParOf" srcId="{625166A0-8F9C-4DC3-A5EF-5AEE90C76227}" destId="{4C791975-E6A3-4378-B77A-15296124EDEF}" srcOrd="8" destOrd="0" presId="urn:microsoft.com/office/officeart/2008/layout/VerticalCurvedList"/>
    <dgm:cxn modelId="{1A98D196-2267-431A-A463-B566D381C660}" type="presParOf" srcId="{4C791975-E6A3-4378-B77A-15296124EDEF}" destId="{8BC77F46-0524-49F6-A59A-5696BCD1C1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00487-27D1-4326-A953-7E8E1F2BDB46}" type="doc">
      <dgm:prSet loTypeId="urn:microsoft.com/office/officeart/2005/8/layout/hProcess9" loCatId="process" qsTypeId="urn:microsoft.com/office/officeart/2005/8/quickstyle/simple1" qsCatId="simple" csTypeId="urn:microsoft.com/office/officeart/2005/8/colors/colorful1" csCatId="colorful" phldr="1"/>
      <dgm:spPr/>
    </dgm:pt>
    <dgm:pt modelId="{7506A070-AA07-47A9-9BB7-5F15966C2151}">
      <dgm:prSet phldrT="[Text]" custT="1"/>
      <dgm:spPr/>
      <dgm:t>
        <a:bodyPr/>
        <a:lstStyle/>
        <a:p>
          <a:r>
            <a:rPr lang="en-US" sz="1600" b="1" dirty="0" smtClean="0">
              <a:solidFill>
                <a:srgbClr val="6A0500"/>
              </a:solidFill>
              <a:latin typeface="Helvetica Neue"/>
              <a:cs typeface="Times New Roman" pitchFamily="18" charset="0"/>
            </a:rPr>
            <a:t>Stable</a:t>
          </a:r>
          <a:endParaRPr lang="en-US" sz="1600" b="1" dirty="0">
            <a:solidFill>
              <a:srgbClr val="6A0500"/>
            </a:solidFill>
            <a:latin typeface="Helvetica Neue"/>
            <a:cs typeface="Times New Roman" pitchFamily="18" charset="0"/>
          </a:endParaRPr>
        </a:p>
      </dgm:t>
    </dgm:pt>
    <dgm:pt modelId="{4ACB1745-0C09-42FD-9EF8-80A3AAD013BC}" type="parTrans" cxnId="{7D50249A-A29A-4DDA-BD35-971A87E9AEBE}">
      <dgm:prSet/>
      <dgm:spPr/>
      <dgm:t>
        <a:bodyPr/>
        <a:lstStyle/>
        <a:p>
          <a:endParaRPr lang="en-US" b="1">
            <a:solidFill>
              <a:srgbClr val="6A0500"/>
            </a:solidFill>
            <a:latin typeface="Helvetica Neue"/>
          </a:endParaRPr>
        </a:p>
      </dgm:t>
    </dgm:pt>
    <dgm:pt modelId="{0EE08AE3-5EC3-4C42-A2C8-32EE1383D3C8}" type="sibTrans" cxnId="{7D50249A-A29A-4DDA-BD35-971A87E9AEBE}">
      <dgm:prSet/>
      <dgm:spPr/>
      <dgm:t>
        <a:bodyPr/>
        <a:lstStyle/>
        <a:p>
          <a:endParaRPr lang="en-US" b="1">
            <a:solidFill>
              <a:srgbClr val="6A0500"/>
            </a:solidFill>
            <a:latin typeface="Helvetica Neue"/>
          </a:endParaRPr>
        </a:p>
      </dgm:t>
    </dgm:pt>
    <dgm:pt modelId="{6C3F0877-6075-4B45-B101-8537B738C983}">
      <dgm:prSet phldrT="[Text]" custT="1"/>
      <dgm:spPr/>
      <dgm:t>
        <a:bodyPr/>
        <a:lstStyle/>
        <a:p>
          <a:r>
            <a:rPr lang="en-US" sz="1600" b="1" dirty="0" smtClean="0">
              <a:solidFill>
                <a:srgbClr val="6A0500"/>
              </a:solidFill>
              <a:latin typeface="Helvetica Neue"/>
              <a:cs typeface="Times New Roman" pitchFamily="18" charset="0"/>
            </a:rPr>
            <a:t>Stage 1 </a:t>
          </a:r>
        </a:p>
        <a:p>
          <a:r>
            <a:rPr lang="en-US" sz="1600" b="1" dirty="0" smtClean="0">
              <a:solidFill>
                <a:srgbClr val="6A0500"/>
              </a:solidFill>
              <a:latin typeface="Helvetica Neue"/>
              <a:cs typeface="Times New Roman" pitchFamily="18" charset="0"/>
            </a:rPr>
            <a:t>Multiple Dysfunction</a:t>
          </a:r>
          <a:endParaRPr lang="en-US" sz="1600" b="1" dirty="0">
            <a:solidFill>
              <a:srgbClr val="6A0500"/>
            </a:solidFill>
            <a:latin typeface="Helvetica Neue"/>
            <a:cs typeface="Times New Roman" pitchFamily="18" charset="0"/>
          </a:endParaRPr>
        </a:p>
      </dgm:t>
    </dgm:pt>
    <dgm:pt modelId="{863A2CB5-B12D-44C5-B128-98EC332A0D9F}" type="parTrans" cxnId="{07A6A6AB-ECBF-4058-B54C-BF740395545C}">
      <dgm:prSet/>
      <dgm:spPr/>
      <dgm:t>
        <a:bodyPr/>
        <a:lstStyle/>
        <a:p>
          <a:endParaRPr lang="en-US" b="1">
            <a:solidFill>
              <a:srgbClr val="6A0500"/>
            </a:solidFill>
            <a:latin typeface="Helvetica Neue"/>
          </a:endParaRPr>
        </a:p>
      </dgm:t>
    </dgm:pt>
    <dgm:pt modelId="{6CBC9DED-6656-432D-B827-430A7FDC390E}" type="sibTrans" cxnId="{07A6A6AB-ECBF-4058-B54C-BF740395545C}">
      <dgm:prSet/>
      <dgm:spPr/>
      <dgm:t>
        <a:bodyPr/>
        <a:lstStyle/>
        <a:p>
          <a:endParaRPr lang="en-US" b="1">
            <a:solidFill>
              <a:srgbClr val="6A0500"/>
            </a:solidFill>
            <a:latin typeface="Helvetica Neue"/>
          </a:endParaRPr>
        </a:p>
      </dgm:t>
    </dgm:pt>
    <dgm:pt modelId="{97E5BDC0-9481-4D2C-9EDF-E1C023B76657}">
      <dgm:prSet phldrT="[Text]" custT="1"/>
      <dgm:spPr/>
      <dgm:t>
        <a:bodyPr/>
        <a:lstStyle/>
        <a:p>
          <a:r>
            <a:rPr lang="en-US" sz="1600" b="1" dirty="0" smtClean="0">
              <a:solidFill>
                <a:schemeClr val="bg1"/>
              </a:solidFill>
              <a:latin typeface="Helvetica Neue"/>
              <a:cs typeface="Times New Roman" pitchFamily="18" charset="0"/>
            </a:rPr>
            <a:t>Stage 3 Integrated Enterprise</a:t>
          </a:r>
          <a:endParaRPr lang="en-US" sz="1600" b="1" dirty="0">
            <a:solidFill>
              <a:schemeClr val="bg1"/>
            </a:solidFill>
            <a:latin typeface="Helvetica Neue"/>
            <a:cs typeface="Times New Roman" pitchFamily="18" charset="0"/>
          </a:endParaRPr>
        </a:p>
      </dgm:t>
    </dgm:pt>
    <dgm:pt modelId="{79C1A6AC-2129-4D64-B14D-5542AB63E2B3}" type="parTrans" cxnId="{3B27D736-B3B2-40E0-AE48-A7A52FB58995}">
      <dgm:prSet/>
      <dgm:spPr/>
      <dgm:t>
        <a:bodyPr/>
        <a:lstStyle/>
        <a:p>
          <a:endParaRPr lang="en-US" b="1">
            <a:solidFill>
              <a:srgbClr val="6A0500"/>
            </a:solidFill>
            <a:latin typeface="Helvetica Neue"/>
          </a:endParaRPr>
        </a:p>
      </dgm:t>
    </dgm:pt>
    <dgm:pt modelId="{01E53F3E-A0EB-4189-BFFF-B4F285CFBEA5}" type="sibTrans" cxnId="{3B27D736-B3B2-40E0-AE48-A7A52FB58995}">
      <dgm:prSet/>
      <dgm:spPr/>
      <dgm:t>
        <a:bodyPr/>
        <a:lstStyle/>
        <a:p>
          <a:endParaRPr lang="en-US" b="1">
            <a:solidFill>
              <a:srgbClr val="6A0500"/>
            </a:solidFill>
            <a:latin typeface="Helvetica Neue"/>
          </a:endParaRPr>
        </a:p>
      </dgm:t>
    </dgm:pt>
    <dgm:pt modelId="{B5152FD9-8F61-4C38-9F08-C684F2C105A3}">
      <dgm:prSet phldrT="[Text]" custT="1"/>
      <dgm:spPr/>
      <dgm:t>
        <a:bodyPr/>
        <a:lstStyle/>
        <a:p>
          <a:r>
            <a:rPr lang="en-US" sz="1600" b="1" dirty="0" smtClean="0">
              <a:solidFill>
                <a:srgbClr val="6A0500"/>
              </a:solidFill>
              <a:latin typeface="Helvetica Neue"/>
              <a:cs typeface="Times New Roman" pitchFamily="18" charset="0"/>
            </a:rPr>
            <a:t>Stage 2 </a:t>
          </a:r>
        </a:p>
        <a:p>
          <a:r>
            <a:rPr lang="en-US" sz="1600" b="1" dirty="0" smtClean="0">
              <a:solidFill>
                <a:srgbClr val="6A0500"/>
              </a:solidFill>
              <a:latin typeface="Helvetica Neue"/>
              <a:cs typeface="Times New Roman" pitchFamily="18" charset="0"/>
            </a:rPr>
            <a:t>Semi Functional Enterprise</a:t>
          </a:r>
          <a:endParaRPr lang="en-US" sz="1600" b="1" dirty="0">
            <a:solidFill>
              <a:srgbClr val="6A0500"/>
            </a:solidFill>
            <a:latin typeface="Helvetica Neue"/>
            <a:cs typeface="Times New Roman" pitchFamily="18" charset="0"/>
          </a:endParaRPr>
        </a:p>
      </dgm:t>
    </dgm:pt>
    <dgm:pt modelId="{07E66B20-B4B7-41E3-A606-0D85932BBE4F}" type="parTrans" cxnId="{B623C595-021A-4CA8-8BD6-B416956FFF83}">
      <dgm:prSet/>
      <dgm:spPr/>
      <dgm:t>
        <a:bodyPr/>
        <a:lstStyle/>
        <a:p>
          <a:endParaRPr lang="en-US" b="1">
            <a:solidFill>
              <a:srgbClr val="6A0500"/>
            </a:solidFill>
            <a:latin typeface="Helvetica Neue"/>
          </a:endParaRPr>
        </a:p>
      </dgm:t>
    </dgm:pt>
    <dgm:pt modelId="{C57A2667-9CA3-494B-A267-2A32745DA79F}" type="sibTrans" cxnId="{B623C595-021A-4CA8-8BD6-B416956FFF83}">
      <dgm:prSet/>
      <dgm:spPr/>
      <dgm:t>
        <a:bodyPr/>
        <a:lstStyle/>
        <a:p>
          <a:endParaRPr lang="en-US" b="1">
            <a:solidFill>
              <a:srgbClr val="6A0500"/>
            </a:solidFill>
            <a:latin typeface="Helvetica Neue"/>
          </a:endParaRPr>
        </a:p>
      </dgm:t>
    </dgm:pt>
    <dgm:pt modelId="{4296EB33-C804-4F46-878B-4CA01103E7CB}">
      <dgm:prSet phldrT="[Text]" custT="1"/>
      <dgm:spPr/>
      <dgm:t>
        <a:bodyPr/>
        <a:lstStyle/>
        <a:p>
          <a:r>
            <a:rPr lang="en-US" sz="1600" b="1" dirty="0" smtClean="0">
              <a:solidFill>
                <a:schemeClr val="bg1"/>
              </a:solidFill>
              <a:latin typeface="Helvetica Neue"/>
              <a:cs typeface="Times New Roman" pitchFamily="18" charset="0"/>
            </a:rPr>
            <a:t>Stage 4 </a:t>
          </a:r>
        </a:p>
        <a:p>
          <a:r>
            <a:rPr lang="en-US" sz="1600" b="1" dirty="0" smtClean="0">
              <a:solidFill>
                <a:schemeClr val="bg1"/>
              </a:solidFill>
              <a:latin typeface="Helvetica Neue"/>
              <a:cs typeface="Times New Roman" pitchFamily="18" charset="0"/>
            </a:rPr>
            <a:t>Extended Enterprise</a:t>
          </a:r>
          <a:endParaRPr lang="en-US" sz="1600" b="1" dirty="0">
            <a:solidFill>
              <a:schemeClr val="bg1"/>
            </a:solidFill>
            <a:latin typeface="Helvetica Neue"/>
            <a:cs typeface="Times New Roman" pitchFamily="18" charset="0"/>
          </a:endParaRPr>
        </a:p>
      </dgm:t>
    </dgm:pt>
    <dgm:pt modelId="{D4A72E75-4350-4D5F-A970-8EECB5123B1D}" type="parTrans" cxnId="{F7D593AB-48F7-40F9-8DF9-5F2FCB0079E8}">
      <dgm:prSet/>
      <dgm:spPr/>
      <dgm:t>
        <a:bodyPr/>
        <a:lstStyle/>
        <a:p>
          <a:endParaRPr lang="en-US" b="1">
            <a:solidFill>
              <a:srgbClr val="6A0500"/>
            </a:solidFill>
            <a:latin typeface="Helvetica Neue"/>
          </a:endParaRPr>
        </a:p>
      </dgm:t>
    </dgm:pt>
    <dgm:pt modelId="{4F54D6F8-ADD2-4BC0-9D4C-7E0640E56BEF}" type="sibTrans" cxnId="{F7D593AB-48F7-40F9-8DF9-5F2FCB0079E8}">
      <dgm:prSet/>
      <dgm:spPr/>
      <dgm:t>
        <a:bodyPr/>
        <a:lstStyle/>
        <a:p>
          <a:endParaRPr lang="en-US" b="1">
            <a:solidFill>
              <a:srgbClr val="6A0500"/>
            </a:solidFill>
            <a:latin typeface="Helvetica Neue"/>
          </a:endParaRPr>
        </a:p>
      </dgm:t>
    </dgm:pt>
    <dgm:pt modelId="{8E8C1737-DCE1-42B4-A902-B11EC1C14A1C}" type="pres">
      <dgm:prSet presAssocID="{ADC00487-27D1-4326-A953-7E8E1F2BDB46}" presName="CompostProcess" presStyleCnt="0">
        <dgm:presLayoutVars>
          <dgm:dir/>
          <dgm:resizeHandles val="exact"/>
        </dgm:presLayoutVars>
      </dgm:prSet>
      <dgm:spPr/>
    </dgm:pt>
    <dgm:pt modelId="{E773490E-DB60-47EB-A2F2-18A3AB78BF9B}" type="pres">
      <dgm:prSet presAssocID="{ADC00487-27D1-4326-A953-7E8E1F2BDB46}" presName="arrow" presStyleLbl="bgShp" presStyleIdx="0" presStyleCnt="1"/>
      <dgm:spPr/>
    </dgm:pt>
    <dgm:pt modelId="{3D279B87-D4BF-4E8B-AA31-AAA1F68047DB}" type="pres">
      <dgm:prSet presAssocID="{ADC00487-27D1-4326-A953-7E8E1F2BDB46}" presName="linearProcess" presStyleCnt="0"/>
      <dgm:spPr/>
    </dgm:pt>
    <dgm:pt modelId="{9D991359-1F67-4D72-853A-CBB7F40C81BC}" type="pres">
      <dgm:prSet presAssocID="{7506A070-AA07-47A9-9BB7-5F15966C2151}" presName="textNode" presStyleLbl="node1" presStyleIdx="0" presStyleCnt="5">
        <dgm:presLayoutVars>
          <dgm:bulletEnabled val="1"/>
        </dgm:presLayoutVars>
      </dgm:prSet>
      <dgm:spPr/>
      <dgm:t>
        <a:bodyPr/>
        <a:lstStyle/>
        <a:p>
          <a:endParaRPr lang="en-US"/>
        </a:p>
      </dgm:t>
    </dgm:pt>
    <dgm:pt modelId="{9DC5075C-0326-401A-8A56-46091497015D}" type="pres">
      <dgm:prSet presAssocID="{0EE08AE3-5EC3-4C42-A2C8-32EE1383D3C8}" presName="sibTrans" presStyleCnt="0"/>
      <dgm:spPr/>
    </dgm:pt>
    <dgm:pt modelId="{588103FD-E6EE-427C-B094-F4D728A1149F}" type="pres">
      <dgm:prSet presAssocID="{6C3F0877-6075-4B45-B101-8537B738C983}" presName="textNode" presStyleLbl="node1" presStyleIdx="1" presStyleCnt="5">
        <dgm:presLayoutVars>
          <dgm:bulletEnabled val="1"/>
        </dgm:presLayoutVars>
      </dgm:prSet>
      <dgm:spPr/>
      <dgm:t>
        <a:bodyPr/>
        <a:lstStyle/>
        <a:p>
          <a:endParaRPr lang="en-US"/>
        </a:p>
      </dgm:t>
    </dgm:pt>
    <dgm:pt modelId="{0FBA66F4-733B-4909-B57D-47552A6AC149}" type="pres">
      <dgm:prSet presAssocID="{6CBC9DED-6656-432D-B827-430A7FDC390E}" presName="sibTrans" presStyleCnt="0"/>
      <dgm:spPr/>
    </dgm:pt>
    <dgm:pt modelId="{A4995EDF-DD1C-4932-8300-9AA220A467F5}" type="pres">
      <dgm:prSet presAssocID="{B5152FD9-8F61-4C38-9F08-C684F2C105A3}" presName="textNode" presStyleLbl="node1" presStyleIdx="2" presStyleCnt="5">
        <dgm:presLayoutVars>
          <dgm:bulletEnabled val="1"/>
        </dgm:presLayoutVars>
      </dgm:prSet>
      <dgm:spPr/>
      <dgm:t>
        <a:bodyPr/>
        <a:lstStyle/>
        <a:p>
          <a:endParaRPr lang="en-US"/>
        </a:p>
      </dgm:t>
    </dgm:pt>
    <dgm:pt modelId="{7AE2F511-8470-44BE-9107-85F6E5749DF8}" type="pres">
      <dgm:prSet presAssocID="{C57A2667-9CA3-494B-A267-2A32745DA79F}" presName="sibTrans" presStyleCnt="0"/>
      <dgm:spPr/>
    </dgm:pt>
    <dgm:pt modelId="{740AB372-2484-4C20-B712-9D643035E3D1}" type="pres">
      <dgm:prSet presAssocID="{97E5BDC0-9481-4D2C-9EDF-E1C023B76657}" presName="textNode" presStyleLbl="node1" presStyleIdx="3" presStyleCnt="5">
        <dgm:presLayoutVars>
          <dgm:bulletEnabled val="1"/>
        </dgm:presLayoutVars>
      </dgm:prSet>
      <dgm:spPr/>
      <dgm:t>
        <a:bodyPr/>
        <a:lstStyle/>
        <a:p>
          <a:endParaRPr lang="en-US"/>
        </a:p>
      </dgm:t>
    </dgm:pt>
    <dgm:pt modelId="{93197EE8-39B2-439B-BD4F-D6DDCB001F82}" type="pres">
      <dgm:prSet presAssocID="{01E53F3E-A0EB-4189-BFFF-B4F285CFBEA5}" presName="sibTrans" presStyleCnt="0"/>
      <dgm:spPr/>
    </dgm:pt>
    <dgm:pt modelId="{B166429F-56E0-4753-B842-FD5E027D8929}" type="pres">
      <dgm:prSet presAssocID="{4296EB33-C804-4F46-878B-4CA01103E7CB}" presName="textNode" presStyleLbl="node1" presStyleIdx="4" presStyleCnt="5">
        <dgm:presLayoutVars>
          <dgm:bulletEnabled val="1"/>
        </dgm:presLayoutVars>
      </dgm:prSet>
      <dgm:spPr/>
      <dgm:t>
        <a:bodyPr/>
        <a:lstStyle/>
        <a:p>
          <a:endParaRPr lang="en-US"/>
        </a:p>
      </dgm:t>
    </dgm:pt>
  </dgm:ptLst>
  <dgm:cxnLst>
    <dgm:cxn modelId="{F7D593AB-48F7-40F9-8DF9-5F2FCB0079E8}" srcId="{ADC00487-27D1-4326-A953-7E8E1F2BDB46}" destId="{4296EB33-C804-4F46-878B-4CA01103E7CB}" srcOrd="4" destOrd="0" parTransId="{D4A72E75-4350-4D5F-A970-8EECB5123B1D}" sibTransId="{4F54D6F8-ADD2-4BC0-9D4C-7E0640E56BEF}"/>
    <dgm:cxn modelId="{7D50249A-A29A-4DDA-BD35-971A87E9AEBE}" srcId="{ADC00487-27D1-4326-A953-7E8E1F2BDB46}" destId="{7506A070-AA07-47A9-9BB7-5F15966C2151}" srcOrd="0" destOrd="0" parTransId="{4ACB1745-0C09-42FD-9EF8-80A3AAD013BC}" sibTransId="{0EE08AE3-5EC3-4C42-A2C8-32EE1383D3C8}"/>
    <dgm:cxn modelId="{E9BE96D2-D06A-48F1-B1B7-8887AF343404}" type="presOf" srcId="{4296EB33-C804-4F46-878B-4CA01103E7CB}" destId="{B166429F-56E0-4753-B842-FD5E027D8929}" srcOrd="0" destOrd="0" presId="urn:microsoft.com/office/officeart/2005/8/layout/hProcess9"/>
    <dgm:cxn modelId="{529076CB-6513-4B19-AE99-08D9CC39F7DD}" type="presOf" srcId="{7506A070-AA07-47A9-9BB7-5F15966C2151}" destId="{9D991359-1F67-4D72-853A-CBB7F40C81BC}" srcOrd="0" destOrd="0" presId="urn:microsoft.com/office/officeart/2005/8/layout/hProcess9"/>
    <dgm:cxn modelId="{07A6A6AB-ECBF-4058-B54C-BF740395545C}" srcId="{ADC00487-27D1-4326-A953-7E8E1F2BDB46}" destId="{6C3F0877-6075-4B45-B101-8537B738C983}" srcOrd="1" destOrd="0" parTransId="{863A2CB5-B12D-44C5-B128-98EC332A0D9F}" sibTransId="{6CBC9DED-6656-432D-B827-430A7FDC390E}"/>
    <dgm:cxn modelId="{DBA2FACB-A7EA-40EB-ABF2-5B4B0AB136A9}" type="presOf" srcId="{6C3F0877-6075-4B45-B101-8537B738C983}" destId="{588103FD-E6EE-427C-B094-F4D728A1149F}" srcOrd="0" destOrd="0" presId="urn:microsoft.com/office/officeart/2005/8/layout/hProcess9"/>
    <dgm:cxn modelId="{EFBAB1FD-FC42-42DB-BEEE-B11F3D7DF20D}" type="presOf" srcId="{ADC00487-27D1-4326-A953-7E8E1F2BDB46}" destId="{8E8C1737-DCE1-42B4-A902-B11EC1C14A1C}" srcOrd="0" destOrd="0" presId="urn:microsoft.com/office/officeart/2005/8/layout/hProcess9"/>
    <dgm:cxn modelId="{911B72E4-B224-4F53-9801-0DF1C49CDFF0}" type="presOf" srcId="{97E5BDC0-9481-4D2C-9EDF-E1C023B76657}" destId="{740AB372-2484-4C20-B712-9D643035E3D1}" srcOrd="0" destOrd="0" presId="urn:microsoft.com/office/officeart/2005/8/layout/hProcess9"/>
    <dgm:cxn modelId="{5B5CB66D-D933-4919-A107-F3814951F9C9}" type="presOf" srcId="{B5152FD9-8F61-4C38-9F08-C684F2C105A3}" destId="{A4995EDF-DD1C-4932-8300-9AA220A467F5}" srcOrd="0" destOrd="0" presId="urn:microsoft.com/office/officeart/2005/8/layout/hProcess9"/>
    <dgm:cxn modelId="{B623C595-021A-4CA8-8BD6-B416956FFF83}" srcId="{ADC00487-27D1-4326-A953-7E8E1F2BDB46}" destId="{B5152FD9-8F61-4C38-9F08-C684F2C105A3}" srcOrd="2" destOrd="0" parTransId="{07E66B20-B4B7-41E3-A606-0D85932BBE4F}" sibTransId="{C57A2667-9CA3-494B-A267-2A32745DA79F}"/>
    <dgm:cxn modelId="{3B27D736-B3B2-40E0-AE48-A7A52FB58995}" srcId="{ADC00487-27D1-4326-A953-7E8E1F2BDB46}" destId="{97E5BDC0-9481-4D2C-9EDF-E1C023B76657}" srcOrd="3" destOrd="0" parTransId="{79C1A6AC-2129-4D64-B14D-5542AB63E2B3}" sibTransId="{01E53F3E-A0EB-4189-BFFF-B4F285CFBEA5}"/>
    <dgm:cxn modelId="{F8972F70-0A88-4C7E-B998-1FCE67E121B3}" type="presParOf" srcId="{8E8C1737-DCE1-42B4-A902-B11EC1C14A1C}" destId="{E773490E-DB60-47EB-A2F2-18A3AB78BF9B}" srcOrd="0" destOrd="0" presId="urn:microsoft.com/office/officeart/2005/8/layout/hProcess9"/>
    <dgm:cxn modelId="{59BEB6C9-7759-473D-9E8D-916CBD425E81}" type="presParOf" srcId="{8E8C1737-DCE1-42B4-A902-B11EC1C14A1C}" destId="{3D279B87-D4BF-4E8B-AA31-AAA1F68047DB}" srcOrd="1" destOrd="0" presId="urn:microsoft.com/office/officeart/2005/8/layout/hProcess9"/>
    <dgm:cxn modelId="{72970BB1-BC27-4C6C-ACE0-9111DC3363B7}" type="presParOf" srcId="{3D279B87-D4BF-4E8B-AA31-AAA1F68047DB}" destId="{9D991359-1F67-4D72-853A-CBB7F40C81BC}" srcOrd="0" destOrd="0" presId="urn:microsoft.com/office/officeart/2005/8/layout/hProcess9"/>
    <dgm:cxn modelId="{5305CFEF-A195-40B3-AB2A-98943F4CA7E6}" type="presParOf" srcId="{3D279B87-D4BF-4E8B-AA31-AAA1F68047DB}" destId="{9DC5075C-0326-401A-8A56-46091497015D}" srcOrd="1" destOrd="0" presId="urn:microsoft.com/office/officeart/2005/8/layout/hProcess9"/>
    <dgm:cxn modelId="{FACD37B3-28B8-41EE-BAB4-5F479DF1DEA7}" type="presParOf" srcId="{3D279B87-D4BF-4E8B-AA31-AAA1F68047DB}" destId="{588103FD-E6EE-427C-B094-F4D728A1149F}" srcOrd="2" destOrd="0" presId="urn:microsoft.com/office/officeart/2005/8/layout/hProcess9"/>
    <dgm:cxn modelId="{C20A6B72-B654-4F6C-A5A2-6F709AA1986A}" type="presParOf" srcId="{3D279B87-D4BF-4E8B-AA31-AAA1F68047DB}" destId="{0FBA66F4-733B-4909-B57D-47552A6AC149}" srcOrd="3" destOrd="0" presId="urn:microsoft.com/office/officeart/2005/8/layout/hProcess9"/>
    <dgm:cxn modelId="{B00018FC-64DE-4B5F-B101-6484C8F49A9B}" type="presParOf" srcId="{3D279B87-D4BF-4E8B-AA31-AAA1F68047DB}" destId="{A4995EDF-DD1C-4932-8300-9AA220A467F5}" srcOrd="4" destOrd="0" presId="urn:microsoft.com/office/officeart/2005/8/layout/hProcess9"/>
    <dgm:cxn modelId="{09F57832-2743-496C-97E9-3FB88952D3E5}" type="presParOf" srcId="{3D279B87-D4BF-4E8B-AA31-AAA1F68047DB}" destId="{7AE2F511-8470-44BE-9107-85F6E5749DF8}" srcOrd="5" destOrd="0" presId="urn:microsoft.com/office/officeart/2005/8/layout/hProcess9"/>
    <dgm:cxn modelId="{B213174D-A365-42F0-9EE5-9C0850C1C4EB}" type="presParOf" srcId="{3D279B87-D4BF-4E8B-AA31-AAA1F68047DB}" destId="{740AB372-2484-4C20-B712-9D643035E3D1}" srcOrd="6" destOrd="0" presId="urn:microsoft.com/office/officeart/2005/8/layout/hProcess9"/>
    <dgm:cxn modelId="{1C01FB2A-37FF-43AE-96FE-5C2137FA96C8}" type="presParOf" srcId="{3D279B87-D4BF-4E8B-AA31-AAA1F68047DB}" destId="{93197EE8-39B2-439B-BD4F-D6DDCB001F82}" srcOrd="7" destOrd="0" presId="urn:microsoft.com/office/officeart/2005/8/layout/hProcess9"/>
    <dgm:cxn modelId="{F3639901-AECB-4233-ACC9-966895F2198A}" type="presParOf" srcId="{3D279B87-D4BF-4E8B-AA31-AAA1F68047DB}" destId="{B166429F-56E0-4753-B842-FD5E027D892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2F8BF4-589A-4B59-99F0-FC4A11F5E38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E9B053EA-FF1F-4EE2-966C-B444382B260E}">
      <dgm:prSet phldrT="[Text]" custT="1"/>
      <dgm:spPr/>
      <dgm:t>
        <a:bodyPr/>
        <a:lstStyle/>
        <a:p>
          <a:r>
            <a:rPr lang="en-US" sz="2000" b="1" dirty="0" smtClean="0">
              <a:solidFill>
                <a:srgbClr val="8F0500"/>
              </a:solidFill>
              <a:latin typeface="Helvetica Neue"/>
              <a:cs typeface="Times New Roman" pitchFamily="18" charset="0"/>
            </a:rPr>
            <a:t>Marketing</a:t>
          </a:r>
          <a:endParaRPr lang="en-US" sz="2000" b="1" dirty="0">
            <a:solidFill>
              <a:srgbClr val="8F0500"/>
            </a:solidFill>
            <a:latin typeface="Helvetica Neue"/>
            <a:cs typeface="Times New Roman" pitchFamily="18" charset="0"/>
          </a:endParaRPr>
        </a:p>
      </dgm:t>
    </dgm:pt>
    <dgm:pt modelId="{F9F58861-808E-4567-BA36-7302BD9882EF}" type="parTrans" cxnId="{959CDC33-F07C-4867-A1E8-7242427AF706}">
      <dgm:prSet/>
      <dgm:spPr/>
      <dgm:t>
        <a:bodyPr/>
        <a:lstStyle/>
        <a:p>
          <a:endParaRPr lang="en-US"/>
        </a:p>
      </dgm:t>
    </dgm:pt>
    <dgm:pt modelId="{9C398734-CD54-4C23-9978-D37AC9E4A56C}" type="sibTrans" cxnId="{959CDC33-F07C-4867-A1E8-7242427AF706}">
      <dgm:prSet/>
      <dgm:spPr/>
      <dgm:t>
        <a:bodyPr/>
        <a:lstStyle/>
        <a:p>
          <a:endParaRPr lang="en-US"/>
        </a:p>
      </dgm:t>
    </dgm:pt>
    <dgm:pt modelId="{F6FF18CD-EC79-419F-A25F-A19E14BA351E}">
      <dgm:prSet phldrT="[Text]" custT="1"/>
      <dgm:spPr/>
      <dgm:t>
        <a:bodyPr/>
        <a:lstStyle/>
        <a:p>
          <a:r>
            <a:rPr lang="en-US" sz="2000" b="1" dirty="0" smtClean="0">
              <a:solidFill>
                <a:srgbClr val="6A0500"/>
              </a:solidFill>
              <a:latin typeface="Helvetica Neue"/>
              <a:cs typeface="Times New Roman" pitchFamily="18" charset="0"/>
            </a:rPr>
            <a:t>Product</a:t>
          </a:r>
          <a:endParaRPr lang="en-US" sz="2000" b="1" dirty="0">
            <a:solidFill>
              <a:srgbClr val="6A0500"/>
            </a:solidFill>
            <a:latin typeface="Helvetica Neue"/>
            <a:cs typeface="Times New Roman" pitchFamily="18" charset="0"/>
          </a:endParaRPr>
        </a:p>
      </dgm:t>
    </dgm:pt>
    <dgm:pt modelId="{17787B1C-9B7F-4999-A3BD-FBFDEC4C70DA}" type="parTrans" cxnId="{6939370A-782A-44F7-AE79-534B976CE5C6}">
      <dgm:prSet/>
      <dgm:spPr/>
      <dgm:t>
        <a:bodyPr/>
        <a:lstStyle/>
        <a:p>
          <a:endParaRPr lang="en-US">
            <a:solidFill>
              <a:srgbClr val="6A0500"/>
            </a:solidFill>
          </a:endParaRPr>
        </a:p>
      </dgm:t>
    </dgm:pt>
    <dgm:pt modelId="{241930D0-C97D-4444-9FF5-67407F5E993A}" type="sibTrans" cxnId="{6939370A-782A-44F7-AE79-534B976CE5C6}">
      <dgm:prSet/>
      <dgm:spPr/>
      <dgm:t>
        <a:bodyPr/>
        <a:lstStyle/>
        <a:p>
          <a:endParaRPr lang="en-US"/>
        </a:p>
      </dgm:t>
    </dgm:pt>
    <dgm:pt modelId="{566AA9D8-6563-4552-BB69-C57EB25B3E2A}">
      <dgm:prSet phldrT="[Text]" custT="1"/>
      <dgm:spPr/>
      <dgm:t>
        <a:bodyPr/>
        <a:lstStyle/>
        <a:p>
          <a:r>
            <a:rPr lang="en-US" sz="2000" b="1" dirty="0" smtClean="0">
              <a:solidFill>
                <a:srgbClr val="6A0500"/>
              </a:solidFill>
              <a:latin typeface="Helvetica Neue"/>
              <a:cs typeface="Times New Roman" pitchFamily="18" charset="0"/>
            </a:rPr>
            <a:t>Price</a:t>
          </a:r>
          <a:endParaRPr lang="en-US" sz="2000" b="1" dirty="0">
            <a:solidFill>
              <a:srgbClr val="6A0500"/>
            </a:solidFill>
            <a:latin typeface="Helvetica Neue"/>
            <a:cs typeface="Times New Roman" pitchFamily="18" charset="0"/>
          </a:endParaRPr>
        </a:p>
      </dgm:t>
    </dgm:pt>
    <dgm:pt modelId="{7ACB878B-2416-46D4-9F41-390E8DBE961D}" type="parTrans" cxnId="{1C3B5C4A-3805-46E7-BB3E-F50EA8BC5A04}">
      <dgm:prSet/>
      <dgm:spPr/>
      <dgm:t>
        <a:bodyPr/>
        <a:lstStyle/>
        <a:p>
          <a:endParaRPr lang="en-US">
            <a:solidFill>
              <a:srgbClr val="6A0500"/>
            </a:solidFill>
          </a:endParaRPr>
        </a:p>
      </dgm:t>
    </dgm:pt>
    <dgm:pt modelId="{FD3BE12D-856F-4B74-A2A6-3AA7D2788B7E}" type="sibTrans" cxnId="{1C3B5C4A-3805-46E7-BB3E-F50EA8BC5A04}">
      <dgm:prSet/>
      <dgm:spPr/>
      <dgm:t>
        <a:bodyPr/>
        <a:lstStyle/>
        <a:p>
          <a:endParaRPr lang="en-US"/>
        </a:p>
      </dgm:t>
    </dgm:pt>
    <dgm:pt modelId="{FE4FD755-8054-4A51-A3BE-5910E2B9B681}">
      <dgm:prSet phldrT="[Text]" custT="1"/>
      <dgm:spPr/>
      <dgm:t>
        <a:bodyPr/>
        <a:lstStyle/>
        <a:p>
          <a:r>
            <a:rPr lang="en-US" sz="2000" b="1" dirty="0" smtClean="0">
              <a:solidFill>
                <a:srgbClr val="6A0500"/>
              </a:solidFill>
              <a:latin typeface="Helvetica Neue"/>
              <a:cs typeface="Times New Roman" pitchFamily="18" charset="0"/>
            </a:rPr>
            <a:t>Promotion</a:t>
          </a:r>
          <a:endParaRPr lang="en-US" sz="2000" b="1" dirty="0">
            <a:solidFill>
              <a:srgbClr val="6A0500"/>
            </a:solidFill>
            <a:latin typeface="Helvetica Neue"/>
            <a:cs typeface="Times New Roman" pitchFamily="18" charset="0"/>
          </a:endParaRPr>
        </a:p>
      </dgm:t>
    </dgm:pt>
    <dgm:pt modelId="{3136EA23-DA7F-4C42-A059-61AE5E71616D}" type="parTrans" cxnId="{C0999A64-2DD7-4A64-9BB2-8E57AC14FBB4}">
      <dgm:prSet/>
      <dgm:spPr/>
      <dgm:t>
        <a:bodyPr/>
        <a:lstStyle/>
        <a:p>
          <a:endParaRPr lang="en-US">
            <a:solidFill>
              <a:srgbClr val="6A0500"/>
            </a:solidFill>
          </a:endParaRPr>
        </a:p>
      </dgm:t>
    </dgm:pt>
    <dgm:pt modelId="{4F68B7DF-70C8-4AD3-9B07-6023C9E33FAE}" type="sibTrans" cxnId="{C0999A64-2DD7-4A64-9BB2-8E57AC14FBB4}">
      <dgm:prSet/>
      <dgm:spPr/>
      <dgm:t>
        <a:bodyPr/>
        <a:lstStyle/>
        <a:p>
          <a:endParaRPr lang="en-US"/>
        </a:p>
      </dgm:t>
    </dgm:pt>
    <dgm:pt modelId="{6F504C82-1A55-40DD-B960-A387308B15EA}" type="pres">
      <dgm:prSet presAssocID="{882F8BF4-589A-4B59-99F0-FC4A11F5E38B}" presName="hierChild1" presStyleCnt="0">
        <dgm:presLayoutVars>
          <dgm:orgChart val="1"/>
          <dgm:chPref val="1"/>
          <dgm:dir/>
          <dgm:animOne val="branch"/>
          <dgm:animLvl val="lvl"/>
          <dgm:resizeHandles/>
        </dgm:presLayoutVars>
      </dgm:prSet>
      <dgm:spPr/>
      <dgm:t>
        <a:bodyPr/>
        <a:lstStyle/>
        <a:p>
          <a:endParaRPr lang="en-US"/>
        </a:p>
      </dgm:t>
    </dgm:pt>
    <dgm:pt modelId="{B0755A80-4278-4FE2-85D1-F354B3BEDF11}" type="pres">
      <dgm:prSet presAssocID="{E9B053EA-FF1F-4EE2-966C-B444382B260E}" presName="hierRoot1" presStyleCnt="0">
        <dgm:presLayoutVars>
          <dgm:hierBranch val="init"/>
        </dgm:presLayoutVars>
      </dgm:prSet>
      <dgm:spPr/>
    </dgm:pt>
    <dgm:pt modelId="{D1B90836-2371-4AF0-9083-2439B673059A}" type="pres">
      <dgm:prSet presAssocID="{E9B053EA-FF1F-4EE2-966C-B444382B260E}" presName="rootComposite1" presStyleCnt="0"/>
      <dgm:spPr/>
    </dgm:pt>
    <dgm:pt modelId="{DF0371F5-6A51-4506-B993-F390AC395FAC}" type="pres">
      <dgm:prSet presAssocID="{E9B053EA-FF1F-4EE2-966C-B444382B260E}" presName="rootText1" presStyleLbl="node0" presStyleIdx="0" presStyleCnt="1" custScaleX="14271" custScaleY="10504" custLinFactNeighborX="-2688" custLinFactNeighborY="-93571">
        <dgm:presLayoutVars>
          <dgm:chPref val="3"/>
        </dgm:presLayoutVars>
      </dgm:prSet>
      <dgm:spPr/>
      <dgm:t>
        <a:bodyPr/>
        <a:lstStyle/>
        <a:p>
          <a:endParaRPr lang="en-US"/>
        </a:p>
      </dgm:t>
    </dgm:pt>
    <dgm:pt modelId="{7307C0B6-8F2D-4B10-BF2A-182C146ED585}" type="pres">
      <dgm:prSet presAssocID="{E9B053EA-FF1F-4EE2-966C-B444382B260E}" presName="rootConnector1" presStyleLbl="node1" presStyleIdx="0" presStyleCnt="0"/>
      <dgm:spPr/>
      <dgm:t>
        <a:bodyPr/>
        <a:lstStyle/>
        <a:p>
          <a:endParaRPr lang="en-US"/>
        </a:p>
      </dgm:t>
    </dgm:pt>
    <dgm:pt modelId="{A491ECF1-4526-471A-BB9A-E8DD3E7904CE}" type="pres">
      <dgm:prSet presAssocID="{E9B053EA-FF1F-4EE2-966C-B444382B260E}" presName="hierChild2" presStyleCnt="0"/>
      <dgm:spPr/>
    </dgm:pt>
    <dgm:pt modelId="{3FDD8CC9-D186-45B8-929D-48E47F8EFC59}" type="pres">
      <dgm:prSet presAssocID="{17787B1C-9B7F-4999-A3BD-FBFDEC4C70DA}" presName="Name37" presStyleLbl="parChTrans1D2" presStyleIdx="0" presStyleCnt="3"/>
      <dgm:spPr/>
      <dgm:t>
        <a:bodyPr/>
        <a:lstStyle/>
        <a:p>
          <a:endParaRPr lang="en-US"/>
        </a:p>
      </dgm:t>
    </dgm:pt>
    <dgm:pt modelId="{C1E7AC5D-C8BB-4732-B23E-8021C9BC3173}" type="pres">
      <dgm:prSet presAssocID="{F6FF18CD-EC79-419F-A25F-A19E14BA351E}" presName="hierRoot2" presStyleCnt="0">
        <dgm:presLayoutVars>
          <dgm:hierBranch val="init"/>
        </dgm:presLayoutVars>
      </dgm:prSet>
      <dgm:spPr/>
    </dgm:pt>
    <dgm:pt modelId="{48E8703B-B681-46AB-8AD7-094F22973B07}" type="pres">
      <dgm:prSet presAssocID="{F6FF18CD-EC79-419F-A25F-A19E14BA351E}" presName="rootComposite" presStyleCnt="0"/>
      <dgm:spPr/>
    </dgm:pt>
    <dgm:pt modelId="{2F4C8B4A-F7B6-44E5-9F6C-1A86A9E69410}" type="pres">
      <dgm:prSet presAssocID="{F6FF18CD-EC79-419F-A25F-A19E14BA351E}" presName="rootText" presStyleLbl="node2" presStyleIdx="0" presStyleCnt="3" custScaleX="11293" custScaleY="11675" custLinFactNeighborX="19474" custLinFactNeighborY="-45258">
        <dgm:presLayoutVars>
          <dgm:chPref val="3"/>
        </dgm:presLayoutVars>
      </dgm:prSet>
      <dgm:spPr/>
      <dgm:t>
        <a:bodyPr/>
        <a:lstStyle/>
        <a:p>
          <a:endParaRPr lang="en-US"/>
        </a:p>
      </dgm:t>
    </dgm:pt>
    <dgm:pt modelId="{F5D5CB9F-C698-45F1-BA16-A57A8B5CBDE9}" type="pres">
      <dgm:prSet presAssocID="{F6FF18CD-EC79-419F-A25F-A19E14BA351E}" presName="rootConnector" presStyleLbl="node2" presStyleIdx="0" presStyleCnt="3"/>
      <dgm:spPr/>
      <dgm:t>
        <a:bodyPr/>
        <a:lstStyle/>
        <a:p>
          <a:endParaRPr lang="en-US"/>
        </a:p>
      </dgm:t>
    </dgm:pt>
    <dgm:pt modelId="{BD890520-44D1-4B0C-8E17-0ED0DA794605}" type="pres">
      <dgm:prSet presAssocID="{F6FF18CD-EC79-419F-A25F-A19E14BA351E}" presName="hierChild4" presStyleCnt="0"/>
      <dgm:spPr/>
    </dgm:pt>
    <dgm:pt modelId="{C20A46A2-17E3-4A4E-A564-97A8F15666D1}" type="pres">
      <dgm:prSet presAssocID="{F6FF18CD-EC79-419F-A25F-A19E14BA351E}" presName="hierChild5" presStyleCnt="0"/>
      <dgm:spPr/>
    </dgm:pt>
    <dgm:pt modelId="{79B6BC0B-8636-49DD-80A1-26006D2FD8B5}" type="pres">
      <dgm:prSet presAssocID="{7ACB878B-2416-46D4-9F41-390E8DBE961D}" presName="Name37" presStyleLbl="parChTrans1D2" presStyleIdx="1" presStyleCnt="3"/>
      <dgm:spPr/>
      <dgm:t>
        <a:bodyPr/>
        <a:lstStyle/>
        <a:p>
          <a:endParaRPr lang="en-US"/>
        </a:p>
      </dgm:t>
    </dgm:pt>
    <dgm:pt modelId="{3EB627A4-67F8-49E4-8959-FAB8E56A017C}" type="pres">
      <dgm:prSet presAssocID="{566AA9D8-6563-4552-BB69-C57EB25B3E2A}" presName="hierRoot2" presStyleCnt="0">
        <dgm:presLayoutVars>
          <dgm:hierBranch val="init"/>
        </dgm:presLayoutVars>
      </dgm:prSet>
      <dgm:spPr/>
    </dgm:pt>
    <dgm:pt modelId="{0141BC31-6FF2-48F0-9BE7-E64832760688}" type="pres">
      <dgm:prSet presAssocID="{566AA9D8-6563-4552-BB69-C57EB25B3E2A}" presName="rootComposite" presStyleCnt="0"/>
      <dgm:spPr/>
    </dgm:pt>
    <dgm:pt modelId="{7686CD3D-6A44-4378-B3EF-CE1ADCFE0E29}" type="pres">
      <dgm:prSet presAssocID="{566AA9D8-6563-4552-BB69-C57EB25B3E2A}" presName="rootText" presStyleLbl="node2" presStyleIdx="1" presStyleCnt="3" custScaleX="15689" custScaleY="9685" custLinFactNeighborX="-690" custLinFactNeighborY="-49319">
        <dgm:presLayoutVars>
          <dgm:chPref val="3"/>
        </dgm:presLayoutVars>
      </dgm:prSet>
      <dgm:spPr/>
      <dgm:t>
        <a:bodyPr/>
        <a:lstStyle/>
        <a:p>
          <a:endParaRPr lang="en-US"/>
        </a:p>
      </dgm:t>
    </dgm:pt>
    <dgm:pt modelId="{FB125248-FA1B-4B73-9A78-BF6BAA329544}" type="pres">
      <dgm:prSet presAssocID="{566AA9D8-6563-4552-BB69-C57EB25B3E2A}" presName="rootConnector" presStyleLbl="node2" presStyleIdx="1" presStyleCnt="3"/>
      <dgm:spPr/>
      <dgm:t>
        <a:bodyPr/>
        <a:lstStyle/>
        <a:p>
          <a:endParaRPr lang="en-US"/>
        </a:p>
      </dgm:t>
    </dgm:pt>
    <dgm:pt modelId="{4B8E1E6D-55C6-4C2D-BF75-B2F55E807EFA}" type="pres">
      <dgm:prSet presAssocID="{566AA9D8-6563-4552-BB69-C57EB25B3E2A}" presName="hierChild4" presStyleCnt="0"/>
      <dgm:spPr/>
    </dgm:pt>
    <dgm:pt modelId="{24B20C07-C4FC-4C62-A89F-67D226EF59C7}" type="pres">
      <dgm:prSet presAssocID="{566AA9D8-6563-4552-BB69-C57EB25B3E2A}" presName="hierChild5" presStyleCnt="0"/>
      <dgm:spPr/>
    </dgm:pt>
    <dgm:pt modelId="{A3B3065E-E8A6-42EF-B21A-3EFA78AD8A0C}" type="pres">
      <dgm:prSet presAssocID="{3136EA23-DA7F-4C42-A059-61AE5E71616D}" presName="Name37" presStyleLbl="parChTrans1D2" presStyleIdx="2" presStyleCnt="3"/>
      <dgm:spPr/>
      <dgm:t>
        <a:bodyPr/>
        <a:lstStyle/>
        <a:p>
          <a:endParaRPr lang="en-US"/>
        </a:p>
      </dgm:t>
    </dgm:pt>
    <dgm:pt modelId="{1B7C4AE7-E121-4DDF-AC64-80D0F97A0B00}" type="pres">
      <dgm:prSet presAssocID="{FE4FD755-8054-4A51-A3BE-5910E2B9B681}" presName="hierRoot2" presStyleCnt="0">
        <dgm:presLayoutVars>
          <dgm:hierBranch val="init"/>
        </dgm:presLayoutVars>
      </dgm:prSet>
      <dgm:spPr/>
    </dgm:pt>
    <dgm:pt modelId="{0C957CC2-4B3E-44D2-A352-4DD4B0FD47A8}" type="pres">
      <dgm:prSet presAssocID="{FE4FD755-8054-4A51-A3BE-5910E2B9B681}" presName="rootComposite" presStyleCnt="0"/>
      <dgm:spPr/>
    </dgm:pt>
    <dgm:pt modelId="{319AE796-DA23-4AB5-A705-DD8C92BA4E71}" type="pres">
      <dgm:prSet presAssocID="{FE4FD755-8054-4A51-A3BE-5910E2B9B681}" presName="rootText" presStyleLbl="node2" presStyleIdx="2" presStyleCnt="3" custScaleX="15300" custScaleY="11614" custLinFactNeighborX="-21179" custLinFactNeighborY="-45258">
        <dgm:presLayoutVars>
          <dgm:chPref val="3"/>
        </dgm:presLayoutVars>
      </dgm:prSet>
      <dgm:spPr/>
      <dgm:t>
        <a:bodyPr/>
        <a:lstStyle/>
        <a:p>
          <a:endParaRPr lang="en-US"/>
        </a:p>
      </dgm:t>
    </dgm:pt>
    <dgm:pt modelId="{357C897C-B9F5-4BF2-9D70-7960FFB7E415}" type="pres">
      <dgm:prSet presAssocID="{FE4FD755-8054-4A51-A3BE-5910E2B9B681}" presName="rootConnector" presStyleLbl="node2" presStyleIdx="2" presStyleCnt="3"/>
      <dgm:spPr/>
      <dgm:t>
        <a:bodyPr/>
        <a:lstStyle/>
        <a:p>
          <a:endParaRPr lang="en-US"/>
        </a:p>
      </dgm:t>
    </dgm:pt>
    <dgm:pt modelId="{45AB1CEA-B70D-4331-845C-08764D87EBC9}" type="pres">
      <dgm:prSet presAssocID="{FE4FD755-8054-4A51-A3BE-5910E2B9B681}" presName="hierChild4" presStyleCnt="0"/>
      <dgm:spPr/>
    </dgm:pt>
    <dgm:pt modelId="{583A83F7-FC77-410E-98C2-7B2C73415874}" type="pres">
      <dgm:prSet presAssocID="{FE4FD755-8054-4A51-A3BE-5910E2B9B681}" presName="hierChild5" presStyleCnt="0"/>
      <dgm:spPr/>
    </dgm:pt>
    <dgm:pt modelId="{28921411-F606-434C-9512-CD437043D55E}" type="pres">
      <dgm:prSet presAssocID="{E9B053EA-FF1F-4EE2-966C-B444382B260E}" presName="hierChild3" presStyleCnt="0"/>
      <dgm:spPr/>
    </dgm:pt>
  </dgm:ptLst>
  <dgm:cxnLst>
    <dgm:cxn modelId="{A74768AC-205D-44C3-9E1A-14836FD0D350}" type="presOf" srcId="{566AA9D8-6563-4552-BB69-C57EB25B3E2A}" destId="{7686CD3D-6A44-4378-B3EF-CE1ADCFE0E29}" srcOrd="0" destOrd="0" presId="urn:microsoft.com/office/officeart/2005/8/layout/orgChart1"/>
    <dgm:cxn modelId="{90AD7578-7AE3-4301-8615-C6AD57F9EDA6}" type="presOf" srcId="{F6FF18CD-EC79-419F-A25F-A19E14BA351E}" destId="{2F4C8B4A-F7B6-44E5-9F6C-1A86A9E69410}" srcOrd="0" destOrd="0" presId="urn:microsoft.com/office/officeart/2005/8/layout/orgChart1"/>
    <dgm:cxn modelId="{F4953164-EA0B-48F5-A15A-A8941A8531B2}" type="presOf" srcId="{882F8BF4-589A-4B59-99F0-FC4A11F5E38B}" destId="{6F504C82-1A55-40DD-B960-A387308B15EA}" srcOrd="0" destOrd="0" presId="urn:microsoft.com/office/officeart/2005/8/layout/orgChart1"/>
    <dgm:cxn modelId="{34F626D2-D726-494D-A9D5-78130077EA89}" type="presOf" srcId="{566AA9D8-6563-4552-BB69-C57EB25B3E2A}" destId="{FB125248-FA1B-4B73-9A78-BF6BAA329544}" srcOrd="1" destOrd="0" presId="urn:microsoft.com/office/officeart/2005/8/layout/orgChart1"/>
    <dgm:cxn modelId="{97E1AFA8-9FDD-4C76-966B-F05B63C48DD4}" type="presOf" srcId="{FE4FD755-8054-4A51-A3BE-5910E2B9B681}" destId="{319AE796-DA23-4AB5-A705-DD8C92BA4E71}" srcOrd="0" destOrd="0" presId="urn:microsoft.com/office/officeart/2005/8/layout/orgChart1"/>
    <dgm:cxn modelId="{BF9035F1-2271-427B-A29E-CB768AE39CD9}" type="presOf" srcId="{17787B1C-9B7F-4999-A3BD-FBFDEC4C70DA}" destId="{3FDD8CC9-D186-45B8-929D-48E47F8EFC59}" srcOrd="0" destOrd="0" presId="urn:microsoft.com/office/officeart/2005/8/layout/orgChart1"/>
    <dgm:cxn modelId="{0B388B97-CE49-4E8A-B8DB-CECB0349129B}" type="presOf" srcId="{FE4FD755-8054-4A51-A3BE-5910E2B9B681}" destId="{357C897C-B9F5-4BF2-9D70-7960FFB7E415}" srcOrd="1" destOrd="0" presId="urn:microsoft.com/office/officeart/2005/8/layout/orgChart1"/>
    <dgm:cxn modelId="{AE2EDF80-70D5-4997-ADEE-5931638F52B5}" type="presOf" srcId="{E9B053EA-FF1F-4EE2-966C-B444382B260E}" destId="{DF0371F5-6A51-4506-B993-F390AC395FAC}" srcOrd="0" destOrd="0" presId="urn:microsoft.com/office/officeart/2005/8/layout/orgChart1"/>
    <dgm:cxn modelId="{B6EB9D4A-FEB7-4A65-A4E3-A7301B737CFB}" type="presOf" srcId="{3136EA23-DA7F-4C42-A059-61AE5E71616D}" destId="{A3B3065E-E8A6-42EF-B21A-3EFA78AD8A0C}" srcOrd="0" destOrd="0" presId="urn:microsoft.com/office/officeart/2005/8/layout/orgChart1"/>
    <dgm:cxn modelId="{959CDC33-F07C-4867-A1E8-7242427AF706}" srcId="{882F8BF4-589A-4B59-99F0-FC4A11F5E38B}" destId="{E9B053EA-FF1F-4EE2-966C-B444382B260E}" srcOrd="0" destOrd="0" parTransId="{F9F58861-808E-4567-BA36-7302BD9882EF}" sibTransId="{9C398734-CD54-4C23-9978-D37AC9E4A56C}"/>
    <dgm:cxn modelId="{C0999A64-2DD7-4A64-9BB2-8E57AC14FBB4}" srcId="{E9B053EA-FF1F-4EE2-966C-B444382B260E}" destId="{FE4FD755-8054-4A51-A3BE-5910E2B9B681}" srcOrd="2" destOrd="0" parTransId="{3136EA23-DA7F-4C42-A059-61AE5E71616D}" sibTransId="{4F68B7DF-70C8-4AD3-9B07-6023C9E33FAE}"/>
    <dgm:cxn modelId="{7A095D2B-CE84-406E-BB27-B10F85EAEEFE}" type="presOf" srcId="{7ACB878B-2416-46D4-9F41-390E8DBE961D}" destId="{79B6BC0B-8636-49DD-80A1-26006D2FD8B5}" srcOrd="0" destOrd="0" presId="urn:microsoft.com/office/officeart/2005/8/layout/orgChart1"/>
    <dgm:cxn modelId="{6939370A-782A-44F7-AE79-534B976CE5C6}" srcId="{E9B053EA-FF1F-4EE2-966C-B444382B260E}" destId="{F6FF18CD-EC79-419F-A25F-A19E14BA351E}" srcOrd="0" destOrd="0" parTransId="{17787B1C-9B7F-4999-A3BD-FBFDEC4C70DA}" sibTransId="{241930D0-C97D-4444-9FF5-67407F5E993A}"/>
    <dgm:cxn modelId="{967BBAF4-34BD-45E2-9D15-E3B36C13A96F}" type="presOf" srcId="{E9B053EA-FF1F-4EE2-966C-B444382B260E}" destId="{7307C0B6-8F2D-4B10-BF2A-182C146ED585}" srcOrd="1" destOrd="0" presId="urn:microsoft.com/office/officeart/2005/8/layout/orgChart1"/>
    <dgm:cxn modelId="{1C3B5C4A-3805-46E7-BB3E-F50EA8BC5A04}" srcId="{E9B053EA-FF1F-4EE2-966C-B444382B260E}" destId="{566AA9D8-6563-4552-BB69-C57EB25B3E2A}" srcOrd="1" destOrd="0" parTransId="{7ACB878B-2416-46D4-9F41-390E8DBE961D}" sibTransId="{FD3BE12D-856F-4B74-A2A6-3AA7D2788B7E}"/>
    <dgm:cxn modelId="{65126065-3DB8-4B92-9C35-461CB0D184D0}" type="presOf" srcId="{F6FF18CD-EC79-419F-A25F-A19E14BA351E}" destId="{F5D5CB9F-C698-45F1-BA16-A57A8B5CBDE9}" srcOrd="1" destOrd="0" presId="urn:microsoft.com/office/officeart/2005/8/layout/orgChart1"/>
    <dgm:cxn modelId="{5761F8F0-637C-40E7-BFE7-BA76A7F1790E}" type="presParOf" srcId="{6F504C82-1A55-40DD-B960-A387308B15EA}" destId="{B0755A80-4278-4FE2-85D1-F354B3BEDF11}" srcOrd="0" destOrd="0" presId="urn:microsoft.com/office/officeart/2005/8/layout/orgChart1"/>
    <dgm:cxn modelId="{8EAAE39B-8953-4414-BB66-A5F227CE03F5}" type="presParOf" srcId="{B0755A80-4278-4FE2-85D1-F354B3BEDF11}" destId="{D1B90836-2371-4AF0-9083-2439B673059A}" srcOrd="0" destOrd="0" presId="urn:microsoft.com/office/officeart/2005/8/layout/orgChart1"/>
    <dgm:cxn modelId="{D64F9C4D-3207-45F8-9BC6-E2AF6B3F194D}" type="presParOf" srcId="{D1B90836-2371-4AF0-9083-2439B673059A}" destId="{DF0371F5-6A51-4506-B993-F390AC395FAC}" srcOrd="0" destOrd="0" presId="urn:microsoft.com/office/officeart/2005/8/layout/orgChart1"/>
    <dgm:cxn modelId="{FBB74F19-06F8-4988-9194-688E1E30B83A}" type="presParOf" srcId="{D1B90836-2371-4AF0-9083-2439B673059A}" destId="{7307C0B6-8F2D-4B10-BF2A-182C146ED585}" srcOrd="1" destOrd="0" presId="urn:microsoft.com/office/officeart/2005/8/layout/orgChart1"/>
    <dgm:cxn modelId="{347BB0D5-CA0F-4C45-842F-01F797F9D61B}" type="presParOf" srcId="{B0755A80-4278-4FE2-85D1-F354B3BEDF11}" destId="{A491ECF1-4526-471A-BB9A-E8DD3E7904CE}" srcOrd="1" destOrd="0" presId="urn:microsoft.com/office/officeart/2005/8/layout/orgChart1"/>
    <dgm:cxn modelId="{42842FD4-BDE5-4002-B2F4-4543140296B4}" type="presParOf" srcId="{A491ECF1-4526-471A-BB9A-E8DD3E7904CE}" destId="{3FDD8CC9-D186-45B8-929D-48E47F8EFC59}" srcOrd="0" destOrd="0" presId="urn:microsoft.com/office/officeart/2005/8/layout/orgChart1"/>
    <dgm:cxn modelId="{AAD4CB09-CF0F-4A1C-BC40-EE57ADE9EE97}" type="presParOf" srcId="{A491ECF1-4526-471A-BB9A-E8DD3E7904CE}" destId="{C1E7AC5D-C8BB-4732-B23E-8021C9BC3173}" srcOrd="1" destOrd="0" presId="urn:microsoft.com/office/officeart/2005/8/layout/orgChart1"/>
    <dgm:cxn modelId="{D44D0070-C9EA-4A86-9488-94B06C32985A}" type="presParOf" srcId="{C1E7AC5D-C8BB-4732-B23E-8021C9BC3173}" destId="{48E8703B-B681-46AB-8AD7-094F22973B07}" srcOrd="0" destOrd="0" presId="urn:microsoft.com/office/officeart/2005/8/layout/orgChart1"/>
    <dgm:cxn modelId="{CFF26408-E1D5-443F-A409-AE30038CFABC}" type="presParOf" srcId="{48E8703B-B681-46AB-8AD7-094F22973B07}" destId="{2F4C8B4A-F7B6-44E5-9F6C-1A86A9E69410}" srcOrd="0" destOrd="0" presId="urn:microsoft.com/office/officeart/2005/8/layout/orgChart1"/>
    <dgm:cxn modelId="{1851F08F-7B77-422E-A48F-F97E2F21DCF9}" type="presParOf" srcId="{48E8703B-B681-46AB-8AD7-094F22973B07}" destId="{F5D5CB9F-C698-45F1-BA16-A57A8B5CBDE9}" srcOrd="1" destOrd="0" presId="urn:microsoft.com/office/officeart/2005/8/layout/orgChart1"/>
    <dgm:cxn modelId="{1102E903-3DF9-4F4C-844E-8A1565D20A2B}" type="presParOf" srcId="{C1E7AC5D-C8BB-4732-B23E-8021C9BC3173}" destId="{BD890520-44D1-4B0C-8E17-0ED0DA794605}" srcOrd="1" destOrd="0" presId="urn:microsoft.com/office/officeart/2005/8/layout/orgChart1"/>
    <dgm:cxn modelId="{A44FC1CD-1296-4F4A-AD28-6CF6AF5E1C3D}" type="presParOf" srcId="{C1E7AC5D-C8BB-4732-B23E-8021C9BC3173}" destId="{C20A46A2-17E3-4A4E-A564-97A8F15666D1}" srcOrd="2" destOrd="0" presId="urn:microsoft.com/office/officeart/2005/8/layout/orgChart1"/>
    <dgm:cxn modelId="{E554E1A7-7543-4392-ACEE-EF084C0642BD}" type="presParOf" srcId="{A491ECF1-4526-471A-BB9A-E8DD3E7904CE}" destId="{79B6BC0B-8636-49DD-80A1-26006D2FD8B5}" srcOrd="2" destOrd="0" presId="urn:microsoft.com/office/officeart/2005/8/layout/orgChart1"/>
    <dgm:cxn modelId="{1DFC7AAF-DC27-4411-B6E5-2567EAD290D4}" type="presParOf" srcId="{A491ECF1-4526-471A-BB9A-E8DD3E7904CE}" destId="{3EB627A4-67F8-49E4-8959-FAB8E56A017C}" srcOrd="3" destOrd="0" presId="urn:microsoft.com/office/officeart/2005/8/layout/orgChart1"/>
    <dgm:cxn modelId="{5A606A31-5B38-4A3D-8198-F4BBA33D6B9F}" type="presParOf" srcId="{3EB627A4-67F8-49E4-8959-FAB8E56A017C}" destId="{0141BC31-6FF2-48F0-9BE7-E64832760688}" srcOrd="0" destOrd="0" presId="urn:microsoft.com/office/officeart/2005/8/layout/orgChart1"/>
    <dgm:cxn modelId="{1C8A1F4E-E87D-465E-A827-12A3D7A70575}" type="presParOf" srcId="{0141BC31-6FF2-48F0-9BE7-E64832760688}" destId="{7686CD3D-6A44-4378-B3EF-CE1ADCFE0E29}" srcOrd="0" destOrd="0" presId="urn:microsoft.com/office/officeart/2005/8/layout/orgChart1"/>
    <dgm:cxn modelId="{413E4F2B-4524-4BE1-B6E2-6D903E5D1353}" type="presParOf" srcId="{0141BC31-6FF2-48F0-9BE7-E64832760688}" destId="{FB125248-FA1B-4B73-9A78-BF6BAA329544}" srcOrd="1" destOrd="0" presId="urn:microsoft.com/office/officeart/2005/8/layout/orgChart1"/>
    <dgm:cxn modelId="{D07D2E0C-02AD-4AD0-B0D3-CD1C3BFEA236}" type="presParOf" srcId="{3EB627A4-67F8-49E4-8959-FAB8E56A017C}" destId="{4B8E1E6D-55C6-4C2D-BF75-B2F55E807EFA}" srcOrd="1" destOrd="0" presId="urn:microsoft.com/office/officeart/2005/8/layout/orgChart1"/>
    <dgm:cxn modelId="{7522A7E8-0BA7-4055-9F86-B7BDFFD81061}" type="presParOf" srcId="{3EB627A4-67F8-49E4-8959-FAB8E56A017C}" destId="{24B20C07-C4FC-4C62-A89F-67D226EF59C7}" srcOrd="2" destOrd="0" presId="urn:microsoft.com/office/officeart/2005/8/layout/orgChart1"/>
    <dgm:cxn modelId="{A1A61256-0E44-4537-A66E-814B227F897E}" type="presParOf" srcId="{A491ECF1-4526-471A-BB9A-E8DD3E7904CE}" destId="{A3B3065E-E8A6-42EF-B21A-3EFA78AD8A0C}" srcOrd="4" destOrd="0" presId="urn:microsoft.com/office/officeart/2005/8/layout/orgChart1"/>
    <dgm:cxn modelId="{1DDD54BC-E600-470D-83FB-0C21CA3BEC1F}" type="presParOf" srcId="{A491ECF1-4526-471A-BB9A-E8DD3E7904CE}" destId="{1B7C4AE7-E121-4DDF-AC64-80D0F97A0B00}" srcOrd="5" destOrd="0" presId="urn:microsoft.com/office/officeart/2005/8/layout/orgChart1"/>
    <dgm:cxn modelId="{F77238A9-2E3F-4431-8779-5DC8D6949441}" type="presParOf" srcId="{1B7C4AE7-E121-4DDF-AC64-80D0F97A0B00}" destId="{0C957CC2-4B3E-44D2-A352-4DD4B0FD47A8}" srcOrd="0" destOrd="0" presId="urn:microsoft.com/office/officeart/2005/8/layout/orgChart1"/>
    <dgm:cxn modelId="{DFDD1F72-0844-45D5-8E33-EE2FAB17071B}" type="presParOf" srcId="{0C957CC2-4B3E-44D2-A352-4DD4B0FD47A8}" destId="{319AE796-DA23-4AB5-A705-DD8C92BA4E71}" srcOrd="0" destOrd="0" presId="urn:microsoft.com/office/officeart/2005/8/layout/orgChart1"/>
    <dgm:cxn modelId="{FDAF803A-2DFC-4D4C-8A39-EF6E8FA7549A}" type="presParOf" srcId="{0C957CC2-4B3E-44D2-A352-4DD4B0FD47A8}" destId="{357C897C-B9F5-4BF2-9D70-7960FFB7E415}" srcOrd="1" destOrd="0" presId="urn:microsoft.com/office/officeart/2005/8/layout/orgChart1"/>
    <dgm:cxn modelId="{F5438F89-FEE9-403B-B4BE-A20B4358E7C1}" type="presParOf" srcId="{1B7C4AE7-E121-4DDF-AC64-80D0F97A0B00}" destId="{45AB1CEA-B70D-4331-845C-08764D87EBC9}" srcOrd="1" destOrd="0" presId="urn:microsoft.com/office/officeart/2005/8/layout/orgChart1"/>
    <dgm:cxn modelId="{7B1F94C2-7E94-41A5-985D-FAE696AA51A1}" type="presParOf" srcId="{1B7C4AE7-E121-4DDF-AC64-80D0F97A0B00}" destId="{583A83F7-FC77-410E-98C2-7B2C73415874}" srcOrd="2" destOrd="0" presId="urn:microsoft.com/office/officeart/2005/8/layout/orgChart1"/>
    <dgm:cxn modelId="{BA4436DB-5887-4834-BFEB-A260B352A7E1}" type="presParOf" srcId="{B0755A80-4278-4FE2-85D1-F354B3BEDF11}" destId="{28921411-F606-434C-9512-CD437043D5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9E7CC3-5752-4FCF-A4C4-D32F41785CA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81D1BFE-A9DB-429D-8D15-9B06D61FFD2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smtClean="0">
              <a:solidFill>
                <a:srgbClr val="8F0500"/>
              </a:solidFill>
              <a:latin typeface="Helvetica Neue"/>
              <a:cs typeface="Times New Roman" pitchFamily="18" charset="0"/>
            </a:rPr>
            <a:t>Present State:</a:t>
          </a:r>
        </a:p>
      </dgm:t>
    </dgm:pt>
    <dgm:pt modelId="{CB51E5DC-054F-43F1-A498-A5F20BC6DA0F}" type="parTrans" cxnId="{71DC9582-43A8-45C5-A2EA-F959682A274D}">
      <dgm:prSet/>
      <dgm:spPr/>
      <dgm:t>
        <a:bodyPr/>
        <a:lstStyle/>
        <a:p>
          <a:endParaRPr lang="en-US">
            <a:solidFill>
              <a:srgbClr val="8F0500"/>
            </a:solidFill>
            <a:latin typeface="Helvetica Neue"/>
          </a:endParaRPr>
        </a:p>
      </dgm:t>
    </dgm:pt>
    <dgm:pt modelId="{AFA2B46C-C393-47C0-9B3C-F0D7EA2493AD}" type="sibTrans" cxnId="{71DC9582-43A8-45C5-A2EA-F959682A274D}">
      <dgm:prSet/>
      <dgm:spPr/>
      <dgm:t>
        <a:bodyPr/>
        <a:lstStyle/>
        <a:p>
          <a:endParaRPr lang="en-US">
            <a:solidFill>
              <a:srgbClr val="8F0500"/>
            </a:solidFill>
            <a:latin typeface="Helvetica Neue"/>
          </a:endParaRPr>
        </a:p>
      </dgm:t>
    </dgm:pt>
    <dgm:pt modelId="{09B3E865-3609-49BD-93C3-BB556F53559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smtClean="0">
              <a:solidFill>
                <a:srgbClr val="8F0500"/>
              </a:solidFill>
              <a:latin typeface="Helvetica Neue"/>
              <a:cs typeface="Times New Roman" pitchFamily="18" charset="0"/>
            </a:rPr>
            <a:t>Observation:</a:t>
          </a:r>
        </a:p>
      </dgm:t>
    </dgm:pt>
    <dgm:pt modelId="{4A0F090C-3A8E-473A-86A0-BA101638543A}" type="parTrans" cxnId="{DF945EBA-C539-4996-B214-3904D4783BD0}">
      <dgm:prSet/>
      <dgm:spPr/>
      <dgm:t>
        <a:bodyPr/>
        <a:lstStyle/>
        <a:p>
          <a:endParaRPr lang="en-US">
            <a:solidFill>
              <a:srgbClr val="8F0500"/>
            </a:solidFill>
            <a:latin typeface="Helvetica Neue"/>
          </a:endParaRPr>
        </a:p>
      </dgm:t>
    </dgm:pt>
    <dgm:pt modelId="{60BC0DBD-29B6-423D-A942-0879939A19CF}" type="sibTrans" cxnId="{DF945EBA-C539-4996-B214-3904D4783BD0}">
      <dgm:prSet/>
      <dgm:spPr/>
      <dgm:t>
        <a:bodyPr/>
        <a:lstStyle/>
        <a:p>
          <a:endParaRPr lang="en-US">
            <a:solidFill>
              <a:srgbClr val="8F0500"/>
            </a:solidFill>
            <a:latin typeface="Helvetica Neue"/>
          </a:endParaRPr>
        </a:p>
      </dgm:t>
    </dgm:pt>
    <dgm:pt modelId="{ED732CBB-B586-401D-95B8-2F81D0E4CB4B}">
      <dgm:prSet phldrT="[Text]" custT="1"/>
      <dgm:spPr/>
      <dgm:t>
        <a:bodyPr/>
        <a:lstStyle/>
        <a:p>
          <a:r>
            <a:rPr lang="en-US" sz="1800" b="1" dirty="0" smtClean="0">
              <a:solidFill>
                <a:srgbClr val="8F0500"/>
              </a:solidFill>
              <a:latin typeface="Helvetica Neue"/>
              <a:cs typeface="Times New Roman" pitchFamily="18" charset="0"/>
            </a:rPr>
            <a:t>Future State</a:t>
          </a:r>
          <a:endParaRPr lang="en-US" sz="1800" b="1" dirty="0">
            <a:solidFill>
              <a:srgbClr val="8F0500"/>
            </a:solidFill>
            <a:latin typeface="Helvetica Neue"/>
            <a:cs typeface="Times New Roman" pitchFamily="18" charset="0"/>
          </a:endParaRPr>
        </a:p>
      </dgm:t>
    </dgm:pt>
    <dgm:pt modelId="{9907ED9D-27DD-4574-96BF-C03FA25009CF}" type="parTrans" cxnId="{09402CBE-E71A-4B30-903F-CBD3AE6583F8}">
      <dgm:prSet/>
      <dgm:spPr/>
      <dgm:t>
        <a:bodyPr/>
        <a:lstStyle/>
        <a:p>
          <a:endParaRPr lang="en-US">
            <a:solidFill>
              <a:srgbClr val="8F0500"/>
            </a:solidFill>
            <a:latin typeface="Helvetica Neue"/>
          </a:endParaRPr>
        </a:p>
      </dgm:t>
    </dgm:pt>
    <dgm:pt modelId="{A52C7037-FAB5-4D0A-B420-A3E884EE02D0}" type="sibTrans" cxnId="{09402CBE-E71A-4B30-903F-CBD3AE6583F8}">
      <dgm:prSet/>
      <dgm:spPr/>
      <dgm:t>
        <a:bodyPr/>
        <a:lstStyle/>
        <a:p>
          <a:endParaRPr lang="en-US">
            <a:solidFill>
              <a:srgbClr val="8F0500"/>
            </a:solidFill>
            <a:latin typeface="Helvetica Neue"/>
          </a:endParaRPr>
        </a:p>
      </dgm:t>
    </dgm:pt>
    <dgm:pt modelId="{0CF62B19-9B8C-4BF2-AC92-579705CEF67B}">
      <dgm:prSet custT="1"/>
      <dgm:spPr/>
      <dgm:t>
        <a:bodyPr/>
        <a:lstStyle/>
        <a:p>
          <a:pPr marL="354965" indent="-342900">
            <a:lnSpc>
              <a:spcPct val="100000"/>
            </a:lnSpc>
            <a:spcBef>
              <a:spcPts val="480"/>
            </a:spcBef>
            <a:buClr>
              <a:srgbClr val="010000"/>
            </a:buClr>
            <a:buFont typeface="Arial" pitchFamily="34" charset="0"/>
            <a:buChar char="•"/>
            <a:tabLst>
              <a:tab pos="354965" algn="l"/>
              <a:tab pos="355600" algn="l"/>
            </a:tabLst>
          </a:pPr>
          <a:r>
            <a:rPr lang="en-US" sz="1800" spc="-5" dirty="0" smtClean="0">
              <a:solidFill>
                <a:schemeClr val="tx1"/>
              </a:solidFill>
              <a:latin typeface="Helvetica Neue"/>
              <a:cs typeface="Times New Roman" pitchFamily="18" charset="0"/>
            </a:rPr>
            <a:t>The organization focused on Manufacturing &amp; Sales, Manufacturing Resource Planning </a:t>
          </a:r>
          <a:r>
            <a:rPr lang="en-US" sz="1800" dirty="0" smtClean="0">
              <a:solidFill>
                <a:schemeClr val="tx1"/>
              </a:solidFill>
              <a:latin typeface="Helvetica Neue"/>
              <a:cs typeface="Times New Roman" pitchFamily="18" charset="0"/>
            </a:rPr>
            <a:t>&amp;</a:t>
          </a:r>
          <a:r>
            <a:rPr lang="en-US" sz="1800" spc="130" dirty="0" smtClean="0">
              <a:solidFill>
                <a:schemeClr val="tx1"/>
              </a:solidFill>
              <a:latin typeface="Helvetica Neue"/>
              <a:cs typeface="Times New Roman" pitchFamily="18" charset="0"/>
            </a:rPr>
            <a:t> </a:t>
          </a:r>
          <a:r>
            <a:rPr lang="en-US" sz="1800" spc="-5" dirty="0" smtClean="0">
              <a:solidFill>
                <a:schemeClr val="tx1"/>
              </a:solidFill>
              <a:latin typeface="Helvetica Neue"/>
              <a:cs typeface="Times New Roman" pitchFamily="18" charset="0"/>
            </a:rPr>
            <a:t>Dispatch only.</a:t>
          </a:r>
          <a:endParaRPr lang="en-US" sz="1800" dirty="0">
            <a:solidFill>
              <a:schemeClr val="tx1"/>
            </a:solidFill>
            <a:latin typeface="Helvetica Neue"/>
          </a:endParaRPr>
        </a:p>
      </dgm:t>
    </dgm:pt>
    <dgm:pt modelId="{E3662FC9-5050-49E8-9C3F-9B8E5BA483C2}" type="parTrans" cxnId="{1B3A531C-1801-4E02-8636-0445CB2BE122}">
      <dgm:prSet/>
      <dgm:spPr/>
      <dgm:t>
        <a:bodyPr/>
        <a:lstStyle/>
        <a:p>
          <a:endParaRPr lang="en-US">
            <a:solidFill>
              <a:srgbClr val="8F0500"/>
            </a:solidFill>
            <a:latin typeface="Helvetica Neue"/>
          </a:endParaRPr>
        </a:p>
      </dgm:t>
    </dgm:pt>
    <dgm:pt modelId="{F84C5AC0-8424-4214-A1BA-1DE2C43B9B24}" type="sibTrans" cxnId="{1B3A531C-1801-4E02-8636-0445CB2BE122}">
      <dgm:prSet/>
      <dgm:spPr/>
      <dgm:t>
        <a:bodyPr/>
        <a:lstStyle/>
        <a:p>
          <a:endParaRPr lang="en-US">
            <a:solidFill>
              <a:srgbClr val="8F0500"/>
            </a:solidFill>
            <a:latin typeface="Helvetica Neue"/>
          </a:endParaRPr>
        </a:p>
      </dgm:t>
    </dgm:pt>
    <dgm:pt modelId="{B114AF6A-5F83-442F-88B5-EB2217D5786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Helvetica Neue"/>
              <a:cs typeface="Times New Roman" pitchFamily="18" charset="0"/>
            </a:rPr>
            <a:t>It</a:t>
          </a:r>
          <a:r>
            <a:rPr lang="en-US" sz="1800" b="0" i="0" u="none" strike="noStrike"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a:t>
          </a:r>
          <a:endParaRPr lang="en-US" sz="1800" spc="-10" dirty="0" smtClean="0">
            <a:solidFill>
              <a:schemeClr val="tx1"/>
            </a:solidFill>
            <a:latin typeface="Helvetica Neue"/>
            <a:cs typeface="Times New Roman" pitchFamily="18" charset="0"/>
          </a:endParaRPr>
        </a:p>
      </dgm:t>
    </dgm:pt>
    <dgm:pt modelId="{70358745-2380-4BAC-9125-913313928EE4}" type="parTrans" cxnId="{884BF19B-0C04-4CD7-99B1-E9365ED03640}">
      <dgm:prSet/>
      <dgm:spPr/>
      <dgm:t>
        <a:bodyPr/>
        <a:lstStyle/>
        <a:p>
          <a:endParaRPr lang="en-US">
            <a:solidFill>
              <a:srgbClr val="8F0500"/>
            </a:solidFill>
            <a:latin typeface="Helvetica Neue"/>
          </a:endParaRPr>
        </a:p>
      </dgm:t>
    </dgm:pt>
    <dgm:pt modelId="{97B2D22B-2BA3-4708-8734-1667B1FC6723}" type="sibTrans" cxnId="{884BF19B-0C04-4CD7-99B1-E9365ED03640}">
      <dgm:prSet/>
      <dgm:spPr/>
      <dgm:t>
        <a:bodyPr/>
        <a:lstStyle/>
        <a:p>
          <a:endParaRPr lang="en-US">
            <a:solidFill>
              <a:srgbClr val="8F0500"/>
            </a:solidFill>
            <a:latin typeface="Helvetica Neue"/>
          </a:endParaRPr>
        </a:p>
      </dgm:t>
    </dgm:pt>
    <dgm:pt modelId="{825A77E9-F3C3-47E1-9869-E06C5A3C12D8}">
      <dgm:prSet custT="1"/>
      <dgm:spPr/>
      <dgm:t>
        <a:bodyPr/>
        <a:lstStyle/>
        <a:p>
          <a:r>
            <a:rPr lang="en-US" sz="1800" dirty="0" smtClean="0">
              <a:solidFill>
                <a:schemeClr val="tx1"/>
              </a:solidFill>
              <a:latin typeface="Helvetica Neue"/>
              <a:cs typeface="Times New Roman" pitchFamily="18" charset="0"/>
            </a:rPr>
            <a:t>Supply Chain Management can be the new source of value creation in FCCL and ACL</a:t>
          </a:r>
          <a:endParaRPr lang="en-US" sz="1800" dirty="0">
            <a:solidFill>
              <a:schemeClr val="tx1"/>
            </a:solidFill>
            <a:latin typeface="Helvetica Neue"/>
            <a:cs typeface="Times New Roman" pitchFamily="18" charset="0"/>
          </a:endParaRPr>
        </a:p>
      </dgm:t>
    </dgm:pt>
    <dgm:pt modelId="{C7913BBA-C767-4026-ADAE-56730D7463EE}" type="parTrans" cxnId="{D54C5919-5D4A-44A0-A36B-AE30180226A7}">
      <dgm:prSet/>
      <dgm:spPr/>
      <dgm:t>
        <a:bodyPr/>
        <a:lstStyle/>
        <a:p>
          <a:endParaRPr lang="en-US">
            <a:solidFill>
              <a:srgbClr val="8F0500"/>
            </a:solidFill>
            <a:latin typeface="Helvetica Neue"/>
          </a:endParaRPr>
        </a:p>
      </dgm:t>
    </dgm:pt>
    <dgm:pt modelId="{02A4AE02-EF16-47A0-9DBF-B3F5A0F0C908}" type="sibTrans" cxnId="{D54C5919-5D4A-44A0-A36B-AE30180226A7}">
      <dgm:prSet/>
      <dgm:spPr/>
      <dgm:t>
        <a:bodyPr/>
        <a:lstStyle/>
        <a:p>
          <a:endParaRPr lang="en-US">
            <a:solidFill>
              <a:srgbClr val="8F0500"/>
            </a:solidFill>
            <a:latin typeface="Helvetica Neue"/>
          </a:endParaRPr>
        </a:p>
      </dgm:t>
    </dgm:pt>
    <dgm:pt modelId="{C6C77284-941E-406C-8EC1-9EEAED9CC940}">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5" dirty="0" smtClean="0">
              <a:solidFill>
                <a:schemeClr val="tx1"/>
              </a:solidFill>
              <a:latin typeface="Helvetica Neue"/>
              <a:cs typeface="Times New Roman" pitchFamily="18" charset="0"/>
            </a:rPr>
            <a:t>Cost reductions focus in</a:t>
          </a:r>
          <a:r>
            <a:rPr lang="en-US" sz="1800" spc="5" dirty="0" smtClean="0">
              <a:solidFill>
                <a:schemeClr val="tx1"/>
              </a:solidFill>
              <a:latin typeface="Helvetica Neue"/>
              <a:cs typeface="Times New Roman" pitchFamily="18" charset="0"/>
            </a:rPr>
            <a:t> </a:t>
          </a:r>
          <a:r>
            <a:rPr lang="en-US" sz="1800" spc="-5" dirty="0" smtClean="0">
              <a:solidFill>
                <a:schemeClr val="tx1"/>
              </a:solidFill>
              <a:latin typeface="Helvetica Neue"/>
              <a:cs typeface="Times New Roman" pitchFamily="18" charset="0"/>
            </a:rPr>
            <a:t>manufacturing only  </a:t>
          </a:r>
          <a:endParaRPr lang="en-US" sz="1800" spc="-10" dirty="0" smtClean="0">
            <a:solidFill>
              <a:schemeClr val="tx1"/>
            </a:solidFill>
            <a:latin typeface="Helvetica Neue"/>
            <a:cs typeface="Times New Roman" pitchFamily="18" charset="0"/>
          </a:endParaRPr>
        </a:p>
      </dgm:t>
    </dgm:pt>
    <dgm:pt modelId="{7061C23C-1DBC-4650-8E59-95119F637478}" type="parTrans" cxnId="{FF2D9755-D09F-4D88-8284-A6BF68388260}">
      <dgm:prSet/>
      <dgm:spPr/>
      <dgm:t>
        <a:bodyPr/>
        <a:lstStyle/>
        <a:p>
          <a:endParaRPr lang="en-US"/>
        </a:p>
      </dgm:t>
    </dgm:pt>
    <dgm:pt modelId="{C4E41CFF-0E38-4171-A2B0-DC8363DA7941}" type="sibTrans" cxnId="{FF2D9755-D09F-4D88-8284-A6BF68388260}">
      <dgm:prSet/>
      <dgm:spPr/>
      <dgm:t>
        <a:bodyPr/>
        <a:lstStyle/>
        <a:p>
          <a:endParaRPr lang="en-US"/>
        </a:p>
      </dgm:t>
    </dgm:pt>
    <dgm:pt modelId="{AA3C4BEA-2938-4738-9A8E-1CF7E3BEE6A8}">
      <dgm:prSet custT="1"/>
      <dgm:spPr/>
      <dgm:t>
        <a:bodyPr/>
        <a:lstStyle/>
        <a:p>
          <a:r>
            <a:rPr lang="en-US" sz="1800" dirty="0" smtClean="0">
              <a:solidFill>
                <a:schemeClr val="tx1"/>
              </a:solidFill>
              <a:latin typeface="Helvetica Neue"/>
              <a:cs typeface="Times New Roman" pitchFamily="18" charset="0"/>
            </a:rPr>
            <a:t>Efficient and effective supply chain can improve customer fulfillment and cash flow</a:t>
          </a:r>
          <a:endParaRPr lang="en-US" sz="1800" dirty="0">
            <a:solidFill>
              <a:schemeClr val="tx1"/>
            </a:solidFill>
            <a:latin typeface="Helvetica Neue"/>
            <a:cs typeface="Times New Roman" pitchFamily="18" charset="0"/>
          </a:endParaRPr>
        </a:p>
      </dgm:t>
    </dgm:pt>
    <dgm:pt modelId="{BCCE1770-9BD3-40D9-967F-4C3016004063}" type="parTrans" cxnId="{775098CF-B8D5-49D5-A513-E86B7BDA11E0}">
      <dgm:prSet/>
      <dgm:spPr/>
    </dgm:pt>
    <dgm:pt modelId="{5D53C503-0C0A-4195-9A46-B8A10054CFD5}" type="sibTrans" cxnId="{775098CF-B8D5-49D5-A513-E86B7BDA11E0}">
      <dgm:prSet/>
      <dgm:spPr/>
    </dgm:pt>
    <dgm:pt modelId="{59D0A481-E1A3-4719-9B4D-808F20BB80E4}" type="pres">
      <dgm:prSet presAssocID="{F39E7CC3-5752-4FCF-A4C4-D32F41785CAE}" presName="linear" presStyleCnt="0">
        <dgm:presLayoutVars>
          <dgm:dir/>
          <dgm:animLvl val="lvl"/>
          <dgm:resizeHandles val="exact"/>
        </dgm:presLayoutVars>
      </dgm:prSet>
      <dgm:spPr/>
      <dgm:t>
        <a:bodyPr/>
        <a:lstStyle/>
        <a:p>
          <a:endParaRPr lang="en-US"/>
        </a:p>
      </dgm:t>
    </dgm:pt>
    <dgm:pt modelId="{32C1E33D-73D4-4ACD-A41F-E6659725B0D6}" type="pres">
      <dgm:prSet presAssocID="{981D1BFE-A9DB-429D-8D15-9B06D61FFD24}" presName="parentLin" presStyleCnt="0"/>
      <dgm:spPr/>
    </dgm:pt>
    <dgm:pt modelId="{D1B88E80-6857-43EC-9BB2-215428ADF144}" type="pres">
      <dgm:prSet presAssocID="{981D1BFE-A9DB-429D-8D15-9B06D61FFD24}" presName="parentLeftMargin" presStyleLbl="node1" presStyleIdx="0" presStyleCnt="3"/>
      <dgm:spPr/>
      <dgm:t>
        <a:bodyPr/>
        <a:lstStyle/>
        <a:p>
          <a:endParaRPr lang="en-US"/>
        </a:p>
      </dgm:t>
    </dgm:pt>
    <dgm:pt modelId="{94D84C66-2830-4D11-B633-71E0111BFCA3}" type="pres">
      <dgm:prSet presAssocID="{981D1BFE-A9DB-429D-8D15-9B06D61FFD24}" presName="parentText" presStyleLbl="node1" presStyleIdx="0" presStyleCnt="3">
        <dgm:presLayoutVars>
          <dgm:chMax val="0"/>
          <dgm:bulletEnabled val="1"/>
        </dgm:presLayoutVars>
      </dgm:prSet>
      <dgm:spPr/>
      <dgm:t>
        <a:bodyPr/>
        <a:lstStyle/>
        <a:p>
          <a:endParaRPr lang="en-US"/>
        </a:p>
      </dgm:t>
    </dgm:pt>
    <dgm:pt modelId="{360C9ED3-DE75-4A1D-9116-3A0D1AAD22DB}" type="pres">
      <dgm:prSet presAssocID="{981D1BFE-A9DB-429D-8D15-9B06D61FFD24}" presName="negativeSpace" presStyleCnt="0"/>
      <dgm:spPr/>
    </dgm:pt>
    <dgm:pt modelId="{8222609B-8772-4675-82B8-A7AE16586A6B}" type="pres">
      <dgm:prSet presAssocID="{981D1BFE-A9DB-429D-8D15-9B06D61FFD24}" presName="childText" presStyleLbl="conFgAcc1" presStyleIdx="0" presStyleCnt="3" custLinFactNeighborY="22460">
        <dgm:presLayoutVars>
          <dgm:bulletEnabled val="1"/>
        </dgm:presLayoutVars>
      </dgm:prSet>
      <dgm:spPr/>
      <dgm:t>
        <a:bodyPr/>
        <a:lstStyle/>
        <a:p>
          <a:endParaRPr lang="en-US"/>
        </a:p>
      </dgm:t>
    </dgm:pt>
    <dgm:pt modelId="{3BD6B30B-2844-4418-A521-A88F099340C1}" type="pres">
      <dgm:prSet presAssocID="{AFA2B46C-C393-47C0-9B3C-F0D7EA2493AD}" presName="spaceBetweenRectangles" presStyleCnt="0"/>
      <dgm:spPr/>
    </dgm:pt>
    <dgm:pt modelId="{9622C285-3193-4DDD-9F1A-DB50FA2726B1}" type="pres">
      <dgm:prSet presAssocID="{09B3E865-3609-49BD-93C3-BB556F535593}" presName="parentLin" presStyleCnt="0"/>
      <dgm:spPr/>
    </dgm:pt>
    <dgm:pt modelId="{64332C4C-D593-42C6-96BD-85621630A254}" type="pres">
      <dgm:prSet presAssocID="{09B3E865-3609-49BD-93C3-BB556F535593}" presName="parentLeftMargin" presStyleLbl="node1" presStyleIdx="0" presStyleCnt="3"/>
      <dgm:spPr/>
      <dgm:t>
        <a:bodyPr/>
        <a:lstStyle/>
        <a:p>
          <a:endParaRPr lang="en-US"/>
        </a:p>
      </dgm:t>
    </dgm:pt>
    <dgm:pt modelId="{BCD0892D-FA95-45AB-A7CC-17788FFE98D8}" type="pres">
      <dgm:prSet presAssocID="{09B3E865-3609-49BD-93C3-BB556F535593}" presName="parentText" presStyleLbl="node1" presStyleIdx="1" presStyleCnt="3">
        <dgm:presLayoutVars>
          <dgm:chMax val="0"/>
          <dgm:bulletEnabled val="1"/>
        </dgm:presLayoutVars>
      </dgm:prSet>
      <dgm:spPr/>
      <dgm:t>
        <a:bodyPr/>
        <a:lstStyle/>
        <a:p>
          <a:endParaRPr lang="en-US"/>
        </a:p>
      </dgm:t>
    </dgm:pt>
    <dgm:pt modelId="{C5DFC058-A958-4F1F-ABF5-1DF49A6D8B61}" type="pres">
      <dgm:prSet presAssocID="{09B3E865-3609-49BD-93C3-BB556F535593}" presName="negativeSpace" presStyleCnt="0"/>
      <dgm:spPr/>
    </dgm:pt>
    <dgm:pt modelId="{E99B8653-14C8-41C4-82FF-78B65ABA6263}" type="pres">
      <dgm:prSet presAssocID="{09B3E865-3609-49BD-93C3-BB556F535593}" presName="childText" presStyleLbl="conFgAcc1" presStyleIdx="1" presStyleCnt="3">
        <dgm:presLayoutVars>
          <dgm:bulletEnabled val="1"/>
        </dgm:presLayoutVars>
      </dgm:prSet>
      <dgm:spPr/>
      <dgm:t>
        <a:bodyPr/>
        <a:lstStyle/>
        <a:p>
          <a:endParaRPr lang="en-US"/>
        </a:p>
      </dgm:t>
    </dgm:pt>
    <dgm:pt modelId="{7E9747A6-EA86-4797-B682-BAC964B121C5}" type="pres">
      <dgm:prSet presAssocID="{60BC0DBD-29B6-423D-A942-0879939A19CF}" presName="spaceBetweenRectangles" presStyleCnt="0"/>
      <dgm:spPr/>
    </dgm:pt>
    <dgm:pt modelId="{B13C12EC-BE01-4317-AF08-361A57A2CA9B}" type="pres">
      <dgm:prSet presAssocID="{ED732CBB-B586-401D-95B8-2F81D0E4CB4B}" presName="parentLin" presStyleCnt="0"/>
      <dgm:spPr/>
    </dgm:pt>
    <dgm:pt modelId="{AB88C3E4-6678-4EDE-9436-1767B23868CE}" type="pres">
      <dgm:prSet presAssocID="{ED732CBB-B586-401D-95B8-2F81D0E4CB4B}" presName="parentLeftMargin" presStyleLbl="node1" presStyleIdx="1" presStyleCnt="3"/>
      <dgm:spPr/>
      <dgm:t>
        <a:bodyPr/>
        <a:lstStyle/>
        <a:p>
          <a:endParaRPr lang="en-US"/>
        </a:p>
      </dgm:t>
    </dgm:pt>
    <dgm:pt modelId="{5DC0EF26-7E4B-48B1-8E96-DFD9C96C2F19}" type="pres">
      <dgm:prSet presAssocID="{ED732CBB-B586-401D-95B8-2F81D0E4CB4B}" presName="parentText" presStyleLbl="node1" presStyleIdx="2" presStyleCnt="3" custLinFactNeighborX="-12906" custLinFactNeighborY="2993">
        <dgm:presLayoutVars>
          <dgm:chMax val="0"/>
          <dgm:bulletEnabled val="1"/>
        </dgm:presLayoutVars>
      </dgm:prSet>
      <dgm:spPr/>
      <dgm:t>
        <a:bodyPr/>
        <a:lstStyle/>
        <a:p>
          <a:endParaRPr lang="en-US"/>
        </a:p>
      </dgm:t>
    </dgm:pt>
    <dgm:pt modelId="{CC3B9707-9836-4619-9721-49EB354DFBAD}" type="pres">
      <dgm:prSet presAssocID="{ED732CBB-B586-401D-95B8-2F81D0E4CB4B}" presName="negativeSpace" presStyleCnt="0"/>
      <dgm:spPr/>
    </dgm:pt>
    <dgm:pt modelId="{FE68B5C9-BF10-4524-88AA-9063BEAD1BC1}" type="pres">
      <dgm:prSet presAssocID="{ED732CBB-B586-401D-95B8-2F81D0E4CB4B}" presName="childText" presStyleLbl="conFgAcc1" presStyleIdx="2" presStyleCnt="3" custLinFactNeighborX="-6276" custLinFactNeighborY="69341">
        <dgm:presLayoutVars>
          <dgm:bulletEnabled val="1"/>
        </dgm:presLayoutVars>
      </dgm:prSet>
      <dgm:spPr/>
      <dgm:t>
        <a:bodyPr/>
        <a:lstStyle/>
        <a:p>
          <a:endParaRPr lang="en-US"/>
        </a:p>
      </dgm:t>
    </dgm:pt>
  </dgm:ptLst>
  <dgm:cxnLst>
    <dgm:cxn modelId="{775098CF-B8D5-49D5-A513-E86B7BDA11E0}" srcId="{ED732CBB-B586-401D-95B8-2F81D0E4CB4B}" destId="{AA3C4BEA-2938-4738-9A8E-1CF7E3BEE6A8}" srcOrd="1" destOrd="0" parTransId="{BCCE1770-9BD3-40D9-967F-4C3016004063}" sibTransId="{5D53C503-0C0A-4195-9A46-B8A10054CFD5}"/>
    <dgm:cxn modelId="{9311DD05-0624-4361-818A-BEDD00A83986}" type="presOf" srcId="{F39E7CC3-5752-4FCF-A4C4-D32F41785CAE}" destId="{59D0A481-E1A3-4719-9B4D-808F20BB80E4}" srcOrd="0" destOrd="0" presId="urn:microsoft.com/office/officeart/2005/8/layout/list1"/>
    <dgm:cxn modelId="{884BF19B-0C04-4CD7-99B1-E9365ED03640}" srcId="{09B3E865-3609-49BD-93C3-BB556F535593}" destId="{B114AF6A-5F83-442F-88B5-EB2217D57869}" srcOrd="0" destOrd="0" parTransId="{70358745-2380-4BAC-9125-913313928EE4}" sibTransId="{97B2D22B-2BA3-4708-8734-1667B1FC6723}"/>
    <dgm:cxn modelId="{1B3A531C-1801-4E02-8636-0445CB2BE122}" srcId="{981D1BFE-A9DB-429D-8D15-9B06D61FFD24}" destId="{0CF62B19-9B8C-4BF2-AC92-579705CEF67B}" srcOrd="0" destOrd="0" parTransId="{E3662FC9-5050-49E8-9C3F-9B8E5BA483C2}" sibTransId="{F84C5AC0-8424-4214-A1BA-1DE2C43B9B24}"/>
    <dgm:cxn modelId="{DAD41CE5-2A50-4765-96A8-EB44C53DDCDE}" type="presOf" srcId="{09B3E865-3609-49BD-93C3-BB556F535593}" destId="{BCD0892D-FA95-45AB-A7CC-17788FFE98D8}" srcOrd="1" destOrd="0" presId="urn:microsoft.com/office/officeart/2005/8/layout/list1"/>
    <dgm:cxn modelId="{DF945EBA-C539-4996-B214-3904D4783BD0}" srcId="{F39E7CC3-5752-4FCF-A4C4-D32F41785CAE}" destId="{09B3E865-3609-49BD-93C3-BB556F535593}" srcOrd="1" destOrd="0" parTransId="{4A0F090C-3A8E-473A-86A0-BA101638543A}" sibTransId="{60BC0DBD-29B6-423D-A942-0879939A19CF}"/>
    <dgm:cxn modelId="{7CE377A2-A387-47AB-82D8-A5B47E99051F}" type="presOf" srcId="{825A77E9-F3C3-47E1-9869-E06C5A3C12D8}" destId="{FE68B5C9-BF10-4524-88AA-9063BEAD1BC1}" srcOrd="0" destOrd="0" presId="urn:microsoft.com/office/officeart/2005/8/layout/list1"/>
    <dgm:cxn modelId="{D4B406B7-FBC8-4EF7-AC0E-F1E1D716A4F9}" type="presOf" srcId="{981D1BFE-A9DB-429D-8D15-9B06D61FFD24}" destId="{94D84C66-2830-4D11-B633-71E0111BFCA3}" srcOrd="1" destOrd="0" presId="urn:microsoft.com/office/officeart/2005/8/layout/list1"/>
    <dgm:cxn modelId="{93CD0651-0C23-43B1-92C9-04F3EBC7E167}" type="presOf" srcId="{AA3C4BEA-2938-4738-9A8E-1CF7E3BEE6A8}" destId="{FE68B5C9-BF10-4524-88AA-9063BEAD1BC1}" srcOrd="0" destOrd="1" presId="urn:microsoft.com/office/officeart/2005/8/layout/list1"/>
    <dgm:cxn modelId="{370DD768-D0AB-4392-8072-E6047BDD192A}" type="presOf" srcId="{B114AF6A-5F83-442F-88B5-EB2217D57869}" destId="{E99B8653-14C8-41C4-82FF-78B65ABA6263}" srcOrd="0" destOrd="0" presId="urn:microsoft.com/office/officeart/2005/8/layout/list1"/>
    <dgm:cxn modelId="{ED200043-537D-4922-B4F7-23F5CC614E68}" type="presOf" srcId="{981D1BFE-A9DB-429D-8D15-9B06D61FFD24}" destId="{D1B88E80-6857-43EC-9BB2-215428ADF144}" srcOrd="0" destOrd="0" presId="urn:microsoft.com/office/officeart/2005/8/layout/list1"/>
    <dgm:cxn modelId="{71DC9582-43A8-45C5-A2EA-F959682A274D}" srcId="{F39E7CC3-5752-4FCF-A4C4-D32F41785CAE}" destId="{981D1BFE-A9DB-429D-8D15-9B06D61FFD24}" srcOrd="0" destOrd="0" parTransId="{CB51E5DC-054F-43F1-A498-A5F20BC6DA0F}" sibTransId="{AFA2B46C-C393-47C0-9B3C-F0D7EA2493AD}"/>
    <dgm:cxn modelId="{68816498-93B1-49FC-A002-78C09E24B813}" type="presOf" srcId="{ED732CBB-B586-401D-95B8-2F81D0E4CB4B}" destId="{5DC0EF26-7E4B-48B1-8E96-DFD9C96C2F19}" srcOrd="1" destOrd="0" presId="urn:microsoft.com/office/officeart/2005/8/layout/list1"/>
    <dgm:cxn modelId="{D7286699-8419-439B-977C-FCAAAC0CCAEC}" type="presOf" srcId="{C6C77284-941E-406C-8EC1-9EEAED9CC940}" destId="{E99B8653-14C8-41C4-82FF-78B65ABA6263}" srcOrd="0" destOrd="1" presId="urn:microsoft.com/office/officeart/2005/8/layout/list1"/>
    <dgm:cxn modelId="{09402CBE-E71A-4B30-903F-CBD3AE6583F8}" srcId="{F39E7CC3-5752-4FCF-A4C4-D32F41785CAE}" destId="{ED732CBB-B586-401D-95B8-2F81D0E4CB4B}" srcOrd="2" destOrd="0" parTransId="{9907ED9D-27DD-4574-96BF-C03FA25009CF}" sibTransId="{A52C7037-FAB5-4D0A-B420-A3E884EE02D0}"/>
    <dgm:cxn modelId="{FF2D9755-D09F-4D88-8284-A6BF68388260}" srcId="{09B3E865-3609-49BD-93C3-BB556F535593}" destId="{C6C77284-941E-406C-8EC1-9EEAED9CC940}" srcOrd="1" destOrd="0" parTransId="{7061C23C-1DBC-4650-8E59-95119F637478}" sibTransId="{C4E41CFF-0E38-4171-A2B0-DC8363DA7941}"/>
    <dgm:cxn modelId="{F87CCCFB-ED2A-42F1-A963-2E19B794CDBC}" type="presOf" srcId="{0CF62B19-9B8C-4BF2-AC92-579705CEF67B}" destId="{8222609B-8772-4675-82B8-A7AE16586A6B}" srcOrd="0" destOrd="0" presId="urn:microsoft.com/office/officeart/2005/8/layout/list1"/>
    <dgm:cxn modelId="{DB2DDC17-8AC8-4695-8B46-A50CB5863E1B}" type="presOf" srcId="{09B3E865-3609-49BD-93C3-BB556F535593}" destId="{64332C4C-D593-42C6-96BD-85621630A254}" srcOrd="0" destOrd="0" presId="urn:microsoft.com/office/officeart/2005/8/layout/list1"/>
    <dgm:cxn modelId="{084AA4AC-E895-446D-A606-047E593B7CF9}" type="presOf" srcId="{ED732CBB-B586-401D-95B8-2F81D0E4CB4B}" destId="{AB88C3E4-6678-4EDE-9436-1767B23868CE}" srcOrd="0" destOrd="0" presId="urn:microsoft.com/office/officeart/2005/8/layout/list1"/>
    <dgm:cxn modelId="{D54C5919-5D4A-44A0-A36B-AE30180226A7}" srcId="{ED732CBB-B586-401D-95B8-2F81D0E4CB4B}" destId="{825A77E9-F3C3-47E1-9869-E06C5A3C12D8}" srcOrd="0" destOrd="0" parTransId="{C7913BBA-C767-4026-ADAE-56730D7463EE}" sibTransId="{02A4AE02-EF16-47A0-9DBF-B3F5A0F0C908}"/>
    <dgm:cxn modelId="{1734659A-9F03-4BB6-8131-DE81C6A27B57}" type="presParOf" srcId="{59D0A481-E1A3-4719-9B4D-808F20BB80E4}" destId="{32C1E33D-73D4-4ACD-A41F-E6659725B0D6}" srcOrd="0" destOrd="0" presId="urn:microsoft.com/office/officeart/2005/8/layout/list1"/>
    <dgm:cxn modelId="{EA338556-9165-44AE-B49E-F93843027BB7}" type="presParOf" srcId="{32C1E33D-73D4-4ACD-A41F-E6659725B0D6}" destId="{D1B88E80-6857-43EC-9BB2-215428ADF144}" srcOrd="0" destOrd="0" presId="urn:microsoft.com/office/officeart/2005/8/layout/list1"/>
    <dgm:cxn modelId="{73C48FDA-6897-4F88-A638-92E0E66A2AEB}" type="presParOf" srcId="{32C1E33D-73D4-4ACD-A41F-E6659725B0D6}" destId="{94D84C66-2830-4D11-B633-71E0111BFCA3}" srcOrd="1" destOrd="0" presId="urn:microsoft.com/office/officeart/2005/8/layout/list1"/>
    <dgm:cxn modelId="{87887422-FD43-425E-B409-C20A49A37223}" type="presParOf" srcId="{59D0A481-E1A3-4719-9B4D-808F20BB80E4}" destId="{360C9ED3-DE75-4A1D-9116-3A0D1AAD22DB}" srcOrd="1" destOrd="0" presId="urn:microsoft.com/office/officeart/2005/8/layout/list1"/>
    <dgm:cxn modelId="{CA335B15-6E61-43E4-B368-B766C10C1DA9}" type="presParOf" srcId="{59D0A481-E1A3-4719-9B4D-808F20BB80E4}" destId="{8222609B-8772-4675-82B8-A7AE16586A6B}" srcOrd="2" destOrd="0" presId="urn:microsoft.com/office/officeart/2005/8/layout/list1"/>
    <dgm:cxn modelId="{CAB259A2-8BD9-471C-A9BE-2C2AEA9AA67D}" type="presParOf" srcId="{59D0A481-E1A3-4719-9B4D-808F20BB80E4}" destId="{3BD6B30B-2844-4418-A521-A88F099340C1}" srcOrd="3" destOrd="0" presId="urn:microsoft.com/office/officeart/2005/8/layout/list1"/>
    <dgm:cxn modelId="{AA01D5E1-DDCF-4CC8-83BA-51705361176B}" type="presParOf" srcId="{59D0A481-E1A3-4719-9B4D-808F20BB80E4}" destId="{9622C285-3193-4DDD-9F1A-DB50FA2726B1}" srcOrd="4" destOrd="0" presId="urn:microsoft.com/office/officeart/2005/8/layout/list1"/>
    <dgm:cxn modelId="{37CC9586-F555-45AF-80F9-2A494E1430F6}" type="presParOf" srcId="{9622C285-3193-4DDD-9F1A-DB50FA2726B1}" destId="{64332C4C-D593-42C6-96BD-85621630A254}" srcOrd="0" destOrd="0" presId="urn:microsoft.com/office/officeart/2005/8/layout/list1"/>
    <dgm:cxn modelId="{1A6B57C3-C6F2-41BF-949F-04AB53EDCF0A}" type="presParOf" srcId="{9622C285-3193-4DDD-9F1A-DB50FA2726B1}" destId="{BCD0892D-FA95-45AB-A7CC-17788FFE98D8}" srcOrd="1" destOrd="0" presId="urn:microsoft.com/office/officeart/2005/8/layout/list1"/>
    <dgm:cxn modelId="{075871AC-2C17-4CEE-BB64-E773479C1643}" type="presParOf" srcId="{59D0A481-E1A3-4719-9B4D-808F20BB80E4}" destId="{C5DFC058-A958-4F1F-ABF5-1DF49A6D8B61}" srcOrd="5" destOrd="0" presId="urn:microsoft.com/office/officeart/2005/8/layout/list1"/>
    <dgm:cxn modelId="{7244E40C-BF2F-4A0A-B2FB-61DF40977D53}" type="presParOf" srcId="{59D0A481-E1A3-4719-9B4D-808F20BB80E4}" destId="{E99B8653-14C8-41C4-82FF-78B65ABA6263}" srcOrd="6" destOrd="0" presId="urn:microsoft.com/office/officeart/2005/8/layout/list1"/>
    <dgm:cxn modelId="{421F7B73-BDE4-412A-9E48-B0782FA3B683}" type="presParOf" srcId="{59D0A481-E1A3-4719-9B4D-808F20BB80E4}" destId="{7E9747A6-EA86-4797-B682-BAC964B121C5}" srcOrd="7" destOrd="0" presId="urn:microsoft.com/office/officeart/2005/8/layout/list1"/>
    <dgm:cxn modelId="{468A465D-539D-4DD2-9C8F-FF38811DD65E}" type="presParOf" srcId="{59D0A481-E1A3-4719-9B4D-808F20BB80E4}" destId="{B13C12EC-BE01-4317-AF08-361A57A2CA9B}" srcOrd="8" destOrd="0" presId="urn:microsoft.com/office/officeart/2005/8/layout/list1"/>
    <dgm:cxn modelId="{21032A54-6BC4-4437-AFF7-8D109C0A2D29}" type="presParOf" srcId="{B13C12EC-BE01-4317-AF08-361A57A2CA9B}" destId="{AB88C3E4-6678-4EDE-9436-1767B23868CE}" srcOrd="0" destOrd="0" presId="urn:microsoft.com/office/officeart/2005/8/layout/list1"/>
    <dgm:cxn modelId="{03E3762F-1454-4007-B128-52DDFBB9BD0D}" type="presParOf" srcId="{B13C12EC-BE01-4317-AF08-361A57A2CA9B}" destId="{5DC0EF26-7E4B-48B1-8E96-DFD9C96C2F19}" srcOrd="1" destOrd="0" presId="urn:microsoft.com/office/officeart/2005/8/layout/list1"/>
    <dgm:cxn modelId="{FEDC06EC-7BEB-4538-AC36-2312D4099E5E}" type="presParOf" srcId="{59D0A481-E1A3-4719-9B4D-808F20BB80E4}" destId="{CC3B9707-9836-4619-9721-49EB354DFBAD}" srcOrd="9" destOrd="0" presId="urn:microsoft.com/office/officeart/2005/8/layout/list1"/>
    <dgm:cxn modelId="{A2DC61AF-BA70-4ECD-A264-C7A8289AF39C}" type="presParOf" srcId="{59D0A481-E1A3-4719-9B4D-808F20BB80E4}" destId="{FE68B5C9-BF10-4524-88AA-9063BEAD1BC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AE6394-A3E6-4402-8C13-63625A5F2A6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CCEA2CF2-1A10-43E2-855A-E8E68891DAB6}">
      <dgm:prSet phldrT="[Text]" custT="1"/>
      <dgm:spPr/>
      <dgm:t>
        <a:bodyPr/>
        <a:lstStyle/>
        <a:p>
          <a:r>
            <a:rPr lang="en-US" sz="2000" b="1" dirty="0" smtClean="0">
              <a:solidFill>
                <a:srgbClr val="6A0500"/>
              </a:solidFill>
              <a:latin typeface="Helvetica Neue"/>
              <a:cs typeface="Times New Roman" pitchFamily="18" charset="0"/>
            </a:rPr>
            <a:t>Investigate </a:t>
          </a:r>
          <a:endParaRPr lang="en-US" sz="2000" dirty="0">
            <a:solidFill>
              <a:srgbClr val="6A0500"/>
            </a:solidFill>
          </a:endParaRPr>
        </a:p>
      </dgm:t>
    </dgm:pt>
    <dgm:pt modelId="{BA9A929F-7A22-439B-B000-21C4F021C6B2}" type="parTrans" cxnId="{C7FE5586-E959-4F2C-BA06-D8BDC09562F0}">
      <dgm:prSet/>
      <dgm:spPr/>
      <dgm:t>
        <a:bodyPr/>
        <a:lstStyle/>
        <a:p>
          <a:endParaRPr lang="en-US">
            <a:solidFill>
              <a:srgbClr val="6A0500"/>
            </a:solidFill>
          </a:endParaRPr>
        </a:p>
      </dgm:t>
    </dgm:pt>
    <dgm:pt modelId="{0BCB5F54-6304-4936-BD9C-D946E7A80F1B}" type="sibTrans" cxnId="{C7FE5586-E959-4F2C-BA06-D8BDC09562F0}">
      <dgm:prSet/>
      <dgm:spPr/>
      <dgm:t>
        <a:bodyPr/>
        <a:lstStyle/>
        <a:p>
          <a:endParaRPr lang="en-US">
            <a:solidFill>
              <a:srgbClr val="6A0500"/>
            </a:solidFill>
          </a:endParaRPr>
        </a:p>
      </dgm:t>
    </dgm:pt>
    <dgm:pt modelId="{EB42B229-F0D3-43F7-8DD0-1A3EB0BA9443}">
      <dgm:prSet phldrT="[Text]"/>
      <dgm:spPr/>
      <dgm:t>
        <a:bodyPr/>
        <a:lstStyle/>
        <a:p>
          <a:r>
            <a:rPr lang="en-US" dirty="0" smtClean="0">
              <a:solidFill>
                <a:srgbClr val="6A0500"/>
              </a:solidFill>
              <a:latin typeface="Helvetica Neue"/>
              <a:cs typeface="Times New Roman" pitchFamily="18" charset="0"/>
            </a:rPr>
            <a:t>Order Management Process</a:t>
          </a:r>
          <a:endParaRPr lang="en-US" dirty="0">
            <a:solidFill>
              <a:srgbClr val="6A0500"/>
            </a:solidFill>
          </a:endParaRPr>
        </a:p>
      </dgm:t>
    </dgm:pt>
    <dgm:pt modelId="{CD67585C-AAF7-47AD-A366-DF4132E5BF4F}" type="parTrans" cxnId="{499A90D1-B03E-4D95-B16C-18DA00AA942B}">
      <dgm:prSet/>
      <dgm:spPr/>
      <dgm:t>
        <a:bodyPr/>
        <a:lstStyle/>
        <a:p>
          <a:endParaRPr lang="en-US">
            <a:solidFill>
              <a:srgbClr val="6A0500"/>
            </a:solidFill>
          </a:endParaRPr>
        </a:p>
      </dgm:t>
    </dgm:pt>
    <dgm:pt modelId="{9D11B7AA-329E-49CB-A568-C1886F55E865}" type="sibTrans" cxnId="{499A90D1-B03E-4D95-B16C-18DA00AA942B}">
      <dgm:prSet/>
      <dgm:spPr/>
      <dgm:t>
        <a:bodyPr/>
        <a:lstStyle/>
        <a:p>
          <a:endParaRPr lang="en-US">
            <a:solidFill>
              <a:srgbClr val="6A0500"/>
            </a:solidFill>
          </a:endParaRPr>
        </a:p>
      </dgm:t>
    </dgm:pt>
    <dgm:pt modelId="{A9285D2A-2463-4387-AE81-066E3EB22BC7}">
      <dgm:prSet phldrT="[Text]" custT="1"/>
      <dgm:spPr/>
      <dgm:t>
        <a:bodyPr/>
        <a:lstStyle/>
        <a:p>
          <a:r>
            <a:rPr lang="en-US" sz="2000" b="1" dirty="0" smtClean="0">
              <a:solidFill>
                <a:srgbClr val="6A0500"/>
              </a:solidFill>
              <a:latin typeface="Helvetica Neue"/>
              <a:cs typeface="Times New Roman" pitchFamily="18" charset="0"/>
            </a:rPr>
            <a:t>Diagnosis</a:t>
          </a:r>
          <a:endParaRPr lang="en-US" sz="2000" dirty="0">
            <a:solidFill>
              <a:srgbClr val="6A0500"/>
            </a:solidFill>
          </a:endParaRPr>
        </a:p>
      </dgm:t>
    </dgm:pt>
    <dgm:pt modelId="{DAD27E2A-A17B-49AC-A55A-2AEF59C8BE3F}" type="parTrans" cxnId="{4CDB65EB-3797-48FA-BEFC-0B54D4ADE402}">
      <dgm:prSet/>
      <dgm:spPr/>
      <dgm:t>
        <a:bodyPr/>
        <a:lstStyle/>
        <a:p>
          <a:endParaRPr lang="en-US">
            <a:solidFill>
              <a:srgbClr val="6A0500"/>
            </a:solidFill>
          </a:endParaRPr>
        </a:p>
      </dgm:t>
    </dgm:pt>
    <dgm:pt modelId="{E6AD94D0-DD5D-439D-B7AD-A3E2F0F31D47}" type="sibTrans" cxnId="{4CDB65EB-3797-48FA-BEFC-0B54D4ADE402}">
      <dgm:prSet/>
      <dgm:spPr/>
      <dgm:t>
        <a:bodyPr/>
        <a:lstStyle/>
        <a:p>
          <a:endParaRPr lang="en-US">
            <a:solidFill>
              <a:srgbClr val="6A0500"/>
            </a:solidFill>
          </a:endParaRPr>
        </a:p>
      </dgm:t>
    </dgm:pt>
    <dgm:pt modelId="{E758CE36-E2A3-47F3-93B6-6C8BAABE0340}">
      <dgm:prSet phldrT="[Text]"/>
      <dgm:spPr/>
      <dgm:t>
        <a:bodyPr/>
        <a:lstStyle/>
        <a:p>
          <a:r>
            <a:rPr lang="en-US" dirty="0" smtClean="0">
              <a:solidFill>
                <a:srgbClr val="6A0500"/>
              </a:solidFill>
              <a:latin typeface="Helvetica Neue"/>
              <a:cs typeface="Times New Roman" pitchFamily="18" charset="0"/>
            </a:rPr>
            <a:t>How to reduce order processing time?</a:t>
          </a:r>
          <a:endParaRPr lang="en-US" dirty="0">
            <a:solidFill>
              <a:srgbClr val="6A0500"/>
            </a:solidFill>
          </a:endParaRPr>
        </a:p>
      </dgm:t>
    </dgm:pt>
    <dgm:pt modelId="{8A3EECE5-75FD-47EC-A9DB-7EDC1688287A}" type="parTrans" cxnId="{D11D1EEE-4E14-40FF-8073-9D2424484CEE}">
      <dgm:prSet/>
      <dgm:spPr/>
      <dgm:t>
        <a:bodyPr/>
        <a:lstStyle/>
        <a:p>
          <a:endParaRPr lang="en-US">
            <a:solidFill>
              <a:srgbClr val="6A0500"/>
            </a:solidFill>
          </a:endParaRPr>
        </a:p>
      </dgm:t>
    </dgm:pt>
    <dgm:pt modelId="{115545DC-1AD2-44E8-835C-3B420CC9D66D}" type="sibTrans" cxnId="{D11D1EEE-4E14-40FF-8073-9D2424484CEE}">
      <dgm:prSet/>
      <dgm:spPr/>
      <dgm:t>
        <a:bodyPr/>
        <a:lstStyle/>
        <a:p>
          <a:endParaRPr lang="en-US">
            <a:solidFill>
              <a:srgbClr val="6A0500"/>
            </a:solidFill>
          </a:endParaRPr>
        </a:p>
      </dgm:t>
    </dgm:pt>
    <dgm:pt modelId="{187B05D1-6008-4F81-B4CA-7B4F1E660AA8}">
      <dgm:prSet phldrT="[Text]" custT="1"/>
      <dgm:spPr/>
      <dgm:t>
        <a:bodyPr/>
        <a:lstStyle/>
        <a:p>
          <a:r>
            <a:rPr lang="en-US" sz="2000" b="1" dirty="0" smtClean="0">
              <a:solidFill>
                <a:srgbClr val="6A0500"/>
              </a:solidFill>
              <a:latin typeface="Helvetica Neue"/>
              <a:cs typeface="Times New Roman" pitchFamily="18" charset="0"/>
            </a:rPr>
            <a:t>Design Improvement Plan</a:t>
          </a:r>
          <a:endParaRPr lang="en-US" sz="2000" dirty="0">
            <a:solidFill>
              <a:srgbClr val="6A0500"/>
            </a:solidFill>
          </a:endParaRPr>
        </a:p>
      </dgm:t>
    </dgm:pt>
    <dgm:pt modelId="{C6D02193-31BE-434E-A486-04B5E87ACCFD}" type="parTrans" cxnId="{C0AB7DA7-F0F7-4E31-B5EF-C9A848EC7781}">
      <dgm:prSet/>
      <dgm:spPr/>
      <dgm:t>
        <a:bodyPr/>
        <a:lstStyle/>
        <a:p>
          <a:endParaRPr lang="en-US">
            <a:solidFill>
              <a:srgbClr val="6A0500"/>
            </a:solidFill>
          </a:endParaRPr>
        </a:p>
      </dgm:t>
    </dgm:pt>
    <dgm:pt modelId="{23388439-63E1-46E8-ABDE-DA69A96A2172}" type="sibTrans" cxnId="{C0AB7DA7-F0F7-4E31-B5EF-C9A848EC7781}">
      <dgm:prSet/>
      <dgm:spPr/>
      <dgm:t>
        <a:bodyPr/>
        <a:lstStyle/>
        <a:p>
          <a:endParaRPr lang="en-US">
            <a:solidFill>
              <a:srgbClr val="6A0500"/>
            </a:solidFill>
          </a:endParaRPr>
        </a:p>
      </dgm:t>
    </dgm:pt>
    <dgm:pt modelId="{FEB6FFF5-2711-4537-9E68-E44CF9868C1C}">
      <dgm:prSet phldrT="[Text]"/>
      <dgm:spPr/>
      <dgm:t>
        <a:bodyPr/>
        <a:lstStyle/>
        <a:p>
          <a:r>
            <a:rPr lang="en-US" dirty="0" smtClean="0">
              <a:solidFill>
                <a:srgbClr val="6A0500"/>
              </a:solidFill>
              <a:latin typeface="Helvetica Neue"/>
              <a:cs typeface="Times New Roman" pitchFamily="18" charset="0"/>
            </a:rPr>
            <a:t>Order processing optimization by </a:t>
          </a:r>
          <a:r>
            <a:rPr lang="en-US" b="1" dirty="0" smtClean="0">
              <a:solidFill>
                <a:srgbClr val="6A0500"/>
              </a:solidFill>
              <a:latin typeface="Helvetica Neue"/>
              <a:cs typeface="Times New Roman" pitchFamily="18" charset="0"/>
            </a:rPr>
            <a:t>DIFOT- </a:t>
          </a:r>
          <a:r>
            <a:rPr lang="en-US" dirty="0" smtClean="0">
              <a:solidFill>
                <a:srgbClr val="6A0500"/>
              </a:solidFill>
              <a:latin typeface="Helvetica Neue"/>
              <a:cs typeface="Times New Roman" pitchFamily="18" charset="0"/>
            </a:rPr>
            <a:t>Delivery in full on time</a:t>
          </a:r>
          <a:endParaRPr lang="en-US" dirty="0">
            <a:solidFill>
              <a:srgbClr val="6A0500"/>
            </a:solidFill>
          </a:endParaRPr>
        </a:p>
      </dgm:t>
    </dgm:pt>
    <dgm:pt modelId="{546F2AA6-196C-4CDA-AF85-9DB34377C3BF}" type="parTrans" cxnId="{3A67DDE6-EC25-4DF2-91D2-59572EE692C8}">
      <dgm:prSet/>
      <dgm:spPr/>
      <dgm:t>
        <a:bodyPr/>
        <a:lstStyle/>
        <a:p>
          <a:endParaRPr lang="en-US">
            <a:solidFill>
              <a:srgbClr val="6A0500"/>
            </a:solidFill>
          </a:endParaRPr>
        </a:p>
      </dgm:t>
    </dgm:pt>
    <dgm:pt modelId="{BE9CD546-F0DE-4EA9-B35A-50C07A04E808}" type="sibTrans" cxnId="{3A67DDE6-EC25-4DF2-91D2-59572EE692C8}">
      <dgm:prSet/>
      <dgm:spPr/>
      <dgm:t>
        <a:bodyPr/>
        <a:lstStyle/>
        <a:p>
          <a:endParaRPr lang="en-US">
            <a:solidFill>
              <a:srgbClr val="6A0500"/>
            </a:solidFill>
          </a:endParaRPr>
        </a:p>
      </dgm:t>
    </dgm:pt>
    <dgm:pt modelId="{F81FC84F-D42F-422C-9D6E-BB27E9473D9E}" type="pres">
      <dgm:prSet presAssocID="{B4AE6394-A3E6-4402-8C13-63625A5F2A66}" presName="Name0" presStyleCnt="0">
        <dgm:presLayoutVars>
          <dgm:dir/>
          <dgm:animLvl val="lvl"/>
          <dgm:resizeHandles val="exact"/>
        </dgm:presLayoutVars>
      </dgm:prSet>
      <dgm:spPr/>
      <dgm:t>
        <a:bodyPr/>
        <a:lstStyle/>
        <a:p>
          <a:endParaRPr lang="en-US"/>
        </a:p>
      </dgm:t>
    </dgm:pt>
    <dgm:pt modelId="{B62EBC2B-1D59-4FF3-8677-ECFC635BFFE9}" type="pres">
      <dgm:prSet presAssocID="{187B05D1-6008-4F81-B4CA-7B4F1E660AA8}" presName="boxAndChildren" presStyleCnt="0"/>
      <dgm:spPr/>
      <dgm:t>
        <a:bodyPr/>
        <a:lstStyle/>
        <a:p>
          <a:endParaRPr lang="en-US"/>
        </a:p>
      </dgm:t>
    </dgm:pt>
    <dgm:pt modelId="{E26B2054-4C36-4690-B6A4-51F4F2FFBA43}" type="pres">
      <dgm:prSet presAssocID="{187B05D1-6008-4F81-B4CA-7B4F1E660AA8}" presName="parentTextBox" presStyleLbl="node1" presStyleIdx="0" presStyleCnt="3"/>
      <dgm:spPr/>
      <dgm:t>
        <a:bodyPr/>
        <a:lstStyle/>
        <a:p>
          <a:endParaRPr lang="en-US"/>
        </a:p>
      </dgm:t>
    </dgm:pt>
    <dgm:pt modelId="{591CAA76-B221-41E5-9119-871CB765EDA5}" type="pres">
      <dgm:prSet presAssocID="{187B05D1-6008-4F81-B4CA-7B4F1E660AA8}" presName="entireBox" presStyleLbl="node1" presStyleIdx="0" presStyleCnt="3"/>
      <dgm:spPr/>
      <dgm:t>
        <a:bodyPr/>
        <a:lstStyle/>
        <a:p>
          <a:endParaRPr lang="en-US"/>
        </a:p>
      </dgm:t>
    </dgm:pt>
    <dgm:pt modelId="{D69F2A0D-B644-4159-8143-524705A2BC1E}" type="pres">
      <dgm:prSet presAssocID="{187B05D1-6008-4F81-B4CA-7B4F1E660AA8}" presName="descendantBox" presStyleCnt="0"/>
      <dgm:spPr/>
      <dgm:t>
        <a:bodyPr/>
        <a:lstStyle/>
        <a:p>
          <a:endParaRPr lang="en-US"/>
        </a:p>
      </dgm:t>
    </dgm:pt>
    <dgm:pt modelId="{D9C3A752-9433-4580-842C-139DFFB3B3EC}" type="pres">
      <dgm:prSet presAssocID="{FEB6FFF5-2711-4537-9E68-E44CF9868C1C}" presName="childTextBox" presStyleLbl="fgAccFollowNode1" presStyleIdx="0" presStyleCnt="3">
        <dgm:presLayoutVars>
          <dgm:bulletEnabled val="1"/>
        </dgm:presLayoutVars>
      </dgm:prSet>
      <dgm:spPr/>
      <dgm:t>
        <a:bodyPr/>
        <a:lstStyle/>
        <a:p>
          <a:endParaRPr lang="en-US"/>
        </a:p>
      </dgm:t>
    </dgm:pt>
    <dgm:pt modelId="{6DB089A9-045A-4139-A29E-B7D9B2F98E61}" type="pres">
      <dgm:prSet presAssocID="{E6AD94D0-DD5D-439D-B7AD-A3E2F0F31D47}" presName="sp" presStyleCnt="0"/>
      <dgm:spPr/>
      <dgm:t>
        <a:bodyPr/>
        <a:lstStyle/>
        <a:p>
          <a:endParaRPr lang="en-US"/>
        </a:p>
      </dgm:t>
    </dgm:pt>
    <dgm:pt modelId="{5943CDF3-0A5C-4DD4-97AC-4D27CEC49FD2}" type="pres">
      <dgm:prSet presAssocID="{A9285D2A-2463-4387-AE81-066E3EB22BC7}" presName="arrowAndChildren" presStyleCnt="0"/>
      <dgm:spPr/>
      <dgm:t>
        <a:bodyPr/>
        <a:lstStyle/>
        <a:p>
          <a:endParaRPr lang="en-US"/>
        </a:p>
      </dgm:t>
    </dgm:pt>
    <dgm:pt modelId="{A9439117-9C7E-4732-BF55-9079E547B919}" type="pres">
      <dgm:prSet presAssocID="{A9285D2A-2463-4387-AE81-066E3EB22BC7}" presName="parentTextArrow" presStyleLbl="node1" presStyleIdx="0" presStyleCnt="3"/>
      <dgm:spPr/>
      <dgm:t>
        <a:bodyPr/>
        <a:lstStyle/>
        <a:p>
          <a:endParaRPr lang="en-US"/>
        </a:p>
      </dgm:t>
    </dgm:pt>
    <dgm:pt modelId="{5907D369-56C4-4209-84B1-22422A107A25}" type="pres">
      <dgm:prSet presAssocID="{A9285D2A-2463-4387-AE81-066E3EB22BC7}" presName="arrow" presStyleLbl="node1" presStyleIdx="1" presStyleCnt="3"/>
      <dgm:spPr/>
      <dgm:t>
        <a:bodyPr/>
        <a:lstStyle/>
        <a:p>
          <a:endParaRPr lang="en-US"/>
        </a:p>
      </dgm:t>
    </dgm:pt>
    <dgm:pt modelId="{6DE523DD-E4F8-4527-A076-C161C92177CA}" type="pres">
      <dgm:prSet presAssocID="{A9285D2A-2463-4387-AE81-066E3EB22BC7}" presName="descendantArrow" presStyleCnt="0"/>
      <dgm:spPr/>
      <dgm:t>
        <a:bodyPr/>
        <a:lstStyle/>
        <a:p>
          <a:endParaRPr lang="en-US"/>
        </a:p>
      </dgm:t>
    </dgm:pt>
    <dgm:pt modelId="{730ED26D-7686-40E6-B8CB-6777B34D57EC}" type="pres">
      <dgm:prSet presAssocID="{E758CE36-E2A3-47F3-93B6-6C8BAABE0340}" presName="childTextArrow" presStyleLbl="fgAccFollowNode1" presStyleIdx="1" presStyleCnt="3">
        <dgm:presLayoutVars>
          <dgm:bulletEnabled val="1"/>
        </dgm:presLayoutVars>
      </dgm:prSet>
      <dgm:spPr/>
      <dgm:t>
        <a:bodyPr/>
        <a:lstStyle/>
        <a:p>
          <a:endParaRPr lang="en-US"/>
        </a:p>
      </dgm:t>
    </dgm:pt>
    <dgm:pt modelId="{3150BFB0-7752-4ABB-908C-301D4A9D4C88}" type="pres">
      <dgm:prSet presAssocID="{0BCB5F54-6304-4936-BD9C-D946E7A80F1B}" presName="sp" presStyleCnt="0"/>
      <dgm:spPr/>
      <dgm:t>
        <a:bodyPr/>
        <a:lstStyle/>
        <a:p>
          <a:endParaRPr lang="en-US"/>
        </a:p>
      </dgm:t>
    </dgm:pt>
    <dgm:pt modelId="{BA77F66C-BA71-4826-AD99-538892AD43EA}" type="pres">
      <dgm:prSet presAssocID="{CCEA2CF2-1A10-43E2-855A-E8E68891DAB6}" presName="arrowAndChildren" presStyleCnt="0"/>
      <dgm:spPr/>
      <dgm:t>
        <a:bodyPr/>
        <a:lstStyle/>
        <a:p>
          <a:endParaRPr lang="en-US"/>
        </a:p>
      </dgm:t>
    </dgm:pt>
    <dgm:pt modelId="{99F1D3D9-125F-4108-BD1D-0A240A861B29}" type="pres">
      <dgm:prSet presAssocID="{CCEA2CF2-1A10-43E2-855A-E8E68891DAB6}" presName="parentTextArrow" presStyleLbl="node1" presStyleIdx="1" presStyleCnt="3"/>
      <dgm:spPr/>
      <dgm:t>
        <a:bodyPr/>
        <a:lstStyle/>
        <a:p>
          <a:endParaRPr lang="en-US"/>
        </a:p>
      </dgm:t>
    </dgm:pt>
    <dgm:pt modelId="{890F24A9-1D7F-4199-905F-7512BB257053}" type="pres">
      <dgm:prSet presAssocID="{CCEA2CF2-1A10-43E2-855A-E8E68891DAB6}" presName="arrow" presStyleLbl="node1" presStyleIdx="2" presStyleCnt="3"/>
      <dgm:spPr/>
      <dgm:t>
        <a:bodyPr/>
        <a:lstStyle/>
        <a:p>
          <a:endParaRPr lang="en-US"/>
        </a:p>
      </dgm:t>
    </dgm:pt>
    <dgm:pt modelId="{3D6D30A3-1FF3-4784-8368-52310F866C40}" type="pres">
      <dgm:prSet presAssocID="{CCEA2CF2-1A10-43E2-855A-E8E68891DAB6}" presName="descendantArrow" presStyleCnt="0"/>
      <dgm:spPr/>
      <dgm:t>
        <a:bodyPr/>
        <a:lstStyle/>
        <a:p>
          <a:endParaRPr lang="en-US"/>
        </a:p>
      </dgm:t>
    </dgm:pt>
    <dgm:pt modelId="{542998B8-BE22-49D8-A4AC-1C668D4ED8B0}" type="pres">
      <dgm:prSet presAssocID="{EB42B229-F0D3-43F7-8DD0-1A3EB0BA9443}" presName="childTextArrow" presStyleLbl="fgAccFollowNode1" presStyleIdx="2" presStyleCnt="3">
        <dgm:presLayoutVars>
          <dgm:bulletEnabled val="1"/>
        </dgm:presLayoutVars>
      </dgm:prSet>
      <dgm:spPr/>
      <dgm:t>
        <a:bodyPr/>
        <a:lstStyle/>
        <a:p>
          <a:endParaRPr lang="en-US"/>
        </a:p>
      </dgm:t>
    </dgm:pt>
  </dgm:ptLst>
  <dgm:cxnLst>
    <dgm:cxn modelId="{1F06944C-ED14-4149-B151-E866025490FE}" type="presOf" srcId="{FEB6FFF5-2711-4537-9E68-E44CF9868C1C}" destId="{D9C3A752-9433-4580-842C-139DFFB3B3EC}" srcOrd="0" destOrd="0" presId="urn:microsoft.com/office/officeart/2005/8/layout/process4"/>
    <dgm:cxn modelId="{C7FE5586-E959-4F2C-BA06-D8BDC09562F0}" srcId="{B4AE6394-A3E6-4402-8C13-63625A5F2A66}" destId="{CCEA2CF2-1A10-43E2-855A-E8E68891DAB6}" srcOrd="0" destOrd="0" parTransId="{BA9A929F-7A22-439B-B000-21C4F021C6B2}" sibTransId="{0BCB5F54-6304-4936-BD9C-D946E7A80F1B}"/>
    <dgm:cxn modelId="{C0AB7DA7-F0F7-4E31-B5EF-C9A848EC7781}" srcId="{B4AE6394-A3E6-4402-8C13-63625A5F2A66}" destId="{187B05D1-6008-4F81-B4CA-7B4F1E660AA8}" srcOrd="2" destOrd="0" parTransId="{C6D02193-31BE-434E-A486-04B5E87ACCFD}" sibTransId="{23388439-63E1-46E8-ABDE-DA69A96A2172}"/>
    <dgm:cxn modelId="{8D7F079C-13D8-4A65-B245-0EA70BC69EBC}" type="presOf" srcId="{187B05D1-6008-4F81-B4CA-7B4F1E660AA8}" destId="{E26B2054-4C36-4690-B6A4-51F4F2FFBA43}" srcOrd="0" destOrd="0" presId="urn:microsoft.com/office/officeart/2005/8/layout/process4"/>
    <dgm:cxn modelId="{3A67DDE6-EC25-4DF2-91D2-59572EE692C8}" srcId="{187B05D1-6008-4F81-B4CA-7B4F1E660AA8}" destId="{FEB6FFF5-2711-4537-9E68-E44CF9868C1C}" srcOrd="0" destOrd="0" parTransId="{546F2AA6-196C-4CDA-AF85-9DB34377C3BF}" sibTransId="{BE9CD546-F0DE-4EA9-B35A-50C07A04E808}"/>
    <dgm:cxn modelId="{14A1082D-5CDB-49A3-B576-DDFABA8074AB}" type="presOf" srcId="{A9285D2A-2463-4387-AE81-066E3EB22BC7}" destId="{5907D369-56C4-4209-84B1-22422A107A25}" srcOrd="1" destOrd="0" presId="urn:microsoft.com/office/officeart/2005/8/layout/process4"/>
    <dgm:cxn modelId="{AE9CF24F-7909-445F-9374-3BF5998BAD61}" type="presOf" srcId="{E758CE36-E2A3-47F3-93B6-6C8BAABE0340}" destId="{730ED26D-7686-40E6-B8CB-6777B34D57EC}" srcOrd="0" destOrd="0" presId="urn:microsoft.com/office/officeart/2005/8/layout/process4"/>
    <dgm:cxn modelId="{21EA235B-0BB2-479F-ABD0-B507FC218760}" type="presOf" srcId="{B4AE6394-A3E6-4402-8C13-63625A5F2A66}" destId="{F81FC84F-D42F-422C-9D6E-BB27E9473D9E}" srcOrd="0" destOrd="0" presId="urn:microsoft.com/office/officeart/2005/8/layout/process4"/>
    <dgm:cxn modelId="{1D96A150-E3BC-410D-80A7-0CC8599B8B50}" type="presOf" srcId="{187B05D1-6008-4F81-B4CA-7B4F1E660AA8}" destId="{591CAA76-B221-41E5-9119-871CB765EDA5}" srcOrd="1" destOrd="0" presId="urn:microsoft.com/office/officeart/2005/8/layout/process4"/>
    <dgm:cxn modelId="{12C57146-4FB7-4A0E-9DAB-FE453E6FBD51}" type="presOf" srcId="{EB42B229-F0D3-43F7-8DD0-1A3EB0BA9443}" destId="{542998B8-BE22-49D8-A4AC-1C668D4ED8B0}" srcOrd="0" destOrd="0" presId="urn:microsoft.com/office/officeart/2005/8/layout/process4"/>
    <dgm:cxn modelId="{4CDB65EB-3797-48FA-BEFC-0B54D4ADE402}" srcId="{B4AE6394-A3E6-4402-8C13-63625A5F2A66}" destId="{A9285D2A-2463-4387-AE81-066E3EB22BC7}" srcOrd="1" destOrd="0" parTransId="{DAD27E2A-A17B-49AC-A55A-2AEF59C8BE3F}" sibTransId="{E6AD94D0-DD5D-439D-B7AD-A3E2F0F31D47}"/>
    <dgm:cxn modelId="{9A862473-D4BC-4E54-A7D6-06D0A7CFEFB9}" type="presOf" srcId="{CCEA2CF2-1A10-43E2-855A-E8E68891DAB6}" destId="{890F24A9-1D7F-4199-905F-7512BB257053}" srcOrd="1" destOrd="0" presId="urn:microsoft.com/office/officeart/2005/8/layout/process4"/>
    <dgm:cxn modelId="{8BDCF03B-5EFE-4709-BC33-F1FBAC84D1D9}" type="presOf" srcId="{CCEA2CF2-1A10-43E2-855A-E8E68891DAB6}" destId="{99F1D3D9-125F-4108-BD1D-0A240A861B29}" srcOrd="0" destOrd="0" presId="urn:microsoft.com/office/officeart/2005/8/layout/process4"/>
    <dgm:cxn modelId="{499A90D1-B03E-4D95-B16C-18DA00AA942B}" srcId="{CCEA2CF2-1A10-43E2-855A-E8E68891DAB6}" destId="{EB42B229-F0D3-43F7-8DD0-1A3EB0BA9443}" srcOrd="0" destOrd="0" parTransId="{CD67585C-AAF7-47AD-A366-DF4132E5BF4F}" sibTransId="{9D11B7AA-329E-49CB-A568-C1886F55E865}"/>
    <dgm:cxn modelId="{43DB2D7B-332B-4205-AAEB-C318DEB5C66B}" type="presOf" srcId="{A9285D2A-2463-4387-AE81-066E3EB22BC7}" destId="{A9439117-9C7E-4732-BF55-9079E547B919}" srcOrd="0" destOrd="0" presId="urn:microsoft.com/office/officeart/2005/8/layout/process4"/>
    <dgm:cxn modelId="{D11D1EEE-4E14-40FF-8073-9D2424484CEE}" srcId="{A9285D2A-2463-4387-AE81-066E3EB22BC7}" destId="{E758CE36-E2A3-47F3-93B6-6C8BAABE0340}" srcOrd="0" destOrd="0" parTransId="{8A3EECE5-75FD-47EC-A9DB-7EDC1688287A}" sibTransId="{115545DC-1AD2-44E8-835C-3B420CC9D66D}"/>
    <dgm:cxn modelId="{895B1D86-2086-4533-9D2F-D4217C83A50D}" type="presParOf" srcId="{F81FC84F-D42F-422C-9D6E-BB27E9473D9E}" destId="{B62EBC2B-1D59-4FF3-8677-ECFC635BFFE9}" srcOrd="0" destOrd="0" presId="urn:microsoft.com/office/officeart/2005/8/layout/process4"/>
    <dgm:cxn modelId="{D6C56FF8-5092-435E-B132-154D828A9BDA}" type="presParOf" srcId="{B62EBC2B-1D59-4FF3-8677-ECFC635BFFE9}" destId="{E26B2054-4C36-4690-B6A4-51F4F2FFBA43}" srcOrd="0" destOrd="0" presId="urn:microsoft.com/office/officeart/2005/8/layout/process4"/>
    <dgm:cxn modelId="{6C73EC5F-1CEB-4A90-99A7-CBF3E5494590}" type="presParOf" srcId="{B62EBC2B-1D59-4FF3-8677-ECFC635BFFE9}" destId="{591CAA76-B221-41E5-9119-871CB765EDA5}" srcOrd="1" destOrd="0" presId="urn:microsoft.com/office/officeart/2005/8/layout/process4"/>
    <dgm:cxn modelId="{91D21D9B-BF59-4D79-BA9B-869B20A8B4FF}" type="presParOf" srcId="{B62EBC2B-1D59-4FF3-8677-ECFC635BFFE9}" destId="{D69F2A0D-B644-4159-8143-524705A2BC1E}" srcOrd="2" destOrd="0" presId="urn:microsoft.com/office/officeart/2005/8/layout/process4"/>
    <dgm:cxn modelId="{0F4F7226-F278-4574-9997-3A6C1D3649AD}" type="presParOf" srcId="{D69F2A0D-B644-4159-8143-524705A2BC1E}" destId="{D9C3A752-9433-4580-842C-139DFFB3B3EC}" srcOrd="0" destOrd="0" presId="urn:microsoft.com/office/officeart/2005/8/layout/process4"/>
    <dgm:cxn modelId="{D8A54F1F-E0FD-47E5-9639-FDE880BF5778}" type="presParOf" srcId="{F81FC84F-D42F-422C-9D6E-BB27E9473D9E}" destId="{6DB089A9-045A-4139-A29E-B7D9B2F98E61}" srcOrd="1" destOrd="0" presId="urn:microsoft.com/office/officeart/2005/8/layout/process4"/>
    <dgm:cxn modelId="{63758B3A-1D0A-4016-8237-36938AEEC0F3}" type="presParOf" srcId="{F81FC84F-D42F-422C-9D6E-BB27E9473D9E}" destId="{5943CDF3-0A5C-4DD4-97AC-4D27CEC49FD2}" srcOrd="2" destOrd="0" presId="urn:microsoft.com/office/officeart/2005/8/layout/process4"/>
    <dgm:cxn modelId="{21D6CEA9-6277-4183-809D-9575A52E9F19}" type="presParOf" srcId="{5943CDF3-0A5C-4DD4-97AC-4D27CEC49FD2}" destId="{A9439117-9C7E-4732-BF55-9079E547B919}" srcOrd="0" destOrd="0" presId="urn:microsoft.com/office/officeart/2005/8/layout/process4"/>
    <dgm:cxn modelId="{698F0A1A-8AE0-4AAD-A213-541C49E69326}" type="presParOf" srcId="{5943CDF3-0A5C-4DD4-97AC-4D27CEC49FD2}" destId="{5907D369-56C4-4209-84B1-22422A107A25}" srcOrd="1" destOrd="0" presId="urn:microsoft.com/office/officeart/2005/8/layout/process4"/>
    <dgm:cxn modelId="{7DDAFFCF-798C-4953-A613-951CFBE3FD1A}" type="presParOf" srcId="{5943CDF3-0A5C-4DD4-97AC-4D27CEC49FD2}" destId="{6DE523DD-E4F8-4527-A076-C161C92177CA}" srcOrd="2" destOrd="0" presId="urn:microsoft.com/office/officeart/2005/8/layout/process4"/>
    <dgm:cxn modelId="{46CA068A-235C-491C-82DB-A84CCAC5ABFD}" type="presParOf" srcId="{6DE523DD-E4F8-4527-A076-C161C92177CA}" destId="{730ED26D-7686-40E6-B8CB-6777B34D57EC}" srcOrd="0" destOrd="0" presId="urn:microsoft.com/office/officeart/2005/8/layout/process4"/>
    <dgm:cxn modelId="{8C1FE127-E193-45B2-B1D2-924D5D5BE543}" type="presParOf" srcId="{F81FC84F-D42F-422C-9D6E-BB27E9473D9E}" destId="{3150BFB0-7752-4ABB-908C-301D4A9D4C88}" srcOrd="3" destOrd="0" presId="urn:microsoft.com/office/officeart/2005/8/layout/process4"/>
    <dgm:cxn modelId="{79A1BDAA-9681-468F-8A3C-F847411722C2}" type="presParOf" srcId="{F81FC84F-D42F-422C-9D6E-BB27E9473D9E}" destId="{BA77F66C-BA71-4826-AD99-538892AD43EA}" srcOrd="4" destOrd="0" presId="urn:microsoft.com/office/officeart/2005/8/layout/process4"/>
    <dgm:cxn modelId="{3B7A2E87-BC01-43FF-994B-C56FEE2842AE}" type="presParOf" srcId="{BA77F66C-BA71-4826-AD99-538892AD43EA}" destId="{99F1D3D9-125F-4108-BD1D-0A240A861B29}" srcOrd="0" destOrd="0" presId="urn:microsoft.com/office/officeart/2005/8/layout/process4"/>
    <dgm:cxn modelId="{04569624-CCFF-46FF-BBF5-128DC6117F6E}" type="presParOf" srcId="{BA77F66C-BA71-4826-AD99-538892AD43EA}" destId="{890F24A9-1D7F-4199-905F-7512BB257053}" srcOrd="1" destOrd="0" presId="urn:microsoft.com/office/officeart/2005/8/layout/process4"/>
    <dgm:cxn modelId="{461287EF-E408-443D-92EA-B00836416821}" type="presParOf" srcId="{BA77F66C-BA71-4826-AD99-538892AD43EA}" destId="{3D6D30A3-1FF3-4784-8368-52310F866C40}" srcOrd="2" destOrd="0" presId="urn:microsoft.com/office/officeart/2005/8/layout/process4"/>
    <dgm:cxn modelId="{D3AD03DD-EE91-4035-9A4C-1F20A0ED01FA}" type="presParOf" srcId="{3D6D30A3-1FF3-4784-8368-52310F866C40}" destId="{542998B8-BE22-49D8-A4AC-1C668D4ED8B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9C1EBD-909A-4C67-8F22-EEA5E3782E72}"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C3709AE-C663-45E6-877A-59EECEE82911}">
      <dgm:prSet phldrT="[Text]" custT="1"/>
      <dgm:spPr/>
      <dgm:t>
        <a:bodyPr/>
        <a:lstStyle/>
        <a:p>
          <a:r>
            <a:rPr lang="en-US" sz="2000" b="1" dirty="0" smtClean="0">
              <a:solidFill>
                <a:srgbClr val="6A0500"/>
              </a:solidFill>
              <a:latin typeface="Helvetica Neue"/>
              <a:cs typeface="Times New Roman" pitchFamily="18" charset="0"/>
            </a:rPr>
            <a:t>Order Cycle Component</a:t>
          </a:r>
          <a:endParaRPr lang="en-US" sz="2000" b="1" dirty="0">
            <a:solidFill>
              <a:srgbClr val="6A0500"/>
            </a:solidFill>
          </a:endParaRPr>
        </a:p>
      </dgm:t>
    </dgm:pt>
    <dgm:pt modelId="{6B194C03-EE34-42C4-B183-BDBFB2C0B5D6}" type="parTrans" cxnId="{624E8517-A49F-4EC6-BF8D-42ECDA9370B4}">
      <dgm:prSet/>
      <dgm:spPr/>
      <dgm:t>
        <a:bodyPr/>
        <a:lstStyle/>
        <a:p>
          <a:endParaRPr lang="en-US" b="1"/>
        </a:p>
      </dgm:t>
    </dgm:pt>
    <dgm:pt modelId="{08878468-79EF-495C-AE3C-B570A393F5F2}" type="sibTrans" cxnId="{624E8517-A49F-4EC6-BF8D-42ECDA9370B4}">
      <dgm:prSet/>
      <dgm:spPr/>
      <dgm:t>
        <a:bodyPr/>
        <a:lstStyle/>
        <a:p>
          <a:endParaRPr lang="en-US" b="1"/>
        </a:p>
      </dgm:t>
    </dgm:pt>
    <dgm:pt modelId="{B5FAB662-F131-4B94-B9EE-7C3F9E2DE2DC}">
      <dgm:prSet phldrT="[Text]" custT="1"/>
      <dgm:spPr/>
      <dgm:t>
        <a:bodyPr/>
        <a:lstStyle/>
        <a:p>
          <a:r>
            <a:rPr lang="en-US" sz="1400" b="0" dirty="0" smtClean="0">
              <a:latin typeface="Helvetica Neue"/>
              <a:cs typeface="Times New Roman" pitchFamily="18" charset="0"/>
            </a:rPr>
            <a:t>Order Request, how customer requests for order?</a:t>
          </a:r>
          <a:endParaRPr lang="en-US" sz="1400" b="0" dirty="0"/>
        </a:p>
      </dgm:t>
    </dgm:pt>
    <dgm:pt modelId="{D13A2272-4DEF-4D0C-8E49-70D1D58BF5CA}" type="parTrans" cxnId="{860E2D89-3A23-411C-8C30-05BEA9350926}">
      <dgm:prSet/>
      <dgm:spPr/>
      <dgm:t>
        <a:bodyPr/>
        <a:lstStyle/>
        <a:p>
          <a:endParaRPr lang="en-US" b="1"/>
        </a:p>
      </dgm:t>
    </dgm:pt>
    <dgm:pt modelId="{42FE19A2-9302-4F8C-94D8-19F87EA34D8B}" type="sibTrans" cxnId="{860E2D89-3A23-411C-8C30-05BEA9350926}">
      <dgm:prSet/>
      <dgm:spPr/>
      <dgm:t>
        <a:bodyPr/>
        <a:lstStyle/>
        <a:p>
          <a:endParaRPr lang="en-US" b="1"/>
        </a:p>
      </dgm:t>
    </dgm:pt>
    <dgm:pt modelId="{915B87B7-77F4-430E-8257-32A456220578}">
      <dgm:prSet phldrT="[Text]" custT="1"/>
      <dgm:spPr/>
      <dgm:t>
        <a:bodyPr/>
        <a:lstStyle/>
        <a:p>
          <a:r>
            <a:rPr lang="en-US" sz="1400" b="0" dirty="0" smtClean="0">
              <a:latin typeface="Helvetica Neue"/>
              <a:cs typeface="Times New Roman" pitchFamily="18" charset="0"/>
            </a:rPr>
            <a:t>Order Preparation, how order is prepared?</a:t>
          </a:r>
          <a:endParaRPr lang="en-US" sz="1400" b="0" dirty="0"/>
        </a:p>
      </dgm:t>
    </dgm:pt>
    <dgm:pt modelId="{66F7EA0D-D088-4E24-B653-CBABB4813B1B}" type="parTrans" cxnId="{528597B4-141C-4B53-ADB5-CF6695EA9543}">
      <dgm:prSet/>
      <dgm:spPr/>
      <dgm:t>
        <a:bodyPr/>
        <a:lstStyle/>
        <a:p>
          <a:endParaRPr lang="en-US" b="1"/>
        </a:p>
      </dgm:t>
    </dgm:pt>
    <dgm:pt modelId="{F30043D1-A99A-46D5-9F54-72D35F9856FF}" type="sibTrans" cxnId="{528597B4-141C-4B53-ADB5-CF6695EA9543}">
      <dgm:prSet/>
      <dgm:spPr/>
      <dgm:t>
        <a:bodyPr/>
        <a:lstStyle/>
        <a:p>
          <a:endParaRPr lang="en-US" b="1"/>
        </a:p>
      </dgm:t>
    </dgm:pt>
    <dgm:pt modelId="{0E80E364-B260-4FB2-9610-7AC69FFE8A9A}">
      <dgm:prSet custT="1"/>
      <dgm:spPr/>
      <dgm:t>
        <a:bodyPr/>
        <a:lstStyle/>
        <a:p>
          <a:r>
            <a:rPr lang="en-US" sz="1400" b="0" dirty="0" smtClean="0">
              <a:latin typeface="Helvetica Neue"/>
              <a:cs typeface="Times New Roman" pitchFamily="18" charset="0"/>
            </a:rPr>
            <a:t>Order Processing, how order is processed?</a:t>
          </a:r>
          <a:endParaRPr lang="en-US" sz="1400" b="0" dirty="0"/>
        </a:p>
      </dgm:t>
    </dgm:pt>
    <dgm:pt modelId="{3E5F27FA-DDB4-42C1-BD17-69980326A01B}" type="parTrans" cxnId="{CDC140A0-4D22-401B-8EB3-06D7FED0406A}">
      <dgm:prSet/>
      <dgm:spPr/>
      <dgm:t>
        <a:bodyPr/>
        <a:lstStyle/>
        <a:p>
          <a:endParaRPr lang="en-US" b="1"/>
        </a:p>
      </dgm:t>
    </dgm:pt>
    <dgm:pt modelId="{549DA3A3-1848-429C-813C-11A80B3862D0}" type="sibTrans" cxnId="{CDC140A0-4D22-401B-8EB3-06D7FED0406A}">
      <dgm:prSet/>
      <dgm:spPr/>
      <dgm:t>
        <a:bodyPr/>
        <a:lstStyle/>
        <a:p>
          <a:endParaRPr lang="en-US" b="1"/>
        </a:p>
      </dgm:t>
    </dgm:pt>
    <dgm:pt modelId="{09E3C5B3-98D9-4019-8CF6-CC2F1B672A76}">
      <dgm:prSet custT="1"/>
      <dgm:spPr/>
      <dgm:t>
        <a:bodyPr/>
        <a:lstStyle/>
        <a:p>
          <a:r>
            <a:rPr lang="en-US" sz="1400" b="0" dirty="0" smtClean="0">
              <a:latin typeface="Helvetica Neue"/>
              <a:cs typeface="Times New Roman" pitchFamily="18" charset="0"/>
            </a:rPr>
            <a:t>Order shipment, how order is shipped?</a:t>
          </a:r>
          <a:endParaRPr lang="en-US" sz="1400" b="0" dirty="0"/>
        </a:p>
      </dgm:t>
    </dgm:pt>
    <dgm:pt modelId="{30E3337E-E1B5-4FB0-A414-686B8C261EB1}" type="parTrans" cxnId="{EB8545AE-17E3-48CD-9934-760601DCD37F}">
      <dgm:prSet/>
      <dgm:spPr/>
      <dgm:t>
        <a:bodyPr/>
        <a:lstStyle/>
        <a:p>
          <a:endParaRPr lang="en-US" b="1"/>
        </a:p>
      </dgm:t>
    </dgm:pt>
    <dgm:pt modelId="{317FD250-A2B0-4204-AF22-19161053BEB8}" type="sibTrans" cxnId="{EB8545AE-17E3-48CD-9934-760601DCD37F}">
      <dgm:prSet/>
      <dgm:spPr/>
      <dgm:t>
        <a:bodyPr/>
        <a:lstStyle/>
        <a:p>
          <a:endParaRPr lang="en-US" b="1"/>
        </a:p>
      </dgm:t>
    </dgm:pt>
    <dgm:pt modelId="{064CACE0-DEAF-40D7-BD0A-79F5C0EA5D75}" type="pres">
      <dgm:prSet presAssocID="{B49C1EBD-909A-4C67-8F22-EEA5E3782E72}" presName="Name0" presStyleCnt="0">
        <dgm:presLayoutVars>
          <dgm:dir/>
          <dgm:animLvl val="lvl"/>
          <dgm:resizeHandles val="exact"/>
        </dgm:presLayoutVars>
      </dgm:prSet>
      <dgm:spPr/>
      <dgm:t>
        <a:bodyPr/>
        <a:lstStyle/>
        <a:p>
          <a:endParaRPr lang="en-US"/>
        </a:p>
      </dgm:t>
    </dgm:pt>
    <dgm:pt modelId="{4CD3DF2E-BB72-45F1-BA39-7869729DE706}" type="pres">
      <dgm:prSet presAssocID="{8C3709AE-C663-45E6-877A-59EECEE82911}" presName="boxAndChildren" presStyleCnt="0"/>
      <dgm:spPr/>
      <dgm:t>
        <a:bodyPr/>
        <a:lstStyle/>
        <a:p>
          <a:endParaRPr lang="en-US"/>
        </a:p>
      </dgm:t>
    </dgm:pt>
    <dgm:pt modelId="{DBF5F220-717A-436B-A409-839830B42466}" type="pres">
      <dgm:prSet presAssocID="{8C3709AE-C663-45E6-877A-59EECEE82911}" presName="parentTextBox" presStyleLbl="node1" presStyleIdx="0" presStyleCnt="1"/>
      <dgm:spPr/>
      <dgm:t>
        <a:bodyPr/>
        <a:lstStyle/>
        <a:p>
          <a:endParaRPr lang="en-US"/>
        </a:p>
      </dgm:t>
    </dgm:pt>
    <dgm:pt modelId="{0EEFFBB4-0738-41A8-AB89-AEAE83BC393E}" type="pres">
      <dgm:prSet presAssocID="{8C3709AE-C663-45E6-877A-59EECEE82911}" presName="entireBox" presStyleLbl="node1" presStyleIdx="0" presStyleCnt="1" custLinFactNeighborX="-123" custLinFactNeighborY="-6114"/>
      <dgm:spPr/>
      <dgm:t>
        <a:bodyPr/>
        <a:lstStyle/>
        <a:p>
          <a:endParaRPr lang="en-US"/>
        </a:p>
      </dgm:t>
    </dgm:pt>
    <dgm:pt modelId="{7B8225BE-D6FE-46D2-8E02-8494ED69EB1A}" type="pres">
      <dgm:prSet presAssocID="{8C3709AE-C663-45E6-877A-59EECEE82911}" presName="descendantBox" presStyleCnt="0"/>
      <dgm:spPr/>
      <dgm:t>
        <a:bodyPr/>
        <a:lstStyle/>
        <a:p>
          <a:endParaRPr lang="en-US"/>
        </a:p>
      </dgm:t>
    </dgm:pt>
    <dgm:pt modelId="{8EEF25E1-3622-44C1-8D39-4DA195F13DE0}" type="pres">
      <dgm:prSet presAssocID="{B5FAB662-F131-4B94-B9EE-7C3F9E2DE2DC}" presName="childTextBox" presStyleLbl="fgAccFollowNode1" presStyleIdx="0" presStyleCnt="4">
        <dgm:presLayoutVars>
          <dgm:bulletEnabled val="1"/>
        </dgm:presLayoutVars>
      </dgm:prSet>
      <dgm:spPr/>
      <dgm:t>
        <a:bodyPr/>
        <a:lstStyle/>
        <a:p>
          <a:endParaRPr lang="en-US"/>
        </a:p>
      </dgm:t>
    </dgm:pt>
    <dgm:pt modelId="{079B456E-FFEE-4028-A559-EB7ED790E7EF}" type="pres">
      <dgm:prSet presAssocID="{0E80E364-B260-4FB2-9610-7AC69FFE8A9A}" presName="childTextBox" presStyleLbl="fgAccFollowNode1" presStyleIdx="1" presStyleCnt="4">
        <dgm:presLayoutVars>
          <dgm:bulletEnabled val="1"/>
        </dgm:presLayoutVars>
      </dgm:prSet>
      <dgm:spPr/>
      <dgm:t>
        <a:bodyPr/>
        <a:lstStyle/>
        <a:p>
          <a:endParaRPr lang="en-US"/>
        </a:p>
      </dgm:t>
    </dgm:pt>
    <dgm:pt modelId="{26CA0FC4-1986-453B-BBD8-B8EC718D8E40}" type="pres">
      <dgm:prSet presAssocID="{915B87B7-77F4-430E-8257-32A456220578}" presName="childTextBox" presStyleLbl="fgAccFollowNode1" presStyleIdx="2" presStyleCnt="4">
        <dgm:presLayoutVars>
          <dgm:bulletEnabled val="1"/>
        </dgm:presLayoutVars>
      </dgm:prSet>
      <dgm:spPr/>
      <dgm:t>
        <a:bodyPr/>
        <a:lstStyle/>
        <a:p>
          <a:endParaRPr lang="en-US"/>
        </a:p>
      </dgm:t>
    </dgm:pt>
    <dgm:pt modelId="{5FA006D7-5E9D-4FEE-8E69-7419773F483E}" type="pres">
      <dgm:prSet presAssocID="{09E3C5B3-98D9-4019-8CF6-CC2F1B672A76}" presName="childTextBox" presStyleLbl="fgAccFollowNode1" presStyleIdx="3" presStyleCnt="4">
        <dgm:presLayoutVars>
          <dgm:bulletEnabled val="1"/>
        </dgm:presLayoutVars>
      </dgm:prSet>
      <dgm:spPr/>
      <dgm:t>
        <a:bodyPr/>
        <a:lstStyle/>
        <a:p>
          <a:endParaRPr lang="en-US"/>
        </a:p>
      </dgm:t>
    </dgm:pt>
  </dgm:ptLst>
  <dgm:cxnLst>
    <dgm:cxn modelId="{3CAB545F-3CBF-4195-985B-1E34B6CA6F42}" type="presOf" srcId="{B49C1EBD-909A-4C67-8F22-EEA5E3782E72}" destId="{064CACE0-DEAF-40D7-BD0A-79F5C0EA5D75}" srcOrd="0" destOrd="0" presId="urn:microsoft.com/office/officeart/2005/8/layout/process4"/>
    <dgm:cxn modelId="{9F802290-0828-4FE5-B9F1-69EAFB715F91}" type="presOf" srcId="{B5FAB662-F131-4B94-B9EE-7C3F9E2DE2DC}" destId="{8EEF25E1-3622-44C1-8D39-4DA195F13DE0}" srcOrd="0" destOrd="0" presId="urn:microsoft.com/office/officeart/2005/8/layout/process4"/>
    <dgm:cxn modelId="{69DAEF3F-62E8-44AC-922F-8DD293523643}" type="presOf" srcId="{915B87B7-77F4-430E-8257-32A456220578}" destId="{26CA0FC4-1986-453B-BBD8-B8EC718D8E40}" srcOrd="0" destOrd="0" presId="urn:microsoft.com/office/officeart/2005/8/layout/process4"/>
    <dgm:cxn modelId="{E754B5A0-F4C6-48F7-AD94-C13CD297CF59}" type="presOf" srcId="{8C3709AE-C663-45E6-877A-59EECEE82911}" destId="{0EEFFBB4-0738-41A8-AB89-AEAE83BC393E}" srcOrd="1" destOrd="0" presId="urn:microsoft.com/office/officeart/2005/8/layout/process4"/>
    <dgm:cxn modelId="{DCF501BA-FA17-43F9-B803-9CBFBC567E3F}" type="presOf" srcId="{0E80E364-B260-4FB2-9610-7AC69FFE8A9A}" destId="{079B456E-FFEE-4028-A559-EB7ED790E7EF}" srcOrd="0" destOrd="0" presId="urn:microsoft.com/office/officeart/2005/8/layout/process4"/>
    <dgm:cxn modelId="{528597B4-141C-4B53-ADB5-CF6695EA9543}" srcId="{8C3709AE-C663-45E6-877A-59EECEE82911}" destId="{915B87B7-77F4-430E-8257-32A456220578}" srcOrd="2" destOrd="0" parTransId="{66F7EA0D-D088-4E24-B653-CBABB4813B1B}" sibTransId="{F30043D1-A99A-46D5-9F54-72D35F9856FF}"/>
    <dgm:cxn modelId="{624E8517-A49F-4EC6-BF8D-42ECDA9370B4}" srcId="{B49C1EBD-909A-4C67-8F22-EEA5E3782E72}" destId="{8C3709AE-C663-45E6-877A-59EECEE82911}" srcOrd="0" destOrd="0" parTransId="{6B194C03-EE34-42C4-B183-BDBFB2C0B5D6}" sibTransId="{08878468-79EF-495C-AE3C-B570A393F5F2}"/>
    <dgm:cxn modelId="{FFB1A687-8C82-46AF-8157-E63F5EA28812}" type="presOf" srcId="{09E3C5B3-98D9-4019-8CF6-CC2F1B672A76}" destId="{5FA006D7-5E9D-4FEE-8E69-7419773F483E}" srcOrd="0" destOrd="0" presId="urn:microsoft.com/office/officeart/2005/8/layout/process4"/>
    <dgm:cxn modelId="{860E2D89-3A23-411C-8C30-05BEA9350926}" srcId="{8C3709AE-C663-45E6-877A-59EECEE82911}" destId="{B5FAB662-F131-4B94-B9EE-7C3F9E2DE2DC}" srcOrd="0" destOrd="0" parTransId="{D13A2272-4DEF-4D0C-8E49-70D1D58BF5CA}" sibTransId="{42FE19A2-9302-4F8C-94D8-19F87EA34D8B}"/>
    <dgm:cxn modelId="{EB8545AE-17E3-48CD-9934-760601DCD37F}" srcId="{8C3709AE-C663-45E6-877A-59EECEE82911}" destId="{09E3C5B3-98D9-4019-8CF6-CC2F1B672A76}" srcOrd="3" destOrd="0" parTransId="{30E3337E-E1B5-4FB0-A414-686B8C261EB1}" sibTransId="{317FD250-A2B0-4204-AF22-19161053BEB8}"/>
    <dgm:cxn modelId="{CDC140A0-4D22-401B-8EB3-06D7FED0406A}" srcId="{8C3709AE-C663-45E6-877A-59EECEE82911}" destId="{0E80E364-B260-4FB2-9610-7AC69FFE8A9A}" srcOrd="1" destOrd="0" parTransId="{3E5F27FA-DDB4-42C1-BD17-69980326A01B}" sibTransId="{549DA3A3-1848-429C-813C-11A80B3862D0}"/>
    <dgm:cxn modelId="{E80D2E77-0E53-41CB-B385-45620DB2EEC9}" type="presOf" srcId="{8C3709AE-C663-45E6-877A-59EECEE82911}" destId="{DBF5F220-717A-436B-A409-839830B42466}" srcOrd="0" destOrd="0" presId="urn:microsoft.com/office/officeart/2005/8/layout/process4"/>
    <dgm:cxn modelId="{950EBC9F-E9A2-46D7-B515-DB1528C6A7F8}" type="presParOf" srcId="{064CACE0-DEAF-40D7-BD0A-79F5C0EA5D75}" destId="{4CD3DF2E-BB72-45F1-BA39-7869729DE706}" srcOrd="0" destOrd="0" presId="urn:microsoft.com/office/officeart/2005/8/layout/process4"/>
    <dgm:cxn modelId="{3825E9BC-3945-4A62-BD73-FCA30F76C4C9}" type="presParOf" srcId="{4CD3DF2E-BB72-45F1-BA39-7869729DE706}" destId="{DBF5F220-717A-436B-A409-839830B42466}" srcOrd="0" destOrd="0" presId="urn:microsoft.com/office/officeart/2005/8/layout/process4"/>
    <dgm:cxn modelId="{64A12073-BAEF-4A63-9A78-2820AB77864D}" type="presParOf" srcId="{4CD3DF2E-BB72-45F1-BA39-7869729DE706}" destId="{0EEFFBB4-0738-41A8-AB89-AEAE83BC393E}" srcOrd="1" destOrd="0" presId="urn:microsoft.com/office/officeart/2005/8/layout/process4"/>
    <dgm:cxn modelId="{9818B2BC-43CD-48D4-9B0C-CF1B15CC55F0}" type="presParOf" srcId="{4CD3DF2E-BB72-45F1-BA39-7869729DE706}" destId="{7B8225BE-D6FE-46D2-8E02-8494ED69EB1A}" srcOrd="2" destOrd="0" presId="urn:microsoft.com/office/officeart/2005/8/layout/process4"/>
    <dgm:cxn modelId="{95E43F28-C98D-495C-B936-254D63677EF4}" type="presParOf" srcId="{7B8225BE-D6FE-46D2-8E02-8494ED69EB1A}" destId="{8EEF25E1-3622-44C1-8D39-4DA195F13DE0}" srcOrd="0" destOrd="0" presId="urn:microsoft.com/office/officeart/2005/8/layout/process4"/>
    <dgm:cxn modelId="{CE030858-0F15-4708-A0CB-35101421DFA5}" type="presParOf" srcId="{7B8225BE-D6FE-46D2-8E02-8494ED69EB1A}" destId="{079B456E-FFEE-4028-A559-EB7ED790E7EF}" srcOrd="1" destOrd="0" presId="urn:microsoft.com/office/officeart/2005/8/layout/process4"/>
    <dgm:cxn modelId="{D34382E8-86DF-450E-A098-C0A08412B4E5}" type="presParOf" srcId="{7B8225BE-D6FE-46D2-8E02-8494ED69EB1A}" destId="{26CA0FC4-1986-453B-BBD8-B8EC718D8E40}" srcOrd="2" destOrd="0" presId="urn:microsoft.com/office/officeart/2005/8/layout/process4"/>
    <dgm:cxn modelId="{240E4B73-D14F-4440-BDED-FE68330B8DCE}" type="presParOf" srcId="{7B8225BE-D6FE-46D2-8E02-8494ED69EB1A}" destId="{5FA006D7-5E9D-4FEE-8E69-7419773F483E}" srcOrd="3"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9CBB4E-4CE1-46A9-92EB-D190EFB55AB5}"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0A08B4DA-F9D7-4018-BD81-8215DA432E3A}">
      <dgm:prSet custT="1"/>
      <dgm:spPr/>
      <dgm:t>
        <a:bodyPr/>
        <a:lstStyle/>
        <a:p>
          <a:pPr rtl="0"/>
          <a:r>
            <a:rPr lang="en-US" sz="1800" b="1" dirty="0" smtClean="0">
              <a:latin typeface="Helvetica Neue"/>
              <a:cs typeface="Times New Roman" pitchFamily="18" charset="0"/>
            </a:rPr>
            <a:t>Mathematical algorithms to determine</a:t>
          </a:r>
          <a:endParaRPr lang="en-US" sz="1800" b="1" dirty="0">
            <a:latin typeface="Helvetica Neue"/>
            <a:cs typeface="Times New Roman" pitchFamily="18" charset="0"/>
          </a:endParaRPr>
        </a:p>
      </dgm:t>
    </dgm:pt>
    <dgm:pt modelId="{BAD4834B-4C77-4090-A7EC-BDFE3CB62CBD}" type="parTrans" cxnId="{EDCC54C0-2055-41C2-9909-26BF6E3018A4}">
      <dgm:prSet/>
      <dgm:spPr/>
      <dgm:t>
        <a:bodyPr/>
        <a:lstStyle/>
        <a:p>
          <a:endParaRPr lang="en-US">
            <a:latin typeface="Helvetica Neue"/>
          </a:endParaRPr>
        </a:p>
      </dgm:t>
    </dgm:pt>
    <dgm:pt modelId="{EA8F9DB7-CD5F-42D4-B584-F93661F26994}" type="sibTrans" cxnId="{EDCC54C0-2055-41C2-9909-26BF6E3018A4}">
      <dgm:prSet/>
      <dgm:spPr/>
      <dgm:t>
        <a:bodyPr/>
        <a:lstStyle/>
        <a:p>
          <a:endParaRPr lang="en-US">
            <a:latin typeface="Helvetica Neue"/>
          </a:endParaRPr>
        </a:p>
      </dgm:t>
    </dgm:pt>
    <dgm:pt modelId="{73688CA1-4107-471D-965A-AD8640860EED}">
      <dgm:prSet/>
      <dgm:spPr/>
      <dgm:t>
        <a:bodyPr/>
        <a:lstStyle/>
        <a:p>
          <a:pPr rtl="0"/>
          <a:endParaRPr lang="en-US" sz="2200" dirty="0">
            <a:latin typeface="Helvetica Neue"/>
          </a:endParaRPr>
        </a:p>
      </dgm:t>
    </dgm:pt>
    <dgm:pt modelId="{896FFA31-DE57-4465-B3C3-2DA1B624D01C}" type="parTrans" cxnId="{B067BE61-F48C-4A0E-BF44-360BFD7FFAC1}">
      <dgm:prSet/>
      <dgm:spPr/>
      <dgm:t>
        <a:bodyPr/>
        <a:lstStyle/>
        <a:p>
          <a:endParaRPr lang="en-US">
            <a:latin typeface="Helvetica Neue"/>
          </a:endParaRPr>
        </a:p>
      </dgm:t>
    </dgm:pt>
    <dgm:pt modelId="{E3DB555F-83C0-4306-88C8-D41FE1148348}" type="sibTrans" cxnId="{B067BE61-F48C-4A0E-BF44-360BFD7FFAC1}">
      <dgm:prSet/>
      <dgm:spPr/>
      <dgm:t>
        <a:bodyPr/>
        <a:lstStyle/>
        <a:p>
          <a:endParaRPr lang="en-US">
            <a:latin typeface="Helvetica Neue"/>
          </a:endParaRPr>
        </a:p>
      </dgm:t>
    </dgm:pt>
    <dgm:pt modelId="{65C9BD7E-81B8-4E9C-9104-E362F8DA5277}">
      <dgm:prSet custT="1"/>
      <dgm:spPr/>
      <dgm:t>
        <a:bodyPr/>
        <a:lstStyle/>
        <a:p>
          <a:pPr rtl="0"/>
          <a:r>
            <a:rPr lang="en-US" sz="1800" dirty="0" smtClean="0">
              <a:solidFill>
                <a:srgbClr val="8F0500"/>
              </a:solidFill>
              <a:latin typeface="Helvetica Neue"/>
              <a:cs typeface="Times New Roman" pitchFamily="18" charset="0"/>
            </a:rPr>
            <a:t>This can be accomplished by implementing network modeling and operation research planning tools that employ two techniques</a:t>
          </a:r>
          <a:endParaRPr lang="en-US" sz="1800" dirty="0">
            <a:solidFill>
              <a:srgbClr val="8F0500"/>
            </a:solidFill>
            <a:latin typeface="Helvetica Neue"/>
            <a:cs typeface="Times New Roman" pitchFamily="18" charset="0"/>
          </a:endParaRPr>
        </a:p>
      </dgm:t>
    </dgm:pt>
    <dgm:pt modelId="{6A904E37-93C1-4055-8CC4-9FC7D3B74931}" type="parTrans" cxnId="{990EBE8E-8576-459B-890A-B13A9D57D148}">
      <dgm:prSet/>
      <dgm:spPr/>
      <dgm:t>
        <a:bodyPr/>
        <a:lstStyle/>
        <a:p>
          <a:endParaRPr lang="en-US">
            <a:latin typeface="Helvetica Neue"/>
          </a:endParaRPr>
        </a:p>
      </dgm:t>
    </dgm:pt>
    <dgm:pt modelId="{E1279E5D-FDF0-4B65-B755-CD3E23FF1F15}" type="sibTrans" cxnId="{990EBE8E-8576-459B-890A-B13A9D57D148}">
      <dgm:prSet/>
      <dgm:spPr/>
      <dgm:t>
        <a:bodyPr/>
        <a:lstStyle/>
        <a:p>
          <a:endParaRPr lang="en-US">
            <a:latin typeface="Helvetica Neue"/>
          </a:endParaRPr>
        </a:p>
      </dgm:t>
    </dgm:pt>
    <dgm:pt modelId="{39963DC3-46A5-4591-9D7F-264C6343F933}">
      <dgm:prSet custT="1"/>
      <dgm:spPr/>
      <dgm:t>
        <a:bodyPr/>
        <a:lstStyle/>
        <a:p>
          <a:r>
            <a:rPr lang="en-US" sz="1800" b="1" dirty="0" smtClean="0">
              <a:latin typeface="Helvetica Neue"/>
              <a:cs typeface="Times New Roman" pitchFamily="18" charset="0"/>
            </a:rPr>
            <a:t>Supply Chain (Customer, Warehouse &amp; Fleet) Network Optimization</a:t>
          </a:r>
          <a:endParaRPr lang="en-US" sz="1800" b="1" dirty="0">
            <a:latin typeface="Helvetica Neue"/>
            <a:cs typeface="Times New Roman" pitchFamily="18" charset="0"/>
          </a:endParaRPr>
        </a:p>
      </dgm:t>
    </dgm:pt>
    <dgm:pt modelId="{277577AD-EEB4-4D85-8ADB-FA20FE366679}" type="parTrans" cxnId="{E4CAF801-52A9-476C-BE93-27565D8DAA1B}">
      <dgm:prSet/>
      <dgm:spPr/>
      <dgm:t>
        <a:bodyPr/>
        <a:lstStyle/>
        <a:p>
          <a:endParaRPr lang="en-US">
            <a:latin typeface="Helvetica Neue"/>
          </a:endParaRPr>
        </a:p>
      </dgm:t>
    </dgm:pt>
    <dgm:pt modelId="{D02E2DF3-96DC-4A4A-92A8-8BE9BF19A3DC}" type="sibTrans" cxnId="{E4CAF801-52A9-476C-BE93-27565D8DAA1B}">
      <dgm:prSet/>
      <dgm:spPr/>
      <dgm:t>
        <a:bodyPr/>
        <a:lstStyle/>
        <a:p>
          <a:endParaRPr lang="en-US">
            <a:latin typeface="Helvetica Neue"/>
          </a:endParaRPr>
        </a:p>
      </dgm:t>
    </dgm:pt>
    <dgm:pt modelId="{64C9155B-5777-450E-8A32-F1434D210801}">
      <dgm:prSet custT="1"/>
      <dgm:spPr/>
      <dgm:t>
        <a:bodyPr/>
        <a:lstStyle/>
        <a:p>
          <a:pPr rtl="0"/>
          <a:r>
            <a:rPr lang="en-US" sz="1800" dirty="0" smtClean="0">
              <a:solidFill>
                <a:srgbClr val="8F0500"/>
              </a:solidFill>
              <a:latin typeface="Helvetica Neue"/>
              <a:cs typeface="Times New Roman" pitchFamily="18" charset="0"/>
            </a:rPr>
            <a:t>Least-cost or Best solutions (Method used to obtain the initial feasible solution) e.g. efficient supply chain</a:t>
          </a:r>
          <a:endParaRPr lang="en-US" sz="1800" dirty="0">
            <a:solidFill>
              <a:srgbClr val="8F0500"/>
            </a:solidFill>
            <a:latin typeface="Helvetica Neue"/>
            <a:cs typeface="Times New Roman" pitchFamily="18" charset="0"/>
          </a:endParaRPr>
        </a:p>
      </dgm:t>
    </dgm:pt>
    <dgm:pt modelId="{A036046B-21EF-4342-AD39-F8884AE61579}" type="sibTrans" cxnId="{6206A301-4DB4-4163-B7C6-9DA8B63E64F0}">
      <dgm:prSet/>
      <dgm:spPr/>
      <dgm:t>
        <a:bodyPr/>
        <a:lstStyle/>
        <a:p>
          <a:endParaRPr lang="en-US">
            <a:latin typeface="Helvetica Neue"/>
          </a:endParaRPr>
        </a:p>
      </dgm:t>
    </dgm:pt>
    <dgm:pt modelId="{23193D55-48BE-488A-93D8-16E03B562CB5}" type="parTrans" cxnId="{6206A301-4DB4-4163-B7C6-9DA8B63E64F0}">
      <dgm:prSet/>
      <dgm:spPr/>
      <dgm:t>
        <a:bodyPr/>
        <a:lstStyle/>
        <a:p>
          <a:endParaRPr lang="en-US">
            <a:latin typeface="Helvetica Neue"/>
          </a:endParaRPr>
        </a:p>
      </dgm:t>
    </dgm:pt>
    <dgm:pt modelId="{19065252-C3AB-45BD-AE0F-3FA2757B7D95}">
      <dgm:prSet custT="1"/>
      <dgm:spPr/>
      <dgm:t>
        <a:bodyPr/>
        <a:lstStyle/>
        <a:p>
          <a:pPr rtl="0"/>
          <a:r>
            <a:rPr lang="en-US" sz="1800" b="1" dirty="0" smtClean="0">
              <a:latin typeface="Helvetica Neue"/>
              <a:cs typeface="Times New Roman" pitchFamily="18" charset="0"/>
            </a:rPr>
            <a:t>Simulation models to evaluate </a:t>
          </a:r>
          <a:endParaRPr lang="en-US" sz="1800" b="1" dirty="0">
            <a:latin typeface="Helvetica Neue"/>
            <a:cs typeface="Times New Roman" pitchFamily="18" charset="0"/>
          </a:endParaRPr>
        </a:p>
      </dgm:t>
    </dgm:pt>
    <dgm:pt modelId="{FC5F3E27-F3B0-4B9C-BD14-4D78E1E180B6}" type="parTrans" cxnId="{7E4717C3-583F-480A-97FE-5845B56FD4A3}">
      <dgm:prSet/>
      <dgm:spPr/>
      <dgm:t>
        <a:bodyPr/>
        <a:lstStyle/>
        <a:p>
          <a:endParaRPr lang="en-US">
            <a:latin typeface="Helvetica Neue"/>
          </a:endParaRPr>
        </a:p>
      </dgm:t>
    </dgm:pt>
    <dgm:pt modelId="{A6FCCEF2-B1A1-418A-9FB2-FCE041DB0845}" type="sibTrans" cxnId="{7E4717C3-583F-480A-97FE-5845B56FD4A3}">
      <dgm:prSet/>
      <dgm:spPr/>
      <dgm:t>
        <a:bodyPr/>
        <a:lstStyle/>
        <a:p>
          <a:endParaRPr lang="en-US">
            <a:latin typeface="Helvetica Neue"/>
          </a:endParaRPr>
        </a:p>
      </dgm:t>
    </dgm:pt>
    <dgm:pt modelId="{C86AA33E-F8AF-4A04-9914-C2F65D0F2EAF}">
      <dgm:prSet custT="1"/>
      <dgm:spPr/>
      <dgm:t>
        <a:bodyPr/>
        <a:lstStyle/>
        <a:p>
          <a:pPr rtl="0"/>
          <a:r>
            <a:rPr lang="en-US" sz="1800" dirty="0" smtClean="0">
              <a:solidFill>
                <a:srgbClr val="8F0500"/>
              </a:solidFill>
              <a:latin typeface="Helvetica Neue"/>
              <a:cs typeface="Times New Roman" pitchFamily="18" charset="0"/>
            </a:rPr>
            <a:t>Design Alternative (Particular design for specific requirement) e.g. responsive supply chain</a:t>
          </a:r>
          <a:endParaRPr lang="en-US" sz="1800" dirty="0">
            <a:solidFill>
              <a:srgbClr val="8F0500"/>
            </a:solidFill>
            <a:latin typeface="Helvetica Neue"/>
            <a:cs typeface="Times New Roman" pitchFamily="18" charset="0"/>
          </a:endParaRPr>
        </a:p>
      </dgm:t>
    </dgm:pt>
    <dgm:pt modelId="{E51F787A-3F45-495E-9300-C119132A269A}" type="sibTrans" cxnId="{E23DB8D9-3D07-4BB2-84DE-25A2BD31FBE5}">
      <dgm:prSet/>
      <dgm:spPr/>
      <dgm:t>
        <a:bodyPr/>
        <a:lstStyle/>
        <a:p>
          <a:endParaRPr lang="en-US">
            <a:latin typeface="Helvetica Neue"/>
          </a:endParaRPr>
        </a:p>
      </dgm:t>
    </dgm:pt>
    <dgm:pt modelId="{03F12F78-E1A5-4C21-8C69-DB89A786B68C}" type="parTrans" cxnId="{E23DB8D9-3D07-4BB2-84DE-25A2BD31FBE5}">
      <dgm:prSet/>
      <dgm:spPr/>
      <dgm:t>
        <a:bodyPr/>
        <a:lstStyle/>
        <a:p>
          <a:endParaRPr lang="en-US">
            <a:latin typeface="Helvetica Neue"/>
          </a:endParaRPr>
        </a:p>
      </dgm:t>
    </dgm:pt>
    <dgm:pt modelId="{D66E1FE0-D45D-4BD7-8BEB-1613319CA137}" type="pres">
      <dgm:prSet presAssocID="{8A9CBB4E-4CE1-46A9-92EB-D190EFB55AB5}" presName="Name0" presStyleCnt="0">
        <dgm:presLayoutVars>
          <dgm:dir/>
          <dgm:animLvl val="lvl"/>
          <dgm:resizeHandles val="exact"/>
        </dgm:presLayoutVars>
      </dgm:prSet>
      <dgm:spPr/>
      <dgm:t>
        <a:bodyPr/>
        <a:lstStyle/>
        <a:p>
          <a:endParaRPr lang="en-US"/>
        </a:p>
      </dgm:t>
    </dgm:pt>
    <dgm:pt modelId="{F32FBF90-B1F2-44B4-A116-B58145780D78}" type="pres">
      <dgm:prSet presAssocID="{8A9CBB4E-4CE1-46A9-92EB-D190EFB55AB5}" presName="tSp" presStyleCnt="0"/>
      <dgm:spPr/>
    </dgm:pt>
    <dgm:pt modelId="{22996A8A-3E34-4B91-A1D3-0FC19634BD12}" type="pres">
      <dgm:prSet presAssocID="{8A9CBB4E-4CE1-46A9-92EB-D190EFB55AB5}" presName="bSp" presStyleCnt="0"/>
      <dgm:spPr/>
    </dgm:pt>
    <dgm:pt modelId="{B1D7992F-E739-43FA-836A-7DBF49F2DF29}" type="pres">
      <dgm:prSet presAssocID="{8A9CBB4E-4CE1-46A9-92EB-D190EFB55AB5}" presName="process" presStyleCnt="0"/>
      <dgm:spPr/>
    </dgm:pt>
    <dgm:pt modelId="{815E38F5-B2B5-4AEC-8C2B-962D095FBA72}" type="pres">
      <dgm:prSet presAssocID="{65C9BD7E-81B8-4E9C-9104-E362F8DA5277}" presName="composite1" presStyleCnt="0"/>
      <dgm:spPr/>
    </dgm:pt>
    <dgm:pt modelId="{F42326A4-FFC2-49FF-9662-9C826C2BD0CF}" type="pres">
      <dgm:prSet presAssocID="{65C9BD7E-81B8-4E9C-9104-E362F8DA5277}" presName="dummyNode1" presStyleLbl="node1" presStyleIdx="0" presStyleCnt="3"/>
      <dgm:spPr/>
    </dgm:pt>
    <dgm:pt modelId="{34C353B0-FC65-4594-817F-7A5DE8270864}" type="pres">
      <dgm:prSet presAssocID="{65C9BD7E-81B8-4E9C-9104-E362F8DA5277}" presName="childNode1" presStyleLbl="bgAcc1" presStyleIdx="0" presStyleCnt="3" custLinFactNeighborX="2120" custLinFactNeighborY="-23806">
        <dgm:presLayoutVars>
          <dgm:bulletEnabled val="1"/>
        </dgm:presLayoutVars>
      </dgm:prSet>
      <dgm:spPr/>
      <dgm:t>
        <a:bodyPr/>
        <a:lstStyle/>
        <a:p>
          <a:endParaRPr lang="en-US"/>
        </a:p>
      </dgm:t>
    </dgm:pt>
    <dgm:pt modelId="{C9129999-E9BE-4786-BAB7-76C23AFB22FC}" type="pres">
      <dgm:prSet presAssocID="{65C9BD7E-81B8-4E9C-9104-E362F8DA5277}" presName="childNode1tx" presStyleLbl="bgAcc1" presStyleIdx="0" presStyleCnt="3">
        <dgm:presLayoutVars>
          <dgm:bulletEnabled val="1"/>
        </dgm:presLayoutVars>
      </dgm:prSet>
      <dgm:spPr/>
      <dgm:t>
        <a:bodyPr/>
        <a:lstStyle/>
        <a:p>
          <a:endParaRPr lang="en-US"/>
        </a:p>
      </dgm:t>
    </dgm:pt>
    <dgm:pt modelId="{FC1A397C-02C2-4C57-BA9C-07622664B3AA}" type="pres">
      <dgm:prSet presAssocID="{65C9BD7E-81B8-4E9C-9104-E362F8DA5277}" presName="parentNode1" presStyleLbl="node1" presStyleIdx="0" presStyleCnt="3" custScaleY="232489" custLinFactNeighborX="-423" custLinFactNeighborY="39569">
        <dgm:presLayoutVars>
          <dgm:chMax val="1"/>
          <dgm:bulletEnabled val="1"/>
        </dgm:presLayoutVars>
      </dgm:prSet>
      <dgm:spPr/>
      <dgm:t>
        <a:bodyPr/>
        <a:lstStyle/>
        <a:p>
          <a:endParaRPr lang="en-US"/>
        </a:p>
      </dgm:t>
    </dgm:pt>
    <dgm:pt modelId="{12DEB969-B935-4050-BE81-DE77F246DC64}" type="pres">
      <dgm:prSet presAssocID="{65C9BD7E-81B8-4E9C-9104-E362F8DA5277}" presName="connSite1" presStyleCnt="0"/>
      <dgm:spPr/>
    </dgm:pt>
    <dgm:pt modelId="{55312C7F-BAAE-4752-AE2B-1C50910BAFEE}" type="pres">
      <dgm:prSet presAssocID="{E1279E5D-FDF0-4B65-B755-CD3E23FF1F15}" presName="Name9" presStyleLbl="sibTrans2D1" presStyleIdx="0" presStyleCnt="2" custFlipVert="1" custScaleY="39366" custLinFactNeighborY="18593"/>
      <dgm:spPr>
        <a:prstGeom prst="curvedDownArrow">
          <a:avLst/>
        </a:prstGeom>
      </dgm:spPr>
      <dgm:t>
        <a:bodyPr/>
        <a:lstStyle/>
        <a:p>
          <a:endParaRPr lang="en-US"/>
        </a:p>
      </dgm:t>
    </dgm:pt>
    <dgm:pt modelId="{CABD62A9-EAF7-47B2-BAEA-41F9B3C56E12}" type="pres">
      <dgm:prSet presAssocID="{64C9155B-5777-450E-8A32-F1434D210801}" presName="composite2" presStyleCnt="0"/>
      <dgm:spPr/>
    </dgm:pt>
    <dgm:pt modelId="{9A2A29F9-D09D-4A11-942C-E4E4110E2B99}" type="pres">
      <dgm:prSet presAssocID="{64C9155B-5777-450E-8A32-F1434D210801}" presName="dummyNode2" presStyleLbl="node1" presStyleIdx="0" presStyleCnt="3"/>
      <dgm:spPr/>
    </dgm:pt>
    <dgm:pt modelId="{35DAAEBE-A232-4B64-AEAD-519B3DC7A089}" type="pres">
      <dgm:prSet presAssocID="{64C9155B-5777-450E-8A32-F1434D210801}" presName="childNode2" presStyleLbl="bgAcc1" presStyleIdx="1" presStyleCnt="3" custLinFactNeighborY="5499">
        <dgm:presLayoutVars>
          <dgm:bulletEnabled val="1"/>
        </dgm:presLayoutVars>
      </dgm:prSet>
      <dgm:spPr/>
      <dgm:t>
        <a:bodyPr/>
        <a:lstStyle/>
        <a:p>
          <a:endParaRPr lang="en-US"/>
        </a:p>
      </dgm:t>
    </dgm:pt>
    <dgm:pt modelId="{5B1F3688-5224-48C6-A937-508D28C5596E}" type="pres">
      <dgm:prSet presAssocID="{64C9155B-5777-450E-8A32-F1434D210801}" presName="childNode2tx" presStyleLbl="bgAcc1" presStyleIdx="1" presStyleCnt="3">
        <dgm:presLayoutVars>
          <dgm:bulletEnabled val="1"/>
        </dgm:presLayoutVars>
      </dgm:prSet>
      <dgm:spPr/>
      <dgm:t>
        <a:bodyPr/>
        <a:lstStyle/>
        <a:p>
          <a:endParaRPr lang="en-US"/>
        </a:p>
      </dgm:t>
    </dgm:pt>
    <dgm:pt modelId="{961B1C54-3C90-40F0-9C28-A95D98B30732}" type="pres">
      <dgm:prSet presAssocID="{64C9155B-5777-450E-8A32-F1434D210801}" presName="parentNode2" presStyleLbl="node1" presStyleIdx="1" presStyleCnt="3" custScaleY="148603" custLinFactNeighborY="5093">
        <dgm:presLayoutVars>
          <dgm:chMax val="0"/>
          <dgm:bulletEnabled val="1"/>
        </dgm:presLayoutVars>
      </dgm:prSet>
      <dgm:spPr/>
      <dgm:t>
        <a:bodyPr/>
        <a:lstStyle/>
        <a:p>
          <a:endParaRPr lang="en-US"/>
        </a:p>
      </dgm:t>
    </dgm:pt>
    <dgm:pt modelId="{33A55518-74A8-4A23-B9F4-BA6C9BBB46A1}" type="pres">
      <dgm:prSet presAssocID="{64C9155B-5777-450E-8A32-F1434D210801}" presName="connSite2" presStyleCnt="0"/>
      <dgm:spPr/>
    </dgm:pt>
    <dgm:pt modelId="{AE6D9B60-0E27-490D-B2CC-E406F174BF2F}" type="pres">
      <dgm:prSet presAssocID="{A036046B-21EF-4342-AD39-F8884AE61579}" presName="Name18" presStyleLbl="sibTrans2D1" presStyleIdx="1" presStyleCnt="2" custScaleY="32928" custLinFactNeighborY="-22792"/>
      <dgm:spPr>
        <a:prstGeom prst="curvedDownArrow">
          <a:avLst/>
        </a:prstGeom>
      </dgm:spPr>
      <dgm:t>
        <a:bodyPr/>
        <a:lstStyle/>
        <a:p>
          <a:endParaRPr lang="en-US"/>
        </a:p>
      </dgm:t>
    </dgm:pt>
    <dgm:pt modelId="{DA24B21B-8082-426A-90E7-88CF8026333A}" type="pres">
      <dgm:prSet presAssocID="{C86AA33E-F8AF-4A04-9914-C2F65D0F2EAF}" presName="composite1" presStyleCnt="0"/>
      <dgm:spPr/>
    </dgm:pt>
    <dgm:pt modelId="{707EC4DB-EC8E-469F-B708-B6D3966DDA9E}" type="pres">
      <dgm:prSet presAssocID="{C86AA33E-F8AF-4A04-9914-C2F65D0F2EAF}" presName="dummyNode1" presStyleLbl="node1" presStyleIdx="1" presStyleCnt="3"/>
      <dgm:spPr/>
    </dgm:pt>
    <dgm:pt modelId="{C5B1A92F-A42D-4C05-9AE9-6705DDB3104C}" type="pres">
      <dgm:prSet presAssocID="{C86AA33E-F8AF-4A04-9914-C2F65D0F2EAF}" presName="childNode1" presStyleLbl="bgAcc1" presStyleIdx="2" presStyleCnt="3" custLinFactNeighborY="11654">
        <dgm:presLayoutVars>
          <dgm:bulletEnabled val="1"/>
        </dgm:presLayoutVars>
      </dgm:prSet>
      <dgm:spPr/>
      <dgm:t>
        <a:bodyPr/>
        <a:lstStyle/>
        <a:p>
          <a:endParaRPr lang="en-US"/>
        </a:p>
      </dgm:t>
    </dgm:pt>
    <dgm:pt modelId="{EDB73381-6B1D-42DA-9FDA-3B861D12F255}" type="pres">
      <dgm:prSet presAssocID="{C86AA33E-F8AF-4A04-9914-C2F65D0F2EAF}" presName="childNode1tx" presStyleLbl="bgAcc1" presStyleIdx="2" presStyleCnt="3">
        <dgm:presLayoutVars>
          <dgm:bulletEnabled val="1"/>
        </dgm:presLayoutVars>
      </dgm:prSet>
      <dgm:spPr/>
      <dgm:t>
        <a:bodyPr/>
        <a:lstStyle/>
        <a:p>
          <a:endParaRPr lang="en-US"/>
        </a:p>
      </dgm:t>
    </dgm:pt>
    <dgm:pt modelId="{36EEDC79-8F67-4F9F-818E-460AB9DE99EE}" type="pres">
      <dgm:prSet presAssocID="{C86AA33E-F8AF-4A04-9914-C2F65D0F2EAF}" presName="parentNode1" presStyleLbl="node1" presStyleIdx="2" presStyleCnt="3" custScaleY="136528" custLinFactNeighborY="25627">
        <dgm:presLayoutVars>
          <dgm:chMax val="1"/>
          <dgm:bulletEnabled val="1"/>
        </dgm:presLayoutVars>
      </dgm:prSet>
      <dgm:spPr/>
      <dgm:t>
        <a:bodyPr/>
        <a:lstStyle/>
        <a:p>
          <a:endParaRPr lang="en-US"/>
        </a:p>
      </dgm:t>
    </dgm:pt>
    <dgm:pt modelId="{374889CC-D020-42C0-91A7-1FA8C4DC9EB5}" type="pres">
      <dgm:prSet presAssocID="{C86AA33E-F8AF-4A04-9914-C2F65D0F2EAF}" presName="connSite1" presStyleCnt="0"/>
      <dgm:spPr/>
    </dgm:pt>
  </dgm:ptLst>
  <dgm:cxnLst>
    <dgm:cxn modelId="{E4CAF801-52A9-476C-BE93-27565D8DAA1B}" srcId="{65C9BD7E-81B8-4E9C-9104-E362F8DA5277}" destId="{39963DC3-46A5-4591-9D7F-264C6343F933}" srcOrd="0" destOrd="0" parTransId="{277577AD-EEB4-4D85-8ADB-FA20FE366679}" sibTransId="{D02E2DF3-96DC-4A4A-92A8-8BE9BF19A3DC}"/>
    <dgm:cxn modelId="{06207396-2C01-4EB8-A8D0-44CF3C185C99}" type="presOf" srcId="{73688CA1-4107-471D-965A-AD8640860EED}" destId="{C5B1A92F-A42D-4C05-9AE9-6705DDB3104C}" srcOrd="0" destOrd="0" presId="urn:microsoft.com/office/officeart/2005/8/layout/hProcess4"/>
    <dgm:cxn modelId="{6206A301-4DB4-4163-B7C6-9DA8B63E64F0}" srcId="{8A9CBB4E-4CE1-46A9-92EB-D190EFB55AB5}" destId="{64C9155B-5777-450E-8A32-F1434D210801}" srcOrd="1" destOrd="0" parTransId="{23193D55-48BE-488A-93D8-16E03B562CB5}" sibTransId="{A036046B-21EF-4342-AD39-F8884AE61579}"/>
    <dgm:cxn modelId="{0820B270-A201-455A-A15F-7AC9E6C6DBFC}" type="presOf" srcId="{73688CA1-4107-471D-965A-AD8640860EED}" destId="{EDB73381-6B1D-42DA-9FDA-3B861D12F255}" srcOrd="1" destOrd="0" presId="urn:microsoft.com/office/officeart/2005/8/layout/hProcess4"/>
    <dgm:cxn modelId="{6839B442-80FE-4E39-94F8-5E1466375A23}" type="presOf" srcId="{0A08B4DA-F9D7-4018-BD81-8215DA432E3A}" destId="{5B1F3688-5224-48C6-A937-508D28C5596E}" srcOrd="1" destOrd="0" presId="urn:microsoft.com/office/officeart/2005/8/layout/hProcess4"/>
    <dgm:cxn modelId="{37E2902D-334A-408B-A4CF-2BA79EB35771}" type="presOf" srcId="{19065252-C3AB-45BD-AE0F-3FA2757B7D95}" destId="{C5B1A92F-A42D-4C05-9AE9-6705DDB3104C}" srcOrd="0" destOrd="1" presId="urn:microsoft.com/office/officeart/2005/8/layout/hProcess4"/>
    <dgm:cxn modelId="{E1A92853-815E-47CC-B385-62E0E1B86BD2}" type="presOf" srcId="{8A9CBB4E-4CE1-46A9-92EB-D190EFB55AB5}" destId="{D66E1FE0-D45D-4BD7-8BEB-1613319CA137}" srcOrd="0" destOrd="0" presId="urn:microsoft.com/office/officeart/2005/8/layout/hProcess4"/>
    <dgm:cxn modelId="{787515BE-E9ED-4CB1-8ADF-E4A83B997F72}" type="presOf" srcId="{C86AA33E-F8AF-4A04-9914-C2F65D0F2EAF}" destId="{36EEDC79-8F67-4F9F-818E-460AB9DE99EE}" srcOrd="0" destOrd="0" presId="urn:microsoft.com/office/officeart/2005/8/layout/hProcess4"/>
    <dgm:cxn modelId="{6EF12009-A767-488F-9EEC-0BA2F4977C0B}" type="presOf" srcId="{0A08B4DA-F9D7-4018-BD81-8215DA432E3A}" destId="{35DAAEBE-A232-4B64-AEAD-519B3DC7A089}" srcOrd="0" destOrd="0" presId="urn:microsoft.com/office/officeart/2005/8/layout/hProcess4"/>
    <dgm:cxn modelId="{B067BE61-F48C-4A0E-BF44-360BFD7FFAC1}" srcId="{C86AA33E-F8AF-4A04-9914-C2F65D0F2EAF}" destId="{73688CA1-4107-471D-965A-AD8640860EED}" srcOrd="0" destOrd="0" parTransId="{896FFA31-DE57-4465-B3C3-2DA1B624D01C}" sibTransId="{E3DB555F-83C0-4306-88C8-D41FE1148348}"/>
    <dgm:cxn modelId="{837B3FE5-75DA-48AB-8B45-4D694AAB3DB6}" type="presOf" srcId="{A036046B-21EF-4342-AD39-F8884AE61579}" destId="{AE6D9B60-0E27-490D-B2CC-E406F174BF2F}" srcOrd="0" destOrd="0" presId="urn:microsoft.com/office/officeart/2005/8/layout/hProcess4"/>
    <dgm:cxn modelId="{E5A50FF6-C8CE-4F5B-8525-AD1106AF525D}" type="presOf" srcId="{65C9BD7E-81B8-4E9C-9104-E362F8DA5277}" destId="{FC1A397C-02C2-4C57-BA9C-07622664B3AA}" srcOrd="0" destOrd="0" presId="urn:microsoft.com/office/officeart/2005/8/layout/hProcess4"/>
    <dgm:cxn modelId="{7E4717C3-583F-480A-97FE-5845B56FD4A3}" srcId="{C86AA33E-F8AF-4A04-9914-C2F65D0F2EAF}" destId="{19065252-C3AB-45BD-AE0F-3FA2757B7D95}" srcOrd="1" destOrd="0" parTransId="{FC5F3E27-F3B0-4B9C-BD14-4D78E1E180B6}" sibTransId="{A6FCCEF2-B1A1-418A-9FB2-FCE041DB0845}"/>
    <dgm:cxn modelId="{EB02B5D1-6C66-4BC0-B562-F51DB9ACF8C6}" type="presOf" srcId="{E1279E5D-FDF0-4B65-B755-CD3E23FF1F15}" destId="{55312C7F-BAAE-4752-AE2B-1C50910BAFEE}" srcOrd="0" destOrd="0" presId="urn:microsoft.com/office/officeart/2005/8/layout/hProcess4"/>
    <dgm:cxn modelId="{990EBE8E-8576-459B-890A-B13A9D57D148}" srcId="{8A9CBB4E-4CE1-46A9-92EB-D190EFB55AB5}" destId="{65C9BD7E-81B8-4E9C-9104-E362F8DA5277}" srcOrd="0" destOrd="0" parTransId="{6A904E37-93C1-4055-8CC4-9FC7D3B74931}" sibTransId="{E1279E5D-FDF0-4B65-B755-CD3E23FF1F15}"/>
    <dgm:cxn modelId="{260E4A9D-3592-4695-BC68-B9C6183BB979}" type="presOf" srcId="{39963DC3-46A5-4591-9D7F-264C6343F933}" destId="{34C353B0-FC65-4594-817F-7A5DE8270864}" srcOrd="0" destOrd="0" presId="urn:microsoft.com/office/officeart/2005/8/layout/hProcess4"/>
    <dgm:cxn modelId="{E23DB8D9-3D07-4BB2-84DE-25A2BD31FBE5}" srcId="{8A9CBB4E-4CE1-46A9-92EB-D190EFB55AB5}" destId="{C86AA33E-F8AF-4A04-9914-C2F65D0F2EAF}" srcOrd="2" destOrd="0" parTransId="{03F12F78-E1A5-4C21-8C69-DB89A786B68C}" sibTransId="{E51F787A-3F45-495E-9300-C119132A269A}"/>
    <dgm:cxn modelId="{3179D883-F05B-4ED8-9CD0-ED0942F0017D}" type="presOf" srcId="{39963DC3-46A5-4591-9D7F-264C6343F933}" destId="{C9129999-E9BE-4786-BAB7-76C23AFB22FC}" srcOrd="1" destOrd="0" presId="urn:microsoft.com/office/officeart/2005/8/layout/hProcess4"/>
    <dgm:cxn modelId="{EDCC54C0-2055-41C2-9909-26BF6E3018A4}" srcId="{64C9155B-5777-450E-8A32-F1434D210801}" destId="{0A08B4DA-F9D7-4018-BD81-8215DA432E3A}" srcOrd="0" destOrd="0" parTransId="{BAD4834B-4C77-4090-A7EC-BDFE3CB62CBD}" sibTransId="{EA8F9DB7-CD5F-42D4-B584-F93661F26994}"/>
    <dgm:cxn modelId="{FB47A4AE-4078-4BDB-891F-46175FB5E929}" type="presOf" srcId="{64C9155B-5777-450E-8A32-F1434D210801}" destId="{961B1C54-3C90-40F0-9C28-A95D98B30732}" srcOrd="0" destOrd="0" presId="urn:microsoft.com/office/officeart/2005/8/layout/hProcess4"/>
    <dgm:cxn modelId="{AC25F37A-B297-4D79-A078-F065E25E7A8D}" type="presOf" srcId="{19065252-C3AB-45BD-AE0F-3FA2757B7D95}" destId="{EDB73381-6B1D-42DA-9FDA-3B861D12F255}" srcOrd="1" destOrd="1" presId="urn:microsoft.com/office/officeart/2005/8/layout/hProcess4"/>
    <dgm:cxn modelId="{91D12785-B70C-465C-98DB-A3DE228D18E5}" type="presParOf" srcId="{D66E1FE0-D45D-4BD7-8BEB-1613319CA137}" destId="{F32FBF90-B1F2-44B4-A116-B58145780D78}" srcOrd="0" destOrd="0" presId="urn:microsoft.com/office/officeart/2005/8/layout/hProcess4"/>
    <dgm:cxn modelId="{213EFF40-1979-4A2B-B480-29DBE0FD9980}" type="presParOf" srcId="{D66E1FE0-D45D-4BD7-8BEB-1613319CA137}" destId="{22996A8A-3E34-4B91-A1D3-0FC19634BD12}" srcOrd="1" destOrd="0" presId="urn:microsoft.com/office/officeart/2005/8/layout/hProcess4"/>
    <dgm:cxn modelId="{10D65D3B-333F-4916-9D18-476D566AD147}" type="presParOf" srcId="{D66E1FE0-D45D-4BD7-8BEB-1613319CA137}" destId="{B1D7992F-E739-43FA-836A-7DBF49F2DF29}" srcOrd="2" destOrd="0" presId="urn:microsoft.com/office/officeart/2005/8/layout/hProcess4"/>
    <dgm:cxn modelId="{54E8630B-26D5-47E2-8091-EB72346E0AF5}" type="presParOf" srcId="{B1D7992F-E739-43FA-836A-7DBF49F2DF29}" destId="{815E38F5-B2B5-4AEC-8C2B-962D095FBA72}" srcOrd="0" destOrd="0" presId="urn:microsoft.com/office/officeart/2005/8/layout/hProcess4"/>
    <dgm:cxn modelId="{9C73205C-5EA1-45D7-9E01-C072F41F82BA}" type="presParOf" srcId="{815E38F5-B2B5-4AEC-8C2B-962D095FBA72}" destId="{F42326A4-FFC2-49FF-9662-9C826C2BD0CF}" srcOrd="0" destOrd="0" presId="urn:microsoft.com/office/officeart/2005/8/layout/hProcess4"/>
    <dgm:cxn modelId="{FC444ADE-8FFF-4DEE-B2B9-3A2323125D24}" type="presParOf" srcId="{815E38F5-B2B5-4AEC-8C2B-962D095FBA72}" destId="{34C353B0-FC65-4594-817F-7A5DE8270864}" srcOrd="1" destOrd="0" presId="urn:microsoft.com/office/officeart/2005/8/layout/hProcess4"/>
    <dgm:cxn modelId="{DB39C23E-1A94-4089-A22C-4A77B705279C}" type="presParOf" srcId="{815E38F5-B2B5-4AEC-8C2B-962D095FBA72}" destId="{C9129999-E9BE-4786-BAB7-76C23AFB22FC}" srcOrd="2" destOrd="0" presId="urn:microsoft.com/office/officeart/2005/8/layout/hProcess4"/>
    <dgm:cxn modelId="{330E313A-34FB-4189-974C-4A4D8089B16B}" type="presParOf" srcId="{815E38F5-B2B5-4AEC-8C2B-962D095FBA72}" destId="{FC1A397C-02C2-4C57-BA9C-07622664B3AA}" srcOrd="3" destOrd="0" presId="urn:microsoft.com/office/officeart/2005/8/layout/hProcess4"/>
    <dgm:cxn modelId="{AC5D6603-500E-4B32-B849-79C20293CAA7}" type="presParOf" srcId="{815E38F5-B2B5-4AEC-8C2B-962D095FBA72}" destId="{12DEB969-B935-4050-BE81-DE77F246DC64}" srcOrd="4" destOrd="0" presId="urn:microsoft.com/office/officeart/2005/8/layout/hProcess4"/>
    <dgm:cxn modelId="{67D96036-106A-4C58-B6AE-056AD64DAC8B}" type="presParOf" srcId="{B1D7992F-E739-43FA-836A-7DBF49F2DF29}" destId="{55312C7F-BAAE-4752-AE2B-1C50910BAFEE}" srcOrd="1" destOrd="0" presId="urn:microsoft.com/office/officeart/2005/8/layout/hProcess4"/>
    <dgm:cxn modelId="{E638E426-E289-45AB-BC2E-4355D0A6E914}" type="presParOf" srcId="{B1D7992F-E739-43FA-836A-7DBF49F2DF29}" destId="{CABD62A9-EAF7-47B2-BAEA-41F9B3C56E12}" srcOrd="2" destOrd="0" presId="urn:microsoft.com/office/officeart/2005/8/layout/hProcess4"/>
    <dgm:cxn modelId="{7C269351-9372-4710-9322-8D5174A5FAD3}" type="presParOf" srcId="{CABD62A9-EAF7-47B2-BAEA-41F9B3C56E12}" destId="{9A2A29F9-D09D-4A11-942C-E4E4110E2B99}" srcOrd="0" destOrd="0" presId="urn:microsoft.com/office/officeart/2005/8/layout/hProcess4"/>
    <dgm:cxn modelId="{63DAAFB7-E117-441F-8C3B-AE599FCFFA13}" type="presParOf" srcId="{CABD62A9-EAF7-47B2-BAEA-41F9B3C56E12}" destId="{35DAAEBE-A232-4B64-AEAD-519B3DC7A089}" srcOrd="1" destOrd="0" presId="urn:microsoft.com/office/officeart/2005/8/layout/hProcess4"/>
    <dgm:cxn modelId="{F2E84C97-1E0C-4D2E-BB87-29AC11ED9741}" type="presParOf" srcId="{CABD62A9-EAF7-47B2-BAEA-41F9B3C56E12}" destId="{5B1F3688-5224-48C6-A937-508D28C5596E}" srcOrd="2" destOrd="0" presId="urn:microsoft.com/office/officeart/2005/8/layout/hProcess4"/>
    <dgm:cxn modelId="{C54291DE-A54E-4E6B-BC44-3FFBFAB461F6}" type="presParOf" srcId="{CABD62A9-EAF7-47B2-BAEA-41F9B3C56E12}" destId="{961B1C54-3C90-40F0-9C28-A95D98B30732}" srcOrd="3" destOrd="0" presId="urn:microsoft.com/office/officeart/2005/8/layout/hProcess4"/>
    <dgm:cxn modelId="{2EB746E3-A79A-44EB-B18B-53FB6673D8B4}" type="presParOf" srcId="{CABD62A9-EAF7-47B2-BAEA-41F9B3C56E12}" destId="{33A55518-74A8-4A23-B9F4-BA6C9BBB46A1}" srcOrd="4" destOrd="0" presId="urn:microsoft.com/office/officeart/2005/8/layout/hProcess4"/>
    <dgm:cxn modelId="{D3DA987A-1985-4F26-A2B2-6E4BC9922858}" type="presParOf" srcId="{B1D7992F-E739-43FA-836A-7DBF49F2DF29}" destId="{AE6D9B60-0E27-490D-B2CC-E406F174BF2F}" srcOrd="3" destOrd="0" presId="urn:microsoft.com/office/officeart/2005/8/layout/hProcess4"/>
    <dgm:cxn modelId="{EC53EFD4-C155-484E-B603-0886A4E4B521}" type="presParOf" srcId="{B1D7992F-E739-43FA-836A-7DBF49F2DF29}" destId="{DA24B21B-8082-426A-90E7-88CF8026333A}" srcOrd="4" destOrd="0" presId="urn:microsoft.com/office/officeart/2005/8/layout/hProcess4"/>
    <dgm:cxn modelId="{379B913F-C5C6-4ADE-A4D9-AEC4FFDD3D0A}" type="presParOf" srcId="{DA24B21B-8082-426A-90E7-88CF8026333A}" destId="{707EC4DB-EC8E-469F-B708-B6D3966DDA9E}" srcOrd="0" destOrd="0" presId="urn:microsoft.com/office/officeart/2005/8/layout/hProcess4"/>
    <dgm:cxn modelId="{0BD1CDD6-7545-474F-BE67-8403EFD72A58}" type="presParOf" srcId="{DA24B21B-8082-426A-90E7-88CF8026333A}" destId="{C5B1A92F-A42D-4C05-9AE9-6705DDB3104C}" srcOrd="1" destOrd="0" presId="urn:microsoft.com/office/officeart/2005/8/layout/hProcess4"/>
    <dgm:cxn modelId="{B19B187A-9FDA-4E60-BBBC-A9B41C40A9A6}" type="presParOf" srcId="{DA24B21B-8082-426A-90E7-88CF8026333A}" destId="{EDB73381-6B1D-42DA-9FDA-3B861D12F255}" srcOrd="2" destOrd="0" presId="urn:microsoft.com/office/officeart/2005/8/layout/hProcess4"/>
    <dgm:cxn modelId="{42D13D87-DD35-49FB-81E8-E1C2CC0B602C}" type="presParOf" srcId="{DA24B21B-8082-426A-90E7-88CF8026333A}" destId="{36EEDC79-8F67-4F9F-818E-460AB9DE99EE}" srcOrd="3" destOrd="0" presId="urn:microsoft.com/office/officeart/2005/8/layout/hProcess4"/>
    <dgm:cxn modelId="{9B14D43F-74A1-490D-BFEE-A50B13BD7F3F}" type="presParOf" srcId="{DA24B21B-8082-426A-90E7-88CF8026333A}" destId="{374889CC-D020-42C0-91A7-1FA8C4DC9EB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F5D2C9-2CA1-41D4-8228-25A9CD12790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0BF21BF-5338-4856-86A5-F64CA834933F}">
      <dgm:prSet custT="1"/>
      <dgm:spPr/>
      <dgm:t>
        <a:bodyPr/>
        <a:lstStyle/>
        <a:p>
          <a:r>
            <a:rPr lang="en-US" sz="1800" b="1" dirty="0" smtClean="0">
              <a:solidFill>
                <a:srgbClr val="8F0500"/>
              </a:solidFill>
              <a:latin typeface="Helvetica Neue"/>
              <a:cs typeface="Times New Roman" pitchFamily="18" charset="0"/>
            </a:rPr>
            <a:t>Or developing the ability to manage demand and respond to actual demand (responsive) through design alternative i.e. some combination of customer focus and agility to satisfy the customer need</a:t>
          </a:r>
          <a:endParaRPr lang="en-US" sz="1800" b="1" dirty="0">
            <a:solidFill>
              <a:srgbClr val="8F0500"/>
            </a:solidFill>
            <a:latin typeface="Helvetica Neue"/>
          </a:endParaRPr>
        </a:p>
      </dgm:t>
    </dgm:pt>
    <dgm:pt modelId="{503CAF67-A7B5-45E8-BC16-1CB0241452CD}" type="parTrans" cxnId="{5BB7D5D6-FD27-4E9E-B98D-1BB97B8D4603}">
      <dgm:prSet/>
      <dgm:spPr/>
      <dgm:t>
        <a:bodyPr/>
        <a:lstStyle/>
        <a:p>
          <a:endParaRPr lang="en-US" sz="1800" b="1">
            <a:latin typeface="Helvetica Neue"/>
          </a:endParaRPr>
        </a:p>
      </dgm:t>
    </dgm:pt>
    <dgm:pt modelId="{9EF87253-4105-410D-9BD0-97EE334DC559}" type="sibTrans" cxnId="{5BB7D5D6-FD27-4E9E-B98D-1BB97B8D4603}">
      <dgm:prSet/>
      <dgm:spPr/>
      <dgm:t>
        <a:bodyPr/>
        <a:lstStyle/>
        <a:p>
          <a:endParaRPr lang="en-US" sz="1800" b="1">
            <a:latin typeface="Helvetica Neue"/>
          </a:endParaRPr>
        </a:p>
      </dgm:t>
    </dgm:pt>
    <dgm:pt modelId="{6F03A362-E29A-4040-9383-93AE2A5DE9AC}">
      <dgm:prSet custT="1"/>
      <dgm:spPr/>
      <dgm:t>
        <a:bodyPr/>
        <a:lstStyle/>
        <a:p>
          <a:r>
            <a:rPr lang="en-US" sz="1800" b="1" dirty="0" smtClean="0">
              <a:solidFill>
                <a:srgbClr val="8F0500"/>
              </a:solidFill>
              <a:latin typeface="Helvetica Neue"/>
              <a:cs typeface="Times New Roman" pitchFamily="18" charset="0"/>
            </a:rPr>
            <a:t>Optimization involves developing the capabilities to find and implement the least-cost solution for the entire network (efficient or lean) </a:t>
          </a:r>
          <a:r>
            <a:rPr lang="en-US" sz="1800" dirty="0" smtClean="0">
              <a:solidFill>
                <a:prstClr val="black"/>
              </a:solidFill>
              <a:latin typeface="+mn-lt"/>
              <a:cs typeface="Arial" pitchFamily="34" charset="0"/>
            </a:rPr>
            <a:t>Least-cost manufacturing/supply chain, Relatively stable demand, Reasonably accurate forecasts, Make-to-stock strategy</a:t>
          </a:r>
          <a:endParaRPr lang="en-US" sz="1800" b="1" dirty="0">
            <a:solidFill>
              <a:srgbClr val="8F0500"/>
            </a:solidFill>
            <a:latin typeface="Helvetica Neue"/>
            <a:cs typeface="Times New Roman" pitchFamily="18" charset="0"/>
          </a:endParaRPr>
        </a:p>
      </dgm:t>
    </dgm:pt>
    <dgm:pt modelId="{2C5AB64C-7D9A-43ED-B124-B0CF6FD0B8F4}" type="parTrans" cxnId="{5AA5952B-4D4C-42A0-8A33-B7801E998E7C}">
      <dgm:prSet/>
      <dgm:spPr/>
      <dgm:t>
        <a:bodyPr/>
        <a:lstStyle/>
        <a:p>
          <a:endParaRPr lang="en-US" sz="1800" b="1">
            <a:latin typeface="Helvetica Neue"/>
          </a:endParaRPr>
        </a:p>
      </dgm:t>
    </dgm:pt>
    <dgm:pt modelId="{C3787885-CF47-4B41-B6BC-9006DD1B2D87}" type="sibTrans" cxnId="{5AA5952B-4D4C-42A0-8A33-B7801E998E7C}">
      <dgm:prSet/>
      <dgm:spPr/>
      <dgm:t>
        <a:bodyPr/>
        <a:lstStyle/>
        <a:p>
          <a:endParaRPr lang="en-US" sz="1800" b="1">
            <a:latin typeface="Helvetica Neue"/>
          </a:endParaRPr>
        </a:p>
      </dgm:t>
    </dgm:pt>
    <dgm:pt modelId="{56040D3F-7F50-4459-83EE-E97B220B30F8}">
      <dgm:prSet custT="1"/>
      <dgm:spPr/>
      <dgm:t>
        <a:bodyPr/>
        <a:lstStyle/>
        <a:p>
          <a:r>
            <a:rPr lang="en-US" sz="1800" b="0" dirty="0" smtClean="0">
              <a:latin typeface="Helvetica Neue"/>
              <a:cs typeface="Times New Roman" pitchFamily="18" charset="0"/>
            </a:rPr>
            <a:t>1. It improves the lines of communication</a:t>
          </a:r>
          <a:endParaRPr lang="en-US" sz="1800" b="0" dirty="0">
            <a:latin typeface="Helvetica Neue"/>
            <a:cs typeface="Times New Roman" pitchFamily="18" charset="0"/>
          </a:endParaRPr>
        </a:p>
      </dgm:t>
    </dgm:pt>
    <dgm:pt modelId="{2CE5D3C1-BC0F-4615-9438-9ABD28D2A131}" type="parTrans" cxnId="{657C6667-94D3-4092-BE4F-8E056D5A7101}">
      <dgm:prSet/>
      <dgm:spPr/>
      <dgm:t>
        <a:bodyPr/>
        <a:lstStyle/>
        <a:p>
          <a:endParaRPr lang="en-US" sz="1800" b="1">
            <a:latin typeface="Helvetica Neue"/>
          </a:endParaRPr>
        </a:p>
      </dgm:t>
    </dgm:pt>
    <dgm:pt modelId="{26BF3951-13C8-49C4-9A89-4564B6C16892}" type="sibTrans" cxnId="{657C6667-94D3-4092-BE4F-8E056D5A7101}">
      <dgm:prSet/>
      <dgm:spPr/>
      <dgm:t>
        <a:bodyPr/>
        <a:lstStyle/>
        <a:p>
          <a:endParaRPr lang="en-US" sz="1800" b="1">
            <a:latin typeface="Helvetica Neue"/>
          </a:endParaRPr>
        </a:p>
      </dgm:t>
    </dgm:pt>
    <dgm:pt modelId="{9F0DDA54-A3F9-4DAD-9ABB-2DBC42D2DED3}">
      <dgm:prSet custT="1"/>
      <dgm:spPr/>
      <dgm:t>
        <a:bodyPr/>
        <a:lstStyle/>
        <a:p>
          <a:r>
            <a:rPr lang="en-US" sz="1800" b="0" dirty="0" smtClean="0">
              <a:latin typeface="Helvetica Neue"/>
              <a:cs typeface="Times New Roman" pitchFamily="18" charset="0"/>
            </a:rPr>
            <a:t>Responsive Supply Chain (</a:t>
          </a:r>
          <a:r>
            <a:rPr lang="en-US" sz="1800" dirty="0" smtClean="0">
              <a:solidFill>
                <a:prstClr val="black"/>
              </a:solidFill>
              <a:latin typeface="+mn-lt"/>
              <a:cs typeface="Arial" pitchFamily="34" charset="0"/>
            </a:rPr>
            <a:t>Ability to be flexible in response to changing demand, More volatile demand, Uncertain forecasts)</a:t>
          </a:r>
          <a:endParaRPr lang="en-US" sz="1800" b="0" dirty="0">
            <a:latin typeface="Helvetica Neue"/>
            <a:cs typeface="Times New Roman" pitchFamily="18" charset="0"/>
          </a:endParaRPr>
        </a:p>
      </dgm:t>
    </dgm:pt>
    <dgm:pt modelId="{81A74757-48AB-46D4-82AF-91A4CB981B65}" type="parTrans" cxnId="{F5DDA764-A703-4B65-A002-F169BC840935}">
      <dgm:prSet/>
      <dgm:spPr/>
      <dgm:t>
        <a:bodyPr/>
        <a:lstStyle/>
        <a:p>
          <a:endParaRPr lang="en-US" sz="1800" b="1">
            <a:latin typeface="Helvetica Neue"/>
          </a:endParaRPr>
        </a:p>
      </dgm:t>
    </dgm:pt>
    <dgm:pt modelId="{BA9BCFAD-98AF-4411-8D0E-EDD6E45A3605}" type="sibTrans" cxnId="{F5DDA764-A703-4B65-A002-F169BC840935}">
      <dgm:prSet/>
      <dgm:spPr/>
      <dgm:t>
        <a:bodyPr/>
        <a:lstStyle/>
        <a:p>
          <a:endParaRPr lang="en-US" sz="1800" b="1">
            <a:latin typeface="Helvetica Neue"/>
          </a:endParaRPr>
        </a:p>
      </dgm:t>
    </dgm:pt>
    <dgm:pt modelId="{3F5F660F-9732-4B51-A6E8-FA7506DFFC9A}">
      <dgm:prSet custT="1"/>
      <dgm:spPr/>
      <dgm:t>
        <a:bodyPr/>
        <a:lstStyle/>
        <a:p>
          <a:r>
            <a:rPr lang="en-US" sz="1800" b="0" dirty="0" smtClean="0">
              <a:latin typeface="Helvetica Neue"/>
            </a:rPr>
            <a:t>2. It increases access to information</a:t>
          </a:r>
          <a:endParaRPr lang="en-US" sz="1800" b="0" dirty="0">
            <a:latin typeface="Helvetica Neue"/>
          </a:endParaRPr>
        </a:p>
      </dgm:t>
    </dgm:pt>
    <dgm:pt modelId="{A5809951-1247-43F3-9B04-0444A7D2338C}" type="parTrans" cxnId="{21EE10C7-46A4-4A6D-9E22-1B81937F63F2}">
      <dgm:prSet/>
      <dgm:spPr/>
      <dgm:t>
        <a:bodyPr/>
        <a:lstStyle/>
        <a:p>
          <a:endParaRPr lang="en-US" sz="1800" b="1">
            <a:latin typeface="Helvetica Neue"/>
          </a:endParaRPr>
        </a:p>
      </dgm:t>
    </dgm:pt>
    <dgm:pt modelId="{23A25F95-A7CF-41C3-93C4-053E4F0E69D8}" type="sibTrans" cxnId="{21EE10C7-46A4-4A6D-9E22-1B81937F63F2}">
      <dgm:prSet/>
      <dgm:spPr/>
      <dgm:t>
        <a:bodyPr/>
        <a:lstStyle/>
        <a:p>
          <a:endParaRPr lang="en-US" sz="1800" b="1">
            <a:latin typeface="Helvetica Neue"/>
          </a:endParaRPr>
        </a:p>
      </dgm:t>
    </dgm:pt>
    <dgm:pt modelId="{60E5330F-B51B-479B-BD33-F7F8A9FCE5EA}">
      <dgm:prSet custT="1"/>
      <dgm:spPr/>
      <dgm:t>
        <a:bodyPr/>
        <a:lstStyle/>
        <a:p>
          <a:r>
            <a:rPr lang="en-US" sz="1800" b="0" dirty="0" smtClean="0">
              <a:latin typeface="Helvetica Neue"/>
            </a:rPr>
            <a:t>3. It reduces costs</a:t>
          </a:r>
          <a:endParaRPr lang="en-US" sz="1800" b="0" dirty="0">
            <a:latin typeface="Helvetica Neue"/>
          </a:endParaRPr>
        </a:p>
      </dgm:t>
    </dgm:pt>
    <dgm:pt modelId="{5BC0B588-B727-451B-8F62-A4B177FF7F71}" type="parTrans" cxnId="{8EB54DE7-BBCE-4414-9B1A-E0DB2569CD29}">
      <dgm:prSet/>
      <dgm:spPr/>
      <dgm:t>
        <a:bodyPr/>
        <a:lstStyle/>
        <a:p>
          <a:endParaRPr lang="en-US" sz="1800" b="1">
            <a:latin typeface="Helvetica Neue"/>
          </a:endParaRPr>
        </a:p>
      </dgm:t>
    </dgm:pt>
    <dgm:pt modelId="{C56F6CB4-838C-4E81-85BF-99CB084489A5}" type="sibTrans" cxnId="{8EB54DE7-BBCE-4414-9B1A-E0DB2569CD29}">
      <dgm:prSet/>
      <dgm:spPr/>
      <dgm:t>
        <a:bodyPr/>
        <a:lstStyle/>
        <a:p>
          <a:endParaRPr lang="en-US" sz="1800" b="1">
            <a:latin typeface="Helvetica Neue"/>
          </a:endParaRPr>
        </a:p>
      </dgm:t>
    </dgm:pt>
    <dgm:pt modelId="{2E997554-42CD-49E9-8CF1-ED39E9AA69CA}">
      <dgm:prSet custT="1"/>
      <dgm:spPr/>
      <dgm:t>
        <a:bodyPr/>
        <a:lstStyle/>
        <a:p>
          <a:r>
            <a:rPr lang="en-US" sz="1800" b="0" dirty="0" smtClean="0">
              <a:latin typeface="Helvetica Neue"/>
            </a:rPr>
            <a:t>4. It streamlines points of contact</a:t>
          </a:r>
          <a:endParaRPr lang="en-US" sz="1800" b="0" dirty="0">
            <a:latin typeface="Helvetica Neue"/>
          </a:endParaRPr>
        </a:p>
      </dgm:t>
    </dgm:pt>
    <dgm:pt modelId="{DD1DCDBD-1A00-4BD4-B9D5-D686D1048184}" type="parTrans" cxnId="{49B3A2B6-266D-4656-845F-6A2935BADC1F}">
      <dgm:prSet/>
      <dgm:spPr/>
      <dgm:t>
        <a:bodyPr/>
        <a:lstStyle/>
        <a:p>
          <a:endParaRPr lang="en-US" sz="1800" b="1">
            <a:latin typeface="Helvetica Neue"/>
          </a:endParaRPr>
        </a:p>
      </dgm:t>
    </dgm:pt>
    <dgm:pt modelId="{FF3E3353-11F9-478E-96BB-12F551E8C4D8}" type="sibTrans" cxnId="{49B3A2B6-266D-4656-845F-6A2935BADC1F}">
      <dgm:prSet/>
      <dgm:spPr/>
      <dgm:t>
        <a:bodyPr/>
        <a:lstStyle/>
        <a:p>
          <a:endParaRPr lang="en-US" sz="1800" b="1">
            <a:latin typeface="Helvetica Neue"/>
          </a:endParaRPr>
        </a:p>
      </dgm:t>
    </dgm:pt>
    <dgm:pt modelId="{40F89CDB-2B34-4CFB-A438-569533AC931E}">
      <dgm:prSet custT="1"/>
      <dgm:spPr/>
      <dgm:t>
        <a:bodyPr/>
        <a:lstStyle/>
        <a:p>
          <a:r>
            <a:rPr lang="en-US" sz="1800" dirty="0" smtClean="0">
              <a:latin typeface="Helvetica Neue"/>
            </a:rPr>
            <a:t>Hybrid Supply Chain</a:t>
          </a:r>
          <a:endParaRPr lang="en-US" sz="1800" dirty="0">
            <a:latin typeface="Helvetica Neue"/>
          </a:endParaRPr>
        </a:p>
      </dgm:t>
    </dgm:pt>
    <dgm:pt modelId="{22ABD179-660A-490E-9F11-2D48B58FBB80}" type="parTrans" cxnId="{C5612199-AE69-4899-8ADE-462A3E8B099E}">
      <dgm:prSet/>
      <dgm:spPr/>
      <dgm:t>
        <a:bodyPr/>
        <a:lstStyle/>
        <a:p>
          <a:endParaRPr lang="en-US"/>
        </a:p>
      </dgm:t>
    </dgm:pt>
    <dgm:pt modelId="{82A5CF30-BA82-46A1-A72C-E0FA20FFC52D}" type="sibTrans" cxnId="{C5612199-AE69-4899-8ADE-462A3E8B099E}">
      <dgm:prSet/>
      <dgm:spPr/>
      <dgm:t>
        <a:bodyPr/>
        <a:lstStyle/>
        <a:p>
          <a:endParaRPr lang="en-US"/>
        </a:p>
      </dgm:t>
    </dgm:pt>
    <dgm:pt modelId="{63890C92-CEBC-467B-943A-263B82299B34}" type="pres">
      <dgm:prSet presAssocID="{9DF5D2C9-2CA1-41D4-8228-25A9CD127909}" presName="Name0" presStyleCnt="0">
        <dgm:presLayoutVars>
          <dgm:dir/>
          <dgm:animLvl val="lvl"/>
          <dgm:resizeHandles val="exact"/>
        </dgm:presLayoutVars>
      </dgm:prSet>
      <dgm:spPr/>
      <dgm:t>
        <a:bodyPr/>
        <a:lstStyle/>
        <a:p>
          <a:endParaRPr lang="en-US"/>
        </a:p>
      </dgm:t>
    </dgm:pt>
    <dgm:pt modelId="{0D6752BB-279C-4820-8EFF-FF2DB84B88DA}" type="pres">
      <dgm:prSet presAssocID="{30BF21BF-5338-4856-86A5-F64CA834933F}" presName="boxAndChildren" presStyleCnt="0"/>
      <dgm:spPr/>
      <dgm:t>
        <a:bodyPr/>
        <a:lstStyle/>
        <a:p>
          <a:endParaRPr lang="en-US"/>
        </a:p>
      </dgm:t>
    </dgm:pt>
    <dgm:pt modelId="{F97C8463-AFFC-41D2-9882-48155D3FE923}" type="pres">
      <dgm:prSet presAssocID="{30BF21BF-5338-4856-86A5-F64CA834933F}" presName="parentTextBox" presStyleLbl="node1" presStyleIdx="0" presStyleCnt="2"/>
      <dgm:spPr/>
      <dgm:t>
        <a:bodyPr/>
        <a:lstStyle/>
        <a:p>
          <a:endParaRPr lang="en-US"/>
        </a:p>
      </dgm:t>
    </dgm:pt>
    <dgm:pt modelId="{17CF8708-1AB0-433D-8C9A-017610F6A80B}" type="pres">
      <dgm:prSet presAssocID="{30BF21BF-5338-4856-86A5-F64CA834933F}" presName="entireBox" presStyleLbl="node1" presStyleIdx="0" presStyleCnt="2"/>
      <dgm:spPr/>
      <dgm:t>
        <a:bodyPr/>
        <a:lstStyle/>
        <a:p>
          <a:endParaRPr lang="en-US"/>
        </a:p>
      </dgm:t>
    </dgm:pt>
    <dgm:pt modelId="{CD1A5E74-F23F-4472-B215-43BABDB68341}" type="pres">
      <dgm:prSet presAssocID="{30BF21BF-5338-4856-86A5-F64CA834933F}" presName="descendantBox" presStyleCnt="0"/>
      <dgm:spPr/>
      <dgm:t>
        <a:bodyPr/>
        <a:lstStyle/>
        <a:p>
          <a:endParaRPr lang="en-US"/>
        </a:p>
      </dgm:t>
    </dgm:pt>
    <dgm:pt modelId="{4687092A-D401-4765-977E-5F4C3A53E297}" type="pres">
      <dgm:prSet presAssocID="{9F0DDA54-A3F9-4DAD-9ABB-2DBC42D2DED3}" presName="childTextBox" presStyleLbl="fgAccFollowNode1" presStyleIdx="0" presStyleCnt="6" custLinFactNeighborY="6362">
        <dgm:presLayoutVars>
          <dgm:bulletEnabled val="1"/>
        </dgm:presLayoutVars>
      </dgm:prSet>
      <dgm:spPr/>
      <dgm:t>
        <a:bodyPr/>
        <a:lstStyle/>
        <a:p>
          <a:endParaRPr lang="en-US"/>
        </a:p>
      </dgm:t>
    </dgm:pt>
    <dgm:pt modelId="{FB081AA1-76DE-4814-A496-A3BAFD2671AD}" type="pres">
      <dgm:prSet presAssocID="{40F89CDB-2B34-4CFB-A438-569533AC931E}" presName="childTextBox" presStyleLbl="fgAccFollowNode1" presStyleIdx="1" presStyleCnt="6" custLinFactNeighborY="4596">
        <dgm:presLayoutVars>
          <dgm:bulletEnabled val="1"/>
        </dgm:presLayoutVars>
      </dgm:prSet>
      <dgm:spPr/>
      <dgm:t>
        <a:bodyPr/>
        <a:lstStyle/>
        <a:p>
          <a:endParaRPr lang="en-US"/>
        </a:p>
      </dgm:t>
    </dgm:pt>
    <dgm:pt modelId="{F7E9E464-9E52-40FC-9A4B-EC1F6D6D0C4B}" type="pres">
      <dgm:prSet presAssocID="{C3787885-CF47-4B41-B6BC-9006DD1B2D87}" presName="sp" presStyleCnt="0"/>
      <dgm:spPr/>
      <dgm:t>
        <a:bodyPr/>
        <a:lstStyle/>
        <a:p>
          <a:endParaRPr lang="en-US"/>
        </a:p>
      </dgm:t>
    </dgm:pt>
    <dgm:pt modelId="{FB74E618-95A1-477E-8E4F-F44C892DFDA6}" type="pres">
      <dgm:prSet presAssocID="{6F03A362-E29A-4040-9383-93AE2A5DE9AC}" presName="arrowAndChildren" presStyleCnt="0"/>
      <dgm:spPr/>
      <dgm:t>
        <a:bodyPr/>
        <a:lstStyle/>
        <a:p>
          <a:endParaRPr lang="en-US"/>
        </a:p>
      </dgm:t>
    </dgm:pt>
    <dgm:pt modelId="{71C459F9-198D-43E4-BFD3-BE6F092832DC}" type="pres">
      <dgm:prSet presAssocID="{6F03A362-E29A-4040-9383-93AE2A5DE9AC}" presName="parentTextArrow" presStyleLbl="node1" presStyleIdx="0" presStyleCnt="2"/>
      <dgm:spPr/>
      <dgm:t>
        <a:bodyPr/>
        <a:lstStyle/>
        <a:p>
          <a:endParaRPr lang="en-US"/>
        </a:p>
      </dgm:t>
    </dgm:pt>
    <dgm:pt modelId="{3F421C0A-78B1-466B-8AFB-721260DF67F3}" type="pres">
      <dgm:prSet presAssocID="{6F03A362-E29A-4040-9383-93AE2A5DE9AC}" presName="arrow" presStyleLbl="node1" presStyleIdx="1" presStyleCnt="2"/>
      <dgm:spPr/>
      <dgm:t>
        <a:bodyPr/>
        <a:lstStyle/>
        <a:p>
          <a:endParaRPr lang="en-US"/>
        </a:p>
      </dgm:t>
    </dgm:pt>
    <dgm:pt modelId="{71E76D37-0313-4690-B747-C529D3130815}" type="pres">
      <dgm:prSet presAssocID="{6F03A362-E29A-4040-9383-93AE2A5DE9AC}" presName="descendantArrow" presStyleCnt="0"/>
      <dgm:spPr/>
      <dgm:t>
        <a:bodyPr/>
        <a:lstStyle/>
        <a:p>
          <a:endParaRPr lang="en-US"/>
        </a:p>
      </dgm:t>
    </dgm:pt>
    <dgm:pt modelId="{1FC3C8C4-3591-41FD-9506-2047386963D8}" type="pres">
      <dgm:prSet presAssocID="{56040D3F-7F50-4459-83EE-E97B220B30F8}" presName="childTextArrow" presStyleLbl="fgAccFollowNode1" presStyleIdx="2" presStyleCnt="6">
        <dgm:presLayoutVars>
          <dgm:bulletEnabled val="1"/>
        </dgm:presLayoutVars>
      </dgm:prSet>
      <dgm:spPr/>
      <dgm:t>
        <a:bodyPr/>
        <a:lstStyle/>
        <a:p>
          <a:endParaRPr lang="en-US"/>
        </a:p>
      </dgm:t>
    </dgm:pt>
    <dgm:pt modelId="{42D22770-2ADA-4524-A692-68938734BBFF}" type="pres">
      <dgm:prSet presAssocID="{3F5F660F-9732-4B51-A6E8-FA7506DFFC9A}" presName="childTextArrow" presStyleLbl="fgAccFollowNode1" presStyleIdx="3" presStyleCnt="6">
        <dgm:presLayoutVars>
          <dgm:bulletEnabled val="1"/>
        </dgm:presLayoutVars>
      </dgm:prSet>
      <dgm:spPr/>
      <dgm:t>
        <a:bodyPr/>
        <a:lstStyle/>
        <a:p>
          <a:endParaRPr lang="en-US"/>
        </a:p>
      </dgm:t>
    </dgm:pt>
    <dgm:pt modelId="{A8095839-3BC2-4FEC-BEBE-45218D114532}" type="pres">
      <dgm:prSet presAssocID="{60E5330F-B51B-479B-BD33-F7F8A9FCE5EA}" presName="childTextArrow" presStyleLbl="fgAccFollowNode1" presStyleIdx="4" presStyleCnt="6">
        <dgm:presLayoutVars>
          <dgm:bulletEnabled val="1"/>
        </dgm:presLayoutVars>
      </dgm:prSet>
      <dgm:spPr/>
      <dgm:t>
        <a:bodyPr/>
        <a:lstStyle/>
        <a:p>
          <a:endParaRPr lang="en-US"/>
        </a:p>
      </dgm:t>
    </dgm:pt>
    <dgm:pt modelId="{92046F0D-285D-438B-A911-1266E658B73F}" type="pres">
      <dgm:prSet presAssocID="{2E997554-42CD-49E9-8CF1-ED39E9AA69CA}" presName="childTextArrow" presStyleLbl="fgAccFollowNode1" presStyleIdx="5" presStyleCnt="6">
        <dgm:presLayoutVars>
          <dgm:bulletEnabled val="1"/>
        </dgm:presLayoutVars>
      </dgm:prSet>
      <dgm:spPr/>
      <dgm:t>
        <a:bodyPr/>
        <a:lstStyle/>
        <a:p>
          <a:endParaRPr lang="en-US"/>
        </a:p>
      </dgm:t>
    </dgm:pt>
  </dgm:ptLst>
  <dgm:cxnLst>
    <dgm:cxn modelId="{D958EF8E-284C-48A5-B2F7-32899AB6669E}" type="presOf" srcId="{9DF5D2C9-2CA1-41D4-8228-25A9CD127909}" destId="{63890C92-CEBC-467B-943A-263B82299B34}" srcOrd="0" destOrd="0" presId="urn:microsoft.com/office/officeart/2005/8/layout/process4"/>
    <dgm:cxn modelId="{8BEDFC43-8D70-45D0-BC87-DF1A4478AE74}" type="presOf" srcId="{3F5F660F-9732-4B51-A6E8-FA7506DFFC9A}" destId="{42D22770-2ADA-4524-A692-68938734BBFF}" srcOrd="0" destOrd="0" presId="urn:microsoft.com/office/officeart/2005/8/layout/process4"/>
    <dgm:cxn modelId="{9486F1E4-DEEE-4547-A6D9-5514F07B3CC3}" type="presOf" srcId="{30BF21BF-5338-4856-86A5-F64CA834933F}" destId="{17CF8708-1AB0-433D-8C9A-017610F6A80B}" srcOrd="1" destOrd="0" presId="urn:microsoft.com/office/officeart/2005/8/layout/process4"/>
    <dgm:cxn modelId="{5B02208C-1D67-4F0A-B23B-F837D0D48C83}" type="presOf" srcId="{2E997554-42CD-49E9-8CF1-ED39E9AA69CA}" destId="{92046F0D-285D-438B-A911-1266E658B73F}" srcOrd="0" destOrd="0" presId="urn:microsoft.com/office/officeart/2005/8/layout/process4"/>
    <dgm:cxn modelId="{DA937693-2D8F-4C68-9608-135FDEF5CE96}" type="presOf" srcId="{9F0DDA54-A3F9-4DAD-9ABB-2DBC42D2DED3}" destId="{4687092A-D401-4765-977E-5F4C3A53E297}" srcOrd="0" destOrd="0" presId="urn:microsoft.com/office/officeart/2005/8/layout/process4"/>
    <dgm:cxn modelId="{5BB7D5D6-FD27-4E9E-B98D-1BB97B8D4603}" srcId="{9DF5D2C9-2CA1-41D4-8228-25A9CD127909}" destId="{30BF21BF-5338-4856-86A5-F64CA834933F}" srcOrd="1" destOrd="0" parTransId="{503CAF67-A7B5-45E8-BC16-1CB0241452CD}" sibTransId="{9EF87253-4105-410D-9BD0-97EE334DC559}"/>
    <dgm:cxn modelId="{B12226F7-51B6-466F-A665-AC79D9640D4A}" type="presOf" srcId="{56040D3F-7F50-4459-83EE-E97B220B30F8}" destId="{1FC3C8C4-3591-41FD-9506-2047386963D8}" srcOrd="0" destOrd="0" presId="urn:microsoft.com/office/officeart/2005/8/layout/process4"/>
    <dgm:cxn modelId="{8EB54DE7-BBCE-4414-9B1A-E0DB2569CD29}" srcId="{6F03A362-E29A-4040-9383-93AE2A5DE9AC}" destId="{60E5330F-B51B-479B-BD33-F7F8A9FCE5EA}" srcOrd="2" destOrd="0" parTransId="{5BC0B588-B727-451B-8F62-A4B177FF7F71}" sibTransId="{C56F6CB4-838C-4E81-85BF-99CB084489A5}"/>
    <dgm:cxn modelId="{94076D37-857E-414C-9F0E-537D57A7F140}" type="presOf" srcId="{60E5330F-B51B-479B-BD33-F7F8A9FCE5EA}" destId="{A8095839-3BC2-4FEC-BEBE-45218D114532}" srcOrd="0" destOrd="0" presId="urn:microsoft.com/office/officeart/2005/8/layout/process4"/>
    <dgm:cxn modelId="{C5612199-AE69-4899-8ADE-462A3E8B099E}" srcId="{30BF21BF-5338-4856-86A5-F64CA834933F}" destId="{40F89CDB-2B34-4CFB-A438-569533AC931E}" srcOrd="1" destOrd="0" parTransId="{22ABD179-660A-490E-9F11-2D48B58FBB80}" sibTransId="{82A5CF30-BA82-46A1-A72C-E0FA20FFC52D}"/>
    <dgm:cxn modelId="{657C6667-94D3-4092-BE4F-8E056D5A7101}" srcId="{6F03A362-E29A-4040-9383-93AE2A5DE9AC}" destId="{56040D3F-7F50-4459-83EE-E97B220B30F8}" srcOrd="0" destOrd="0" parTransId="{2CE5D3C1-BC0F-4615-9438-9ABD28D2A131}" sibTransId="{26BF3951-13C8-49C4-9A89-4564B6C16892}"/>
    <dgm:cxn modelId="{56FE8AE1-C93B-4598-9DF0-302BA2234A23}" type="presOf" srcId="{40F89CDB-2B34-4CFB-A438-569533AC931E}" destId="{FB081AA1-76DE-4814-A496-A3BAFD2671AD}" srcOrd="0" destOrd="0" presId="urn:microsoft.com/office/officeart/2005/8/layout/process4"/>
    <dgm:cxn modelId="{F5DDA764-A703-4B65-A002-F169BC840935}" srcId="{30BF21BF-5338-4856-86A5-F64CA834933F}" destId="{9F0DDA54-A3F9-4DAD-9ABB-2DBC42D2DED3}" srcOrd="0" destOrd="0" parTransId="{81A74757-48AB-46D4-82AF-91A4CB981B65}" sibTransId="{BA9BCFAD-98AF-4411-8D0E-EDD6E45A3605}"/>
    <dgm:cxn modelId="{D03BAFA7-A909-401C-9422-585221E6F5B9}" type="presOf" srcId="{6F03A362-E29A-4040-9383-93AE2A5DE9AC}" destId="{3F421C0A-78B1-466B-8AFB-721260DF67F3}" srcOrd="1" destOrd="0" presId="urn:microsoft.com/office/officeart/2005/8/layout/process4"/>
    <dgm:cxn modelId="{ABDDD4F4-9F94-4B5E-AF59-CFF71276DAAB}" type="presOf" srcId="{30BF21BF-5338-4856-86A5-F64CA834933F}" destId="{F97C8463-AFFC-41D2-9882-48155D3FE923}" srcOrd="0" destOrd="0" presId="urn:microsoft.com/office/officeart/2005/8/layout/process4"/>
    <dgm:cxn modelId="{5AA5952B-4D4C-42A0-8A33-B7801E998E7C}" srcId="{9DF5D2C9-2CA1-41D4-8228-25A9CD127909}" destId="{6F03A362-E29A-4040-9383-93AE2A5DE9AC}" srcOrd="0" destOrd="0" parTransId="{2C5AB64C-7D9A-43ED-B124-B0CF6FD0B8F4}" sibTransId="{C3787885-CF47-4B41-B6BC-9006DD1B2D87}"/>
    <dgm:cxn modelId="{49B3A2B6-266D-4656-845F-6A2935BADC1F}" srcId="{6F03A362-E29A-4040-9383-93AE2A5DE9AC}" destId="{2E997554-42CD-49E9-8CF1-ED39E9AA69CA}" srcOrd="3" destOrd="0" parTransId="{DD1DCDBD-1A00-4BD4-B9D5-D686D1048184}" sibTransId="{FF3E3353-11F9-478E-96BB-12F551E8C4D8}"/>
    <dgm:cxn modelId="{FCD4D046-3ACA-40BD-BF7D-26C2AB876B2C}" type="presOf" srcId="{6F03A362-E29A-4040-9383-93AE2A5DE9AC}" destId="{71C459F9-198D-43E4-BFD3-BE6F092832DC}" srcOrd="0" destOrd="0" presId="urn:microsoft.com/office/officeart/2005/8/layout/process4"/>
    <dgm:cxn modelId="{21EE10C7-46A4-4A6D-9E22-1B81937F63F2}" srcId="{6F03A362-E29A-4040-9383-93AE2A5DE9AC}" destId="{3F5F660F-9732-4B51-A6E8-FA7506DFFC9A}" srcOrd="1" destOrd="0" parTransId="{A5809951-1247-43F3-9B04-0444A7D2338C}" sibTransId="{23A25F95-A7CF-41C3-93C4-053E4F0E69D8}"/>
    <dgm:cxn modelId="{81BDE3A9-104D-4947-94F7-A68560A4253C}" type="presParOf" srcId="{63890C92-CEBC-467B-943A-263B82299B34}" destId="{0D6752BB-279C-4820-8EFF-FF2DB84B88DA}" srcOrd="0" destOrd="0" presId="urn:microsoft.com/office/officeart/2005/8/layout/process4"/>
    <dgm:cxn modelId="{FE11AD02-85E4-4845-A38D-621E4C349E01}" type="presParOf" srcId="{0D6752BB-279C-4820-8EFF-FF2DB84B88DA}" destId="{F97C8463-AFFC-41D2-9882-48155D3FE923}" srcOrd="0" destOrd="0" presId="urn:microsoft.com/office/officeart/2005/8/layout/process4"/>
    <dgm:cxn modelId="{7D2A87B8-5DEF-4940-A894-A32F9B02B5A0}" type="presParOf" srcId="{0D6752BB-279C-4820-8EFF-FF2DB84B88DA}" destId="{17CF8708-1AB0-433D-8C9A-017610F6A80B}" srcOrd="1" destOrd="0" presId="urn:microsoft.com/office/officeart/2005/8/layout/process4"/>
    <dgm:cxn modelId="{ADC3B4EF-FF86-4A55-943B-50939EFE0955}" type="presParOf" srcId="{0D6752BB-279C-4820-8EFF-FF2DB84B88DA}" destId="{CD1A5E74-F23F-4472-B215-43BABDB68341}" srcOrd="2" destOrd="0" presId="urn:microsoft.com/office/officeart/2005/8/layout/process4"/>
    <dgm:cxn modelId="{49BD810F-F450-47D4-A0CE-2ED338BF72C7}" type="presParOf" srcId="{CD1A5E74-F23F-4472-B215-43BABDB68341}" destId="{4687092A-D401-4765-977E-5F4C3A53E297}" srcOrd="0" destOrd="0" presId="urn:microsoft.com/office/officeart/2005/8/layout/process4"/>
    <dgm:cxn modelId="{7D8F9AE3-CC06-4245-AFD1-4C1B2F129FA5}" type="presParOf" srcId="{CD1A5E74-F23F-4472-B215-43BABDB68341}" destId="{FB081AA1-76DE-4814-A496-A3BAFD2671AD}" srcOrd="1" destOrd="0" presId="urn:microsoft.com/office/officeart/2005/8/layout/process4"/>
    <dgm:cxn modelId="{1E575719-1847-46C5-9A9F-40E6F47A976D}" type="presParOf" srcId="{63890C92-CEBC-467B-943A-263B82299B34}" destId="{F7E9E464-9E52-40FC-9A4B-EC1F6D6D0C4B}" srcOrd="1" destOrd="0" presId="urn:microsoft.com/office/officeart/2005/8/layout/process4"/>
    <dgm:cxn modelId="{F92BC619-4F64-4EFC-B7F8-9FE7CF409395}" type="presParOf" srcId="{63890C92-CEBC-467B-943A-263B82299B34}" destId="{FB74E618-95A1-477E-8E4F-F44C892DFDA6}" srcOrd="2" destOrd="0" presId="urn:microsoft.com/office/officeart/2005/8/layout/process4"/>
    <dgm:cxn modelId="{2C57FA67-6061-470C-9727-8AFC464AEA03}" type="presParOf" srcId="{FB74E618-95A1-477E-8E4F-F44C892DFDA6}" destId="{71C459F9-198D-43E4-BFD3-BE6F092832DC}" srcOrd="0" destOrd="0" presId="urn:microsoft.com/office/officeart/2005/8/layout/process4"/>
    <dgm:cxn modelId="{5BB6808C-2877-4621-B679-48B1530A3720}" type="presParOf" srcId="{FB74E618-95A1-477E-8E4F-F44C892DFDA6}" destId="{3F421C0A-78B1-466B-8AFB-721260DF67F3}" srcOrd="1" destOrd="0" presId="urn:microsoft.com/office/officeart/2005/8/layout/process4"/>
    <dgm:cxn modelId="{C3FD2E8D-3CC9-4959-ACF1-831D6EA6C266}" type="presParOf" srcId="{FB74E618-95A1-477E-8E4F-F44C892DFDA6}" destId="{71E76D37-0313-4690-B747-C529D3130815}" srcOrd="2" destOrd="0" presId="urn:microsoft.com/office/officeart/2005/8/layout/process4"/>
    <dgm:cxn modelId="{E729AC95-664A-40D1-8BB5-17C7D68361B5}" type="presParOf" srcId="{71E76D37-0313-4690-B747-C529D3130815}" destId="{1FC3C8C4-3591-41FD-9506-2047386963D8}" srcOrd="0" destOrd="0" presId="urn:microsoft.com/office/officeart/2005/8/layout/process4"/>
    <dgm:cxn modelId="{957FA82C-DFD1-48DA-8056-F31D01D1F676}" type="presParOf" srcId="{71E76D37-0313-4690-B747-C529D3130815}" destId="{42D22770-2ADA-4524-A692-68938734BBFF}" srcOrd="1" destOrd="0" presId="urn:microsoft.com/office/officeart/2005/8/layout/process4"/>
    <dgm:cxn modelId="{1DCCB96A-85BB-4067-B203-AF8FD999B2D0}" type="presParOf" srcId="{71E76D37-0313-4690-B747-C529D3130815}" destId="{A8095839-3BC2-4FEC-BEBE-45218D114532}" srcOrd="2" destOrd="0" presId="urn:microsoft.com/office/officeart/2005/8/layout/process4"/>
    <dgm:cxn modelId="{AC0BD6C4-6BE9-41C3-BC7D-5B5C94D2B905}" type="presParOf" srcId="{71E76D37-0313-4690-B747-C529D3130815}" destId="{92046F0D-285D-438B-A911-1266E658B73F}"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192713C-8979-4F6D-BAEC-9A30A838951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CA150B3-BBA6-4E92-A139-016DC329F241}">
      <dgm:prSet phldrT="[Text]"/>
      <dgm:spPr/>
      <dgm:t>
        <a:bodyPr/>
        <a:lstStyle/>
        <a:p>
          <a:r>
            <a:rPr lang="en-US" dirty="0" smtClean="0"/>
            <a:t>Standardization of Dispatch Process and Documentation</a:t>
          </a:r>
          <a:endParaRPr lang="en-US" dirty="0"/>
        </a:p>
      </dgm:t>
    </dgm:pt>
    <dgm:pt modelId="{41F47915-5D8B-4156-B48D-6D55386A5600}" type="parTrans" cxnId="{197454E0-FA2A-48B8-891B-3FE3783A4220}">
      <dgm:prSet/>
      <dgm:spPr/>
      <dgm:t>
        <a:bodyPr/>
        <a:lstStyle/>
        <a:p>
          <a:endParaRPr lang="en-US"/>
        </a:p>
      </dgm:t>
    </dgm:pt>
    <dgm:pt modelId="{BFCF60CC-D812-4191-A878-70CBEE3386C2}" type="sibTrans" cxnId="{197454E0-FA2A-48B8-891B-3FE3783A4220}">
      <dgm:prSet/>
      <dgm:spPr/>
      <dgm:t>
        <a:bodyPr/>
        <a:lstStyle/>
        <a:p>
          <a:endParaRPr lang="en-US"/>
        </a:p>
      </dgm:t>
    </dgm:pt>
    <dgm:pt modelId="{4CCD1862-2F47-40C2-8C2F-45CCF008204C}">
      <dgm:prSet phldrT="[Text]"/>
      <dgm:spPr/>
      <dgm:t>
        <a:bodyPr/>
        <a:lstStyle/>
        <a:p>
          <a:r>
            <a:rPr lang="en-US" dirty="0" smtClean="0"/>
            <a:t>Alignment of Supply Chain </a:t>
          </a:r>
          <a:r>
            <a:rPr lang="en-US" smtClean="0"/>
            <a:t>Function Areas</a:t>
          </a:r>
          <a:endParaRPr lang="en-US" dirty="0"/>
        </a:p>
      </dgm:t>
    </dgm:pt>
    <dgm:pt modelId="{8810C706-64A6-4E13-BA4A-E44B5507DC23}" type="parTrans" cxnId="{B68B6759-0993-490C-8C65-03BCF6D222EA}">
      <dgm:prSet/>
      <dgm:spPr/>
      <dgm:t>
        <a:bodyPr/>
        <a:lstStyle/>
        <a:p>
          <a:endParaRPr lang="en-US"/>
        </a:p>
      </dgm:t>
    </dgm:pt>
    <dgm:pt modelId="{D02D09FF-828A-4C09-A860-C7B68CA16C39}" type="sibTrans" cxnId="{B68B6759-0993-490C-8C65-03BCF6D222EA}">
      <dgm:prSet/>
      <dgm:spPr/>
      <dgm:t>
        <a:bodyPr/>
        <a:lstStyle/>
        <a:p>
          <a:endParaRPr lang="en-US"/>
        </a:p>
      </dgm:t>
    </dgm:pt>
    <dgm:pt modelId="{ABA40BFA-231A-4F92-BAC3-49C8BFB86948}">
      <dgm:prSet/>
      <dgm:spPr/>
      <dgm:t>
        <a:bodyPr/>
        <a:lstStyle/>
        <a:p>
          <a:r>
            <a:rPr lang="en-US" smtClean="0"/>
            <a:t>Facilitate in freight cost optimization for better placement of product</a:t>
          </a:r>
          <a:endParaRPr lang="en-US"/>
        </a:p>
      </dgm:t>
    </dgm:pt>
    <dgm:pt modelId="{7D0F9617-36C0-4004-B7B5-FE733664FBA5}" type="parTrans" cxnId="{B899796D-0B0E-479C-B5BA-F40EC00B2BF0}">
      <dgm:prSet/>
      <dgm:spPr/>
      <dgm:t>
        <a:bodyPr/>
        <a:lstStyle/>
        <a:p>
          <a:endParaRPr lang="en-US"/>
        </a:p>
      </dgm:t>
    </dgm:pt>
    <dgm:pt modelId="{34037E96-5A36-4DD3-BDD3-EC544C102196}" type="sibTrans" cxnId="{B899796D-0B0E-479C-B5BA-F40EC00B2BF0}">
      <dgm:prSet/>
      <dgm:spPr/>
      <dgm:t>
        <a:bodyPr/>
        <a:lstStyle/>
        <a:p>
          <a:endParaRPr lang="en-US"/>
        </a:p>
      </dgm:t>
    </dgm:pt>
    <dgm:pt modelId="{5B36D8EA-F4A3-4452-B2AC-1D71977711D3}" type="pres">
      <dgm:prSet presAssocID="{6192713C-8979-4F6D-BAEC-9A30A838951E}" presName="outerComposite" presStyleCnt="0">
        <dgm:presLayoutVars>
          <dgm:chMax val="5"/>
          <dgm:dir/>
          <dgm:resizeHandles val="exact"/>
        </dgm:presLayoutVars>
      </dgm:prSet>
      <dgm:spPr/>
      <dgm:t>
        <a:bodyPr/>
        <a:lstStyle/>
        <a:p>
          <a:endParaRPr lang="en-US"/>
        </a:p>
      </dgm:t>
    </dgm:pt>
    <dgm:pt modelId="{F9181DB2-9074-4FA7-B057-19CCDFF4BBAB}" type="pres">
      <dgm:prSet presAssocID="{6192713C-8979-4F6D-BAEC-9A30A838951E}" presName="dummyMaxCanvas" presStyleCnt="0">
        <dgm:presLayoutVars/>
      </dgm:prSet>
      <dgm:spPr/>
    </dgm:pt>
    <dgm:pt modelId="{D94C48AF-205E-4E95-8D5C-91A50E43B7B6}" type="pres">
      <dgm:prSet presAssocID="{6192713C-8979-4F6D-BAEC-9A30A838951E}" presName="ThreeNodes_1" presStyleLbl="node1" presStyleIdx="0" presStyleCnt="3">
        <dgm:presLayoutVars>
          <dgm:bulletEnabled val="1"/>
        </dgm:presLayoutVars>
      </dgm:prSet>
      <dgm:spPr/>
      <dgm:t>
        <a:bodyPr/>
        <a:lstStyle/>
        <a:p>
          <a:endParaRPr lang="en-US"/>
        </a:p>
      </dgm:t>
    </dgm:pt>
    <dgm:pt modelId="{6FBA640C-340F-4282-84EC-31D849D316D9}" type="pres">
      <dgm:prSet presAssocID="{6192713C-8979-4F6D-BAEC-9A30A838951E}" presName="ThreeNodes_2" presStyleLbl="node1" presStyleIdx="1" presStyleCnt="3">
        <dgm:presLayoutVars>
          <dgm:bulletEnabled val="1"/>
        </dgm:presLayoutVars>
      </dgm:prSet>
      <dgm:spPr/>
      <dgm:t>
        <a:bodyPr/>
        <a:lstStyle/>
        <a:p>
          <a:endParaRPr lang="en-US"/>
        </a:p>
      </dgm:t>
    </dgm:pt>
    <dgm:pt modelId="{E1616D77-E211-404C-8242-CCD05F14D40C}" type="pres">
      <dgm:prSet presAssocID="{6192713C-8979-4F6D-BAEC-9A30A838951E}" presName="ThreeNodes_3" presStyleLbl="node1" presStyleIdx="2" presStyleCnt="3" custLinFactNeighborX="-7" custLinFactNeighborY="0">
        <dgm:presLayoutVars>
          <dgm:bulletEnabled val="1"/>
        </dgm:presLayoutVars>
      </dgm:prSet>
      <dgm:spPr/>
      <dgm:t>
        <a:bodyPr/>
        <a:lstStyle/>
        <a:p>
          <a:endParaRPr lang="en-US"/>
        </a:p>
      </dgm:t>
    </dgm:pt>
    <dgm:pt modelId="{7C583801-1633-408B-B474-BDA880EF9D1D}" type="pres">
      <dgm:prSet presAssocID="{6192713C-8979-4F6D-BAEC-9A30A838951E}" presName="ThreeConn_1-2" presStyleLbl="fgAccFollowNode1" presStyleIdx="0" presStyleCnt="2">
        <dgm:presLayoutVars>
          <dgm:bulletEnabled val="1"/>
        </dgm:presLayoutVars>
      </dgm:prSet>
      <dgm:spPr/>
      <dgm:t>
        <a:bodyPr/>
        <a:lstStyle/>
        <a:p>
          <a:endParaRPr lang="en-US"/>
        </a:p>
      </dgm:t>
    </dgm:pt>
    <dgm:pt modelId="{936864CA-B5CB-40A9-98E4-8C6CBB95768A}" type="pres">
      <dgm:prSet presAssocID="{6192713C-8979-4F6D-BAEC-9A30A838951E}" presName="ThreeConn_2-3" presStyleLbl="fgAccFollowNode1" presStyleIdx="1" presStyleCnt="2">
        <dgm:presLayoutVars>
          <dgm:bulletEnabled val="1"/>
        </dgm:presLayoutVars>
      </dgm:prSet>
      <dgm:spPr/>
      <dgm:t>
        <a:bodyPr/>
        <a:lstStyle/>
        <a:p>
          <a:endParaRPr lang="en-US"/>
        </a:p>
      </dgm:t>
    </dgm:pt>
    <dgm:pt modelId="{C8DAD902-9F9A-4E78-9644-30C8ADB244C5}" type="pres">
      <dgm:prSet presAssocID="{6192713C-8979-4F6D-BAEC-9A30A838951E}" presName="ThreeNodes_1_text" presStyleLbl="node1" presStyleIdx="2" presStyleCnt="3">
        <dgm:presLayoutVars>
          <dgm:bulletEnabled val="1"/>
        </dgm:presLayoutVars>
      </dgm:prSet>
      <dgm:spPr/>
      <dgm:t>
        <a:bodyPr/>
        <a:lstStyle/>
        <a:p>
          <a:endParaRPr lang="en-US"/>
        </a:p>
      </dgm:t>
    </dgm:pt>
    <dgm:pt modelId="{3F034A3C-51D8-4E1C-ABB4-FFE0D376C3FA}" type="pres">
      <dgm:prSet presAssocID="{6192713C-8979-4F6D-BAEC-9A30A838951E}" presName="ThreeNodes_2_text" presStyleLbl="node1" presStyleIdx="2" presStyleCnt="3">
        <dgm:presLayoutVars>
          <dgm:bulletEnabled val="1"/>
        </dgm:presLayoutVars>
      </dgm:prSet>
      <dgm:spPr/>
      <dgm:t>
        <a:bodyPr/>
        <a:lstStyle/>
        <a:p>
          <a:endParaRPr lang="en-US"/>
        </a:p>
      </dgm:t>
    </dgm:pt>
    <dgm:pt modelId="{34CC9EE0-BA62-4E18-B4C3-614E1751CA91}" type="pres">
      <dgm:prSet presAssocID="{6192713C-8979-4F6D-BAEC-9A30A838951E}" presName="ThreeNodes_3_text" presStyleLbl="node1" presStyleIdx="2" presStyleCnt="3">
        <dgm:presLayoutVars>
          <dgm:bulletEnabled val="1"/>
        </dgm:presLayoutVars>
      </dgm:prSet>
      <dgm:spPr/>
      <dgm:t>
        <a:bodyPr/>
        <a:lstStyle/>
        <a:p>
          <a:endParaRPr lang="en-US"/>
        </a:p>
      </dgm:t>
    </dgm:pt>
  </dgm:ptLst>
  <dgm:cxnLst>
    <dgm:cxn modelId="{62E83382-BEE1-4C11-AA82-4728C93573EE}" type="presOf" srcId="{ACA150B3-BBA6-4E92-A139-016DC329F241}" destId="{D94C48AF-205E-4E95-8D5C-91A50E43B7B6}" srcOrd="0" destOrd="0" presId="urn:microsoft.com/office/officeart/2005/8/layout/vProcess5"/>
    <dgm:cxn modelId="{3E7E93F8-5E58-4AD2-B14D-53A1A75E2FDB}" type="presOf" srcId="{4CCD1862-2F47-40C2-8C2F-45CCF008204C}" destId="{6FBA640C-340F-4282-84EC-31D849D316D9}" srcOrd="0" destOrd="0" presId="urn:microsoft.com/office/officeart/2005/8/layout/vProcess5"/>
    <dgm:cxn modelId="{EFB25B38-4777-43B6-944B-687EC35EAB14}" type="presOf" srcId="{ACA150B3-BBA6-4E92-A139-016DC329F241}" destId="{C8DAD902-9F9A-4E78-9644-30C8ADB244C5}" srcOrd="1" destOrd="0" presId="urn:microsoft.com/office/officeart/2005/8/layout/vProcess5"/>
    <dgm:cxn modelId="{DDFD7BC3-12E9-4022-9AE8-CEBC6C0C0A24}" type="presOf" srcId="{BFCF60CC-D812-4191-A878-70CBEE3386C2}" destId="{7C583801-1633-408B-B474-BDA880EF9D1D}" srcOrd="0" destOrd="0" presId="urn:microsoft.com/office/officeart/2005/8/layout/vProcess5"/>
    <dgm:cxn modelId="{174BE93B-90DE-42AD-B032-D92D625DC508}" type="presOf" srcId="{ABA40BFA-231A-4F92-BAC3-49C8BFB86948}" destId="{E1616D77-E211-404C-8242-CCD05F14D40C}" srcOrd="0" destOrd="0" presId="urn:microsoft.com/office/officeart/2005/8/layout/vProcess5"/>
    <dgm:cxn modelId="{B68B6759-0993-490C-8C65-03BCF6D222EA}" srcId="{6192713C-8979-4F6D-BAEC-9A30A838951E}" destId="{4CCD1862-2F47-40C2-8C2F-45CCF008204C}" srcOrd="1" destOrd="0" parTransId="{8810C706-64A6-4E13-BA4A-E44B5507DC23}" sibTransId="{D02D09FF-828A-4C09-A860-C7B68CA16C39}"/>
    <dgm:cxn modelId="{09A41523-B246-47FD-9ECD-23E62392D0F2}" type="presOf" srcId="{6192713C-8979-4F6D-BAEC-9A30A838951E}" destId="{5B36D8EA-F4A3-4452-B2AC-1D71977711D3}" srcOrd="0" destOrd="0" presId="urn:microsoft.com/office/officeart/2005/8/layout/vProcess5"/>
    <dgm:cxn modelId="{2F920C87-676E-4F1E-87CB-3320FD28838A}" type="presOf" srcId="{D02D09FF-828A-4C09-A860-C7B68CA16C39}" destId="{936864CA-B5CB-40A9-98E4-8C6CBB95768A}" srcOrd="0" destOrd="0" presId="urn:microsoft.com/office/officeart/2005/8/layout/vProcess5"/>
    <dgm:cxn modelId="{197454E0-FA2A-48B8-891B-3FE3783A4220}" srcId="{6192713C-8979-4F6D-BAEC-9A30A838951E}" destId="{ACA150B3-BBA6-4E92-A139-016DC329F241}" srcOrd="0" destOrd="0" parTransId="{41F47915-5D8B-4156-B48D-6D55386A5600}" sibTransId="{BFCF60CC-D812-4191-A878-70CBEE3386C2}"/>
    <dgm:cxn modelId="{616BD08C-C8C0-4EDE-A460-A14FBAB78B82}" type="presOf" srcId="{4CCD1862-2F47-40C2-8C2F-45CCF008204C}" destId="{3F034A3C-51D8-4E1C-ABB4-FFE0D376C3FA}" srcOrd="1" destOrd="0" presId="urn:microsoft.com/office/officeart/2005/8/layout/vProcess5"/>
    <dgm:cxn modelId="{4B62AEC8-7036-4E3D-91BF-FFF288594B24}" type="presOf" srcId="{ABA40BFA-231A-4F92-BAC3-49C8BFB86948}" destId="{34CC9EE0-BA62-4E18-B4C3-614E1751CA91}" srcOrd="1" destOrd="0" presId="urn:microsoft.com/office/officeart/2005/8/layout/vProcess5"/>
    <dgm:cxn modelId="{B899796D-0B0E-479C-B5BA-F40EC00B2BF0}" srcId="{6192713C-8979-4F6D-BAEC-9A30A838951E}" destId="{ABA40BFA-231A-4F92-BAC3-49C8BFB86948}" srcOrd="2" destOrd="0" parTransId="{7D0F9617-36C0-4004-B7B5-FE733664FBA5}" sibTransId="{34037E96-5A36-4DD3-BDD3-EC544C102196}"/>
    <dgm:cxn modelId="{2689B619-0C32-4067-96AC-C00C0938D673}" type="presParOf" srcId="{5B36D8EA-F4A3-4452-B2AC-1D71977711D3}" destId="{F9181DB2-9074-4FA7-B057-19CCDFF4BBAB}" srcOrd="0" destOrd="0" presId="urn:microsoft.com/office/officeart/2005/8/layout/vProcess5"/>
    <dgm:cxn modelId="{20B4EE3A-978B-4AC2-9D7D-17D749928BEA}" type="presParOf" srcId="{5B36D8EA-F4A3-4452-B2AC-1D71977711D3}" destId="{D94C48AF-205E-4E95-8D5C-91A50E43B7B6}" srcOrd="1" destOrd="0" presId="urn:microsoft.com/office/officeart/2005/8/layout/vProcess5"/>
    <dgm:cxn modelId="{169275B2-B295-480E-A300-983A259D727B}" type="presParOf" srcId="{5B36D8EA-F4A3-4452-B2AC-1D71977711D3}" destId="{6FBA640C-340F-4282-84EC-31D849D316D9}" srcOrd="2" destOrd="0" presId="urn:microsoft.com/office/officeart/2005/8/layout/vProcess5"/>
    <dgm:cxn modelId="{51B92808-DCFD-4B9E-BD27-F739EA0D5650}" type="presParOf" srcId="{5B36D8EA-F4A3-4452-B2AC-1D71977711D3}" destId="{E1616D77-E211-404C-8242-CCD05F14D40C}" srcOrd="3" destOrd="0" presId="urn:microsoft.com/office/officeart/2005/8/layout/vProcess5"/>
    <dgm:cxn modelId="{5BF93C0D-1692-4F16-8D8C-DAFA18959C5B}" type="presParOf" srcId="{5B36D8EA-F4A3-4452-B2AC-1D71977711D3}" destId="{7C583801-1633-408B-B474-BDA880EF9D1D}" srcOrd="4" destOrd="0" presId="urn:microsoft.com/office/officeart/2005/8/layout/vProcess5"/>
    <dgm:cxn modelId="{392BB28B-0203-4287-85A0-0BFDABD68404}" type="presParOf" srcId="{5B36D8EA-F4A3-4452-B2AC-1D71977711D3}" destId="{936864CA-B5CB-40A9-98E4-8C6CBB95768A}" srcOrd="5" destOrd="0" presId="urn:microsoft.com/office/officeart/2005/8/layout/vProcess5"/>
    <dgm:cxn modelId="{839F7663-E9C1-405A-B72F-1618DC3B6348}" type="presParOf" srcId="{5B36D8EA-F4A3-4452-B2AC-1D71977711D3}" destId="{C8DAD902-9F9A-4E78-9644-30C8ADB244C5}" srcOrd="6" destOrd="0" presId="urn:microsoft.com/office/officeart/2005/8/layout/vProcess5"/>
    <dgm:cxn modelId="{FA2DCF72-57A9-46C8-92E3-F01A965A8AA1}" type="presParOf" srcId="{5B36D8EA-F4A3-4452-B2AC-1D71977711D3}" destId="{3F034A3C-51D8-4E1C-ABB4-FFE0D376C3FA}" srcOrd="7" destOrd="0" presId="urn:microsoft.com/office/officeart/2005/8/layout/vProcess5"/>
    <dgm:cxn modelId="{679C0827-0731-4364-A395-95A13931F6CB}" type="presParOf" srcId="{5B36D8EA-F4A3-4452-B2AC-1D71977711D3}" destId="{34CC9EE0-BA62-4E18-B4C3-614E1751CA9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7A9F2-783B-4A60-9DF0-69E48D80F5CC}">
      <dsp:nvSpPr>
        <dsp:cNvPr id="0" name=""/>
        <dsp:cNvSpPr/>
      </dsp:nvSpPr>
      <dsp:spPr>
        <a:xfrm>
          <a:off x="-5688707" y="-877521"/>
          <a:ext cx="6825518" cy="6825518"/>
        </a:xfrm>
        <a:prstGeom prst="blockArc">
          <a:avLst>
            <a:gd name="adj1" fmla="val 18900000"/>
            <a:gd name="adj2" fmla="val 2700000"/>
            <a:gd name="adj3" fmla="val 31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96520-51AC-496E-9E64-D1D73A63719F}">
      <dsp:nvSpPr>
        <dsp:cNvPr id="0" name=""/>
        <dsp:cNvSpPr/>
      </dsp:nvSpPr>
      <dsp:spPr>
        <a:xfrm>
          <a:off x="958826" y="724368"/>
          <a:ext cx="10299723" cy="14485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773" tIns="50800" rIns="50800" bIns="50800" numCol="1" spcCol="1270" anchor="ctr" anchorCtr="0">
          <a:noAutofit/>
        </a:bodyPr>
        <a:lstStyle/>
        <a:p>
          <a:pPr lvl="0" algn="l" defTabSz="889000" rtl="0">
            <a:lnSpc>
              <a:spcPct val="90000"/>
            </a:lnSpc>
            <a:spcBef>
              <a:spcPct val="0"/>
            </a:spcBef>
            <a:spcAft>
              <a:spcPct val="35000"/>
            </a:spcAft>
          </a:pPr>
          <a:r>
            <a:rPr lang="en-US" sz="2000" b="1" kern="1200" dirty="0" smtClean="0">
              <a:solidFill>
                <a:srgbClr val="8F0500"/>
              </a:solidFill>
              <a:latin typeface="Helvetica Neue"/>
            </a:rPr>
            <a:t>Assessment of Current Supply Chain Management </a:t>
          </a:r>
          <a:endParaRPr lang="en-US" sz="2000" b="1" kern="1200" dirty="0">
            <a:solidFill>
              <a:srgbClr val="8F0500"/>
            </a:solidFill>
            <a:latin typeface="Helvetica Neue"/>
          </a:endParaRPr>
        </a:p>
      </dsp:txBody>
      <dsp:txXfrm>
        <a:off x="958826" y="724368"/>
        <a:ext cx="10299723" cy="1448533"/>
      </dsp:txXfrm>
    </dsp:sp>
    <dsp:sp modelId="{A1139B83-4DFF-4A80-8225-863A31D3B9A5}">
      <dsp:nvSpPr>
        <dsp:cNvPr id="0" name=""/>
        <dsp:cNvSpPr/>
      </dsp:nvSpPr>
      <dsp:spPr>
        <a:xfrm>
          <a:off x="26746" y="543301"/>
          <a:ext cx="1810666" cy="181066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6D01C-5F37-4CF2-8240-5B6A4305FC28}">
      <dsp:nvSpPr>
        <dsp:cNvPr id="0" name=""/>
        <dsp:cNvSpPr/>
      </dsp:nvSpPr>
      <dsp:spPr>
        <a:xfrm>
          <a:off x="932080" y="2897573"/>
          <a:ext cx="10299723" cy="14485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773"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Integrated Supply Chain Management Model – Recommendation </a:t>
          </a:r>
          <a:endParaRPr lang="en-US" sz="2000" b="1" kern="1200" dirty="0">
            <a:solidFill>
              <a:srgbClr val="8F0500"/>
            </a:solidFill>
            <a:latin typeface="Helvetica Neue"/>
          </a:endParaRPr>
        </a:p>
      </dsp:txBody>
      <dsp:txXfrm>
        <a:off x="932080" y="2897573"/>
        <a:ext cx="10299723" cy="1448533"/>
      </dsp:txXfrm>
    </dsp:sp>
    <dsp:sp modelId="{D27CA495-7811-4F85-8BC9-D3C0680DB62C}">
      <dsp:nvSpPr>
        <dsp:cNvPr id="0" name=""/>
        <dsp:cNvSpPr/>
      </dsp:nvSpPr>
      <dsp:spPr>
        <a:xfrm>
          <a:off x="26746" y="2716506"/>
          <a:ext cx="1810666" cy="18106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22538-35BB-4850-9618-39D3C65A3EF9}">
      <dsp:nvSpPr>
        <dsp:cNvPr id="0" name=""/>
        <dsp:cNvSpPr/>
      </dsp:nvSpPr>
      <dsp:spPr>
        <a:xfrm>
          <a:off x="0" y="0"/>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Step 1: Define the supply chain network design process</a:t>
          </a:r>
          <a:endParaRPr lang="en-US" sz="4000" kern="1200" dirty="0"/>
        </a:p>
      </dsp:txBody>
      <dsp:txXfrm>
        <a:off x="44553" y="44553"/>
        <a:ext cx="7928335" cy="1432036"/>
      </dsp:txXfrm>
    </dsp:sp>
    <dsp:sp modelId="{CA192540-252E-48D7-B6F4-370C0F5FC643}">
      <dsp:nvSpPr>
        <dsp:cNvPr id="0" name=""/>
        <dsp:cNvSpPr/>
      </dsp:nvSpPr>
      <dsp:spPr>
        <a:xfrm>
          <a:off x="844391" y="1774666"/>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0" kern="1200" dirty="0" smtClean="0"/>
            <a:t>Step 2: Perform supply chain audit</a:t>
          </a:r>
        </a:p>
      </dsp:txBody>
      <dsp:txXfrm>
        <a:off x="888944" y="1819219"/>
        <a:ext cx="7647527" cy="1432036"/>
      </dsp:txXfrm>
    </dsp:sp>
    <dsp:sp modelId="{4BF3DE14-F24C-4763-89BF-59CB41F6B4F2}">
      <dsp:nvSpPr>
        <dsp:cNvPr id="0" name=""/>
        <dsp:cNvSpPr/>
      </dsp:nvSpPr>
      <dsp:spPr>
        <a:xfrm>
          <a:off x="1688782" y="3549332"/>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Step 3: Develop an implementation plan</a:t>
          </a:r>
          <a:endParaRPr lang="en-US" sz="4000" kern="1200" dirty="0"/>
        </a:p>
      </dsp:txBody>
      <dsp:txXfrm>
        <a:off x="1733335" y="3593885"/>
        <a:ext cx="7647527" cy="1432036"/>
      </dsp:txXfrm>
    </dsp:sp>
    <dsp:sp modelId="{D3633BEE-1D55-4643-8C64-F488A7E0D2F5}">
      <dsp:nvSpPr>
        <dsp:cNvPr id="0" name=""/>
        <dsp:cNvSpPr/>
      </dsp:nvSpPr>
      <dsp:spPr>
        <a:xfrm>
          <a:off x="8581024" y="1153533"/>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803491" y="1153533"/>
        <a:ext cx="543808" cy="744028"/>
      </dsp:txXfrm>
    </dsp:sp>
    <dsp:sp modelId="{AEF8DAAD-245D-47BE-BF8D-5D2CE7314152}">
      <dsp:nvSpPr>
        <dsp:cNvPr id="0" name=""/>
        <dsp:cNvSpPr/>
      </dsp:nvSpPr>
      <dsp:spPr>
        <a:xfrm>
          <a:off x="9425416" y="2918058"/>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647883" y="2918058"/>
        <a:ext cx="543808" cy="7440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B8566-9EDA-442B-BC9B-45812A61D73B}">
      <dsp:nvSpPr>
        <dsp:cNvPr id="0" name=""/>
        <dsp:cNvSpPr/>
      </dsp:nvSpPr>
      <dsp:spPr>
        <a:xfrm>
          <a:off x="-5733043" y="-877521"/>
          <a:ext cx="6825518" cy="6825518"/>
        </a:xfrm>
        <a:prstGeom prst="blockArc">
          <a:avLst>
            <a:gd name="adj1" fmla="val 18900000"/>
            <a:gd name="adj2" fmla="val 2700000"/>
            <a:gd name="adj3" fmla="val 3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173CF-79AD-41DB-A6FC-994EBE5469C7}">
      <dsp:nvSpPr>
        <dsp:cNvPr id="0" name=""/>
        <dsp:cNvSpPr/>
      </dsp:nvSpPr>
      <dsp:spPr>
        <a:xfrm>
          <a:off x="571853" y="389818"/>
          <a:ext cx="10615613" cy="780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Become aware of overall corporate and business strategy</a:t>
          </a:r>
        </a:p>
      </dsp:txBody>
      <dsp:txXfrm>
        <a:off x="571853" y="389818"/>
        <a:ext cx="10615613" cy="780041"/>
      </dsp:txXfrm>
    </dsp:sp>
    <dsp:sp modelId="{89A6F82A-402A-43CD-8910-566E51FC330A}">
      <dsp:nvSpPr>
        <dsp:cNvPr id="0" name=""/>
        <dsp:cNvSpPr/>
      </dsp:nvSpPr>
      <dsp:spPr>
        <a:xfrm>
          <a:off x="84327" y="292312"/>
          <a:ext cx="975052" cy="97505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05233-9045-4D85-8A7C-3DFB91A4AE6F}">
      <dsp:nvSpPr>
        <dsp:cNvPr id="0" name=""/>
        <dsp:cNvSpPr/>
      </dsp:nvSpPr>
      <dsp:spPr>
        <a:xfrm>
          <a:off x="1019069" y="1560083"/>
          <a:ext cx="10168397" cy="780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Business and supply chain need </a:t>
          </a:r>
        </a:p>
      </dsp:txBody>
      <dsp:txXfrm>
        <a:off x="1019069" y="1560083"/>
        <a:ext cx="10168397" cy="780041"/>
      </dsp:txXfrm>
    </dsp:sp>
    <dsp:sp modelId="{45317628-528D-4119-BC3A-C92CB9C69F96}">
      <dsp:nvSpPr>
        <dsp:cNvPr id="0" name=""/>
        <dsp:cNvSpPr/>
      </dsp:nvSpPr>
      <dsp:spPr>
        <a:xfrm>
          <a:off x="531543" y="1462578"/>
          <a:ext cx="975052" cy="97505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FDE3C1-9AC3-4DD6-92E5-F7EB25115B34}">
      <dsp:nvSpPr>
        <dsp:cNvPr id="0" name=""/>
        <dsp:cNvSpPr/>
      </dsp:nvSpPr>
      <dsp:spPr>
        <a:xfrm>
          <a:off x="1019069" y="2730349"/>
          <a:ext cx="10168397" cy="780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Parameter and objectives of the network design</a:t>
          </a:r>
          <a:endParaRPr lang="en-US" sz="2300" kern="1200" dirty="0"/>
        </a:p>
      </dsp:txBody>
      <dsp:txXfrm>
        <a:off x="1019069" y="2730349"/>
        <a:ext cx="10168397" cy="780041"/>
      </dsp:txXfrm>
    </dsp:sp>
    <dsp:sp modelId="{2275EE98-5C24-4FFC-945B-9574AE1FF512}">
      <dsp:nvSpPr>
        <dsp:cNvPr id="0" name=""/>
        <dsp:cNvSpPr/>
      </dsp:nvSpPr>
      <dsp:spPr>
        <a:xfrm>
          <a:off x="531543" y="2632844"/>
          <a:ext cx="975052" cy="97505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E05CB5-A6F0-4FE0-922D-4828D1D64294}">
      <dsp:nvSpPr>
        <dsp:cNvPr id="0" name=""/>
        <dsp:cNvSpPr/>
      </dsp:nvSpPr>
      <dsp:spPr>
        <a:xfrm>
          <a:off x="571853" y="3900615"/>
          <a:ext cx="10615613" cy="780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Issues pertaining to the availability of needed resource </a:t>
          </a:r>
          <a:r>
            <a:rPr lang="en-US" sz="2300" kern="1200" dirty="0" err="1" smtClean="0"/>
            <a:t>i.e</a:t>
          </a:r>
          <a:r>
            <a:rPr lang="en-US" sz="2300" kern="1200" dirty="0" smtClean="0"/>
            <a:t> funding, people, system</a:t>
          </a:r>
          <a:endParaRPr lang="en-US" sz="2300" kern="1200" dirty="0"/>
        </a:p>
      </dsp:txBody>
      <dsp:txXfrm>
        <a:off x="571853" y="3900615"/>
        <a:ext cx="10615613" cy="780041"/>
      </dsp:txXfrm>
    </dsp:sp>
    <dsp:sp modelId="{CCBF6FBE-D592-4211-8964-AB4F3AD4A7B0}">
      <dsp:nvSpPr>
        <dsp:cNvPr id="0" name=""/>
        <dsp:cNvSpPr/>
      </dsp:nvSpPr>
      <dsp:spPr>
        <a:xfrm>
          <a:off x="84327" y="3803109"/>
          <a:ext cx="975052" cy="97505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56BEE-F117-46CD-A190-9E66927514CF}">
      <dsp:nvSpPr>
        <dsp:cNvPr id="0" name=""/>
        <dsp:cNvSpPr/>
      </dsp:nvSpPr>
      <dsp:spPr>
        <a:xfrm>
          <a:off x="0" y="0"/>
          <a:ext cx="8669083" cy="91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Step 1: Fundamental Business Information</a:t>
          </a:r>
          <a:endParaRPr lang="en-US" sz="3300" kern="1200" dirty="0"/>
        </a:p>
      </dsp:txBody>
      <dsp:txXfrm>
        <a:off x="26732" y="26732"/>
        <a:ext cx="7577439" cy="859221"/>
      </dsp:txXfrm>
    </dsp:sp>
    <dsp:sp modelId="{74F06CF2-73AB-4B43-8A2F-0C8556DA25F9}">
      <dsp:nvSpPr>
        <dsp:cNvPr id="0" name=""/>
        <dsp:cNvSpPr/>
      </dsp:nvSpPr>
      <dsp:spPr>
        <a:xfrm>
          <a:off x="647366" y="1039447"/>
          <a:ext cx="8669083" cy="91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Step 2: Supply Chain System</a:t>
          </a:r>
          <a:endParaRPr lang="en-US" sz="3300" kern="1200" dirty="0"/>
        </a:p>
      </dsp:txBody>
      <dsp:txXfrm>
        <a:off x="674098" y="1066179"/>
        <a:ext cx="7375007" cy="859221"/>
      </dsp:txXfrm>
    </dsp:sp>
    <dsp:sp modelId="{36D20ECD-7183-4ACC-A2CB-046F3259F191}">
      <dsp:nvSpPr>
        <dsp:cNvPr id="0" name=""/>
        <dsp:cNvSpPr/>
      </dsp:nvSpPr>
      <dsp:spPr>
        <a:xfrm>
          <a:off x="1294733" y="2078894"/>
          <a:ext cx="8669083" cy="91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Step 3: Key Supply Chain Activities</a:t>
          </a:r>
          <a:endParaRPr lang="en-US" sz="3300" kern="1200" dirty="0"/>
        </a:p>
      </dsp:txBody>
      <dsp:txXfrm>
        <a:off x="1321465" y="2105626"/>
        <a:ext cx="7375007" cy="859221"/>
      </dsp:txXfrm>
    </dsp:sp>
    <dsp:sp modelId="{E0706FC8-0EDC-471D-9427-32B31A7C19D0}">
      <dsp:nvSpPr>
        <dsp:cNvPr id="0" name=""/>
        <dsp:cNvSpPr/>
      </dsp:nvSpPr>
      <dsp:spPr>
        <a:xfrm>
          <a:off x="1942099" y="3118342"/>
          <a:ext cx="8669083" cy="91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Step 4: Measurement &amp; Evaluation</a:t>
          </a:r>
          <a:endParaRPr lang="en-US" sz="3300" kern="1200" dirty="0"/>
        </a:p>
      </dsp:txBody>
      <dsp:txXfrm>
        <a:off x="1968831" y="3145074"/>
        <a:ext cx="7375007" cy="859221"/>
      </dsp:txXfrm>
    </dsp:sp>
    <dsp:sp modelId="{62562FDB-9995-4C6C-92A3-64E231292E35}">
      <dsp:nvSpPr>
        <dsp:cNvPr id="0" name=""/>
        <dsp:cNvSpPr/>
      </dsp:nvSpPr>
      <dsp:spPr>
        <a:xfrm>
          <a:off x="2589466" y="4157789"/>
          <a:ext cx="8669083" cy="91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Step 5: Strategic Supply Chain Issues</a:t>
          </a:r>
          <a:endParaRPr lang="en-US" sz="3300" kern="1200" dirty="0"/>
        </a:p>
      </dsp:txBody>
      <dsp:txXfrm>
        <a:off x="2616198" y="4184521"/>
        <a:ext cx="7375007" cy="859221"/>
      </dsp:txXfrm>
    </dsp:sp>
    <dsp:sp modelId="{60FF13CE-B674-4BDC-85A8-DB4B54620C00}">
      <dsp:nvSpPr>
        <dsp:cNvPr id="0" name=""/>
        <dsp:cNvSpPr/>
      </dsp:nvSpPr>
      <dsp:spPr>
        <a:xfrm>
          <a:off x="8075837" y="666767"/>
          <a:ext cx="593245" cy="59324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209317" y="666767"/>
        <a:ext cx="326285" cy="446417"/>
      </dsp:txXfrm>
    </dsp:sp>
    <dsp:sp modelId="{2048FD90-2197-4F50-B794-723A6BE20917}">
      <dsp:nvSpPr>
        <dsp:cNvPr id="0" name=""/>
        <dsp:cNvSpPr/>
      </dsp:nvSpPr>
      <dsp:spPr>
        <a:xfrm>
          <a:off x="8723204" y="1706214"/>
          <a:ext cx="593245" cy="59324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856684" y="1706214"/>
        <a:ext cx="326285" cy="446417"/>
      </dsp:txXfrm>
    </dsp:sp>
    <dsp:sp modelId="{E0C75A1B-7B30-4F98-A372-A821DD981DE1}">
      <dsp:nvSpPr>
        <dsp:cNvPr id="0" name=""/>
        <dsp:cNvSpPr/>
      </dsp:nvSpPr>
      <dsp:spPr>
        <a:xfrm>
          <a:off x="9370571" y="2730450"/>
          <a:ext cx="593245" cy="59324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9504051" y="2730450"/>
        <a:ext cx="326285" cy="446417"/>
      </dsp:txXfrm>
    </dsp:sp>
    <dsp:sp modelId="{D13DF6E6-F604-4C28-8EDE-BE324C3A780D}">
      <dsp:nvSpPr>
        <dsp:cNvPr id="0" name=""/>
        <dsp:cNvSpPr/>
      </dsp:nvSpPr>
      <dsp:spPr>
        <a:xfrm>
          <a:off x="10017937" y="3780039"/>
          <a:ext cx="593245" cy="59324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10151417" y="3780039"/>
        <a:ext cx="326285" cy="4464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DBDB9-63E8-4FBD-8B7A-58C1F5336930}">
      <dsp:nvSpPr>
        <dsp:cNvPr id="0" name=""/>
        <dsp:cNvSpPr/>
      </dsp:nvSpPr>
      <dsp:spPr>
        <a:xfrm>
          <a:off x="-5733043" y="-877521"/>
          <a:ext cx="6825518" cy="6825518"/>
        </a:xfrm>
        <a:prstGeom prst="blockArc">
          <a:avLst>
            <a:gd name="adj1" fmla="val 18900000"/>
            <a:gd name="adj2" fmla="val 2700000"/>
            <a:gd name="adj3" fmla="val 3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A6F7FD-5FDC-42AF-A67F-D6D9699E702C}">
      <dsp:nvSpPr>
        <dsp:cNvPr id="0" name=""/>
        <dsp:cNvSpPr/>
      </dsp:nvSpPr>
      <dsp:spPr>
        <a:xfrm>
          <a:off x="477542" y="316803"/>
          <a:ext cx="10709924" cy="63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24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Customer requirement and key environmental factors</a:t>
          </a:r>
          <a:endParaRPr lang="en-US" sz="2000" kern="1200" dirty="0"/>
        </a:p>
      </dsp:txBody>
      <dsp:txXfrm>
        <a:off x="477542" y="316803"/>
        <a:ext cx="10709924" cy="634012"/>
      </dsp:txXfrm>
    </dsp:sp>
    <dsp:sp modelId="{82D5339A-4DB6-47AF-AE42-ECEA447BBDB5}">
      <dsp:nvSpPr>
        <dsp:cNvPr id="0" name=""/>
        <dsp:cNvSpPr/>
      </dsp:nvSpPr>
      <dsp:spPr>
        <a:xfrm>
          <a:off x="81284" y="237551"/>
          <a:ext cx="792515" cy="7925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CDE3EB-5A50-48C2-91FE-C9A007C6316F}">
      <dsp:nvSpPr>
        <dsp:cNvPr id="0" name=""/>
        <dsp:cNvSpPr/>
      </dsp:nvSpPr>
      <dsp:spPr>
        <a:xfrm>
          <a:off x="931857" y="1267517"/>
          <a:ext cx="10255610" cy="63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24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Key supply chain goals and objectives</a:t>
          </a:r>
          <a:endParaRPr lang="en-US" sz="2000" kern="1200" dirty="0"/>
        </a:p>
      </dsp:txBody>
      <dsp:txXfrm>
        <a:off x="931857" y="1267517"/>
        <a:ext cx="10255610" cy="634012"/>
      </dsp:txXfrm>
    </dsp:sp>
    <dsp:sp modelId="{F131748C-CF3B-4CD7-A530-A4E3B17CFA68}">
      <dsp:nvSpPr>
        <dsp:cNvPr id="0" name=""/>
        <dsp:cNvSpPr/>
      </dsp:nvSpPr>
      <dsp:spPr>
        <a:xfrm>
          <a:off x="535599" y="1188265"/>
          <a:ext cx="792515" cy="7925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2838F4-42E1-4BBC-B324-E5C29F960C0E}">
      <dsp:nvSpPr>
        <dsp:cNvPr id="0" name=""/>
        <dsp:cNvSpPr/>
      </dsp:nvSpPr>
      <dsp:spPr>
        <a:xfrm>
          <a:off x="1071295" y="2218231"/>
          <a:ext cx="10116171" cy="63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24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Profile of the current supply chain network and firms positioning in respective supply chain</a:t>
          </a:r>
          <a:endParaRPr lang="en-US" sz="2000" kern="1200" dirty="0"/>
        </a:p>
      </dsp:txBody>
      <dsp:txXfrm>
        <a:off x="1071295" y="2218231"/>
        <a:ext cx="10116171" cy="634012"/>
      </dsp:txXfrm>
    </dsp:sp>
    <dsp:sp modelId="{7B1FC349-D547-4BB9-86EB-80905F16A629}">
      <dsp:nvSpPr>
        <dsp:cNvPr id="0" name=""/>
        <dsp:cNvSpPr/>
      </dsp:nvSpPr>
      <dsp:spPr>
        <a:xfrm>
          <a:off x="675037" y="2138979"/>
          <a:ext cx="792515" cy="7925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7A984F-75FC-4E13-94B7-AFBE3BA0CE10}">
      <dsp:nvSpPr>
        <dsp:cNvPr id="0" name=""/>
        <dsp:cNvSpPr/>
      </dsp:nvSpPr>
      <dsp:spPr>
        <a:xfrm>
          <a:off x="931857" y="3168945"/>
          <a:ext cx="10255610" cy="63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24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Understanding of key supply chain activities and processes</a:t>
          </a:r>
          <a:endParaRPr lang="en-US" sz="2000" kern="1200" dirty="0"/>
        </a:p>
      </dsp:txBody>
      <dsp:txXfrm>
        <a:off x="931857" y="3168945"/>
        <a:ext cx="10255610" cy="634012"/>
      </dsp:txXfrm>
    </dsp:sp>
    <dsp:sp modelId="{69C4A9B7-764B-46A0-9AA6-85EB3E2B81C4}">
      <dsp:nvSpPr>
        <dsp:cNvPr id="0" name=""/>
        <dsp:cNvSpPr/>
      </dsp:nvSpPr>
      <dsp:spPr>
        <a:xfrm>
          <a:off x="535599" y="3089693"/>
          <a:ext cx="792515" cy="7925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40FDF1-224C-4359-8898-4C5E70D1C1E0}">
      <dsp:nvSpPr>
        <dsp:cNvPr id="0" name=""/>
        <dsp:cNvSpPr/>
      </dsp:nvSpPr>
      <dsp:spPr>
        <a:xfrm>
          <a:off x="477542" y="4119659"/>
          <a:ext cx="10709924" cy="63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24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Benchmark or target , Values for supply chain costs and key performance measurements.</a:t>
          </a:r>
          <a:endParaRPr lang="en-US" sz="2000" kern="1200" dirty="0"/>
        </a:p>
      </dsp:txBody>
      <dsp:txXfrm>
        <a:off x="477542" y="4119659"/>
        <a:ext cx="10709924" cy="634012"/>
      </dsp:txXfrm>
    </dsp:sp>
    <dsp:sp modelId="{27763438-C688-4EC1-82D0-EBC2ABF9038A}">
      <dsp:nvSpPr>
        <dsp:cNvPr id="0" name=""/>
        <dsp:cNvSpPr/>
      </dsp:nvSpPr>
      <dsp:spPr>
        <a:xfrm>
          <a:off x="81284" y="4040408"/>
          <a:ext cx="792515" cy="7925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8162B-0FFA-468B-BE16-A61F9104FD37}">
      <dsp:nvSpPr>
        <dsp:cNvPr id="0" name=""/>
        <dsp:cNvSpPr/>
      </dsp:nvSpPr>
      <dsp:spPr>
        <a:xfrm>
          <a:off x="-5731933" y="-877521"/>
          <a:ext cx="6825518" cy="6825518"/>
        </a:xfrm>
        <a:prstGeom prst="blockArc">
          <a:avLst>
            <a:gd name="adj1" fmla="val 18900000"/>
            <a:gd name="adj2" fmla="val 2700000"/>
            <a:gd name="adj3" fmla="val 3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C0177B-4508-4172-B265-126AAC076613}">
      <dsp:nvSpPr>
        <dsp:cNvPr id="0" name=""/>
        <dsp:cNvSpPr/>
      </dsp:nvSpPr>
      <dsp:spPr>
        <a:xfrm>
          <a:off x="703781" y="507047"/>
          <a:ext cx="10484795" cy="10140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93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Blueprint for change will be develop, once the overall direction has been established</a:t>
          </a:r>
          <a:endParaRPr lang="en-US" sz="3000" kern="1200" dirty="0"/>
        </a:p>
      </dsp:txBody>
      <dsp:txXfrm>
        <a:off x="703781" y="507047"/>
        <a:ext cx="10484795" cy="1014095"/>
      </dsp:txXfrm>
    </dsp:sp>
    <dsp:sp modelId="{BFEEB6D9-2D3B-4C27-AA93-5DBD31821F9A}">
      <dsp:nvSpPr>
        <dsp:cNvPr id="0" name=""/>
        <dsp:cNvSpPr/>
      </dsp:nvSpPr>
      <dsp:spPr>
        <a:xfrm>
          <a:off x="69972" y="380285"/>
          <a:ext cx="1267618" cy="12676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9B4E3B-39C7-476D-A0B4-A6656C76F1AF}">
      <dsp:nvSpPr>
        <dsp:cNvPr id="0" name=""/>
        <dsp:cNvSpPr/>
      </dsp:nvSpPr>
      <dsp:spPr>
        <a:xfrm>
          <a:off x="1072405" y="2028190"/>
          <a:ext cx="10116171" cy="10140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93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The plan should serve as a road map for moving from current supply chain network to the desired new one</a:t>
          </a:r>
          <a:endParaRPr lang="en-US" sz="3000" kern="1200" dirty="0"/>
        </a:p>
      </dsp:txBody>
      <dsp:txXfrm>
        <a:off x="1072405" y="2028190"/>
        <a:ext cx="10116171" cy="1014095"/>
      </dsp:txXfrm>
    </dsp:sp>
    <dsp:sp modelId="{E1DB9845-6C72-4BA0-8E04-0ACFB869A191}">
      <dsp:nvSpPr>
        <dsp:cNvPr id="0" name=""/>
        <dsp:cNvSpPr/>
      </dsp:nvSpPr>
      <dsp:spPr>
        <a:xfrm>
          <a:off x="438596" y="1901428"/>
          <a:ext cx="1267618" cy="12676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7F5552-5D3E-428E-81D2-CEF6F8682ADA}">
      <dsp:nvSpPr>
        <dsp:cNvPr id="0" name=""/>
        <dsp:cNvSpPr/>
      </dsp:nvSpPr>
      <dsp:spPr>
        <a:xfrm>
          <a:off x="703781" y="3549332"/>
          <a:ext cx="10484795" cy="10140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93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Continuous improvement of supply chain will take place </a:t>
          </a:r>
          <a:endParaRPr lang="en-US" sz="3000" kern="1200" dirty="0"/>
        </a:p>
      </dsp:txBody>
      <dsp:txXfrm>
        <a:off x="703781" y="3549332"/>
        <a:ext cx="10484795" cy="1014095"/>
      </dsp:txXfrm>
    </dsp:sp>
    <dsp:sp modelId="{C4DDD1CF-07B3-47E0-B6FF-587B0CEC195C}">
      <dsp:nvSpPr>
        <dsp:cNvPr id="0" name=""/>
        <dsp:cNvSpPr/>
      </dsp:nvSpPr>
      <dsp:spPr>
        <a:xfrm>
          <a:off x="69972" y="3422570"/>
          <a:ext cx="1267618" cy="12676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3D88C-7EBC-4869-8B60-4295EB1A11D0}">
      <dsp:nvSpPr>
        <dsp:cNvPr id="0" name=""/>
        <dsp:cNvSpPr/>
      </dsp:nvSpPr>
      <dsp:spPr>
        <a:xfrm rot="5400000">
          <a:off x="2683384" y="977240"/>
          <a:ext cx="859164" cy="9781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C08D6-66A0-4754-B715-0CE453653DB4}">
      <dsp:nvSpPr>
        <dsp:cNvPr id="0" name=""/>
        <dsp:cNvSpPr/>
      </dsp:nvSpPr>
      <dsp:spPr>
        <a:xfrm>
          <a:off x="1680996" y="24838"/>
          <a:ext cx="2995851" cy="101238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Step 1:</a:t>
          </a:r>
        </a:p>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Data Collection</a:t>
          </a:r>
          <a:endParaRPr lang="en-US" sz="1600" b="1" kern="1200" dirty="0">
            <a:solidFill>
              <a:srgbClr val="6A0500"/>
            </a:solidFill>
            <a:latin typeface="Helvetica Neue"/>
            <a:cs typeface="Times New Roman" pitchFamily="18" charset="0"/>
          </a:endParaRPr>
        </a:p>
      </dsp:txBody>
      <dsp:txXfrm>
        <a:off x="1730425" y="74267"/>
        <a:ext cx="2896993" cy="913524"/>
      </dsp:txXfrm>
    </dsp:sp>
    <dsp:sp modelId="{ADBE5905-0385-410B-95C4-BA576758C21F}">
      <dsp:nvSpPr>
        <dsp:cNvPr id="0" name=""/>
        <dsp:cNvSpPr/>
      </dsp:nvSpPr>
      <dsp:spPr>
        <a:xfrm>
          <a:off x="3902086" y="121392"/>
          <a:ext cx="1051921" cy="818252"/>
        </a:xfrm>
        <a:prstGeom prst="rect">
          <a:avLst/>
        </a:prstGeom>
        <a:noFill/>
        <a:ln>
          <a:noFill/>
        </a:ln>
        <a:effectLst/>
      </dsp:spPr>
      <dsp:style>
        <a:lnRef idx="0">
          <a:scrgbClr r="0" g="0" b="0"/>
        </a:lnRef>
        <a:fillRef idx="0">
          <a:scrgbClr r="0" g="0" b="0"/>
        </a:fillRef>
        <a:effectRef idx="0">
          <a:scrgbClr r="0" g="0" b="0"/>
        </a:effectRef>
        <a:fontRef idx="minor"/>
      </dsp:style>
    </dsp:sp>
    <dsp:sp modelId="{44264382-BE51-4258-9625-F1D3AB9DE027}">
      <dsp:nvSpPr>
        <dsp:cNvPr id="0" name=""/>
        <dsp:cNvSpPr/>
      </dsp:nvSpPr>
      <dsp:spPr>
        <a:xfrm rot="5400000">
          <a:off x="4179806" y="2114480"/>
          <a:ext cx="859164" cy="978128"/>
        </a:xfrm>
        <a:prstGeom prst="bentUpArrow">
          <a:avLst>
            <a:gd name="adj1" fmla="val 32840"/>
            <a:gd name="adj2" fmla="val 25000"/>
            <a:gd name="adj3" fmla="val 35780"/>
          </a:avLst>
        </a:prstGeom>
        <a:solidFill>
          <a:schemeClr val="accent1">
            <a:tint val="50000"/>
            <a:hueOff val="1226153"/>
            <a:satOff val="8358"/>
            <a:lumOff val="46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BAF3B-4123-43DC-BA0C-A815214AAD0C}">
      <dsp:nvSpPr>
        <dsp:cNvPr id="0" name=""/>
        <dsp:cNvSpPr/>
      </dsp:nvSpPr>
      <dsp:spPr>
        <a:xfrm>
          <a:off x="3252041" y="1162078"/>
          <a:ext cx="2846604" cy="1012382"/>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Step 2:</a:t>
          </a:r>
        </a:p>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Data Tabulation</a:t>
          </a:r>
          <a:endParaRPr lang="en-US" sz="1600" b="1" kern="1200" dirty="0">
            <a:solidFill>
              <a:srgbClr val="6A0500"/>
            </a:solidFill>
            <a:latin typeface="Helvetica Neue"/>
            <a:cs typeface="Times New Roman" pitchFamily="18" charset="0"/>
          </a:endParaRPr>
        </a:p>
      </dsp:txBody>
      <dsp:txXfrm>
        <a:off x="3301470" y="1211507"/>
        <a:ext cx="2747746" cy="913524"/>
      </dsp:txXfrm>
    </dsp:sp>
    <dsp:sp modelId="{B5C5F693-47DE-4376-8814-A23EBE94391E}">
      <dsp:nvSpPr>
        <dsp:cNvPr id="0" name=""/>
        <dsp:cNvSpPr/>
      </dsp:nvSpPr>
      <dsp:spPr>
        <a:xfrm>
          <a:off x="5398508" y="1258632"/>
          <a:ext cx="1051921" cy="818252"/>
        </a:xfrm>
        <a:prstGeom prst="rect">
          <a:avLst/>
        </a:prstGeom>
        <a:noFill/>
        <a:ln>
          <a:noFill/>
        </a:ln>
        <a:effectLst/>
      </dsp:spPr>
      <dsp:style>
        <a:lnRef idx="0">
          <a:scrgbClr r="0" g="0" b="0"/>
        </a:lnRef>
        <a:fillRef idx="0">
          <a:scrgbClr r="0" g="0" b="0"/>
        </a:fillRef>
        <a:effectRef idx="0">
          <a:scrgbClr r="0" g="0" b="0"/>
        </a:effectRef>
        <a:fontRef idx="minor"/>
      </dsp:style>
    </dsp:sp>
    <dsp:sp modelId="{B739EA80-D5FD-4A23-A83C-BC4348A66B84}">
      <dsp:nvSpPr>
        <dsp:cNvPr id="0" name=""/>
        <dsp:cNvSpPr/>
      </dsp:nvSpPr>
      <dsp:spPr>
        <a:xfrm rot="5400000">
          <a:off x="5852333" y="3251720"/>
          <a:ext cx="859164" cy="978128"/>
        </a:xfrm>
        <a:prstGeom prst="bentUpArrow">
          <a:avLst>
            <a:gd name="adj1" fmla="val 32840"/>
            <a:gd name="adj2" fmla="val 25000"/>
            <a:gd name="adj3" fmla="val 35780"/>
          </a:avLst>
        </a:prstGeom>
        <a:solidFill>
          <a:schemeClr val="accent1">
            <a:tint val="50000"/>
            <a:hueOff val="2452306"/>
            <a:satOff val="16716"/>
            <a:lumOff val="9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ECD2CD-B524-4B46-8D20-2F179958F4F5}">
      <dsp:nvSpPr>
        <dsp:cNvPr id="0" name=""/>
        <dsp:cNvSpPr/>
      </dsp:nvSpPr>
      <dsp:spPr>
        <a:xfrm>
          <a:off x="4823086" y="2299318"/>
          <a:ext cx="3049567" cy="1012382"/>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Step 3:</a:t>
          </a:r>
        </a:p>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Data Verification</a:t>
          </a:r>
          <a:endParaRPr lang="en-US" sz="1600" b="1" kern="1200" dirty="0">
            <a:solidFill>
              <a:srgbClr val="6A0500"/>
            </a:solidFill>
            <a:latin typeface="Helvetica Neue"/>
            <a:cs typeface="Times New Roman" pitchFamily="18" charset="0"/>
          </a:endParaRPr>
        </a:p>
      </dsp:txBody>
      <dsp:txXfrm>
        <a:off x="4872515" y="2348747"/>
        <a:ext cx="2950709" cy="913524"/>
      </dsp:txXfrm>
    </dsp:sp>
    <dsp:sp modelId="{14C2E4B7-D8E3-40AE-B1BE-C992B33BF63A}">
      <dsp:nvSpPr>
        <dsp:cNvPr id="0" name=""/>
        <dsp:cNvSpPr/>
      </dsp:nvSpPr>
      <dsp:spPr>
        <a:xfrm>
          <a:off x="7071034" y="2395872"/>
          <a:ext cx="1051921" cy="818252"/>
        </a:xfrm>
        <a:prstGeom prst="rect">
          <a:avLst/>
        </a:prstGeom>
        <a:noFill/>
        <a:ln>
          <a:noFill/>
        </a:ln>
        <a:effectLst/>
      </dsp:spPr>
      <dsp:style>
        <a:lnRef idx="0">
          <a:scrgbClr r="0" g="0" b="0"/>
        </a:lnRef>
        <a:fillRef idx="0">
          <a:scrgbClr r="0" g="0" b="0"/>
        </a:fillRef>
        <a:effectRef idx="0">
          <a:scrgbClr r="0" g="0" b="0"/>
        </a:effectRef>
        <a:fontRef idx="minor"/>
      </dsp:style>
    </dsp:sp>
    <dsp:sp modelId="{B5A40E4D-D777-46B9-BF1F-AFA54CE7037D}">
      <dsp:nvSpPr>
        <dsp:cNvPr id="0" name=""/>
        <dsp:cNvSpPr/>
      </dsp:nvSpPr>
      <dsp:spPr>
        <a:xfrm>
          <a:off x="6394132" y="3436558"/>
          <a:ext cx="3194533" cy="1067739"/>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Step 4:</a:t>
          </a:r>
        </a:p>
        <a:p>
          <a:pPr lvl="0" algn="ctr" defTabSz="711200" rtl="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Optimize the configuration of SC-Network</a:t>
          </a:r>
          <a:endParaRPr lang="en-US" sz="1600" b="1" kern="1200" dirty="0">
            <a:solidFill>
              <a:srgbClr val="6A0500"/>
            </a:solidFill>
            <a:latin typeface="Helvetica Neue"/>
            <a:cs typeface="Times New Roman" pitchFamily="18" charset="0"/>
          </a:endParaRPr>
        </a:p>
      </dsp:txBody>
      <dsp:txXfrm>
        <a:off x="6446264" y="3488690"/>
        <a:ext cx="3090269" cy="9634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C2CD-E597-4886-96DE-D1F458437891}">
      <dsp:nvSpPr>
        <dsp:cNvPr id="0" name=""/>
        <dsp:cNvSpPr/>
      </dsp:nvSpPr>
      <dsp:spPr>
        <a:xfrm rot="5400000">
          <a:off x="-138893" y="140824"/>
          <a:ext cx="925955" cy="648169"/>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6A0500"/>
              </a:solidFill>
            </a:rPr>
            <a:t>1.</a:t>
          </a:r>
          <a:endParaRPr lang="en-US" sz="1800" b="1" kern="1200" dirty="0">
            <a:solidFill>
              <a:srgbClr val="6A0500"/>
            </a:solidFill>
          </a:endParaRPr>
        </a:p>
      </dsp:txBody>
      <dsp:txXfrm rot="-5400000">
        <a:off x="1" y="326016"/>
        <a:ext cx="648169" cy="277786"/>
      </dsp:txXfrm>
    </dsp:sp>
    <dsp:sp modelId="{DA0F5910-198E-404D-9BF0-E539A86CE00C}">
      <dsp:nvSpPr>
        <dsp:cNvPr id="0" name=""/>
        <dsp:cNvSpPr/>
      </dsp:nvSpPr>
      <dsp:spPr>
        <a:xfrm rot="5400000">
          <a:off x="5652423" y="-5002323"/>
          <a:ext cx="601871" cy="1061038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Visited dispatch section at respective plant sites to verify the data which was received from marketing head office (both FCCL &amp; ACL). During visit of plant site, we observed following dispatch practices.</a:t>
          </a:r>
          <a:endParaRPr lang="en-US" sz="1800" kern="1200" dirty="0"/>
        </a:p>
      </dsp:txBody>
      <dsp:txXfrm rot="-5400000">
        <a:off x="648169" y="31312"/>
        <a:ext cx="10580999" cy="543109"/>
      </dsp:txXfrm>
    </dsp:sp>
    <dsp:sp modelId="{3B03E110-8EFB-4C24-9D49-5C7201B499F5}">
      <dsp:nvSpPr>
        <dsp:cNvPr id="0" name=""/>
        <dsp:cNvSpPr/>
      </dsp:nvSpPr>
      <dsp:spPr>
        <a:xfrm rot="5400000">
          <a:off x="-138893" y="968955"/>
          <a:ext cx="925955" cy="648169"/>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6A0500"/>
              </a:solidFill>
            </a:rPr>
            <a:t>2.</a:t>
          </a:r>
          <a:endParaRPr lang="en-US" sz="1800" b="1" kern="1200" dirty="0">
            <a:solidFill>
              <a:srgbClr val="6A0500"/>
            </a:solidFill>
          </a:endParaRPr>
        </a:p>
      </dsp:txBody>
      <dsp:txXfrm rot="-5400000">
        <a:off x="1" y="1154147"/>
        <a:ext cx="648169" cy="277786"/>
      </dsp:txXfrm>
    </dsp:sp>
    <dsp:sp modelId="{9ACADA43-2A02-4107-95CD-AC707CE62CBD}">
      <dsp:nvSpPr>
        <dsp:cNvPr id="0" name=""/>
        <dsp:cNvSpPr/>
      </dsp:nvSpPr>
      <dsp:spPr>
        <a:xfrm rot="5400000">
          <a:off x="5652423" y="-4174192"/>
          <a:ext cx="601871" cy="1061038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To present authority letter at dispatch office by the respective transporter.</a:t>
          </a:r>
          <a:endParaRPr lang="en-US" sz="1800" kern="1200" dirty="0"/>
        </a:p>
      </dsp:txBody>
      <dsp:txXfrm rot="-5400000">
        <a:off x="648169" y="859443"/>
        <a:ext cx="10580999" cy="543109"/>
      </dsp:txXfrm>
    </dsp:sp>
    <dsp:sp modelId="{99D74978-246B-4658-B7E3-DE3509CFB562}">
      <dsp:nvSpPr>
        <dsp:cNvPr id="0" name=""/>
        <dsp:cNvSpPr/>
      </dsp:nvSpPr>
      <dsp:spPr>
        <a:xfrm rot="5400000">
          <a:off x="-138893" y="1797087"/>
          <a:ext cx="925955" cy="648169"/>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6A0500"/>
              </a:solidFill>
            </a:rPr>
            <a:t>3.</a:t>
          </a:r>
          <a:endParaRPr lang="en-US" sz="1800" b="1" kern="1200" dirty="0">
            <a:solidFill>
              <a:srgbClr val="6A0500"/>
            </a:solidFill>
          </a:endParaRPr>
        </a:p>
      </dsp:txBody>
      <dsp:txXfrm rot="-5400000">
        <a:off x="1" y="1982279"/>
        <a:ext cx="648169" cy="277786"/>
      </dsp:txXfrm>
    </dsp:sp>
    <dsp:sp modelId="{21EB4C6A-2CFC-41BC-A2C1-87F478DB4E59}">
      <dsp:nvSpPr>
        <dsp:cNvPr id="0" name=""/>
        <dsp:cNvSpPr/>
      </dsp:nvSpPr>
      <dsp:spPr>
        <a:xfrm rot="5400000">
          <a:off x="5652423" y="-3346060"/>
          <a:ext cx="601871" cy="1061038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To verify order &amp; dispatch schedule in ERP.</a:t>
          </a:r>
          <a:endParaRPr lang="en-US" sz="1800" kern="1200" dirty="0"/>
        </a:p>
      </dsp:txBody>
      <dsp:txXfrm rot="-5400000">
        <a:off x="648169" y="1687575"/>
        <a:ext cx="10580999" cy="543109"/>
      </dsp:txXfrm>
    </dsp:sp>
    <dsp:sp modelId="{048691E6-7A41-44C1-A9C1-3E187276BF62}">
      <dsp:nvSpPr>
        <dsp:cNvPr id="0" name=""/>
        <dsp:cNvSpPr/>
      </dsp:nvSpPr>
      <dsp:spPr>
        <a:xfrm rot="5400000">
          <a:off x="-138893" y="2625218"/>
          <a:ext cx="925955" cy="648169"/>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4.</a:t>
          </a:r>
          <a:endParaRPr lang="en-US" sz="1800" b="1" kern="1200" dirty="0"/>
        </a:p>
      </dsp:txBody>
      <dsp:txXfrm rot="-5400000">
        <a:off x="1" y="2810410"/>
        <a:ext cx="648169" cy="277786"/>
      </dsp:txXfrm>
    </dsp:sp>
    <dsp:sp modelId="{5DA9BE12-2DB9-48ED-B872-B81D6BD5B218}">
      <dsp:nvSpPr>
        <dsp:cNvPr id="0" name=""/>
        <dsp:cNvSpPr/>
      </dsp:nvSpPr>
      <dsp:spPr>
        <a:xfrm rot="5400000">
          <a:off x="5652423" y="-2517929"/>
          <a:ext cx="601871" cy="1061038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To prepare loading advice according to authority letter in ERP.</a:t>
          </a:r>
          <a:endParaRPr lang="en-US" sz="1800" kern="1200" dirty="0"/>
        </a:p>
      </dsp:txBody>
      <dsp:txXfrm rot="-5400000">
        <a:off x="648169" y="2515706"/>
        <a:ext cx="10580999" cy="543109"/>
      </dsp:txXfrm>
    </dsp:sp>
    <dsp:sp modelId="{17C153C6-C4AE-4D15-8E7F-CA71D3CD1CE8}">
      <dsp:nvSpPr>
        <dsp:cNvPr id="0" name=""/>
        <dsp:cNvSpPr/>
      </dsp:nvSpPr>
      <dsp:spPr>
        <a:xfrm rot="5400000">
          <a:off x="-138893" y="3453350"/>
          <a:ext cx="925955" cy="64816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5.</a:t>
          </a:r>
          <a:endParaRPr lang="en-US" sz="1800" b="1" kern="1200" dirty="0"/>
        </a:p>
      </dsp:txBody>
      <dsp:txXfrm rot="-5400000">
        <a:off x="1" y="3638542"/>
        <a:ext cx="648169" cy="277786"/>
      </dsp:txXfrm>
    </dsp:sp>
    <dsp:sp modelId="{24C1F820-2ADA-47EA-8074-68760900FC62}">
      <dsp:nvSpPr>
        <dsp:cNvPr id="0" name=""/>
        <dsp:cNvSpPr/>
      </dsp:nvSpPr>
      <dsp:spPr>
        <a:xfrm rot="5400000">
          <a:off x="5652423" y="-1689797"/>
          <a:ext cx="601871" cy="10610380"/>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Gate entry.</a:t>
          </a:r>
          <a:endParaRPr lang="en-US" sz="1800" kern="1200" dirty="0"/>
        </a:p>
      </dsp:txBody>
      <dsp:txXfrm rot="-5400000">
        <a:off x="648169" y="3343838"/>
        <a:ext cx="10580999" cy="543109"/>
      </dsp:txXfrm>
    </dsp:sp>
    <dsp:sp modelId="{BDDB58C5-BC53-4C1A-96AD-C392DE23FF31}">
      <dsp:nvSpPr>
        <dsp:cNvPr id="0" name=""/>
        <dsp:cNvSpPr/>
      </dsp:nvSpPr>
      <dsp:spPr>
        <a:xfrm rot="5400000">
          <a:off x="-138893" y="4281481"/>
          <a:ext cx="925955" cy="648169"/>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6A0500"/>
              </a:solidFill>
            </a:rPr>
            <a:t>6.</a:t>
          </a:r>
          <a:endParaRPr lang="en-US" sz="1800" b="1" kern="1200" dirty="0">
            <a:solidFill>
              <a:srgbClr val="6A0500"/>
            </a:solidFill>
          </a:endParaRPr>
        </a:p>
      </dsp:txBody>
      <dsp:txXfrm rot="-5400000">
        <a:off x="1" y="4466673"/>
        <a:ext cx="648169" cy="277786"/>
      </dsp:txXfrm>
    </dsp:sp>
    <dsp:sp modelId="{6C9965BC-3D37-4984-8298-BFC6E9645E84}">
      <dsp:nvSpPr>
        <dsp:cNvPr id="0" name=""/>
        <dsp:cNvSpPr/>
      </dsp:nvSpPr>
      <dsp:spPr>
        <a:xfrm rot="5400000">
          <a:off x="5652423" y="-861666"/>
          <a:ext cx="601871" cy="1061038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Weigh bridge – 1</a:t>
          </a:r>
          <a:r>
            <a:rPr lang="en-US" sz="1800" kern="1200" baseline="30000" dirty="0" smtClean="0"/>
            <a:t>st</a:t>
          </a:r>
          <a:r>
            <a:rPr lang="en-US" sz="1800" kern="1200" dirty="0" smtClean="0"/>
            <a:t> weight &amp; number for loading.</a:t>
          </a:r>
          <a:endParaRPr lang="en-US" sz="1800" kern="1200" dirty="0"/>
        </a:p>
      </dsp:txBody>
      <dsp:txXfrm rot="-5400000">
        <a:off x="648169" y="4171969"/>
        <a:ext cx="10580999" cy="5431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5E5D7-0505-45D6-B565-53C33ABFEFE4}">
      <dsp:nvSpPr>
        <dsp:cNvPr id="0" name=""/>
        <dsp:cNvSpPr/>
      </dsp:nvSpPr>
      <dsp:spPr>
        <a:xfrm rot="5400000">
          <a:off x="-166003" y="168351"/>
          <a:ext cx="1106690" cy="774683"/>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rgbClr val="6A0500"/>
              </a:solidFill>
            </a:rPr>
            <a:t>7.</a:t>
          </a:r>
          <a:endParaRPr lang="en-US" sz="2100" b="1" kern="1200" dirty="0">
            <a:solidFill>
              <a:srgbClr val="6A0500"/>
            </a:solidFill>
          </a:endParaRPr>
        </a:p>
      </dsp:txBody>
      <dsp:txXfrm rot="-5400000">
        <a:off x="1" y="389690"/>
        <a:ext cx="774683" cy="332007"/>
      </dsp:txXfrm>
    </dsp:sp>
    <dsp:sp modelId="{EAEFDAC2-A9CE-41FF-B92B-953192FE64B7}">
      <dsp:nvSpPr>
        <dsp:cNvPr id="0" name=""/>
        <dsp:cNvSpPr/>
      </dsp:nvSpPr>
      <dsp:spPr>
        <a:xfrm rot="5400000">
          <a:off x="5656942" y="-4879910"/>
          <a:ext cx="719348" cy="1048386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To present loading advice (loading staff) by truck driver.</a:t>
          </a:r>
          <a:endParaRPr lang="en-US" sz="2500" kern="1200" dirty="0"/>
        </a:p>
      </dsp:txBody>
      <dsp:txXfrm rot="-5400000">
        <a:off x="774683" y="37465"/>
        <a:ext cx="10448750" cy="649116"/>
      </dsp:txXfrm>
    </dsp:sp>
    <dsp:sp modelId="{D5348E9D-FAAD-4E85-B72F-B3D8BE2B4886}">
      <dsp:nvSpPr>
        <dsp:cNvPr id="0" name=""/>
        <dsp:cNvSpPr/>
      </dsp:nvSpPr>
      <dsp:spPr>
        <a:xfrm rot="5400000">
          <a:off x="-166003" y="1158123"/>
          <a:ext cx="1106690" cy="77468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rgbClr val="6A0500"/>
              </a:solidFill>
            </a:rPr>
            <a:t>8.</a:t>
          </a:r>
          <a:endParaRPr lang="en-US" sz="2100" b="1" kern="1200" dirty="0">
            <a:solidFill>
              <a:srgbClr val="6A0500"/>
            </a:solidFill>
          </a:endParaRPr>
        </a:p>
      </dsp:txBody>
      <dsp:txXfrm rot="-5400000">
        <a:off x="1" y="1379462"/>
        <a:ext cx="774683" cy="332007"/>
      </dsp:txXfrm>
    </dsp:sp>
    <dsp:sp modelId="{3A3B6F8B-B221-457A-89B8-7128B2FC7ADB}">
      <dsp:nvSpPr>
        <dsp:cNvPr id="0" name=""/>
        <dsp:cNvSpPr/>
      </dsp:nvSpPr>
      <dsp:spPr>
        <a:xfrm rot="5400000">
          <a:off x="5656942" y="-3890138"/>
          <a:ext cx="719348" cy="1048386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To load vehicle on respective turn.</a:t>
          </a:r>
          <a:endParaRPr lang="en-US" sz="2500" kern="1200" dirty="0"/>
        </a:p>
      </dsp:txBody>
      <dsp:txXfrm rot="-5400000">
        <a:off x="774683" y="1027237"/>
        <a:ext cx="10448750" cy="649116"/>
      </dsp:txXfrm>
    </dsp:sp>
    <dsp:sp modelId="{16E968F9-C99D-44F1-8DF4-9C7985181AE9}">
      <dsp:nvSpPr>
        <dsp:cNvPr id="0" name=""/>
        <dsp:cNvSpPr/>
      </dsp:nvSpPr>
      <dsp:spPr>
        <a:xfrm rot="5400000">
          <a:off x="-166003" y="2147895"/>
          <a:ext cx="1106690" cy="774683"/>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rgbClr val="6A0500"/>
              </a:solidFill>
            </a:rPr>
            <a:t>9.</a:t>
          </a:r>
          <a:endParaRPr lang="en-US" sz="2100" b="1" kern="1200" dirty="0">
            <a:solidFill>
              <a:srgbClr val="6A0500"/>
            </a:solidFill>
          </a:endParaRPr>
        </a:p>
      </dsp:txBody>
      <dsp:txXfrm rot="-5400000">
        <a:off x="1" y="2369234"/>
        <a:ext cx="774683" cy="332007"/>
      </dsp:txXfrm>
    </dsp:sp>
    <dsp:sp modelId="{DCB6CF02-581E-4AB4-AB22-D48A748ECDE0}">
      <dsp:nvSpPr>
        <dsp:cNvPr id="0" name=""/>
        <dsp:cNvSpPr/>
      </dsp:nvSpPr>
      <dsp:spPr>
        <a:xfrm rot="5400000">
          <a:off x="5656942" y="-2900366"/>
          <a:ext cx="719348" cy="10483866"/>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Weigh bridge – 2</a:t>
          </a:r>
          <a:r>
            <a:rPr lang="en-US" sz="2500" kern="1200" baseline="30000" dirty="0" smtClean="0"/>
            <a:t>nd</a:t>
          </a:r>
          <a:r>
            <a:rPr lang="en-US" sz="2500" kern="1200" dirty="0" smtClean="0"/>
            <a:t> weight &amp; net weight.</a:t>
          </a:r>
          <a:endParaRPr lang="en-US" sz="2500" kern="1200" dirty="0"/>
        </a:p>
      </dsp:txBody>
      <dsp:txXfrm rot="-5400000">
        <a:off x="774683" y="2017009"/>
        <a:ext cx="10448750" cy="649116"/>
      </dsp:txXfrm>
    </dsp:sp>
    <dsp:sp modelId="{A9E9A158-3BC9-4EFA-B818-8A062514A752}">
      <dsp:nvSpPr>
        <dsp:cNvPr id="0" name=""/>
        <dsp:cNvSpPr/>
      </dsp:nvSpPr>
      <dsp:spPr>
        <a:xfrm rot="5400000">
          <a:off x="-166003" y="3137667"/>
          <a:ext cx="1106690" cy="77468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t>10.</a:t>
          </a:r>
          <a:endParaRPr lang="en-US" sz="2100" b="1" kern="1200" dirty="0"/>
        </a:p>
      </dsp:txBody>
      <dsp:txXfrm rot="-5400000">
        <a:off x="1" y="3359006"/>
        <a:ext cx="774683" cy="332007"/>
      </dsp:txXfrm>
    </dsp:sp>
    <dsp:sp modelId="{E176B845-EDE2-45E3-8581-D85AF9880821}">
      <dsp:nvSpPr>
        <dsp:cNvPr id="0" name=""/>
        <dsp:cNvSpPr/>
      </dsp:nvSpPr>
      <dsp:spPr>
        <a:xfrm rot="5400000">
          <a:off x="5656942" y="-1910594"/>
          <a:ext cx="719348" cy="10483866"/>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To generate dispatch note &amp; sale tax invoice by dispatch office.</a:t>
          </a:r>
          <a:endParaRPr lang="en-US" sz="2500" kern="1200" dirty="0"/>
        </a:p>
      </dsp:txBody>
      <dsp:txXfrm rot="-5400000">
        <a:off x="774683" y="3006781"/>
        <a:ext cx="10448750" cy="649116"/>
      </dsp:txXfrm>
    </dsp:sp>
    <dsp:sp modelId="{72F67A2B-E3D5-4FA9-8F62-C250C7590325}">
      <dsp:nvSpPr>
        <dsp:cNvPr id="0" name=""/>
        <dsp:cNvSpPr/>
      </dsp:nvSpPr>
      <dsp:spPr>
        <a:xfrm rot="5400000">
          <a:off x="-166003" y="4127440"/>
          <a:ext cx="1106690" cy="774683"/>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t>11.</a:t>
          </a:r>
          <a:endParaRPr lang="en-US" sz="2100" b="1" kern="1200" dirty="0"/>
        </a:p>
      </dsp:txBody>
      <dsp:txXfrm rot="-5400000">
        <a:off x="1" y="4348779"/>
        <a:ext cx="774683" cy="332007"/>
      </dsp:txXfrm>
    </dsp:sp>
    <dsp:sp modelId="{A84F27B2-1B58-4F83-9A14-88EAC5BF430C}">
      <dsp:nvSpPr>
        <dsp:cNvPr id="0" name=""/>
        <dsp:cNvSpPr/>
      </dsp:nvSpPr>
      <dsp:spPr>
        <a:xfrm rot="5400000">
          <a:off x="5656942" y="-920822"/>
          <a:ext cx="719348" cy="10483866"/>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To release gate pass by security staff after checking dispatch documentation.</a:t>
          </a:r>
          <a:endParaRPr lang="en-US" sz="2500" kern="1200" dirty="0"/>
        </a:p>
      </dsp:txBody>
      <dsp:txXfrm rot="-5400000">
        <a:off x="774683" y="3996553"/>
        <a:ext cx="10448750" cy="6491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D22AE-FDE2-43DD-B37F-36BBA05BB8C7}">
      <dsp:nvSpPr>
        <dsp:cNvPr id="0" name=""/>
        <dsp:cNvSpPr/>
      </dsp:nvSpPr>
      <dsp:spPr>
        <a:xfrm>
          <a:off x="0" y="0"/>
          <a:ext cx="9121140" cy="13110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solidFill>
                <a:srgbClr val="6A0500"/>
              </a:solidFill>
              <a:latin typeface="Helvetica Neue"/>
              <a:cs typeface="Times New Roman" pitchFamily="18" charset="0"/>
            </a:rPr>
            <a:t>Identifying the current and future states of SCM.</a:t>
          </a:r>
          <a:endParaRPr lang="en-US" sz="2000" b="1" kern="1200" dirty="0" smtClean="0">
            <a:solidFill>
              <a:srgbClr val="6A0500"/>
            </a:solidFill>
            <a:latin typeface="Helvetica Neue"/>
            <a:cs typeface="Times New Roman" pitchFamily="18" charset="0"/>
          </a:endParaRPr>
        </a:p>
      </dsp:txBody>
      <dsp:txXfrm>
        <a:off x="38400" y="38400"/>
        <a:ext cx="7706374" cy="1234288"/>
      </dsp:txXfrm>
    </dsp:sp>
    <dsp:sp modelId="{44ECC854-CB6D-4A67-869E-5BFA820E6171}">
      <dsp:nvSpPr>
        <dsp:cNvPr id="0" name=""/>
        <dsp:cNvSpPr/>
      </dsp:nvSpPr>
      <dsp:spPr>
        <a:xfrm>
          <a:off x="804806" y="1529602"/>
          <a:ext cx="9121140" cy="131108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Performing a gap analysis between the current and future states of SCM</a:t>
          </a:r>
          <a:endParaRPr lang="en-US" sz="2000" b="1" kern="1200" dirty="0">
            <a:solidFill>
              <a:srgbClr val="6A0500"/>
            </a:solidFill>
            <a:latin typeface="Helvetica Neue"/>
          </a:endParaRPr>
        </a:p>
      </dsp:txBody>
      <dsp:txXfrm>
        <a:off x="843206" y="1568002"/>
        <a:ext cx="7387326" cy="1234288"/>
      </dsp:txXfrm>
    </dsp:sp>
    <dsp:sp modelId="{526167AB-6573-4C59-8DC7-6BAE60762A2E}">
      <dsp:nvSpPr>
        <dsp:cNvPr id="0" name=""/>
        <dsp:cNvSpPr/>
      </dsp:nvSpPr>
      <dsp:spPr>
        <a:xfrm>
          <a:off x="1609612" y="3059205"/>
          <a:ext cx="9121140" cy="131108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Developing an action plan to close gaps.</a:t>
          </a:r>
          <a:endParaRPr lang="en-US" sz="2000" b="1" kern="1200" dirty="0">
            <a:solidFill>
              <a:srgbClr val="6A0500"/>
            </a:solidFill>
            <a:latin typeface="Helvetica Neue"/>
          </a:endParaRPr>
        </a:p>
      </dsp:txBody>
      <dsp:txXfrm>
        <a:off x="1648012" y="3097605"/>
        <a:ext cx="7387326" cy="1234288"/>
      </dsp:txXfrm>
    </dsp:sp>
    <dsp:sp modelId="{E162EE9A-E011-4A9F-BF75-40C14CBC781F}">
      <dsp:nvSpPr>
        <dsp:cNvPr id="0" name=""/>
        <dsp:cNvSpPr/>
      </dsp:nvSpPr>
      <dsp:spPr>
        <a:xfrm>
          <a:off x="8268932" y="994241"/>
          <a:ext cx="852207" cy="85220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a:solidFill>
              <a:srgbClr val="6A0500"/>
            </a:solidFill>
            <a:latin typeface="Helvetica Neue"/>
          </a:endParaRPr>
        </a:p>
      </dsp:txBody>
      <dsp:txXfrm>
        <a:off x="8460679" y="994241"/>
        <a:ext cx="468713" cy="641286"/>
      </dsp:txXfrm>
    </dsp:sp>
    <dsp:sp modelId="{F8D44649-50CC-466F-B55C-3F46152EB08D}">
      <dsp:nvSpPr>
        <dsp:cNvPr id="0" name=""/>
        <dsp:cNvSpPr/>
      </dsp:nvSpPr>
      <dsp:spPr>
        <a:xfrm>
          <a:off x="9073739" y="2515104"/>
          <a:ext cx="852207" cy="85220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b="1" kern="1200">
            <a:solidFill>
              <a:srgbClr val="6A0500"/>
            </a:solidFill>
            <a:latin typeface="Helvetica Neue"/>
          </a:endParaRPr>
        </a:p>
      </dsp:txBody>
      <dsp:txXfrm>
        <a:off x="9265486" y="2515104"/>
        <a:ext cx="468713" cy="6412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7A9F2-783B-4A60-9DF0-69E48D80F5CC}">
      <dsp:nvSpPr>
        <dsp:cNvPr id="0" name=""/>
        <dsp:cNvSpPr/>
      </dsp:nvSpPr>
      <dsp:spPr>
        <a:xfrm>
          <a:off x="-5733043" y="-877521"/>
          <a:ext cx="6825518" cy="6825518"/>
        </a:xfrm>
        <a:prstGeom prst="blockArc">
          <a:avLst>
            <a:gd name="adj1" fmla="val 18900000"/>
            <a:gd name="adj2" fmla="val 2700000"/>
            <a:gd name="adj3" fmla="val 31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96520-51AC-496E-9E64-D1D73A63719F}">
      <dsp:nvSpPr>
        <dsp:cNvPr id="0" name=""/>
        <dsp:cNvSpPr/>
      </dsp:nvSpPr>
      <dsp:spPr>
        <a:xfrm>
          <a:off x="571853" y="389818"/>
          <a:ext cx="10615613" cy="7800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0800" rIns="50800" bIns="50800" numCol="1" spcCol="1270" anchor="ctr" anchorCtr="0">
          <a:noAutofit/>
        </a:bodyPr>
        <a:lstStyle/>
        <a:p>
          <a:pPr lvl="0" algn="l" defTabSz="889000" rtl="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Report to Optimize: Customer Network, Warehouse Network &amp; Fleet Network</a:t>
          </a:r>
          <a:endParaRPr lang="en-US" sz="2000" b="1" kern="1200" dirty="0">
            <a:solidFill>
              <a:srgbClr val="8F0500"/>
            </a:solidFill>
            <a:latin typeface="Helvetica Neue"/>
          </a:endParaRPr>
        </a:p>
      </dsp:txBody>
      <dsp:txXfrm>
        <a:off x="571853" y="389818"/>
        <a:ext cx="10615613" cy="780041"/>
      </dsp:txXfrm>
    </dsp:sp>
    <dsp:sp modelId="{A1139B83-4DFF-4A80-8225-863A31D3B9A5}">
      <dsp:nvSpPr>
        <dsp:cNvPr id="0" name=""/>
        <dsp:cNvSpPr/>
      </dsp:nvSpPr>
      <dsp:spPr>
        <a:xfrm>
          <a:off x="84327" y="292312"/>
          <a:ext cx="975052" cy="9750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79CC9D-8A08-4B8F-84DD-198518CBE37C}">
      <dsp:nvSpPr>
        <dsp:cNvPr id="0" name=""/>
        <dsp:cNvSpPr/>
      </dsp:nvSpPr>
      <dsp:spPr>
        <a:xfrm>
          <a:off x="1019069" y="1560083"/>
          <a:ext cx="10168397" cy="7800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0800" rIns="50800" bIns="50800" numCol="1" spcCol="1270" anchor="ctr" anchorCtr="0">
          <a:noAutofit/>
        </a:bodyPr>
        <a:lstStyle/>
        <a:p>
          <a:pPr lvl="0" algn="l" defTabSz="889000" rtl="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Integrated Supply Chain and Logistics Recommendation Report</a:t>
          </a:r>
          <a:endParaRPr lang="en-US" sz="2000" b="1" kern="1200" dirty="0">
            <a:solidFill>
              <a:srgbClr val="8F0500"/>
            </a:solidFill>
            <a:latin typeface="Helvetica Neue"/>
          </a:endParaRPr>
        </a:p>
      </dsp:txBody>
      <dsp:txXfrm>
        <a:off x="1019069" y="1560083"/>
        <a:ext cx="10168397" cy="780041"/>
      </dsp:txXfrm>
    </dsp:sp>
    <dsp:sp modelId="{615E9151-03D6-40D4-A202-E3C55CD4AABB}">
      <dsp:nvSpPr>
        <dsp:cNvPr id="0" name=""/>
        <dsp:cNvSpPr/>
      </dsp:nvSpPr>
      <dsp:spPr>
        <a:xfrm>
          <a:off x="531543" y="1462578"/>
          <a:ext cx="975052" cy="9750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E8C526-7852-4E9D-802B-DABD81777E89}">
      <dsp:nvSpPr>
        <dsp:cNvPr id="0" name=""/>
        <dsp:cNvSpPr/>
      </dsp:nvSpPr>
      <dsp:spPr>
        <a:xfrm>
          <a:off x="1019069" y="2730349"/>
          <a:ext cx="10168397" cy="7800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Integrated Supply Chain and Logistics Organization Chart and Authority Matrix Recommendation</a:t>
          </a:r>
          <a:endParaRPr lang="en-US" sz="2000" b="1" kern="1200" dirty="0">
            <a:solidFill>
              <a:srgbClr val="8F0500"/>
            </a:solidFill>
            <a:latin typeface="Helvetica Neue"/>
          </a:endParaRPr>
        </a:p>
      </dsp:txBody>
      <dsp:txXfrm>
        <a:off x="1019069" y="2730349"/>
        <a:ext cx="10168397" cy="780041"/>
      </dsp:txXfrm>
    </dsp:sp>
    <dsp:sp modelId="{D27CA495-7811-4F85-8BC9-D3C0680DB62C}">
      <dsp:nvSpPr>
        <dsp:cNvPr id="0" name=""/>
        <dsp:cNvSpPr/>
      </dsp:nvSpPr>
      <dsp:spPr>
        <a:xfrm>
          <a:off x="531543" y="2632844"/>
          <a:ext cx="975052" cy="97505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0FA72D-95AC-4BE4-B6F7-A0F1FBD3204C}">
      <dsp:nvSpPr>
        <dsp:cNvPr id="0" name=""/>
        <dsp:cNvSpPr/>
      </dsp:nvSpPr>
      <dsp:spPr>
        <a:xfrm>
          <a:off x="571853" y="3900615"/>
          <a:ext cx="10615613" cy="78004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158" tIns="50800" rIns="50800" bIns="50800" numCol="1" spcCol="1270" anchor="ctr" anchorCtr="0">
          <a:noAutofit/>
        </a:bodyPr>
        <a:lstStyle/>
        <a:p>
          <a:pPr lvl="0" algn="l" defTabSz="889000" rtl="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Review and Share Recommendations for Supply Chain and Logistics IT/ERP/MIS</a:t>
          </a:r>
          <a:endParaRPr lang="en-US" sz="2000" b="1" kern="1200" dirty="0">
            <a:solidFill>
              <a:srgbClr val="8F0500"/>
            </a:solidFill>
            <a:latin typeface="Helvetica Neue"/>
          </a:endParaRPr>
        </a:p>
      </dsp:txBody>
      <dsp:txXfrm>
        <a:off x="571853" y="3900615"/>
        <a:ext cx="10615613" cy="780041"/>
      </dsp:txXfrm>
    </dsp:sp>
    <dsp:sp modelId="{8BC77F46-0524-49F6-A59A-5696BCD1C1FD}">
      <dsp:nvSpPr>
        <dsp:cNvPr id="0" name=""/>
        <dsp:cNvSpPr/>
      </dsp:nvSpPr>
      <dsp:spPr>
        <a:xfrm>
          <a:off x="84327" y="3803109"/>
          <a:ext cx="975052" cy="97505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490E-DB60-47EB-A2F2-18A3AB78BF9B}">
      <dsp:nvSpPr>
        <dsp:cNvPr id="0" name=""/>
        <dsp:cNvSpPr/>
      </dsp:nvSpPr>
      <dsp:spPr>
        <a:xfrm>
          <a:off x="844391" y="0"/>
          <a:ext cx="9569767" cy="507047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91359-1F67-4D72-853A-CBB7F40C81BC}">
      <dsp:nvSpPr>
        <dsp:cNvPr id="0" name=""/>
        <dsp:cNvSpPr/>
      </dsp:nvSpPr>
      <dsp:spPr>
        <a:xfrm>
          <a:off x="3298" y="1521142"/>
          <a:ext cx="1985638" cy="2028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Stable</a:t>
          </a:r>
          <a:endParaRPr lang="en-US" sz="1600" b="1" kern="1200" dirty="0">
            <a:solidFill>
              <a:srgbClr val="6A0500"/>
            </a:solidFill>
            <a:latin typeface="Helvetica Neue"/>
            <a:cs typeface="Times New Roman" pitchFamily="18" charset="0"/>
          </a:endParaRPr>
        </a:p>
      </dsp:txBody>
      <dsp:txXfrm>
        <a:off x="100229" y="1618073"/>
        <a:ext cx="1791776" cy="1834328"/>
      </dsp:txXfrm>
    </dsp:sp>
    <dsp:sp modelId="{588103FD-E6EE-427C-B094-F4D728A1149F}">
      <dsp:nvSpPr>
        <dsp:cNvPr id="0" name=""/>
        <dsp:cNvSpPr/>
      </dsp:nvSpPr>
      <dsp:spPr>
        <a:xfrm>
          <a:off x="2319877" y="1521142"/>
          <a:ext cx="1985638" cy="2028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Stage 1 </a:t>
          </a:r>
        </a:p>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Multiple Dysfunction</a:t>
          </a:r>
          <a:endParaRPr lang="en-US" sz="1600" b="1" kern="1200" dirty="0">
            <a:solidFill>
              <a:srgbClr val="6A0500"/>
            </a:solidFill>
            <a:latin typeface="Helvetica Neue"/>
            <a:cs typeface="Times New Roman" pitchFamily="18" charset="0"/>
          </a:endParaRPr>
        </a:p>
      </dsp:txBody>
      <dsp:txXfrm>
        <a:off x="2416808" y="1618073"/>
        <a:ext cx="1791776" cy="1834328"/>
      </dsp:txXfrm>
    </dsp:sp>
    <dsp:sp modelId="{A4995EDF-DD1C-4932-8300-9AA220A467F5}">
      <dsp:nvSpPr>
        <dsp:cNvPr id="0" name=""/>
        <dsp:cNvSpPr/>
      </dsp:nvSpPr>
      <dsp:spPr>
        <a:xfrm>
          <a:off x="4636455" y="1521142"/>
          <a:ext cx="1985638" cy="20281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Stage 2 </a:t>
          </a:r>
        </a:p>
        <a:p>
          <a:pPr lvl="0" algn="ctr" defTabSz="711200">
            <a:lnSpc>
              <a:spcPct val="90000"/>
            </a:lnSpc>
            <a:spcBef>
              <a:spcPct val="0"/>
            </a:spcBef>
            <a:spcAft>
              <a:spcPct val="35000"/>
            </a:spcAft>
          </a:pPr>
          <a:r>
            <a:rPr lang="en-US" sz="1600" b="1" kern="1200" dirty="0" smtClean="0">
              <a:solidFill>
                <a:srgbClr val="6A0500"/>
              </a:solidFill>
              <a:latin typeface="Helvetica Neue"/>
              <a:cs typeface="Times New Roman" pitchFamily="18" charset="0"/>
            </a:rPr>
            <a:t>Semi Functional Enterprise</a:t>
          </a:r>
          <a:endParaRPr lang="en-US" sz="1600" b="1" kern="1200" dirty="0">
            <a:solidFill>
              <a:srgbClr val="6A0500"/>
            </a:solidFill>
            <a:latin typeface="Helvetica Neue"/>
            <a:cs typeface="Times New Roman" pitchFamily="18" charset="0"/>
          </a:endParaRPr>
        </a:p>
      </dsp:txBody>
      <dsp:txXfrm>
        <a:off x="4733386" y="1618073"/>
        <a:ext cx="1791776" cy="1834328"/>
      </dsp:txXfrm>
    </dsp:sp>
    <dsp:sp modelId="{740AB372-2484-4C20-B712-9D643035E3D1}">
      <dsp:nvSpPr>
        <dsp:cNvPr id="0" name=""/>
        <dsp:cNvSpPr/>
      </dsp:nvSpPr>
      <dsp:spPr>
        <a:xfrm>
          <a:off x="6953034" y="1521142"/>
          <a:ext cx="1985638" cy="20281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Stage 3 Integrated Enterprise</a:t>
          </a:r>
          <a:endParaRPr lang="en-US" sz="1600" b="1" kern="1200" dirty="0">
            <a:solidFill>
              <a:schemeClr val="bg1"/>
            </a:solidFill>
            <a:latin typeface="Helvetica Neue"/>
            <a:cs typeface="Times New Roman" pitchFamily="18" charset="0"/>
          </a:endParaRPr>
        </a:p>
      </dsp:txBody>
      <dsp:txXfrm>
        <a:off x="7049965" y="1618073"/>
        <a:ext cx="1791776" cy="1834328"/>
      </dsp:txXfrm>
    </dsp:sp>
    <dsp:sp modelId="{B166429F-56E0-4753-B842-FD5E027D8929}">
      <dsp:nvSpPr>
        <dsp:cNvPr id="0" name=""/>
        <dsp:cNvSpPr/>
      </dsp:nvSpPr>
      <dsp:spPr>
        <a:xfrm>
          <a:off x="9269612" y="1521142"/>
          <a:ext cx="1985638" cy="2028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Stage 4 </a:t>
          </a:r>
        </a:p>
        <a:p>
          <a:pPr lvl="0" algn="ctr" defTabSz="711200">
            <a:lnSpc>
              <a:spcPct val="90000"/>
            </a:lnSpc>
            <a:spcBef>
              <a:spcPct val="0"/>
            </a:spcBef>
            <a:spcAft>
              <a:spcPct val="35000"/>
            </a:spcAft>
          </a:pPr>
          <a:r>
            <a:rPr lang="en-US" sz="1600" b="1" kern="1200" dirty="0" smtClean="0">
              <a:solidFill>
                <a:schemeClr val="bg1"/>
              </a:solidFill>
              <a:latin typeface="Helvetica Neue"/>
              <a:cs typeface="Times New Roman" pitchFamily="18" charset="0"/>
            </a:rPr>
            <a:t>Extended Enterprise</a:t>
          </a:r>
          <a:endParaRPr lang="en-US" sz="1600" b="1" kern="1200" dirty="0">
            <a:solidFill>
              <a:schemeClr val="bg1"/>
            </a:solidFill>
            <a:latin typeface="Helvetica Neue"/>
            <a:cs typeface="Times New Roman" pitchFamily="18" charset="0"/>
          </a:endParaRPr>
        </a:p>
      </dsp:txBody>
      <dsp:txXfrm>
        <a:off x="9366543" y="1618073"/>
        <a:ext cx="1791776" cy="1834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3065E-E8A6-42EF-B21A-3EFA78AD8A0C}">
      <dsp:nvSpPr>
        <dsp:cNvPr id="0" name=""/>
        <dsp:cNvSpPr/>
      </dsp:nvSpPr>
      <dsp:spPr>
        <a:xfrm>
          <a:off x="5270567" y="700868"/>
          <a:ext cx="2135166" cy="176712"/>
        </a:xfrm>
        <a:custGeom>
          <a:avLst/>
          <a:gdLst/>
          <a:ahLst/>
          <a:cxnLst/>
          <a:rect l="0" t="0" r="0" b="0"/>
          <a:pathLst>
            <a:path>
              <a:moveTo>
                <a:pt x="0" y="0"/>
              </a:moveTo>
              <a:lnTo>
                <a:pt x="2135166" y="0"/>
              </a:lnTo>
              <a:lnTo>
                <a:pt x="2135166" y="1767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B6BC0B-8636-49DD-80A1-26006D2FD8B5}">
      <dsp:nvSpPr>
        <dsp:cNvPr id="0" name=""/>
        <dsp:cNvSpPr/>
      </dsp:nvSpPr>
      <dsp:spPr>
        <a:xfrm>
          <a:off x="5224113" y="606615"/>
          <a:ext cx="91440" cy="94253"/>
        </a:xfrm>
        <a:custGeom>
          <a:avLst/>
          <a:gdLst/>
          <a:ahLst/>
          <a:cxnLst/>
          <a:rect l="0" t="0" r="0" b="0"/>
          <a:pathLst>
            <a:path>
              <a:moveTo>
                <a:pt x="46453" y="94253"/>
              </a:moveTo>
              <a:lnTo>
                <a:pt x="4572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DD8CC9-D186-45B8-929D-48E47F8EFC59}">
      <dsp:nvSpPr>
        <dsp:cNvPr id="0" name=""/>
        <dsp:cNvSpPr/>
      </dsp:nvSpPr>
      <dsp:spPr>
        <a:xfrm>
          <a:off x="3357925" y="700868"/>
          <a:ext cx="1912642" cy="176712"/>
        </a:xfrm>
        <a:custGeom>
          <a:avLst/>
          <a:gdLst/>
          <a:ahLst/>
          <a:cxnLst/>
          <a:rect l="0" t="0" r="0" b="0"/>
          <a:pathLst>
            <a:path>
              <a:moveTo>
                <a:pt x="1912642" y="0"/>
              </a:moveTo>
              <a:lnTo>
                <a:pt x="0" y="0"/>
              </a:lnTo>
              <a:lnTo>
                <a:pt x="0" y="1767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0371F5-6A51-4506-B993-F390AC395FAC}">
      <dsp:nvSpPr>
        <dsp:cNvPr id="0" name=""/>
        <dsp:cNvSpPr/>
      </dsp:nvSpPr>
      <dsp:spPr>
        <a:xfrm>
          <a:off x="4318349" y="0"/>
          <a:ext cx="1904434" cy="700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8F0500"/>
              </a:solidFill>
              <a:latin typeface="Helvetica Neue"/>
              <a:cs typeface="Times New Roman" pitchFamily="18" charset="0"/>
            </a:rPr>
            <a:t>Marketing</a:t>
          </a:r>
          <a:endParaRPr lang="en-US" sz="2000" b="1" kern="1200" dirty="0">
            <a:solidFill>
              <a:srgbClr val="8F0500"/>
            </a:solidFill>
            <a:latin typeface="Helvetica Neue"/>
            <a:cs typeface="Times New Roman" pitchFamily="18" charset="0"/>
          </a:endParaRPr>
        </a:p>
      </dsp:txBody>
      <dsp:txXfrm>
        <a:off x="4318349" y="0"/>
        <a:ext cx="1904434" cy="700868"/>
      </dsp:txXfrm>
    </dsp:sp>
    <dsp:sp modelId="{2F4C8B4A-F7B6-44E5-9F6C-1A86A9E69410}">
      <dsp:nvSpPr>
        <dsp:cNvPr id="0" name=""/>
        <dsp:cNvSpPr/>
      </dsp:nvSpPr>
      <dsp:spPr>
        <a:xfrm>
          <a:off x="2604411" y="877581"/>
          <a:ext cx="1507027" cy="7790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Product</a:t>
          </a:r>
          <a:endParaRPr lang="en-US" sz="2000" b="1" kern="1200" dirty="0">
            <a:solidFill>
              <a:srgbClr val="6A0500"/>
            </a:solidFill>
            <a:latin typeface="Helvetica Neue"/>
            <a:cs typeface="Times New Roman" pitchFamily="18" charset="0"/>
          </a:endParaRPr>
        </a:p>
      </dsp:txBody>
      <dsp:txXfrm>
        <a:off x="2604411" y="877581"/>
        <a:ext cx="1507027" cy="779002"/>
      </dsp:txXfrm>
    </dsp:sp>
    <dsp:sp modelId="{7686CD3D-6A44-4378-B3EF-CE1ADCFE0E29}">
      <dsp:nvSpPr>
        <dsp:cNvPr id="0" name=""/>
        <dsp:cNvSpPr/>
      </dsp:nvSpPr>
      <dsp:spPr>
        <a:xfrm>
          <a:off x="4223001" y="606615"/>
          <a:ext cx="2093664" cy="6462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Price</a:t>
          </a:r>
          <a:endParaRPr lang="en-US" sz="2000" b="1" kern="1200" dirty="0">
            <a:solidFill>
              <a:srgbClr val="6A0500"/>
            </a:solidFill>
            <a:latin typeface="Helvetica Neue"/>
            <a:cs typeface="Times New Roman" pitchFamily="18" charset="0"/>
          </a:endParaRPr>
        </a:p>
      </dsp:txBody>
      <dsp:txXfrm>
        <a:off x="4223001" y="606615"/>
        <a:ext cx="2093664" cy="646221"/>
      </dsp:txXfrm>
    </dsp:sp>
    <dsp:sp modelId="{319AE796-DA23-4AB5-A705-DD8C92BA4E71}">
      <dsp:nvSpPr>
        <dsp:cNvPr id="0" name=""/>
        <dsp:cNvSpPr/>
      </dsp:nvSpPr>
      <dsp:spPr>
        <a:xfrm>
          <a:off x="6384857" y="877581"/>
          <a:ext cx="2041752" cy="7749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Promotion</a:t>
          </a:r>
          <a:endParaRPr lang="en-US" sz="2000" b="1" kern="1200" dirty="0">
            <a:solidFill>
              <a:srgbClr val="6A0500"/>
            </a:solidFill>
            <a:latin typeface="Helvetica Neue"/>
            <a:cs typeface="Times New Roman" pitchFamily="18" charset="0"/>
          </a:endParaRPr>
        </a:p>
      </dsp:txBody>
      <dsp:txXfrm>
        <a:off x="6384857" y="877581"/>
        <a:ext cx="2041752" cy="7749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2609B-8772-4675-82B8-A7AE16586A6B}">
      <dsp:nvSpPr>
        <dsp:cNvPr id="0" name=""/>
        <dsp:cNvSpPr/>
      </dsp:nvSpPr>
      <dsp:spPr>
        <a:xfrm>
          <a:off x="0" y="340902"/>
          <a:ext cx="1125855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354965" lvl="1" indent="-342900" algn="l" defTabSz="800100">
            <a:lnSpc>
              <a:spcPct val="100000"/>
            </a:lnSpc>
            <a:spcBef>
              <a:spcPct val="0"/>
            </a:spcBef>
            <a:spcAft>
              <a:spcPct val="15000"/>
            </a:spcAft>
            <a:buClr>
              <a:srgbClr val="010000"/>
            </a:buClr>
            <a:buFont typeface="Arial" pitchFamily="34" charset="0"/>
            <a:buChar char="••"/>
            <a:tabLst>
              <a:tab pos="354965" algn="l"/>
              <a:tab pos="355600" algn="l"/>
            </a:tabLst>
          </a:pPr>
          <a:r>
            <a:rPr lang="en-US" sz="1800" kern="1200" spc="-5" dirty="0" smtClean="0">
              <a:solidFill>
                <a:schemeClr val="tx1"/>
              </a:solidFill>
              <a:latin typeface="Helvetica Neue"/>
              <a:cs typeface="Times New Roman" pitchFamily="18" charset="0"/>
            </a:rPr>
            <a:t>The organization focused on Manufacturing &amp; Sales, Manufacturing Resource Planning </a:t>
          </a:r>
          <a:r>
            <a:rPr lang="en-US" sz="1800" kern="1200" dirty="0" smtClean="0">
              <a:solidFill>
                <a:schemeClr val="tx1"/>
              </a:solidFill>
              <a:latin typeface="Helvetica Neue"/>
              <a:cs typeface="Times New Roman" pitchFamily="18" charset="0"/>
            </a:rPr>
            <a:t>&amp;</a:t>
          </a:r>
          <a:r>
            <a:rPr lang="en-US" sz="1800" kern="1200" spc="130" dirty="0" smtClean="0">
              <a:solidFill>
                <a:schemeClr val="tx1"/>
              </a:solidFill>
              <a:latin typeface="Helvetica Neue"/>
              <a:cs typeface="Times New Roman" pitchFamily="18" charset="0"/>
            </a:rPr>
            <a:t> </a:t>
          </a:r>
          <a:r>
            <a:rPr lang="en-US" sz="1800" kern="1200" spc="-5" dirty="0" smtClean="0">
              <a:solidFill>
                <a:schemeClr val="tx1"/>
              </a:solidFill>
              <a:latin typeface="Helvetica Neue"/>
              <a:cs typeface="Times New Roman" pitchFamily="18" charset="0"/>
            </a:rPr>
            <a:t>Dispatch only.</a:t>
          </a:r>
          <a:endParaRPr lang="en-US" sz="1800" kern="1200" dirty="0">
            <a:solidFill>
              <a:schemeClr val="tx1"/>
            </a:solidFill>
            <a:latin typeface="Helvetica Neue"/>
          </a:endParaRPr>
        </a:p>
      </dsp:txBody>
      <dsp:txXfrm>
        <a:off x="0" y="340902"/>
        <a:ext cx="11258550" cy="1190700"/>
      </dsp:txXfrm>
    </dsp:sp>
    <dsp:sp modelId="{94D84C66-2830-4D11-B633-71E0111BFCA3}">
      <dsp:nvSpPr>
        <dsp:cNvPr id="0" name=""/>
        <dsp:cNvSpPr/>
      </dsp:nvSpPr>
      <dsp:spPr>
        <a:xfrm>
          <a:off x="562927" y="5472"/>
          <a:ext cx="7880985"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smtClean="0">
              <a:solidFill>
                <a:srgbClr val="8F0500"/>
              </a:solidFill>
              <a:latin typeface="Helvetica Neue"/>
              <a:cs typeface="Times New Roman" pitchFamily="18" charset="0"/>
            </a:rPr>
            <a:t>Present State:</a:t>
          </a:r>
        </a:p>
      </dsp:txBody>
      <dsp:txXfrm>
        <a:off x="593189" y="35734"/>
        <a:ext cx="7820461" cy="559396"/>
      </dsp:txXfrm>
    </dsp:sp>
    <dsp:sp modelId="{E99B8653-14C8-41C4-82FF-78B65ABA6263}">
      <dsp:nvSpPr>
        <dsp:cNvPr id="0" name=""/>
        <dsp:cNvSpPr/>
      </dsp:nvSpPr>
      <dsp:spPr>
        <a:xfrm>
          <a:off x="0" y="1929492"/>
          <a:ext cx="11258550" cy="152144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800" b="0" i="0" u="none" strike="noStrike" kern="1200" dirty="0" smtClean="0">
              <a:solidFill>
                <a:srgbClr val="000000"/>
              </a:solidFill>
              <a:effectLst/>
              <a:latin typeface="Helvetica Neue"/>
              <a:cs typeface="Times New Roman" pitchFamily="18" charset="0"/>
            </a:rPr>
            <a:t>It</a:t>
          </a:r>
          <a:r>
            <a:rPr lang="en-US" sz="1800" b="0" i="0" u="none" strike="noStrike" kern="1200"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a:t>
          </a:r>
          <a:endParaRPr lang="en-US" sz="1800" kern="1200" spc="-10" dirty="0" smtClean="0">
            <a:solidFill>
              <a:schemeClr val="tx1"/>
            </a:solidFill>
            <a:latin typeface="Helvetica Neue"/>
            <a:cs typeface="Times New Roman" pitchFamily="18" charset="0"/>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sz="1800" kern="1200" spc="-5" dirty="0" smtClean="0">
              <a:solidFill>
                <a:schemeClr val="tx1"/>
              </a:solidFill>
              <a:latin typeface="Helvetica Neue"/>
              <a:cs typeface="Times New Roman" pitchFamily="18" charset="0"/>
            </a:rPr>
            <a:t>Cost reductions focus in</a:t>
          </a:r>
          <a:r>
            <a:rPr lang="en-US" sz="1800" kern="1200" spc="5" dirty="0" smtClean="0">
              <a:solidFill>
                <a:schemeClr val="tx1"/>
              </a:solidFill>
              <a:latin typeface="Helvetica Neue"/>
              <a:cs typeface="Times New Roman" pitchFamily="18" charset="0"/>
            </a:rPr>
            <a:t> </a:t>
          </a:r>
          <a:r>
            <a:rPr lang="en-US" sz="1800" kern="1200" spc="-5" dirty="0" smtClean="0">
              <a:solidFill>
                <a:schemeClr val="tx1"/>
              </a:solidFill>
              <a:latin typeface="Helvetica Neue"/>
              <a:cs typeface="Times New Roman" pitchFamily="18" charset="0"/>
            </a:rPr>
            <a:t>manufacturing only  </a:t>
          </a:r>
          <a:endParaRPr lang="en-US" sz="1800" kern="1200" spc="-10" dirty="0" smtClean="0">
            <a:solidFill>
              <a:schemeClr val="tx1"/>
            </a:solidFill>
            <a:latin typeface="Helvetica Neue"/>
            <a:cs typeface="Times New Roman" pitchFamily="18" charset="0"/>
          </a:endParaRPr>
        </a:p>
      </dsp:txBody>
      <dsp:txXfrm>
        <a:off x="0" y="1929492"/>
        <a:ext cx="11258550" cy="1521449"/>
      </dsp:txXfrm>
    </dsp:sp>
    <dsp:sp modelId="{BCD0892D-FA95-45AB-A7CC-17788FFE98D8}">
      <dsp:nvSpPr>
        <dsp:cNvPr id="0" name=""/>
        <dsp:cNvSpPr/>
      </dsp:nvSpPr>
      <dsp:spPr>
        <a:xfrm>
          <a:off x="562927" y="1619532"/>
          <a:ext cx="7880985"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smtClean="0">
              <a:solidFill>
                <a:srgbClr val="8F0500"/>
              </a:solidFill>
              <a:latin typeface="Helvetica Neue"/>
              <a:cs typeface="Times New Roman" pitchFamily="18" charset="0"/>
            </a:rPr>
            <a:t>Observation:</a:t>
          </a:r>
        </a:p>
      </dsp:txBody>
      <dsp:txXfrm>
        <a:off x="593189" y="1649794"/>
        <a:ext cx="7820461" cy="559396"/>
      </dsp:txXfrm>
    </dsp:sp>
    <dsp:sp modelId="{FE68B5C9-BF10-4524-88AA-9063BEAD1BC1}">
      <dsp:nvSpPr>
        <dsp:cNvPr id="0" name=""/>
        <dsp:cNvSpPr/>
      </dsp:nvSpPr>
      <dsp:spPr>
        <a:xfrm>
          <a:off x="0" y="3879775"/>
          <a:ext cx="11258550" cy="1190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437388" rIns="8737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latin typeface="Helvetica Neue"/>
              <a:cs typeface="Times New Roman" pitchFamily="18" charset="0"/>
            </a:rPr>
            <a:t>Supply Chain Management can be the new source of value creation in FCCL and ACL</a:t>
          </a:r>
          <a:endParaRPr lang="en-US" sz="1800" kern="1200" dirty="0">
            <a:solidFill>
              <a:schemeClr val="tx1"/>
            </a:solidFill>
            <a:latin typeface="Helvetica Neue"/>
            <a:cs typeface="Times New Roman" pitchFamily="18" charset="0"/>
          </a:endParaRPr>
        </a:p>
        <a:p>
          <a:pPr marL="171450" lvl="1" indent="-171450" algn="l" defTabSz="800100">
            <a:lnSpc>
              <a:spcPct val="90000"/>
            </a:lnSpc>
            <a:spcBef>
              <a:spcPct val="0"/>
            </a:spcBef>
            <a:spcAft>
              <a:spcPct val="15000"/>
            </a:spcAft>
            <a:buChar char="••"/>
          </a:pPr>
          <a:r>
            <a:rPr lang="en-US" sz="1800" kern="1200" dirty="0" smtClean="0">
              <a:solidFill>
                <a:schemeClr val="tx1"/>
              </a:solidFill>
              <a:latin typeface="Helvetica Neue"/>
              <a:cs typeface="Times New Roman" pitchFamily="18" charset="0"/>
            </a:rPr>
            <a:t>Efficient and effective supply chain can improve customer fulfillment and cash flow</a:t>
          </a:r>
          <a:endParaRPr lang="en-US" sz="1800" kern="1200" dirty="0">
            <a:solidFill>
              <a:schemeClr val="tx1"/>
            </a:solidFill>
            <a:latin typeface="Helvetica Neue"/>
            <a:cs typeface="Times New Roman" pitchFamily="18" charset="0"/>
          </a:endParaRPr>
        </a:p>
      </dsp:txBody>
      <dsp:txXfrm>
        <a:off x="0" y="3879775"/>
        <a:ext cx="11258550" cy="1190700"/>
      </dsp:txXfrm>
    </dsp:sp>
    <dsp:sp modelId="{5DC0EF26-7E4B-48B1-8E96-DFD9C96C2F19}">
      <dsp:nvSpPr>
        <dsp:cNvPr id="0" name=""/>
        <dsp:cNvSpPr/>
      </dsp:nvSpPr>
      <dsp:spPr>
        <a:xfrm>
          <a:off x="490276" y="3582896"/>
          <a:ext cx="7880985"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lvl="0" algn="l"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Future State</a:t>
          </a:r>
          <a:endParaRPr lang="en-US" sz="1800" b="1" kern="1200" dirty="0">
            <a:solidFill>
              <a:srgbClr val="8F0500"/>
            </a:solidFill>
            <a:latin typeface="Helvetica Neue"/>
            <a:cs typeface="Times New Roman" pitchFamily="18" charset="0"/>
          </a:endParaRPr>
        </a:p>
      </dsp:txBody>
      <dsp:txXfrm>
        <a:off x="520538" y="3613158"/>
        <a:ext cx="7820461"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CAA76-B221-41E5-9119-871CB765EDA5}">
      <dsp:nvSpPr>
        <dsp:cNvPr id="0" name=""/>
        <dsp:cNvSpPr/>
      </dsp:nvSpPr>
      <dsp:spPr>
        <a:xfrm>
          <a:off x="0" y="1748182"/>
          <a:ext cx="11269026" cy="5737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Design Improvement Plan</a:t>
          </a:r>
          <a:endParaRPr lang="en-US" sz="2000" kern="1200" dirty="0">
            <a:solidFill>
              <a:srgbClr val="6A0500"/>
            </a:solidFill>
          </a:endParaRPr>
        </a:p>
      </dsp:txBody>
      <dsp:txXfrm>
        <a:off x="0" y="1748182"/>
        <a:ext cx="11269026" cy="309848"/>
      </dsp:txXfrm>
    </dsp:sp>
    <dsp:sp modelId="{D9C3A752-9433-4580-842C-139DFFB3B3EC}">
      <dsp:nvSpPr>
        <dsp:cNvPr id="0" name=""/>
        <dsp:cNvSpPr/>
      </dsp:nvSpPr>
      <dsp:spPr>
        <a:xfrm>
          <a:off x="0" y="2046555"/>
          <a:ext cx="11269026" cy="2639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Order processing optimization by </a:t>
          </a:r>
          <a:r>
            <a:rPr lang="en-US" sz="1400" b="1" kern="1200" dirty="0" smtClean="0">
              <a:solidFill>
                <a:srgbClr val="6A0500"/>
              </a:solidFill>
              <a:latin typeface="Helvetica Neue"/>
              <a:cs typeface="Times New Roman" pitchFamily="18" charset="0"/>
            </a:rPr>
            <a:t>DIFOT- </a:t>
          </a:r>
          <a:r>
            <a:rPr lang="en-US" sz="1400" kern="1200" dirty="0" smtClean="0">
              <a:solidFill>
                <a:srgbClr val="6A0500"/>
              </a:solidFill>
              <a:latin typeface="Helvetica Neue"/>
              <a:cs typeface="Times New Roman" pitchFamily="18" charset="0"/>
            </a:rPr>
            <a:t>Delivery in full on time</a:t>
          </a:r>
          <a:endParaRPr lang="en-US" sz="1400" kern="1200" dirty="0">
            <a:solidFill>
              <a:srgbClr val="6A0500"/>
            </a:solidFill>
          </a:endParaRPr>
        </a:p>
      </dsp:txBody>
      <dsp:txXfrm>
        <a:off x="0" y="2046555"/>
        <a:ext cx="11269026" cy="263944"/>
      </dsp:txXfrm>
    </dsp:sp>
    <dsp:sp modelId="{5907D369-56C4-4209-84B1-22422A107A25}">
      <dsp:nvSpPr>
        <dsp:cNvPr id="0" name=""/>
        <dsp:cNvSpPr/>
      </dsp:nvSpPr>
      <dsp:spPr>
        <a:xfrm rot="10800000">
          <a:off x="0" y="874296"/>
          <a:ext cx="11269026" cy="88249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Diagnosis</a:t>
          </a:r>
          <a:endParaRPr lang="en-US" sz="2000" kern="1200" dirty="0">
            <a:solidFill>
              <a:srgbClr val="6A0500"/>
            </a:solidFill>
          </a:endParaRPr>
        </a:p>
      </dsp:txBody>
      <dsp:txXfrm rot="-10800000">
        <a:off x="0" y="874296"/>
        <a:ext cx="11269026" cy="309755"/>
      </dsp:txXfrm>
    </dsp:sp>
    <dsp:sp modelId="{730ED26D-7686-40E6-B8CB-6777B34D57EC}">
      <dsp:nvSpPr>
        <dsp:cNvPr id="0" name=""/>
        <dsp:cNvSpPr/>
      </dsp:nvSpPr>
      <dsp:spPr>
        <a:xfrm>
          <a:off x="0" y="1184051"/>
          <a:ext cx="11269026" cy="26386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How to reduce order processing time?</a:t>
          </a:r>
          <a:endParaRPr lang="en-US" sz="1400" kern="1200" dirty="0">
            <a:solidFill>
              <a:srgbClr val="6A0500"/>
            </a:solidFill>
          </a:endParaRPr>
        </a:p>
      </dsp:txBody>
      <dsp:txXfrm>
        <a:off x="0" y="1184051"/>
        <a:ext cx="11269026" cy="263865"/>
      </dsp:txXfrm>
    </dsp:sp>
    <dsp:sp modelId="{890F24A9-1D7F-4199-905F-7512BB257053}">
      <dsp:nvSpPr>
        <dsp:cNvPr id="0" name=""/>
        <dsp:cNvSpPr/>
      </dsp:nvSpPr>
      <dsp:spPr>
        <a:xfrm rot="10800000">
          <a:off x="0" y="410"/>
          <a:ext cx="11269026" cy="882493"/>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Investigate </a:t>
          </a:r>
          <a:endParaRPr lang="en-US" sz="2000" kern="1200" dirty="0">
            <a:solidFill>
              <a:srgbClr val="6A0500"/>
            </a:solidFill>
          </a:endParaRPr>
        </a:p>
      </dsp:txBody>
      <dsp:txXfrm rot="-10800000">
        <a:off x="0" y="410"/>
        <a:ext cx="11269026" cy="309755"/>
      </dsp:txXfrm>
    </dsp:sp>
    <dsp:sp modelId="{542998B8-BE22-49D8-A4AC-1C668D4ED8B0}">
      <dsp:nvSpPr>
        <dsp:cNvPr id="0" name=""/>
        <dsp:cNvSpPr/>
      </dsp:nvSpPr>
      <dsp:spPr>
        <a:xfrm>
          <a:off x="0" y="310165"/>
          <a:ext cx="11269026" cy="26386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6A0500"/>
              </a:solidFill>
              <a:latin typeface="Helvetica Neue"/>
              <a:cs typeface="Times New Roman" pitchFamily="18" charset="0"/>
            </a:rPr>
            <a:t>Order Management Process</a:t>
          </a:r>
          <a:endParaRPr lang="en-US" sz="1400" kern="1200" dirty="0">
            <a:solidFill>
              <a:srgbClr val="6A0500"/>
            </a:solidFill>
          </a:endParaRPr>
        </a:p>
      </dsp:txBody>
      <dsp:txXfrm>
        <a:off x="0" y="310165"/>
        <a:ext cx="11269026" cy="263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FFBB4-0738-41A8-AB89-AEAE83BC393E}">
      <dsp:nvSpPr>
        <dsp:cNvPr id="0" name=""/>
        <dsp:cNvSpPr/>
      </dsp:nvSpPr>
      <dsp:spPr>
        <a:xfrm>
          <a:off x="0" y="0"/>
          <a:ext cx="11258550" cy="9135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6A0500"/>
              </a:solidFill>
              <a:latin typeface="Helvetica Neue"/>
              <a:cs typeface="Times New Roman" pitchFamily="18" charset="0"/>
            </a:rPr>
            <a:t>Order Cycle Component</a:t>
          </a:r>
          <a:endParaRPr lang="en-US" sz="2000" b="1" kern="1200" dirty="0">
            <a:solidFill>
              <a:srgbClr val="6A0500"/>
            </a:solidFill>
          </a:endParaRPr>
        </a:p>
      </dsp:txBody>
      <dsp:txXfrm>
        <a:off x="0" y="0"/>
        <a:ext cx="11258550" cy="493295"/>
      </dsp:txXfrm>
    </dsp:sp>
    <dsp:sp modelId="{8EEF25E1-3622-44C1-8D39-4DA195F13DE0}">
      <dsp:nvSpPr>
        <dsp:cNvPr id="0" name=""/>
        <dsp:cNvSpPr/>
      </dsp:nvSpPr>
      <dsp:spPr>
        <a:xfrm>
          <a:off x="0" y="475471"/>
          <a:ext cx="2814637" cy="42021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Request, how customer requests for order?</a:t>
          </a:r>
          <a:endParaRPr lang="en-US" sz="1400" b="0" kern="1200" dirty="0"/>
        </a:p>
      </dsp:txBody>
      <dsp:txXfrm>
        <a:off x="0" y="475471"/>
        <a:ext cx="2814637" cy="420214"/>
      </dsp:txXfrm>
    </dsp:sp>
    <dsp:sp modelId="{079B456E-FFEE-4028-A559-EB7ED790E7EF}">
      <dsp:nvSpPr>
        <dsp:cNvPr id="0" name=""/>
        <dsp:cNvSpPr/>
      </dsp:nvSpPr>
      <dsp:spPr>
        <a:xfrm>
          <a:off x="2814637" y="475471"/>
          <a:ext cx="2814637" cy="420214"/>
        </a:xfrm>
        <a:prstGeom prst="rect">
          <a:avLst/>
        </a:prstGeom>
        <a:solidFill>
          <a:schemeClr val="accent3">
            <a:tint val="40000"/>
            <a:alpha val="90000"/>
            <a:hueOff val="-307713"/>
            <a:satOff val="-5781"/>
            <a:lumOff val="-261"/>
            <a:alphaOff val="0"/>
          </a:schemeClr>
        </a:solidFill>
        <a:ln w="12700" cap="flat" cmpd="sng" algn="ctr">
          <a:solidFill>
            <a:schemeClr val="accent3">
              <a:tint val="40000"/>
              <a:alpha val="90000"/>
              <a:hueOff val="-307713"/>
              <a:satOff val="-5781"/>
              <a:lumOff val="-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Processing, how order is processed?</a:t>
          </a:r>
          <a:endParaRPr lang="en-US" sz="1400" b="0" kern="1200" dirty="0"/>
        </a:p>
      </dsp:txBody>
      <dsp:txXfrm>
        <a:off x="2814637" y="475471"/>
        <a:ext cx="2814637" cy="420214"/>
      </dsp:txXfrm>
    </dsp:sp>
    <dsp:sp modelId="{26CA0FC4-1986-453B-BBD8-B8EC718D8E40}">
      <dsp:nvSpPr>
        <dsp:cNvPr id="0" name=""/>
        <dsp:cNvSpPr/>
      </dsp:nvSpPr>
      <dsp:spPr>
        <a:xfrm>
          <a:off x="5629275" y="475471"/>
          <a:ext cx="2814637" cy="420214"/>
        </a:xfrm>
        <a:prstGeom prst="rect">
          <a:avLst/>
        </a:prstGeom>
        <a:solidFill>
          <a:schemeClr val="accent3">
            <a:tint val="40000"/>
            <a:alpha val="90000"/>
            <a:hueOff val="-615426"/>
            <a:satOff val="-11561"/>
            <a:lumOff val="-523"/>
            <a:alphaOff val="0"/>
          </a:schemeClr>
        </a:solidFill>
        <a:ln w="12700" cap="flat" cmpd="sng" algn="ctr">
          <a:solidFill>
            <a:schemeClr val="accent3">
              <a:tint val="40000"/>
              <a:alpha val="90000"/>
              <a:hueOff val="-615426"/>
              <a:satOff val="-11561"/>
              <a:lumOff val="-5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Preparation, how order is prepared?</a:t>
          </a:r>
          <a:endParaRPr lang="en-US" sz="1400" b="0" kern="1200" dirty="0"/>
        </a:p>
      </dsp:txBody>
      <dsp:txXfrm>
        <a:off x="5629275" y="475471"/>
        <a:ext cx="2814637" cy="420214"/>
      </dsp:txXfrm>
    </dsp:sp>
    <dsp:sp modelId="{5FA006D7-5E9D-4FEE-8E69-7419773F483E}">
      <dsp:nvSpPr>
        <dsp:cNvPr id="0" name=""/>
        <dsp:cNvSpPr/>
      </dsp:nvSpPr>
      <dsp:spPr>
        <a:xfrm>
          <a:off x="8443912" y="475471"/>
          <a:ext cx="2814637" cy="420214"/>
        </a:xfrm>
        <a:prstGeom prst="rect">
          <a:avLst/>
        </a:prstGeom>
        <a:solidFill>
          <a:schemeClr val="accent3">
            <a:tint val="40000"/>
            <a:alpha val="90000"/>
            <a:hueOff val="-923139"/>
            <a:satOff val="-17342"/>
            <a:lumOff val="-784"/>
            <a:alphaOff val="0"/>
          </a:schemeClr>
        </a:solidFill>
        <a:ln w="12700" cap="flat" cmpd="sng" algn="ctr">
          <a:solidFill>
            <a:schemeClr val="accent3">
              <a:tint val="40000"/>
              <a:alpha val="90000"/>
              <a:hueOff val="-923139"/>
              <a:satOff val="-17342"/>
              <a:lumOff val="-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kern="1200" dirty="0" smtClean="0">
              <a:latin typeface="Helvetica Neue"/>
              <a:cs typeface="Times New Roman" pitchFamily="18" charset="0"/>
            </a:rPr>
            <a:t>Order shipment, how order is shipped?</a:t>
          </a:r>
          <a:endParaRPr lang="en-US" sz="1400" b="0" kern="1200" dirty="0"/>
        </a:p>
      </dsp:txBody>
      <dsp:txXfrm>
        <a:off x="8443912" y="475471"/>
        <a:ext cx="2814637" cy="4202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53B0-FC65-4594-817F-7A5DE8270864}">
      <dsp:nvSpPr>
        <dsp:cNvPr id="0" name=""/>
        <dsp:cNvSpPr/>
      </dsp:nvSpPr>
      <dsp:spPr>
        <a:xfrm>
          <a:off x="109677" y="348817"/>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latin typeface="Helvetica Neue"/>
              <a:cs typeface="Times New Roman" pitchFamily="18" charset="0"/>
            </a:rPr>
            <a:t>Supply Chain (Customer, Warehouse &amp; Fleet) Network Optimization</a:t>
          </a:r>
          <a:endParaRPr lang="en-US" sz="1800" b="1" kern="1200" dirty="0">
            <a:latin typeface="Helvetica Neue"/>
            <a:cs typeface="Times New Roman" pitchFamily="18" charset="0"/>
          </a:endParaRPr>
        </a:p>
      </dsp:txBody>
      <dsp:txXfrm>
        <a:off x="166853" y="405993"/>
        <a:ext cx="2897966" cy="1837780"/>
      </dsp:txXfrm>
    </dsp:sp>
    <dsp:sp modelId="{55312C7F-BAAE-4752-AE2B-1C50910BAFEE}">
      <dsp:nvSpPr>
        <dsp:cNvPr id="0" name=""/>
        <dsp:cNvSpPr/>
      </dsp:nvSpPr>
      <dsp:spPr>
        <a:xfrm flipV="1">
          <a:off x="1541497" y="3999622"/>
          <a:ext cx="3488103" cy="1373127"/>
        </a:xfrm>
        <a:prstGeom prst="curvedDown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1A397C-02C2-4C57-BA9C-07622664B3AA}">
      <dsp:nvSpPr>
        <dsp:cNvPr id="0" name=""/>
        <dsp:cNvSpPr/>
      </dsp:nvSpPr>
      <dsp:spPr>
        <a:xfrm>
          <a:off x="703894" y="2594932"/>
          <a:ext cx="2677616" cy="24755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This can be accomplished by implementing network modeling and operation research planning tools that employ two techniques</a:t>
          </a:r>
          <a:endParaRPr lang="en-US" sz="1800" kern="1200" dirty="0">
            <a:solidFill>
              <a:srgbClr val="8F0500"/>
            </a:solidFill>
            <a:latin typeface="Helvetica Neue"/>
            <a:cs typeface="Times New Roman" pitchFamily="18" charset="0"/>
          </a:endParaRPr>
        </a:p>
      </dsp:txBody>
      <dsp:txXfrm>
        <a:off x="776400" y="2667438"/>
        <a:ext cx="2532604" cy="2330530"/>
      </dsp:txXfrm>
    </dsp:sp>
    <dsp:sp modelId="{35DAAEBE-A232-4B64-AEAD-519B3DC7A089}">
      <dsp:nvSpPr>
        <dsp:cNvPr id="0" name=""/>
        <dsp:cNvSpPr/>
      </dsp:nvSpPr>
      <dsp:spPr>
        <a:xfrm>
          <a:off x="3955764" y="1558976"/>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latin typeface="Helvetica Neue"/>
              <a:cs typeface="Times New Roman" pitchFamily="18" charset="0"/>
            </a:rPr>
            <a:t>Mathematical algorithms to determine</a:t>
          </a:r>
          <a:endParaRPr lang="en-US" sz="1800" b="1" kern="1200" dirty="0">
            <a:latin typeface="Helvetica Neue"/>
            <a:cs typeface="Times New Roman" pitchFamily="18" charset="0"/>
          </a:endParaRPr>
        </a:p>
      </dsp:txBody>
      <dsp:txXfrm>
        <a:off x="4012940" y="2148552"/>
        <a:ext cx="2897966" cy="1837780"/>
      </dsp:txXfrm>
    </dsp:sp>
    <dsp:sp modelId="{AE6D9B60-0E27-490D-B2CC-E406F174BF2F}">
      <dsp:nvSpPr>
        <dsp:cNvPr id="0" name=""/>
        <dsp:cNvSpPr/>
      </dsp:nvSpPr>
      <dsp:spPr>
        <a:xfrm>
          <a:off x="5521578" y="195829"/>
          <a:ext cx="3822836" cy="1258783"/>
        </a:xfrm>
        <a:prstGeom prst="curvedDown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B1C54-3C90-40F0-9C28-A95D98B30732}">
      <dsp:nvSpPr>
        <dsp:cNvPr id="0" name=""/>
        <dsp:cNvSpPr/>
      </dsp:nvSpPr>
      <dsp:spPr>
        <a:xfrm>
          <a:off x="4625168" y="685420"/>
          <a:ext cx="2677616" cy="15823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Least-cost or Best solutions (Method used to obtain the initial feasible solution) e.g. efficient supply chain</a:t>
          </a:r>
          <a:endParaRPr lang="en-US" sz="1800" kern="1200" dirty="0">
            <a:solidFill>
              <a:srgbClr val="8F0500"/>
            </a:solidFill>
            <a:latin typeface="Helvetica Neue"/>
            <a:cs typeface="Times New Roman" pitchFamily="18" charset="0"/>
          </a:endParaRPr>
        </a:p>
      </dsp:txBody>
      <dsp:txXfrm>
        <a:off x="4671513" y="731765"/>
        <a:ext cx="2584926" cy="1489634"/>
      </dsp:txXfrm>
    </dsp:sp>
    <dsp:sp modelId="{C5B1A92F-A42D-4C05-9AE9-6705DDB3104C}">
      <dsp:nvSpPr>
        <dsp:cNvPr id="0" name=""/>
        <dsp:cNvSpPr/>
      </dsp:nvSpPr>
      <dsp:spPr>
        <a:xfrm>
          <a:off x="7865712" y="1485281"/>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977900" rtl="0">
            <a:lnSpc>
              <a:spcPct val="90000"/>
            </a:lnSpc>
            <a:spcBef>
              <a:spcPct val="0"/>
            </a:spcBef>
            <a:spcAft>
              <a:spcPct val="15000"/>
            </a:spcAft>
            <a:buChar char="••"/>
          </a:pPr>
          <a:endParaRPr lang="en-US" sz="2200" kern="1200" dirty="0">
            <a:latin typeface="Helvetica Neue"/>
          </a:endParaRPr>
        </a:p>
        <a:p>
          <a:pPr marL="171450" lvl="1" indent="-171450" algn="l" defTabSz="800100" rtl="0">
            <a:lnSpc>
              <a:spcPct val="90000"/>
            </a:lnSpc>
            <a:spcBef>
              <a:spcPct val="0"/>
            </a:spcBef>
            <a:spcAft>
              <a:spcPct val="15000"/>
            </a:spcAft>
            <a:buChar char="••"/>
          </a:pPr>
          <a:r>
            <a:rPr lang="en-US" sz="1800" b="1" kern="1200" dirty="0" smtClean="0">
              <a:latin typeface="Helvetica Neue"/>
              <a:cs typeface="Times New Roman" pitchFamily="18" charset="0"/>
            </a:rPr>
            <a:t>Simulation models to evaluate </a:t>
          </a:r>
          <a:endParaRPr lang="en-US" sz="1800" b="1" kern="1200" dirty="0">
            <a:latin typeface="Helvetica Neue"/>
            <a:cs typeface="Times New Roman" pitchFamily="18" charset="0"/>
          </a:endParaRPr>
        </a:p>
      </dsp:txBody>
      <dsp:txXfrm>
        <a:off x="7922888" y="1542457"/>
        <a:ext cx="2897966" cy="1837780"/>
      </dsp:txXfrm>
    </dsp:sp>
    <dsp:sp modelId="{36EEDC79-8F67-4F9F-818E-460AB9DE99EE}">
      <dsp:nvSpPr>
        <dsp:cNvPr id="0" name=""/>
        <dsp:cNvSpPr/>
      </dsp:nvSpPr>
      <dsp:spPr>
        <a:xfrm>
          <a:off x="8535116" y="3226267"/>
          <a:ext cx="2677616" cy="14537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8F0500"/>
              </a:solidFill>
              <a:latin typeface="Helvetica Neue"/>
              <a:cs typeface="Times New Roman" pitchFamily="18" charset="0"/>
            </a:rPr>
            <a:t>Design Alternative (Particular design for specific requirement) e.g. responsive supply chain</a:t>
          </a:r>
          <a:endParaRPr lang="en-US" sz="1800" kern="1200" dirty="0">
            <a:solidFill>
              <a:srgbClr val="8F0500"/>
            </a:solidFill>
            <a:latin typeface="Helvetica Neue"/>
            <a:cs typeface="Times New Roman" pitchFamily="18" charset="0"/>
          </a:endParaRPr>
        </a:p>
      </dsp:txBody>
      <dsp:txXfrm>
        <a:off x="8577695" y="3268846"/>
        <a:ext cx="2592458" cy="13685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8708-1AB0-433D-8C9A-017610F6A80B}">
      <dsp:nvSpPr>
        <dsp:cNvPr id="0" name=""/>
        <dsp:cNvSpPr/>
      </dsp:nvSpPr>
      <dsp:spPr>
        <a:xfrm>
          <a:off x="0" y="2521825"/>
          <a:ext cx="11269026" cy="1654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Or developing the ability to manage demand and respond to actual demand (responsive) through design alternative i.e. some combination of customer focus and agility to satisfy the customer need</a:t>
          </a:r>
          <a:endParaRPr lang="en-US" sz="1800" b="1" kern="1200" dirty="0">
            <a:solidFill>
              <a:srgbClr val="8F0500"/>
            </a:solidFill>
            <a:latin typeface="Helvetica Neue"/>
          </a:endParaRPr>
        </a:p>
      </dsp:txBody>
      <dsp:txXfrm>
        <a:off x="0" y="2521825"/>
        <a:ext cx="11269026" cy="893478"/>
      </dsp:txXfrm>
    </dsp:sp>
    <dsp:sp modelId="{4687092A-D401-4765-977E-5F4C3A53E297}">
      <dsp:nvSpPr>
        <dsp:cNvPr id="0" name=""/>
        <dsp:cNvSpPr/>
      </dsp:nvSpPr>
      <dsp:spPr>
        <a:xfrm>
          <a:off x="0" y="3417188"/>
          <a:ext cx="5634513" cy="7611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cs typeface="Times New Roman" pitchFamily="18" charset="0"/>
            </a:rPr>
            <a:t>Responsive Supply Chain (</a:t>
          </a:r>
          <a:r>
            <a:rPr lang="en-US" sz="1800" kern="1200" dirty="0" smtClean="0">
              <a:solidFill>
                <a:prstClr val="black"/>
              </a:solidFill>
              <a:latin typeface="+mn-lt"/>
              <a:cs typeface="Arial" pitchFamily="34" charset="0"/>
            </a:rPr>
            <a:t>Ability to be flexible in response to changing demand, More volatile demand, Uncertain forecasts)</a:t>
          </a:r>
          <a:endParaRPr lang="en-US" sz="1800" b="0" kern="1200" dirty="0">
            <a:latin typeface="Helvetica Neue"/>
            <a:cs typeface="Times New Roman" pitchFamily="18" charset="0"/>
          </a:endParaRPr>
        </a:p>
      </dsp:txBody>
      <dsp:txXfrm>
        <a:off x="0" y="3417188"/>
        <a:ext cx="5634513" cy="761111"/>
      </dsp:txXfrm>
    </dsp:sp>
    <dsp:sp modelId="{FB081AA1-76DE-4814-A496-A3BAFD2671AD}">
      <dsp:nvSpPr>
        <dsp:cNvPr id="0" name=""/>
        <dsp:cNvSpPr/>
      </dsp:nvSpPr>
      <dsp:spPr>
        <a:xfrm>
          <a:off x="5634513" y="3417188"/>
          <a:ext cx="5634513" cy="76111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latin typeface="Helvetica Neue"/>
            </a:rPr>
            <a:t>Hybrid Supply Chain</a:t>
          </a:r>
          <a:endParaRPr lang="en-US" sz="1800" kern="1200" dirty="0">
            <a:latin typeface="Helvetica Neue"/>
          </a:endParaRPr>
        </a:p>
      </dsp:txBody>
      <dsp:txXfrm>
        <a:off x="5634513" y="3417188"/>
        <a:ext cx="5634513" cy="761111"/>
      </dsp:txXfrm>
    </dsp:sp>
    <dsp:sp modelId="{3F421C0A-78B1-466B-8AFB-721260DF67F3}">
      <dsp:nvSpPr>
        <dsp:cNvPr id="0" name=""/>
        <dsp:cNvSpPr/>
      </dsp:nvSpPr>
      <dsp:spPr>
        <a:xfrm rot="10800000">
          <a:off x="0" y="1884"/>
          <a:ext cx="11269026" cy="254476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8F0500"/>
              </a:solidFill>
              <a:latin typeface="Helvetica Neue"/>
              <a:cs typeface="Times New Roman" pitchFamily="18" charset="0"/>
            </a:rPr>
            <a:t>Optimization involves developing the capabilities to find and implement the least-cost solution for the entire network (efficient or lean) </a:t>
          </a:r>
          <a:r>
            <a:rPr lang="en-US" sz="1800" kern="1200" dirty="0" smtClean="0">
              <a:solidFill>
                <a:prstClr val="black"/>
              </a:solidFill>
              <a:latin typeface="+mn-lt"/>
              <a:cs typeface="Arial" pitchFamily="34" charset="0"/>
            </a:rPr>
            <a:t>Least-cost manufacturing/supply chain, Relatively stable demand, Reasonably accurate forecasts, Make-to-stock strategy</a:t>
          </a:r>
          <a:endParaRPr lang="en-US" sz="1800" b="1" kern="1200" dirty="0">
            <a:solidFill>
              <a:srgbClr val="8F0500"/>
            </a:solidFill>
            <a:latin typeface="Helvetica Neue"/>
            <a:cs typeface="Times New Roman" pitchFamily="18" charset="0"/>
          </a:endParaRPr>
        </a:p>
      </dsp:txBody>
      <dsp:txXfrm rot="-10800000">
        <a:off x="0" y="1884"/>
        <a:ext cx="11269026" cy="893210"/>
      </dsp:txXfrm>
    </dsp:sp>
    <dsp:sp modelId="{1FC3C8C4-3591-41FD-9506-2047386963D8}">
      <dsp:nvSpPr>
        <dsp:cNvPr id="0" name=""/>
        <dsp:cNvSpPr/>
      </dsp:nvSpPr>
      <dsp:spPr>
        <a:xfrm>
          <a:off x="0" y="895094"/>
          <a:ext cx="2817256" cy="76088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cs typeface="Times New Roman" pitchFamily="18" charset="0"/>
            </a:rPr>
            <a:t>1. It improves the lines of communication</a:t>
          </a:r>
          <a:endParaRPr lang="en-US" sz="1800" b="0" kern="1200" dirty="0">
            <a:latin typeface="Helvetica Neue"/>
            <a:cs typeface="Times New Roman" pitchFamily="18" charset="0"/>
          </a:endParaRPr>
        </a:p>
      </dsp:txBody>
      <dsp:txXfrm>
        <a:off x="0" y="895094"/>
        <a:ext cx="2817256" cy="760883"/>
      </dsp:txXfrm>
    </dsp:sp>
    <dsp:sp modelId="{42D22770-2ADA-4524-A692-68938734BBFF}">
      <dsp:nvSpPr>
        <dsp:cNvPr id="0" name=""/>
        <dsp:cNvSpPr/>
      </dsp:nvSpPr>
      <dsp:spPr>
        <a:xfrm>
          <a:off x="2817256" y="895094"/>
          <a:ext cx="2817256" cy="7608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2. It increases access to information</a:t>
          </a:r>
          <a:endParaRPr lang="en-US" sz="1800" b="0" kern="1200" dirty="0">
            <a:latin typeface="Helvetica Neue"/>
          </a:endParaRPr>
        </a:p>
      </dsp:txBody>
      <dsp:txXfrm>
        <a:off x="2817256" y="895094"/>
        <a:ext cx="2817256" cy="760883"/>
      </dsp:txXfrm>
    </dsp:sp>
    <dsp:sp modelId="{A8095839-3BC2-4FEC-BEBE-45218D114532}">
      <dsp:nvSpPr>
        <dsp:cNvPr id="0" name=""/>
        <dsp:cNvSpPr/>
      </dsp:nvSpPr>
      <dsp:spPr>
        <a:xfrm>
          <a:off x="5634513" y="895094"/>
          <a:ext cx="2817256" cy="76088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3. It reduces costs</a:t>
          </a:r>
          <a:endParaRPr lang="en-US" sz="1800" b="0" kern="1200" dirty="0">
            <a:latin typeface="Helvetica Neue"/>
          </a:endParaRPr>
        </a:p>
      </dsp:txBody>
      <dsp:txXfrm>
        <a:off x="5634513" y="895094"/>
        <a:ext cx="2817256" cy="760883"/>
      </dsp:txXfrm>
    </dsp:sp>
    <dsp:sp modelId="{92046F0D-285D-438B-A911-1266E658B73F}">
      <dsp:nvSpPr>
        <dsp:cNvPr id="0" name=""/>
        <dsp:cNvSpPr/>
      </dsp:nvSpPr>
      <dsp:spPr>
        <a:xfrm>
          <a:off x="8451770" y="895094"/>
          <a:ext cx="2817256" cy="7608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Helvetica Neue"/>
            </a:rPr>
            <a:t>4. It streamlines points of contact</a:t>
          </a:r>
          <a:endParaRPr lang="en-US" sz="1800" b="0" kern="1200" dirty="0">
            <a:latin typeface="Helvetica Neue"/>
          </a:endParaRPr>
        </a:p>
      </dsp:txBody>
      <dsp:txXfrm>
        <a:off x="8451770" y="895094"/>
        <a:ext cx="2817256" cy="7608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C48AF-205E-4E95-8D5C-91A50E43B7B6}">
      <dsp:nvSpPr>
        <dsp:cNvPr id="0" name=""/>
        <dsp:cNvSpPr/>
      </dsp:nvSpPr>
      <dsp:spPr>
        <a:xfrm>
          <a:off x="0" y="0"/>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Standardization of Dispatch Process and Documentation</a:t>
          </a:r>
          <a:endParaRPr lang="en-US" sz="3900" kern="1200" dirty="0"/>
        </a:p>
      </dsp:txBody>
      <dsp:txXfrm>
        <a:off x="44553" y="44553"/>
        <a:ext cx="7928335" cy="1432036"/>
      </dsp:txXfrm>
    </dsp:sp>
    <dsp:sp modelId="{6FBA640C-340F-4282-84EC-31D849D316D9}">
      <dsp:nvSpPr>
        <dsp:cNvPr id="0" name=""/>
        <dsp:cNvSpPr/>
      </dsp:nvSpPr>
      <dsp:spPr>
        <a:xfrm>
          <a:off x="844391" y="1774666"/>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Alignment of Supply Chain </a:t>
          </a:r>
          <a:r>
            <a:rPr lang="en-US" sz="3900" kern="1200" smtClean="0"/>
            <a:t>Function Areas</a:t>
          </a:r>
          <a:endParaRPr lang="en-US" sz="3900" kern="1200" dirty="0"/>
        </a:p>
      </dsp:txBody>
      <dsp:txXfrm>
        <a:off x="888944" y="1819219"/>
        <a:ext cx="7647527" cy="1432036"/>
      </dsp:txXfrm>
    </dsp:sp>
    <dsp:sp modelId="{E1616D77-E211-404C-8242-CCD05F14D40C}">
      <dsp:nvSpPr>
        <dsp:cNvPr id="0" name=""/>
        <dsp:cNvSpPr/>
      </dsp:nvSpPr>
      <dsp:spPr>
        <a:xfrm>
          <a:off x="1688112" y="3549332"/>
          <a:ext cx="9569767" cy="152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Facilitate in freight cost optimization for better placement of product</a:t>
          </a:r>
          <a:endParaRPr lang="en-US" sz="3900" kern="1200"/>
        </a:p>
      </dsp:txBody>
      <dsp:txXfrm>
        <a:off x="1732665" y="3593885"/>
        <a:ext cx="7647527" cy="1432036"/>
      </dsp:txXfrm>
    </dsp:sp>
    <dsp:sp modelId="{7C583801-1633-408B-B474-BDA880EF9D1D}">
      <dsp:nvSpPr>
        <dsp:cNvPr id="0" name=""/>
        <dsp:cNvSpPr/>
      </dsp:nvSpPr>
      <dsp:spPr>
        <a:xfrm>
          <a:off x="8581024" y="1153533"/>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803491" y="1153533"/>
        <a:ext cx="543808" cy="744028"/>
      </dsp:txXfrm>
    </dsp:sp>
    <dsp:sp modelId="{936864CA-B5CB-40A9-98E4-8C6CBB95768A}">
      <dsp:nvSpPr>
        <dsp:cNvPr id="0" name=""/>
        <dsp:cNvSpPr/>
      </dsp:nvSpPr>
      <dsp:spPr>
        <a:xfrm>
          <a:off x="9425416" y="2918058"/>
          <a:ext cx="988742" cy="9887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647883" y="2918058"/>
        <a:ext cx="543808" cy="74402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31C6-FB8C-5142-B7F2-014733B1FFA5}" type="datetimeFigureOut">
              <a:rPr lang="en-GB" smtClean="0"/>
              <a:t>12/11/2019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F63A1-DCF3-5F48-988A-CE816CDA1EFA}" type="slidenum">
              <a:rPr lang="en-GB" smtClean="0"/>
              <a:t>‹#›</a:t>
            </a:fld>
            <a:endParaRPr lang="en-GB"/>
          </a:p>
        </p:txBody>
      </p:sp>
    </p:spTree>
    <p:extLst>
      <p:ext uri="{BB962C8B-B14F-4D97-AF65-F5344CB8AC3E}">
        <p14:creationId xmlns:p14="http://schemas.microsoft.com/office/powerpoint/2010/main" val="254978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003" y="2589865"/>
            <a:ext cx="9887997" cy="825501"/>
          </a:xfrm>
        </p:spPr>
        <p:txBody>
          <a:bodyPr anchor="b">
            <a:noAutofit/>
          </a:bodyPr>
          <a:lstStyle>
            <a:lvl1pPr algn="l">
              <a:defRPr sz="2800" b="0">
                <a:solidFill>
                  <a:srgbClr val="8F0500"/>
                </a:solidFill>
              </a:defRPr>
            </a:lvl1pPr>
          </a:lstStyle>
          <a:p>
            <a:r>
              <a:rPr lang="en-GB" dirty="0"/>
              <a:t>[PRESENTATION TITLE]</a:t>
            </a:r>
            <a:endParaRPr lang="en-US" dirty="0"/>
          </a:p>
        </p:txBody>
      </p:sp>
      <p:sp>
        <p:nvSpPr>
          <p:cNvPr id="10" name="Picture Placeholder 4">
            <a:extLst>
              <a:ext uri="{FF2B5EF4-FFF2-40B4-BE49-F238E27FC236}">
                <a16:creationId xmlns="" xmlns:a16="http://schemas.microsoft.com/office/drawing/2014/main" id="{31D11933-AAED-F148-B4FF-A8ACF3B78A68}"/>
              </a:ext>
            </a:extLst>
          </p:cNvPr>
          <p:cNvSpPr>
            <a:spLocks noGrp="1"/>
          </p:cNvSpPr>
          <p:nvPr>
            <p:ph type="pic" sz="quarter" idx="13" hasCustomPrompt="1"/>
          </p:nvPr>
        </p:nvSpPr>
        <p:spPr>
          <a:xfrm>
            <a:off x="780003" y="3671999"/>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cxnSp>
        <p:nvCxnSpPr>
          <p:cNvPr id="11" name="Straight Connector 10">
            <a:extLst>
              <a:ext uri="{FF2B5EF4-FFF2-40B4-BE49-F238E27FC236}">
                <a16:creationId xmlns="" xmlns:a16="http://schemas.microsoft.com/office/drawing/2014/main" id="{0F594C66-F5EB-0442-8E85-86D1E73FD6CA}"/>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pic>
        <p:nvPicPr>
          <p:cNvPr id="20" name="Picture 19" descr="A picture containing drawing, table&#10;&#10;Description automatically generated">
            <a:extLst>
              <a:ext uri="{FF2B5EF4-FFF2-40B4-BE49-F238E27FC236}">
                <a16:creationId xmlns="" xmlns:a16="http://schemas.microsoft.com/office/drawing/2014/main" id="{DD6013B1-E1A3-3D47-8B1F-C42FF5F328D4}"/>
              </a:ext>
            </a:extLst>
          </p:cNvPr>
          <p:cNvPicPr>
            <a:picLocks noChangeAspect="1"/>
          </p:cNvPicPr>
          <p:nvPr userDrawn="1"/>
        </p:nvPicPr>
        <p:blipFill>
          <a:blip r:embed="rId2"/>
          <a:stretch>
            <a:fillRect/>
          </a:stretch>
        </p:blipFill>
        <p:spPr>
          <a:xfrm>
            <a:off x="9194800" y="528091"/>
            <a:ext cx="2159000" cy="825500"/>
          </a:xfrm>
          <a:prstGeom prst="rect">
            <a:avLst/>
          </a:prstGeom>
        </p:spPr>
      </p:pic>
      <p:sp>
        <p:nvSpPr>
          <p:cNvPr id="25" name="Rectangle 24">
            <a:extLst>
              <a:ext uri="{FF2B5EF4-FFF2-40B4-BE49-F238E27FC236}">
                <a16:creationId xmlns="" xmlns:a16="http://schemas.microsoft.com/office/drawing/2014/main" id="{0724E265-D607-8945-B9D1-DE682EDACD34}"/>
              </a:ext>
            </a:extLst>
          </p:cNvPr>
          <p:cNvSpPr/>
          <p:nvPr userDrawn="1"/>
        </p:nvSpPr>
        <p:spPr>
          <a:xfrm>
            <a:off x="1"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6" name="Rectangle 25">
            <a:extLst>
              <a:ext uri="{FF2B5EF4-FFF2-40B4-BE49-F238E27FC236}">
                <a16:creationId xmlns="" xmlns:a16="http://schemas.microsoft.com/office/drawing/2014/main" id="{277C6903-A849-D14F-AF1C-49C9D82A6035}"/>
              </a:ext>
            </a:extLst>
          </p:cNvPr>
          <p:cNvSpPr/>
          <p:nvPr userDrawn="1"/>
        </p:nvSpPr>
        <p:spPr>
          <a:xfrm>
            <a:off x="11877963"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33" name="Footer Placeholder 32">
            <a:extLst>
              <a:ext uri="{FF2B5EF4-FFF2-40B4-BE49-F238E27FC236}">
                <a16:creationId xmlns="" xmlns:a16="http://schemas.microsoft.com/office/drawing/2014/main" id="{4F75407C-C0CF-4144-ACD4-F2DC40992595}"/>
              </a:ext>
            </a:extLst>
          </p:cNvPr>
          <p:cNvSpPr>
            <a:spLocks noGrp="1"/>
          </p:cNvSpPr>
          <p:nvPr>
            <p:ph type="ftr" sz="quarter" idx="15"/>
          </p:nvPr>
        </p:nvSpPr>
        <p:spPr/>
        <p:txBody>
          <a:bodyPr/>
          <a:lstStyle/>
          <a:p>
            <a:endParaRPr lang="en-GB"/>
          </a:p>
        </p:txBody>
      </p:sp>
      <p:sp>
        <p:nvSpPr>
          <p:cNvPr id="34" name="Slide Number Placeholder 33">
            <a:extLst>
              <a:ext uri="{FF2B5EF4-FFF2-40B4-BE49-F238E27FC236}">
                <a16:creationId xmlns="" xmlns:a16="http://schemas.microsoft.com/office/drawing/2014/main" id="{5EFAF559-7D40-F14E-A4FA-822982EB5261}"/>
              </a:ext>
            </a:extLst>
          </p:cNvPr>
          <p:cNvSpPr>
            <a:spLocks noGrp="1"/>
          </p:cNvSpPr>
          <p:nvPr>
            <p:ph type="sldNum" sz="quarter" idx="16"/>
          </p:nvPr>
        </p:nvSpPr>
        <p:spPr/>
        <p:txBody>
          <a:bodyPr/>
          <a:lstStyle/>
          <a:p>
            <a:r>
              <a:rPr lang="en-GB" dirty="0"/>
              <a:t>| </a:t>
            </a:r>
            <a:fld id="{98576F2C-3D0B-454B-AF5B-DCB9508DE629}" type="slidenum">
              <a:rPr lang="en-GB" smtClean="0">
                <a:solidFill>
                  <a:srgbClr val="6A0500"/>
                </a:solidFill>
              </a:rPr>
              <a:pPr/>
              <a:t>‹#›</a:t>
            </a:fld>
            <a:endParaRPr lang="en-GB" dirty="0">
              <a:solidFill>
                <a:srgbClr val="6A0500"/>
              </a:solidFill>
            </a:endParaRPr>
          </a:p>
        </p:txBody>
      </p:sp>
      <p:sp>
        <p:nvSpPr>
          <p:cNvPr id="35" name="Date Placeholder 29">
            <a:extLst>
              <a:ext uri="{FF2B5EF4-FFF2-40B4-BE49-F238E27FC236}">
                <a16:creationId xmlns="" xmlns:a16="http://schemas.microsoft.com/office/drawing/2014/main" id="{4693D256-2947-B74B-8A18-40632737893C}"/>
              </a:ext>
            </a:extLst>
          </p:cNvPr>
          <p:cNvSpPr txBox="1">
            <a:spLocks/>
          </p:cNvSpPr>
          <p:nvPr userDrawn="1"/>
        </p:nvSpPr>
        <p:spPr>
          <a:xfrm>
            <a:off x="838200" y="6412794"/>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758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BC45086F-F700-CB42-92EB-F4323E1CA0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9346C6DD-8C03-7447-B266-5860650F8196}"/>
              </a:ext>
            </a:extLst>
          </p:cNvPr>
          <p:cNvSpPr>
            <a:spLocks noGrp="1"/>
          </p:cNvSpPr>
          <p:nvPr>
            <p:ph type="sldNum" sz="quarter" idx="12"/>
          </p:nvPr>
        </p:nvSpPr>
        <p:spPr/>
        <p:txBody>
          <a:body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Text Placeholder 3">
            <a:extLst>
              <a:ext uri="{FF2B5EF4-FFF2-40B4-BE49-F238E27FC236}">
                <a16:creationId xmlns="" xmlns:a16="http://schemas.microsoft.com/office/drawing/2014/main" id="{42D098DE-C79C-4349-91B6-9A437139F082}"/>
              </a:ext>
            </a:extLst>
          </p:cNvPr>
          <p:cNvSpPr>
            <a:spLocks noGrp="1"/>
          </p:cNvSpPr>
          <p:nvPr>
            <p:ph type="body" sz="half" idx="13" hasCustomPrompt="1"/>
          </p:nvPr>
        </p:nvSpPr>
        <p:spPr>
          <a:xfrm>
            <a:off x="5265152" y="1273000"/>
            <a:ext cx="713193" cy="2156000"/>
          </a:xfrm>
          <a:prstGeom prst="rect">
            <a:avLst/>
          </a:prstGeom>
        </p:spPr>
        <p:txBody>
          <a:bodyPr lIns="0" tIns="0" rIns="0" bIns="0"/>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3</a:t>
            </a:r>
          </a:p>
          <a:p>
            <a:pPr lvl="0"/>
            <a:r>
              <a:rPr lang="en-GB" dirty="0"/>
              <a:t>12</a:t>
            </a:r>
          </a:p>
          <a:p>
            <a:pPr lvl="0"/>
            <a:r>
              <a:rPr lang="en-GB" dirty="0"/>
              <a:t>20</a:t>
            </a:r>
          </a:p>
          <a:p>
            <a:pPr lvl="0"/>
            <a:r>
              <a:rPr lang="en-GB" dirty="0"/>
              <a:t>29</a:t>
            </a:r>
          </a:p>
          <a:p>
            <a:pPr lvl="0"/>
            <a:r>
              <a:rPr lang="en-GB" dirty="0"/>
              <a:t>35</a:t>
            </a:r>
          </a:p>
        </p:txBody>
      </p:sp>
      <p:sp>
        <p:nvSpPr>
          <p:cNvPr id="8" name="Text Placeholder 3">
            <a:extLst>
              <a:ext uri="{FF2B5EF4-FFF2-40B4-BE49-F238E27FC236}">
                <a16:creationId xmlns="" xmlns:a16="http://schemas.microsoft.com/office/drawing/2014/main" id="{DA3CA882-9E1C-194E-B5BC-B323D94D5951}"/>
              </a:ext>
            </a:extLst>
          </p:cNvPr>
          <p:cNvSpPr>
            <a:spLocks noGrp="1"/>
          </p:cNvSpPr>
          <p:nvPr>
            <p:ph type="body" sz="half" idx="14" hasCustomPrompt="1"/>
          </p:nvPr>
        </p:nvSpPr>
        <p:spPr>
          <a:xfrm>
            <a:off x="456277" y="1273000"/>
            <a:ext cx="4539745" cy="2156000"/>
          </a:xfrm>
          <a:prstGeom prst="rect">
            <a:avLst/>
          </a:prstGeom>
        </p:spPr>
        <p:txBody>
          <a:bodyPr lIns="0" tIns="0" rIns="0" bIns="0">
            <a:noAutofit/>
          </a:bodyPr>
          <a:lstStyle>
            <a:lvl1pPr marL="490538" indent="-215900">
              <a:spcBef>
                <a:spcPts val="0"/>
              </a:spcBef>
              <a:spcAft>
                <a:spcPts val="600"/>
              </a:spcAft>
              <a:buClr>
                <a:srgbClr val="042E3B"/>
              </a:buClr>
              <a:buFont typeface="+mj-lt"/>
              <a:buAutoNum type="arabicPeriod"/>
              <a:tabLst/>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 </a:t>
            </a:r>
          </a:p>
          <a:p>
            <a:pPr lvl="0"/>
            <a:r>
              <a:rPr lang="en-GB" dirty="0"/>
              <a:t>Section Two</a:t>
            </a:r>
          </a:p>
          <a:p>
            <a:pPr lvl="0"/>
            <a:r>
              <a:rPr lang="en-GB" dirty="0"/>
              <a:t>Section Three</a:t>
            </a:r>
          </a:p>
          <a:p>
            <a:pPr lvl="0"/>
            <a:r>
              <a:rPr lang="en-GB" dirty="0"/>
              <a:t>Section Four</a:t>
            </a:r>
          </a:p>
          <a:p>
            <a:pPr lvl="0"/>
            <a:r>
              <a:rPr lang="en-GB" dirty="0"/>
              <a:t>Section Five</a:t>
            </a:r>
          </a:p>
          <a:p>
            <a:pPr lvl="0"/>
            <a:endParaRPr lang="en-GB" dirty="0"/>
          </a:p>
          <a:p>
            <a:pPr lvl="0"/>
            <a:endParaRPr lang="en-GB" dirty="0"/>
          </a:p>
        </p:txBody>
      </p:sp>
      <p:sp>
        <p:nvSpPr>
          <p:cNvPr id="9" name="Text Placeholder 3">
            <a:extLst>
              <a:ext uri="{FF2B5EF4-FFF2-40B4-BE49-F238E27FC236}">
                <a16:creationId xmlns="" xmlns:a16="http://schemas.microsoft.com/office/drawing/2014/main" id="{5DF599DE-552E-D24C-BEC9-90632939C6D7}"/>
              </a:ext>
            </a:extLst>
          </p:cNvPr>
          <p:cNvSpPr>
            <a:spLocks noGrp="1"/>
          </p:cNvSpPr>
          <p:nvPr>
            <p:ph type="body" sz="half" idx="16" hasCustomPrompt="1"/>
          </p:nvPr>
        </p:nvSpPr>
        <p:spPr>
          <a:xfrm>
            <a:off x="456276" y="3630466"/>
            <a:ext cx="5522069" cy="365124"/>
          </a:xfrm>
          <a:prstGeom prst="rect">
            <a:avLst/>
          </a:prstGeom>
        </p:spPr>
        <p:txBody>
          <a:bodyPr lIns="0" tIns="0" rIns="0" bIns="0">
            <a:noAutofit/>
          </a:bodyPr>
          <a:lstStyle>
            <a:lvl1pPr marL="0" indent="0">
              <a:spcBef>
                <a:spcPts val="0"/>
              </a:spcBef>
              <a:buNone/>
              <a:defRPr sz="1800" b="0" i="0" baseline="0">
                <a:solidFill>
                  <a:srgbClr val="6A0500"/>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APPENDICES</a:t>
            </a:r>
          </a:p>
        </p:txBody>
      </p:sp>
      <p:sp>
        <p:nvSpPr>
          <p:cNvPr id="10" name="Text Placeholder 3">
            <a:extLst>
              <a:ext uri="{FF2B5EF4-FFF2-40B4-BE49-F238E27FC236}">
                <a16:creationId xmlns="" xmlns:a16="http://schemas.microsoft.com/office/drawing/2014/main" id="{FA9B0D23-05C8-BA4B-8E67-8E99BD27651B}"/>
              </a:ext>
            </a:extLst>
          </p:cNvPr>
          <p:cNvSpPr>
            <a:spLocks noGrp="1"/>
          </p:cNvSpPr>
          <p:nvPr>
            <p:ph type="body" sz="half" idx="18" hasCustomPrompt="1"/>
          </p:nvPr>
        </p:nvSpPr>
        <p:spPr>
          <a:xfrm>
            <a:off x="456277" y="4009774"/>
            <a:ext cx="4539745" cy="898402"/>
          </a:xfrm>
          <a:prstGeom prst="rect">
            <a:avLst/>
          </a:prstGeom>
        </p:spPr>
        <p:txBody>
          <a:bodyPr lIns="0" tIns="0" rIns="0" bIns="0"/>
          <a:lstStyle>
            <a:lvl1pPr marL="503997" indent="-251999">
              <a:spcBef>
                <a:spcPts val="0"/>
              </a:spcBef>
              <a:spcAft>
                <a:spcPts val="600"/>
              </a:spcAft>
              <a:buClr>
                <a:srgbClr val="003C4B"/>
              </a:buClr>
              <a:buFont typeface="+mj-lt"/>
              <a:buAutoNum type="alphaUcPeriod"/>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a:t>
            </a:r>
          </a:p>
          <a:p>
            <a:pPr lvl="0"/>
            <a:r>
              <a:rPr lang="en-GB" dirty="0"/>
              <a:t>Section Two</a:t>
            </a:r>
          </a:p>
          <a:p>
            <a:pPr lvl="0"/>
            <a:r>
              <a:rPr lang="en-GB" dirty="0"/>
              <a:t>Section Three</a:t>
            </a:r>
          </a:p>
          <a:p>
            <a:pPr lvl="0"/>
            <a:endParaRPr lang="en-GB" dirty="0"/>
          </a:p>
        </p:txBody>
      </p:sp>
      <p:sp>
        <p:nvSpPr>
          <p:cNvPr id="11" name="Text Placeholder 3">
            <a:extLst>
              <a:ext uri="{FF2B5EF4-FFF2-40B4-BE49-F238E27FC236}">
                <a16:creationId xmlns="" xmlns:a16="http://schemas.microsoft.com/office/drawing/2014/main" id="{5A2FB9F1-6688-1D4C-9738-8C84C3744C75}"/>
              </a:ext>
            </a:extLst>
          </p:cNvPr>
          <p:cNvSpPr>
            <a:spLocks noGrp="1"/>
          </p:cNvSpPr>
          <p:nvPr>
            <p:ph type="body" sz="half" idx="19" hasCustomPrompt="1"/>
          </p:nvPr>
        </p:nvSpPr>
        <p:spPr>
          <a:xfrm>
            <a:off x="5265152" y="4009774"/>
            <a:ext cx="713193" cy="898402"/>
          </a:xfrm>
          <a:prstGeom prst="rect">
            <a:avLst/>
          </a:prstGeom>
        </p:spPr>
        <p:txBody>
          <a:bodyPr lIns="0" tIns="0" rIns="0" bIns="0">
            <a:normAutofit/>
          </a:bodyPr>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44</a:t>
            </a:r>
          </a:p>
          <a:p>
            <a:pPr lvl="0"/>
            <a:r>
              <a:rPr lang="en-GB" dirty="0"/>
              <a:t>54</a:t>
            </a:r>
          </a:p>
          <a:p>
            <a:pPr lvl="0"/>
            <a:r>
              <a:rPr lang="en-GB" dirty="0"/>
              <a:t>60</a:t>
            </a:r>
          </a:p>
        </p:txBody>
      </p:sp>
      <p:sp>
        <p:nvSpPr>
          <p:cNvPr id="12" name="Title 11">
            <a:extLst>
              <a:ext uri="{FF2B5EF4-FFF2-40B4-BE49-F238E27FC236}">
                <a16:creationId xmlns="" xmlns:a16="http://schemas.microsoft.com/office/drawing/2014/main" id="{131BD279-2B26-3C46-BA4A-B01DCCFCF889}"/>
              </a:ext>
            </a:extLst>
          </p:cNvPr>
          <p:cNvSpPr>
            <a:spLocks noGrp="1"/>
          </p:cNvSpPr>
          <p:nvPr>
            <p:ph type="title" hasCustomPrompt="1"/>
          </p:nvPr>
        </p:nvSpPr>
        <p:spPr/>
        <p:txBody>
          <a:bodyPr/>
          <a:lstStyle/>
          <a:p>
            <a:r>
              <a:rPr lang="en-GB" dirty="0"/>
              <a:t>[Table of Contents]</a:t>
            </a:r>
          </a:p>
        </p:txBody>
      </p:sp>
      <p:pic>
        <p:nvPicPr>
          <p:cNvPr id="13" name="Picture 12" descr="A picture containing drawing, table&#10;&#10;Description automatically generated">
            <a:extLst>
              <a:ext uri="{FF2B5EF4-FFF2-40B4-BE49-F238E27FC236}">
                <a16:creationId xmlns="" xmlns:a16="http://schemas.microsoft.com/office/drawing/2014/main" id="{3D1B95B7-12A5-C04A-AEE6-ADD71D18BB33}"/>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103678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9931281" cy="65171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67360" y="1260764"/>
            <a:ext cx="11257280" cy="50701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sp>
        <p:nvSpPr>
          <p:cNvPr id="9" name="Picture Placeholder 4">
            <a:extLst>
              <a:ext uri="{FF2B5EF4-FFF2-40B4-BE49-F238E27FC236}">
                <a16:creationId xmlns="" xmlns:a16="http://schemas.microsoft.com/office/drawing/2014/main" id="{FFDA8268-D348-5D4B-8929-BE636555E31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pic>
        <p:nvPicPr>
          <p:cNvPr id="14" name="Picture 13" descr="A picture containing drawing, table&#10;&#10;Description automatically generated">
            <a:extLst>
              <a:ext uri="{FF2B5EF4-FFF2-40B4-BE49-F238E27FC236}">
                <a16:creationId xmlns="" xmlns:a16="http://schemas.microsoft.com/office/drawing/2014/main" id="{236A865F-6C66-C04A-AF1F-609A52A5E420}"/>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38476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E0F014E1-84E3-D948-8CF3-37ED1A3CCFCA}"/>
              </a:ext>
            </a:extLst>
          </p:cNvPr>
          <p:cNvSpPr>
            <a:spLocks noGrp="1"/>
          </p:cNvSpPr>
          <p:nvPr>
            <p:ph type="ctrTitle" hasCustomPrompt="1"/>
          </p:nvPr>
        </p:nvSpPr>
        <p:spPr>
          <a:xfrm>
            <a:off x="780003" y="2576231"/>
            <a:ext cx="9887997" cy="825501"/>
          </a:xfrm>
        </p:spPr>
        <p:txBody>
          <a:bodyPr anchor="b">
            <a:noAutofit/>
          </a:bodyPr>
          <a:lstStyle>
            <a:lvl1pPr algn="l">
              <a:defRPr sz="2400" b="0">
                <a:solidFill>
                  <a:srgbClr val="8F0500"/>
                </a:solidFill>
              </a:defRPr>
            </a:lvl1pPr>
          </a:lstStyle>
          <a:p>
            <a:r>
              <a:rPr lang="en-GB" dirty="0"/>
              <a:t>[SECTION HEADER]</a:t>
            </a:r>
            <a:endParaRPr lang="en-US" dirty="0"/>
          </a:p>
        </p:txBody>
      </p:sp>
      <p:sp>
        <p:nvSpPr>
          <p:cNvPr id="5" name="Footer Placeholder 4"/>
          <p:cNvSpPr>
            <a:spLocks noGrp="1"/>
          </p:cNvSpPr>
          <p:nvPr>
            <p:ph type="ftr" sz="quarter" idx="11"/>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12"/>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8" name="Picture 7" descr="A picture containing drawing, table&#10;&#10;Description automatically generated">
            <a:extLst>
              <a:ext uri="{FF2B5EF4-FFF2-40B4-BE49-F238E27FC236}">
                <a16:creationId xmlns="" xmlns:a16="http://schemas.microsoft.com/office/drawing/2014/main" id="{52D6EEFF-4386-0B4F-A708-A0A7AFA10C07}"/>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9" name="Picture Placeholder 4">
            <a:extLst>
              <a:ext uri="{FF2B5EF4-FFF2-40B4-BE49-F238E27FC236}">
                <a16:creationId xmlns="" xmlns:a16="http://schemas.microsoft.com/office/drawing/2014/main" id="{F64B1B3A-8438-5948-96F0-35A2570B6BE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Client Logo Here</a:t>
            </a:r>
          </a:p>
        </p:txBody>
      </p:sp>
      <p:cxnSp>
        <p:nvCxnSpPr>
          <p:cNvPr id="12" name="Straight Connector 11">
            <a:extLst>
              <a:ext uri="{FF2B5EF4-FFF2-40B4-BE49-F238E27FC236}">
                <a16:creationId xmlns="" xmlns:a16="http://schemas.microsoft.com/office/drawing/2014/main" id="{7C90ADB6-D949-9144-AC50-3660A3D64C49}"/>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6277" y="527125"/>
            <a:ext cx="9942364" cy="65171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6277" y="2152891"/>
            <a:ext cx="5563523" cy="41779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2152890"/>
            <a:ext cx="5563523" cy="41779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11" name="Picture 10" descr="A picture containing drawing, table&#10;&#10;Description automatically generated">
            <a:extLst>
              <a:ext uri="{FF2B5EF4-FFF2-40B4-BE49-F238E27FC236}">
                <a16:creationId xmlns="" xmlns:a16="http://schemas.microsoft.com/office/drawing/2014/main" id="{4256CBB8-A8C3-5549-9F56-7EF6388B8DB4}"/>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2" name="Picture Placeholder 4">
            <a:extLst>
              <a:ext uri="{FF2B5EF4-FFF2-40B4-BE49-F238E27FC236}">
                <a16:creationId xmlns="" xmlns:a16="http://schemas.microsoft.com/office/drawing/2014/main" id="{CB058EFD-3DE8-B243-AD92-4D5133C14616}"/>
              </a:ext>
            </a:extLst>
          </p:cNvPr>
          <p:cNvSpPr>
            <a:spLocks noGrp="1"/>
          </p:cNvSpPr>
          <p:nvPr>
            <p:ph type="pic" sz="quarter" idx="14"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
        <p:nvSpPr>
          <p:cNvPr id="10" name="Content Placeholder 2">
            <a:extLst>
              <a:ext uri="{FF2B5EF4-FFF2-40B4-BE49-F238E27FC236}">
                <a16:creationId xmlns="" xmlns:a16="http://schemas.microsoft.com/office/drawing/2014/main" id="{AE8889F1-19C3-1F49-9823-226A19EA553C}"/>
              </a:ext>
            </a:extLst>
          </p:cNvPr>
          <p:cNvSpPr>
            <a:spLocks noGrp="1"/>
          </p:cNvSpPr>
          <p:nvPr>
            <p:ph idx="15"/>
          </p:nvPr>
        </p:nvSpPr>
        <p:spPr>
          <a:xfrm>
            <a:off x="467360" y="1260766"/>
            <a:ext cx="11257280" cy="7256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7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9" name="Picture 8" descr="A picture containing drawing, table&#10;&#10;Description automatically generated">
            <a:extLst>
              <a:ext uri="{FF2B5EF4-FFF2-40B4-BE49-F238E27FC236}">
                <a16:creationId xmlns="" xmlns:a16="http://schemas.microsoft.com/office/drawing/2014/main" id="{A561ED5D-8167-7645-B26E-5285679F3FBE}"/>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0" name="Picture Placeholder 4">
            <a:extLst>
              <a:ext uri="{FF2B5EF4-FFF2-40B4-BE49-F238E27FC236}">
                <a16:creationId xmlns="" xmlns:a16="http://schemas.microsoft.com/office/drawing/2014/main" id="{C8EF1071-E680-674D-A838-D908FE03503C}"/>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Tree>
    <p:extLst>
      <p:ext uri="{BB962C8B-B14F-4D97-AF65-F5344CB8AC3E}">
        <p14:creationId xmlns:p14="http://schemas.microsoft.com/office/powerpoint/2010/main" val="332670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E1B9A-6501-4654-B16A-2FCC67F4C660}" type="datetime1">
              <a:rPr lang="en-GB" smtClean="0"/>
              <a:t>12/11/2019</a:t>
            </a:fld>
            <a:endParaRPr lang="en-GB"/>
          </a:p>
        </p:txBody>
      </p:sp>
      <p:sp>
        <p:nvSpPr>
          <p:cNvPr id="5" name="Footer Placeholder 4"/>
          <p:cNvSpPr>
            <a:spLocks noGrp="1"/>
          </p:cNvSpPr>
          <p:nvPr>
            <p:ph type="ftr" sz="quarter" idx="11"/>
          </p:nvPr>
        </p:nvSpPr>
        <p:spPr/>
        <p:txBody>
          <a:bodyPr/>
          <a:lstStyle>
            <a:extLst/>
          </a:lstStyle>
          <a:p>
            <a:r>
              <a:rPr lang="en-GB" dirty="0" smtClean="0"/>
              <a:t>Teamup Advisory - Confidential</a:t>
            </a:r>
            <a:endParaRPr lang="en-GB" dirty="0"/>
          </a:p>
        </p:txBody>
      </p:sp>
      <p:sp>
        <p:nvSpPr>
          <p:cNvPr id="6" name="Slide Number Placeholder 5"/>
          <p:cNvSpPr>
            <a:spLocks noGrp="1"/>
          </p:cNvSpPr>
          <p:nvPr>
            <p:ph type="sldNum" sz="quarter" idx="12"/>
          </p:nvPr>
        </p:nvSpPr>
        <p:spPr/>
        <p:txBody>
          <a:bodyPr/>
          <a:lstStyle>
            <a:extLst/>
          </a:lstStyle>
          <a:p>
            <a:fld id="{D92F3F0D-1408-4367-A855-40F65622E7AE}" type="slidenum">
              <a:rPr lang="en-GB" smtClean="0"/>
              <a:t>‹#›</a:t>
            </a:fld>
            <a:endParaRPr lang="en-GB"/>
          </a:p>
        </p:txBody>
      </p:sp>
    </p:spTree>
    <p:extLst>
      <p:ext uri="{BB962C8B-B14F-4D97-AF65-F5344CB8AC3E}">
        <p14:creationId xmlns:p14="http://schemas.microsoft.com/office/powerpoint/2010/main" val="23067741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531" y="0"/>
            <a:ext cx="999744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fld id="{6566DEB0-7BD5-4A58-AE80-26A9A90A8961}" type="datetime1">
              <a:rPr lang="en-GB" smtClean="0"/>
              <a:t>12/11/2019</a:t>
            </a:fld>
            <a:endParaRPr lang="en-GB"/>
          </a:p>
        </p:txBody>
      </p:sp>
      <p:sp>
        <p:nvSpPr>
          <p:cNvPr id="4" name="Footer Placeholder 3"/>
          <p:cNvSpPr>
            <a:spLocks noGrp="1"/>
          </p:cNvSpPr>
          <p:nvPr>
            <p:ph type="ftr" sz="quarter" idx="11"/>
          </p:nvPr>
        </p:nvSpPr>
        <p:spPr/>
        <p:txBody>
          <a:bodyPr/>
          <a:lstStyle>
            <a:extLst/>
          </a:lstStyle>
          <a:p>
            <a:r>
              <a:rPr lang="en-GB" dirty="0" smtClean="0"/>
              <a:t>Teamup Advisory - Confidential</a:t>
            </a:r>
            <a:endParaRPr lang="en-GB" dirty="0"/>
          </a:p>
        </p:txBody>
      </p:sp>
      <p:sp>
        <p:nvSpPr>
          <p:cNvPr id="5" name="Slide Number Placeholder 4"/>
          <p:cNvSpPr>
            <a:spLocks noGrp="1"/>
          </p:cNvSpPr>
          <p:nvPr>
            <p:ph type="sldNum" sz="quarter" idx="12"/>
          </p:nvPr>
        </p:nvSpPr>
        <p:spPr/>
        <p:txBody>
          <a:bodyPr/>
          <a:lstStyle>
            <a:extLst/>
          </a:lstStyle>
          <a:p>
            <a:fld id="{D92F3F0D-1408-4367-A855-40F65622E7AE}" type="slidenum">
              <a:rPr lang="en-GB" smtClean="0"/>
              <a:t>‹#›</a:t>
            </a:fld>
            <a:endParaRPr lang="en-GB"/>
          </a:p>
        </p:txBody>
      </p:sp>
    </p:spTree>
    <p:extLst>
      <p:ext uri="{BB962C8B-B14F-4D97-AF65-F5344CB8AC3E}">
        <p14:creationId xmlns:p14="http://schemas.microsoft.com/office/powerpoint/2010/main" val="41846953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BF70C9-15F4-43C3-A57E-FC07A5DC66F9}" type="datetime1">
              <a:rPr lang="en-GB" smtClean="0"/>
              <a:t>12/11/2019</a:t>
            </a:fld>
            <a:endParaRPr lang="en-GB"/>
          </a:p>
        </p:txBody>
      </p:sp>
      <p:sp>
        <p:nvSpPr>
          <p:cNvPr id="3" name="Footer Placeholder 2"/>
          <p:cNvSpPr>
            <a:spLocks noGrp="1"/>
          </p:cNvSpPr>
          <p:nvPr>
            <p:ph type="ftr" sz="quarter" idx="11"/>
          </p:nvPr>
        </p:nvSpPr>
        <p:spPr/>
        <p:txBody>
          <a:bodyPr/>
          <a:lstStyle>
            <a:extLst/>
          </a:lstStyle>
          <a:p>
            <a:r>
              <a:rPr lang="en-GB" dirty="0" smtClean="0"/>
              <a:t>Teamup Advisory - Confidential</a:t>
            </a:r>
            <a:endParaRPr lang="en-GB" dirty="0"/>
          </a:p>
        </p:txBody>
      </p:sp>
      <p:sp>
        <p:nvSpPr>
          <p:cNvPr id="4" name="Slide Number Placeholder 3"/>
          <p:cNvSpPr>
            <a:spLocks noGrp="1"/>
          </p:cNvSpPr>
          <p:nvPr>
            <p:ph type="sldNum" sz="quarter" idx="12"/>
          </p:nvPr>
        </p:nvSpPr>
        <p:spPr/>
        <p:txBody>
          <a:bodyPr/>
          <a:lstStyle>
            <a:extLst/>
          </a:lstStyle>
          <a:p>
            <a:fld id="{D92F3F0D-1408-4367-A855-40F65622E7AE}" type="slidenum">
              <a:rPr lang="en-GB" smtClean="0"/>
              <a:t>‹#›</a:t>
            </a:fld>
            <a:endParaRPr lang="en-GB"/>
          </a:p>
        </p:txBody>
      </p:sp>
      <p:pic>
        <p:nvPicPr>
          <p:cNvPr id="7"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90782" y="0"/>
            <a:ext cx="2274517" cy="8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4259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6277" y="527125"/>
            <a:ext cx="9942363" cy="6517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6277" y="1286844"/>
            <a:ext cx="11250301" cy="50440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412795"/>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FC3D8CD-23DA-6449-97A5-15B391F2D821}" type="datetime3">
              <a:rPr lang="en-GB" smtClean="0"/>
              <a:pPr/>
              <a:t>12 November, 2019</a:t>
            </a:fld>
            <a:endParaRPr lang="en-GB" dirty="0"/>
          </a:p>
        </p:txBody>
      </p:sp>
      <p:sp>
        <p:nvSpPr>
          <p:cNvPr id="5" name="Footer Placeholder 4"/>
          <p:cNvSpPr>
            <a:spLocks noGrp="1"/>
          </p:cNvSpPr>
          <p:nvPr>
            <p:ph type="ftr" sz="quarter" idx="3"/>
          </p:nvPr>
        </p:nvSpPr>
        <p:spPr>
          <a:xfrm>
            <a:off x="4038600" y="641279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4"/>
          </p:nvPr>
        </p:nvSpPr>
        <p:spPr>
          <a:xfrm>
            <a:off x="8610600" y="6412795"/>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Rectangle 6">
            <a:extLst>
              <a:ext uri="{FF2B5EF4-FFF2-40B4-BE49-F238E27FC236}">
                <a16:creationId xmlns="" xmlns:a16="http://schemas.microsoft.com/office/drawing/2014/main" id="{2E2E7D38-2861-3045-B871-C33EDD8576D7}"/>
              </a:ext>
            </a:extLst>
          </p:cNvPr>
          <p:cNvSpPr/>
          <p:nvPr/>
        </p:nvSpPr>
        <p:spPr>
          <a:xfrm>
            <a:off x="-1856816" y="2627353"/>
            <a:ext cx="1559443" cy="297712"/>
          </a:xfrm>
          <a:prstGeom prst="rect">
            <a:avLst/>
          </a:prstGeom>
          <a:solidFill>
            <a:srgbClr val="FFCB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FFCB29</a:t>
            </a:r>
          </a:p>
        </p:txBody>
      </p:sp>
      <p:sp>
        <p:nvSpPr>
          <p:cNvPr id="8" name="Rectangle 7">
            <a:extLst>
              <a:ext uri="{FF2B5EF4-FFF2-40B4-BE49-F238E27FC236}">
                <a16:creationId xmlns="" xmlns:a16="http://schemas.microsoft.com/office/drawing/2014/main" id="{2F8EC578-59C2-9440-9EBB-895D08E5BDE7}"/>
              </a:ext>
            </a:extLst>
          </p:cNvPr>
          <p:cNvSpPr/>
          <p:nvPr/>
        </p:nvSpPr>
        <p:spPr>
          <a:xfrm>
            <a:off x="-1856816" y="3263591"/>
            <a:ext cx="1559443" cy="297712"/>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F46F33</a:t>
            </a:r>
          </a:p>
        </p:txBody>
      </p:sp>
      <p:sp>
        <p:nvSpPr>
          <p:cNvPr id="9" name="Rectangle 8">
            <a:extLst>
              <a:ext uri="{FF2B5EF4-FFF2-40B4-BE49-F238E27FC236}">
                <a16:creationId xmlns="" xmlns:a16="http://schemas.microsoft.com/office/drawing/2014/main" id="{611E917F-D3B5-FA43-8D97-3D404A3CB446}"/>
              </a:ext>
            </a:extLst>
          </p:cNvPr>
          <p:cNvSpPr/>
          <p:nvPr/>
        </p:nvSpPr>
        <p:spPr>
          <a:xfrm>
            <a:off x="-1856816" y="3899829"/>
            <a:ext cx="1559443" cy="297712"/>
          </a:xfrm>
          <a:prstGeom prst="rect">
            <a:avLst/>
          </a:prstGeom>
          <a:solidFill>
            <a:srgbClr val="B22D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B22D30</a:t>
            </a:r>
          </a:p>
        </p:txBody>
      </p:sp>
      <p:sp>
        <p:nvSpPr>
          <p:cNvPr id="10" name="Rectangle 9">
            <a:extLst>
              <a:ext uri="{FF2B5EF4-FFF2-40B4-BE49-F238E27FC236}">
                <a16:creationId xmlns="" xmlns:a16="http://schemas.microsoft.com/office/drawing/2014/main" id="{6117D06E-EE97-D444-97BB-C09DB8A66B40}"/>
              </a:ext>
            </a:extLst>
          </p:cNvPr>
          <p:cNvSpPr/>
          <p:nvPr/>
        </p:nvSpPr>
        <p:spPr>
          <a:xfrm>
            <a:off x="-1856816" y="4217948"/>
            <a:ext cx="1559443" cy="297712"/>
          </a:xfrm>
          <a:prstGeom prst="rect">
            <a:avLst/>
          </a:prstGeom>
          <a:solidFill>
            <a:srgbClr val="8F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8F0500</a:t>
            </a:r>
          </a:p>
        </p:txBody>
      </p:sp>
      <p:sp>
        <p:nvSpPr>
          <p:cNvPr id="11" name="Rectangle 10">
            <a:extLst>
              <a:ext uri="{FF2B5EF4-FFF2-40B4-BE49-F238E27FC236}">
                <a16:creationId xmlns="" xmlns:a16="http://schemas.microsoft.com/office/drawing/2014/main" id="{CFE0EFB4-2BDB-F046-92EB-18BAD586CE71}"/>
              </a:ext>
            </a:extLst>
          </p:cNvPr>
          <p:cNvSpPr/>
          <p:nvPr/>
        </p:nvSpPr>
        <p:spPr>
          <a:xfrm>
            <a:off x="-1856816" y="2945472"/>
            <a:ext cx="1559443" cy="297712"/>
          </a:xfrm>
          <a:prstGeom prst="rect">
            <a:avLst/>
          </a:prstGeom>
          <a:solidFill>
            <a:srgbClr val="F49A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F49A33</a:t>
            </a:r>
          </a:p>
        </p:txBody>
      </p:sp>
      <p:sp>
        <p:nvSpPr>
          <p:cNvPr id="12" name="Rectangle 11">
            <a:extLst>
              <a:ext uri="{FF2B5EF4-FFF2-40B4-BE49-F238E27FC236}">
                <a16:creationId xmlns="" xmlns:a16="http://schemas.microsoft.com/office/drawing/2014/main" id="{D49307AD-AAF6-8646-AF1D-C6B5446B851D}"/>
              </a:ext>
            </a:extLst>
          </p:cNvPr>
          <p:cNvSpPr/>
          <p:nvPr/>
        </p:nvSpPr>
        <p:spPr>
          <a:xfrm>
            <a:off x="-1856816" y="2309235"/>
            <a:ext cx="1559443" cy="297712"/>
          </a:xfrm>
          <a:prstGeom prst="rect">
            <a:avLst/>
          </a:prstGeom>
          <a:solidFill>
            <a:srgbClr val="FFED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FFED29</a:t>
            </a:r>
          </a:p>
        </p:txBody>
      </p:sp>
      <p:sp>
        <p:nvSpPr>
          <p:cNvPr id="13" name="TextBox 12">
            <a:extLst>
              <a:ext uri="{FF2B5EF4-FFF2-40B4-BE49-F238E27FC236}">
                <a16:creationId xmlns="" xmlns:a16="http://schemas.microsoft.com/office/drawing/2014/main" id="{141C5E2D-A20A-3345-A937-BEF8C4D9E644}"/>
              </a:ext>
            </a:extLst>
          </p:cNvPr>
          <p:cNvSpPr txBox="1"/>
          <p:nvPr/>
        </p:nvSpPr>
        <p:spPr>
          <a:xfrm>
            <a:off x="-1856817" y="1981051"/>
            <a:ext cx="1559443" cy="307777"/>
          </a:xfrm>
          <a:prstGeom prst="rect">
            <a:avLst/>
          </a:prstGeom>
          <a:noFill/>
        </p:spPr>
        <p:txBody>
          <a:bodyPr wrap="square" rtlCol="0">
            <a:spAutoFit/>
          </a:bodyPr>
          <a:lstStyle/>
          <a:p>
            <a:pPr algn="l"/>
            <a:r>
              <a:rPr lang="en-GB" sz="1400" b="1" dirty="0">
                <a:latin typeface="Helvetica Neue" panose="02000503000000020004" pitchFamily="2" charset="0"/>
                <a:ea typeface="Helvetica Neue" panose="02000503000000020004" pitchFamily="2" charset="0"/>
                <a:cs typeface="Helvetica Neue" panose="02000503000000020004" pitchFamily="2" charset="0"/>
              </a:rPr>
              <a:t>Colour Palette</a:t>
            </a:r>
          </a:p>
        </p:txBody>
      </p:sp>
      <p:sp>
        <p:nvSpPr>
          <p:cNvPr id="14" name="Rectangle 13">
            <a:extLst>
              <a:ext uri="{FF2B5EF4-FFF2-40B4-BE49-F238E27FC236}">
                <a16:creationId xmlns="" xmlns:a16="http://schemas.microsoft.com/office/drawing/2014/main" id="{82A832AE-2CB8-3B4C-8452-B9AF33E871EA}"/>
              </a:ext>
            </a:extLst>
          </p:cNvPr>
          <p:cNvSpPr/>
          <p:nvPr/>
        </p:nvSpPr>
        <p:spPr>
          <a:xfrm>
            <a:off x="-1856816" y="4536067"/>
            <a:ext cx="1559443" cy="297712"/>
          </a:xfrm>
          <a:prstGeom prst="rect">
            <a:avLst/>
          </a:prstGeom>
          <a:solidFill>
            <a:srgbClr val="6A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6A0500</a:t>
            </a:r>
          </a:p>
        </p:txBody>
      </p:sp>
      <p:sp>
        <p:nvSpPr>
          <p:cNvPr id="15" name="Rectangle 14">
            <a:extLst>
              <a:ext uri="{FF2B5EF4-FFF2-40B4-BE49-F238E27FC236}">
                <a16:creationId xmlns="" xmlns:a16="http://schemas.microsoft.com/office/drawing/2014/main" id="{31E4839E-7762-D149-9ED6-62828D55FDF6}"/>
              </a:ext>
            </a:extLst>
          </p:cNvPr>
          <p:cNvSpPr/>
          <p:nvPr/>
        </p:nvSpPr>
        <p:spPr>
          <a:xfrm>
            <a:off x="-1856816" y="3581710"/>
            <a:ext cx="1559443" cy="297712"/>
          </a:xfrm>
          <a:prstGeom prst="rect">
            <a:avLst/>
          </a:prstGeom>
          <a:solidFill>
            <a:srgbClr val="DA6F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DA6F41</a:t>
            </a:r>
          </a:p>
        </p:txBody>
      </p:sp>
      <p:sp>
        <p:nvSpPr>
          <p:cNvPr id="18" name="Rectangle 17">
            <a:extLst>
              <a:ext uri="{FF2B5EF4-FFF2-40B4-BE49-F238E27FC236}">
                <a16:creationId xmlns="" xmlns:a16="http://schemas.microsoft.com/office/drawing/2014/main" id="{54415027-EF8B-024D-AC1C-532710FB02ED}"/>
              </a:ext>
            </a:extLst>
          </p:cNvPr>
          <p:cNvSpPr/>
          <p:nvPr/>
        </p:nvSpPr>
        <p:spPr>
          <a:xfrm>
            <a:off x="1"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Rectangle 18">
            <a:extLst>
              <a:ext uri="{FF2B5EF4-FFF2-40B4-BE49-F238E27FC236}">
                <a16:creationId xmlns="" xmlns:a16="http://schemas.microsoft.com/office/drawing/2014/main" id="{1474E2D7-1DA4-C340-8A23-65EF9ABF4ADE}"/>
              </a:ext>
            </a:extLst>
          </p:cNvPr>
          <p:cNvSpPr/>
          <p:nvPr/>
        </p:nvSpPr>
        <p:spPr>
          <a:xfrm>
            <a:off x="11877963"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1" name="Date Placeholder 3">
            <a:extLst>
              <a:ext uri="{FF2B5EF4-FFF2-40B4-BE49-F238E27FC236}">
                <a16:creationId xmlns="" xmlns:a16="http://schemas.microsoft.com/office/drawing/2014/main" id="{C0AB0635-70F7-6843-B77E-3D229ACBF4CC}"/>
              </a:ext>
            </a:extLst>
          </p:cNvPr>
          <p:cNvSpPr txBox="1">
            <a:spLocks/>
          </p:cNvSpPr>
          <p:nvPr/>
        </p:nvSpPr>
        <p:spPr>
          <a:xfrm>
            <a:off x="456277" y="311125"/>
            <a:ext cx="2317089" cy="108000"/>
          </a:xfrm>
          <a:prstGeom prst="rect">
            <a:avLst/>
          </a:prstGeom>
        </p:spPr>
        <p:txBody>
          <a:bodyPr vert="horz" lIns="0" tIns="0" rIns="0" bIns="0" rtlCol="0" anchor="t" anchorCtr="0"/>
          <a:lstStyle>
            <a:defPPr>
              <a:defRPr lang="en-US"/>
            </a:defPPr>
            <a:lvl1pPr marL="0" algn="r" defTabSz="457156" rtl="0" eaLnBrk="1" latinLnBrk="0" hangingPunct="1">
              <a:defRPr sz="1000" b="1" i="0" kern="1200" baseline="0">
                <a:solidFill>
                  <a:schemeClr val="tx1">
                    <a:tint val="75000"/>
                  </a:schemeClr>
                </a:solidFill>
                <a:latin typeface="Georgia"/>
                <a:ea typeface="+mn-ea"/>
                <a:cs typeface="+mn-cs"/>
              </a:defRPr>
            </a:lvl1pPr>
            <a:lvl2pPr marL="457156" algn="l" defTabSz="457156" rtl="0" eaLnBrk="1" latinLnBrk="0" hangingPunct="1">
              <a:defRPr sz="1800" kern="1200">
                <a:solidFill>
                  <a:schemeClr val="tx1"/>
                </a:solidFill>
                <a:latin typeface="+mn-lt"/>
                <a:ea typeface="+mn-ea"/>
                <a:cs typeface="+mn-cs"/>
              </a:defRPr>
            </a:lvl2pPr>
            <a:lvl3pPr marL="914312" algn="l" defTabSz="457156" rtl="0" eaLnBrk="1" latinLnBrk="0" hangingPunct="1">
              <a:defRPr sz="1800" kern="1200">
                <a:solidFill>
                  <a:schemeClr val="tx1"/>
                </a:solidFill>
                <a:latin typeface="+mn-lt"/>
                <a:ea typeface="+mn-ea"/>
                <a:cs typeface="+mn-cs"/>
              </a:defRPr>
            </a:lvl3pPr>
            <a:lvl4pPr marL="1371468" algn="l" defTabSz="457156" rtl="0" eaLnBrk="1" latinLnBrk="0" hangingPunct="1">
              <a:defRPr sz="1800" kern="1200">
                <a:solidFill>
                  <a:schemeClr val="tx1"/>
                </a:solidFill>
                <a:latin typeface="+mn-lt"/>
                <a:ea typeface="+mn-ea"/>
                <a:cs typeface="+mn-cs"/>
              </a:defRPr>
            </a:lvl4pPr>
            <a:lvl5pPr marL="1828624" algn="l" defTabSz="457156" rtl="0" eaLnBrk="1" latinLnBrk="0" hangingPunct="1">
              <a:defRPr sz="1800" kern="1200">
                <a:solidFill>
                  <a:schemeClr val="tx1"/>
                </a:solidFill>
                <a:latin typeface="+mn-lt"/>
                <a:ea typeface="+mn-ea"/>
                <a:cs typeface="+mn-cs"/>
              </a:defRPr>
            </a:lvl5pPr>
            <a:lvl6pPr marL="2285780" algn="l" defTabSz="457156" rtl="0" eaLnBrk="1" latinLnBrk="0" hangingPunct="1">
              <a:defRPr sz="1800" kern="1200">
                <a:solidFill>
                  <a:schemeClr val="tx1"/>
                </a:solidFill>
                <a:latin typeface="+mn-lt"/>
                <a:ea typeface="+mn-ea"/>
                <a:cs typeface="+mn-cs"/>
              </a:defRPr>
            </a:lvl6pPr>
            <a:lvl7pPr marL="2742936" algn="l" defTabSz="457156" rtl="0" eaLnBrk="1" latinLnBrk="0" hangingPunct="1">
              <a:defRPr sz="1800" kern="1200">
                <a:solidFill>
                  <a:schemeClr val="tx1"/>
                </a:solidFill>
                <a:latin typeface="+mn-lt"/>
                <a:ea typeface="+mn-ea"/>
                <a:cs typeface="+mn-cs"/>
              </a:defRPr>
            </a:lvl7pPr>
            <a:lvl8pPr marL="3200092" algn="l" defTabSz="457156" rtl="0" eaLnBrk="1" latinLnBrk="0" hangingPunct="1">
              <a:defRPr sz="1800" kern="1200">
                <a:solidFill>
                  <a:schemeClr val="tx1"/>
                </a:solidFill>
                <a:latin typeface="+mn-lt"/>
                <a:ea typeface="+mn-ea"/>
                <a:cs typeface="+mn-cs"/>
              </a:defRPr>
            </a:lvl8pPr>
            <a:lvl9pPr marL="3657249" algn="l" defTabSz="457156" rtl="0" eaLnBrk="1" latinLnBrk="0" hangingPunct="1">
              <a:defRPr sz="1800" kern="1200">
                <a:solidFill>
                  <a:schemeClr val="tx1"/>
                </a:solidFill>
                <a:latin typeface="+mn-lt"/>
                <a:ea typeface="+mn-ea"/>
                <a:cs typeface="+mn-cs"/>
              </a:defRPr>
            </a:lvl9pPr>
          </a:lstStyle>
          <a:p>
            <a:pPr algn="l"/>
            <a:r>
              <a:rPr lang="en-GB" sz="1000" dirty="0">
                <a:solidFill>
                  <a:schemeClr val="tx1"/>
                </a:solidFill>
                <a:latin typeface="+mj-lt"/>
              </a:rPr>
              <a:t>PRIVATE</a:t>
            </a:r>
            <a:r>
              <a:rPr lang="en-GB" sz="1000" baseline="0" dirty="0">
                <a:solidFill>
                  <a:schemeClr val="tx1"/>
                </a:solidFill>
                <a:latin typeface="+mj-lt"/>
              </a:rPr>
              <a:t> &amp; CONFIDENTIAL</a:t>
            </a:r>
            <a:endParaRPr lang="en-US" sz="1000" dirty="0">
              <a:solidFill>
                <a:schemeClr val="tx1"/>
              </a:solidFill>
              <a:latin typeface="+mj-lt"/>
            </a:endParaRPr>
          </a:p>
        </p:txBody>
      </p:sp>
    </p:spTree>
    <p:extLst>
      <p:ext uri="{BB962C8B-B14F-4D97-AF65-F5344CB8AC3E}">
        <p14:creationId xmlns:p14="http://schemas.microsoft.com/office/powerpoint/2010/main" val="3502908865"/>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75" r:id="rId4"/>
    <p:sldLayoutId id="2147483676" r:id="rId5"/>
    <p:sldLayoutId id="2147483678" r:id="rId6"/>
    <p:sldLayoutId id="2147483688" r:id="rId7"/>
    <p:sldLayoutId id="2147483689" r:id="rId8"/>
    <p:sldLayoutId id="2147483690" r:id="rId9"/>
  </p:sldLayoutIdLst>
  <p:hf hdr="0" ftr="0"/>
  <p:txStyles>
    <p:title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karandaaz.com.pk/wp-content/uploads/2018/11/Bankability-of-the-Transport-Sector-2-1.pdf" TargetMode="External"/><Relationship Id="rId2" Type="http://schemas.openxmlformats.org/officeDocument/2006/relationships/hyperlink" Target="https://propakistani.pk/2019/05/08/careem-and-unilever-partner-for-a-cost-effective-logistics-solu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aurora.dawn.com/news/1143412/unblocking-pakistans-logistics-quagmire" TargetMode="External"/><Relationship Id="rId2" Type="http://schemas.openxmlformats.org/officeDocument/2006/relationships/hyperlink" Target="https://pdfs.semanticscholar.org/95ab/8987d0d9c4d7168487cf918e67bd834c2634.pdf" TargetMode="External"/><Relationship Id="rId1" Type="http://schemas.openxmlformats.org/officeDocument/2006/relationships/slideLayout" Target="../slideLayouts/slideLayout3.xml"/><Relationship Id="rId5" Type="http://schemas.openxmlformats.org/officeDocument/2006/relationships/hyperlink" Target="https://invest.gov.pk/logistics" TargetMode="External"/><Relationship Id="rId4" Type="http://schemas.openxmlformats.org/officeDocument/2006/relationships/hyperlink" Target="https://aurora.dawn.com/news/1143412"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downloads.nha.gov.pk/index.php?option=com_content&amp;view=article&amp;id=28:axle-load-control&amp;catid=56:services&amp;Itemid=58" TargetMode="External"/><Relationship Id="rId2" Type="http://schemas.openxmlformats.org/officeDocument/2006/relationships/hyperlink" Target="https://lpi.worldbank.org/international/global/2018"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3.png"/><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3.png"/><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png"/><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png"/><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3.png"/><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kern="0" spc="-10" dirty="0" smtClean="0">
                <a:latin typeface="Helvetica Neue"/>
                <a:cs typeface="Times New Roman" panose="02020603050405020304" pitchFamily="18" charset="0"/>
              </a:rPr>
              <a:t>SUPPLY CHAIN MANAGEMENT</a:t>
            </a:r>
            <a:br>
              <a:rPr lang="en-US" b="1" kern="0" spc="-10" dirty="0" smtClean="0">
                <a:latin typeface="Helvetica Neue"/>
                <a:cs typeface="Times New Roman" panose="02020603050405020304" pitchFamily="18" charset="0"/>
              </a:rPr>
            </a:br>
            <a:r>
              <a:rPr lang="en-US" kern="0" spc="-10" dirty="0" smtClean="0">
                <a:latin typeface="Helvetica Neue"/>
                <a:cs typeface="Times New Roman" panose="02020603050405020304" pitchFamily="18" charset="0"/>
              </a:rPr>
              <a:t>FAUJI FOUNDATION CEMENT SECTOR COMPANIES</a:t>
            </a:r>
            <a:endParaRPr lang="en-US" dirty="0">
              <a:latin typeface="Helvetica Neue"/>
            </a:endParaRPr>
          </a:p>
        </p:txBody>
      </p:sp>
      <p:sp>
        <p:nvSpPr>
          <p:cNvPr id="3" name="Footer Placeholder 2"/>
          <p:cNvSpPr>
            <a:spLocks noGrp="1"/>
          </p:cNvSpPr>
          <p:nvPr>
            <p:ph type="ftr" sz="quarter" idx="15"/>
          </p:nvPr>
        </p:nvSpPr>
        <p:spPr/>
        <p:txBody>
          <a:bodyPr/>
          <a:lstStyle/>
          <a:p>
            <a:r>
              <a:rPr lang="en-GB" dirty="0" smtClean="0"/>
              <a:t>Teamup Advisory - Confidential</a:t>
            </a:r>
            <a:endParaRPr lang="en-GB" dirty="0"/>
          </a:p>
        </p:txBody>
      </p:sp>
      <p:pic>
        <p:nvPicPr>
          <p:cNvPr id="6" name="Picture 5"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0004" y="3415365"/>
            <a:ext cx="1630688" cy="1599979"/>
          </a:xfrm>
          <a:prstGeom prst="rect">
            <a:avLst/>
          </a:prstGeom>
          <a:noFill/>
          <a:ln>
            <a:noFill/>
          </a:ln>
        </p:spPr>
      </p:pic>
    </p:spTree>
    <p:extLst>
      <p:ext uri="{BB962C8B-B14F-4D97-AF65-F5344CB8AC3E}">
        <p14:creationId xmlns:p14="http://schemas.microsoft.com/office/powerpoint/2010/main" val="530834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467115"/>
              </p:ext>
            </p:extLst>
          </p:nvPr>
        </p:nvGraphicFramePr>
        <p:xfrm>
          <a:off x="466725" y="1260475"/>
          <a:ext cx="11258548" cy="4831797"/>
        </p:xfrm>
        <a:graphic>
          <a:graphicData uri="http://schemas.openxmlformats.org/drawingml/2006/table">
            <a:tbl>
              <a:tblPr>
                <a:tableStyleId>{5940675A-B579-460E-94D1-54222C63F5DA}</a:tableStyleId>
              </a:tblPr>
              <a:tblGrid>
                <a:gridCol w="554752"/>
                <a:gridCol w="2394076"/>
                <a:gridCol w="2375141"/>
                <a:gridCol w="2760014"/>
                <a:gridCol w="3174565"/>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r>
              <a:tr h="34962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vMerge="1">
                  <a:txBody>
                    <a:bodyPr/>
                    <a:lstStyle/>
                    <a:p>
                      <a:endParaRPr lang="en-US"/>
                    </a:p>
                  </a:txBody>
                  <a:tcPr/>
                </a:tc>
                <a:tc vMerge="1">
                  <a:txBody>
                    <a:bodyPr/>
                    <a:lstStyle/>
                    <a:p>
                      <a:endParaRPr lang="en-US"/>
                    </a:p>
                  </a:txBody>
                  <a:tcPr/>
                </a:tc>
              </a:tr>
              <a:tr h="433721">
                <a:tc gridSpan="5">
                  <a:txBody>
                    <a:bodyPr/>
                    <a:lstStyle/>
                    <a:p>
                      <a:pPr algn="ctr" fontAlgn="ctr"/>
                      <a:r>
                        <a:rPr lang="en-US" sz="1600" b="1" i="0" u="none" strike="noStrike" dirty="0" smtClean="0">
                          <a:solidFill>
                            <a:srgbClr val="000000"/>
                          </a:solidFill>
                          <a:effectLst/>
                          <a:latin typeface="Helvetica Neue"/>
                          <a:cs typeface="Times New Roman" pitchFamily="18" charset="0"/>
                        </a:rPr>
                        <a:t>Order Management</a:t>
                      </a:r>
                      <a:endParaRPr lang="en-US" sz="1600" b="1"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b"/>
                      <a:endParaRPr lang="en-US" sz="14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5</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The</a:t>
                      </a:r>
                      <a:r>
                        <a:rPr lang="en-US" sz="1600" u="none" strike="noStrike" baseline="0" dirty="0" smtClean="0">
                          <a:effectLst/>
                          <a:latin typeface="Helvetica Neue"/>
                        </a:rPr>
                        <a:t> bank deposit slip is admitted as  customer order request.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The bank deposit slip is admitted as customer order request. </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This</a:t>
                      </a:r>
                      <a:r>
                        <a:rPr lang="en-US" sz="1600" u="none" strike="noStrike" baseline="0" dirty="0" smtClean="0">
                          <a:effectLst/>
                          <a:latin typeface="Helvetica Neue"/>
                        </a:rPr>
                        <a:t> may  cause  possible  errors while generating Customer Order Form since  the basic document i.e. customer order request is  not provided by the customer.</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It is recommended to introduce  standard  </a:t>
                      </a:r>
                      <a:r>
                        <a:rPr lang="en-US" sz="1600" u="none" strike="noStrike" dirty="0">
                          <a:effectLst/>
                          <a:latin typeface="Helvetica Neue"/>
                        </a:rPr>
                        <a:t>customer order </a:t>
                      </a:r>
                      <a:r>
                        <a:rPr lang="en-US" sz="1600" u="none" strike="noStrike" dirty="0" smtClean="0">
                          <a:effectLst/>
                          <a:latin typeface="Helvetica Neue"/>
                        </a:rPr>
                        <a:t>request form,</a:t>
                      </a:r>
                      <a:r>
                        <a:rPr lang="en-US" sz="1600" u="none" strike="noStrike" baseline="0" dirty="0" smtClean="0">
                          <a:effectLst/>
                          <a:latin typeface="Helvetica Neue"/>
                        </a:rPr>
                        <a:t> it </a:t>
                      </a:r>
                      <a:r>
                        <a:rPr lang="en-US" sz="1600" u="none" strike="noStrike" dirty="0" smtClean="0">
                          <a:effectLst/>
                          <a:latin typeface="Helvetica Neue"/>
                        </a:rPr>
                        <a:t>will</a:t>
                      </a:r>
                      <a:r>
                        <a:rPr lang="en-US" sz="1600" u="none" strike="noStrike" baseline="0" dirty="0" smtClean="0">
                          <a:effectLst/>
                          <a:latin typeface="Helvetica Neue"/>
                        </a:rPr>
                        <a:t> help in maintaining  accuracy  in collecting the details of the order i.e. order qty, order date, payment instrument, dealer name, code, shipment address, packing details, source of dispatch, and transportation mode.</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6</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Customer order form is generated in ERP by marketing/sale</a:t>
                      </a:r>
                      <a:r>
                        <a:rPr lang="en-US" sz="1600" b="0" i="0" u="none" strike="noStrike" baseline="0" dirty="0" smtClean="0">
                          <a:solidFill>
                            <a:srgbClr val="000000"/>
                          </a:solidFill>
                          <a:effectLst/>
                          <a:latin typeface="Helvetica Neue"/>
                          <a:cs typeface="Times New Roman" pitchFamily="18" charset="0"/>
                        </a:rPr>
                        <a:t> support department before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Customer order form is generated in ERP by marketing/sale</a:t>
                      </a:r>
                      <a:r>
                        <a:rPr lang="en-US" sz="1600" b="0" i="0" u="none" strike="noStrike" baseline="0" dirty="0" smtClean="0">
                          <a:solidFill>
                            <a:srgbClr val="000000"/>
                          </a:solidFill>
                          <a:effectLst/>
                          <a:latin typeface="Helvetica Neue"/>
                          <a:cs typeface="Times New Roman" pitchFamily="18" charset="0"/>
                        </a:rPr>
                        <a:t> support department before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b="0" i="0" u="none" strike="noStrike" dirty="0" smtClean="0">
                          <a:solidFill>
                            <a:srgbClr val="000000"/>
                          </a:solidFill>
                          <a:effectLst/>
                          <a:latin typeface="Helvetica Neue"/>
                          <a:cs typeface="Times New Roman" pitchFamily="18" charset="0"/>
                        </a:rPr>
                        <a:t>This may create</a:t>
                      </a:r>
                      <a:r>
                        <a:rPr lang="en-US" sz="1600" b="0" i="0" u="none" strike="noStrike" baseline="0" dirty="0" smtClean="0">
                          <a:solidFill>
                            <a:srgbClr val="000000"/>
                          </a:solidFill>
                          <a:effectLst/>
                          <a:latin typeface="Helvetica Neue"/>
                          <a:cs typeface="Times New Roman" pitchFamily="18" charset="0"/>
                        </a:rPr>
                        <a:t> inefficiencies in managing order processing</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generate customer order in ERP after payment confirmation by the finance department.</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10</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56500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0719584"/>
              </p:ext>
            </p:extLst>
          </p:nvPr>
        </p:nvGraphicFramePr>
        <p:xfrm>
          <a:off x="466725" y="1260475"/>
          <a:ext cx="11258548" cy="4997672"/>
        </p:xfrm>
        <a:graphic>
          <a:graphicData uri="http://schemas.openxmlformats.org/drawingml/2006/table">
            <a:tbl>
              <a:tblPr>
                <a:tableStyleId>{5940675A-B579-460E-94D1-54222C63F5DA}</a:tableStyleId>
              </a:tblPr>
              <a:tblGrid>
                <a:gridCol w="554752"/>
                <a:gridCol w="2394076"/>
                <a:gridCol w="2375141"/>
                <a:gridCol w="2760014"/>
                <a:gridCol w="3174565"/>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r>
              <a:tr h="34962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solidFill>
                      <a:schemeClr val="accent1"/>
                    </a:solidFill>
                  </a:tcPr>
                </a:tc>
                <a:tc vMerge="1">
                  <a:txBody>
                    <a:bodyPr/>
                    <a:lstStyle/>
                    <a:p>
                      <a:endParaRPr lang="en-US"/>
                    </a:p>
                  </a:txBody>
                  <a:tcPr/>
                </a:tc>
                <a:tc vMerge="1">
                  <a:txBody>
                    <a:bodyPr/>
                    <a:lstStyle/>
                    <a:p>
                      <a:endParaRPr lang="en-US"/>
                    </a:p>
                  </a:txBody>
                  <a:tcPr/>
                </a:tc>
              </a:tr>
              <a:tr h="985216">
                <a:tc>
                  <a:txBody>
                    <a:bodyPr/>
                    <a:lstStyle/>
                    <a:p>
                      <a:pPr algn="ctr" fontAlgn="ctr"/>
                      <a:r>
                        <a:rPr lang="en-US" sz="1600" b="0" i="0" u="none" strike="noStrike" dirty="0" smtClean="0">
                          <a:solidFill>
                            <a:schemeClr val="tx1"/>
                          </a:solidFill>
                          <a:effectLst/>
                          <a:latin typeface="Helvetica Neue"/>
                          <a:cs typeface="+mn-cs"/>
                        </a:rPr>
                        <a:t>7</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a:effectLst/>
                          <a:latin typeface="Helvetica Neue"/>
                        </a:rPr>
                        <a:t>Packing details </a:t>
                      </a:r>
                      <a:r>
                        <a:rPr lang="en-US" sz="1600" u="none" strike="noStrike" dirty="0" smtClean="0">
                          <a:effectLst/>
                          <a:latin typeface="Helvetica Neue"/>
                        </a:rPr>
                        <a:t> are</a:t>
                      </a:r>
                      <a:r>
                        <a:rPr lang="en-US" sz="1600" u="none" strike="noStrike" baseline="0" dirty="0" smtClean="0">
                          <a:effectLst/>
                          <a:latin typeface="Helvetica Neue"/>
                        </a:rPr>
                        <a:t> missing</a:t>
                      </a:r>
                      <a:r>
                        <a:rPr lang="en-US" sz="1600" u="none" strike="noStrike" dirty="0" smtClean="0">
                          <a:effectLst/>
                          <a:latin typeface="Helvetica Neue"/>
                        </a:rPr>
                        <a:t> </a:t>
                      </a:r>
                      <a:r>
                        <a:rPr lang="en-US" sz="1600" u="none" strike="noStrike" dirty="0">
                          <a:effectLst/>
                          <a:latin typeface="Helvetica Neue"/>
                        </a:rPr>
                        <a:t>in customer order </a:t>
                      </a:r>
                      <a:r>
                        <a:rPr lang="en-US" sz="1600" u="none" strike="noStrike" dirty="0" smtClean="0">
                          <a:effectLst/>
                          <a:latin typeface="Helvetica Neue"/>
                        </a:rPr>
                        <a:t>form.</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Packing details are</a:t>
                      </a:r>
                      <a:r>
                        <a:rPr lang="en-US" sz="1600" u="none" strike="noStrike" baseline="0" dirty="0" smtClean="0">
                          <a:effectLst/>
                          <a:latin typeface="Helvetica Neue"/>
                        </a:rPr>
                        <a:t> missing</a:t>
                      </a:r>
                      <a:r>
                        <a:rPr lang="en-US" sz="1600" u="none" strike="noStrike" dirty="0" smtClean="0">
                          <a:effectLst/>
                          <a:latin typeface="Helvetica Neue"/>
                        </a:rPr>
                        <a:t> in booking</a:t>
                      </a:r>
                      <a:r>
                        <a:rPr lang="en-US" sz="1600" u="none" strike="noStrike" baseline="0" dirty="0" smtClean="0">
                          <a:effectLst/>
                          <a:latin typeface="Helvetica Neue"/>
                        </a:rPr>
                        <a:t> order form.</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ctr"/>
                      <a:r>
                        <a:rPr lang="en-US" sz="1600" u="none" strike="noStrike" dirty="0" smtClean="0">
                          <a:effectLst/>
                          <a:latin typeface="Helvetica Neue"/>
                        </a:rPr>
                        <a:t>Absence of packing details may cause doubt, create discrepancy and  inaccuracy of data </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a:txBody>
                    <a:bodyPr/>
                    <a:lstStyle/>
                    <a:p>
                      <a:pPr algn="l" fontAlgn="b"/>
                      <a:r>
                        <a:rPr lang="en-US" sz="1600" u="none" strike="noStrike" dirty="0" smtClean="0">
                          <a:effectLst/>
                          <a:latin typeface="Helvetica Neue"/>
                        </a:rPr>
                        <a:t>It is recommended to</a:t>
                      </a:r>
                      <a:r>
                        <a:rPr lang="en-US" sz="1600" u="none" strike="noStrike" baseline="0" dirty="0" smtClean="0">
                          <a:effectLst/>
                          <a:latin typeface="Helvetica Neue"/>
                        </a:rPr>
                        <a:t> mention </a:t>
                      </a:r>
                      <a:r>
                        <a:rPr lang="en-US" sz="1600" u="none" strike="noStrike" dirty="0" smtClean="0">
                          <a:effectLst/>
                          <a:latin typeface="Helvetica Neue"/>
                        </a:rPr>
                        <a:t>packing details in customer order form. it would bring more accuracy.</a:t>
                      </a:r>
                      <a:r>
                        <a:rPr lang="en-US" sz="1600" u="none" strike="noStrike" baseline="0" dirty="0" smtClean="0">
                          <a:effectLst/>
                          <a:latin typeface="Helvetica Neue"/>
                        </a:rPr>
                        <a:t> In data compilation.</a:t>
                      </a:r>
                      <a:endParaRPr lang="en-US" sz="1600" b="0" i="0" u="none" strike="noStrike" dirty="0">
                        <a:solidFill>
                          <a:srgbClr val="000000"/>
                        </a:solidFill>
                        <a:effectLst/>
                        <a:latin typeface="Helvetica Neue"/>
                        <a:cs typeface="Times New Roman" pitchFamily="18" charset="0"/>
                      </a:endParaRPr>
                    </a:p>
                  </a:txBody>
                  <a:tcPr marL="7178" marR="7178"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8</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2">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key performance indicators in dispatch section i.e.  Delivery in full on time-DIFOT ( perfect order, accurate order, Inventory availability, warehouse service level, carrier deliveries, customer order acceptance, accurate invoice) </a:t>
                      </a:r>
                      <a:endParaRPr lang="en-US" sz="1600" u="none" strike="noStrike" dirty="0" smtClean="0">
                        <a:effectLst/>
                        <a:latin typeface="Helvetica Neue"/>
                      </a:endParaRPr>
                    </a:p>
                  </a:txBody>
                  <a:tcPr marL="7178" marR="7178" marT="5393" marB="0" anchor="ct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Helvetica Neue"/>
                          <a:cs typeface="Times New Roman" pitchFamily="18" charset="0"/>
                        </a:rPr>
                        <a:t>May effect</a:t>
                      </a:r>
                      <a:r>
                        <a:rPr lang="en-US" sz="1600" b="0" i="0" u="none" strike="noStrike" baseline="0" dirty="0" smtClean="0">
                          <a:solidFill>
                            <a:srgbClr val="000000"/>
                          </a:solidFill>
                          <a:effectLst/>
                          <a:latin typeface="Helvetica Neue"/>
                          <a:cs typeface="Times New Roman" pitchFamily="18" charset="0"/>
                        </a:rPr>
                        <a:t> achieving cost efficiencies, accuracy and reducing dispatch lead time.</a:t>
                      </a:r>
                      <a:r>
                        <a:rPr lang="en-US" sz="1600" b="0" i="0" u="none" strike="noStrike" dirty="0" smtClean="0">
                          <a:solidFill>
                            <a:srgbClr val="000000"/>
                          </a:solidFill>
                          <a:effectLst/>
                          <a:latin typeface="Helvetica Neue"/>
                          <a:cs typeface="Times New Roman" pitchFamily="18" charset="0"/>
                        </a:rPr>
                        <a:t>.</a:t>
                      </a: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Helvetica Neue"/>
                          <a:cs typeface="Times New Roman" pitchFamily="18" charset="0"/>
                        </a:rPr>
                        <a:t>It is recommended</a:t>
                      </a:r>
                      <a:r>
                        <a:rPr lang="en-US" sz="1600" b="0" i="0" u="none" strike="noStrike" baseline="0" dirty="0" smtClean="0">
                          <a:solidFill>
                            <a:srgbClr val="000000"/>
                          </a:solidFill>
                          <a:effectLst/>
                          <a:latin typeface="Helvetica Neue"/>
                          <a:cs typeface="Times New Roman" pitchFamily="18" charset="0"/>
                        </a:rPr>
                        <a:t> to implement DIFOT to achieve efficiencies. </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r h="589740">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Authority Letter</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r>
              <a:tr h="985216">
                <a:tc>
                  <a:txBody>
                    <a:bodyPr/>
                    <a:lstStyle/>
                    <a:p>
                      <a:pPr algn="ctr" fontAlgn="ctr"/>
                      <a:r>
                        <a:rPr lang="en-US" sz="1600" b="0" i="0" u="none" strike="noStrike" dirty="0" smtClean="0">
                          <a:solidFill>
                            <a:srgbClr val="000000"/>
                          </a:solidFill>
                          <a:effectLst/>
                          <a:latin typeface="Helvetica Neue"/>
                          <a:cs typeface="Times New Roman" pitchFamily="18" charset="0"/>
                        </a:rPr>
                        <a:t>9</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The study reveals that presently there are different</a:t>
                      </a:r>
                      <a:r>
                        <a:rPr lang="en-US" sz="1600" u="none" strike="noStrike" baseline="0" dirty="0" smtClean="0">
                          <a:effectLst/>
                          <a:latin typeface="Helvetica Neue"/>
                        </a:rPr>
                        <a:t> formats of</a:t>
                      </a:r>
                      <a:r>
                        <a:rPr lang="en-US" sz="1600" u="none" strike="noStrike" dirty="0" smtClean="0">
                          <a:effectLst/>
                          <a:latin typeface="Helvetica Neue"/>
                        </a:rPr>
                        <a:t> </a:t>
                      </a:r>
                      <a:r>
                        <a:rPr lang="en-US" sz="1600" u="none" strike="noStrike" dirty="0">
                          <a:effectLst/>
                          <a:latin typeface="Helvetica Neue"/>
                        </a:rPr>
                        <a:t>authority </a:t>
                      </a:r>
                      <a:r>
                        <a:rPr lang="en-US" sz="1600" u="none" strike="noStrike" dirty="0" smtClean="0">
                          <a:effectLst/>
                          <a:latin typeface="Helvetica Neue"/>
                        </a:rPr>
                        <a:t>letters /permits </a:t>
                      </a:r>
                      <a:r>
                        <a:rPr lang="en-US" sz="1600" u="none" strike="noStrike" baseline="0" dirty="0" smtClean="0">
                          <a:effectLst/>
                          <a:latin typeface="Helvetica Neue"/>
                        </a:rPr>
                        <a:t> in practice in FCCL</a:t>
                      </a:r>
                      <a:endParaRPr lang="en-US" sz="1600" u="none" strike="noStrike" dirty="0">
                        <a:effectLst/>
                        <a:latin typeface="Helvetica Neue"/>
                      </a:endParaRPr>
                    </a:p>
                    <a:p>
                      <a:pPr algn="l" fontAlgn="b"/>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ctr" fontAlgn="b"/>
                      <a:r>
                        <a:rPr lang="en-US" sz="1600" u="none" strike="noStrike" dirty="0">
                          <a:effectLst/>
                          <a:latin typeface="Helvetica Neue"/>
                        </a:rPr>
                        <a:t>N</a:t>
                      </a:r>
                      <a:r>
                        <a:rPr lang="en-US" sz="1600" u="none" strike="noStrike" dirty="0" smtClean="0">
                          <a:effectLst/>
                          <a:latin typeface="Helvetica Neue"/>
                        </a:rPr>
                        <a:t>ot </a:t>
                      </a:r>
                      <a:r>
                        <a:rPr lang="en-US" sz="1600" u="none" strike="noStrike" dirty="0">
                          <a:effectLst/>
                          <a:latin typeface="Helvetica Neue"/>
                        </a:rPr>
                        <a:t>provided</a:t>
                      </a:r>
                      <a:endParaRPr lang="en-US" sz="1600" b="0" i="0" u="none" strike="noStrike" dirty="0">
                        <a:solidFill>
                          <a:srgbClr val="0070C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Use of non-standard formats</a:t>
                      </a:r>
                      <a:r>
                        <a:rPr lang="en-US" sz="1600" u="none" strike="noStrike" baseline="0" dirty="0" smtClean="0">
                          <a:effectLst/>
                          <a:latin typeface="Helvetica Neue"/>
                        </a:rPr>
                        <a:t> may </a:t>
                      </a:r>
                      <a:r>
                        <a:rPr lang="en-US" sz="1600" u="none" strike="noStrike" dirty="0" smtClean="0">
                          <a:effectLst/>
                          <a:latin typeface="Helvetica Neue"/>
                        </a:rPr>
                        <a:t> lead </a:t>
                      </a:r>
                      <a:r>
                        <a:rPr lang="en-US" sz="1600" u="none" strike="noStrike" dirty="0">
                          <a:effectLst/>
                          <a:latin typeface="Helvetica Neue"/>
                        </a:rPr>
                        <a:t>to </a:t>
                      </a:r>
                      <a:r>
                        <a:rPr lang="en-US" sz="1600" u="none" strike="noStrike" dirty="0" smtClean="0">
                          <a:effectLst/>
                          <a:latin typeface="Helvetica Neue"/>
                        </a:rPr>
                        <a:t>misinterpretation of data resulting in inaccuracy of information.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format of the Authority Letter/Permit may be standardized for all the customers for improved reporting of information.</a:t>
                      </a:r>
                      <a:endParaRPr lang="en-US" sz="1600" b="0" i="0" u="none" strike="noStrike" dirty="0">
                        <a:solidFill>
                          <a:srgbClr val="000000"/>
                        </a:solidFill>
                        <a:effectLst/>
                        <a:latin typeface="Helvetica Neue"/>
                        <a:cs typeface="Times New Roman" pitchFamily="18" charset="0"/>
                      </a:endParaRPr>
                    </a:p>
                  </a:txBody>
                  <a:tcPr marL="7191" marR="7191"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11</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838186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2448156"/>
              </p:ext>
            </p:extLst>
          </p:nvPr>
        </p:nvGraphicFramePr>
        <p:xfrm>
          <a:off x="466725" y="1260475"/>
          <a:ext cx="11258120" cy="4991454"/>
        </p:xfrm>
        <a:graphic>
          <a:graphicData uri="http://schemas.openxmlformats.org/drawingml/2006/table">
            <a:tbl>
              <a:tblPr>
                <a:tableStyleId>{5940675A-B579-460E-94D1-54222C63F5DA}</a:tableStyleId>
              </a:tblPr>
              <a:tblGrid>
                <a:gridCol w="540238"/>
                <a:gridCol w="2330116"/>
                <a:gridCol w="2453413"/>
                <a:gridCol w="3807350"/>
                <a:gridCol w="2127003"/>
              </a:tblGrid>
              <a:tr h="294417">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48896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539688">
                <a:tc gridSpan="5">
                  <a:txBody>
                    <a:bodyPr/>
                    <a:lstStyle/>
                    <a:p>
                      <a:pPr algn="ctr" fontAlgn="b"/>
                      <a:r>
                        <a:rPr lang="en-US" sz="1600" b="1" u="none" strike="noStrike" dirty="0" smtClean="0">
                          <a:effectLst/>
                          <a:latin typeface="Helvetica Neue"/>
                        </a:rPr>
                        <a:t>ERP</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r>
              <a:tr h="1619310">
                <a:tc>
                  <a:txBody>
                    <a:bodyPr/>
                    <a:lstStyle/>
                    <a:p>
                      <a:pPr algn="ctr" fontAlgn="ctr"/>
                      <a:r>
                        <a:rPr lang="en-US" sz="1600" b="0" i="0" u="none" strike="noStrike" dirty="0" smtClean="0">
                          <a:solidFill>
                            <a:schemeClr val="tx1"/>
                          </a:solidFill>
                          <a:effectLst/>
                          <a:latin typeface="Helvetica Neue"/>
                          <a:cs typeface="+mn-cs"/>
                        </a:rPr>
                        <a:t>10</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a:t>
                      </a:r>
                      <a:r>
                        <a:rPr lang="en-US" sz="1600" u="none" strike="noStrike" dirty="0" smtClean="0">
                          <a:effectLst/>
                          <a:latin typeface="Helvetica Neue"/>
                        </a:rPr>
                        <a:t>observed that  the ERP tool is not aligned with the details</a:t>
                      </a:r>
                      <a:r>
                        <a:rPr lang="en-US" sz="1600" u="none" strike="noStrike" baseline="0" dirty="0" smtClean="0">
                          <a:effectLst/>
                          <a:latin typeface="Helvetica Neue"/>
                        </a:rPr>
                        <a:t> of the finished goods inventory, dispatch details and order management.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a:t>
                      </a:r>
                      <a:r>
                        <a:rPr lang="en-US" sz="1600" u="none" strike="noStrike" dirty="0" smtClean="0">
                          <a:effectLst/>
                          <a:latin typeface="Helvetica Neue"/>
                        </a:rPr>
                        <a:t>observed that  the ERP tool is not aligned with the details</a:t>
                      </a:r>
                      <a:r>
                        <a:rPr lang="en-US" sz="1600" u="none" strike="noStrike" baseline="0" dirty="0" smtClean="0">
                          <a:effectLst/>
                          <a:latin typeface="Helvetica Neue"/>
                        </a:rPr>
                        <a:t> of the finished goods inventory, dispatch details and order management. </a:t>
                      </a:r>
                      <a:endParaRPr lang="en-US" sz="1600" u="none" strike="noStrike" dirty="0" smtClean="0">
                        <a:effectLst/>
                        <a:latin typeface="Helvetica Neue"/>
                      </a:endParaRPr>
                    </a:p>
                  </a:txBody>
                  <a:tcPr marL="7169" marR="7169" marT="5393" marB="0" anchor="ctr"/>
                </a:tc>
                <a:tc>
                  <a:txBody>
                    <a:bodyPr/>
                    <a:lstStyle/>
                    <a:p>
                      <a:pPr algn="l" fontAlgn="b"/>
                      <a:r>
                        <a:rPr lang="en-US" sz="1600" u="none" strike="noStrike" dirty="0" smtClean="0">
                          <a:effectLst/>
                          <a:latin typeface="Helvetica Neue"/>
                        </a:rPr>
                        <a:t>Non-availability of real time information on finished</a:t>
                      </a:r>
                      <a:r>
                        <a:rPr lang="en-US" sz="1600" u="none" strike="noStrike" baseline="0" dirty="0" smtClean="0">
                          <a:effectLst/>
                          <a:latin typeface="Helvetica Neue"/>
                        </a:rPr>
                        <a:t> goods inventory may lead to overbooking thus causing delays  in loading of goods for the customers  in the  waiting line.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 ERP module  may</a:t>
                      </a:r>
                      <a:r>
                        <a:rPr lang="en-US" sz="1600" u="none" strike="noStrike" baseline="0" dirty="0" smtClean="0">
                          <a:effectLst/>
                          <a:latin typeface="Helvetica Neue"/>
                        </a:rPr>
                        <a:t> reflect  real time information on Finished Goods Inventory, Dispatch details and different stages of order process management.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459332">
                <a:tc>
                  <a:txBody>
                    <a:bodyPr/>
                    <a:lstStyle/>
                    <a:p>
                      <a:pPr algn="ctr" fontAlgn="ctr"/>
                      <a:r>
                        <a:rPr lang="en-US" sz="1600" b="0" i="0" u="none" strike="noStrike" dirty="0" smtClean="0">
                          <a:solidFill>
                            <a:schemeClr val="tx1"/>
                          </a:solidFill>
                          <a:effectLst/>
                          <a:latin typeface="Helvetica Neue"/>
                          <a:cs typeface="+mn-cs"/>
                        </a:rPr>
                        <a:t>11</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There </a:t>
                      </a:r>
                      <a:r>
                        <a:rPr lang="en-US" sz="1600" u="none" strike="noStrike" dirty="0">
                          <a:effectLst/>
                          <a:latin typeface="Helvetica Neue"/>
                        </a:rPr>
                        <a:t>is </a:t>
                      </a:r>
                      <a:r>
                        <a:rPr lang="en-US" sz="1600" u="none" strike="noStrike" dirty="0" smtClean="0">
                          <a:effectLst/>
                          <a:latin typeface="Helvetica Neue"/>
                        </a:rPr>
                        <a:t>an absence </a:t>
                      </a:r>
                      <a:r>
                        <a:rPr lang="en-US" sz="1600" u="none" strike="noStrike" dirty="0">
                          <a:effectLst/>
                          <a:latin typeface="Helvetica Neue"/>
                        </a:rPr>
                        <a:t>of information dashboard </a:t>
                      </a:r>
                      <a:r>
                        <a:rPr lang="en-US" sz="1600" u="none" strike="noStrike" dirty="0" smtClean="0">
                          <a:effectLst/>
                          <a:latin typeface="Helvetica Neue"/>
                        </a:rPr>
                        <a:t>providing</a:t>
                      </a:r>
                      <a:r>
                        <a:rPr lang="en-US" sz="1600" u="none" strike="noStrike" baseline="0" dirty="0" smtClean="0">
                          <a:effectLst/>
                          <a:latin typeface="Helvetica Neue"/>
                        </a:rPr>
                        <a:t> real time information on</a:t>
                      </a:r>
                      <a:r>
                        <a:rPr lang="en-US" sz="1600" u="none" strike="noStrike" dirty="0" smtClean="0">
                          <a:effectLst/>
                          <a:latin typeface="Helvetica Neue"/>
                        </a:rPr>
                        <a:t> dispatch</a:t>
                      </a:r>
                      <a:r>
                        <a:rPr lang="en-US" sz="1600" u="none" strike="noStrike" baseline="0" dirty="0" smtClean="0">
                          <a:effectLst/>
                          <a:latin typeface="Helvetica Neue"/>
                        </a:rPr>
                        <a:t> &amp; </a:t>
                      </a:r>
                      <a:r>
                        <a:rPr lang="en-US" sz="1600" u="none" strike="noStrike" dirty="0" smtClean="0">
                          <a:effectLst/>
                          <a:latin typeface="Helvetica Neue"/>
                        </a:rPr>
                        <a:t>pending order, carriage back</a:t>
                      </a:r>
                      <a:r>
                        <a:rPr lang="en-US" sz="1600" u="none" strike="noStrike" baseline="0" dirty="0" smtClean="0">
                          <a:effectLst/>
                          <a:latin typeface="Helvetica Neue"/>
                        </a:rPr>
                        <a:t> log, carriage in pipeline etc.</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There is an absence of information dashboard providing</a:t>
                      </a:r>
                      <a:r>
                        <a:rPr lang="en-US" sz="1600" u="none" strike="noStrike" baseline="0" dirty="0" smtClean="0">
                          <a:effectLst/>
                          <a:latin typeface="Helvetica Neue"/>
                        </a:rPr>
                        <a:t> real time information on</a:t>
                      </a:r>
                      <a:r>
                        <a:rPr lang="en-US" sz="1600" u="none" strike="noStrike" dirty="0" smtClean="0">
                          <a:effectLst/>
                          <a:latin typeface="Helvetica Neue"/>
                        </a:rPr>
                        <a:t> dispatch</a:t>
                      </a:r>
                      <a:r>
                        <a:rPr lang="en-US" sz="1600" u="none" strike="noStrike" baseline="0" dirty="0" smtClean="0">
                          <a:effectLst/>
                          <a:latin typeface="Helvetica Neue"/>
                        </a:rPr>
                        <a:t> &amp; </a:t>
                      </a:r>
                      <a:r>
                        <a:rPr lang="en-US" sz="1600" u="none" strike="noStrike" dirty="0" smtClean="0">
                          <a:effectLst/>
                          <a:latin typeface="Helvetica Neue"/>
                        </a:rPr>
                        <a:t>pending order, carriage back</a:t>
                      </a:r>
                      <a:r>
                        <a:rPr lang="en-US" sz="1600" u="none" strike="noStrike" baseline="0" dirty="0" smtClean="0">
                          <a:effectLst/>
                          <a:latin typeface="Helvetica Neue"/>
                        </a:rPr>
                        <a:t> log, carriage in pipeline etc.</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dashboard leads to In-visibility </a:t>
                      </a:r>
                      <a:r>
                        <a:rPr lang="en-US" sz="1600" u="none" strike="noStrike" dirty="0">
                          <a:effectLst/>
                          <a:latin typeface="Helvetica Neue"/>
                        </a:rPr>
                        <a:t>of real time </a:t>
                      </a:r>
                      <a:r>
                        <a:rPr lang="en-US" sz="1600" u="none" strike="noStrike" dirty="0" smtClean="0">
                          <a:effectLst/>
                          <a:latin typeface="Helvetica Neue"/>
                        </a:rPr>
                        <a:t>progress of dispatch</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recommended to introduce real time visibility through dashboard in the ERP</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12</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43061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13</a:t>
            </a:fld>
            <a:endParaRPr lang="en-GB"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14401274"/>
              </p:ext>
            </p:extLst>
          </p:nvPr>
        </p:nvGraphicFramePr>
        <p:xfrm>
          <a:off x="466725" y="1260475"/>
          <a:ext cx="11257914" cy="3587296"/>
        </p:xfrm>
        <a:graphic>
          <a:graphicData uri="http://schemas.openxmlformats.org/drawingml/2006/table">
            <a:tbl>
              <a:tblPr>
                <a:tableStyleId>{5940675A-B579-460E-94D1-54222C63F5DA}</a:tableStyleId>
              </a:tblPr>
              <a:tblGrid>
                <a:gridCol w="537582"/>
                <a:gridCol w="2312895"/>
                <a:gridCol w="2526899"/>
                <a:gridCol w="3770954"/>
                <a:gridCol w="2109584"/>
              </a:tblGrid>
              <a:tr h="409444">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r>
              <a:tr h="527867">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91" marR="7191" marT="5393" marB="0" anchor="ctr">
                    <a:solidFill>
                      <a:schemeClr val="accent1"/>
                    </a:solidFill>
                  </a:tcPr>
                </a:tc>
                <a:tc vMerge="1">
                  <a:txBody>
                    <a:bodyPr/>
                    <a:lstStyle/>
                    <a:p>
                      <a:endParaRPr lang="en-US"/>
                    </a:p>
                  </a:txBody>
                  <a:tcPr/>
                </a:tc>
                <a:tc vMerge="1">
                  <a:txBody>
                    <a:bodyPr/>
                    <a:lstStyle/>
                    <a:p>
                      <a:endParaRPr lang="en-US"/>
                    </a:p>
                  </a:txBody>
                  <a:tcPr/>
                </a:tc>
              </a:tr>
              <a:tr h="333207">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Loading </a:t>
                      </a:r>
                      <a:r>
                        <a:rPr lang="en-US" sz="1600" b="1" u="none" strike="noStrike" dirty="0">
                          <a:effectLst/>
                          <a:latin typeface="Helvetica Neue"/>
                        </a:rPr>
                        <a:t>Gate </a:t>
                      </a:r>
                      <a:r>
                        <a:rPr lang="en-US" sz="1600" b="1" u="none" strike="noStrike" dirty="0" smtClean="0">
                          <a:effectLst/>
                          <a:latin typeface="Helvetica Neue"/>
                        </a:rPr>
                        <a:t>Entry </a:t>
                      </a:r>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r>
              <a:tr h="2316778">
                <a:tc>
                  <a:txBody>
                    <a:bodyPr/>
                    <a:lstStyle/>
                    <a:p>
                      <a:pPr algn="ctr" fontAlgn="ctr"/>
                      <a:r>
                        <a:rPr lang="en-US" sz="1600" u="none" strike="noStrike" dirty="0" smtClean="0">
                          <a:effectLst/>
                          <a:latin typeface="Helvetica Neue"/>
                        </a:rPr>
                        <a:t>12</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Absence of </a:t>
                      </a:r>
                      <a:r>
                        <a:rPr lang="en-US" sz="1600" u="none" strike="noStrike" dirty="0">
                          <a:effectLst/>
                          <a:latin typeface="Helvetica Neue"/>
                        </a:rPr>
                        <a:t>proper </a:t>
                      </a:r>
                      <a:r>
                        <a:rPr lang="en-US" sz="1600" u="none" strike="noStrike" dirty="0" smtClean="0">
                          <a:effectLst/>
                          <a:latin typeface="Helvetica Neue"/>
                        </a:rPr>
                        <a:t>vehicle inspection process  i.e.</a:t>
                      </a:r>
                      <a:r>
                        <a:rPr lang="en-US" sz="1600" u="none" strike="noStrike" baseline="0" dirty="0" smtClean="0">
                          <a:effectLst/>
                          <a:latin typeface="Helvetica Neue"/>
                        </a:rPr>
                        <a:t> check list of items to be  checked, such as  fitness of the vehicle, cleaning, rope, spare  tyre,  canvas (tarpal) and  etc.</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The unfit vehicle without the supporting material may cause delays in delivery and/or damage of the goods in transit</a:t>
                      </a:r>
                      <a:endParaRPr lang="en-US" sz="1600" b="0" i="0" u="none" strike="noStrike" dirty="0">
                        <a:solidFill>
                          <a:srgbClr val="000000"/>
                        </a:solidFill>
                        <a:effectLst/>
                        <a:latin typeface="Helvetica Neue"/>
                        <a:cs typeface="Times New Roman" pitchFamily="18" charset="0"/>
                      </a:endParaRPr>
                    </a:p>
                  </a:txBody>
                  <a:tcPr marL="7191" marR="7191" marT="5393" marB="0" anchor="ctr"/>
                </a:tc>
                <a:tc>
                  <a:txBody>
                    <a:bodyPr/>
                    <a:lstStyle/>
                    <a:p>
                      <a:pPr algn="l" fontAlgn="b"/>
                      <a:r>
                        <a:rPr lang="en-US" sz="1600" u="none" strike="noStrike" dirty="0" smtClean="0">
                          <a:effectLst/>
                          <a:latin typeface="Helvetica Neue"/>
                        </a:rPr>
                        <a:t>It is recommended to Implement proper </a:t>
                      </a:r>
                      <a:r>
                        <a:rPr lang="en-US" sz="1600" u="none" strike="noStrike" dirty="0">
                          <a:effectLst/>
                          <a:latin typeface="Helvetica Neue"/>
                        </a:rPr>
                        <a:t>vehicle inspection before </a:t>
                      </a:r>
                      <a:r>
                        <a:rPr lang="en-US" sz="1600" u="none" strike="noStrike" dirty="0" smtClean="0">
                          <a:effectLst/>
                          <a:latin typeface="Helvetica Neue"/>
                        </a:rPr>
                        <a:t>loading</a:t>
                      </a:r>
                      <a:r>
                        <a:rPr lang="en-US" sz="1600" u="none" strike="noStrike" baseline="0" dirty="0" smtClean="0">
                          <a:effectLst/>
                          <a:latin typeface="Helvetica Neue"/>
                        </a:rPr>
                        <a:t> of goods</a:t>
                      </a:r>
                      <a:endParaRPr lang="en-US" sz="1600" b="0" i="0" u="none" strike="noStrike" dirty="0">
                        <a:solidFill>
                          <a:srgbClr val="000000"/>
                        </a:solidFill>
                        <a:effectLst/>
                        <a:latin typeface="Helvetica Neue"/>
                        <a:cs typeface="Times New Roman" pitchFamily="18" charset="0"/>
                      </a:endParaRPr>
                    </a:p>
                  </a:txBody>
                  <a:tcPr marL="7191" marR="7191" marT="5393" marB="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79522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6250045"/>
              </p:ext>
            </p:extLst>
          </p:nvPr>
        </p:nvGraphicFramePr>
        <p:xfrm>
          <a:off x="466725" y="1260475"/>
          <a:ext cx="11258118" cy="3789167"/>
        </p:xfrm>
        <a:graphic>
          <a:graphicData uri="http://schemas.openxmlformats.org/drawingml/2006/table">
            <a:tbl>
              <a:tblPr>
                <a:tableStyleId>{5940675A-B579-460E-94D1-54222C63F5DA}</a:tableStyleId>
              </a:tblPr>
              <a:tblGrid>
                <a:gridCol w="454244"/>
                <a:gridCol w="2319500"/>
                <a:gridCol w="2692975"/>
                <a:gridCol w="2887588"/>
                <a:gridCol w="2903811"/>
              </a:tblGrid>
              <a:tr h="379152">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a:solidFill>
                            <a:schemeClr val="bg1"/>
                          </a:solidFill>
                          <a:effectLst/>
                          <a:latin typeface="Helvetica Neue"/>
                        </a:rPr>
                        <a:t>Implication</a:t>
                      </a:r>
                      <a:endParaRPr lang="en-US" sz="1800" b="1" i="0" u="none" strike="noStrike">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379152">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337837">
                <a:tc gridSpan="5">
                  <a:txBody>
                    <a:bodyPr/>
                    <a:lstStyle/>
                    <a:p>
                      <a:pPr algn="ctr" fontAlgn="ctr"/>
                      <a:r>
                        <a:rPr lang="en-US" sz="1600" u="none" strike="noStrike" dirty="0">
                          <a:effectLst/>
                          <a:latin typeface="Helvetica Neue"/>
                        </a:rPr>
                        <a:t> </a:t>
                      </a:r>
                      <a:r>
                        <a:rPr lang="en-US" sz="1600" b="1" u="none" strike="noStrike" dirty="0" smtClean="0">
                          <a:effectLst/>
                          <a:latin typeface="Helvetica Neue"/>
                        </a:rPr>
                        <a:t>Weigh </a:t>
                      </a:r>
                      <a:r>
                        <a:rPr lang="en-US" sz="1600" b="1" u="none" strike="noStrike" dirty="0" smtClean="0">
                          <a:effectLst/>
                          <a:latin typeface="Helvetica Neue"/>
                        </a:rPr>
                        <a:t>Bridge </a:t>
                      </a:r>
                      <a:r>
                        <a:rPr lang="en-US" sz="1600" b="1" u="none" strike="noStrike" dirty="0" smtClean="0">
                          <a:effectLst/>
                          <a:latin typeface="Helvetica Neue"/>
                        </a:rPr>
                        <a:t>Risk</a:t>
                      </a:r>
                      <a:r>
                        <a:rPr lang="en-US" sz="1600" u="none" strike="noStrike" dirty="0">
                          <a:effectLst/>
                          <a:latin typeface="Helvetica Neue"/>
                        </a:rPr>
                        <a: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453363">
                <a:tc>
                  <a:txBody>
                    <a:bodyPr/>
                    <a:lstStyle/>
                    <a:p>
                      <a:pPr algn="ctr" fontAlgn="ctr"/>
                      <a:r>
                        <a:rPr lang="en-US" sz="1600" u="none" strike="noStrike" dirty="0" smtClean="0">
                          <a:effectLst/>
                          <a:latin typeface="Helvetica Neue"/>
                        </a:rPr>
                        <a:t>13</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a:t>
                      </a:r>
                      <a:r>
                        <a:rPr lang="en-US" sz="1600" u="none" strike="noStrike" dirty="0" smtClean="0">
                          <a:effectLst/>
                          <a:latin typeface="Helvetica Neue"/>
                        </a:rPr>
                        <a:t> </a:t>
                      </a:r>
                      <a:r>
                        <a:rPr lang="en-US" sz="1600" u="none" strike="noStrike" dirty="0">
                          <a:effectLst/>
                          <a:latin typeface="Helvetica Neue"/>
                        </a:rPr>
                        <a:t>guide line at weigh bridge for truck drivers, how to enter/exit the w/b platform</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ctr" fontAlgn="b"/>
                      <a:r>
                        <a:rPr lang="en-US" sz="1600" u="none" strike="noStrike" dirty="0">
                          <a:effectLst/>
                          <a:latin typeface="Helvetica Neue"/>
                        </a:rPr>
                        <a:t> </a:t>
                      </a:r>
                      <a:r>
                        <a:rPr lang="en-US" sz="1600" u="none" strike="noStrike"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guidelines may </a:t>
                      </a:r>
                      <a:r>
                        <a:rPr lang="en-US" sz="1600" u="none" strike="noStrike" dirty="0">
                          <a:effectLst/>
                          <a:latin typeface="Helvetica Neue"/>
                        </a:rPr>
                        <a:t>cause damage </a:t>
                      </a:r>
                      <a:r>
                        <a:rPr lang="en-US" sz="1600" u="none" strike="noStrike" baseline="0" dirty="0" smtClean="0">
                          <a:effectLst/>
                          <a:latin typeface="Helvetica Neue"/>
                        </a:rPr>
                        <a:t> </a:t>
                      </a:r>
                      <a:r>
                        <a:rPr lang="en-US" sz="1600" u="none" strike="noStrike" dirty="0" smtClean="0">
                          <a:effectLst/>
                          <a:latin typeface="Helvetica Neue"/>
                        </a:rPr>
                        <a:t>to</a:t>
                      </a:r>
                      <a:r>
                        <a:rPr lang="en-US" sz="1600" u="none" strike="noStrike" baseline="0" dirty="0" smtClean="0">
                          <a:effectLst/>
                          <a:latin typeface="Helvetica Neue"/>
                        </a:rPr>
                        <a:t> </a:t>
                      </a:r>
                      <a:r>
                        <a:rPr lang="en-US" sz="1600" u="none" strike="noStrike" dirty="0" smtClean="0">
                          <a:effectLst/>
                          <a:latin typeface="Helvetica Neue"/>
                        </a:rPr>
                        <a:t>weigh </a:t>
                      </a:r>
                      <a:r>
                        <a:rPr lang="en-US" sz="1600" u="none" strike="noStrike" dirty="0">
                          <a:effectLst/>
                          <a:latin typeface="Helvetica Neue"/>
                        </a:rPr>
                        <a:t>bridge, </a:t>
                      </a:r>
                      <a:r>
                        <a:rPr lang="en-US" sz="1600" u="none" strike="noStrike" dirty="0" smtClean="0">
                          <a:effectLst/>
                          <a:latin typeface="Helvetica Neue"/>
                        </a:rPr>
                        <a:t>error</a:t>
                      </a:r>
                      <a:r>
                        <a:rPr lang="en-US" sz="1600" u="none" strike="noStrike" baseline="0" dirty="0" smtClean="0">
                          <a:effectLst/>
                          <a:latin typeface="Helvetica Neue"/>
                        </a:rPr>
                        <a:t> in weight calculation and may cause</a:t>
                      </a:r>
                      <a:r>
                        <a:rPr lang="en-US" sz="1600" u="none" strike="noStrike" dirty="0" smtClean="0">
                          <a:effectLst/>
                          <a:latin typeface="Helvetica Neue"/>
                        </a:rPr>
                        <a:t> dispatch disturbance</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a:t>
                      </a:r>
                      <a:r>
                        <a:rPr lang="en-US" sz="1600" u="none" strike="noStrike" baseline="0" dirty="0" smtClean="0">
                          <a:effectLst/>
                          <a:latin typeface="Helvetica Neue"/>
                        </a:rPr>
                        <a:t> is recommended that guidelines for the drivers may be clearly  mentioned at the entrance via a notice board  to ensure  accurate and error free  dispatches.</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164153">
                <a:tc>
                  <a:txBody>
                    <a:bodyPr/>
                    <a:lstStyle/>
                    <a:p>
                      <a:pPr algn="ctr" fontAlgn="ctr"/>
                      <a:r>
                        <a:rPr lang="en-US" sz="1600" b="0" i="0" u="none" strike="noStrike" dirty="0" smtClean="0">
                          <a:solidFill>
                            <a:schemeClr val="tx1"/>
                          </a:solidFill>
                          <a:effectLst/>
                          <a:latin typeface="Helvetica Neue"/>
                          <a:cs typeface="+mn-cs"/>
                        </a:rPr>
                        <a:t>14</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a:t>
                      </a:r>
                      <a:r>
                        <a:rPr lang="en-US" sz="1600" u="none" strike="noStrike" baseline="0" dirty="0" smtClean="0">
                          <a:effectLst/>
                          <a:latin typeface="Helvetica Neue"/>
                        </a:rPr>
                        <a:t> of proper light arrangement,</a:t>
                      </a:r>
                      <a:r>
                        <a:rPr lang="en-US" sz="1600" u="none" strike="noStrike" dirty="0" smtClean="0">
                          <a:effectLst/>
                          <a:latin typeface="Helvetica Neue"/>
                        </a:rPr>
                        <a:t> </a:t>
                      </a:r>
                      <a:r>
                        <a:rPr lang="en-US" sz="1600" u="none" strike="noStrike" dirty="0">
                          <a:effectLst/>
                          <a:latin typeface="Helvetica Neue"/>
                        </a:rPr>
                        <a:t>security </a:t>
                      </a:r>
                      <a:r>
                        <a:rPr lang="en-US" sz="1600" u="none" strike="noStrike" dirty="0" smtClean="0">
                          <a:effectLst/>
                          <a:latin typeface="Helvetica Neue"/>
                        </a:rPr>
                        <a:t>cameras &amp; cat lights at weighbridge </a:t>
                      </a:r>
                      <a:r>
                        <a:rPr lang="en-US" sz="1600" u="none" strike="noStrike" baseline="0"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ctr" fontAlgn="b"/>
                      <a:r>
                        <a:rPr lang="en-US" sz="1600" u="none" strike="noStrike" dirty="0">
                          <a:effectLst/>
                          <a:latin typeface="Helvetica Neue"/>
                        </a:rPr>
                        <a:t> </a:t>
                      </a:r>
                      <a:r>
                        <a:rPr lang="en-US" sz="1600" u="none" strike="noStrike"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Absence of these</a:t>
                      </a:r>
                      <a:r>
                        <a:rPr lang="en-US" sz="1600" u="none" strike="noStrike" baseline="0" dirty="0" smtClean="0">
                          <a:effectLst/>
                          <a:latin typeface="Helvetica Neue"/>
                        </a:rPr>
                        <a:t> arrangement</a:t>
                      </a:r>
                      <a:r>
                        <a:rPr lang="en-US" sz="1600" u="none" strike="noStrike" dirty="0" smtClean="0">
                          <a:effectLst/>
                          <a:latin typeface="Helvetica Neue"/>
                        </a:rPr>
                        <a:t> may </a:t>
                      </a:r>
                      <a:r>
                        <a:rPr lang="en-US" sz="1600" u="none" strike="noStrike" dirty="0">
                          <a:effectLst/>
                          <a:latin typeface="Helvetica Neue"/>
                        </a:rPr>
                        <a:t>cause </a:t>
                      </a:r>
                      <a:r>
                        <a:rPr lang="en-US" sz="1600" u="none" strike="noStrike" baseline="0" dirty="0" smtClean="0">
                          <a:effectLst/>
                          <a:latin typeface="Helvetica Neue"/>
                        </a:rPr>
                        <a:t> </a:t>
                      </a:r>
                      <a:r>
                        <a:rPr lang="en-US" sz="1600" u="none" strike="noStrike" dirty="0" smtClean="0">
                          <a:effectLst/>
                          <a:latin typeface="Helvetica Neue"/>
                        </a:rPr>
                        <a:t>security breach</a:t>
                      </a:r>
                      <a:r>
                        <a:rPr lang="en-US" sz="1600" u="none" strike="noStrike" baseline="0" dirty="0" smtClean="0">
                          <a:effectLst/>
                          <a:latin typeface="Helvetica Neue"/>
                        </a:rPr>
                        <a:t>, accident  and </a:t>
                      </a:r>
                      <a:r>
                        <a:rPr lang="en-US" sz="1600" u="none" strike="noStrike" dirty="0" smtClean="0">
                          <a:effectLst/>
                          <a:latin typeface="Helvetica Neue"/>
                        </a:rPr>
                        <a:t> or damage to property or the vehicle.</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recommended to that  safety </a:t>
                      </a:r>
                      <a:r>
                        <a:rPr lang="en-US" sz="1600" u="none" strike="noStrike" dirty="0">
                          <a:effectLst/>
                          <a:latin typeface="Helvetica Neue"/>
                        </a:rPr>
                        <a:t>&amp; </a:t>
                      </a:r>
                      <a:r>
                        <a:rPr lang="en-US" sz="1600" u="none" strike="noStrike" dirty="0" smtClean="0">
                          <a:effectLst/>
                          <a:latin typeface="Helvetica Neue"/>
                        </a:rPr>
                        <a:t>security standards</a:t>
                      </a:r>
                      <a:r>
                        <a:rPr lang="en-US" sz="1600" u="none" strike="noStrike" baseline="0" dirty="0" smtClean="0">
                          <a:effectLst/>
                          <a:latin typeface="Helvetica Neue"/>
                        </a:rPr>
                        <a:t> at weighbridge &amp;  along road side in/out side of plant area  may be </a:t>
                      </a:r>
                      <a:r>
                        <a:rPr lang="en-US" sz="1600" u="none" strike="noStrike" baseline="0" dirty="0" err="1" smtClean="0">
                          <a:effectLst/>
                          <a:latin typeface="Helvetica Neue"/>
                        </a:rPr>
                        <a:t>maitained</a:t>
                      </a:r>
                      <a:r>
                        <a:rPr lang="en-US" sz="1600" u="none" strike="noStrike" baseline="0" dirty="0" smtClean="0">
                          <a:effectLst/>
                          <a:latin typeface="Helvetica Neue"/>
                        </a:rPr>
                        <a: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14</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4549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Assessment of transportation and freight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3011353"/>
              </p:ext>
            </p:extLst>
          </p:nvPr>
        </p:nvGraphicFramePr>
        <p:xfrm>
          <a:off x="466725" y="1260475"/>
          <a:ext cx="11258117" cy="2752968"/>
        </p:xfrm>
        <a:graphic>
          <a:graphicData uri="http://schemas.openxmlformats.org/drawingml/2006/table">
            <a:tbl>
              <a:tblPr>
                <a:tableStyleId>{5940675A-B579-460E-94D1-54222C63F5DA}</a:tableStyleId>
              </a:tblPr>
              <a:tblGrid>
                <a:gridCol w="411282"/>
                <a:gridCol w="2986054"/>
                <a:gridCol w="3275297"/>
                <a:gridCol w="2499918"/>
                <a:gridCol w="2085566"/>
              </a:tblGrid>
              <a:tr h="339869">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r>
              <a:tr h="464704">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solidFill>
                      <a:schemeClr val="accent1"/>
                    </a:solidFill>
                  </a:tcPr>
                </a:tc>
                <a:tc vMerge="1">
                  <a:txBody>
                    <a:bodyPr/>
                    <a:lstStyle/>
                    <a:p>
                      <a:endParaRPr lang="en-US"/>
                    </a:p>
                  </a:txBody>
                  <a:tcPr/>
                </a:tc>
                <a:tc vMerge="1">
                  <a:txBody>
                    <a:bodyPr/>
                    <a:lstStyle/>
                    <a:p>
                      <a:endParaRPr lang="en-US"/>
                    </a:p>
                  </a:txBody>
                  <a:tcPr/>
                </a:tc>
              </a:tr>
              <a:tr h="460438">
                <a:tc gridSpan="5">
                  <a:txBody>
                    <a:bodyPr/>
                    <a:lstStyle/>
                    <a:p>
                      <a:pPr algn="ctr" fontAlgn="b"/>
                      <a:r>
                        <a:rPr lang="en-US" sz="1600" b="1" i="0" u="none" strike="noStrike" dirty="0" smtClean="0">
                          <a:solidFill>
                            <a:srgbClr val="000000"/>
                          </a:solidFill>
                          <a:effectLst/>
                          <a:latin typeface="Helvetica Neue"/>
                          <a:cs typeface="Times New Roman" pitchFamily="18" charset="0"/>
                        </a:rPr>
                        <a:t>Transportation arrangement and analysis</a:t>
                      </a:r>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r>
              <a:tr h="1487957">
                <a:tc>
                  <a:txBody>
                    <a:bodyPr/>
                    <a:lstStyle/>
                    <a:p>
                      <a:pPr algn="ctr" fontAlgn="ctr"/>
                      <a:r>
                        <a:rPr lang="en-US" sz="1600" b="0" i="0" u="none" strike="noStrike" dirty="0" smtClean="0">
                          <a:solidFill>
                            <a:srgbClr val="000000"/>
                          </a:solidFill>
                          <a:effectLst/>
                          <a:latin typeface="Helvetica Neue"/>
                          <a:cs typeface="Times New Roman" pitchFamily="18" charset="0"/>
                        </a:rPr>
                        <a:t>15</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u="none" strike="noStrike" dirty="0" smtClean="0">
                          <a:effectLst/>
                          <a:latin typeface="Helvetica Neue"/>
                        </a:rPr>
                        <a:t>It is observed that there is a variance of 22% between the approved freight rates and the going market rates.</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High</a:t>
                      </a:r>
                      <a:r>
                        <a:rPr lang="en-US" sz="1600" b="0" i="0" u="none" strike="noStrike" baseline="0" dirty="0" smtClean="0">
                          <a:solidFill>
                            <a:srgbClr val="000000"/>
                          </a:solidFill>
                          <a:effectLst/>
                          <a:latin typeface="Helvetica Neue"/>
                          <a:cs typeface="Times New Roman" pitchFamily="18" charset="0"/>
                        </a:rPr>
                        <a:t> cost of transportation may limit the penetration in new territories </a:t>
                      </a:r>
                      <a:r>
                        <a:rPr lang="en-US" sz="1600" b="0" i="0" u="none" strike="noStrike" dirty="0" smtClean="0">
                          <a:solidFill>
                            <a:srgbClr val="000000"/>
                          </a:solidFill>
                          <a:effectLst/>
                          <a:latin typeface="Helvetica Neue"/>
                          <a:cs typeface="Times New Roman" pitchFamily="18" charset="0"/>
                        </a:rPr>
                        <a:t> </a:t>
                      </a:r>
                      <a:endParaRPr lang="en-US" sz="1600" b="0" i="0" u="none" strike="noStrike" dirty="0">
                        <a:solidFill>
                          <a:srgbClr val="000000"/>
                        </a:solidFill>
                        <a:effectLst/>
                        <a:latin typeface="Helvetica Neue"/>
                        <a:cs typeface="Times New Roman" pitchFamily="18" charset="0"/>
                      </a:endParaRPr>
                    </a:p>
                  </a:txBody>
                  <a:tcPr marL="7169" marR="7169"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optimize the freight cost to achieve the better placement of product.</a:t>
                      </a:r>
                      <a:endParaRPr lang="en-US" sz="1600" b="0" i="0" u="none" strike="noStrike" dirty="0">
                        <a:solidFill>
                          <a:srgbClr val="000000"/>
                        </a:solidFill>
                        <a:effectLst/>
                        <a:latin typeface="Helvetica Neue"/>
                        <a:cs typeface="Times New Roman" pitchFamily="18" charset="0"/>
                      </a:endParaRPr>
                    </a:p>
                  </a:txBody>
                  <a:tcPr marL="7169" marR="7169"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15</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425286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H="1">
            <a:off x="7272383" y="2869301"/>
            <a:ext cx="881017" cy="6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0"/>
          </p:cNvCxnSpPr>
          <p:nvPr/>
        </p:nvCxnSpPr>
        <p:spPr>
          <a:xfrm>
            <a:off x="6384033" y="3645024"/>
            <a:ext cx="1248366" cy="656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29832" y="1911930"/>
            <a:ext cx="0" cy="11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smtClean="0">
                <a:effectLst/>
                <a:latin typeface="Helvetica Neue"/>
                <a:cs typeface="Times New Roman" pitchFamily="18" charset="0"/>
              </a:rPr>
              <a:t>FCCL &amp; ACL </a:t>
            </a:r>
            <a:r>
              <a:rPr lang="en-US" b="1" dirty="0">
                <a:latin typeface="Helvetica Neue"/>
                <a:cs typeface="Times New Roman" pitchFamily="18" charset="0"/>
              </a:rPr>
              <a:t>C</a:t>
            </a:r>
            <a:r>
              <a:rPr lang="en-US" b="1" dirty="0" smtClean="0">
                <a:effectLst/>
                <a:latin typeface="Helvetica Neue"/>
                <a:cs typeface="Times New Roman" pitchFamily="18" charset="0"/>
              </a:rPr>
              <a:t>urrent </a:t>
            </a:r>
            <a:r>
              <a:rPr lang="en-US" b="1" dirty="0" smtClean="0">
                <a:latin typeface="Helvetica Neue"/>
                <a:cs typeface="Times New Roman" pitchFamily="18" charset="0"/>
              </a:rPr>
              <a:t>Marketing</a:t>
            </a:r>
            <a:r>
              <a:rPr lang="en-US" b="1" dirty="0" smtClean="0">
                <a:effectLst/>
                <a:latin typeface="Helvetica Neue"/>
                <a:cs typeface="Times New Roman" pitchFamily="18" charset="0"/>
              </a:rPr>
              <a:t> &amp; Dispatch Interface</a:t>
            </a:r>
            <a:endParaRPr lang="en-US" b="1" dirty="0">
              <a:effectLst/>
              <a:latin typeface="Helvetica Neue"/>
              <a:cs typeface="Times New Roman"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85701488"/>
              </p:ext>
            </p:extLst>
          </p:nvPr>
        </p:nvGraphicFramePr>
        <p:xfrm>
          <a:off x="430960" y="1605153"/>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488073" y="3121647"/>
            <a:ext cx="3144325" cy="85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Place </a:t>
            </a:r>
          </a:p>
          <a:p>
            <a:pPr algn="ctr"/>
            <a:r>
              <a:rPr lang="en-US" sz="2000" dirty="0" smtClean="0">
                <a:solidFill>
                  <a:srgbClr val="6A0500"/>
                </a:solidFill>
                <a:latin typeface="Helvetica Neue"/>
                <a:cs typeface="Times New Roman" pitchFamily="18" charset="0"/>
              </a:rPr>
              <a:t>(Customer Service Level)</a:t>
            </a:r>
            <a:endParaRPr lang="en-US" sz="2000" dirty="0">
              <a:solidFill>
                <a:srgbClr val="6A0500"/>
              </a:solidFill>
              <a:latin typeface="Helvetica Neue"/>
              <a:cs typeface="Times New Roman" pitchFamily="18" charset="0"/>
            </a:endParaRPr>
          </a:p>
        </p:txBody>
      </p:sp>
      <p:cxnSp>
        <p:nvCxnSpPr>
          <p:cNvPr id="18" name="Straight Arrow Connector 17"/>
          <p:cNvCxnSpPr/>
          <p:nvPr/>
        </p:nvCxnSpPr>
        <p:spPr>
          <a:xfrm>
            <a:off x="3829853" y="2925617"/>
            <a:ext cx="672075" cy="630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07975" y="4301475"/>
            <a:ext cx="206027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Transportation Cost</a:t>
            </a:r>
            <a:endParaRPr lang="en-US" sz="2000" b="1" dirty="0">
              <a:solidFill>
                <a:srgbClr val="6A0500"/>
              </a:solidFill>
              <a:latin typeface="Helvetica Neue"/>
              <a:cs typeface="Times New Roman" pitchFamily="18" charset="0"/>
            </a:endParaRPr>
          </a:p>
        </p:txBody>
      </p:sp>
      <p:sp>
        <p:nvSpPr>
          <p:cNvPr id="24" name="Rectangle 23"/>
          <p:cNvSpPr/>
          <p:nvPr/>
        </p:nvSpPr>
        <p:spPr>
          <a:xfrm>
            <a:off x="6384033" y="4301475"/>
            <a:ext cx="249673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A0500"/>
                </a:solidFill>
                <a:latin typeface="Helvetica Neue"/>
                <a:cs typeface="Times New Roman" pitchFamily="18" charset="0"/>
              </a:rPr>
              <a:t>Order Processing &amp; Communication Costs</a:t>
            </a:r>
            <a:endParaRPr lang="en-US" sz="2000" b="1" dirty="0">
              <a:solidFill>
                <a:srgbClr val="6A0500"/>
              </a:solidFill>
              <a:latin typeface="Helvetica Neue"/>
              <a:cs typeface="Times New Roman" pitchFamily="18" charset="0"/>
            </a:endParaRPr>
          </a:p>
        </p:txBody>
      </p:sp>
      <p:cxnSp>
        <p:nvCxnSpPr>
          <p:cNvPr id="26" name="Straight Arrow Connector 25"/>
          <p:cNvCxnSpPr/>
          <p:nvPr/>
        </p:nvCxnSpPr>
        <p:spPr>
          <a:xfrm flipH="1">
            <a:off x="4038600" y="3769719"/>
            <a:ext cx="929645"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3" name="TextBox 2"/>
          <p:cNvSpPr txBox="1"/>
          <p:nvPr/>
        </p:nvSpPr>
        <p:spPr>
          <a:xfrm>
            <a:off x="2907975" y="1121620"/>
            <a:ext cx="6227987" cy="369332"/>
          </a:xfrm>
          <a:prstGeom prst="rect">
            <a:avLst/>
          </a:prstGeom>
          <a:noFill/>
        </p:spPr>
        <p:txBody>
          <a:bodyPr wrap="none" rtlCol="0">
            <a:spAutoFit/>
          </a:bodyPr>
          <a:lstStyle/>
          <a:p>
            <a:r>
              <a:rPr lang="en-US" dirty="0" smtClean="0">
                <a:latin typeface="Helvetica Neue"/>
              </a:rPr>
              <a:t>This model depict current Marketing and Dispatch Interface</a:t>
            </a:r>
            <a:endParaRPr lang="en-US" dirty="0">
              <a:latin typeface="Helvetica Neue"/>
            </a:endParaRPr>
          </a:p>
        </p:txBody>
      </p:sp>
    </p:spTree>
    <p:extLst>
      <p:ext uri="{BB962C8B-B14F-4D97-AF65-F5344CB8AC3E}">
        <p14:creationId xmlns:p14="http://schemas.microsoft.com/office/powerpoint/2010/main" val="497648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Helvetica Neue"/>
                <a:cs typeface="Times New Roman" pitchFamily="18" charset="0"/>
              </a:rPr>
              <a:t>Assessment of freight cost</a:t>
            </a:r>
            <a:br>
              <a:rPr lang="en-US" b="1" dirty="0" smtClean="0">
                <a:latin typeface="Helvetica Neue"/>
                <a:cs typeface="Times New Roman" pitchFamily="18" charset="0"/>
              </a:rPr>
            </a:br>
            <a:r>
              <a:rPr lang="en-US" b="1" dirty="0" smtClean="0">
                <a:latin typeface="Helvetica Neue"/>
                <a:cs typeface="Times New Roman" pitchFamily="18" charset="0"/>
              </a:rPr>
              <a:t>FCCL Average </a:t>
            </a:r>
            <a:r>
              <a:rPr lang="en-US" b="1" dirty="0">
                <a:latin typeface="Helvetica Neue"/>
                <a:cs typeface="Times New Roman" pitchFamily="18" charset="0"/>
              </a:rPr>
              <a:t>Freight </a:t>
            </a:r>
            <a:r>
              <a:rPr lang="en-US" b="1" dirty="0" smtClean="0">
                <a:latin typeface="Helvetica Neue"/>
                <a:cs typeface="Times New Roman" pitchFamily="18" charset="0"/>
              </a:rPr>
              <a:t>Rs./ Ton. </a:t>
            </a:r>
            <a:endParaRPr lang="en-US" dirty="0">
              <a:latin typeface="Helvetica Neue"/>
            </a:endParaRPr>
          </a:p>
        </p:txBody>
      </p:sp>
      <p:sp>
        <p:nvSpPr>
          <p:cNvPr id="3" name="Slide Number Placeholder 2"/>
          <p:cNvSpPr>
            <a:spLocks noGrp="1"/>
          </p:cNvSpPr>
          <p:nvPr>
            <p:ph type="sldNum" sz="quarter" idx="12"/>
          </p:nvPr>
        </p:nvSpPr>
        <p:spPr/>
        <p:txBody>
          <a:bodyPr/>
          <a:lstStyle/>
          <a:p>
            <a:fld id="{D92F3F0D-1408-4367-A855-40F65622E7AE}" type="slidenum">
              <a:rPr lang="en-GB" smtClean="0"/>
              <a:t>17</a:t>
            </a:fld>
            <a:endParaRPr lang="en-GB"/>
          </a:p>
        </p:txBody>
      </p:sp>
      <p:graphicFrame>
        <p:nvGraphicFramePr>
          <p:cNvPr id="7" name="Content Placeholder 6">
            <a:extLst>
              <a:ext uri="{FF2B5EF4-FFF2-40B4-BE49-F238E27FC236}">
                <a16:creationId xmlns="" xmlns:a16="http://schemas.microsoft.com/office/drawing/2014/main" id="{06B92D5A-C43B-4D62-8406-FB78785EB88A}"/>
              </a:ext>
            </a:extLst>
          </p:cNvPr>
          <p:cNvGraphicFramePr>
            <a:graphicFrameLocks noGrp="1"/>
          </p:cNvGraphicFramePr>
          <p:nvPr>
            <p:ph idx="1"/>
            <p:extLst>
              <p:ext uri="{D42A27DB-BD31-4B8C-83A1-F6EECF244321}">
                <p14:modId xmlns:p14="http://schemas.microsoft.com/office/powerpoint/2010/main" val="1021629207"/>
              </p:ext>
            </p:extLst>
          </p:nvPr>
        </p:nvGraphicFramePr>
        <p:xfrm>
          <a:off x="358101" y="1756228"/>
          <a:ext cx="11257916" cy="3031606"/>
        </p:xfrm>
        <a:graphic>
          <a:graphicData uri="http://schemas.openxmlformats.org/drawingml/2006/table">
            <a:tbl>
              <a:tblPr firstRow="1" bandRow="1">
                <a:tableStyleId>{5940675A-B579-460E-94D1-54222C63F5DA}</a:tableStyleId>
              </a:tblPr>
              <a:tblGrid>
                <a:gridCol w="2814479">
                  <a:extLst>
                    <a:ext uri="{9D8B030D-6E8A-4147-A177-3AD203B41FA5}">
                      <a16:colId xmlns="" xmlns:a16="http://schemas.microsoft.com/office/drawing/2014/main" val="1488515698"/>
                    </a:ext>
                  </a:extLst>
                </a:gridCol>
                <a:gridCol w="2814479">
                  <a:extLst>
                    <a:ext uri="{9D8B030D-6E8A-4147-A177-3AD203B41FA5}">
                      <a16:colId xmlns="" xmlns:a16="http://schemas.microsoft.com/office/drawing/2014/main" val="1101257704"/>
                    </a:ext>
                  </a:extLst>
                </a:gridCol>
                <a:gridCol w="2814479">
                  <a:extLst>
                    <a:ext uri="{9D8B030D-6E8A-4147-A177-3AD203B41FA5}">
                      <a16:colId xmlns="" xmlns:a16="http://schemas.microsoft.com/office/drawing/2014/main" val="3331597950"/>
                    </a:ext>
                  </a:extLst>
                </a:gridCol>
                <a:gridCol w="2814479">
                  <a:extLst>
                    <a:ext uri="{9D8B030D-6E8A-4147-A177-3AD203B41FA5}">
                      <a16:colId xmlns="" xmlns:a16="http://schemas.microsoft.com/office/drawing/2014/main" val="4169089687"/>
                    </a:ext>
                  </a:extLst>
                </a:gridCol>
              </a:tblGrid>
              <a:tr h="214312">
                <a:tc>
                  <a:txBody>
                    <a:bodyPr/>
                    <a:lstStyle/>
                    <a:p>
                      <a:pPr algn="ctr">
                        <a:lnSpc>
                          <a:spcPct val="150000"/>
                        </a:lnSpc>
                      </a:pPr>
                      <a:r>
                        <a:rPr lang="en-US" sz="1800" b="1" dirty="0">
                          <a:solidFill>
                            <a:schemeClr val="bg1"/>
                          </a:solidFill>
                          <a:latin typeface="Helvetica Neue"/>
                        </a:rPr>
                        <a:t>Category</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16-17</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17-18</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tc>
                  <a:txBody>
                    <a:bodyPr/>
                    <a:lstStyle/>
                    <a:p>
                      <a:pPr algn="ctr"/>
                      <a:r>
                        <a:rPr lang="en-US" sz="1800" b="1" dirty="0">
                          <a:solidFill>
                            <a:schemeClr val="bg1"/>
                          </a:solidFill>
                          <a:latin typeface="Helvetica Neue"/>
                        </a:rPr>
                        <a:t>FY 18-19</a:t>
                      </a:r>
                      <a:br>
                        <a:rPr lang="en-US" sz="1800" b="1" dirty="0">
                          <a:solidFill>
                            <a:schemeClr val="bg1"/>
                          </a:solidFill>
                          <a:latin typeface="Helvetica Neue"/>
                        </a:rPr>
                      </a:br>
                      <a:r>
                        <a:rPr lang="en-US" sz="1800" b="1" dirty="0">
                          <a:solidFill>
                            <a:schemeClr val="bg1"/>
                          </a:solidFill>
                          <a:latin typeface="Helvetica Neue"/>
                        </a:rPr>
                        <a:t>(Rs</a:t>
                      </a:r>
                      <a:r>
                        <a:rPr lang="en-US" sz="1800" b="1" dirty="0" smtClean="0">
                          <a:solidFill>
                            <a:schemeClr val="bg1"/>
                          </a:solidFill>
                          <a:latin typeface="Helvetica Neue"/>
                        </a:rPr>
                        <a:t>./ton)</a:t>
                      </a:r>
                      <a:endParaRPr lang="en-US" sz="1800" b="1" dirty="0">
                        <a:solidFill>
                          <a:schemeClr val="bg1"/>
                        </a:solidFill>
                        <a:latin typeface="Helvetica Neue"/>
                        <a:cs typeface="Times New Roman" pitchFamily="18" charset="0"/>
                      </a:endParaRPr>
                    </a:p>
                  </a:txBody>
                  <a:tcPr anchor="ctr">
                    <a:solidFill>
                      <a:schemeClr val="accent1"/>
                    </a:solidFill>
                  </a:tcPr>
                </a:tc>
                <a:extLst>
                  <a:ext uri="{0D108BD9-81ED-4DB2-BD59-A6C34878D82A}">
                    <a16:rowId xmlns="" xmlns:a16="http://schemas.microsoft.com/office/drawing/2014/main" val="2154101210"/>
                  </a:ext>
                </a:extLst>
              </a:tr>
              <a:tr h="54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project (Bag Packing)</a:t>
                      </a:r>
                      <a:endParaRPr lang="en-US" sz="1600" b="1"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815</a:t>
                      </a:r>
                      <a:endParaRPr lang="en-US" sz="1600" b="0"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1,080</a:t>
                      </a:r>
                      <a:endParaRPr lang="en-US" sz="1600" b="0" dirty="0">
                        <a:solidFill>
                          <a:schemeClr val="tx1"/>
                        </a:solidFill>
                        <a:latin typeface="Helvetica Neue"/>
                        <a:cs typeface="Times New Roman" pitchFamily="18" charset="0"/>
                      </a:endParaRPr>
                    </a:p>
                  </a:txBody>
                  <a:tcPr anchor="ctr"/>
                </a:tc>
                <a:tc>
                  <a:txBody>
                    <a:bodyPr/>
                    <a:lstStyle/>
                    <a:p>
                      <a:pPr algn="ctr">
                        <a:lnSpc>
                          <a:spcPct val="100000"/>
                        </a:lnSpc>
                      </a:pPr>
                      <a:r>
                        <a:rPr lang="en-US" sz="1600" dirty="0">
                          <a:latin typeface="Helvetica Neue"/>
                        </a:rPr>
                        <a:t>1,665</a:t>
                      </a:r>
                      <a:endParaRPr lang="en-US" sz="1600" b="0" dirty="0">
                        <a:solidFill>
                          <a:schemeClr val="tx1"/>
                        </a:solidFill>
                        <a:latin typeface="Helvetica Neue"/>
                        <a:cs typeface="Times New Roman" pitchFamily="18" charset="0"/>
                      </a:endParaRPr>
                    </a:p>
                  </a:txBody>
                  <a:tcPr anchor="ctr"/>
                </a:tc>
                <a:extLst>
                  <a:ext uri="{0D108BD9-81ED-4DB2-BD59-A6C34878D82A}">
                    <a16:rowId xmlns="" xmlns:a16="http://schemas.microsoft.com/office/drawing/2014/main" val="3705272830"/>
                  </a:ext>
                </a:extLst>
              </a:tr>
              <a:tr h="570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project (Bowser/Bulker)</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767</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870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1,570</a:t>
                      </a:r>
                      <a:endParaRPr lang="en-US" sz="1600" b="0" dirty="0">
                        <a:solidFill>
                          <a:schemeClr val="tx1"/>
                        </a:solidFill>
                        <a:latin typeface="Helvetica Neue"/>
                        <a:cs typeface="Times New Roman" pitchFamily="18" charset="0"/>
                      </a:endParaRPr>
                    </a:p>
                  </a:txBody>
                  <a:tcPr anchor="ctr"/>
                </a:tc>
                <a:extLst>
                  <a:ext uri="{0D108BD9-81ED-4DB2-BD59-A6C34878D82A}">
                    <a16:rowId xmlns="" xmlns:a16="http://schemas.microsoft.com/office/drawing/2014/main" val="2111231860"/>
                  </a:ext>
                </a:extLst>
              </a:tr>
              <a:tr h="654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rPr>
                        <a:t>Freight for Dealer (Bag Packing)</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890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1,160</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1,820</a:t>
                      </a:r>
                      <a:endParaRPr lang="en-US" sz="1600" b="0" dirty="0">
                        <a:solidFill>
                          <a:schemeClr val="tx1"/>
                        </a:solidFill>
                        <a:latin typeface="Helvetica Neue"/>
                        <a:cs typeface="Times New Roman" pitchFamily="18" charset="0"/>
                      </a:endParaRPr>
                    </a:p>
                  </a:txBody>
                  <a:tcPr anchor="ctr"/>
                </a:tc>
                <a:extLst>
                  <a:ext uri="{0D108BD9-81ED-4DB2-BD59-A6C34878D82A}">
                    <a16:rowId xmlns="" xmlns:a16="http://schemas.microsoft.com/office/drawing/2014/main" val="3658849456"/>
                  </a:ext>
                </a:extLst>
              </a:tr>
              <a:tr h="4572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Average </a:t>
                      </a:r>
                      <a:br>
                        <a:rPr lang="en-US" sz="1600" dirty="0">
                          <a:latin typeface="Helvetica Neue"/>
                        </a:rPr>
                      </a:br>
                      <a:r>
                        <a:rPr lang="en-US" sz="1600" dirty="0">
                          <a:latin typeface="Helvetica Neue"/>
                        </a:rPr>
                        <a:t>(Overall)</a:t>
                      </a:r>
                      <a:endParaRPr lang="en-US" sz="1600" b="1"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824</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1,036</a:t>
                      </a:r>
                      <a:endParaRPr lang="en-US" sz="1600" b="0" dirty="0">
                        <a:solidFill>
                          <a:schemeClr val="tx1"/>
                        </a:solidFill>
                        <a:latin typeface="Helvetica Neue"/>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1,685</a:t>
                      </a:r>
                      <a:endParaRPr lang="en-US" sz="1600" b="0" dirty="0">
                        <a:solidFill>
                          <a:schemeClr val="tx1"/>
                        </a:solidFill>
                        <a:latin typeface="Helvetica Neue"/>
                        <a:cs typeface="Times New Roman" pitchFamily="18" charset="0"/>
                      </a:endParaRPr>
                    </a:p>
                  </a:txBody>
                  <a:tcPr anchor="ctr"/>
                </a:tc>
                <a:extLst>
                  <a:ext uri="{0D108BD9-81ED-4DB2-BD59-A6C34878D82A}">
                    <a16:rowId xmlns="" xmlns:a16="http://schemas.microsoft.com/office/drawing/2014/main" val="711571983"/>
                  </a:ext>
                </a:extLst>
              </a:tr>
            </a:tbl>
          </a:graphicData>
        </a:graphic>
      </p:graphicFrame>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2" name="TextBox 1"/>
          <p:cNvSpPr txBox="1"/>
          <p:nvPr/>
        </p:nvSpPr>
        <p:spPr>
          <a:xfrm>
            <a:off x="467360" y="1178844"/>
            <a:ext cx="7401385" cy="369332"/>
          </a:xfrm>
          <a:prstGeom prst="rect">
            <a:avLst/>
          </a:prstGeom>
          <a:noFill/>
        </p:spPr>
        <p:txBody>
          <a:bodyPr wrap="none" rtlCol="0">
            <a:spAutoFit/>
          </a:bodyPr>
          <a:lstStyle/>
          <a:p>
            <a:r>
              <a:rPr lang="en-US" dirty="0">
                <a:solidFill>
                  <a:srgbClr val="000000"/>
                </a:solidFill>
                <a:latin typeface="Helvetica Neue"/>
                <a:cs typeface="Times New Roman" pitchFamily="18" charset="0"/>
              </a:rPr>
              <a:t>High cost of transportation may limit the penetration in new territories</a:t>
            </a:r>
            <a:r>
              <a:rPr lang="en-US" dirty="0" smtClean="0">
                <a:latin typeface="Helvetica Neue"/>
              </a:rPr>
              <a:t> </a:t>
            </a:r>
            <a:endParaRPr lang="en-US" dirty="0">
              <a:latin typeface="Helvetica Neue"/>
            </a:endParaRPr>
          </a:p>
        </p:txBody>
      </p:sp>
      <p:sp>
        <p:nvSpPr>
          <p:cNvPr id="5" name="TextBox 4"/>
          <p:cNvSpPr txBox="1"/>
          <p:nvPr/>
        </p:nvSpPr>
        <p:spPr>
          <a:xfrm>
            <a:off x="1088571" y="4852313"/>
            <a:ext cx="6165470" cy="861774"/>
          </a:xfrm>
          <a:prstGeom prst="rect">
            <a:avLst/>
          </a:prstGeom>
          <a:noFill/>
        </p:spPr>
        <p:txBody>
          <a:bodyPr wrap="none" rtlCol="0">
            <a:spAutoFit/>
          </a:bodyPr>
          <a:lstStyle/>
          <a:p>
            <a:pPr>
              <a:buFont typeface="Wingdings" pitchFamily="2" charset="2"/>
              <a:buChar char="Ø"/>
            </a:pPr>
            <a:r>
              <a:rPr lang="en-US" sz="1600" dirty="0">
                <a:latin typeface="Helvetica Neue"/>
                <a:cs typeface="Times New Roman" pitchFamily="18" charset="0"/>
              </a:rPr>
              <a:t>Average </a:t>
            </a:r>
            <a:r>
              <a:rPr lang="en-US" sz="1600" dirty="0" smtClean="0">
                <a:latin typeface="Helvetica Neue"/>
                <a:cs typeface="Times New Roman" pitchFamily="18" charset="0"/>
              </a:rPr>
              <a:t>Freight </a:t>
            </a:r>
            <a:r>
              <a:rPr lang="en-US" sz="1600" dirty="0">
                <a:latin typeface="Helvetica Neue"/>
                <a:cs typeface="Times New Roman" pitchFamily="18" charset="0"/>
              </a:rPr>
              <a:t>Cost </a:t>
            </a:r>
            <a:r>
              <a:rPr lang="en-US" sz="1600" dirty="0" smtClean="0">
                <a:latin typeface="Helvetica Neue"/>
                <a:cs typeface="Times New Roman" pitchFamily="18" charset="0"/>
              </a:rPr>
              <a:t>	</a:t>
            </a:r>
            <a:r>
              <a:rPr lang="en-US" sz="1600" dirty="0">
                <a:latin typeface="Helvetica Neue"/>
                <a:cs typeface="Times New Roman" pitchFamily="18" charset="0"/>
              </a:rPr>
              <a:t>	</a:t>
            </a:r>
            <a:r>
              <a:rPr lang="en-US" sz="1600" dirty="0" smtClean="0">
                <a:latin typeface="Helvetica Neue"/>
                <a:cs typeface="Times New Roman" pitchFamily="18" charset="0"/>
              </a:rPr>
              <a:t>				= </a:t>
            </a:r>
            <a:r>
              <a:rPr lang="en-US" sz="1600" dirty="0">
                <a:latin typeface="Helvetica Neue"/>
                <a:cs typeface="Times New Roman" pitchFamily="18" charset="0"/>
              </a:rPr>
              <a:t>Rs.1685/ton</a:t>
            </a:r>
          </a:p>
          <a:p>
            <a:pPr marL="1947672" lvl="8" indent="0">
              <a:buNone/>
            </a:pPr>
            <a:r>
              <a:rPr lang="en-US" sz="1600" dirty="0">
                <a:latin typeface="Helvetica Neue"/>
                <a:cs typeface="Times New Roman" pitchFamily="18" charset="0"/>
              </a:rPr>
              <a:t>                                           	= Rs.84.25/bag</a:t>
            </a:r>
          </a:p>
          <a:p>
            <a:endParaRPr lang="en-US" dirty="0"/>
          </a:p>
        </p:txBody>
      </p:sp>
    </p:spTree>
    <p:extLst>
      <p:ext uri="{BB962C8B-B14F-4D97-AF65-F5344CB8AC3E}">
        <p14:creationId xmlns:p14="http://schemas.microsoft.com/office/powerpoint/2010/main" val="200411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Helvetica Neue"/>
                <a:cs typeface="Times New Roman" pitchFamily="18" charset="0"/>
              </a:rPr>
              <a:t>FCCL </a:t>
            </a:r>
            <a:r>
              <a:rPr lang="en-US" b="1" dirty="0">
                <a:latin typeface="Helvetica Neue"/>
                <a:cs typeface="Times New Roman" pitchFamily="18" charset="0"/>
              </a:rPr>
              <a:t>Freight R</a:t>
            </a:r>
            <a:r>
              <a:rPr lang="en-US" b="1" dirty="0" smtClean="0">
                <a:latin typeface="Helvetica Neue"/>
                <a:cs typeface="Times New Roman" pitchFamily="18" charset="0"/>
              </a:rPr>
              <a:t>ate Analysis with respect to Current </a:t>
            </a:r>
            <a:r>
              <a:rPr lang="en-US" b="1" dirty="0">
                <a:latin typeface="Helvetica Neue"/>
                <a:cs typeface="Times New Roman" pitchFamily="18" charset="0"/>
              </a:rPr>
              <a:t>M</a:t>
            </a:r>
            <a:r>
              <a:rPr lang="en-US" b="1" dirty="0" smtClean="0">
                <a:latin typeface="Helvetica Neue"/>
                <a:cs typeface="Times New Roman" pitchFamily="18" charset="0"/>
              </a:rPr>
              <a:t>arket </a:t>
            </a:r>
            <a:r>
              <a:rPr lang="en-US" b="1" dirty="0">
                <a:latin typeface="Helvetica Neue"/>
                <a:cs typeface="Times New Roman" pitchFamily="18" charset="0"/>
              </a:rPr>
              <a:t>F</a:t>
            </a:r>
            <a:r>
              <a:rPr lang="en-US" b="1" dirty="0" smtClean="0">
                <a:latin typeface="Helvetica Neue"/>
                <a:cs typeface="Times New Roman" pitchFamily="18" charset="0"/>
              </a:rPr>
              <a:t>reight</a:t>
            </a:r>
            <a:endParaRPr lang="en-US" dirty="0">
              <a:latin typeface="Helvetica Neue"/>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3066309136"/>
              </p:ext>
            </p:extLst>
          </p:nvPr>
        </p:nvGraphicFramePr>
        <p:xfrm>
          <a:off x="466725" y="1220134"/>
          <a:ext cx="10721228" cy="5113658"/>
        </p:xfrm>
        <a:graphic>
          <a:graphicData uri="http://schemas.openxmlformats.org/drawingml/2006/table">
            <a:tbl>
              <a:tblPr firstRow="1" bandRow="1">
                <a:tableStyleId>{5940675A-B579-460E-94D1-54222C63F5DA}</a:tableStyleId>
              </a:tblPr>
              <a:tblGrid>
                <a:gridCol w="1074428"/>
                <a:gridCol w="1896489"/>
                <a:gridCol w="1980519"/>
                <a:gridCol w="3077034"/>
                <a:gridCol w="2692758"/>
              </a:tblGrid>
              <a:tr h="1027795">
                <a:tc>
                  <a:txBody>
                    <a:bodyPr/>
                    <a:lstStyle/>
                    <a:p>
                      <a:pPr algn="ctr"/>
                      <a:r>
                        <a:rPr lang="en-US" sz="1600" b="1" dirty="0" smtClean="0">
                          <a:solidFill>
                            <a:schemeClr val="bg1"/>
                          </a:solidFill>
                          <a:latin typeface="Helvetica Neue"/>
                        </a:rPr>
                        <a:t>Sr.#</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Destination</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FCCL Freight</a:t>
                      </a:r>
                      <a:r>
                        <a:rPr lang="en-US" sz="1600" b="1" baseline="0" dirty="0" smtClean="0">
                          <a:solidFill>
                            <a:schemeClr val="bg1"/>
                          </a:solidFill>
                          <a:latin typeface="Helvetica Neue"/>
                        </a:rPr>
                        <a:t> Rs</a:t>
                      </a:r>
                      <a:r>
                        <a:rPr lang="en-US" sz="1600" b="1" dirty="0" smtClean="0">
                          <a:solidFill>
                            <a:schemeClr val="bg1"/>
                          </a:solidFill>
                          <a:latin typeface="Helvetica Neue"/>
                        </a:rPr>
                        <a:t>./bag</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Open Market Rs./bag Dated 1</a:t>
                      </a:r>
                      <a:r>
                        <a:rPr lang="en-US" sz="1600" b="1" baseline="30000" dirty="0" smtClean="0">
                          <a:solidFill>
                            <a:schemeClr val="bg1"/>
                          </a:solidFill>
                          <a:latin typeface="Helvetica Neue"/>
                        </a:rPr>
                        <a:t>st</a:t>
                      </a:r>
                      <a:r>
                        <a:rPr lang="en-US" sz="1600" b="1" dirty="0" smtClean="0">
                          <a:solidFill>
                            <a:schemeClr val="bg1"/>
                          </a:solidFill>
                          <a:latin typeface="Helvetica Neue"/>
                        </a:rPr>
                        <a:t> Sep, 19</a:t>
                      </a:r>
                      <a:r>
                        <a:rPr lang="en-US" sz="1600" b="1" baseline="0" dirty="0" smtClean="0">
                          <a:solidFill>
                            <a:schemeClr val="bg1"/>
                          </a:solidFill>
                          <a:latin typeface="Helvetica Neue"/>
                        </a:rPr>
                        <a:t> (Fuel price increase </a:t>
                      </a:r>
                      <a:r>
                        <a:rPr lang="en-US" sz="1600" b="1" baseline="0" dirty="0" smtClean="0">
                          <a:solidFill>
                            <a:schemeClr val="bg1"/>
                          </a:solidFill>
                          <a:latin typeface="Helvetica Neue"/>
                        </a:rPr>
                        <a:t>Rs.5.35/</a:t>
                      </a:r>
                      <a:r>
                        <a:rPr lang="en-US" sz="1600" b="1" baseline="0" dirty="0" err="1" smtClean="0">
                          <a:solidFill>
                            <a:schemeClr val="bg1"/>
                          </a:solidFill>
                          <a:latin typeface="Helvetica Neue"/>
                        </a:rPr>
                        <a:t>ltr</a:t>
                      </a:r>
                      <a:r>
                        <a:rPr lang="en-US" sz="1600" b="1" baseline="0" dirty="0" smtClean="0">
                          <a:solidFill>
                            <a:schemeClr val="bg1"/>
                          </a:solidFill>
                          <a:latin typeface="Helvetica Neue"/>
                        </a:rPr>
                        <a:t>.(3.95</a:t>
                      </a:r>
                      <a:r>
                        <a:rPr lang="en-US" sz="1600" b="1" baseline="0" dirty="0" smtClean="0">
                          <a:solidFill>
                            <a:schemeClr val="bg1"/>
                          </a:solidFill>
                          <a:latin typeface="Helvetica Neue"/>
                        </a:rPr>
                        <a:t>%) translate in freight @1.38%</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c>
                  <a:txBody>
                    <a:bodyPr/>
                    <a:lstStyle/>
                    <a:p>
                      <a:pPr algn="ctr"/>
                      <a:r>
                        <a:rPr lang="en-US" sz="1600" b="1" dirty="0" smtClean="0">
                          <a:solidFill>
                            <a:schemeClr val="bg1"/>
                          </a:solidFill>
                          <a:latin typeface="Helvetica Neue"/>
                        </a:rPr>
                        <a:t>Open Market/bag Dated 1</a:t>
                      </a:r>
                      <a:r>
                        <a:rPr lang="en-US" sz="1600" b="1" baseline="30000" dirty="0" smtClean="0">
                          <a:solidFill>
                            <a:schemeClr val="bg1"/>
                          </a:solidFill>
                          <a:latin typeface="Helvetica Neue"/>
                        </a:rPr>
                        <a:t>st</a:t>
                      </a:r>
                      <a:r>
                        <a:rPr lang="en-US" sz="1600" b="1" dirty="0" smtClean="0">
                          <a:solidFill>
                            <a:schemeClr val="bg1"/>
                          </a:solidFill>
                          <a:latin typeface="Helvetica Neue"/>
                        </a:rPr>
                        <a:t> Oct, 19.</a:t>
                      </a:r>
                      <a:r>
                        <a:rPr lang="en-US" sz="1600" b="1" baseline="0" dirty="0" smtClean="0">
                          <a:solidFill>
                            <a:schemeClr val="bg1"/>
                          </a:solidFill>
                          <a:latin typeface="Helvetica Neue"/>
                        </a:rPr>
                        <a:t> No change in fuel</a:t>
                      </a:r>
                      <a:endParaRPr lang="en-US" sz="1600" b="1" dirty="0">
                        <a:solidFill>
                          <a:schemeClr val="bg1"/>
                        </a:solidFill>
                        <a:latin typeface="Helvetica Neue"/>
                        <a:cs typeface="Times New Roman" pitchFamily="18" charset="0"/>
                      </a:endParaRPr>
                    </a:p>
                  </a:txBody>
                  <a:tcPr marL="121697" marR="121697" anchor="ctr">
                    <a:solidFill>
                      <a:schemeClr val="accent1"/>
                    </a:solidFill>
                  </a:tcPr>
                </a:tc>
              </a:tr>
              <a:tr h="323021">
                <a:tc>
                  <a:txBody>
                    <a:bodyPr/>
                    <a:lstStyle/>
                    <a:p>
                      <a:pPr algn="ctr"/>
                      <a:r>
                        <a:rPr lang="en-US" sz="1600" dirty="0" smtClean="0">
                          <a:latin typeface="Helvetica Neue"/>
                        </a:rPr>
                        <a:t>1</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Islamabad</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54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35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2</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Rawalpindi</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54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35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Peshawar</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40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4</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Gujranwala</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Lahore</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93</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75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6</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Faisalabad</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98</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80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7</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Sargodha</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100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65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8</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Multan</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100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cs typeface="+mn-cs"/>
                        </a:rPr>
                        <a:t>80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9</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Bahawalpur</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92</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95</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323021">
                <a:tc>
                  <a:txBody>
                    <a:bodyPr/>
                    <a:lstStyle/>
                    <a:p>
                      <a:pPr algn="ctr"/>
                      <a:r>
                        <a:rPr lang="en-US" sz="1600" dirty="0" smtClean="0">
                          <a:latin typeface="Helvetica Neue"/>
                        </a:rPr>
                        <a:t>10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Karachi</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137</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120</a:t>
                      </a:r>
                      <a:endParaRPr lang="en-US" sz="1600" dirty="0">
                        <a:latin typeface="Helvetica Neue"/>
                        <a:cs typeface="Times New Roman" pitchFamily="18" charset="0"/>
                      </a:endParaRPr>
                    </a:p>
                  </a:txBody>
                  <a:tcPr marL="121697" marR="121697" anchor="ctr"/>
                </a:tc>
                <a:tc>
                  <a:txBody>
                    <a:bodyPr/>
                    <a:lstStyle/>
                    <a:p>
                      <a:pPr algn="ctr"/>
                      <a:r>
                        <a:rPr lang="en-US" sz="1600" dirty="0" smtClean="0">
                          <a:latin typeface="Helvetica Neue"/>
                        </a:rPr>
                        <a:t>No Change</a:t>
                      </a:r>
                      <a:endParaRPr lang="en-US" sz="1600" dirty="0">
                        <a:latin typeface="Helvetica Neue"/>
                        <a:cs typeface="Times New Roman" pitchFamily="18" charset="0"/>
                      </a:endParaRPr>
                    </a:p>
                  </a:txBody>
                  <a:tcPr marL="121697" marR="121697" anchor="ctr"/>
                </a:tc>
              </a:tr>
              <a:tr h="694058">
                <a:tc>
                  <a:txBody>
                    <a:bodyPr/>
                    <a:lstStyle/>
                    <a:p>
                      <a:pPr algn="ctr"/>
                      <a:endParaRPr lang="en-US" sz="1600" b="1">
                        <a:latin typeface="Helvetica Neue"/>
                        <a:cs typeface="Times New Roman" pitchFamily="18" charset="0"/>
                      </a:endParaRPr>
                    </a:p>
                  </a:txBody>
                  <a:tcPr marL="121697" marR="121697" anchor="ctr"/>
                </a:tc>
                <a:tc>
                  <a:txBody>
                    <a:bodyPr/>
                    <a:lstStyle/>
                    <a:p>
                      <a:pPr algn="ctr"/>
                      <a:r>
                        <a:rPr lang="en-US" sz="1600" dirty="0" smtClean="0">
                          <a:latin typeface="Helvetica Neue"/>
                        </a:rPr>
                        <a:t>Avg. Freight Rs./bag</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88</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69</a:t>
                      </a:r>
                      <a:endParaRPr lang="en-US" sz="1600" b="1" dirty="0">
                        <a:latin typeface="Helvetica Neue"/>
                        <a:cs typeface="Times New Roman" pitchFamily="18" charset="0"/>
                      </a:endParaRPr>
                    </a:p>
                  </a:txBody>
                  <a:tcPr marL="121697" marR="121697" anchor="ctr"/>
                </a:tc>
                <a:tc>
                  <a:txBody>
                    <a:bodyPr/>
                    <a:lstStyle/>
                    <a:p>
                      <a:pPr algn="ctr"/>
                      <a:r>
                        <a:rPr lang="en-US" sz="1600" dirty="0" smtClean="0">
                          <a:latin typeface="Helvetica Neue"/>
                        </a:rPr>
                        <a:t>22% </a:t>
                      </a:r>
                      <a:r>
                        <a:rPr lang="en-US" sz="1600" dirty="0" smtClean="0">
                          <a:latin typeface="Helvetica Neue"/>
                        </a:rPr>
                        <a:t>variance </a:t>
                      </a:r>
                      <a:r>
                        <a:rPr lang="en-US" sz="1600" dirty="0" smtClean="0">
                          <a:latin typeface="Helvetica Neue"/>
                        </a:rPr>
                        <a:t>from</a:t>
                      </a:r>
                      <a:r>
                        <a:rPr lang="en-US" sz="1600" baseline="0" dirty="0" smtClean="0">
                          <a:latin typeface="Helvetica Neue"/>
                        </a:rPr>
                        <a:t> Market</a:t>
                      </a:r>
                      <a:endParaRPr lang="en-US" sz="1600" b="1" dirty="0">
                        <a:latin typeface="Helvetica Neue"/>
                        <a:cs typeface="Times New Roman" pitchFamily="18" charset="0"/>
                      </a:endParaRPr>
                    </a:p>
                  </a:txBody>
                  <a:tcPr marL="121697" marR="121697"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18</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36915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Helvetica Neue"/>
                <a:cs typeface="Times New Roman" pitchFamily="18" charset="0"/>
              </a:rPr>
              <a:t>FCCL Dispatch Staff Productivity Analysis &amp; Resource Optimization</a:t>
            </a:r>
            <a:endParaRPr lang="en-US" dirty="0">
              <a:latin typeface="Helvetica Neue"/>
            </a:endParaRPr>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19</a:t>
            </a:fld>
            <a:endParaRPr lang="en-GB" dirty="0">
              <a:solidFill>
                <a:srgbClr val="6A0500"/>
              </a:solidFill>
            </a:endParaRPr>
          </a:p>
        </p:txBody>
      </p:sp>
      <p:pic>
        <p:nvPicPr>
          <p:cNvPr id="6" name="Picture 5"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5" name="Rectangle 4"/>
          <p:cNvSpPr/>
          <p:nvPr/>
        </p:nvSpPr>
        <p:spPr>
          <a:xfrm>
            <a:off x="2025315" y="6426514"/>
            <a:ext cx="6096000" cy="246221"/>
          </a:xfrm>
          <a:prstGeom prst="rect">
            <a:avLst/>
          </a:prstGeom>
        </p:spPr>
        <p:txBody>
          <a:bodyPr>
            <a:spAutoFit/>
          </a:bodyPr>
          <a:lstStyle/>
          <a:p>
            <a:r>
              <a:rPr lang="en-US" sz="1000" dirty="0" smtClean="0"/>
              <a:t>Source: Received from FCCL and ACL numbers are round</a:t>
            </a:r>
            <a:endParaRPr lang="en-US" sz="1000" dirty="0"/>
          </a:p>
        </p:txBody>
      </p:sp>
      <p:sp>
        <p:nvSpPr>
          <p:cNvPr id="7" name="TextBox 6"/>
          <p:cNvSpPr txBox="1"/>
          <p:nvPr/>
        </p:nvSpPr>
        <p:spPr>
          <a:xfrm>
            <a:off x="1815152" y="1260764"/>
            <a:ext cx="8355172" cy="369332"/>
          </a:xfrm>
          <a:prstGeom prst="rect">
            <a:avLst/>
          </a:prstGeom>
          <a:noFill/>
        </p:spPr>
        <p:txBody>
          <a:bodyPr wrap="none" rtlCol="0">
            <a:spAutoFit/>
          </a:bodyPr>
          <a:lstStyle/>
          <a:p>
            <a:r>
              <a:rPr lang="en-US" dirty="0" smtClean="0">
                <a:latin typeface="Helvetica Neue"/>
              </a:rPr>
              <a:t>This analyses can help to optimize the resources </a:t>
            </a:r>
            <a:r>
              <a:rPr lang="en-US" dirty="0" smtClean="0">
                <a:latin typeface="Helvetica Neue"/>
              </a:rPr>
              <a:t>at dispatch section on plant site.</a:t>
            </a:r>
            <a:endParaRPr lang="en-US" dirty="0">
              <a:latin typeface="Helvetica Neue"/>
            </a:endParaRPr>
          </a:p>
        </p:txBody>
      </p:sp>
      <p:graphicFrame>
        <p:nvGraphicFramePr>
          <p:cNvPr id="8" name="Table 7"/>
          <p:cNvGraphicFramePr>
            <a:graphicFrameLocks noGrp="1"/>
          </p:cNvGraphicFramePr>
          <p:nvPr>
            <p:extLst>
              <p:ext uri="{D42A27DB-BD31-4B8C-83A1-F6EECF244321}">
                <p14:modId xmlns:p14="http://schemas.microsoft.com/office/powerpoint/2010/main" val="3172778921"/>
              </p:ext>
            </p:extLst>
          </p:nvPr>
        </p:nvGraphicFramePr>
        <p:xfrm>
          <a:off x="467363" y="1915408"/>
          <a:ext cx="11148654" cy="4216400"/>
        </p:xfrm>
        <a:graphic>
          <a:graphicData uri="http://schemas.openxmlformats.org/drawingml/2006/table">
            <a:tbl>
              <a:tblPr firstRow="1" bandRow="1">
                <a:tableStyleId>{5C22544A-7EE6-4342-B048-85BDC9FD1C3A}</a:tableStyleId>
              </a:tblPr>
              <a:tblGrid>
                <a:gridCol w="2531848"/>
                <a:gridCol w="2719418"/>
                <a:gridCol w="2496457"/>
                <a:gridCol w="3400931"/>
              </a:tblGrid>
              <a:tr h="370840">
                <a:tc>
                  <a:txBody>
                    <a:bodyPr/>
                    <a:lstStyle/>
                    <a:p>
                      <a:endParaRPr lang="en-US" dirty="0"/>
                    </a:p>
                  </a:txBody>
                  <a:tcPr/>
                </a:tc>
                <a:tc>
                  <a:txBody>
                    <a:bodyPr/>
                    <a:lstStyle/>
                    <a:p>
                      <a:r>
                        <a:rPr lang="en-US" dirty="0" smtClean="0"/>
                        <a:t>FCCL</a:t>
                      </a:r>
                      <a:endParaRPr lang="en-US" dirty="0"/>
                    </a:p>
                  </a:txBody>
                  <a:tcPr/>
                </a:tc>
                <a:tc>
                  <a:txBody>
                    <a:bodyPr/>
                    <a:lstStyle/>
                    <a:p>
                      <a:r>
                        <a:rPr lang="en-US" dirty="0" smtClean="0"/>
                        <a:t>ACL-Nizampur</a:t>
                      </a:r>
                      <a:endParaRPr lang="en-US" dirty="0"/>
                    </a:p>
                  </a:txBody>
                  <a:tcPr/>
                </a:tc>
                <a:tc>
                  <a:txBody>
                    <a:bodyPr/>
                    <a:lstStyle/>
                    <a:p>
                      <a:r>
                        <a:rPr lang="en-US" dirty="0" smtClean="0"/>
                        <a:t>ACL-Wah</a:t>
                      </a:r>
                      <a:endParaRPr lang="en-US" dirty="0"/>
                    </a:p>
                  </a:txBody>
                  <a:tcPr/>
                </a:tc>
              </a:tr>
              <a:tr h="370840">
                <a:tc>
                  <a:txBody>
                    <a:bodyPr/>
                    <a:lstStyle/>
                    <a:p>
                      <a:pPr algn="ctr"/>
                      <a:r>
                        <a:rPr lang="en-US" sz="1800" dirty="0" smtClean="0">
                          <a:latin typeface="Helvetica Neue"/>
                          <a:cs typeface="Times New Roman" pitchFamily="18" charset="0"/>
                        </a:rPr>
                        <a:t>Total dispatch for 2018-19 in tons</a:t>
                      </a:r>
                      <a:endParaRPr lang="en-US" dirty="0"/>
                    </a:p>
                  </a:txBody>
                  <a:tcPr anchor="ctr"/>
                </a:tc>
                <a:tc>
                  <a:txBody>
                    <a:bodyPr/>
                    <a:lstStyle/>
                    <a:p>
                      <a:pPr algn="ctr"/>
                      <a:r>
                        <a:rPr lang="en-US" sz="1800" dirty="0" smtClean="0">
                          <a:latin typeface="Helvetica Neue"/>
                          <a:cs typeface="Times New Roman" pitchFamily="18" charset="0"/>
                        </a:rPr>
                        <a:t>3,037,623 </a:t>
                      </a:r>
                      <a:endParaRPr lang="en-US" dirty="0"/>
                    </a:p>
                  </a:txBody>
                  <a:tcPr anchor="ctr"/>
                </a:tc>
                <a:tc>
                  <a:txBody>
                    <a:bodyPr/>
                    <a:lstStyle/>
                    <a:p>
                      <a:pPr algn="ctr"/>
                      <a:r>
                        <a:rPr lang="en-US" sz="1800" kern="1200" dirty="0" smtClean="0">
                          <a:solidFill>
                            <a:srgbClr val="000000"/>
                          </a:solidFill>
                          <a:effectLst/>
                          <a:latin typeface="Helvetica Neue"/>
                          <a:ea typeface="Helvetica Neue"/>
                          <a:cs typeface="Times New Roman"/>
                        </a:rPr>
                        <a:t>1,292,752</a:t>
                      </a:r>
                      <a:endParaRPr lang="en-US" dirty="0"/>
                    </a:p>
                  </a:txBody>
                  <a:tcPr anchor="ctr"/>
                </a:tc>
                <a:tc>
                  <a:txBody>
                    <a:bodyPr/>
                    <a:lstStyle/>
                    <a:p>
                      <a:pPr algn="ctr"/>
                      <a:r>
                        <a:rPr lang="en-US" sz="1800" kern="1200" dirty="0" smtClean="0">
                          <a:solidFill>
                            <a:srgbClr val="000000"/>
                          </a:solidFill>
                          <a:effectLst/>
                          <a:latin typeface="Helvetica Neue"/>
                          <a:ea typeface="Helvetica Neue"/>
                          <a:cs typeface="Times New Roman"/>
                        </a:rPr>
                        <a:t>1,060,743</a:t>
                      </a:r>
                      <a:endParaRPr lang="en-US" dirty="0"/>
                    </a:p>
                  </a:txBody>
                  <a:tcPr anchor="ctr"/>
                </a:tc>
              </a:tr>
              <a:tr h="370840">
                <a:tc>
                  <a:txBody>
                    <a:bodyPr/>
                    <a:lstStyle/>
                    <a:p>
                      <a:pPr algn="ctr"/>
                      <a:r>
                        <a:rPr lang="en-US" sz="1800" dirty="0" smtClean="0">
                          <a:latin typeface="Helvetica Neue"/>
                          <a:cs typeface="Times New Roman" pitchFamily="18" charset="0"/>
                        </a:rPr>
                        <a:t>Total dispatch staff</a:t>
                      </a:r>
                      <a:endParaRPr lang="en-US" dirty="0"/>
                    </a:p>
                  </a:txBody>
                  <a:tcPr anchor="ctr"/>
                </a:tc>
                <a:tc>
                  <a:txBody>
                    <a:bodyPr/>
                    <a:lstStyle/>
                    <a:p>
                      <a:pPr algn="ctr"/>
                      <a:r>
                        <a:rPr lang="en-US" sz="1800" dirty="0" smtClean="0">
                          <a:latin typeface="Helvetica Neue"/>
                          <a:cs typeface="Times New Roman" pitchFamily="18" charset="0"/>
                        </a:rPr>
                        <a:t>23</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10</a:t>
                      </a:r>
                      <a:endParaRPr lang="en-US" dirty="0"/>
                    </a:p>
                  </a:txBody>
                  <a:tcPr anchor="ctr"/>
                </a:tc>
              </a:tr>
              <a:tr h="370840">
                <a:tc>
                  <a:txBody>
                    <a:bodyPr/>
                    <a:lstStyle/>
                    <a:p>
                      <a:pPr algn="ctr"/>
                      <a:r>
                        <a:rPr lang="en-US" sz="1800" dirty="0" smtClean="0">
                          <a:latin typeface="Helvetica Neue"/>
                          <a:cs typeface="Times New Roman" pitchFamily="18" charset="0"/>
                        </a:rPr>
                        <a:t>Average dispatch staff productivity /year</a:t>
                      </a:r>
                      <a:endParaRPr lang="en-US" dirty="0"/>
                    </a:p>
                  </a:txBody>
                  <a:tcPr anchor="ctr"/>
                </a:tc>
                <a:tc>
                  <a:txBody>
                    <a:bodyPr/>
                    <a:lstStyle/>
                    <a:p>
                      <a:pPr algn="ctr"/>
                      <a:r>
                        <a:rPr lang="en-US" sz="1800" dirty="0" smtClean="0">
                          <a:latin typeface="Helvetica Neue"/>
                          <a:cs typeface="Times New Roman" pitchFamily="18" charset="0"/>
                        </a:rPr>
                        <a:t>132,070</a:t>
                      </a:r>
                      <a:endParaRPr lang="en-US" dirty="0"/>
                    </a:p>
                  </a:txBody>
                  <a:tcPr anchor="ctr"/>
                </a:tc>
                <a:tc>
                  <a:txBody>
                    <a:bodyPr/>
                    <a:lstStyle/>
                    <a:p>
                      <a:pPr marL="457200" indent="0" algn="ctr" rtl="0" eaLnBrk="1" latinLnBrk="0" hangingPunct="1">
                        <a:lnSpc>
                          <a:spcPct val="90000"/>
                        </a:lnSpc>
                        <a:spcBef>
                          <a:spcPts val="500"/>
                        </a:spcBef>
                        <a:spcAft>
                          <a:spcPts val="0"/>
                        </a:spcAft>
                      </a:pPr>
                      <a:r>
                        <a:rPr lang="en-US" sz="1800" kern="1200" dirty="0" smtClean="0">
                          <a:solidFill>
                            <a:srgbClr val="000000"/>
                          </a:solidFill>
                          <a:effectLst/>
                          <a:latin typeface="Helvetica Neue"/>
                          <a:ea typeface="Helvetica Neue"/>
                          <a:cs typeface="Times New Roman"/>
                        </a:rPr>
                        <a:t>76,044</a:t>
                      </a:r>
                      <a:r>
                        <a:rPr lang="en-US" sz="1800" kern="1200" baseline="0" dirty="0" smtClean="0">
                          <a:solidFill>
                            <a:srgbClr val="000000"/>
                          </a:solidFill>
                          <a:effectLst/>
                          <a:latin typeface="Helvetica Neue"/>
                          <a:ea typeface="Helvetica Neue"/>
                          <a:cs typeface="Times New Roman"/>
                        </a:rPr>
                        <a:t> </a:t>
                      </a:r>
                      <a:endParaRPr lang="en-US" dirty="0" smtClean="0">
                        <a:effectLst/>
                      </a:endParaRPr>
                    </a:p>
                    <a:p>
                      <a:pPr algn="ctr"/>
                      <a:endParaRPr lang="en-US" dirty="0"/>
                    </a:p>
                  </a:txBody>
                  <a:tcPr anchor="ctr"/>
                </a:tc>
                <a:tc>
                  <a:txBody>
                    <a:bodyPr/>
                    <a:lstStyle/>
                    <a:p>
                      <a:pPr marL="0" algn="ctr" rtl="0" eaLnBrk="1" latinLnBrk="0" hangingPunct="1">
                        <a:spcBef>
                          <a:spcPts val="0"/>
                        </a:spcBef>
                        <a:spcAft>
                          <a:spcPts val="0"/>
                        </a:spcAft>
                      </a:pPr>
                      <a:r>
                        <a:rPr lang="en-US" sz="1800" dirty="0" smtClean="0">
                          <a:latin typeface="Helvetica Neue"/>
                          <a:cs typeface="Times New Roman" pitchFamily="18" charset="0"/>
                        </a:rPr>
                        <a:t>106,074</a:t>
                      </a:r>
                      <a:endParaRPr lang="en-US" dirty="0" smtClean="0">
                        <a:effectLst/>
                      </a:endParaRPr>
                    </a:p>
                    <a:p>
                      <a:pPr algn="ctr"/>
                      <a:endParaRPr lang="en-US" dirty="0"/>
                    </a:p>
                  </a:txBody>
                  <a:tcPr anchor="ctr"/>
                </a:tc>
              </a:tr>
              <a:tr h="370840">
                <a:tc>
                  <a:txBody>
                    <a:bodyPr/>
                    <a:lstStyle/>
                    <a:p>
                      <a:pPr algn="ctr"/>
                      <a:r>
                        <a:rPr lang="en-US" dirty="0" smtClean="0"/>
                        <a:t>Average productivity in tons/month</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11,006</a:t>
                      </a:r>
                      <a:endParaRPr lang="en-US" dirty="0">
                        <a:solidFill>
                          <a:schemeClr val="tx1"/>
                        </a:solidFill>
                      </a:endParaRPr>
                    </a:p>
                  </a:txBody>
                  <a:tcPr anchor="ctr"/>
                </a:tc>
                <a:tc>
                  <a:txBody>
                    <a:bodyPr/>
                    <a:lstStyle/>
                    <a:p>
                      <a:pPr algn="ctr"/>
                      <a:r>
                        <a:rPr lang="en-US" sz="1800" kern="1200" dirty="0" smtClean="0">
                          <a:solidFill>
                            <a:schemeClr val="tx1"/>
                          </a:solidFill>
                          <a:effectLst/>
                          <a:latin typeface="Helvetica Neue"/>
                          <a:ea typeface="Helvetica Neue"/>
                          <a:cs typeface="Times New Roman"/>
                        </a:rPr>
                        <a:t>6,337 </a:t>
                      </a:r>
                      <a:endParaRPr lang="en-US" dirty="0">
                        <a:solidFill>
                          <a:schemeClr val="tx1"/>
                        </a:solidFill>
                      </a:endParaRPr>
                    </a:p>
                  </a:txBody>
                  <a:tcPr anchor="ctr"/>
                </a:tc>
                <a:tc>
                  <a:txBody>
                    <a:bodyPr/>
                    <a:lstStyle/>
                    <a:p>
                      <a:pPr marL="0" algn="ctr" rtl="0" eaLnBrk="1" latinLnBrk="0" hangingPunct="1">
                        <a:spcBef>
                          <a:spcPts val="0"/>
                        </a:spcBef>
                        <a:spcAft>
                          <a:spcPts val="0"/>
                        </a:spcAft>
                      </a:pPr>
                      <a:r>
                        <a:rPr lang="en-US" sz="1800" kern="1200" dirty="0" smtClean="0">
                          <a:solidFill>
                            <a:schemeClr val="tx1"/>
                          </a:solidFill>
                          <a:effectLst/>
                          <a:latin typeface="Helvetica Neue"/>
                          <a:ea typeface="Helvetica Neue"/>
                          <a:cs typeface="Times New Roman"/>
                        </a:rPr>
                        <a:t>8,839 </a:t>
                      </a:r>
                      <a:endParaRPr lang="en-US" dirty="0" smtClean="0">
                        <a:solidFill>
                          <a:schemeClr val="tx1"/>
                        </a:solidFill>
                        <a:effectLst/>
                      </a:endParaRPr>
                    </a:p>
                    <a:p>
                      <a:pPr algn="ctr"/>
                      <a:endParaRPr lang="en-US" dirty="0">
                        <a:solidFill>
                          <a:schemeClr val="tx1"/>
                        </a:solidFill>
                      </a:endParaRPr>
                    </a:p>
                  </a:txBody>
                  <a:tcPr anchor="ctr"/>
                </a:tc>
              </a:tr>
              <a:tr h="370840">
                <a:tc>
                  <a:txBody>
                    <a:bodyPr/>
                    <a:lstStyle/>
                    <a:p>
                      <a:pPr algn="ctr"/>
                      <a:r>
                        <a:rPr lang="en-US" dirty="0" smtClean="0"/>
                        <a:t>Average productivity in tons/day</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478 </a:t>
                      </a:r>
                      <a:endParaRPr lang="en-US" dirty="0">
                        <a:solidFill>
                          <a:schemeClr val="tx1"/>
                        </a:solidFill>
                      </a:endParaRPr>
                    </a:p>
                  </a:txBody>
                  <a:tcPr anchor="ctr"/>
                </a:tc>
                <a:tc>
                  <a:txBody>
                    <a:bodyPr/>
                    <a:lstStyle/>
                    <a:p>
                      <a:pPr algn="ctr"/>
                      <a:r>
                        <a:rPr lang="en-US" sz="1800" kern="1200" dirty="0" smtClean="0">
                          <a:solidFill>
                            <a:schemeClr val="tx1"/>
                          </a:solidFill>
                          <a:effectLst/>
                          <a:latin typeface="Helvetica Neue"/>
                          <a:ea typeface="Helvetica Neue"/>
                          <a:cs typeface="Times New Roman"/>
                        </a:rPr>
                        <a:t>275 </a:t>
                      </a:r>
                      <a:endParaRPr lang="en-US"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ctr"/>
                      <a:r>
                        <a:rPr lang="en-US" sz="1800" dirty="0" smtClean="0">
                          <a:solidFill>
                            <a:schemeClr val="tx1"/>
                          </a:solidFill>
                          <a:latin typeface="Helvetica Neue"/>
                          <a:cs typeface="Times New Roman" pitchFamily="18" charset="0"/>
                        </a:rPr>
                        <a:t>384 </a:t>
                      </a:r>
                      <a:endParaRPr lang="en-US" dirty="0">
                        <a:solidFill>
                          <a:schemeClr val="tx1"/>
                        </a:solidFill>
                      </a:endParaRPr>
                    </a:p>
                  </a:txBody>
                  <a:tcPr anchor="ctr"/>
                </a:tc>
              </a:tr>
              <a:tr h="370840">
                <a:tc>
                  <a:txBody>
                    <a:bodyPr/>
                    <a:lstStyle/>
                    <a:p>
                      <a:pPr algn="ctr"/>
                      <a:r>
                        <a:rPr lang="en-US" dirty="0" smtClean="0"/>
                        <a:t>Average productivity in term of vehicle documentation/ day</a:t>
                      </a:r>
                      <a:endParaRPr lang="en-US" dirty="0"/>
                    </a:p>
                  </a:txBody>
                  <a:tcPr anchor="ctr"/>
                </a:tc>
                <a:tc>
                  <a:txBody>
                    <a:bodyPr/>
                    <a:lstStyle/>
                    <a:p>
                      <a:pPr algn="ctr"/>
                      <a:r>
                        <a:rPr lang="en-US" sz="1800" dirty="0" smtClean="0">
                          <a:solidFill>
                            <a:schemeClr val="tx1"/>
                          </a:solidFill>
                          <a:latin typeface="Helvetica Neue"/>
                          <a:cs typeface="Times New Roman" pitchFamily="18" charset="0"/>
                        </a:rPr>
                        <a:t>16 </a:t>
                      </a:r>
                      <a:endParaRPr lang="en-US"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Helvetica Neue"/>
                          <a:cs typeface="Times New Roman" pitchFamily="18" charset="0"/>
                        </a:rPr>
                        <a:t>09</a:t>
                      </a:r>
                      <a:r>
                        <a:rPr lang="en-US" sz="1800" baseline="0" dirty="0" smtClean="0">
                          <a:solidFill>
                            <a:schemeClr val="tx1"/>
                          </a:solidFill>
                          <a:latin typeface="Helvetica Neue"/>
                          <a:cs typeface="Times New Roman" pitchFamily="18" charset="0"/>
                        </a:rPr>
                        <a:t> </a:t>
                      </a:r>
                      <a:endParaRPr lang="en-US" dirty="0" smtClean="0">
                        <a:solidFill>
                          <a:schemeClr val="tx1"/>
                        </a:solidFill>
                      </a:endParaRPr>
                    </a:p>
                    <a:p>
                      <a:pPr algn="ctr"/>
                      <a:endParaRPr lang="en-US" dirty="0">
                        <a:solidFill>
                          <a:schemeClr val="tx1"/>
                        </a:solidFill>
                      </a:endParaRPr>
                    </a:p>
                  </a:txBody>
                  <a:tcPr anchor="ctr"/>
                </a:tc>
                <a:tc>
                  <a:txBody>
                    <a:bodyPr/>
                    <a:lstStyle/>
                    <a:p>
                      <a:pPr algn="ctr"/>
                      <a:r>
                        <a:rPr lang="en-US" sz="1800" dirty="0" smtClean="0">
                          <a:solidFill>
                            <a:schemeClr val="tx1"/>
                          </a:solidFill>
                          <a:latin typeface="Helvetica Neue"/>
                          <a:cs typeface="Times New Roman" pitchFamily="18" charset="0"/>
                        </a:rPr>
                        <a:t>13 </a:t>
                      </a:r>
                      <a:endParaRPr lang="en-US" dirty="0">
                        <a:solidFill>
                          <a:schemeClr val="tx1"/>
                        </a:solidFill>
                      </a:endParaRPr>
                    </a:p>
                  </a:txBody>
                  <a:tcPr anchor="ctr"/>
                </a:tc>
              </a:tr>
            </a:tbl>
          </a:graphicData>
        </a:graphic>
      </p:graphicFrame>
    </p:spTree>
    <p:extLst>
      <p:ext uri="{BB962C8B-B14F-4D97-AF65-F5344CB8AC3E}">
        <p14:creationId xmlns:p14="http://schemas.microsoft.com/office/powerpoint/2010/main" val="423621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Helvetica Neue"/>
                <a:cs typeface="Times New Roman" pitchFamily="18" charset="0"/>
              </a:rPr>
              <a:t>Supply Chain </a:t>
            </a:r>
            <a:r>
              <a:rPr lang="en-US" b="1" dirty="0" smtClean="0">
                <a:latin typeface="Helvetica Neue"/>
                <a:cs typeface="Times New Roman" pitchFamily="18" charset="0"/>
              </a:rPr>
              <a:t>Management</a:t>
            </a:r>
            <a:endParaRPr lang="en-US" dirty="0">
              <a:latin typeface="Helvetica Neue"/>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47243086"/>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869255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Assessment of </a:t>
            </a:r>
            <a:r>
              <a:rPr lang="en-US" b="1" dirty="0" smtClean="0">
                <a:latin typeface="Helvetica Neue"/>
                <a:cs typeface="Times New Roman" pitchFamily="18" charset="0"/>
              </a:rPr>
              <a:t>Current Supply Chain  </a:t>
            </a:r>
            <a:r>
              <a:rPr lang="en-US" b="1" dirty="0">
                <a:latin typeface="Helvetica Neue"/>
                <a:cs typeface="Times New Roman" pitchFamily="18" charset="0"/>
              </a:rPr>
              <a:t>Network</a:t>
            </a:r>
            <a:r>
              <a:rPr lang="en-US" b="1" dirty="0" smtClean="0"/>
              <a:t> </a:t>
            </a:r>
            <a:endParaRPr lang="en-US" b="1" dirty="0"/>
          </a:p>
        </p:txBody>
      </p:sp>
      <p:sp>
        <p:nvSpPr>
          <p:cNvPr id="6" name="Content Placeholder 5"/>
          <p:cNvSpPr>
            <a:spLocks noGrp="1"/>
          </p:cNvSpPr>
          <p:nvPr>
            <p:ph idx="1"/>
          </p:nvPr>
        </p:nvSpPr>
        <p:spPr/>
        <p:txBody>
          <a:bodyPr>
            <a:normAutofit/>
          </a:bodyPr>
          <a:lstStyle/>
          <a:p>
            <a:pPr marL="0" indent="0">
              <a:buNone/>
            </a:pPr>
            <a:r>
              <a:rPr lang="en-US" sz="1800" b="1" dirty="0" smtClean="0"/>
              <a:t>The following data has been received with regards to supply chain network.</a:t>
            </a:r>
          </a:p>
          <a:p>
            <a:pPr marL="0" indent="0">
              <a:buNone/>
            </a:pPr>
            <a:endParaRPr lang="en-US" b="1" dirty="0" smtClean="0"/>
          </a:p>
          <a:p>
            <a:pPr marL="0" indent="0">
              <a:buNone/>
            </a:pPr>
            <a:endParaRPr lang="en-US" b="1" dirty="0" smtClean="0"/>
          </a:p>
          <a:p>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20</a:t>
            </a:fld>
            <a:endParaRPr lang="en-GB" dirty="0">
              <a:solidFill>
                <a:srgbClr val="6A05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25584321"/>
              </p:ext>
            </p:extLst>
          </p:nvPr>
        </p:nvGraphicFramePr>
        <p:xfrm>
          <a:off x="456276" y="1921056"/>
          <a:ext cx="11250301" cy="3545840"/>
        </p:xfrm>
        <a:graphic>
          <a:graphicData uri="http://schemas.openxmlformats.org/drawingml/2006/table">
            <a:tbl>
              <a:tblPr firstRow="1" bandRow="1">
                <a:tableStyleId>{5C22544A-7EE6-4342-B048-85BDC9FD1C3A}</a:tableStyleId>
              </a:tblPr>
              <a:tblGrid>
                <a:gridCol w="831349"/>
                <a:gridCol w="2969631"/>
                <a:gridCol w="2604695"/>
                <a:gridCol w="2380184"/>
                <a:gridCol w="2464442"/>
              </a:tblGrid>
              <a:tr h="370840">
                <a:tc>
                  <a:txBody>
                    <a:bodyPr/>
                    <a:lstStyle/>
                    <a:p>
                      <a:pPr algn="ctr"/>
                      <a:r>
                        <a:rPr lang="en-US" sz="1600" dirty="0" smtClean="0">
                          <a:latin typeface="Helvetica Neue"/>
                        </a:rPr>
                        <a:t>Sr. # </a:t>
                      </a:r>
                      <a:endParaRPr lang="en-US" sz="1600" dirty="0">
                        <a:latin typeface="Helvetica Neue"/>
                      </a:endParaRPr>
                    </a:p>
                  </a:txBody>
                  <a:tcPr anchor="ctr"/>
                </a:tc>
                <a:tc>
                  <a:txBody>
                    <a:bodyPr/>
                    <a:lstStyle/>
                    <a:p>
                      <a:pPr algn="ctr"/>
                      <a:r>
                        <a:rPr lang="en-US" sz="1600" dirty="0" smtClean="0">
                          <a:latin typeface="Helvetica Neue"/>
                        </a:rPr>
                        <a:t>Data</a:t>
                      </a:r>
                      <a:endParaRPr lang="en-US" sz="1600" dirty="0">
                        <a:latin typeface="Helvetica Neue"/>
                      </a:endParaRPr>
                    </a:p>
                  </a:txBody>
                  <a:tcPr anchor="ctr"/>
                </a:tc>
                <a:tc>
                  <a:txBody>
                    <a:bodyPr/>
                    <a:lstStyle/>
                    <a:p>
                      <a:pPr algn="ctr"/>
                      <a:r>
                        <a:rPr lang="en-US" sz="1600" dirty="0" smtClean="0">
                          <a:latin typeface="Helvetica Neue"/>
                        </a:rPr>
                        <a:t>FCCL</a:t>
                      </a:r>
                      <a:endParaRPr lang="en-US" sz="1600" dirty="0">
                        <a:latin typeface="Helvetica Neue"/>
                      </a:endParaRPr>
                    </a:p>
                  </a:txBody>
                  <a:tcPr anchor="ctr"/>
                </a:tc>
                <a:tc>
                  <a:txBody>
                    <a:bodyPr/>
                    <a:lstStyle/>
                    <a:p>
                      <a:pPr algn="ctr"/>
                      <a:r>
                        <a:rPr lang="en-US" sz="1600" dirty="0" smtClean="0">
                          <a:latin typeface="Helvetica Neue"/>
                        </a:rPr>
                        <a:t>ACL-N</a:t>
                      </a:r>
                      <a:endParaRPr lang="en-US" sz="1600" dirty="0">
                        <a:latin typeface="Helvetica Neue"/>
                      </a:endParaRPr>
                    </a:p>
                  </a:txBody>
                  <a:tcPr anchor="ctr"/>
                </a:tc>
                <a:tc>
                  <a:txBody>
                    <a:bodyPr/>
                    <a:lstStyle/>
                    <a:p>
                      <a:pPr algn="ctr"/>
                      <a:r>
                        <a:rPr lang="en-US" sz="1600" dirty="0" smtClean="0">
                          <a:latin typeface="Helvetica Neue"/>
                        </a:rPr>
                        <a:t>ACL-W</a:t>
                      </a:r>
                      <a:endParaRPr lang="en-US" sz="1600" dirty="0">
                        <a:latin typeface="Helvetica Neue"/>
                      </a:endParaRPr>
                    </a:p>
                  </a:txBody>
                  <a:tcPr anchor="ctr"/>
                </a:tc>
              </a:tr>
              <a:tr h="370840">
                <a:tc>
                  <a:txBody>
                    <a:bodyPr/>
                    <a:lstStyle/>
                    <a:p>
                      <a:r>
                        <a:rPr lang="en-US" sz="1600" dirty="0" smtClean="0">
                          <a:latin typeface="Helvetica Neue"/>
                        </a:rPr>
                        <a:t>1</a:t>
                      </a:r>
                      <a:endParaRPr lang="en-US" sz="1600" dirty="0">
                        <a:latin typeface="Helvetica Neue"/>
                      </a:endParaRPr>
                    </a:p>
                  </a:txBody>
                  <a:tcPr/>
                </a:tc>
                <a:tc>
                  <a:txBody>
                    <a:bodyPr/>
                    <a:lstStyle/>
                    <a:p>
                      <a:r>
                        <a:rPr lang="en-US" sz="1600" dirty="0" smtClean="0">
                          <a:latin typeface="Helvetica Neue"/>
                        </a:rPr>
                        <a:t>Customer Network </a:t>
                      </a:r>
                      <a:endParaRPr lang="en-US" sz="1600" dirty="0">
                        <a:latin typeface="Helvetica Neue"/>
                      </a:endParaRPr>
                    </a:p>
                  </a:txBody>
                  <a:tcPr/>
                </a:tc>
                <a:tc>
                  <a:txBody>
                    <a:bodyPr/>
                    <a:lstStyle/>
                    <a:p>
                      <a:r>
                        <a:rPr lang="en-US" sz="1600" dirty="0" smtClean="0">
                          <a:latin typeface="Helvetica Neue"/>
                        </a:rPr>
                        <a:t>108nos.</a:t>
                      </a:r>
                      <a:endParaRPr lang="en-US" sz="1600" dirty="0">
                        <a:latin typeface="Helvetica Neue"/>
                      </a:endParaRPr>
                    </a:p>
                  </a:txBody>
                  <a:tcPr/>
                </a:tc>
                <a:tc gridSpan="2">
                  <a:txBody>
                    <a:bodyPr/>
                    <a:lstStyle/>
                    <a:p>
                      <a:pPr algn="ctr"/>
                      <a:r>
                        <a:rPr lang="en-US" sz="1600" dirty="0" smtClean="0">
                          <a:latin typeface="Helvetica Neue"/>
                        </a:rPr>
                        <a:t>81nos.</a:t>
                      </a:r>
                      <a:endParaRPr lang="en-US" sz="1600" dirty="0">
                        <a:latin typeface="Helvetica Neue"/>
                      </a:endParaRPr>
                    </a:p>
                  </a:txBody>
                  <a:tcPr anchor="ctr"/>
                </a:tc>
                <a:tc hMerge="1">
                  <a:txBody>
                    <a:bodyPr/>
                    <a:lstStyle/>
                    <a:p>
                      <a:endParaRPr lang="en-US" dirty="0"/>
                    </a:p>
                  </a:txBody>
                  <a:tcPr/>
                </a:tc>
              </a:tr>
              <a:tr h="370840">
                <a:tc>
                  <a:txBody>
                    <a:bodyPr/>
                    <a:lstStyle/>
                    <a:p>
                      <a:r>
                        <a:rPr lang="en-US" sz="1600" dirty="0" smtClean="0">
                          <a:latin typeface="Helvetica Neue"/>
                        </a:rPr>
                        <a:t>2</a:t>
                      </a:r>
                      <a:endParaRPr lang="en-US" sz="1600" dirty="0">
                        <a:latin typeface="Helvetica Neue"/>
                      </a:endParaRPr>
                    </a:p>
                  </a:txBody>
                  <a:tcPr/>
                </a:tc>
                <a:tc>
                  <a:txBody>
                    <a:bodyPr/>
                    <a:lstStyle/>
                    <a:p>
                      <a:r>
                        <a:rPr lang="en-US" sz="1600" dirty="0" smtClean="0">
                          <a:latin typeface="Helvetica Neue"/>
                        </a:rPr>
                        <a:t>Regions</a:t>
                      </a:r>
                      <a:endParaRPr lang="en-US" sz="1600" dirty="0">
                        <a:latin typeface="Helvetica Neue"/>
                      </a:endParaRPr>
                    </a:p>
                  </a:txBody>
                  <a:tcPr/>
                </a:tc>
                <a:tc>
                  <a:txBody>
                    <a:bodyPr/>
                    <a:lstStyle/>
                    <a:p>
                      <a:r>
                        <a:rPr lang="en-US" sz="1600" dirty="0" smtClean="0">
                          <a:latin typeface="Helvetica Neue"/>
                        </a:rPr>
                        <a:t>09nos.</a:t>
                      </a:r>
                      <a:endParaRPr lang="en-US" sz="1600" dirty="0">
                        <a:latin typeface="Helvetica Neue"/>
                      </a:endParaRPr>
                    </a:p>
                  </a:txBody>
                  <a:tcPr/>
                </a:tc>
                <a:tc>
                  <a:txBody>
                    <a:bodyPr/>
                    <a:lstStyle/>
                    <a:p>
                      <a:r>
                        <a:rPr lang="en-US" sz="1600" dirty="0" smtClean="0">
                          <a:latin typeface="Helvetica Neue"/>
                        </a:rPr>
                        <a:t>04nos.</a:t>
                      </a:r>
                      <a:endParaRPr lang="en-US" sz="1600" dirty="0">
                        <a:latin typeface="Helvetica Neue"/>
                      </a:endParaRPr>
                    </a:p>
                  </a:txBody>
                  <a:tcPr/>
                </a:tc>
                <a:tc>
                  <a:txBody>
                    <a:bodyPr/>
                    <a:lstStyle/>
                    <a:p>
                      <a:r>
                        <a:rPr lang="en-US" sz="1600" dirty="0" smtClean="0">
                          <a:latin typeface="Helvetica Neue"/>
                        </a:rPr>
                        <a:t>05nos.</a:t>
                      </a:r>
                      <a:endParaRPr lang="en-US" sz="1600" dirty="0">
                        <a:latin typeface="Helvetica Neue"/>
                      </a:endParaRPr>
                    </a:p>
                  </a:txBody>
                  <a:tcPr/>
                </a:tc>
              </a:tr>
              <a:tr h="370840">
                <a:tc>
                  <a:txBody>
                    <a:bodyPr/>
                    <a:lstStyle/>
                    <a:p>
                      <a:r>
                        <a:rPr lang="en-US" sz="1600" dirty="0" smtClean="0">
                          <a:latin typeface="Helvetica Neue"/>
                        </a:rPr>
                        <a:t>3</a:t>
                      </a:r>
                      <a:endParaRPr lang="en-US" sz="1600" dirty="0">
                        <a:latin typeface="Helvetica Neue"/>
                      </a:endParaRPr>
                    </a:p>
                  </a:txBody>
                  <a:tcPr/>
                </a:tc>
                <a:tc>
                  <a:txBody>
                    <a:bodyPr/>
                    <a:lstStyle/>
                    <a:p>
                      <a:r>
                        <a:rPr lang="en-US" sz="1600" dirty="0" smtClean="0">
                          <a:latin typeface="Helvetica Neue"/>
                        </a:rPr>
                        <a:t>ACL Combined Region</a:t>
                      </a:r>
                      <a:endParaRPr lang="en-US" sz="1600" dirty="0">
                        <a:latin typeface="Helvetica Neue"/>
                      </a:endParaRPr>
                    </a:p>
                  </a:txBody>
                  <a:tcPr/>
                </a:tc>
                <a:tc>
                  <a:txBody>
                    <a:bodyPr/>
                    <a:lstStyle/>
                    <a:p>
                      <a:endParaRPr lang="en-US" sz="1600" dirty="0">
                        <a:latin typeface="Helvetica Neue"/>
                      </a:endParaRPr>
                    </a:p>
                  </a:txBody>
                  <a:tcPr/>
                </a:tc>
                <a:tc gridSpan="2">
                  <a:txBody>
                    <a:bodyPr/>
                    <a:lstStyle/>
                    <a:p>
                      <a:pPr algn="ctr"/>
                      <a:r>
                        <a:rPr lang="en-US" sz="1600" dirty="0" smtClean="0">
                          <a:latin typeface="Helvetica Neue"/>
                        </a:rPr>
                        <a:t>04nos.</a:t>
                      </a:r>
                      <a:endParaRPr lang="en-US" sz="1600" dirty="0">
                        <a:latin typeface="Helvetica Neue"/>
                      </a:endParaRPr>
                    </a:p>
                  </a:txBody>
                  <a:tcPr anchor="ctr"/>
                </a:tc>
                <a:tc hMerge="1">
                  <a:txBody>
                    <a:bodyPr/>
                    <a:lstStyle/>
                    <a:p>
                      <a:endParaRPr lang="en-US" dirty="0"/>
                    </a:p>
                  </a:txBody>
                  <a:tcPr/>
                </a:tc>
              </a:tr>
              <a:tr h="370840">
                <a:tc>
                  <a:txBody>
                    <a:bodyPr/>
                    <a:lstStyle/>
                    <a:p>
                      <a:r>
                        <a:rPr lang="en-US" sz="1600" dirty="0" smtClean="0">
                          <a:latin typeface="Helvetica Neue"/>
                        </a:rPr>
                        <a:t>4</a:t>
                      </a:r>
                      <a:endParaRPr lang="en-US" sz="1600" dirty="0">
                        <a:latin typeface="Helvetica Neue"/>
                      </a:endParaRPr>
                    </a:p>
                  </a:txBody>
                  <a:tcPr/>
                </a:tc>
                <a:tc>
                  <a:txBody>
                    <a:bodyPr/>
                    <a:lstStyle/>
                    <a:p>
                      <a:r>
                        <a:rPr lang="en-US" sz="1600" dirty="0" smtClean="0">
                          <a:latin typeface="Helvetica Neue"/>
                        </a:rPr>
                        <a:t>Plant Location</a:t>
                      </a:r>
                      <a:endParaRPr lang="en-US" sz="1600" dirty="0">
                        <a:latin typeface="Helvetica Neue"/>
                      </a:endParaRPr>
                    </a:p>
                  </a:txBody>
                  <a:tcPr/>
                </a:tc>
                <a:tc>
                  <a:txBody>
                    <a:bodyPr/>
                    <a:lstStyle/>
                    <a:p>
                      <a:r>
                        <a:rPr lang="en-US" sz="1600" dirty="0" smtClean="0">
                          <a:latin typeface="Helvetica Neue"/>
                        </a:rPr>
                        <a:t>Jhang</a:t>
                      </a:r>
                      <a:r>
                        <a:rPr lang="en-US" sz="1600" baseline="0" dirty="0" smtClean="0">
                          <a:latin typeface="Helvetica Neue"/>
                        </a:rPr>
                        <a:t> Bahtar, Attock</a:t>
                      </a:r>
                      <a:endParaRPr lang="en-US" sz="1600" dirty="0">
                        <a:latin typeface="Helvetica Neue"/>
                      </a:endParaRPr>
                    </a:p>
                  </a:txBody>
                  <a:tcPr/>
                </a:tc>
                <a:tc>
                  <a:txBody>
                    <a:bodyPr/>
                    <a:lstStyle/>
                    <a:p>
                      <a:r>
                        <a:rPr lang="en-US" sz="1600" dirty="0" smtClean="0">
                          <a:latin typeface="Helvetica Neue"/>
                        </a:rPr>
                        <a:t>Nizampur,</a:t>
                      </a:r>
                      <a:r>
                        <a:rPr lang="en-US" sz="1600" baseline="0" dirty="0" smtClean="0">
                          <a:latin typeface="Helvetica Neue"/>
                        </a:rPr>
                        <a:t> </a:t>
                      </a:r>
                      <a:endParaRPr lang="en-US" sz="1600" dirty="0">
                        <a:latin typeface="Helvetica Neue"/>
                      </a:endParaRPr>
                    </a:p>
                  </a:txBody>
                  <a:tcPr/>
                </a:tc>
                <a:tc>
                  <a:txBody>
                    <a:bodyPr/>
                    <a:lstStyle/>
                    <a:p>
                      <a:r>
                        <a:rPr lang="en-US" sz="1600" dirty="0" smtClean="0">
                          <a:latin typeface="Helvetica Neue"/>
                        </a:rPr>
                        <a:t>Wah, </a:t>
                      </a:r>
                      <a:r>
                        <a:rPr lang="en-US" sz="1600" baseline="0" dirty="0" smtClean="0">
                          <a:latin typeface="Helvetica Neue"/>
                        </a:rPr>
                        <a:t>Rawalpindi</a:t>
                      </a:r>
                      <a:endParaRPr lang="en-US" sz="1600" dirty="0">
                        <a:latin typeface="Helvetica Neue"/>
                      </a:endParaRPr>
                    </a:p>
                  </a:txBody>
                  <a:tcPr/>
                </a:tc>
              </a:tr>
              <a:tr h="370840">
                <a:tc>
                  <a:txBody>
                    <a:bodyPr/>
                    <a:lstStyle/>
                    <a:p>
                      <a:r>
                        <a:rPr lang="en-US" sz="1600" dirty="0" smtClean="0">
                          <a:latin typeface="Helvetica Neue"/>
                        </a:rPr>
                        <a:t>5</a:t>
                      </a:r>
                      <a:endParaRPr lang="en-US" sz="1600" dirty="0">
                        <a:latin typeface="Helvetica Neue"/>
                      </a:endParaRPr>
                    </a:p>
                  </a:txBody>
                  <a:tcPr/>
                </a:tc>
                <a:tc>
                  <a:txBody>
                    <a:bodyPr/>
                    <a:lstStyle/>
                    <a:p>
                      <a:r>
                        <a:rPr lang="en-US" sz="1600" dirty="0" smtClean="0">
                          <a:latin typeface="Helvetica Neue"/>
                        </a:rPr>
                        <a:t>Production Capacity</a:t>
                      </a:r>
                      <a:endParaRPr lang="en-US" sz="1600" dirty="0">
                        <a:latin typeface="Helvetica Neue"/>
                      </a:endParaRPr>
                    </a:p>
                  </a:txBody>
                  <a:tcPr/>
                </a:tc>
                <a:tc>
                  <a:txBody>
                    <a:bodyPr/>
                    <a:lstStyle/>
                    <a:p>
                      <a:r>
                        <a:rPr lang="en-US" sz="1600" dirty="0" smtClean="0">
                          <a:latin typeface="Helvetica Neue"/>
                        </a:rPr>
                        <a:t>3,559,500ton</a:t>
                      </a:r>
                      <a:endParaRPr lang="en-US" sz="1600" dirty="0">
                        <a:latin typeface="Helvetica Neue"/>
                      </a:endParaRPr>
                    </a:p>
                  </a:txBody>
                  <a:tcPr/>
                </a:tc>
                <a:tc>
                  <a:txBody>
                    <a:bodyPr/>
                    <a:lstStyle/>
                    <a:p>
                      <a:r>
                        <a:rPr lang="en-US" sz="1600" dirty="0" smtClean="0">
                          <a:latin typeface="Helvetica Neue"/>
                        </a:rPr>
                        <a:t>1,500,000ton</a:t>
                      </a:r>
                      <a:endParaRPr lang="en-US" sz="1600" dirty="0">
                        <a:latin typeface="Helvetica Neue"/>
                      </a:endParaRPr>
                    </a:p>
                  </a:txBody>
                  <a:tcPr/>
                </a:tc>
                <a:tc>
                  <a:txBody>
                    <a:bodyPr/>
                    <a:lstStyle/>
                    <a:p>
                      <a:r>
                        <a:rPr lang="en-US" sz="1600" dirty="0" smtClean="0">
                          <a:latin typeface="Helvetica Neue"/>
                        </a:rPr>
                        <a:t>1,050,000ton</a:t>
                      </a:r>
                      <a:endParaRPr lang="en-US" sz="1600" dirty="0">
                        <a:latin typeface="Helvetica Neue"/>
                      </a:endParaRPr>
                    </a:p>
                  </a:txBody>
                  <a:tcPr/>
                </a:tc>
              </a:tr>
              <a:tr h="370840">
                <a:tc>
                  <a:txBody>
                    <a:bodyPr/>
                    <a:lstStyle/>
                    <a:p>
                      <a:r>
                        <a:rPr lang="en-US" sz="1600" dirty="0" smtClean="0">
                          <a:latin typeface="Helvetica Neue"/>
                        </a:rPr>
                        <a:t>6</a:t>
                      </a:r>
                      <a:endParaRPr lang="en-US" sz="1600" dirty="0">
                        <a:latin typeface="Helvetica Neue"/>
                      </a:endParaRPr>
                    </a:p>
                  </a:txBody>
                  <a:tcPr/>
                </a:tc>
                <a:tc>
                  <a:txBody>
                    <a:bodyPr/>
                    <a:lstStyle/>
                    <a:p>
                      <a:r>
                        <a:rPr lang="en-US" sz="1600" dirty="0" smtClean="0">
                          <a:latin typeface="Helvetica Neue"/>
                        </a:rPr>
                        <a:t>Dispatches 2018~2019</a:t>
                      </a:r>
                      <a:endParaRPr lang="en-US" sz="1600" dirty="0">
                        <a:latin typeface="Helvetica Neue"/>
                      </a:endParaRPr>
                    </a:p>
                  </a:txBody>
                  <a:tcPr/>
                </a:tc>
                <a:tc>
                  <a:txBody>
                    <a:bodyPr/>
                    <a:lstStyle/>
                    <a:p>
                      <a:r>
                        <a:rPr lang="en-US" sz="1600" dirty="0" smtClean="0">
                          <a:latin typeface="Helvetica Neue"/>
                          <a:cs typeface="Times New Roman" pitchFamily="18" charset="0"/>
                        </a:rPr>
                        <a:t>3,037,677ton</a:t>
                      </a:r>
                      <a:endParaRPr lang="en-US" sz="1600" dirty="0">
                        <a:latin typeface="Helvetica Neue"/>
                      </a:endParaRPr>
                    </a:p>
                  </a:txBody>
                  <a:tcPr/>
                </a:tc>
                <a:tc>
                  <a:txBody>
                    <a:bodyPr/>
                    <a:lstStyle/>
                    <a:p>
                      <a:r>
                        <a:rPr lang="en-US" sz="1600" dirty="0" smtClean="0">
                          <a:latin typeface="Helvetica Neue"/>
                          <a:cs typeface="Times New Roman" pitchFamily="18" charset="0"/>
                        </a:rPr>
                        <a:t>1292752ton</a:t>
                      </a:r>
                      <a:endParaRPr lang="en-US" sz="1600" dirty="0">
                        <a:latin typeface="Helvetica Neue"/>
                      </a:endParaRPr>
                    </a:p>
                  </a:txBody>
                  <a:tcPr/>
                </a:tc>
                <a:tc>
                  <a:txBody>
                    <a:bodyPr/>
                    <a:lstStyle/>
                    <a:p>
                      <a:r>
                        <a:rPr lang="en-US" sz="1600" dirty="0" smtClean="0">
                          <a:latin typeface="Helvetica Neue"/>
                          <a:cs typeface="Times New Roman" pitchFamily="18" charset="0"/>
                        </a:rPr>
                        <a:t>1060743ton</a:t>
                      </a:r>
                      <a:endParaRPr lang="en-US" sz="1600" dirty="0">
                        <a:latin typeface="Helvetica Neue"/>
                      </a:endParaRPr>
                    </a:p>
                  </a:txBody>
                  <a:tcPr/>
                </a:tc>
              </a:tr>
              <a:tr h="370840">
                <a:tc>
                  <a:txBody>
                    <a:bodyPr/>
                    <a:lstStyle/>
                    <a:p>
                      <a:r>
                        <a:rPr lang="en-US" sz="1600" dirty="0" smtClean="0">
                          <a:latin typeface="Helvetica Neue"/>
                        </a:rPr>
                        <a:t>7</a:t>
                      </a:r>
                      <a:endParaRPr lang="en-US" sz="1600" dirty="0">
                        <a:latin typeface="Helvetica Neue"/>
                      </a:endParaRPr>
                    </a:p>
                  </a:txBody>
                  <a:tcPr/>
                </a:tc>
                <a:tc>
                  <a:txBody>
                    <a:bodyPr/>
                    <a:lstStyle/>
                    <a:p>
                      <a:r>
                        <a:rPr lang="en-US" sz="1600" dirty="0" smtClean="0">
                          <a:latin typeface="Helvetica Neue"/>
                        </a:rPr>
                        <a:t>Dispatch Staff</a:t>
                      </a:r>
                      <a:endParaRPr lang="en-US" sz="1600" dirty="0">
                        <a:latin typeface="Helvetica Neue"/>
                      </a:endParaRPr>
                    </a:p>
                  </a:txBody>
                  <a:tcPr/>
                </a:tc>
                <a:tc>
                  <a:txBody>
                    <a:bodyPr/>
                    <a:lstStyle/>
                    <a:p>
                      <a:r>
                        <a:rPr lang="en-US" sz="1600" dirty="0" smtClean="0">
                          <a:latin typeface="Helvetica Neue"/>
                        </a:rPr>
                        <a:t>23nos.</a:t>
                      </a:r>
                      <a:endParaRPr lang="en-US" sz="1600" dirty="0">
                        <a:latin typeface="Helvetica Neue"/>
                      </a:endParaRPr>
                    </a:p>
                  </a:txBody>
                  <a:tcPr/>
                </a:tc>
                <a:tc>
                  <a:txBody>
                    <a:bodyPr/>
                    <a:lstStyle/>
                    <a:p>
                      <a:r>
                        <a:rPr lang="en-US" sz="1600" dirty="0" smtClean="0">
                          <a:latin typeface="Helvetica Neue"/>
                        </a:rPr>
                        <a:t>17nos.</a:t>
                      </a:r>
                      <a:endParaRPr lang="en-US" sz="1600" dirty="0">
                        <a:latin typeface="Helvetica Neue"/>
                      </a:endParaRPr>
                    </a:p>
                  </a:txBody>
                  <a:tcPr/>
                </a:tc>
                <a:tc>
                  <a:txBody>
                    <a:bodyPr/>
                    <a:lstStyle/>
                    <a:p>
                      <a:r>
                        <a:rPr lang="en-US" sz="1600" dirty="0" smtClean="0">
                          <a:latin typeface="Helvetica Neue"/>
                        </a:rPr>
                        <a:t>10nos.</a:t>
                      </a:r>
                      <a:endParaRPr lang="en-US" sz="1600" dirty="0">
                        <a:latin typeface="Helvetica Neue"/>
                      </a:endParaRPr>
                    </a:p>
                  </a:txBody>
                  <a:tcPr/>
                </a:tc>
              </a:tr>
              <a:tr h="370840">
                <a:tc>
                  <a:txBody>
                    <a:bodyPr/>
                    <a:lstStyle/>
                    <a:p>
                      <a:r>
                        <a:rPr lang="en-US" sz="1600" dirty="0" smtClean="0">
                          <a:latin typeface="Helvetica Neue"/>
                        </a:rPr>
                        <a:t>8</a:t>
                      </a:r>
                      <a:endParaRPr lang="en-US" sz="1600" dirty="0">
                        <a:latin typeface="Helvetica Neue"/>
                      </a:endParaRPr>
                    </a:p>
                  </a:txBody>
                  <a:tcPr/>
                </a:tc>
                <a:tc>
                  <a:txBody>
                    <a:bodyPr/>
                    <a:lstStyle/>
                    <a:p>
                      <a:r>
                        <a:rPr lang="en-US" sz="1600" dirty="0" smtClean="0">
                          <a:latin typeface="Helvetica Neue"/>
                        </a:rPr>
                        <a:t>Average dispatch staff productivity</a:t>
                      </a:r>
                      <a:endParaRPr lang="en-US" sz="1600" dirty="0">
                        <a:latin typeface="Helvetica Neue"/>
                      </a:endParaRPr>
                    </a:p>
                  </a:txBody>
                  <a:tcPr/>
                </a:tc>
                <a:tc>
                  <a:txBody>
                    <a:bodyPr/>
                    <a:lstStyle/>
                    <a:p>
                      <a:r>
                        <a:rPr lang="en-US" sz="1600" dirty="0" smtClean="0">
                          <a:latin typeface="Helvetica Neue"/>
                        </a:rPr>
                        <a:t>16 vehicles documentation/day</a:t>
                      </a:r>
                      <a:endParaRPr lang="en-US" sz="1600" dirty="0">
                        <a:latin typeface="Helvetica Neue"/>
                      </a:endParaRPr>
                    </a:p>
                  </a:txBody>
                  <a:tcPr/>
                </a:tc>
                <a:tc>
                  <a:txBody>
                    <a:bodyPr/>
                    <a:lstStyle/>
                    <a:p>
                      <a:r>
                        <a:rPr lang="en-US" sz="1600" dirty="0" smtClean="0">
                          <a:latin typeface="Helvetica Neue"/>
                        </a:rPr>
                        <a:t>9 vehicles documentation/day</a:t>
                      </a:r>
                      <a:endParaRPr lang="en-US" sz="1600" dirty="0">
                        <a:latin typeface="Helvetica Neue"/>
                      </a:endParaRPr>
                    </a:p>
                  </a:txBody>
                  <a:tcPr/>
                </a:tc>
                <a:tc>
                  <a:txBody>
                    <a:bodyPr/>
                    <a:lstStyle/>
                    <a:p>
                      <a:r>
                        <a:rPr lang="en-US" sz="1600" dirty="0" smtClean="0">
                          <a:latin typeface="Helvetica Neue"/>
                        </a:rPr>
                        <a:t>13 vehicles documentation/day</a:t>
                      </a:r>
                      <a:endParaRPr lang="en-US" sz="1600" dirty="0">
                        <a:latin typeface="Helvetica Neue"/>
                      </a:endParaRPr>
                    </a:p>
                  </a:txBody>
                  <a:tcPr/>
                </a:tc>
              </a:tr>
            </a:tbl>
          </a:graphicData>
        </a:graphic>
      </p:graphicFrame>
    </p:spTree>
    <p:extLst>
      <p:ext uri="{BB962C8B-B14F-4D97-AF65-F5344CB8AC3E}">
        <p14:creationId xmlns:p14="http://schemas.microsoft.com/office/powerpoint/2010/main" val="97061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94114379"/>
              </p:ext>
            </p:extLst>
          </p:nvPr>
        </p:nvGraphicFramePr>
        <p:xfrm>
          <a:off x="791569" y="890910"/>
          <a:ext cx="10590664" cy="5337487"/>
        </p:xfrm>
        <a:graphic>
          <a:graphicData uri="http://schemas.openxmlformats.org/drawingml/2006/table">
            <a:tbl>
              <a:tblPr firstRow="1" bandRow="1">
                <a:tableStyleId>{5C22544A-7EE6-4342-B048-85BDC9FD1C3A}</a:tableStyleId>
              </a:tblPr>
              <a:tblGrid>
                <a:gridCol w="5295332"/>
                <a:gridCol w="5295332"/>
              </a:tblGrid>
              <a:tr h="2104470">
                <a:tc>
                  <a:txBody>
                    <a:bodyPr/>
                    <a:lstStyle/>
                    <a:p>
                      <a:pPr marL="0" lvl="0" indent="0" algn="r">
                        <a:buClr>
                          <a:schemeClr val="bg1"/>
                        </a:buClr>
                        <a:buFontTx/>
                        <a:buNone/>
                      </a:pPr>
                      <a:r>
                        <a:rPr lang="en-US" sz="2400" b="0" dirty="0" smtClean="0">
                          <a:solidFill>
                            <a:schemeClr val="tx1"/>
                          </a:solidFill>
                          <a:latin typeface="Helvetica Neue"/>
                        </a:rPr>
                        <a:t>STRENGTHS</a:t>
                      </a:r>
                    </a:p>
                    <a:p>
                      <a:pPr marL="0" lvl="0" indent="0" algn="r">
                        <a:buFontTx/>
                        <a:buNone/>
                      </a:pPr>
                      <a:r>
                        <a:rPr lang="en-US" sz="1600" b="0" dirty="0" smtClean="0">
                          <a:solidFill>
                            <a:schemeClr val="tx1"/>
                          </a:solidFill>
                          <a:latin typeface="Helvetica Neue"/>
                          <a:cs typeface="Times New Roman" pitchFamily="18" charset="0"/>
                        </a:rPr>
                        <a:t>Strong dealer network who has own transport for cement business.</a:t>
                      </a:r>
                    </a:p>
                    <a:p>
                      <a:pPr marL="0" lvl="0" indent="0" algn="r">
                        <a:buFontTx/>
                        <a:buNone/>
                      </a:pPr>
                      <a:r>
                        <a:rPr lang="en-US" sz="1600" b="0" dirty="0" smtClean="0">
                          <a:solidFill>
                            <a:schemeClr val="tx1"/>
                          </a:solidFill>
                          <a:latin typeface="Helvetica Neue"/>
                          <a:cs typeface="Times New Roman" pitchFamily="18" charset="0"/>
                        </a:rPr>
                        <a:t>Institutional sales 35%</a:t>
                      </a:r>
                    </a:p>
                    <a:p>
                      <a:pPr marL="0" lvl="0" indent="0" algn="r">
                        <a:buFontTx/>
                        <a:buNone/>
                      </a:pPr>
                      <a:r>
                        <a:rPr lang="en-US" sz="1600" b="0" dirty="0" smtClean="0">
                          <a:solidFill>
                            <a:schemeClr val="tx1"/>
                          </a:solidFill>
                          <a:latin typeface="Helvetica Neue"/>
                          <a:cs typeface="Times New Roman" pitchFamily="18" charset="0"/>
                        </a:rPr>
                        <a:t>Excellent product diversification.</a:t>
                      </a:r>
                    </a:p>
                    <a:p>
                      <a:pPr marL="0" lvl="0" indent="0" algn="r">
                        <a:buFontTx/>
                        <a:buNone/>
                      </a:pPr>
                      <a:r>
                        <a:rPr lang="en-US" sz="1600" b="0" dirty="0" smtClean="0">
                          <a:solidFill>
                            <a:schemeClr val="tx1"/>
                          </a:solidFill>
                          <a:latin typeface="Helvetica Neue"/>
                          <a:cs typeface="Times New Roman" pitchFamily="18" charset="0"/>
                        </a:rPr>
                        <a:t>Strategic Geographic Location</a:t>
                      </a:r>
                    </a:p>
                    <a:p>
                      <a:pPr marL="0" lvl="0" indent="0">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OPPORTUNITIES</a:t>
                      </a:r>
                    </a:p>
                    <a:p>
                      <a:pPr marL="0" lvl="0" indent="0" algn="l">
                        <a:buFontTx/>
                        <a:buNone/>
                      </a:pPr>
                      <a:r>
                        <a:rPr lang="en-US" sz="1600" b="0" spc="-5" dirty="0" smtClean="0">
                          <a:solidFill>
                            <a:schemeClr val="tx1"/>
                          </a:solidFill>
                          <a:latin typeface="Helvetica Neue"/>
                          <a:cs typeface="Times New Roman" panose="02020603050405020304" pitchFamily="18" charset="0"/>
                        </a:rPr>
                        <a:t>SCM can be the </a:t>
                      </a:r>
                      <a:r>
                        <a:rPr lang="en-US" sz="1600" b="0" dirty="0" smtClean="0">
                          <a:solidFill>
                            <a:schemeClr val="tx1"/>
                          </a:solidFill>
                          <a:latin typeface="Helvetica Neue"/>
                          <a:cs typeface="Times New Roman" panose="02020603050405020304" pitchFamily="18" charset="0"/>
                        </a:rPr>
                        <a:t>new </a:t>
                      </a:r>
                      <a:r>
                        <a:rPr lang="en-US" sz="1600" b="0" spc="-5" dirty="0" smtClean="0">
                          <a:solidFill>
                            <a:schemeClr val="tx1"/>
                          </a:solidFill>
                          <a:latin typeface="Helvetica Neue"/>
                          <a:cs typeface="Times New Roman" panose="02020603050405020304" pitchFamily="18" charset="0"/>
                        </a:rPr>
                        <a:t>source </a:t>
                      </a:r>
                      <a:r>
                        <a:rPr lang="en-US" sz="1600" b="0" dirty="0" smtClean="0">
                          <a:solidFill>
                            <a:schemeClr val="tx1"/>
                          </a:solidFill>
                          <a:latin typeface="Helvetica Neue"/>
                          <a:cs typeface="Times New Roman" panose="02020603050405020304" pitchFamily="18" charset="0"/>
                        </a:rPr>
                        <a:t>of value creation </a:t>
                      </a:r>
                    </a:p>
                    <a:p>
                      <a:pPr marL="0" lvl="0" indent="0" algn="l">
                        <a:buFontTx/>
                        <a:buNone/>
                      </a:pPr>
                      <a:r>
                        <a:rPr lang="en-US" sz="1600" b="0" dirty="0" smtClean="0">
                          <a:solidFill>
                            <a:schemeClr val="tx1"/>
                          </a:solidFill>
                          <a:latin typeface="Helvetica Neue"/>
                          <a:cs typeface="Times New Roman" panose="02020603050405020304" pitchFamily="18" charset="0"/>
                        </a:rPr>
                        <a:t>SCM can provide competitive edge to get more efficiency</a:t>
                      </a:r>
                    </a:p>
                    <a:p>
                      <a:pPr marL="0" lvl="0" indent="0" algn="l">
                        <a:buFontTx/>
                        <a:buNone/>
                      </a:pPr>
                      <a:r>
                        <a:rPr lang="en-US" sz="1600" b="0" dirty="0" smtClean="0">
                          <a:solidFill>
                            <a:schemeClr val="tx1"/>
                          </a:solidFill>
                          <a:latin typeface="Helvetica Neue"/>
                          <a:cs typeface="Times New Roman" panose="02020603050405020304" pitchFamily="18" charset="0"/>
                        </a:rPr>
                        <a:t>Integrated SCM can provide better visibility, velocity</a:t>
                      </a:r>
                      <a:r>
                        <a:rPr lang="en-US" sz="1600" b="0" baseline="0" dirty="0" smtClean="0">
                          <a:solidFill>
                            <a:schemeClr val="tx1"/>
                          </a:solidFill>
                          <a:latin typeface="Helvetica Neue"/>
                          <a:cs typeface="Times New Roman" panose="02020603050405020304" pitchFamily="18" charset="0"/>
                        </a:rPr>
                        <a:t> &amp; reduce variation.</a:t>
                      </a:r>
                      <a:endParaRPr lang="en-US" sz="1600" dirty="0" smtClean="0">
                        <a:solidFill>
                          <a:schemeClr val="tx1"/>
                        </a:solidFill>
                        <a:latin typeface="Helvetica Neue"/>
                      </a:endParaRPr>
                    </a:p>
                    <a:p>
                      <a:pPr marL="0" lvl="0" indent="0">
                        <a:buClr>
                          <a:schemeClr val="bg1"/>
                        </a:buClr>
                        <a:buFontTx/>
                        <a:buNone/>
                      </a:pPr>
                      <a:r>
                        <a:rPr lang="en-US" sz="1600" b="0" dirty="0" smtClean="0">
                          <a:solidFill>
                            <a:schemeClr val="tx1"/>
                          </a:solidFill>
                          <a:latin typeface="Helvetica Neue"/>
                        </a:rPr>
                        <a:t>SCM can help to optimize inventories</a:t>
                      </a:r>
                    </a:p>
                    <a:p>
                      <a:pPr marL="0" lvl="0" indent="0">
                        <a:buClr>
                          <a:schemeClr val="bg1"/>
                        </a:buClr>
                        <a:buFontTx/>
                        <a:buNone/>
                      </a:pPr>
                      <a:r>
                        <a:rPr lang="en-US" sz="1600" b="0" dirty="0" smtClean="0">
                          <a:solidFill>
                            <a:schemeClr val="tx1"/>
                          </a:solidFill>
                          <a:latin typeface="Helvetica Neue"/>
                        </a:rPr>
                        <a:t>SCM can help to improve cash flow</a:t>
                      </a:r>
                    </a:p>
                  </a:txBody>
                  <a:tcPr marL="121920" marR="121920">
                    <a:solidFill>
                      <a:schemeClr val="accent4">
                        <a:lumMod val="40000"/>
                        <a:lumOff val="60000"/>
                      </a:schemeClr>
                    </a:solidFill>
                  </a:tcPr>
                </a:tc>
              </a:tr>
              <a:tr h="3173407">
                <a:tc>
                  <a:txBody>
                    <a:bodyPr/>
                    <a:lstStyle/>
                    <a:p>
                      <a:pPr marL="0" lvl="0" indent="0" algn="r">
                        <a:buClr>
                          <a:schemeClr val="bg1"/>
                        </a:buClr>
                        <a:buFontTx/>
                        <a:buNone/>
                      </a:pPr>
                      <a:r>
                        <a:rPr lang="en-US" sz="2400" b="0" dirty="0" smtClean="0">
                          <a:solidFill>
                            <a:schemeClr val="tx1"/>
                          </a:solidFill>
                          <a:latin typeface="Helvetica Neue"/>
                        </a:rPr>
                        <a:t>WEAKNESSES</a:t>
                      </a:r>
                    </a:p>
                    <a:p>
                      <a:pPr marL="0" lvl="0" indent="0" algn="r">
                        <a:buFontTx/>
                        <a:buNone/>
                      </a:pPr>
                      <a:r>
                        <a:rPr lang="en-US" sz="1600" b="0" dirty="0" smtClean="0">
                          <a:solidFill>
                            <a:schemeClr val="tx1"/>
                          </a:solidFill>
                          <a:latin typeface="Helvetica Neue"/>
                          <a:cs typeface="Times New Roman" pitchFamily="18" charset="0"/>
                        </a:rPr>
                        <a:t>Absence of dispatch process risk list</a:t>
                      </a:r>
                    </a:p>
                    <a:p>
                      <a:pPr marL="0" lvl="0" indent="0" algn="r">
                        <a:buFontTx/>
                        <a:buNone/>
                      </a:pPr>
                      <a:r>
                        <a:rPr lang="en-US" sz="1600" b="0" dirty="0" smtClean="0">
                          <a:solidFill>
                            <a:schemeClr val="tx1"/>
                          </a:solidFill>
                          <a:latin typeface="Helvetica Neue"/>
                          <a:cs typeface="Times New Roman" pitchFamily="18" charset="0"/>
                        </a:rPr>
                        <a:t>Lack in real time visibility</a:t>
                      </a:r>
                      <a:r>
                        <a:rPr lang="en-US" sz="1600" b="0" baseline="0" dirty="0" smtClean="0">
                          <a:solidFill>
                            <a:schemeClr val="tx1"/>
                          </a:solidFill>
                          <a:latin typeface="Helvetica Neue"/>
                          <a:cs typeface="Times New Roman" pitchFamily="18" charset="0"/>
                        </a:rPr>
                        <a:t> of dispatch status up-date</a:t>
                      </a:r>
                      <a:endParaRPr lang="en-US" sz="1600" b="0" dirty="0" smtClean="0">
                        <a:solidFill>
                          <a:schemeClr val="tx1"/>
                        </a:solidFill>
                        <a:latin typeface="Helvetica Neue"/>
                        <a:cs typeface="Times New Roman" pitchFamily="18" charset="0"/>
                      </a:endParaRPr>
                    </a:p>
                    <a:p>
                      <a:pPr marL="0" lvl="0" indent="0" algn="r">
                        <a:buFontTx/>
                        <a:buNone/>
                      </a:pPr>
                      <a:r>
                        <a:rPr lang="en-US" sz="1600" b="0" dirty="0" smtClean="0">
                          <a:solidFill>
                            <a:schemeClr val="tx1"/>
                          </a:solidFill>
                          <a:latin typeface="Helvetica Neue"/>
                          <a:cs typeface="Times New Roman" pitchFamily="18" charset="0"/>
                        </a:rPr>
                        <a:t>Slow SCM adoption</a:t>
                      </a:r>
                    </a:p>
                    <a:p>
                      <a:pPr marL="0" lvl="0" indent="0" algn="r">
                        <a:buFontTx/>
                        <a:buNone/>
                      </a:pPr>
                      <a:r>
                        <a:rPr lang="en-US" sz="1600" b="0" dirty="0" smtClean="0">
                          <a:solidFill>
                            <a:schemeClr val="tx1"/>
                          </a:solidFill>
                          <a:latin typeface="Helvetica Neue"/>
                          <a:cs typeface="Times New Roman" pitchFamily="18" charset="0"/>
                        </a:rPr>
                        <a:t>Limited resource optimization</a:t>
                      </a:r>
                    </a:p>
                    <a:p>
                      <a:pPr marL="0" lvl="0" indent="0" algn="r">
                        <a:buFontTx/>
                        <a:buNone/>
                      </a:pPr>
                      <a:r>
                        <a:rPr lang="en-US" sz="1600" b="0" dirty="0" smtClean="0">
                          <a:solidFill>
                            <a:schemeClr val="tx1"/>
                          </a:solidFill>
                          <a:latin typeface="Helvetica Neue"/>
                          <a:cs typeface="Times New Roman" pitchFamily="18" charset="0"/>
                        </a:rPr>
                        <a:t>Lack of SCM skill set</a:t>
                      </a:r>
                    </a:p>
                    <a:p>
                      <a:pPr marL="0" lvl="0" indent="0" algn="r">
                        <a:buFontTx/>
                        <a:buNone/>
                      </a:pPr>
                      <a:r>
                        <a:rPr lang="en-US" sz="1600" b="0" dirty="0" smtClean="0">
                          <a:solidFill>
                            <a:schemeClr val="tx1"/>
                          </a:solidFill>
                          <a:latin typeface="Helvetica Neue"/>
                          <a:cs typeface="Times New Roman" pitchFamily="18" charset="0"/>
                        </a:rPr>
                        <a:t>Lack in SCM planning and way forward</a:t>
                      </a:r>
                    </a:p>
                    <a:p>
                      <a:pPr marL="0" indent="0" algn="r">
                        <a:buClr>
                          <a:schemeClr val="bg1"/>
                        </a:buCl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0" dirty="0" smtClean="0">
                          <a:solidFill>
                            <a:schemeClr val="tx1"/>
                          </a:solidFill>
                          <a:latin typeface="Helvetica Neue"/>
                        </a:rPr>
                        <a:t>THREATS</a:t>
                      </a:r>
                    </a:p>
                    <a:p>
                      <a:pPr marL="0" lvl="0" indent="0" algn="l">
                        <a:buFontTx/>
                        <a:buNone/>
                      </a:pPr>
                      <a:r>
                        <a:rPr lang="en-US" sz="1600" b="0" dirty="0" smtClean="0">
                          <a:solidFill>
                            <a:schemeClr val="tx1"/>
                          </a:solidFill>
                          <a:latin typeface="Helvetica Neue"/>
                          <a:cs typeface="Times New Roman" pitchFamily="18" charset="0"/>
                        </a:rPr>
                        <a:t>NHA Excel weight regime poses a colossal threat to the dispatch, this has been deferred</a:t>
                      </a:r>
                      <a:r>
                        <a:rPr lang="en-US" sz="1600" b="0" baseline="0" dirty="0" smtClean="0">
                          <a:solidFill>
                            <a:schemeClr val="tx1"/>
                          </a:solidFill>
                          <a:latin typeface="Helvetica Neue"/>
                          <a:cs typeface="Times New Roman" pitchFamily="18" charset="0"/>
                        </a:rPr>
                        <a:t> for one year</a:t>
                      </a:r>
                      <a:endParaRPr lang="en-US" sz="1600" b="0" dirty="0" smtClean="0">
                        <a:solidFill>
                          <a:schemeClr val="tx1"/>
                        </a:solidFill>
                        <a:latin typeface="Helvetica Neue"/>
                        <a:cs typeface="Times New Roman" pitchFamily="18" charset="0"/>
                      </a:endParaRPr>
                    </a:p>
                    <a:p>
                      <a:pPr marL="0" lvl="0" indent="0" algn="l">
                        <a:buFontTx/>
                        <a:buNone/>
                      </a:pPr>
                      <a:r>
                        <a:rPr lang="en-US" sz="1600" b="0" dirty="0" smtClean="0">
                          <a:solidFill>
                            <a:schemeClr val="tx1"/>
                          </a:solidFill>
                          <a:latin typeface="Helvetica Neue"/>
                          <a:cs typeface="Times New Roman" pitchFamily="18" charset="0"/>
                        </a:rPr>
                        <a:t>Fuel Prices hike, change in fuel price translate in higher freight.</a:t>
                      </a:r>
                    </a:p>
                    <a:p>
                      <a:pPr marL="0" lvl="0" indent="0" algn="l">
                        <a:buFontTx/>
                        <a:buNone/>
                      </a:pPr>
                      <a:r>
                        <a:rPr lang="en-US" sz="1600" b="0" dirty="0" smtClean="0">
                          <a:solidFill>
                            <a:schemeClr val="tx1"/>
                          </a:solidFill>
                          <a:latin typeface="Helvetica Neue"/>
                          <a:cs typeface="Times New Roman" pitchFamily="18" charset="0"/>
                        </a:rPr>
                        <a:t>Threat of innovative ideas &amp; Collaboration from competitors such as fleet management, Logistics arrangement.</a:t>
                      </a:r>
                    </a:p>
                    <a:p>
                      <a:pPr marL="0" lvl="0" indent="0" algn="l">
                        <a:buFontTx/>
                        <a:buNone/>
                      </a:pPr>
                      <a:r>
                        <a:rPr lang="en-US" sz="1600" b="0" dirty="0" smtClean="0">
                          <a:solidFill>
                            <a:schemeClr val="tx1"/>
                          </a:solidFill>
                          <a:latin typeface="Helvetica Neue"/>
                          <a:cs typeface="Times New Roman" pitchFamily="18" charset="0"/>
                        </a:rPr>
                        <a:t>Shortage of cargo vehicles in near future as</a:t>
                      </a:r>
                      <a:r>
                        <a:rPr lang="en-US" sz="1600" b="0" baseline="0" dirty="0" smtClean="0">
                          <a:solidFill>
                            <a:schemeClr val="tx1"/>
                          </a:solidFill>
                          <a:latin typeface="Helvetica Neue"/>
                          <a:cs typeface="Times New Roman" pitchFamily="18" charset="0"/>
                        </a:rPr>
                        <a:t> no new investment in the trucking sector observed </a:t>
                      </a:r>
                      <a:endParaRPr lang="en-US" sz="1600" b="0" dirty="0" smtClean="0">
                        <a:solidFill>
                          <a:schemeClr val="tx1"/>
                        </a:solidFill>
                        <a:latin typeface="Helvetica Neue"/>
                        <a:cs typeface="Times New Roman" pitchFamily="18" charset="0"/>
                      </a:endParaRPr>
                    </a:p>
                    <a:p>
                      <a:pPr marL="0" lvl="0" indent="0">
                        <a:buClr>
                          <a:schemeClr val="bg1"/>
                        </a:buClr>
                        <a:buFont typeface="Arial" pitchFamily="34" charset="0"/>
                        <a:buNone/>
                      </a:pPr>
                      <a:r>
                        <a:rPr lang="en-US" sz="1600" dirty="0" smtClean="0">
                          <a:solidFill>
                            <a:srgbClr val="000000"/>
                          </a:solidFill>
                          <a:latin typeface="Helvetica Neue"/>
                          <a:cs typeface="Times New Roman" pitchFamily="18" charset="0"/>
                        </a:rPr>
                        <a:t>High cost of transportation may limit the penetration in new territories</a:t>
                      </a:r>
                      <a:endParaRPr lang="en-US" sz="1600" dirty="0" smtClean="0">
                        <a:solidFill>
                          <a:schemeClr val="tx1"/>
                        </a:solidFill>
                        <a:latin typeface="Helvetica Neue"/>
                      </a:endParaRPr>
                    </a:p>
                  </a:txBody>
                  <a:tcPr marL="121920" marR="121920">
                    <a:solidFill>
                      <a:schemeClr val="accent5">
                        <a:lumMod val="40000"/>
                        <a:lumOff val="60000"/>
                      </a:schemeClr>
                    </a:solidFill>
                  </a:tcPr>
                </a:tc>
              </a:tr>
            </a:tbl>
          </a:graphicData>
        </a:graphic>
      </p:graphicFrame>
      <p:sp>
        <p:nvSpPr>
          <p:cNvPr id="4" name="TextBox 3"/>
          <p:cNvSpPr txBox="1"/>
          <p:nvPr/>
        </p:nvSpPr>
        <p:spPr>
          <a:xfrm>
            <a:off x="4038600" y="335224"/>
            <a:ext cx="4562467" cy="461665"/>
          </a:xfrm>
          <a:prstGeom prst="rect">
            <a:avLst/>
          </a:prstGeom>
          <a:noFill/>
        </p:spPr>
        <p:txBody>
          <a:bodyPr wrap="none" rtlCol="0">
            <a:spAutoFit/>
          </a:bodyPr>
          <a:lstStyle/>
          <a:p>
            <a:r>
              <a:rPr lang="en-US" sz="2400" b="1" dirty="0" smtClean="0">
                <a:latin typeface="Helvetica Neue"/>
              </a:rPr>
              <a:t>FCCL Dispatch SWOT Analysis </a:t>
            </a:r>
            <a:endParaRPr lang="en-US" sz="2400" b="1" dirty="0">
              <a:latin typeface="Helvetica Neue"/>
            </a:endParaRPr>
          </a:p>
        </p:txBody>
      </p:sp>
    </p:spTree>
    <p:extLst>
      <p:ext uri="{BB962C8B-B14F-4D97-AF65-F5344CB8AC3E}">
        <p14:creationId xmlns:p14="http://schemas.microsoft.com/office/powerpoint/2010/main" val="1287339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Teamup Advisory - Confidential</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846395774"/>
              </p:ext>
            </p:extLst>
          </p:nvPr>
        </p:nvGraphicFramePr>
        <p:xfrm>
          <a:off x="791568" y="914400"/>
          <a:ext cx="10577016" cy="5322627"/>
        </p:xfrm>
        <a:graphic>
          <a:graphicData uri="http://schemas.openxmlformats.org/drawingml/2006/table">
            <a:tbl>
              <a:tblPr firstRow="1" bandRow="1">
                <a:tableStyleId>{5C22544A-7EE6-4342-B048-85BDC9FD1C3A}</a:tableStyleId>
              </a:tblPr>
              <a:tblGrid>
                <a:gridCol w="5288508"/>
                <a:gridCol w="5288508"/>
              </a:tblGrid>
              <a:tr h="2333409">
                <a:tc>
                  <a:txBody>
                    <a:bodyPr/>
                    <a:lstStyle/>
                    <a:p>
                      <a:pPr marL="0" lvl="0" indent="0" algn="r">
                        <a:buClr>
                          <a:schemeClr val="bg1"/>
                        </a:buClr>
                        <a:buFontTx/>
                        <a:buNone/>
                      </a:pPr>
                      <a:r>
                        <a:rPr lang="en-US" sz="2400" b="0" dirty="0" smtClean="0">
                          <a:solidFill>
                            <a:schemeClr val="tx1"/>
                          </a:solidFill>
                          <a:latin typeface="Helvetica Neue"/>
                        </a:rPr>
                        <a:t>STRENGTHS</a:t>
                      </a:r>
                    </a:p>
                    <a:p>
                      <a:pPr marL="0" lvl="0" indent="0" algn="r">
                        <a:buFontTx/>
                        <a:buNone/>
                      </a:pPr>
                      <a:r>
                        <a:rPr lang="en-US" sz="1600" b="0" dirty="0" smtClean="0">
                          <a:solidFill>
                            <a:schemeClr val="tx1"/>
                          </a:solidFill>
                          <a:latin typeface="Helvetica Neue"/>
                          <a:cs typeface="Times New Roman" pitchFamily="18" charset="0"/>
                        </a:rPr>
                        <a:t>Strong exports to Afghanistan by Afghan vehicles.</a:t>
                      </a:r>
                    </a:p>
                    <a:p>
                      <a:pPr marL="0" lvl="0" indent="0" algn="r">
                        <a:buFontTx/>
                        <a:buNone/>
                      </a:pPr>
                      <a:r>
                        <a:rPr lang="en-US" sz="1600" b="0" dirty="0" smtClean="0">
                          <a:solidFill>
                            <a:schemeClr val="tx1"/>
                          </a:solidFill>
                          <a:latin typeface="Helvetica Neue"/>
                          <a:cs typeface="Times New Roman" pitchFamily="18" charset="0"/>
                        </a:rPr>
                        <a:t>Strong dealer network who has own vehicle for cement business.</a:t>
                      </a:r>
                    </a:p>
                    <a:p>
                      <a:pPr marL="0" lvl="0" indent="0" algn="r">
                        <a:buFontTx/>
                        <a:buNone/>
                      </a:pPr>
                      <a:r>
                        <a:rPr lang="en-US" sz="1600" b="0" dirty="0" smtClean="0">
                          <a:solidFill>
                            <a:schemeClr val="tx1"/>
                          </a:solidFill>
                          <a:latin typeface="Helvetica Neue"/>
                          <a:cs typeface="Times New Roman" pitchFamily="18" charset="0"/>
                        </a:rPr>
                        <a:t>Strategic Geographic Location (Wah &amp; Nizampur)</a:t>
                      </a:r>
                    </a:p>
                    <a:p>
                      <a:pPr marL="0" lvl="0" indent="0" algn="r">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OPPORTUNITIES</a:t>
                      </a:r>
                    </a:p>
                    <a:p>
                      <a:pPr marL="0" lvl="0" indent="0" algn="l">
                        <a:buFontTx/>
                        <a:buNone/>
                      </a:pPr>
                      <a:r>
                        <a:rPr lang="en-US" sz="1600" b="0" spc="-5" dirty="0" smtClean="0">
                          <a:solidFill>
                            <a:schemeClr val="tx1"/>
                          </a:solidFill>
                          <a:latin typeface="Helvetica Neue"/>
                          <a:cs typeface="Times New Roman" panose="02020603050405020304" pitchFamily="18" charset="0"/>
                        </a:rPr>
                        <a:t>SCM can be the </a:t>
                      </a:r>
                      <a:r>
                        <a:rPr lang="en-US" sz="1600" b="0" dirty="0" smtClean="0">
                          <a:solidFill>
                            <a:schemeClr val="tx1"/>
                          </a:solidFill>
                          <a:latin typeface="Helvetica Neue"/>
                          <a:cs typeface="Times New Roman" panose="02020603050405020304" pitchFamily="18" charset="0"/>
                        </a:rPr>
                        <a:t>new </a:t>
                      </a:r>
                      <a:r>
                        <a:rPr lang="en-US" sz="1600" b="0" spc="-5" dirty="0" smtClean="0">
                          <a:solidFill>
                            <a:schemeClr val="tx1"/>
                          </a:solidFill>
                          <a:latin typeface="Helvetica Neue"/>
                          <a:cs typeface="Times New Roman" panose="02020603050405020304" pitchFamily="18" charset="0"/>
                        </a:rPr>
                        <a:t>source </a:t>
                      </a:r>
                      <a:r>
                        <a:rPr lang="en-US" sz="1600" b="0" dirty="0" smtClean="0">
                          <a:solidFill>
                            <a:schemeClr val="tx1"/>
                          </a:solidFill>
                          <a:latin typeface="Helvetica Neue"/>
                          <a:cs typeface="Times New Roman" panose="02020603050405020304" pitchFamily="18" charset="0"/>
                        </a:rPr>
                        <a:t>of value creation </a:t>
                      </a:r>
                    </a:p>
                    <a:p>
                      <a:pPr marL="0" lvl="0" indent="0" algn="l">
                        <a:buFontTx/>
                        <a:buNone/>
                      </a:pPr>
                      <a:r>
                        <a:rPr lang="en-US" sz="1600" b="0" dirty="0" smtClean="0">
                          <a:solidFill>
                            <a:schemeClr val="tx1"/>
                          </a:solidFill>
                          <a:latin typeface="Helvetica Neue"/>
                          <a:cs typeface="Times New Roman" panose="02020603050405020304" pitchFamily="18" charset="0"/>
                        </a:rPr>
                        <a:t>SCM can provide competitive edge to get more efficiency</a:t>
                      </a:r>
                    </a:p>
                    <a:p>
                      <a:pPr marL="0" lvl="0" indent="0" algn="l">
                        <a:buFontTx/>
                        <a:buNone/>
                      </a:pPr>
                      <a:r>
                        <a:rPr lang="en-US" sz="1600" b="0" dirty="0" smtClean="0">
                          <a:solidFill>
                            <a:schemeClr val="tx1"/>
                          </a:solidFill>
                          <a:latin typeface="Helvetica Neue"/>
                          <a:cs typeface="Times New Roman" panose="02020603050405020304" pitchFamily="18" charset="0"/>
                        </a:rPr>
                        <a:t>Integrated SCM can provide better visibility,</a:t>
                      </a:r>
                      <a:r>
                        <a:rPr lang="en-US" sz="1600" b="0" baseline="0" dirty="0" smtClean="0">
                          <a:solidFill>
                            <a:schemeClr val="tx1"/>
                          </a:solidFill>
                          <a:latin typeface="Helvetica Neue"/>
                          <a:cs typeface="Times New Roman" panose="02020603050405020304" pitchFamily="18" charset="0"/>
                        </a:rPr>
                        <a:t> velocity and reduce variation.</a:t>
                      </a:r>
                      <a:endParaRPr lang="en-US" sz="1600" dirty="0" smtClean="0">
                        <a:solidFill>
                          <a:schemeClr val="tx1"/>
                        </a:solidFill>
                        <a:latin typeface="Helvetica Neue"/>
                      </a:endParaRPr>
                    </a:p>
                    <a:p>
                      <a:pPr marL="0" lvl="0" indent="0">
                        <a:buClr>
                          <a:schemeClr val="bg1"/>
                        </a:buClr>
                        <a:buFontTx/>
                        <a:buNone/>
                      </a:pPr>
                      <a:r>
                        <a:rPr lang="en-US" sz="1600" b="0" dirty="0" smtClean="0">
                          <a:solidFill>
                            <a:schemeClr val="tx1"/>
                          </a:solidFill>
                          <a:latin typeface="Helvetica Neue"/>
                        </a:rPr>
                        <a:t>SCM can help to optimize inventories</a:t>
                      </a:r>
                    </a:p>
                    <a:p>
                      <a:pPr marL="0" lvl="0" indent="0">
                        <a:buClr>
                          <a:schemeClr val="bg1"/>
                        </a:buClr>
                        <a:buFontTx/>
                        <a:buNone/>
                      </a:pPr>
                      <a:r>
                        <a:rPr lang="en-US" sz="1600" b="0" dirty="0" smtClean="0">
                          <a:solidFill>
                            <a:schemeClr val="tx1"/>
                          </a:solidFill>
                          <a:latin typeface="Helvetica Neue"/>
                        </a:rPr>
                        <a:t>SCM can help to improve cash flow</a:t>
                      </a:r>
                    </a:p>
                  </a:txBody>
                  <a:tcPr marL="121920" marR="121920">
                    <a:solidFill>
                      <a:schemeClr val="accent4">
                        <a:lumMod val="40000"/>
                        <a:lumOff val="60000"/>
                      </a:schemeClr>
                    </a:solidFill>
                  </a:tcPr>
                </a:tc>
              </a:tr>
              <a:tr h="2989218">
                <a:tc>
                  <a:txBody>
                    <a:bodyPr/>
                    <a:lstStyle/>
                    <a:p>
                      <a:pPr marL="0" lvl="0" indent="0" algn="r">
                        <a:buClr>
                          <a:schemeClr val="bg1"/>
                        </a:buClr>
                        <a:buFontTx/>
                        <a:buNone/>
                      </a:pPr>
                      <a:r>
                        <a:rPr lang="en-US" sz="2400" b="0" dirty="0" smtClean="0">
                          <a:solidFill>
                            <a:schemeClr val="tx1"/>
                          </a:solidFill>
                          <a:latin typeface="Helvetica Neue"/>
                        </a:rPr>
                        <a:t>WEAKNESSES</a:t>
                      </a:r>
                    </a:p>
                    <a:p>
                      <a:pPr marL="0" lvl="0" indent="0" algn="r">
                        <a:buFontTx/>
                        <a:buNone/>
                      </a:pPr>
                      <a:r>
                        <a:rPr lang="en-US" sz="1600" b="0" dirty="0" smtClean="0">
                          <a:solidFill>
                            <a:schemeClr val="tx1"/>
                          </a:solidFill>
                          <a:latin typeface="Helvetica Neue"/>
                          <a:cs typeface="Times New Roman" pitchFamily="18" charset="0"/>
                        </a:rPr>
                        <a:t>Absence of dispatch Process risk identification </a:t>
                      </a:r>
                    </a:p>
                    <a:p>
                      <a:pPr marL="0" lvl="0" indent="0" algn="r">
                        <a:buFontTx/>
                        <a:buNone/>
                      </a:pPr>
                      <a:r>
                        <a:rPr lang="en-US" sz="1600" b="0" dirty="0" smtClean="0">
                          <a:solidFill>
                            <a:schemeClr val="tx1"/>
                          </a:solidFill>
                          <a:latin typeface="Helvetica Neue"/>
                          <a:cs typeface="Times New Roman" pitchFamily="18" charset="0"/>
                        </a:rPr>
                        <a:t>Lack in real time visibility of dispatch status</a:t>
                      </a:r>
                      <a:r>
                        <a:rPr lang="en-US" sz="1600" b="0" baseline="0" dirty="0" smtClean="0">
                          <a:solidFill>
                            <a:schemeClr val="tx1"/>
                          </a:solidFill>
                          <a:latin typeface="Helvetica Neue"/>
                          <a:cs typeface="Times New Roman" pitchFamily="18" charset="0"/>
                        </a:rPr>
                        <a:t> </a:t>
                      </a:r>
                      <a:r>
                        <a:rPr lang="en-US" sz="1600" b="0" baseline="0" dirty="0" smtClean="0">
                          <a:solidFill>
                            <a:schemeClr val="tx1"/>
                          </a:solidFill>
                          <a:latin typeface="Helvetica Neue"/>
                          <a:cs typeface="Times New Roman" pitchFamily="18" charset="0"/>
                        </a:rPr>
                        <a:t>up-date (Technology Dashboard)</a:t>
                      </a:r>
                      <a:endParaRPr lang="en-US" sz="1600" b="0" dirty="0" smtClean="0">
                        <a:solidFill>
                          <a:schemeClr val="tx1"/>
                        </a:solidFill>
                        <a:latin typeface="Helvetica Neue"/>
                        <a:cs typeface="Times New Roman" pitchFamily="18" charset="0"/>
                      </a:endParaRPr>
                    </a:p>
                    <a:p>
                      <a:pPr marL="0" lvl="0" indent="0" algn="r">
                        <a:buFontTx/>
                        <a:buNone/>
                      </a:pPr>
                      <a:r>
                        <a:rPr lang="en-US" sz="1600" b="0" dirty="0" smtClean="0">
                          <a:solidFill>
                            <a:schemeClr val="tx1"/>
                          </a:solidFill>
                          <a:latin typeface="Helvetica Neue"/>
                          <a:cs typeface="Times New Roman" pitchFamily="18" charset="0"/>
                        </a:rPr>
                        <a:t>Slow SCM adoption</a:t>
                      </a:r>
                    </a:p>
                    <a:p>
                      <a:pPr marL="0" lvl="0" indent="0" algn="r">
                        <a:buFontTx/>
                        <a:buNone/>
                      </a:pPr>
                      <a:r>
                        <a:rPr lang="en-US" sz="1600" b="0" dirty="0" smtClean="0">
                          <a:solidFill>
                            <a:schemeClr val="tx1"/>
                          </a:solidFill>
                          <a:latin typeface="Helvetica Neue"/>
                          <a:cs typeface="Times New Roman" pitchFamily="18" charset="0"/>
                        </a:rPr>
                        <a:t>Lack of SCM skill set</a:t>
                      </a:r>
                    </a:p>
                    <a:p>
                      <a:pPr marL="0" lvl="0" indent="0" algn="r">
                        <a:buFontTx/>
                        <a:buNone/>
                      </a:pPr>
                      <a:r>
                        <a:rPr lang="en-US" sz="1600" b="0" dirty="0" smtClean="0">
                          <a:solidFill>
                            <a:schemeClr val="tx1"/>
                          </a:solidFill>
                          <a:latin typeface="Helvetica Neue"/>
                          <a:cs typeface="Times New Roman" pitchFamily="18" charset="0"/>
                        </a:rPr>
                        <a:t>Lack in SCM planning and way forward</a:t>
                      </a:r>
                    </a:p>
                    <a:p>
                      <a:pPr marL="0" lvl="0" indent="0" algn="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buClr>
                          <a:schemeClr val="bg1"/>
                        </a:buClr>
                        <a:buFontTx/>
                        <a:buNone/>
                      </a:pPr>
                      <a:r>
                        <a:rPr lang="en-US" sz="2400" b="0" dirty="0" smtClean="0">
                          <a:solidFill>
                            <a:schemeClr val="tx1"/>
                          </a:solidFill>
                          <a:latin typeface="Helvetica Neue"/>
                        </a:rPr>
                        <a:t>THREATS</a:t>
                      </a:r>
                    </a:p>
                    <a:p>
                      <a:pPr marL="0" lvl="0" indent="0" algn="l">
                        <a:buFontTx/>
                        <a:buNone/>
                      </a:pPr>
                      <a:r>
                        <a:rPr lang="en-US" sz="1600" dirty="0" smtClean="0">
                          <a:solidFill>
                            <a:schemeClr val="tx1"/>
                          </a:solidFill>
                          <a:latin typeface="Helvetica Neue"/>
                          <a:cs typeface="Times New Roman" pitchFamily="18" charset="0"/>
                        </a:rPr>
                        <a:t>NHA Excel weight regime poses a colossal threat to the dispatch, this has been deferred</a:t>
                      </a:r>
                      <a:r>
                        <a:rPr lang="en-US" sz="1600" baseline="0" dirty="0" smtClean="0">
                          <a:solidFill>
                            <a:schemeClr val="tx1"/>
                          </a:solidFill>
                          <a:latin typeface="Helvetica Neue"/>
                          <a:cs typeface="Times New Roman" pitchFamily="18" charset="0"/>
                        </a:rPr>
                        <a:t> for one year.</a:t>
                      </a:r>
                      <a:endParaRPr lang="en-US" sz="1600" dirty="0" smtClean="0">
                        <a:solidFill>
                          <a:schemeClr val="tx1"/>
                        </a:solidFill>
                        <a:latin typeface="Helvetica Neue"/>
                        <a:cs typeface="Times New Roman" pitchFamily="18" charset="0"/>
                      </a:endParaRPr>
                    </a:p>
                    <a:p>
                      <a:pPr marL="0" lvl="0" indent="0" algn="l">
                        <a:buFontTx/>
                        <a:buNone/>
                      </a:pPr>
                      <a:r>
                        <a:rPr lang="en-US" sz="1600" dirty="0" smtClean="0">
                          <a:solidFill>
                            <a:schemeClr val="tx1"/>
                          </a:solidFill>
                          <a:latin typeface="Helvetica Neue"/>
                          <a:cs typeface="Times New Roman" pitchFamily="18" charset="0"/>
                        </a:rPr>
                        <a:t>Fuel Prices hike, change in fuel price translate in higher freight.</a:t>
                      </a:r>
                    </a:p>
                    <a:p>
                      <a:pPr marL="0" lvl="0" indent="0" algn="l">
                        <a:buFontTx/>
                        <a:buNone/>
                      </a:pPr>
                      <a:r>
                        <a:rPr lang="en-US" sz="1600" dirty="0" smtClean="0">
                          <a:solidFill>
                            <a:schemeClr val="tx1"/>
                          </a:solidFill>
                          <a:latin typeface="Helvetica Neue"/>
                          <a:cs typeface="Times New Roman" pitchFamily="18" charset="0"/>
                        </a:rPr>
                        <a:t>Threat of innovative ideas &amp; </a:t>
                      </a:r>
                      <a:r>
                        <a:rPr lang="en-US" sz="1600" dirty="0" smtClean="0">
                          <a:solidFill>
                            <a:schemeClr val="tx1"/>
                          </a:solidFill>
                          <a:latin typeface="Helvetica Neue"/>
                          <a:cs typeface="Times New Roman" pitchFamily="18" charset="0"/>
                        </a:rPr>
                        <a:t>Collaboration in logistic such as fleet </a:t>
                      </a:r>
                      <a:r>
                        <a:rPr lang="en-US" sz="1600" dirty="0" smtClean="0">
                          <a:solidFill>
                            <a:schemeClr val="tx1"/>
                          </a:solidFill>
                          <a:latin typeface="Helvetica Neue"/>
                          <a:cs typeface="Times New Roman" pitchFamily="18" charset="0"/>
                        </a:rPr>
                        <a:t>management, Logistics arrangement. </a:t>
                      </a:r>
                    </a:p>
                    <a:p>
                      <a:pPr marL="0" lvl="0" indent="0" algn="l">
                        <a:buFontTx/>
                        <a:buNone/>
                      </a:pPr>
                      <a:r>
                        <a:rPr lang="en-US" sz="1600" dirty="0" smtClean="0">
                          <a:solidFill>
                            <a:schemeClr val="tx1"/>
                          </a:solidFill>
                          <a:latin typeface="Helvetica Neue"/>
                          <a:cs typeface="Times New Roman" pitchFamily="18" charset="0"/>
                        </a:rPr>
                        <a:t>Shortage of cargo vehicles in near future as no new investment in trucking sector</a:t>
                      </a:r>
                      <a:r>
                        <a:rPr lang="en-US" sz="1600" baseline="0" dirty="0" smtClean="0">
                          <a:solidFill>
                            <a:schemeClr val="tx1"/>
                          </a:solidFill>
                          <a:latin typeface="Helvetica Neue"/>
                          <a:cs typeface="Times New Roman" pitchFamily="18" charset="0"/>
                        </a:rPr>
                        <a:t> observed</a:t>
                      </a:r>
                      <a:endParaRPr lang="en-US" sz="1600" dirty="0" smtClean="0">
                        <a:solidFill>
                          <a:schemeClr val="tx1"/>
                        </a:solidFill>
                        <a:latin typeface="Helvetica Neue"/>
                        <a:cs typeface="Times New Roman" pitchFamily="18" charset="0"/>
                      </a:endParaRPr>
                    </a:p>
                    <a:p>
                      <a:pPr marL="0" lvl="0" indent="0" algn="l">
                        <a:buFontTx/>
                        <a:buNone/>
                      </a:pPr>
                      <a:r>
                        <a:rPr lang="en-US" sz="1600" dirty="0" smtClean="0">
                          <a:solidFill>
                            <a:srgbClr val="000000"/>
                          </a:solidFill>
                          <a:latin typeface="Helvetica Neue"/>
                          <a:cs typeface="Times New Roman" pitchFamily="18" charset="0"/>
                        </a:rPr>
                        <a:t>High cost of transportation may limit the penetration in new territories</a:t>
                      </a:r>
                      <a:endParaRPr lang="en-US" sz="1600" dirty="0" smtClean="0">
                        <a:solidFill>
                          <a:schemeClr val="tx1"/>
                        </a:solidFill>
                        <a:latin typeface="Helvetica Neue"/>
                      </a:endParaRPr>
                    </a:p>
                  </a:txBody>
                  <a:tcPr marL="121920" marR="121920">
                    <a:solidFill>
                      <a:schemeClr val="accent5">
                        <a:lumMod val="60000"/>
                        <a:lumOff val="40000"/>
                      </a:schemeClr>
                    </a:solidFill>
                  </a:tcPr>
                </a:tc>
              </a:tr>
            </a:tbl>
          </a:graphicData>
        </a:graphic>
      </p:graphicFrame>
      <p:sp>
        <p:nvSpPr>
          <p:cNvPr id="4" name="Rectangle 3"/>
          <p:cNvSpPr/>
          <p:nvPr/>
        </p:nvSpPr>
        <p:spPr>
          <a:xfrm>
            <a:off x="4262195" y="428562"/>
            <a:ext cx="4426212" cy="461665"/>
          </a:xfrm>
          <a:prstGeom prst="rect">
            <a:avLst/>
          </a:prstGeom>
        </p:spPr>
        <p:txBody>
          <a:bodyPr wrap="none">
            <a:spAutoFit/>
          </a:bodyPr>
          <a:lstStyle/>
          <a:p>
            <a:r>
              <a:rPr lang="en-US" sz="2400" b="1" dirty="0" smtClean="0">
                <a:latin typeface="Helvetica Neue"/>
              </a:rPr>
              <a:t>ACL </a:t>
            </a:r>
            <a:r>
              <a:rPr lang="en-US" sz="2400" b="1" dirty="0">
                <a:latin typeface="Helvetica Neue"/>
              </a:rPr>
              <a:t>Dispatch SWOT Analysis </a:t>
            </a:r>
            <a:endParaRPr lang="en-US" sz="2400" b="1" dirty="0">
              <a:latin typeface="Helvetica Neue"/>
            </a:endParaRPr>
          </a:p>
        </p:txBody>
      </p:sp>
    </p:spTree>
    <p:extLst>
      <p:ext uri="{BB962C8B-B14F-4D97-AF65-F5344CB8AC3E}">
        <p14:creationId xmlns:p14="http://schemas.microsoft.com/office/powerpoint/2010/main" val="1789633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0617780"/>
              </p:ext>
            </p:extLst>
          </p:nvPr>
        </p:nvGraphicFramePr>
        <p:xfrm>
          <a:off x="466090" y="1270499"/>
          <a:ext cx="11258550" cy="472440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651576">
                <a:tc>
                  <a:txBody>
                    <a:bodyPr/>
                    <a:lstStyle/>
                    <a:p>
                      <a:r>
                        <a:rPr lang="en-US" sz="1600" dirty="0" smtClean="0">
                          <a:latin typeface="Helvetica Neue"/>
                        </a:rPr>
                        <a:t>1</a:t>
                      </a:r>
                      <a:endParaRPr lang="en-US" sz="1600" dirty="0">
                        <a:latin typeface="Helvetica Neue"/>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Helvetica Neue"/>
                          <a:cs typeface="Times New Roman" pitchFamily="18" charset="0"/>
                        </a:rPr>
                        <a:t>Careem and Unilever Partner for a Cost Effective Logistics Solution </a:t>
                      </a:r>
                      <a:r>
                        <a:rPr lang="en-US" sz="1600" dirty="0" smtClean="0">
                          <a:latin typeface="Helvetica Neue"/>
                          <a:cs typeface="Times New Roman" pitchFamily="18" charset="0"/>
                          <a:hlinkClick r:id="rId2"/>
                        </a:rPr>
                        <a:t>[2</a:t>
                      </a:r>
                      <a:r>
                        <a:rPr lang="en-US" sz="1600" dirty="0" smtClean="0">
                          <a:latin typeface="Helvetica Neue"/>
                          <a:cs typeface="Times New Roman" pitchFamily="18" charset="0"/>
                          <a:hlinkClick r:id="rId2"/>
                        </a:rPr>
                        <a:t>]</a:t>
                      </a:r>
                      <a:r>
                        <a:rPr lang="en-US" sz="1600" dirty="0" smtClean="0">
                          <a:latin typeface="Helvetica Neue"/>
                          <a:cs typeface="Times New Roman" pitchFamily="18" charset="0"/>
                        </a:rPr>
                        <a:t> </a:t>
                      </a:r>
                      <a:r>
                        <a:rPr lang="en-US" sz="1600" dirty="0" smtClean="0">
                          <a:latin typeface="Helvetica Neue"/>
                          <a:cs typeface="Times New Roman" pitchFamily="18" charset="0"/>
                          <a:hlinkClick r:id="rId2"/>
                        </a:rPr>
                        <a:t>https://propakistani.pk/2019/05/08/careem-and-unilever-partner-for-a-cost-effective-logistics-solution/</a:t>
                      </a:r>
                      <a:r>
                        <a:rPr lang="en-US" sz="1600" dirty="0" smtClean="0">
                          <a:latin typeface="Helvetica Neue"/>
                          <a:cs typeface="Times New Roman" pitchFamily="18" charset="0"/>
                        </a:rPr>
                        <a:t> </a:t>
                      </a:r>
                      <a:endParaRPr lang="en-US" sz="1600" dirty="0" smtClean="0">
                        <a:latin typeface="Helvetica Neue"/>
                        <a:cs typeface="Times New Roman" pitchFamily="18" charset="0"/>
                      </a:endParaRPr>
                    </a:p>
                  </a:txBody>
                  <a:tcPr/>
                </a:tc>
                <a:tc>
                  <a:txBody>
                    <a:bodyPr/>
                    <a:lstStyle/>
                    <a:p>
                      <a:r>
                        <a:rPr lang="en-US" sz="1600" b="0" i="0" kern="1200" dirty="0" smtClean="0">
                          <a:solidFill>
                            <a:schemeClr val="dk1"/>
                          </a:solidFill>
                          <a:effectLst/>
                          <a:latin typeface="Helvetica Neue"/>
                          <a:ea typeface="+mn-ea"/>
                          <a:cs typeface="+mn-cs"/>
                        </a:rPr>
                        <a:t>The digital solution provided by Careem will improve service levels and cost for Unilever by implementing new business models through innovative technologies. Key target areas that will be focused in the solution include the delivery of leftover stock that can be transported through Careem, delivery of stock to remote locations, as well as urgent deliveries.</a:t>
                      </a:r>
                      <a:r>
                        <a:rPr lang="en-US" sz="1600" dirty="0" smtClean="0">
                          <a:latin typeface="Helvetica Neue"/>
                        </a:rPr>
                        <a:t> </a:t>
                      </a:r>
                      <a:endParaRPr lang="en-US" sz="1600" dirty="0">
                        <a:latin typeface="Helvetica Neue"/>
                      </a:endParaRPr>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Helvetica Neue"/>
                          <a:cs typeface="Times New Roman" pitchFamily="18" charset="0"/>
                        </a:rPr>
                        <a:t>Karandaaz bankability of transport sector </a:t>
                      </a:r>
                      <a:r>
                        <a:rPr lang="en-US" dirty="0" smtClean="0">
                          <a:latin typeface="Helvetica Neue"/>
                          <a:cs typeface="Times New Roman" pitchFamily="18" charset="0"/>
                          <a:hlinkClick r:id="rId3"/>
                        </a:rPr>
                        <a:t>[3]</a:t>
                      </a:r>
                      <a:r>
                        <a:rPr lang="en-US" dirty="0" smtClean="0">
                          <a:latin typeface="Helvetica Neue"/>
                          <a:cs typeface="Times New Roman" pitchFamily="18" charset="0"/>
                        </a:rPr>
                        <a:t> </a:t>
                      </a:r>
                      <a:r>
                        <a:rPr lang="en-US" sz="1800" dirty="0" smtClean="0">
                          <a:latin typeface="Helvetica Neue"/>
                          <a:cs typeface="Times New Roman" pitchFamily="18" charset="0"/>
                          <a:hlinkClick r:id="rId3"/>
                        </a:rPr>
                        <a:t>https://karandaaz.com.pk/wp-content/uploads/2018/11/Bankability-of-the-Transport-Sector-2-1.pdf</a:t>
                      </a:r>
                      <a:endParaRPr lang="en-US" sz="1800" dirty="0" smtClean="0">
                        <a:latin typeface="Helvetica Neue"/>
                        <a:cs typeface="Times New Roman" pitchFamily="18" charset="0"/>
                      </a:endParaRPr>
                    </a:p>
                    <a:p>
                      <a:endParaRPr lang="en-US" dirty="0"/>
                    </a:p>
                  </a:txBody>
                  <a:tcPr/>
                </a:tc>
                <a:tc>
                  <a:txBody>
                    <a:bodyPr/>
                    <a:lstStyle/>
                    <a:p>
                      <a:r>
                        <a:rPr lang="en-US" dirty="0" smtClean="0"/>
                        <a:t>Report</a:t>
                      </a:r>
                      <a:r>
                        <a:rPr lang="en-US" baseline="0" dirty="0" smtClean="0"/>
                        <a:t> page # 35 conclusions &amp; Outcome: </a:t>
                      </a:r>
                    </a:p>
                    <a:p>
                      <a:r>
                        <a:rPr lang="en-US" baseline="0" dirty="0" smtClean="0"/>
                        <a:t>The freight transport sector seems to be lucrative with the profit margin of 21%</a:t>
                      </a:r>
                    </a:p>
                    <a:p>
                      <a:r>
                        <a:rPr lang="en-US" baseline="0" dirty="0" smtClean="0"/>
                        <a:t>Cost of purchasing a vehicle is recovered by the owners in a fairly short time span.</a:t>
                      </a:r>
                    </a:p>
                    <a:p>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23</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42268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06590851"/>
              </p:ext>
            </p:extLst>
          </p:nvPr>
        </p:nvGraphicFramePr>
        <p:xfrm>
          <a:off x="466090" y="1270499"/>
          <a:ext cx="11258550" cy="365760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370840">
                <a:tc>
                  <a:txBody>
                    <a:bodyPr/>
                    <a:lstStyle/>
                    <a:p>
                      <a:r>
                        <a:rPr lang="en-US" dirty="0" smtClean="0"/>
                        <a:t>3</a:t>
                      </a:r>
                      <a:endParaRPr lang="en-US" dirty="0"/>
                    </a:p>
                  </a:txBody>
                  <a:tcPr/>
                </a:tc>
                <a:tc>
                  <a:txBody>
                    <a:bodyPr/>
                    <a:lstStyle/>
                    <a:p>
                      <a:r>
                        <a:rPr lang="en-US" dirty="0" smtClean="0">
                          <a:latin typeface="Helvetica Neue"/>
                          <a:cs typeface="Times New Roman" pitchFamily="18" charset="0"/>
                        </a:rPr>
                        <a:t>Road freight transport sector &amp; emerging competitive dynamics </a:t>
                      </a:r>
                      <a:r>
                        <a:rPr lang="en-US" dirty="0" smtClean="0">
                          <a:latin typeface="Helvetica Neue"/>
                          <a:cs typeface="Times New Roman" pitchFamily="18" charset="0"/>
                          <a:hlinkClick r:id="rId2"/>
                        </a:rPr>
                        <a:t>[4]</a:t>
                      </a:r>
                      <a:endParaRPr lang="en-US" dirty="0"/>
                    </a:p>
                  </a:txBody>
                  <a:tcPr/>
                </a:tc>
                <a:tc>
                  <a:txBody>
                    <a:bodyPr/>
                    <a:lstStyle/>
                    <a:p>
                      <a:r>
                        <a:rPr lang="en-US" dirty="0" smtClean="0"/>
                        <a:t>Logistics Challenges</a:t>
                      </a:r>
                      <a:endParaRPr lang="en-US" dirty="0"/>
                    </a:p>
                  </a:txBody>
                  <a:tcPr/>
                </a:tc>
              </a:tr>
              <a:tr h="370840">
                <a:tc>
                  <a:txBody>
                    <a:bodyPr/>
                    <a:lstStyle/>
                    <a:p>
                      <a:r>
                        <a:rPr lang="en-US" dirty="0" smtClean="0"/>
                        <a:t>4</a:t>
                      </a:r>
                      <a:endParaRPr lang="en-US" dirty="0"/>
                    </a:p>
                  </a:txBody>
                  <a:tcPr/>
                </a:tc>
                <a:tc>
                  <a:txBody>
                    <a:bodyPr/>
                    <a:lstStyle/>
                    <a:p>
                      <a:r>
                        <a:rPr lang="en-US" dirty="0" smtClean="0">
                          <a:latin typeface="Helvetica Neue"/>
                          <a:cs typeface="Times New Roman" pitchFamily="18" charset="0"/>
                          <a:hlinkClick r:id="rId3"/>
                        </a:rPr>
                        <a:t>Unblocking Pakistan’s logistics quagmire</a:t>
                      </a:r>
                      <a:r>
                        <a:rPr lang="en-US" dirty="0" smtClean="0">
                          <a:latin typeface="Helvetica Neue"/>
                          <a:cs typeface="Times New Roman" pitchFamily="18" charset="0"/>
                        </a:rPr>
                        <a:t> , Aurora </a:t>
                      </a:r>
                      <a:r>
                        <a:rPr lang="en-US" dirty="0" smtClean="0">
                          <a:latin typeface="Helvetica Neue"/>
                          <a:cs typeface="Times New Roman" pitchFamily="18" charset="0"/>
                          <a:hlinkClick r:id="rId4"/>
                        </a:rPr>
                        <a:t>[5]</a:t>
                      </a:r>
                      <a:endParaRPr lang="en-US" dirty="0"/>
                    </a:p>
                  </a:txBody>
                  <a:tcPr/>
                </a:tc>
                <a:tc>
                  <a:txBody>
                    <a:bodyPr/>
                    <a:lstStyle/>
                    <a:p>
                      <a:r>
                        <a:rPr lang="en-US" dirty="0" smtClean="0"/>
                        <a:t>Logistics challenges</a:t>
                      </a:r>
                      <a:endParaRPr lang="en-US" dirty="0"/>
                    </a:p>
                  </a:txBody>
                  <a:tcPr/>
                </a:tc>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Helvetica Neue"/>
                          <a:cs typeface="Times New Roman" pitchFamily="18" charset="0"/>
                        </a:rPr>
                        <a:t>Board of Investment-</a:t>
                      </a:r>
                      <a:r>
                        <a:rPr lang="en-US" dirty="0" err="1" smtClean="0">
                          <a:latin typeface="Helvetica Neue"/>
                          <a:cs typeface="Times New Roman" pitchFamily="18" charset="0"/>
                        </a:rPr>
                        <a:t>BoI</a:t>
                      </a:r>
                      <a:r>
                        <a:rPr lang="en-US" dirty="0" smtClean="0">
                          <a:latin typeface="Helvetica Neue"/>
                          <a:cs typeface="Times New Roman" pitchFamily="18" charset="0"/>
                        </a:rPr>
                        <a:t> Logistics Sector Brief- 2019 </a:t>
                      </a:r>
                      <a:r>
                        <a:rPr lang="en-US" dirty="0" smtClean="0">
                          <a:latin typeface="Helvetica Neue"/>
                          <a:cs typeface="Times New Roman" pitchFamily="18" charset="0"/>
                          <a:hlinkClick r:id="rId5"/>
                        </a:rPr>
                        <a:t>[6]</a:t>
                      </a:r>
                      <a:endParaRPr lang="en-US" dirty="0" smtClean="0">
                        <a:latin typeface="Helvetica Neue"/>
                        <a:cs typeface="Times New Roman" pitchFamily="18" charset="0"/>
                      </a:endParaRPr>
                    </a:p>
                    <a:p>
                      <a:endParaRPr lang="en-US" dirty="0"/>
                    </a:p>
                  </a:txBody>
                  <a:tcPr/>
                </a:tc>
                <a:tc>
                  <a:txBody>
                    <a:bodyPr/>
                    <a:lstStyle/>
                    <a:p>
                      <a:r>
                        <a:rPr lang="en-US" dirty="0" smtClean="0"/>
                        <a:t>Lot of room for transport</a:t>
                      </a:r>
                      <a:r>
                        <a:rPr lang="en-US" baseline="0" dirty="0" smtClean="0"/>
                        <a:t> improvement, investment.</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24</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312524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anose="02020603050405020304" pitchFamily="18" charset="0"/>
              </a:rPr>
              <a:t>SC Innovations &amp; Collaboration to meet the future challenges,</a:t>
            </a:r>
            <a:br>
              <a:rPr lang="en-US" b="1" dirty="0">
                <a:latin typeface="Helvetica Neue"/>
                <a:cs typeface="Times New Roman" panose="02020603050405020304" pitchFamily="18" charset="0"/>
              </a:rPr>
            </a:br>
            <a:r>
              <a:rPr lang="en-US" b="1" dirty="0">
                <a:latin typeface="Helvetica Neue"/>
                <a:cs typeface="Times New Roman" panose="02020603050405020304" pitchFamily="18" charset="0"/>
              </a:rPr>
              <a:t>Good insight for ACL &amp; FCCL for future logistics arrangement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0816768"/>
              </p:ext>
            </p:extLst>
          </p:nvPr>
        </p:nvGraphicFramePr>
        <p:xfrm>
          <a:off x="466090" y="1270499"/>
          <a:ext cx="11258550" cy="3291840"/>
        </p:xfrm>
        <a:graphic>
          <a:graphicData uri="http://schemas.openxmlformats.org/drawingml/2006/table">
            <a:tbl>
              <a:tblPr firstRow="1" bandRow="1">
                <a:tableStyleId>{5C22544A-7EE6-4342-B048-85BDC9FD1C3A}</a:tableStyleId>
              </a:tblPr>
              <a:tblGrid>
                <a:gridCol w="475606"/>
                <a:gridCol w="3078761"/>
                <a:gridCol w="7704183"/>
              </a:tblGrid>
              <a:tr h="370840">
                <a:tc>
                  <a:txBody>
                    <a:bodyPr/>
                    <a:lstStyle/>
                    <a:p>
                      <a:r>
                        <a:rPr lang="en-US" dirty="0" err="1" smtClean="0"/>
                        <a:t>Sr</a:t>
                      </a:r>
                      <a:r>
                        <a:rPr lang="en-US" dirty="0" smtClean="0"/>
                        <a:t> No</a:t>
                      </a:r>
                      <a:endParaRPr lang="en-US" dirty="0"/>
                    </a:p>
                  </a:txBody>
                  <a:tcPr/>
                </a:tc>
                <a:tc>
                  <a:txBody>
                    <a:bodyPr/>
                    <a:lstStyle/>
                    <a:p>
                      <a:r>
                        <a:rPr lang="en-US" b="1" dirty="0" smtClean="0">
                          <a:latin typeface="Helvetica Neue"/>
                          <a:cs typeface="Times New Roman" panose="02020603050405020304" pitchFamily="18" charset="0"/>
                        </a:rPr>
                        <a:t>SC Innovations &amp; Collaboration</a:t>
                      </a:r>
                      <a:endParaRPr lang="en-US" dirty="0"/>
                    </a:p>
                  </a:txBody>
                  <a:tcPr/>
                </a:tc>
                <a:tc>
                  <a:txBody>
                    <a:bodyPr/>
                    <a:lstStyle/>
                    <a:p>
                      <a:r>
                        <a:rPr lang="en-US" dirty="0" smtClean="0"/>
                        <a:t>Salient Feature</a:t>
                      </a:r>
                      <a:endParaRPr lang="en-US" dirty="0"/>
                    </a:p>
                  </a:txBody>
                  <a:tcPr/>
                </a:tc>
              </a:tr>
              <a:tr h="370840">
                <a:tc>
                  <a:txBody>
                    <a:bodyPr/>
                    <a:lstStyle/>
                    <a:p>
                      <a:r>
                        <a:rPr lang="en-US" dirty="0" smtClean="0"/>
                        <a:t>6</a:t>
                      </a:r>
                      <a:endParaRPr lang="en-US" dirty="0"/>
                    </a:p>
                  </a:txBody>
                  <a:tcPr/>
                </a:tc>
                <a:tc>
                  <a:txBody>
                    <a:bodyPr/>
                    <a:lstStyle/>
                    <a:p>
                      <a:r>
                        <a:rPr lang="en-US" dirty="0" smtClean="0">
                          <a:latin typeface="Helvetica Neue"/>
                          <a:cs typeface="Times New Roman" pitchFamily="18" charset="0"/>
                        </a:rPr>
                        <a:t>Pakistan ranked 122 according to World bank, Logistic performance index 2018 </a:t>
                      </a:r>
                      <a:r>
                        <a:rPr lang="en-US" dirty="0" smtClean="0">
                          <a:latin typeface="Helvetica Neue"/>
                          <a:cs typeface="Times New Roman" pitchFamily="18" charset="0"/>
                          <a:hlinkClick r:id="rId2"/>
                        </a:rPr>
                        <a:t>[7]</a:t>
                      </a:r>
                      <a:endParaRPr lang="en-US" dirty="0"/>
                    </a:p>
                  </a:txBody>
                  <a:tcPr/>
                </a:tc>
                <a:tc>
                  <a:txBody>
                    <a:bodyPr/>
                    <a:lstStyle/>
                    <a:p>
                      <a:r>
                        <a:rPr lang="en-US" dirty="0" smtClean="0"/>
                        <a:t>Logistics</a:t>
                      </a:r>
                      <a:r>
                        <a:rPr lang="en-US" baseline="0" dirty="0" smtClean="0"/>
                        <a:t> challenges</a:t>
                      </a:r>
                      <a:endParaRPr lang="en-US" dirty="0"/>
                    </a:p>
                  </a:txBody>
                  <a:tcPr/>
                </a:tc>
              </a:tr>
              <a:tr h="370840">
                <a:tc>
                  <a:txBody>
                    <a:bodyPr/>
                    <a:lstStyle/>
                    <a:p>
                      <a:r>
                        <a:rPr lang="en-US" dirty="0" smtClean="0"/>
                        <a:t>7</a:t>
                      </a:r>
                      <a:endParaRPr lang="en-US" dirty="0"/>
                    </a:p>
                  </a:txBody>
                  <a:tcPr/>
                </a:tc>
                <a:tc>
                  <a:txBody>
                    <a:bodyPr/>
                    <a:lstStyle/>
                    <a:p>
                      <a:r>
                        <a:rPr lang="en-US" dirty="0" smtClean="0">
                          <a:latin typeface="Helvetica Neue"/>
                          <a:cs typeface="Times New Roman" pitchFamily="18" charset="0"/>
                        </a:rPr>
                        <a:t>NHA Load Management Regime, another factor to increase freight cost on both side, in-bound &amp; out-bound </a:t>
                      </a:r>
                      <a:r>
                        <a:rPr lang="en-US" dirty="0" smtClean="0">
                          <a:latin typeface="Helvetica Neue"/>
                          <a:cs typeface="Times New Roman" pitchFamily="18" charset="0"/>
                          <a:hlinkClick r:id="rId3"/>
                        </a:rPr>
                        <a:t>[8]</a:t>
                      </a:r>
                      <a:endParaRPr lang="en-US" dirty="0"/>
                    </a:p>
                  </a:txBody>
                  <a:tcPr/>
                </a:tc>
                <a:tc>
                  <a:txBody>
                    <a:bodyPr/>
                    <a:lstStyle/>
                    <a:p>
                      <a:r>
                        <a:rPr lang="en-US" dirty="0" smtClean="0"/>
                        <a:t>Future challenge,</a:t>
                      </a:r>
                      <a:r>
                        <a:rPr lang="en-US" baseline="0" dirty="0" smtClean="0"/>
                        <a:t> increase freight cost, shortage of vehicle in result of compliance</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25</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380324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US" b="1" dirty="0">
                <a:solidFill>
                  <a:srgbClr val="6A0500"/>
                </a:solidFill>
                <a:latin typeface="Helvetica Neue"/>
                <a:cs typeface="Times New Roman" pitchFamily="18" charset="0"/>
              </a:rPr>
              <a:t>Performing a gap analysis between the current and future states of SCM</a:t>
            </a:r>
            <a:r>
              <a:rPr lang="en-US" dirty="0"/>
              <a:t/>
            </a:r>
            <a:br>
              <a:rPr lang="en-US" dirty="0"/>
            </a:b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26</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37458065"/>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957971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Way Forward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1877424"/>
              </p:ext>
            </p:extLst>
          </p:nvPr>
        </p:nvGraphicFramePr>
        <p:xfrm>
          <a:off x="466725" y="1260475"/>
          <a:ext cx="11258550" cy="3855720"/>
        </p:xfrm>
        <a:graphic>
          <a:graphicData uri="http://schemas.openxmlformats.org/drawingml/2006/table">
            <a:tbl>
              <a:tblPr firstRow="1" bandRow="1">
                <a:tableStyleId>{5C22544A-7EE6-4342-B048-85BDC9FD1C3A}</a:tableStyleId>
              </a:tblPr>
              <a:tblGrid>
                <a:gridCol w="693335"/>
                <a:gridCol w="2784143"/>
                <a:gridCol w="7781072"/>
              </a:tblGrid>
              <a:tr h="370840">
                <a:tc>
                  <a:txBody>
                    <a:bodyPr/>
                    <a:lstStyle/>
                    <a:p>
                      <a:r>
                        <a:rPr lang="en-US" dirty="0" smtClean="0"/>
                        <a:t>Sr. # </a:t>
                      </a:r>
                      <a:endParaRPr lang="en-US" dirty="0"/>
                    </a:p>
                  </a:txBody>
                  <a:tcPr/>
                </a:tc>
                <a:tc>
                  <a:txBody>
                    <a:bodyPr/>
                    <a:lstStyle/>
                    <a:p>
                      <a:r>
                        <a:rPr lang="en-US" dirty="0" smtClean="0"/>
                        <a:t>Activity</a:t>
                      </a:r>
                      <a:endParaRPr lang="en-US" dirty="0"/>
                    </a:p>
                  </a:txBody>
                  <a:tcPr/>
                </a:tc>
                <a:tc>
                  <a:txBody>
                    <a:bodyPr/>
                    <a:lstStyle/>
                    <a:p>
                      <a:r>
                        <a:rPr lang="en-US" dirty="0" smtClean="0"/>
                        <a:t>Recommendation</a:t>
                      </a:r>
                      <a:endParaRPr lang="en-US" dirty="0"/>
                    </a:p>
                  </a:txBody>
                  <a:tcPr/>
                </a:tc>
              </a:tr>
              <a:tr h="370840">
                <a:tc>
                  <a:txBody>
                    <a:bodyPr/>
                    <a:lstStyle/>
                    <a:p>
                      <a:r>
                        <a:rPr lang="en-US" dirty="0" smtClean="0"/>
                        <a:t>1</a:t>
                      </a:r>
                      <a:endParaRPr lang="en-US" dirty="0"/>
                    </a:p>
                  </a:txBody>
                  <a:tcPr/>
                </a:tc>
                <a:tc>
                  <a:txBody>
                    <a:bodyPr/>
                    <a:lstStyle/>
                    <a:p>
                      <a:r>
                        <a:rPr lang="en-US" dirty="0" smtClean="0"/>
                        <a:t>Supply Chain Function</a:t>
                      </a:r>
                      <a:endParaRPr lang="en-US" dirty="0"/>
                    </a:p>
                  </a:txBody>
                  <a:tcPr/>
                </a:tc>
                <a:tc>
                  <a:txBody>
                    <a:bodyPr/>
                    <a:lstStyle/>
                    <a:p>
                      <a:r>
                        <a:rPr lang="en-US" dirty="0" smtClean="0"/>
                        <a:t>Facilitate in </a:t>
                      </a:r>
                      <a:r>
                        <a:rPr lang="en-US" b="1" dirty="0" smtClean="0"/>
                        <a:t>Integration</a:t>
                      </a:r>
                      <a:r>
                        <a:rPr lang="en-US" dirty="0" smtClean="0"/>
                        <a:t> of all</a:t>
                      </a:r>
                      <a:r>
                        <a:rPr lang="en-US" baseline="0" dirty="0" smtClean="0"/>
                        <a:t> function areas of supply chain management </a:t>
                      </a:r>
                      <a:r>
                        <a:rPr lang="en-US" baseline="0" dirty="0" err="1" smtClean="0"/>
                        <a:t>i.e</a:t>
                      </a:r>
                      <a:r>
                        <a:rPr lang="en-US" baseline="0" dirty="0" smtClean="0"/>
                        <a:t> procurement, warehousing, dispatch, order management, inventory management. </a:t>
                      </a:r>
                      <a:endParaRPr lang="en-US" dirty="0"/>
                    </a:p>
                  </a:txBody>
                  <a:tcPr/>
                </a:tc>
              </a:tr>
              <a:tr h="370840">
                <a:tc>
                  <a:txBody>
                    <a:bodyPr/>
                    <a:lstStyle/>
                    <a:p>
                      <a:r>
                        <a:rPr lang="en-US" dirty="0" smtClean="0"/>
                        <a:t>2</a:t>
                      </a:r>
                      <a:endParaRPr lang="en-US" dirty="0"/>
                    </a:p>
                  </a:txBody>
                  <a:tcPr/>
                </a:tc>
                <a:tc>
                  <a:txBody>
                    <a:bodyPr/>
                    <a:lstStyle/>
                    <a:p>
                      <a:r>
                        <a:rPr lang="en-US" dirty="0" smtClean="0"/>
                        <a:t>Order Management</a:t>
                      </a:r>
                      <a:endParaRPr lang="en-US" dirty="0"/>
                    </a:p>
                  </a:txBody>
                  <a:tcPr/>
                </a:tc>
                <a:tc>
                  <a:txBody>
                    <a:bodyPr/>
                    <a:lstStyle/>
                    <a:p>
                      <a:r>
                        <a:rPr lang="en-US" dirty="0" smtClean="0"/>
                        <a:t>Facilitate to </a:t>
                      </a:r>
                      <a:r>
                        <a:rPr lang="en-US" b="1" dirty="0" smtClean="0"/>
                        <a:t>standardize</a:t>
                      </a:r>
                      <a:r>
                        <a:rPr lang="en-US" baseline="0" dirty="0" smtClean="0"/>
                        <a:t> the order management process to improve efficiency </a:t>
                      </a:r>
                      <a:r>
                        <a:rPr lang="en-US" baseline="0" dirty="0" err="1" smtClean="0"/>
                        <a:t>i.e</a:t>
                      </a:r>
                      <a:r>
                        <a:rPr lang="en-US" baseline="0" dirty="0" smtClean="0"/>
                        <a:t> Customer order request, customer order form, Authority letter/Permit, Loading Advice, Dispatch order.</a:t>
                      </a:r>
                      <a:endParaRPr lang="en-US" dirty="0"/>
                    </a:p>
                  </a:txBody>
                  <a:tcPr/>
                </a:tc>
              </a:tr>
              <a:tr h="370840">
                <a:tc>
                  <a:txBody>
                    <a:bodyPr/>
                    <a:lstStyle/>
                    <a:p>
                      <a:r>
                        <a:rPr lang="en-US" dirty="0" smtClean="0"/>
                        <a:t>3</a:t>
                      </a:r>
                      <a:endParaRPr lang="en-US" dirty="0"/>
                    </a:p>
                  </a:txBody>
                  <a:tcPr/>
                </a:tc>
                <a:tc>
                  <a:txBody>
                    <a:bodyPr/>
                    <a:lstStyle/>
                    <a:p>
                      <a:r>
                        <a:rPr lang="en-US" dirty="0" smtClean="0"/>
                        <a:t>Logistics Arrangement</a:t>
                      </a:r>
                      <a:endParaRPr lang="en-US" dirty="0"/>
                    </a:p>
                  </a:txBody>
                  <a:tcPr/>
                </a:tc>
                <a:tc>
                  <a:txBody>
                    <a:bodyPr/>
                    <a:lstStyle/>
                    <a:p>
                      <a:r>
                        <a:rPr lang="en-US" dirty="0" smtClean="0"/>
                        <a:t>Keeping in view the current Logistics innovative and collaborative arrangement of  local market, we facilitate in </a:t>
                      </a:r>
                      <a:r>
                        <a:rPr lang="en-US" b="1" dirty="0" smtClean="0"/>
                        <a:t>review</a:t>
                      </a:r>
                      <a:r>
                        <a:rPr lang="en-US" dirty="0" smtClean="0"/>
                        <a:t> of inbound and out bound logistics arrangement</a:t>
                      </a:r>
                      <a:endParaRPr lang="en-US" dirty="0"/>
                    </a:p>
                  </a:txBody>
                  <a:tcPr/>
                </a:tc>
              </a:tr>
              <a:tr h="370840">
                <a:tc>
                  <a:txBody>
                    <a:bodyPr/>
                    <a:lstStyle/>
                    <a:p>
                      <a:r>
                        <a:rPr lang="en-US" dirty="0" smtClean="0"/>
                        <a:t>4</a:t>
                      </a:r>
                      <a:endParaRPr lang="en-US" dirty="0"/>
                    </a:p>
                  </a:txBody>
                  <a:tcPr/>
                </a:tc>
                <a:tc>
                  <a:txBody>
                    <a:bodyPr/>
                    <a:lstStyle/>
                    <a:p>
                      <a:r>
                        <a:rPr lang="en-US" dirty="0" smtClean="0"/>
                        <a:t>Dispatch Process</a:t>
                      </a:r>
                      <a:endParaRPr lang="en-US" dirty="0"/>
                    </a:p>
                  </a:txBody>
                  <a:tcPr/>
                </a:tc>
                <a:tc>
                  <a:txBody>
                    <a:bodyPr/>
                    <a:lstStyle/>
                    <a:p>
                      <a:r>
                        <a:rPr lang="en-US" dirty="0" smtClean="0"/>
                        <a:t>Facilitate to </a:t>
                      </a:r>
                      <a:r>
                        <a:rPr lang="en-US" b="1" dirty="0" smtClean="0"/>
                        <a:t>identify</a:t>
                      </a:r>
                      <a:r>
                        <a:rPr lang="en-US" dirty="0" smtClean="0"/>
                        <a:t> the dispatch process risk &amp; development</a:t>
                      </a:r>
                      <a:r>
                        <a:rPr lang="en-US" baseline="0" dirty="0" smtClean="0"/>
                        <a:t> of control strategy</a:t>
                      </a:r>
                      <a:endParaRPr lang="en-US" dirty="0"/>
                    </a:p>
                  </a:txBody>
                  <a:tcPr/>
                </a:tc>
              </a:tr>
              <a:tr h="370840">
                <a:tc>
                  <a:txBody>
                    <a:bodyPr/>
                    <a:lstStyle/>
                    <a:p>
                      <a:r>
                        <a:rPr lang="en-US" dirty="0" smtClean="0"/>
                        <a:t>5</a:t>
                      </a:r>
                      <a:endParaRPr lang="en-US" dirty="0"/>
                    </a:p>
                  </a:txBody>
                  <a:tcPr/>
                </a:tc>
                <a:tc>
                  <a:txBody>
                    <a:bodyPr/>
                    <a:lstStyle/>
                    <a:p>
                      <a:r>
                        <a:rPr lang="en-US" dirty="0" smtClean="0"/>
                        <a:t>Freight Cost</a:t>
                      </a:r>
                      <a:endParaRPr lang="en-US" dirty="0"/>
                    </a:p>
                  </a:txBody>
                  <a:tcPr/>
                </a:tc>
                <a:tc>
                  <a:txBody>
                    <a:bodyPr/>
                    <a:lstStyle/>
                    <a:p>
                      <a:r>
                        <a:rPr lang="en-US" dirty="0" smtClean="0"/>
                        <a:t>Facilitate in freight cost </a:t>
                      </a:r>
                      <a:r>
                        <a:rPr lang="en-US" b="1" dirty="0" smtClean="0"/>
                        <a:t>optimization</a:t>
                      </a:r>
                      <a:r>
                        <a:rPr lang="en-US" dirty="0" smtClean="0"/>
                        <a:t> for better placement of product</a:t>
                      </a:r>
                      <a:endParaRPr lang="en-US" dirty="0"/>
                    </a:p>
                  </a:txBody>
                  <a:tcP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27</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989694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28</a:t>
            </a:fld>
            <a:endParaRPr lang="en-GB" dirty="0">
              <a:solidFill>
                <a:srgbClr val="6A0500"/>
              </a:solidFill>
            </a:endParaRPr>
          </a:p>
        </p:txBody>
      </p:sp>
      <p:sp>
        <p:nvSpPr>
          <p:cNvPr id="4" name="Picture Placeholder 3"/>
          <p:cNvSpPr>
            <a:spLocks noGrp="1"/>
          </p:cNvSpPr>
          <p:nvPr>
            <p:ph type="pic" sz="quarter" idx="13"/>
          </p:nvPr>
        </p:nvSpPr>
        <p:spPr/>
      </p:sp>
      <p:sp>
        <p:nvSpPr>
          <p:cNvPr id="5" name="Title 1"/>
          <p:cNvSpPr txBox="1">
            <a:spLocks/>
          </p:cNvSpPr>
          <p:nvPr/>
        </p:nvSpPr>
        <p:spPr>
          <a:xfrm>
            <a:off x="467360" y="527125"/>
            <a:ext cx="9931281" cy="651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b="1" dirty="0" smtClean="0"/>
              <a:t>Recommended Way Forward</a:t>
            </a:r>
            <a:endParaRPr lang="en-US" b="1" dirty="0"/>
          </a:p>
        </p:txBody>
      </p:sp>
      <p:graphicFrame>
        <p:nvGraphicFramePr>
          <p:cNvPr id="6" name="Content Placeholder 4"/>
          <p:cNvGraphicFramePr>
            <a:graphicFrameLocks/>
          </p:cNvGraphicFramePr>
          <p:nvPr>
            <p:extLst>
              <p:ext uri="{D42A27DB-BD31-4B8C-83A1-F6EECF244321}">
                <p14:modId xmlns:p14="http://schemas.microsoft.com/office/powerpoint/2010/main" val="2615080273"/>
              </p:ext>
            </p:extLst>
          </p:nvPr>
        </p:nvGraphicFramePr>
        <p:xfrm>
          <a:off x="466725" y="1205054"/>
          <a:ext cx="11257954" cy="4433745"/>
        </p:xfrm>
        <a:graphic>
          <a:graphicData uri="http://schemas.openxmlformats.org/drawingml/2006/table">
            <a:tbl>
              <a:tblPr firstRow="1" bandRow="1">
                <a:tableStyleId>{5940675A-B579-460E-94D1-54222C63F5DA}</a:tableStyleId>
              </a:tblPr>
              <a:tblGrid>
                <a:gridCol w="1141859"/>
                <a:gridCol w="10116095"/>
              </a:tblGrid>
              <a:tr h="443375">
                <a:tc>
                  <a:txBody>
                    <a:bodyPr/>
                    <a:lstStyle/>
                    <a:p>
                      <a:pPr algn="ctr"/>
                      <a:r>
                        <a:rPr lang="en-US" b="1" dirty="0" smtClean="0">
                          <a:solidFill>
                            <a:schemeClr val="bg1"/>
                          </a:solidFill>
                        </a:rPr>
                        <a:t>Sr. # </a:t>
                      </a:r>
                      <a:endParaRPr lang="en-US" b="1" dirty="0">
                        <a:solidFill>
                          <a:schemeClr val="bg1"/>
                        </a:solidFill>
                      </a:endParaRPr>
                    </a:p>
                  </a:txBody>
                  <a:tcPr marL="137269" marR="137269" anchor="ctr">
                    <a:solidFill>
                      <a:schemeClr val="accent1"/>
                    </a:solidFill>
                  </a:tcPr>
                </a:tc>
                <a:tc>
                  <a:txBody>
                    <a:bodyPr/>
                    <a:lstStyle/>
                    <a:p>
                      <a:r>
                        <a:rPr lang="en-US" b="1" dirty="0" smtClean="0">
                          <a:solidFill>
                            <a:schemeClr val="bg1"/>
                          </a:solidFill>
                        </a:rPr>
                        <a:t>Recommendations</a:t>
                      </a:r>
                      <a:endParaRPr lang="en-US" b="1" dirty="0">
                        <a:solidFill>
                          <a:schemeClr val="bg1"/>
                        </a:solidFill>
                      </a:endParaRPr>
                    </a:p>
                  </a:txBody>
                  <a:tcPr marL="137269" marR="137269" anchor="ctr">
                    <a:solidFill>
                      <a:schemeClr val="accent1"/>
                    </a:solidFill>
                  </a:tcPr>
                </a:tc>
              </a:tr>
              <a:tr h="1108436">
                <a:tc>
                  <a:txBody>
                    <a:bodyPr/>
                    <a:lstStyle/>
                    <a:p>
                      <a:pPr algn="ctr"/>
                      <a:r>
                        <a:rPr lang="en-US" sz="1800" dirty="0" smtClean="0"/>
                        <a:t>1</a:t>
                      </a:r>
                      <a:endParaRPr lang="en-US" sz="1800" dirty="0">
                        <a:latin typeface="+mn-lt"/>
                      </a:endParaRPr>
                    </a:p>
                  </a:txBody>
                  <a:tcPr marL="137269" marR="137269" anchor="ctr"/>
                </a:tc>
                <a:tc>
                  <a:txBody>
                    <a:bodyPr/>
                    <a:lstStyle/>
                    <a:p>
                      <a:pPr algn="l"/>
                      <a:r>
                        <a:rPr lang="en-US" sz="1800" dirty="0" smtClean="0">
                          <a:solidFill>
                            <a:schemeClr val="tx1"/>
                          </a:solidFill>
                        </a:rPr>
                        <a:t>Facilitate in the integration of</a:t>
                      </a:r>
                      <a:r>
                        <a:rPr lang="en-US" sz="1800" baseline="0" dirty="0" smtClean="0">
                          <a:solidFill>
                            <a:schemeClr val="tx1"/>
                          </a:solidFill>
                        </a:rPr>
                        <a:t> ACL &amp; FCCL dispatch department  for seamless transition with their existing work process and system.</a:t>
                      </a:r>
                      <a:endParaRPr lang="en-US" sz="1800" dirty="0">
                        <a:solidFill>
                          <a:schemeClr val="tx1"/>
                        </a:solidFill>
                        <a:latin typeface="+mn-lt"/>
                      </a:endParaRPr>
                    </a:p>
                  </a:txBody>
                  <a:tcPr marL="137269" marR="137269" anchor="ctr"/>
                </a:tc>
              </a:tr>
              <a:tr h="1440967">
                <a:tc>
                  <a:txBody>
                    <a:bodyPr/>
                    <a:lstStyle/>
                    <a:p>
                      <a:pPr algn="ctr"/>
                      <a:r>
                        <a:rPr lang="en-US" sz="1800" dirty="0" smtClean="0"/>
                        <a:t>2</a:t>
                      </a:r>
                      <a:endParaRPr lang="en-US" sz="1800" dirty="0">
                        <a:latin typeface="+mn-lt"/>
                      </a:endParaRPr>
                    </a:p>
                  </a:txBody>
                  <a:tcPr marL="137269" marR="13726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Guide &amp; coach the team in a collaborative approach with the consulting team</a:t>
                      </a:r>
                      <a:r>
                        <a:rPr lang="en-US" sz="1800" baseline="0" dirty="0" smtClean="0"/>
                        <a:t> to d</a:t>
                      </a:r>
                      <a:r>
                        <a:rPr lang="en-US" sz="1800" dirty="0" smtClean="0"/>
                        <a:t>evelop dispatch process walk through, flow chart, including</a:t>
                      </a:r>
                      <a:r>
                        <a:rPr lang="en-US" sz="1800" baseline="0" dirty="0" smtClean="0"/>
                        <a:t> activity, technology steps, authority matrix, time line, human resource skills enhancement via sharing best practices local &amp; global standard, models &amp; methodology, simplified to match the need of ACL &amp; FCCL c</a:t>
                      </a:r>
                      <a:r>
                        <a:rPr lang="en-US" sz="1800" dirty="0" smtClean="0"/>
                        <a:t>entralize distribution setup at head office </a:t>
                      </a:r>
                      <a:endParaRPr lang="en-US" sz="1800" dirty="0">
                        <a:latin typeface="+mn-lt"/>
                      </a:endParaRPr>
                    </a:p>
                  </a:txBody>
                  <a:tcPr marL="137269" marR="137269" anchor="ctr"/>
                </a:tc>
              </a:tr>
              <a:tr h="1440967">
                <a:tc>
                  <a:txBody>
                    <a:bodyPr/>
                    <a:lstStyle/>
                    <a:p>
                      <a:pPr algn="ctr"/>
                      <a:r>
                        <a:rPr lang="en-US" sz="1800" dirty="0" smtClean="0"/>
                        <a:t>3</a:t>
                      </a:r>
                      <a:endParaRPr lang="en-US" sz="1800" dirty="0">
                        <a:latin typeface="+mn-lt"/>
                      </a:endParaRPr>
                    </a:p>
                  </a:txBody>
                  <a:tcPr marL="137269" marR="13726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It is recommended to enhance and</a:t>
                      </a:r>
                      <a:r>
                        <a:rPr lang="en-US" sz="1800" baseline="0" dirty="0" smtClean="0"/>
                        <a:t> streamline the o</a:t>
                      </a:r>
                      <a:r>
                        <a:rPr lang="en-US" sz="1800" dirty="0" smtClean="0"/>
                        <a:t>rder management processes</a:t>
                      </a:r>
                      <a:r>
                        <a:rPr lang="en-US" sz="1800" baseline="0" dirty="0" smtClean="0"/>
                        <a:t> by introducing and in some cases updating,</a:t>
                      </a:r>
                      <a:r>
                        <a:rPr lang="en-US" sz="1800" dirty="0" smtClean="0"/>
                        <a:t> </a:t>
                      </a:r>
                      <a:r>
                        <a:rPr lang="en-US" sz="1800" baseline="0" dirty="0" err="1" smtClean="0"/>
                        <a:t>omni</a:t>
                      </a:r>
                      <a:r>
                        <a:rPr lang="en-US" sz="1800" baseline="0" dirty="0" smtClean="0"/>
                        <a:t> channel for payment, Customer order request, Customer order form, Customer order confirmation, standard authority letter, dispatch note, sale tax invoice, This will lead to accuracy of data, improve efficiency, improve order processing time.</a:t>
                      </a:r>
                      <a:endParaRPr lang="en-US" sz="1800" dirty="0" smtClean="0">
                        <a:latin typeface="+mn-lt"/>
                        <a:cs typeface="Times New Roman" pitchFamily="18" charset="0"/>
                      </a:endParaRPr>
                    </a:p>
                  </a:txBody>
                  <a:tcPr marL="137269" marR="137269" anchor="ctr"/>
                </a:tc>
              </a:tr>
            </a:tbl>
          </a:graphicData>
        </a:graphic>
      </p:graphicFrame>
    </p:spTree>
    <p:extLst>
      <p:ext uri="{BB962C8B-B14F-4D97-AF65-F5344CB8AC3E}">
        <p14:creationId xmlns:p14="http://schemas.microsoft.com/office/powerpoint/2010/main" val="3211788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p:cNvSpPr/>
          <p:nvPr/>
        </p:nvSpPr>
        <p:spPr>
          <a:xfrm>
            <a:off x="5902038" y="4198002"/>
            <a:ext cx="360219" cy="415558"/>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b="1" dirty="0">
                <a:latin typeface="Helvetica Neue"/>
                <a:cs typeface="Times New Roman" pitchFamily="18" charset="0"/>
              </a:rPr>
              <a:t>Order Management</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001670926"/>
              </p:ext>
            </p:extLst>
          </p:nvPr>
        </p:nvGraphicFramePr>
        <p:xfrm>
          <a:off x="455613" y="1986457"/>
          <a:ext cx="11269027" cy="2322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dirty="0" smtClean="0"/>
              <a:t>| </a:t>
            </a:r>
            <a:fld id="{D7FB5913-7EF0-FE46-AF6B-59C0510E6C1E}" type="slidenum">
              <a:rPr lang="en-GB" smtClean="0">
                <a:solidFill>
                  <a:srgbClr val="6A0500"/>
                </a:solidFill>
              </a:rPr>
              <a:pPr/>
              <a:t>29</a:t>
            </a:fld>
            <a:endParaRPr lang="en-GB" dirty="0">
              <a:solidFill>
                <a:srgbClr val="6A0500"/>
              </a:solidFill>
            </a:endParaRPr>
          </a:p>
        </p:txBody>
      </p:sp>
      <p:sp>
        <p:nvSpPr>
          <p:cNvPr id="8" name="Content Placeholder 7"/>
          <p:cNvSpPr>
            <a:spLocks noGrp="1"/>
          </p:cNvSpPr>
          <p:nvPr>
            <p:ph idx="15"/>
          </p:nvPr>
        </p:nvSpPr>
        <p:spPr/>
        <p:txBody>
          <a:bodyPr>
            <a:normAutofit/>
          </a:bodyPr>
          <a:lstStyle/>
          <a:p>
            <a:r>
              <a:rPr lang="en-US" sz="1800" dirty="0">
                <a:latin typeface="Helvetica Neue"/>
                <a:cs typeface="Times New Roman" pitchFamily="18" charset="0"/>
              </a:rPr>
              <a:t>Better planning, directing, monitoring &amp; controlling of customer order can provide best </a:t>
            </a:r>
            <a:r>
              <a:rPr lang="en-US" sz="1800" dirty="0" smtClean="0">
                <a:latin typeface="Helvetica Neue"/>
                <a:cs typeface="Times New Roman" pitchFamily="18" charset="0"/>
              </a:rPr>
              <a:t>performance</a:t>
            </a:r>
            <a:r>
              <a:rPr lang="en-US" sz="1800" dirty="0" smtClean="0">
                <a:latin typeface="Helvetica Neue"/>
                <a:cs typeface="Times New Roman" pitchFamily="18" charset="0"/>
              </a:rPr>
              <a:t> i.e. order </a:t>
            </a:r>
            <a:r>
              <a:rPr lang="en-US" sz="1800" dirty="0">
                <a:latin typeface="Helvetica Neue"/>
                <a:cs typeface="Times New Roman" pitchFamily="18" charset="0"/>
              </a:rPr>
              <a:t>entry, order pick, pack &amp; ship, reconciliation of customer account</a:t>
            </a:r>
            <a:r>
              <a:rPr lang="en-US" sz="1800" dirty="0" smtClean="0">
                <a:latin typeface="Helvetica Neue"/>
                <a:cs typeface="Times New Roman" pitchFamily="18" charset="0"/>
              </a:rPr>
              <a:t>.</a:t>
            </a:r>
            <a:endParaRPr lang="en-US" sz="4000" dirty="0">
              <a:latin typeface="Helvetica Neue"/>
              <a:cs typeface="Times New Roman" pitchFamily="18" charset="0"/>
            </a:endParaRPr>
          </a:p>
        </p:txBody>
      </p:sp>
      <p:graphicFrame>
        <p:nvGraphicFramePr>
          <p:cNvPr id="14" name="Content Placeholder 5"/>
          <p:cNvGraphicFramePr>
            <a:graphicFrameLocks/>
          </p:cNvGraphicFramePr>
          <p:nvPr>
            <p:extLst>
              <p:ext uri="{D42A27DB-BD31-4B8C-83A1-F6EECF244321}">
                <p14:modId xmlns:p14="http://schemas.microsoft.com/office/powerpoint/2010/main" val="1129681409"/>
              </p:ext>
            </p:extLst>
          </p:nvPr>
        </p:nvGraphicFramePr>
        <p:xfrm>
          <a:off x="466725" y="4627415"/>
          <a:ext cx="11258550" cy="914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15625" y="5721923"/>
            <a:ext cx="10395795" cy="646331"/>
          </a:xfrm>
          <a:prstGeom prst="rect">
            <a:avLst/>
          </a:prstGeom>
          <a:noFill/>
        </p:spPr>
        <p:txBody>
          <a:bodyPr wrap="none" rtlCol="0">
            <a:spAutoFit/>
          </a:bodyPr>
          <a:lstStyle/>
          <a:p>
            <a:pPr marL="342900" indent="-342900">
              <a:buFont typeface="Arial" pitchFamily="34" charset="0"/>
              <a:buChar char="•"/>
            </a:pPr>
            <a:r>
              <a:rPr lang="en-US" dirty="0">
                <a:latin typeface="Helvetica Neue"/>
                <a:cs typeface="Times New Roman" pitchFamily="18" charset="0"/>
              </a:rPr>
              <a:t>Total order </a:t>
            </a:r>
            <a:r>
              <a:rPr lang="en-US" dirty="0" smtClean="0">
                <a:latin typeface="Helvetica Neue"/>
                <a:cs typeface="Times New Roman" pitchFamily="18" charset="0"/>
              </a:rPr>
              <a:t>cycle explain </a:t>
            </a:r>
            <a:r>
              <a:rPr lang="en-US" dirty="0">
                <a:latin typeface="Helvetica Neue"/>
                <a:cs typeface="Times New Roman" pitchFamily="18" charset="0"/>
              </a:rPr>
              <a:t>time &amp; resource required to fulfill the customer </a:t>
            </a:r>
            <a:r>
              <a:rPr lang="en-US" dirty="0" smtClean="0">
                <a:latin typeface="Helvetica Neue"/>
                <a:cs typeface="Times New Roman" pitchFamily="18" charset="0"/>
              </a:rPr>
              <a:t>order.</a:t>
            </a:r>
            <a:r>
              <a:rPr lang="en-US" dirty="0">
                <a:latin typeface="Helvetica Neue"/>
                <a:cs typeface="Times New Roman" pitchFamily="18" charset="0"/>
              </a:rPr>
              <a:t/>
            </a:r>
            <a:br>
              <a:rPr lang="en-US" dirty="0">
                <a:latin typeface="Helvetica Neue"/>
                <a:cs typeface="Times New Roman" pitchFamily="18" charset="0"/>
              </a:rPr>
            </a:br>
            <a:r>
              <a:rPr lang="en-US" dirty="0">
                <a:latin typeface="Helvetica Neue"/>
                <a:cs typeface="Times New Roman" pitchFamily="18" charset="0"/>
              </a:rPr>
              <a:t>It could be measured if detail order data base &amp; customer order process flow chart are  </a:t>
            </a:r>
            <a:r>
              <a:rPr lang="en-US" dirty="0" smtClean="0">
                <a:latin typeface="Helvetica Neue"/>
                <a:cs typeface="Times New Roman" pitchFamily="18" charset="0"/>
              </a:rPr>
              <a:t>provided.</a:t>
            </a:r>
            <a:endParaRPr lang="en-US" dirty="0">
              <a:latin typeface="Helvetica Neue"/>
            </a:endParaRPr>
          </a:p>
        </p:txBody>
      </p:sp>
      <p:pic>
        <p:nvPicPr>
          <p:cNvPr id="10" name="Picture 9" descr="Image result for fauji foundation">
            <a:extLst>
              <a:ext uri="{FF2B5EF4-FFF2-40B4-BE49-F238E27FC236}">
                <a16:creationId xmlns="" xmlns:a16="http://schemas.microsoft.com/office/drawing/2014/main" id="{AB88DB5B-B1E3-4613-BDFC-B1D3C98B3616}"/>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22081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800" b="1" dirty="0" smtClean="0">
                <a:latin typeface="Helvetica Neue"/>
                <a:cs typeface="Times New Roman" pitchFamily="18" charset="0"/>
              </a:rPr>
              <a:t/>
            </a:r>
            <a:br>
              <a:rPr lang="en-US" sz="2800" b="1" dirty="0" smtClean="0">
                <a:latin typeface="Helvetica Neue"/>
                <a:cs typeface="Times New Roman" pitchFamily="18" charset="0"/>
              </a:rPr>
            </a:br>
            <a:r>
              <a:rPr lang="en-US" sz="2800" b="1" dirty="0">
                <a:latin typeface="Helvetica Neue"/>
                <a:cs typeface="Times New Roman" pitchFamily="18" charset="0"/>
              </a:rPr>
              <a:t/>
            </a:r>
            <a:br>
              <a:rPr lang="en-US" sz="2800" b="1" dirty="0">
                <a:latin typeface="Helvetica Neue"/>
                <a:cs typeface="Times New Roman" pitchFamily="18" charset="0"/>
              </a:rPr>
            </a:br>
            <a:r>
              <a:rPr lang="en-US" sz="2800" b="1" dirty="0" smtClean="0">
                <a:latin typeface="Helvetica Neue"/>
                <a:cs typeface="Times New Roman" pitchFamily="18" charset="0"/>
              </a:rPr>
              <a:t>Assessment of Current Supply Chain Management </a:t>
            </a:r>
            <a:endParaRPr lang="en-US" sz="2800" b="1"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3</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147881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dirty="0">
                <a:latin typeface="Helvetica Neue"/>
                <a:cs typeface="Times New Roman" pitchFamily="18" charset="0"/>
              </a:rPr>
              <a:t>Supply Chain Network Optimization Can Be Done In Two Ways </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30</a:t>
            </a:fld>
            <a:endParaRPr lang="en-GB"/>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604376609"/>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213029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Helvetica Neue"/>
                <a:cs typeface="Times New Roman" pitchFamily="18" charset="0"/>
              </a:rPr>
              <a:t>Advantages of </a:t>
            </a:r>
            <a:r>
              <a:rPr lang="en-US" b="1" dirty="0" smtClean="0">
                <a:latin typeface="Helvetica Neue"/>
                <a:cs typeface="Times New Roman" pitchFamily="18" charset="0"/>
              </a:rPr>
              <a:t>Supply Chain Network Optimization</a:t>
            </a:r>
            <a:endParaRPr lang="en-US" dirty="0">
              <a:latin typeface="Helvetica Neue"/>
            </a:endParaRPr>
          </a:p>
        </p:txBody>
      </p:sp>
      <p:graphicFrame>
        <p:nvGraphicFramePr>
          <p:cNvPr id="9" name="Content Placeholder 6"/>
          <p:cNvGraphicFramePr>
            <a:graphicFrameLocks noGrp="1"/>
          </p:cNvGraphicFramePr>
          <p:nvPr>
            <p:ph sz="half" idx="1"/>
            <p:extLst>
              <p:ext uri="{D42A27DB-BD31-4B8C-83A1-F6EECF244321}">
                <p14:modId xmlns:p14="http://schemas.microsoft.com/office/powerpoint/2010/main" val="1865746896"/>
              </p:ext>
            </p:extLst>
          </p:nvPr>
        </p:nvGraphicFramePr>
        <p:xfrm>
          <a:off x="455612" y="2152650"/>
          <a:ext cx="11269027" cy="417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31</a:t>
            </a:fld>
            <a:endParaRPr lang="en-GB" dirty="0">
              <a:solidFill>
                <a:srgbClr val="6A0500"/>
              </a:solidFill>
            </a:endParaRPr>
          </a:p>
        </p:txBody>
      </p:sp>
      <p:sp>
        <p:nvSpPr>
          <p:cNvPr id="5" name="Content Placeholder 4"/>
          <p:cNvSpPr>
            <a:spLocks noGrp="1"/>
          </p:cNvSpPr>
          <p:nvPr>
            <p:ph idx="15"/>
          </p:nvPr>
        </p:nvSpPr>
        <p:spPr/>
        <p:txBody>
          <a:bodyPr/>
          <a:lstStyle/>
          <a:p>
            <a:pPr marL="0" indent="0">
              <a:buNone/>
            </a:pPr>
            <a:r>
              <a:rPr lang="en-US" dirty="0" smtClean="0"/>
              <a:t>Least cost and design alternative can reduce the cost and variability while improve visibility and velocity of information.</a:t>
            </a:r>
            <a:endParaRPr lang="en-US"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427134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 Steps Ahead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354506"/>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32</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557216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lvl="0"/>
            <a:r>
              <a:rPr lang="en-US" b="1" dirty="0">
                <a:latin typeface="Helvetica Neue"/>
                <a:cs typeface="Times New Roman" pitchFamily="18" charset="0"/>
              </a:rPr>
              <a:t>Integrated Supply Chain Management Model – Recommendation </a:t>
            </a:r>
            <a:r>
              <a:rPr lang="en-US" b="1" dirty="0">
                <a:latin typeface="Helvetica Neue"/>
              </a:rPr>
              <a:t/>
            </a:r>
            <a:br>
              <a:rPr lang="en-US" b="1" dirty="0">
                <a:latin typeface="Helvetica Neue"/>
              </a:rPr>
            </a:br>
            <a:endParaRPr lang="en-US" b="1"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33</a:t>
            </a:fld>
            <a:endParaRPr lang="en-GB" dirty="0">
              <a:solidFill>
                <a:srgbClr val="6A0500"/>
              </a:solidFill>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2650518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Teamup Advisory - Confidential</a:t>
            </a:r>
            <a:endParaRPr lang="en-GB" dirty="0"/>
          </a:p>
        </p:txBody>
      </p:sp>
      <p:sp>
        <p:nvSpPr>
          <p:cNvPr id="3" name="Title 1"/>
          <p:cNvSpPr txBox="1">
            <a:spLocks/>
          </p:cNvSpPr>
          <p:nvPr/>
        </p:nvSpPr>
        <p:spPr>
          <a:xfrm>
            <a:off x="129427" y="0"/>
            <a:ext cx="11360236" cy="1143000"/>
          </a:xfrm>
          <a:prstGeom prst="rect">
            <a:avLst/>
          </a:prstGeom>
        </p:spPr>
        <p:txBody>
          <a:bodyPr>
            <a:normAutofit fontScale="9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b="1" dirty="0" smtClean="0">
                <a:solidFill>
                  <a:srgbClr val="8F0500"/>
                </a:solidFill>
                <a:effectLst/>
                <a:latin typeface="Helvetica Neue"/>
                <a:cs typeface="Times New Roman" pitchFamily="18" charset="0"/>
              </a:rPr>
              <a:t>Current FCCL &amp; ACL Supply Chain Operation Model # 1</a:t>
            </a:r>
            <a:r>
              <a:rPr lang="en-US" sz="3600" dirty="0" smtClean="0">
                <a:solidFill>
                  <a:srgbClr val="8F0500"/>
                </a:solidFill>
                <a:effectLst/>
                <a:latin typeface="Helvetica Neue"/>
                <a:cs typeface="Times New Roman" pitchFamily="18" charset="0"/>
              </a:rPr>
              <a:t/>
            </a:r>
            <a:br>
              <a:rPr lang="en-US" sz="3600" dirty="0" smtClean="0">
                <a:solidFill>
                  <a:srgbClr val="8F0500"/>
                </a:solidFill>
                <a:effectLst/>
                <a:latin typeface="Helvetica Neue"/>
                <a:cs typeface="Times New Roman" pitchFamily="18" charset="0"/>
              </a:rPr>
            </a:br>
            <a:r>
              <a:rPr lang="en-US" sz="2000" dirty="0" smtClean="0">
                <a:solidFill>
                  <a:srgbClr val="8F0500"/>
                </a:solidFill>
                <a:effectLst/>
                <a:latin typeface="Helvetica Neue"/>
                <a:cs typeface="Times New Roman" pitchFamily="18" charset="0"/>
              </a:rPr>
              <a:t>Build-to-Stock (BTS)</a:t>
            </a:r>
            <a:endParaRPr lang="en-US" sz="2000" dirty="0">
              <a:solidFill>
                <a:srgbClr val="8F0500"/>
              </a:solidFill>
              <a:effectLst/>
              <a:latin typeface="Helvetica Neue"/>
              <a:cs typeface="Times New Roman" pitchFamily="18" charset="0"/>
            </a:endParaRPr>
          </a:p>
        </p:txBody>
      </p:sp>
      <p:sp>
        <p:nvSpPr>
          <p:cNvPr id="4" name="Footer Placeholder 2"/>
          <p:cNvSpPr txBox="1">
            <a:spLocks/>
          </p:cNvSpPr>
          <p:nvPr/>
        </p:nvSpPr>
        <p:spPr>
          <a:xfrm>
            <a:off x="7620000" y="6305550"/>
            <a:ext cx="38608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Teamup Advisory - Confidential</a:t>
            </a:r>
            <a:endParaRPr lang="en-GB" dirty="0"/>
          </a:p>
        </p:txBody>
      </p:sp>
      <p:sp>
        <p:nvSpPr>
          <p:cNvPr id="5" name="object 3"/>
          <p:cNvSpPr/>
          <p:nvPr/>
        </p:nvSpPr>
        <p:spPr>
          <a:xfrm>
            <a:off x="129427" y="3385819"/>
            <a:ext cx="1056640" cy="432434"/>
          </a:xfrm>
          <a:custGeom>
            <a:avLst/>
            <a:gdLst/>
            <a:ahLst/>
            <a:cxnLst/>
            <a:rect l="l" t="t" r="r" b="b"/>
            <a:pathLst>
              <a:path w="792480" h="432435">
                <a:moveTo>
                  <a:pt x="0" y="0"/>
                </a:moveTo>
                <a:lnTo>
                  <a:pt x="0" y="432053"/>
                </a:lnTo>
                <a:lnTo>
                  <a:pt x="792480" y="432053"/>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6" name="object 4"/>
          <p:cNvSpPr txBox="1"/>
          <p:nvPr/>
        </p:nvSpPr>
        <p:spPr>
          <a:xfrm>
            <a:off x="44607" y="3492753"/>
            <a:ext cx="812800"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a:cs typeface="Arial"/>
              </a:rPr>
              <a:t>Quarries</a:t>
            </a:r>
            <a:endParaRPr sz="1200" dirty="0">
              <a:latin typeface="Arial"/>
              <a:cs typeface="Arial"/>
            </a:endParaRPr>
          </a:p>
        </p:txBody>
      </p:sp>
      <p:sp>
        <p:nvSpPr>
          <p:cNvPr id="7" name="object 5"/>
          <p:cNvSpPr/>
          <p:nvPr/>
        </p:nvSpPr>
        <p:spPr>
          <a:xfrm>
            <a:off x="129427" y="2377694"/>
            <a:ext cx="1056640" cy="432434"/>
          </a:xfrm>
          <a:custGeom>
            <a:avLst/>
            <a:gdLst/>
            <a:ahLst/>
            <a:cxnLst/>
            <a:rect l="l" t="t" r="r" b="b"/>
            <a:pathLst>
              <a:path w="792480" h="432435">
                <a:moveTo>
                  <a:pt x="0" y="0"/>
                </a:moveTo>
                <a:lnTo>
                  <a:pt x="0" y="432054"/>
                </a:lnTo>
                <a:lnTo>
                  <a:pt x="792480" y="432054"/>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8" name="object 6"/>
          <p:cNvSpPr txBox="1"/>
          <p:nvPr/>
        </p:nvSpPr>
        <p:spPr>
          <a:xfrm>
            <a:off x="11079" y="2393188"/>
            <a:ext cx="879687" cy="391160"/>
          </a:xfrm>
          <a:prstGeom prst="rect">
            <a:avLst/>
          </a:prstGeom>
        </p:spPr>
        <p:txBody>
          <a:bodyPr vert="horz" wrap="square" lIns="0" tIns="12700" rIns="0" bIns="0" rtlCol="0">
            <a:spAutoFit/>
          </a:bodyPr>
          <a:lstStyle/>
          <a:p>
            <a:pPr marL="12700" marR="5080" indent="147320">
              <a:lnSpc>
                <a:spcPct val="100000"/>
              </a:lnSpc>
              <a:spcBef>
                <a:spcPts val="100"/>
              </a:spcBef>
            </a:pPr>
            <a:r>
              <a:rPr sz="1200" spc="-10" dirty="0">
                <a:latin typeface="Arial"/>
                <a:cs typeface="Arial"/>
              </a:rPr>
              <a:t>Fuel  Suppliers</a:t>
            </a:r>
            <a:endParaRPr sz="1200" dirty="0">
              <a:latin typeface="Arial"/>
              <a:cs typeface="Arial"/>
            </a:endParaRPr>
          </a:p>
        </p:txBody>
      </p:sp>
      <p:sp>
        <p:nvSpPr>
          <p:cNvPr id="9" name="object 7"/>
          <p:cNvSpPr/>
          <p:nvPr/>
        </p:nvSpPr>
        <p:spPr>
          <a:xfrm>
            <a:off x="129427" y="4249927"/>
            <a:ext cx="1056640" cy="720090"/>
          </a:xfrm>
          <a:custGeom>
            <a:avLst/>
            <a:gdLst/>
            <a:ahLst/>
            <a:cxnLst/>
            <a:rect l="l" t="t" r="r" b="b"/>
            <a:pathLst>
              <a:path w="792480" h="720089">
                <a:moveTo>
                  <a:pt x="0" y="0"/>
                </a:moveTo>
                <a:lnTo>
                  <a:pt x="0" y="720089"/>
                </a:lnTo>
                <a:lnTo>
                  <a:pt x="792480" y="720089"/>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10" name="object 8"/>
          <p:cNvSpPr txBox="1"/>
          <p:nvPr/>
        </p:nvSpPr>
        <p:spPr>
          <a:xfrm>
            <a:off x="-5177" y="4226560"/>
            <a:ext cx="895773" cy="566822"/>
          </a:xfrm>
          <a:prstGeom prst="rect">
            <a:avLst/>
          </a:prstGeom>
        </p:spPr>
        <p:txBody>
          <a:bodyPr vert="horz" wrap="square" lIns="0" tIns="12700" rIns="0" bIns="0" rtlCol="0">
            <a:spAutoFit/>
          </a:bodyPr>
          <a:lstStyle/>
          <a:p>
            <a:pPr marL="12700" marR="5080" indent="-29845" algn="ctr">
              <a:lnSpc>
                <a:spcPct val="100000"/>
              </a:lnSpc>
              <a:spcBef>
                <a:spcPts val="100"/>
              </a:spcBef>
            </a:pPr>
            <a:r>
              <a:rPr sz="1200" dirty="0">
                <a:latin typeface="Arial"/>
                <a:cs typeface="Arial"/>
              </a:rPr>
              <a:t>Other  </a:t>
            </a:r>
            <a:r>
              <a:rPr sz="1200" spc="-10" dirty="0">
                <a:latin typeface="Arial"/>
                <a:cs typeface="Arial"/>
              </a:rPr>
              <a:t>Raw  Materials  Suppliers</a:t>
            </a:r>
            <a:endParaRPr sz="1200" dirty="0">
              <a:latin typeface="Arial"/>
              <a:cs typeface="Arial"/>
            </a:endParaRPr>
          </a:p>
        </p:txBody>
      </p:sp>
      <p:sp>
        <p:nvSpPr>
          <p:cNvPr id="11" name="object 9"/>
          <p:cNvSpPr txBox="1"/>
          <p:nvPr/>
        </p:nvSpPr>
        <p:spPr>
          <a:xfrm>
            <a:off x="5878140" y="4175253"/>
            <a:ext cx="961813" cy="386003"/>
          </a:xfrm>
          <a:prstGeom prst="rect">
            <a:avLst/>
          </a:prstGeom>
          <a:solidFill>
            <a:schemeClr val="bg1">
              <a:lumMod val="65000"/>
            </a:schemeClr>
          </a:solidFill>
        </p:spPr>
        <p:txBody>
          <a:bodyPr vert="horz" wrap="square" lIns="0" tIns="1270" rIns="0" bIns="0" rtlCol="0">
            <a:spAutoFit/>
          </a:bodyPr>
          <a:lstStyle/>
          <a:p>
            <a:pPr>
              <a:lnSpc>
                <a:spcPct val="100000"/>
              </a:lnSpc>
              <a:spcBef>
                <a:spcPts val="10"/>
              </a:spcBef>
            </a:pPr>
            <a:endParaRPr sz="1300" dirty="0">
              <a:latin typeface="Times New Roman"/>
              <a:cs typeface="Times New Roman"/>
            </a:endParaRPr>
          </a:p>
          <a:p>
            <a:pPr marL="88900">
              <a:lnSpc>
                <a:spcPct val="100000"/>
              </a:lnSpc>
            </a:pPr>
            <a:r>
              <a:rPr sz="1200" spc="-10" dirty="0">
                <a:latin typeface="Arial"/>
                <a:cs typeface="Arial"/>
              </a:rPr>
              <a:t>Packing</a:t>
            </a:r>
            <a:endParaRPr sz="1200" dirty="0">
              <a:latin typeface="Arial"/>
              <a:cs typeface="Arial"/>
            </a:endParaRPr>
          </a:p>
        </p:txBody>
      </p:sp>
      <p:sp>
        <p:nvSpPr>
          <p:cNvPr id="12" name="object 10"/>
          <p:cNvSpPr/>
          <p:nvPr/>
        </p:nvSpPr>
        <p:spPr>
          <a:xfrm>
            <a:off x="10489765" y="2017269"/>
            <a:ext cx="1533313" cy="864235"/>
          </a:xfrm>
          <a:custGeom>
            <a:avLst/>
            <a:gdLst/>
            <a:ahLst/>
            <a:cxnLst/>
            <a:rect l="l" t="t" r="r" b="b"/>
            <a:pathLst>
              <a:path w="1149984" h="864235">
                <a:moveTo>
                  <a:pt x="0" y="0"/>
                </a:moveTo>
                <a:lnTo>
                  <a:pt x="0" y="864108"/>
                </a:lnTo>
                <a:lnTo>
                  <a:pt x="1149857" y="864108"/>
                </a:lnTo>
                <a:lnTo>
                  <a:pt x="1149857"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3" name="object 11"/>
          <p:cNvSpPr txBox="1"/>
          <p:nvPr/>
        </p:nvSpPr>
        <p:spPr>
          <a:xfrm>
            <a:off x="10642500" y="2066289"/>
            <a:ext cx="1174325" cy="756920"/>
          </a:xfrm>
          <a:prstGeom prst="rect">
            <a:avLst/>
          </a:prstGeom>
        </p:spPr>
        <p:txBody>
          <a:bodyPr vert="horz" wrap="square" lIns="0" tIns="12700" rIns="0" bIns="0" rtlCol="0">
            <a:spAutoFit/>
          </a:bodyPr>
          <a:lstStyle/>
          <a:p>
            <a:pPr marL="12700" marR="5080" indent="635" algn="ctr">
              <a:lnSpc>
                <a:spcPct val="100000"/>
              </a:lnSpc>
              <a:spcBef>
                <a:spcPts val="100"/>
              </a:spcBef>
            </a:pPr>
            <a:r>
              <a:rPr sz="1200" dirty="0">
                <a:latin typeface="Arial"/>
                <a:cs typeface="Arial"/>
              </a:rPr>
              <a:t>Government  </a:t>
            </a:r>
            <a:r>
              <a:rPr sz="1200" spc="-5" dirty="0">
                <a:latin typeface="Arial"/>
                <a:cs typeface="Arial"/>
              </a:rPr>
              <a:t>&amp; </a:t>
            </a:r>
            <a:r>
              <a:rPr sz="1200" spc="-10" dirty="0">
                <a:latin typeface="Arial"/>
                <a:cs typeface="Arial"/>
              </a:rPr>
              <a:t>Large  Construction  Companies</a:t>
            </a:r>
            <a:endParaRPr sz="1200" dirty="0">
              <a:latin typeface="Arial"/>
              <a:cs typeface="Arial"/>
            </a:endParaRPr>
          </a:p>
        </p:txBody>
      </p:sp>
      <p:sp>
        <p:nvSpPr>
          <p:cNvPr id="14" name="object 12"/>
          <p:cNvSpPr/>
          <p:nvPr/>
        </p:nvSpPr>
        <p:spPr>
          <a:xfrm>
            <a:off x="10487732" y="4033520"/>
            <a:ext cx="1535853" cy="504190"/>
          </a:xfrm>
          <a:custGeom>
            <a:avLst/>
            <a:gdLst/>
            <a:ahLst/>
            <a:cxnLst/>
            <a:rect l="l" t="t" r="r" b="b"/>
            <a:pathLst>
              <a:path w="1151890" h="504189">
                <a:moveTo>
                  <a:pt x="0" y="0"/>
                </a:moveTo>
                <a:lnTo>
                  <a:pt x="0" y="503681"/>
                </a:lnTo>
                <a:lnTo>
                  <a:pt x="1151381" y="503681"/>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5" name="object 13"/>
          <p:cNvSpPr txBox="1"/>
          <p:nvPr/>
        </p:nvSpPr>
        <p:spPr>
          <a:xfrm>
            <a:off x="10675015" y="4176268"/>
            <a:ext cx="1157392" cy="197490"/>
          </a:xfrm>
          <a:prstGeom prst="rect">
            <a:avLst/>
          </a:prstGeom>
        </p:spPr>
        <p:txBody>
          <a:bodyPr vert="horz" wrap="square" lIns="0" tIns="12700" rIns="0" bIns="0" rtlCol="0">
            <a:spAutoFit/>
          </a:bodyPr>
          <a:lstStyle/>
          <a:p>
            <a:pPr marL="12700">
              <a:lnSpc>
                <a:spcPct val="100000"/>
              </a:lnSpc>
              <a:spcBef>
                <a:spcPts val="100"/>
              </a:spcBef>
            </a:pPr>
            <a:r>
              <a:rPr sz="1200" spc="-65" dirty="0" smtClean="0">
                <a:latin typeface="Arial"/>
                <a:cs typeface="Arial"/>
              </a:rPr>
              <a:t> </a:t>
            </a:r>
            <a:r>
              <a:rPr sz="1200" spc="-10" dirty="0">
                <a:latin typeface="Arial"/>
                <a:cs typeface="Arial"/>
              </a:rPr>
              <a:t>Builders</a:t>
            </a:r>
            <a:endParaRPr sz="1200" dirty="0">
              <a:latin typeface="Arial"/>
              <a:cs typeface="Arial"/>
            </a:endParaRPr>
          </a:p>
        </p:txBody>
      </p:sp>
      <p:sp>
        <p:nvSpPr>
          <p:cNvPr id="16" name="object 14"/>
          <p:cNvSpPr/>
          <p:nvPr/>
        </p:nvSpPr>
        <p:spPr>
          <a:xfrm>
            <a:off x="8656900" y="4175252"/>
            <a:ext cx="1346200" cy="360680"/>
          </a:xfrm>
          <a:custGeom>
            <a:avLst/>
            <a:gdLst/>
            <a:ahLst/>
            <a:cxnLst/>
            <a:rect l="l" t="t" r="r" b="b"/>
            <a:pathLst>
              <a:path w="1009650" h="360679">
                <a:moveTo>
                  <a:pt x="0" y="0"/>
                </a:moveTo>
                <a:lnTo>
                  <a:pt x="0" y="360425"/>
                </a:lnTo>
                <a:lnTo>
                  <a:pt x="1009650" y="360425"/>
                </a:lnTo>
                <a:lnTo>
                  <a:pt x="1009650" y="0"/>
                </a:lnTo>
                <a:lnTo>
                  <a:pt x="0" y="0"/>
                </a:lnTo>
                <a:close/>
              </a:path>
            </a:pathLst>
          </a:custGeom>
          <a:solidFill>
            <a:srgbClr val="33CCCC"/>
          </a:solidFill>
        </p:spPr>
        <p:txBody>
          <a:bodyPr wrap="square" lIns="0" tIns="0" rIns="0" bIns="0" rtlCol="0"/>
          <a:lstStyle/>
          <a:p>
            <a:endParaRPr/>
          </a:p>
        </p:txBody>
      </p:sp>
      <p:sp>
        <p:nvSpPr>
          <p:cNvPr id="17" name="object 15"/>
          <p:cNvSpPr txBox="1"/>
          <p:nvPr/>
        </p:nvSpPr>
        <p:spPr>
          <a:xfrm>
            <a:off x="8656900" y="4246372"/>
            <a:ext cx="1346200" cy="197490"/>
          </a:xfrm>
          <a:prstGeom prst="rect">
            <a:avLst/>
          </a:prstGeom>
        </p:spPr>
        <p:txBody>
          <a:bodyPr vert="horz" wrap="square" lIns="0" tIns="12700" rIns="0" bIns="0" rtlCol="0">
            <a:spAutoFit/>
          </a:bodyPr>
          <a:lstStyle/>
          <a:p>
            <a:pPr marL="85725">
              <a:lnSpc>
                <a:spcPct val="100000"/>
              </a:lnSpc>
              <a:spcBef>
                <a:spcPts val="100"/>
              </a:spcBef>
            </a:pPr>
            <a:r>
              <a:rPr sz="1200" spc="-10" dirty="0">
                <a:latin typeface="Arial"/>
                <a:cs typeface="Arial"/>
              </a:rPr>
              <a:t>Wholesalers</a:t>
            </a:r>
            <a:endParaRPr sz="1200" dirty="0">
              <a:latin typeface="Arial"/>
              <a:cs typeface="Arial"/>
            </a:endParaRPr>
          </a:p>
        </p:txBody>
      </p:sp>
      <p:sp>
        <p:nvSpPr>
          <p:cNvPr id="18" name="object 16"/>
          <p:cNvSpPr txBox="1"/>
          <p:nvPr/>
        </p:nvSpPr>
        <p:spPr>
          <a:xfrm>
            <a:off x="8658933" y="4679696"/>
            <a:ext cx="1247140" cy="269304"/>
          </a:xfrm>
          <a:prstGeom prst="rect">
            <a:avLst/>
          </a:prstGeom>
          <a:solidFill>
            <a:srgbClr val="33CCCC"/>
          </a:solidFill>
        </p:spPr>
        <p:txBody>
          <a:bodyPr vert="horz" wrap="square" lIns="0" tIns="83820" rIns="0" bIns="0" rtlCol="0">
            <a:spAutoFit/>
          </a:bodyPr>
          <a:lstStyle/>
          <a:p>
            <a:pPr marL="166370">
              <a:lnSpc>
                <a:spcPct val="100000"/>
              </a:lnSpc>
              <a:spcBef>
                <a:spcPts val="660"/>
              </a:spcBef>
            </a:pPr>
            <a:r>
              <a:rPr sz="1200" spc="-10" dirty="0">
                <a:latin typeface="Arial"/>
                <a:cs typeface="Arial"/>
              </a:rPr>
              <a:t>Retailers</a:t>
            </a:r>
            <a:endParaRPr sz="1200" dirty="0">
              <a:latin typeface="Arial"/>
              <a:cs typeface="Arial"/>
            </a:endParaRPr>
          </a:p>
        </p:txBody>
      </p:sp>
      <p:sp>
        <p:nvSpPr>
          <p:cNvPr id="19" name="object 17"/>
          <p:cNvSpPr txBox="1"/>
          <p:nvPr/>
        </p:nvSpPr>
        <p:spPr>
          <a:xfrm>
            <a:off x="8563429" y="3382773"/>
            <a:ext cx="1441873" cy="434733"/>
          </a:xfrm>
          <a:prstGeom prst="rect">
            <a:avLst/>
          </a:prstGeom>
          <a:solidFill>
            <a:srgbClr val="33CCCC"/>
          </a:solidFill>
        </p:spPr>
        <p:txBody>
          <a:bodyPr vert="horz" wrap="square" lIns="0" tIns="64769" rIns="0" bIns="0" rtlCol="0">
            <a:spAutoFit/>
          </a:bodyPr>
          <a:lstStyle/>
          <a:p>
            <a:pPr marL="155575" marR="148590" indent="55244">
              <a:lnSpc>
                <a:spcPct val="100000"/>
              </a:lnSpc>
              <a:spcBef>
                <a:spcPts val="509"/>
              </a:spcBef>
            </a:pPr>
            <a:r>
              <a:rPr sz="1200" spc="-10" dirty="0">
                <a:latin typeface="Arial"/>
                <a:cs typeface="Arial"/>
              </a:rPr>
              <a:t>Concrete  Companies</a:t>
            </a:r>
            <a:endParaRPr sz="1200" dirty="0">
              <a:latin typeface="Arial"/>
              <a:cs typeface="Arial"/>
            </a:endParaRPr>
          </a:p>
        </p:txBody>
      </p:sp>
      <p:sp>
        <p:nvSpPr>
          <p:cNvPr id="20" name="object 18"/>
          <p:cNvSpPr/>
          <p:nvPr/>
        </p:nvSpPr>
        <p:spPr>
          <a:xfrm>
            <a:off x="10485700" y="4679696"/>
            <a:ext cx="1535853" cy="791210"/>
          </a:xfrm>
          <a:custGeom>
            <a:avLst/>
            <a:gdLst/>
            <a:ahLst/>
            <a:cxnLst/>
            <a:rect l="l" t="t" r="r" b="b"/>
            <a:pathLst>
              <a:path w="1151890" h="791210">
                <a:moveTo>
                  <a:pt x="0" y="0"/>
                </a:moveTo>
                <a:lnTo>
                  <a:pt x="0" y="790955"/>
                </a:lnTo>
                <a:lnTo>
                  <a:pt x="1151381" y="790955"/>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21" name="object 19"/>
          <p:cNvSpPr txBox="1"/>
          <p:nvPr/>
        </p:nvSpPr>
        <p:spPr>
          <a:xfrm>
            <a:off x="10683142" y="4783582"/>
            <a:ext cx="1084580" cy="574040"/>
          </a:xfrm>
          <a:prstGeom prst="rect">
            <a:avLst/>
          </a:prstGeom>
        </p:spPr>
        <p:txBody>
          <a:bodyPr vert="horz" wrap="square" lIns="0" tIns="12700" rIns="0" bIns="0" rtlCol="0">
            <a:spAutoFit/>
          </a:bodyPr>
          <a:lstStyle/>
          <a:p>
            <a:pPr marL="12700" marR="5080" indent="39370" algn="ctr">
              <a:lnSpc>
                <a:spcPct val="100000"/>
              </a:lnSpc>
              <a:spcBef>
                <a:spcPts val="100"/>
              </a:spcBef>
            </a:pPr>
            <a:r>
              <a:rPr sz="1200" spc="-5" dirty="0">
                <a:latin typeface="Arial"/>
                <a:cs typeface="Arial"/>
              </a:rPr>
              <a:t>Small </a:t>
            </a:r>
            <a:r>
              <a:rPr sz="1200" dirty="0">
                <a:latin typeface="Arial"/>
                <a:cs typeface="Arial"/>
              </a:rPr>
              <a:t>&amp;  </a:t>
            </a:r>
            <a:r>
              <a:rPr sz="1200" spc="-10" dirty="0">
                <a:latin typeface="Arial"/>
                <a:cs typeface="Arial"/>
              </a:rPr>
              <a:t>Individual  </a:t>
            </a:r>
            <a:r>
              <a:rPr sz="1200" spc="-5" dirty="0">
                <a:latin typeface="Arial"/>
                <a:cs typeface="Arial"/>
              </a:rPr>
              <a:t>Contractors</a:t>
            </a:r>
            <a:endParaRPr sz="1200" dirty="0">
              <a:latin typeface="Arial"/>
              <a:cs typeface="Arial"/>
            </a:endParaRPr>
          </a:p>
        </p:txBody>
      </p:sp>
      <p:sp>
        <p:nvSpPr>
          <p:cNvPr id="22" name="object 20"/>
          <p:cNvSpPr/>
          <p:nvPr/>
        </p:nvSpPr>
        <p:spPr>
          <a:xfrm>
            <a:off x="10005132" y="2881376"/>
            <a:ext cx="1308947" cy="768350"/>
          </a:xfrm>
          <a:custGeom>
            <a:avLst/>
            <a:gdLst/>
            <a:ahLst/>
            <a:cxnLst/>
            <a:rect l="l" t="t" r="r" b="b"/>
            <a:pathLst>
              <a:path w="981709" h="768350">
                <a:moveTo>
                  <a:pt x="938022" y="739901"/>
                </a:moveTo>
                <a:lnTo>
                  <a:pt x="0" y="739901"/>
                </a:lnTo>
                <a:lnTo>
                  <a:pt x="0" y="768095"/>
                </a:lnTo>
                <a:lnTo>
                  <a:pt x="924306" y="768095"/>
                </a:lnTo>
                <a:lnTo>
                  <a:pt x="924306" y="753617"/>
                </a:lnTo>
                <a:lnTo>
                  <a:pt x="938022" y="739901"/>
                </a:lnTo>
                <a:close/>
              </a:path>
              <a:path w="981709" h="768350">
                <a:moveTo>
                  <a:pt x="981456" y="85343"/>
                </a:moveTo>
                <a:lnTo>
                  <a:pt x="938022" y="0"/>
                </a:lnTo>
                <a:lnTo>
                  <a:pt x="895350" y="85343"/>
                </a:lnTo>
                <a:lnTo>
                  <a:pt x="924306" y="85343"/>
                </a:lnTo>
                <a:lnTo>
                  <a:pt x="924306" y="71627"/>
                </a:lnTo>
                <a:lnTo>
                  <a:pt x="952500" y="71627"/>
                </a:lnTo>
                <a:lnTo>
                  <a:pt x="952500" y="85343"/>
                </a:lnTo>
                <a:lnTo>
                  <a:pt x="981456" y="85343"/>
                </a:lnTo>
                <a:close/>
              </a:path>
              <a:path w="981709" h="768350">
                <a:moveTo>
                  <a:pt x="952500" y="85343"/>
                </a:moveTo>
                <a:lnTo>
                  <a:pt x="952500" y="71627"/>
                </a:lnTo>
                <a:lnTo>
                  <a:pt x="924306" y="71627"/>
                </a:lnTo>
                <a:lnTo>
                  <a:pt x="924306" y="85343"/>
                </a:lnTo>
                <a:lnTo>
                  <a:pt x="952500" y="85343"/>
                </a:lnTo>
                <a:close/>
              </a:path>
              <a:path w="981709" h="768350">
                <a:moveTo>
                  <a:pt x="952500" y="768095"/>
                </a:moveTo>
                <a:lnTo>
                  <a:pt x="952500" y="85343"/>
                </a:lnTo>
                <a:lnTo>
                  <a:pt x="924306" y="85343"/>
                </a:lnTo>
                <a:lnTo>
                  <a:pt x="924306" y="739901"/>
                </a:lnTo>
                <a:lnTo>
                  <a:pt x="938022" y="739901"/>
                </a:lnTo>
                <a:lnTo>
                  <a:pt x="938022" y="768095"/>
                </a:lnTo>
                <a:lnTo>
                  <a:pt x="952500" y="768095"/>
                </a:lnTo>
                <a:close/>
              </a:path>
              <a:path w="981709" h="768350">
                <a:moveTo>
                  <a:pt x="938022" y="768095"/>
                </a:moveTo>
                <a:lnTo>
                  <a:pt x="938022" y="739901"/>
                </a:lnTo>
                <a:lnTo>
                  <a:pt x="924306" y="753617"/>
                </a:lnTo>
                <a:lnTo>
                  <a:pt x="924306" y="768095"/>
                </a:lnTo>
                <a:lnTo>
                  <a:pt x="938022" y="768095"/>
                </a:lnTo>
                <a:close/>
              </a:path>
            </a:pathLst>
          </a:custGeom>
          <a:solidFill>
            <a:srgbClr val="333399"/>
          </a:solidFill>
        </p:spPr>
        <p:txBody>
          <a:bodyPr wrap="square" lIns="0" tIns="0" rIns="0" bIns="0" rtlCol="0"/>
          <a:lstStyle/>
          <a:p>
            <a:endParaRPr/>
          </a:p>
        </p:txBody>
      </p:sp>
      <p:sp>
        <p:nvSpPr>
          <p:cNvPr id="23" name="object 21"/>
          <p:cNvSpPr/>
          <p:nvPr/>
        </p:nvSpPr>
        <p:spPr>
          <a:xfrm>
            <a:off x="10000051" y="4260596"/>
            <a:ext cx="487680" cy="109855"/>
          </a:xfrm>
          <a:custGeom>
            <a:avLst/>
            <a:gdLst/>
            <a:ahLst/>
            <a:cxnLst/>
            <a:rect l="l" t="t" r="r" b="b"/>
            <a:pathLst>
              <a:path w="365759" h="109854">
                <a:moveTo>
                  <a:pt x="284270" y="56114"/>
                </a:moveTo>
                <a:lnTo>
                  <a:pt x="278889" y="27929"/>
                </a:lnTo>
                <a:lnTo>
                  <a:pt x="0" y="81534"/>
                </a:lnTo>
                <a:lnTo>
                  <a:pt x="5334" y="109728"/>
                </a:lnTo>
                <a:lnTo>
                  <a:pt x="284270" y="56114"/>
                </a:lnTo>
                <a:close/>
              </a:path>
              <a:path w="365759" h="109854">
                <a:moveTo>
                  <a:pt x="365760" y="25908"/>
                </a:moveTo>
                <a:lnTo>
                  <a:pt x="273558" y="0"/>
                </a:lnTo>
                <a:lnTo>
                  <a:pt x="278889" y="27929"/>
                </a:lnTo>
                <a:lnTo>
                  <a:pt x="293370" y="25146"/>
                </a:lnTo>
                <a:lnTo>
                  <a:pt x="298704" y="53340"/>
                </a:lnTo>
                <a:lnTo>
                  <a:pt x="298704" y="76870"/>
                </a:lnTo>
                <a:lnTo>
                  <a:pt x="365760" y="25908"/>
                </a:lnTo>
                <a:close/>
              </a:path>
              <a:path w="365759" h="109854">
                <a:moveTo>
                  <a:pt x="298704" y="53340"/>
                </a:moveTo>
                <a:lnTo>
                  <a:pt x="293370" y="25146"/>
                </a:lnTo>
                <a:lnTo>
                  <a:pt x="278889" y="27929"/>
                </a:lnTo>
                <a:lnTo>
                  <a:pt x="284270" y="56114"/>
                </a:lnTo>
                <a:lnTo>
                  <a:pt x="298704" y="53340"/>
                </a:lnTo>
                <a:close/>
              </a:path>
              <a:path w="365759" h="109854">
                <a:moveTo>
                  <a:pt x="298704" y="76870"/>
                </a:moveTo>
                <a:lnTo>
                  <a:pt x="298704" y="53340"/>
                </a:lnTo>
                <a:lnTo>
                  <a:pt x="284270" y="56114"/>
                </a:lnTo>
                <a:lnTo>
                  <a:pt x="289560" y="83820"/>
                </a:lnTo>
                <a:lnTo>
                  <a:pt x="298704" y="76870"/>
                </a:lnTo>
                <a:close/>
              </a:path>
            </a:pathLst>
          </a:custGeom>
          <a:solidFill>
            <a:srgbClr val="000000"/>
          </a:solidFill>
        </p:spPr>
        <p:txBody>
          <a:bodyPr wrap="square" lIns="0" tIns="0" rIns="0" bIns="0" rtlCol="0"/>
          <a:lstStyle/>
          <a:p>
            <a:endParaRPr/>
          </a:p>
        </p:txBody>
      </p:sp>
      <p:sp>
        <p:nvSpPr>
          <p:cNvPr id="24" name="object 22"/>
          <p:cNvSpPr/>
          <p:nvPr/>
        </p:nvSpPr>
        <p:spPr>
          <a:xfrm>
            <a:off x="9985829" y="4349751"/>
            <a:ext cx="500380" cy="725805"/>
          </a:xfrm>
          <a:custGeom>
            <a:avLst/>
            <a:gdLst/>
            <a:ahLst/>
            <a:cxnLst/>
            <a:rect l="l" t="t" r="r" b="b"/>
            <a:pathLst>
              <a:path w="375284" h="725804">
                <a:moveTo>
                  <a:pt x="349315" y="642333"/>
                </a:moveTo>
                <a:lnTo>
                  <a:pt x="25907" y="0"/>
                </a:lnTo>
                <a:lnTo>
                  <a:pt x="0" y="12954"/>
                </a:lnTo>
                <a:lnTo>
                  <a:pt x="323458" y="655389"/>
                </a:lnTo>
                <a:lnTo>
                  <a:pt x="349315" y="642333"/>
                </a:lnTo>
                <a:close/>
              </a:path>
              <a:path w="375284" h="725804">
                <a:moveTo>
                  <a:pt x="355853" y="711277"/>
                </a:moveTo>
                <a:lnTo>
                  <a:pt x="355853" y="655320"/>
                </a:lnTo>
                <a:lnTo>
                  <a:pt x="329945" y="668274"/>
                </a:lnTo>
                <a:lnTo>
                  <a:pt x="323458" y="655389"/>
                </a:lnTo>
                <a:lnTo>
                  <a:pt x="297941" y="668274"/>
                </a:lnTo>
                <a:lnTo>
                  <a:pt x="355853" y="711277"/>
                </a:lnTo>
                <a:close/>
              </a:path>
              <a:path w="375284" h="725804">
                <a:moveTo>
                  <a:pt x="355853" y="655320"/>
                </a:moveTo>
                <a:lnTo>
                  <a:pt x="349315" y="642333"/>
                </a:lnTo>
                <a:lnTo>
                  <a:pt x="323458" y="655389"/>
                </a:lnTo>
                <a:lnTo>
                  <a:pt x="329945" y="668274"/>
                </a:lnTo>
                <a:lnTo>
                  <a:pt x="355853" y="655320"/>
                </a:lnTo>
                <a:close/>
              </a:path>
              <a:path w="375284" h="725804">
                <a:moveTo>
                  <a:pt x="374903" y="725424"/>
                </a:moveTo>
                <a:lnTo>
                  <a:pt x="374903" y="629412"/>
                </a:lnTo>
                <a:lnTo>
                  <a:pt x="349315" y="642333"/>
                </a:lnTo>
                <a:lnTo>
                  <a:pt x="355853" y="655320"/>
                </a:lnTo>
                <a:lnTo>
                  <a:pt x="355853" y="711277"/>
                </a:lnTo>
                <a:lnTo>
                  <a:pt x="374903" y="725424"/>
                </a:lnTo>
                <a:close/>
              </a:path>
            </a:pathLst>
          </a:custGeom>
          <a:solidFill>
            <a:srgbClr val="000000"/>
          </a:solidFill>
        </p:spPr>
        <p:txBody>
          <a:bodyPr wrap="square" lIns="0" tIns="0" rIns="0" bIns="0" rtlCol="0"/>
          <a:lstStyle/>
          <a:p>
            <a:endParaRPr/>
          </a:p>
        </p:txBody>
      </p:sp>
      <p:sp>
        <p:nvSpPr>
          <p:cNvPr id="25" name="object 23"/>
          <p:cNvSpPr/>
          <p:nvPr/>
        </p:nvSpPr>
        <p:spPr>
          <a:xfrm>
            <a:off x="9890324" y="4286503"/>
            <a:ext cx="597745" cy="582930"/>
          </a:xfrm>
          <a:custGeom>
            <a:avLst/>
            <a:gdLst/>
            <a:ahLst/>
            <a:cxnLst/>
            <a:rect l="l" t="t" r="r" b="b"/>
            <a:pathLst>
              <a:path w="448309" h="582929">
                <a:moveTo>
                  <a:pt x="407722" y="76493"/>
                </a:moveTo>
                <a:lnTo>
                  <a:pt x="385212" y="59486"/>
                </a:lnTo>
                <a:lnTo>
                  <a:pt x="0" y="565404"/>
                </a:lnTo>
                <a:lnTo>
                  <a:pt x="22860" y="582930"/>
                </a:lnTo>
                <a:lnTo>
                  <a:pt x="407722" y="76493"/>
                </a:lnTo>
                <a:close/>
              </a:path>
              <a:path w="448309" h="582929">
                <a:moveTo>
                  <a:pt x="448056" y="0"/>
                </a:moveTo>
                <a:lnTo>
                  <a:pt x="361949" y="41910"/>
                </a:lnTo>
                <a:lnTo>
                  <a:pt x="385212" y="59486"/>
                </a:lnTo>
                <a:lnTo>
                  <a:pt x="393953" y="48006"/>
                </a:lnTo>
                <a:lnTo>
                  <a:pt x="416052" y="65532"/>
                </a:lnTo>
                <a:lnTo>
                  <a:pt x="416052" y="82787"/>
                </a:lnTo>
                <a:lnTo>
                  <a:pt x="430530" y="93726"/>
                </a:lnTo>
                <a:lnTo>
                  <a:pt x="448056" y="0"/>
                </a:lnTo>
                <a:close/>
              </a:path>
              <a:path w="448309" h="582929">
                <a:moveTo>
                  <a:pt x="416052" y="65532"/>
                </a:moveTo>
                <a:lnTo>
                  <a:pt x="393953" y="48006"/>
                </a:lnTo>
                <a:lnTo>
                  <a:pt x="385212" y="59486"/>
                </a:lnTo>
                <a:lnTo>
                  <a:pt x="407722" y="76493"/>
                </a:lnTo>
                <a:lnTo>
                  <a:pt x="416052" y="65532"/>
                </a:lnTo>
                <a:close/>
              </a:path>
              <a:path w="448309" h="582929">
                <a:moveTo>
                  <a:pt x="416052" y="82787"/>
                </a:moveTo>
                <a:lnTo>
                  <a:pt x="416052" y="65532"/>
                </a:lnTo>
                <a:lnTo>
                  <a:pt x="407722" y="76493"/>
                </a:lnTo>
                <a:lnTo>
                  <a:pt x="416052" y="82787"/>
                </a:lnTo>
                <a:close/>
              </a:path>
            </a:pathLst>
          </a:custGeom>
          <a:solidFill>
            <a:srgbClr val="000000"/>
          </a:solidFill>
        </p:spPr>
        <p:txBody>
          <a:bodyPr wrap="square" lIns="0" tIns="0" rIns="0" bIns="0" rtlCol="0"/>
          <a:lstStyle/>
          <a:p>
            <a:endParaRPr/>
          </a:p>
        </p:txBody>
      </p:sp>
      <p:sp>
        <p:nvSpPr>
          <p:cNvPr id="26" name="object 24"/>
          <p:cNvSpPr/>
          <p:nvPr/>
        </p:nvSpPr>
        <p:spPr>
          <a:xfrm>
            <a:off x="9897437" y="4848098"/>
            <a:ext cx="588433" cy="227965"/>
          </a:xfrm>
          <a:custGeom>
            <a:avLst/>
            <a:gdLst/>
            <a:ahLst/>
            <a:cxnLst/>
            <a:rect l="l" t="t" r="r" b="b"/>
            <a:pathLst>
              <a:path w="441325" h="227964">
                <a:moveTo>
                  <a:pt x="370554" y="176592"/>
                </a:moveTo>
                <a:lnTo>
                  <a:pt x="12953" y="0"/>
                </a:lnTo>
                <a:lnTo>
                  <a:pt x="0" y="25908"/>
                </a:lnTo>
                <a:lnTo>
                  <a:pt x="358140" y="201669"/>
                </a:lnTo>
                <a:lnTo>
                  <a:pt x="370554" y="176592"/>
                </a:lnTo>
                <a:close/>
              </a:path>
              <a:path w="441325" h="227964">
                <a:moveTo>
                  <a:pt x="383285" y="227535"/>
                </a:moveTo>
                <a:lnTo>
                  <a:pt x="383285" y="182879"/>
                </a:lnTo>
                <a:lnTo>
                  <a:pt x="371093" y="208026"/>
                </a:lnTo>
                <a:lnTo>
                  <a:pt x="358140" y="201669"/>
                </a:lnTo>
                <a:lnTo>
                  <a:pt x="345185" y="227838"/>
                </a:lnTo>
                <a:lnTo>
                  <a:pt x="383285" y="227535"/>
                </a:lnTo>
                <a:close/>
              </a:path>
              <a:path w="441325" h="227964">
                <a:moveTo>
                  <a:pt x="383285" y="182879"/>
                </a:moveTo>
                <a:lnTo>
                  <a:pt x="370554" y="176592"/>
                </a:lnTo>
                <a:lnTo>
                  <a:pt x="358140" y="201669"/>
                </a:lnTo>
                <a:lnTo>
                  <a:pt x="371093" y="208026"/>
                </a:lnTo>
                <a:lnTo>
                  <a:pt x="383285" y="182879"/>
                </a:lnTo>
                <a:close/>
              </a:path>
              <a:path w="441325" h="227964">
                <a:moveTo>
                  <a:pt x="441197" y="227075"/>
                </a:moveTo>
                <a:lnTo>
                  <a:pt x="383285" y="150876"/>
                </a:lnTo>
                <a:lnTo>
                  <a:pt x="370554" y="176592"/>
                </a:lnTo>
                <a:lnTo>
                  <a:pt x="383285" y="182879"/>
                </a:lnTo>
                <a:lnTo>
                  <a:pt x="383285" y="227535"/>
                </a:lnTo>
                <a:lnTo>
                  <a:pt x="441197" y="227075"/>
                </a:lnTo>
                <a:close/>
              </a:path>
            </a:pathLst>
          </a:custGeom>
          <a:solidFill>
            <a:srgbClr val="000000"/>
          </a:solidFill>
        </p:spPr>
        <p:txBody>
          <a:bodyPr wrap="square" lIns="0" tIns="0" rIns="0" bIns="0" rtlCol="0"/>
          <a:lstStyle/>
          <a:p>
            <a:endParaRPr/>
          </a:p>
        </p:txBody>
      </p:sp>
      <p:sp>
        <p:nvSpPr>
          <p:cNvPr id="27" name="object 25"/>
          <p:cNvSpPr/>
          <p:nvPr/>
        </p:nvSpPr>
        <p:spPr>
          <a:xfrm>
            <a:off x="1894657" y="1999651"/>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000000"/>
          </a:solidFill>
        </p:spPr>
        <p:txBody>
          <a:bodyPr wrap="square" lIns="0" tIns="0" rIns="0" bIns="0" rtlCol="0"/>
          <a:lstStyle/>
          <a:p>
            <a:endParaRPr/>
          </a:p>
        </p:txBody>
      </p:sp>
      <p:sp>
        <p:nvSpPr>
          <p:cNvPr id="28" name="object 26"/>
          <p:cNvSpPr/>
          <p:nvPr/>
        </p:nvSpPr>
        <p:spPr>
          <a:xfrm>
            <a:off x="1881957" y="2226439"/>
            <a:ext cx="506307" cy="114300"/>
          </a:xfrm>
          <a:custGeom>
            <a:avLst/>
            <a:gdLst/>
            <a:ahLst/>
            <a:cxnLst/>
            <a:rect l="l" t="t" r="r" b="b"/>
            <a:pathLst>
              <a:path w="379729" h="114300">
                <a:moveTo>
                  <a:pt x="38100" y="57150"/>
                </a:moveTo>
                <a:lnTo>
                  <a:pt x="36623" y="49672"/>
                </a:lnTo>
                <a:lnTo>
                  <a:pt x="32575" y="43624"/>
                </a:lnTo>
                <a:lnTo>
                  <a:pt x="26527" y="39576"/>
                </a:lnTo>
                <a:lnTo>
                  <a:pt x="19050" y="38100"/>
                </a:lnTo>
                <a:lnTo>
                  <a:pt x="11894" y="39576"/>
                </a:lnTo>
                <a:lnTo>
                  <a:pt x="5810" y="43624"/>
                </a:lnTo>
                <a:lnTo>
                  <a:pt x="1583" y="49672"/>
                </a:lnTo>
                <a:lnTo>
                  <a:pt x="0" y="57150"/>
                </a:lnTo>
                <a:lnTo>
                  <a:pt x="1583" y="64627"/>
                </a:lnTo>
                <a:lnTo>
                  <a:pt x="5810" y="70675"/>
                </a:lnTo>
                <a:lnTo>
                  <a:pt x="11894" y="74723"/>
                </a:lnTo>
                <a:lnTo>
                  <a:pt x="19050" y="76200"/>
                </a:lnTo>
                <a:lnTo>
                  <a:pt x="26527" y="74723"/>
                </a:lnTo>
                <a:lnTo>
                  <a:pt x="32575" y="70675"/>
                </a:lnTo>
                <a:lnTo>
                  <a:pt x="36623" y="64627"/>
                </a:lnTo>
                <a:lnTo>
                  <a:pt x="38100" y="57150"/>
                </a:lnTo>
                <a:close/>
              </a:path>
              <a:path w="379729" h="114300">
                <a:moveTo>
                  <a:pt x="114300" y="57150"/>
                </a:moveTo>
                <a:lnTo>
                  <a:pt x="112823" y="49672"/>
                </a:lnTo>
                <a:lnTo>
                  <a:pt x="108775" y="43624"/>
                </a:lnTo>
                <a:lnTo>
                  <a:pt x="102727" y="39576"/>
                </a:lnTo>
                <a:lnTo>
                  <a:pt x="95250" y="38099"/>
                </a:lnTo>
                <a:lnTo>
                  <a:pt x="88094" y="39576"/>
                </a:lnTo>
                <a:lnTo>
                  <a:pt x="82010" y="43624"/>
                </a:lnTo>
                <a:lnTo>
                  <a:pt x="77783" y="49672"/>
                </a:lnTo>
                <a:lnTo>
                  <a:pt x="76200" y="57150"/>
                </a:lnTo>
                <a:lnTo>
                  <a:pt x="77783" y="64627"/>
                </a:lnTo>
                <a:lnTo>
                  <a:pt x="82010" y="70675"/>
                </a:lnTo>
                <a:lnTo>
                  <a:pt x="88094" y="74723"/>
                </a:lnTo>
                <a:lnTo>
                  <a:pt x="95250" y="76200"/>
                </a:lnTo>
                <a:lnTo>
                  <a:pt x="102727" y="74723"/>
                </a:lnTo>
                <a:lnTo>
                  <a:pt x="108775" y="70675"/>
                </a:lnTo>
                <a:lnTo>
                  <a:pt x="112823" y="64627"/>
                </a:lnTo>
                <a:lnTo>
                  <a:pt x="114300" y="57150"/>
                </a:lnTo>
                <a:close/>
              </a:path>
              <a:path w="379729" h="114300">
                <a:moveTo>
                  <a:pt x="191262" y="57149"/>
                </a:moveTo>
                <a:lnTo>
                  <a:pt x="189678" y="49672"/>
                </a:lnTo>
                <a:lnTo>
                  <a:pt x="185451" y="43624"/>
                </a:lnTo>
                <a:lnTo>
                  <a:pt x="179367" y="39576"/>
                </a:lnTo>
                <a:lnTo>
                  <a:pt x="172212" y="38099"/>
                </a:lnTo>
                <a:lnTo>
                  <a:pt x="171450" y="38099"/>
                </a:lnTo>
                <a:lnTo>
                  <a:pt x="164294" y="39576"/>
                </a:lnTo>
                <a:lnTo>
                  <a:pt x="158210" y="43624"/>
                </a:lnTo>
                <a:lnTo>
                  <a:pt x="153983" y="49672"/>
                </a:lnTo>
                <a:lnTo>
                  <a:pt x="152400" y="57149"/>
                </a:lnTo>
                <a:lnTo>
                  <a:pt x="153983" y="64627"/>
                </a:lnTo>
                <a:lnTo>
                  <a:pt x="158210" y="70675"/>
                </a:lnTo>
                <a:lnTo>
                  <a:pt x="164294" y="74723"/>
                </a:lnTo>
                <a:lnTo>
                  <a:pt x="171450" y="76199"/>
                </a:lnTo>
                <a:lnTo>
                  <a:pt x="172212" y="76199"/>
                </a:lnTo>
                <a:lnTo>
                  <a:pt x="179367" y="74723"/>
                </a:lnTo>
                <a:lnTo>
                  <a:pt x="185451" y="70675"/>
                </a:lnTo>
                <a:lnTo>
                  <a:pt x="189678" y="64627"/>
                </a:lnTo>
                <a:lnTo>
                  <a:pt x="191262" y="57149"/>
                </a:lnTo>
                <a:close/>
              </a:path>
              <a:path w="379729" h="114300">
                <a:moveTo>
                  <a:pt x="267462" y="57149"/>
                </a:moveTo>
                <a:lnTo>
                  <a:pt x="265878" y="49672"/>
                </a:lnTo>
                <a:lnTo>
                  <a:pt x="261651" y="43624"/>
                </a:lnTo>
                <a:lnTo>
                  <a:pt x="255567" y="39576"/>
                </a:lnTo>
                <a:lnTo>
                  <a:pt x="248411" y="38099"/>
                </a:lnTo>
                <a:lnTo>
                  <a:pt x="240934" y="39576"/>
                </a:lnTo>
                <a:lnTo>
                  <a:pt x="234886" y="43624"/>
                </a:lnTo>
                <a:lnTo>
                  <a:pt x="230838" y="49672"/>
                </a:lnTo>
                <a:lnTo>
                  <a:pt x="229361" y="57149"/>
                </a:lnTo>
                <a:lnTo>
                  <a:pt x="230838" y="64627"/>
                </a:lnTo>
                <a:lnTo>
                  <a:pt x="234886" y="70675"/>
                </a:lnTo>
                <a:lnTo>
                  <a:pt x="240934" y="74723"/>
                </a:lnTo>
                <a:lnTo>
                  <a:pt x="248411" y="76199"/>
                </a:lnTo>
                <a:lnTo>
                  <a:pt x="255567" y="74723"/>
                </a:lnTo>
                <a:lnTo>
                  <a:pt x="261651" y="70675"/>
                </a:lnTo>
                <a:lnTo>
                  <a:pt x="265878" y="64627"/>
                </a:lnTo>
                <a:lnTo>
                  <a:pt x="267462" y="57149"/>
                </a:lnTo>
                <a:close/>
              </a:path>
              <a:path w="379729" h="114300">
                <a:moveTo>
                  <a:pt x="379476" y="57149"/>
                </a:moveTo>
                <a:lnTo>
                  <a:pt x="265176" y="0"/>
                </a:lnTo>
                <a:lnTo>
                  <a:pt x="265176" y="48667"/>
                </a:lnTo>
                <a:lnTo>
                  <a:pt x="265878" y="49672"/>
                </a:lnTo>
                <a:lnTo>
                  <a:pt x="267462" y="57149"/>
                </a:lnTo>
                <a:lnTo>
                  <a:pt x="267462" y="113157"/>
                </a:lnTo>
                <a:lnTo>
                  <a:pt x="379476" y="57149"/>
                </a:lnTo>
                <a:close/>
              </a:path>
              <a:path w="379729" h="114300">
                <a:moveTo>
                  <a:pt x="267462" y="113157"/>
                </a:moveTo>
                <a:lnTo>
                  <a:pt x="267462" y="57149"/>
                </a:lnTo>
                <a:lnTo>
                  <a:pt x="265878" y="64627"/>
                </a:lnTo>
                <a:lnTo>
                  <a:pt x="265176" y="65632"/>
                </a:lnTo>
                <a:lnTo>
                  <a:pt x="265176" y="114300"/>
                </a:lnTo>
                <a:lnTo>
                  <a:pt x="267462" y="113157"/>
                </a:lnTo>
                <a:close/>
              </a:path>
            </a:pathLst>
          </a:custGeom>
          <a:solidFill>
            <a:srgbClr val="000000"/>
          </a:solidFill>
        </p:spPr>
        <p:txBody>
          <a:bodyPr wrap="square" lIns="0" tIns="0" rIns="0" bIns="0" rtlCol="0"/>
          <a:lstStyle/>
          <a:p>
            <a:endParaRPr/>
          </a:p>
        </p:txBody>
      </p:sp>
      <p:sp>
        <p:nvSpPr>
          <p:cNvPr id="29" name="object 27"/>
          <p:cNvSpPr/>
          <p:nvPr/>
        </p:nvSpPr>
        <p:spPr>
          <a:xfrm>
            <a:off x="1881957" y="2531618"/>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333399"/>
          </a:solidFill>
        </p:spPr>
        <p:txBody>
          <a:bodyPr wrap="square" lIns="0" tIns="0" rIns="0" bIns="0" rtlCol="0"/>
          <a:lstStyle/>
          <a:p>
            <a:endParaRPr/>
          </a:p>
        </p:txBody>
      </p:sp>
      <p:sp>
        <p:nvSpPr>
          <p:cNvPr id="30" name="object 29"/>
          <p:cNvSpPr txBox="1"/>
          <p:nvPr/>
        </p:nvSpPr>
        <p:spPr>
          <a:xfrm>
            <a:off x="5012507" y="3240279"/>
            <a:ext cx="960120" cy="634789"/>
          </a:xfrm>
          <a:prstGeom prst="rect">
            <a:avLst/>
          </a:prstGeom>
          <a:solidFill>
            <a:schemeClr val="bg1">
              <a:lumMod val="65000"/>
            </a:schemeClr>
          </a:solidFill>
        </p:spPr>
        <p:txBody>
          <a:bodyPr vert="horz" wrap="square" lIns="0" tIns="80010" rIns="0" bIns="0" rtlCol="0">
            <a:spAutoFit/>
          </a:bodyPr>
          <a:lstStyle/>
          <a:p>
            <a:pPr marL="73025" marR="85725" indent="-20320" algn="ctr">
              <a:lnSpc>
                <a:spcPct val="100000"/>
              </a:lnSpc>
              <a:spcBef>
                <a:spcPts val="630"/>
              </a:spcBef>
            </a:pPr>
            <a:r>
              <a:rPr sz="1200" spc="-10" dirty="0">
                <a:latin typeface="Arial"/>
                <a:cs typeface="Arial"/>
              </a:rPr>
              <a:t>Cement  Bulk  Storage</a:t>
            </a:r>
            <a:endParaRPr sz="1200" dirty="0">
              <a:latin typeface="Arial"/>
              <a:cs typeface="Arial"/>
            </a:endParaRPr>
          </a:p>
        </p:txBody>
      </p:sp>
      <p:sp>
        <p:nvSpPr>
          <p:cNvPr id="31" name="object 30"/>
          <p:cNvSpPr txBox="1"/>
          <p:nvPr/>
        </p:nvSpPr>
        <p:spPr>
          <a:xfrm>
            <a:off x="2709235" y="3241802"/>
            <a:ext cx="86360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55880" marR="50165" indent="9525">
              <a:lnSpc>
                <a:spcPct val="100000"/>
              </a:lnSpc>
            </a:pPr>
            <a:r>
              <a:rPr sz="1200" spc="-10" dirty="0">
                <a:latin typeface="Arial"/>
                <a:cs typeface="Arial"/>
              </a:rPr>
              <a:t>Clinker  Storage</a:t>
            </a:r>
            <a:endParaRPr sz="1200" dirty="0">
              <a:latin typeface="Arial"/>
              <a:cs typeface="Arial"/>
            </a:endParaRPr>
          </a:p>
        </p:txBody>
      </p:sp>
      <p:sp>
        <p:nvSpPr>
          <p:cNvPr id="32" name="object 31"/>
          <p:cNvSpPr txBox="1"/>
          <p:nvPr/>
        </p:nvSpPr>
        <p:spPr>
          <a:xfrm>
            <a:off x="1365069" y="3241802"/>
            <a:ext cx="105918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32384" marR="26034" indent="106680">
              <a:lnSpc>
                <a:spcPct val="100000"/>
              </a:lnSpc>
            </a:pPr>
            <a:r>
              <a:rPr sz="1200" spc="-10" dirty="0">
                <a:latin typeface="Arial"/>
                <a:cs typeface="Arial"/>
              </a:rPr>
              <a:t>Clinker  Production</a:t>
            </a:r>
            <a:endParaRPr sz="1200" dirty="0">
              <a:latin typeface="Arial"/>
              <a:cs typeface="Arial"/>
            </a:endParaRPr>
          </a:p>
        </p:txBody>
      </p:sp>
      <p:sp>
        <p:nvSpPr>
          <p:cNvPr id="33" name="object 32"/>
          <p:cNvSpPr/>
          <p:nvPr/>
        </p:nvSpPr>
        <p:spPr>
          <a:xfrm>
            <a:off x="961716" y="2590291"/>
            <a:ext cx="426720" cy="1012190"/>
          </a:xfrm>
          <a:custGeom>
            <a:avLst/>
            <a:gdLst/>
            <a:ahLst/>
            <a:cxnLst/>
            <a:rect l="l" t="t" r="r" b="b"/>
            <a:pathLst>
              <a:path w="320040" h="1012189">
                <a:moveTo>
                  <a:pt x="292564" y="925334"/>
                </a:moveTo>
                <a:lnTo>
                  <a:pt x="27431" y="0"/>
                </a:lnTo>
                <a:lnTo>
                  <a:pt x="0" y="7620"/>
                </a:lnTo>
                <a:lnTo>
                  <a:pt x="265000" y="933246"/>
                </a:lnTo>
                <a:lnTo>
                  <a:pt x="292564" y="925334"/>
                </a:lnTo>
                <a:close/>
              </a:path>
              <a:path w="320040" h="1012189">
                <a:moveTo>
                  <a:pt x="296418" y="1005266"/>
                </a:moveTo>
                <a:lnTo>
                  <a:pt x="296418" y="938784"/>
                </a:lnTo>
                <a:lnTo>
                  <a:pt x="268986" y="947166"/>
                </a:lnTo>
                <a:lnTo>
                  <a:pt x="265000" y="933246"/>
                </a:lnTo>
                <a:lnTo>
                  <a:pt x="237744" y="941069"/>
                </a:lnTo>
                <a:lnTo>
                  <a:pt x="296418" y="1005266"/>
                </a:lnTo>
                <a:close/>
              </a:path>
              <a:path w="320040" h="1012189">
                <a:moveTo>
                  <a:pt x="296418" y="938784"/>
                </a:moveTo>
                <a:lnTo>
                  <a:pt x="292564" y="925334"/>
                </a:lnTo>
                <a:lnTo>
                  <a:pt x="265000" y="933246"/>
                </a:lnTo>
                <a:lnTo>
                  <a:pt x="268986" y="947166"/>
                </a:lnTo>
                <a:lnTo>
                  <a:pt x="296418" y="938784"/>
                </a:lnTo>
                <a:close/>
              </a:path>
              <a:path w="320040" h="1012189">
                <a:moveTo>
                  <a:pt x="320040" y="917447"/>
                </a:moveTo>
                <a:lnTo>
                  <a:pt x="292564" y="925334"/>
                </a:lnTo>
                <a:lnTo>
                  <a:pt x="296418" y="938784"/>
                </a:lnTo>
                <a:lnTo>
                  <a:pt x="296418" y="1005266"/>
                </a:lnTo>
                <a:lnTo>
                  <a:pt x="302514" y="1011936"/>
                </a:lnTo>
                <a:lnTo>
                  <a:pt x="320040" y="917447"/>
                </a:lnTo>
                <a:close/>
              </a:path>
            </a:pathLst>
          </a:custGeom>
          <a:solidFill>
            <a:srgbClr val="808080"/>
          </a:solidFill>
        </p:spPr>
        <p:txBody>
          <a:bodyPr wrap="square" lIns="0" tIns="0" rIns="0" bIns="0" rtlCol="0"/>
          <a:lstStyle/>
          <a:p>
            <a:endParaRPr/>
          </a:p>
        </p:txBody>
      </p:sp>
      <p:sp>
        <p:nvSpPr>
          <p:cNvPr id="34" name="object 33"/>
          <p:cNvSpPr/>
          <p:nvPr/>
        </p:nvSpPr>
        <p:spPr>
          <a:xfrm>
            <a:off x="980005" y="3558794"/>
            <a:ext cx="385233" cy="86360"/>
          </a:xfrm>
          <a:custGeom>
            <a:avLst/>
            <a:gdLst/>
            <a:ahLst/>
            <a:cxnLst/>
            <a:rect l="l" t="t" r="r" b="b"/>
            <a:pathLst>
              <a:path w="288925" h="86360">
                <a:moveTo>
                  <a:pt x="217169" y="57150"/>
                </a:moveTo>
                <a:lnTo>
                  <a:pt x="217169" y="28955"/>
                </a:lnTo>
                <a:lnTo>
                  <a:pt x="0" y="28955"/>
                </a:lnTo>
                <a:lnTo>
                  <a:pt x="0" y="57150"/>
                </a:lnTo>
                <a:lnTo>
                  <a:pt x="217169" y="57150"/>
                </a:lnTo>
                <a:close/>
              </a:path>
              <a:path w="288925" h="86360">
                <a:moveTo>
                  <a:pt x="288798" y="43434"/>
                </a:moveTo>
                <a:lnTo>
                  <a:pt x="203454" y="0"/>
                </a:lnTo>
                <a:lnTo>
                  <a:pt x="203454" y="28955"/>
                </a:lnTo>
                <a:lnTo>
                  <a:pt x="217169" y="28955"/>
                </a:lnTo>
                <a:lnTo>
                  <a:pt x="217169" y="79248"/>
                </a:lnTo>
                <a:lnTo>
                  <a:pt x="288798" y="43434"/>
                </a:lnTo>
                <a:close/>
              </a:path>
              <a:path w="288925" h="86360">
                <a:moveTo>
                  <a:pt x="217169" y="79248"/>
                </a:moveTo>
                <a:lnTo>
                  <a:pt x="217169" y="57150"/>
                </a:lnTo>
                <a:lnTo>
                  <a:pt x="203454" y="57150"/>
                </a:lnTo>
                <a:lnTo>
                  <a:pt x="203454" y="86106"/>
                </a:lnTo>
                <a:lnTo>
                  <a:pt x="217169" y="79248"/>
                </a:lnTo>
                <a:close/>
              </a:path>
            </a:pathLst>
          </a:custGeom>
          <a:solidFill>
            <a:srgbClr val="808080"/>
          </a:solidFill>
        </p:spPr>
        <p:txBody>
          <a:bodyPr wrap="square" lIns="0" tIns="0" rIns="0" bIns="0" rtlCol="0"/>
          <a:lstStyle/>
          <a:p>
            <a:endParaRPr/>
          </a:p>
        </p:txBody>
      </p:sp>
      <p:sp>
        <p:nvSpPr>
          <p:cNvPr id="35" name="object 34"/>
          <p:cNvSpPr/>
          <p:nvPr/>
        </p:nvSpPr>
        <p:spPr>
          <a:xfrm>
            <a:off x="961716" y="3602228"/>
            <a:ext cx="426720" cy="1012190"/>
          </a:xfrm>
          <a:custGeom>
            <a:avLst/>
            <a:gdLst/>
            <a:ahLst/>
            <a:cxnLst/>
            <a:rect l="l" t="t" r="r" b="b"/>
            <a:pathLst>
              <a:path w="320040" h="1012189">
                <a:moveTo>
                  <a:pt x="292567" y="85840"/>
                </a:moveTo>
                <a:lnTo>
                  <a:pt x="265199" y="77984"/>
                </a:lnTo>
                <a:lnTo>
                  <a:pt x="0" y="1003553"/>
                </a:lnTo>
                <a:lnTo>
                  <a:pt x="27432" y="1011935"/>
                </a:lnTo>
                <a:lnTo>
                  <a:pt x="292567" y="85840"/>
                </a:lnTo>
                <a:close/>
              </a:path>
              <a:path w="320040" h="1012189">
                <a:moveTo>
                  <a:pt x="320039" y="93725"/>
                </a:moveTo>
                <a:lnTo>
                  <a:pt x="302513" y="0"/>
                </a:lnTo>
                <a:lnTo>
                  <a:pt x="237743" y="70103"/>
                </a:lnTo>
                <a:lnTo>
                  <a:pt x="265199" y="77984"/>
                </a:lnTo>
                <a:lnTo>
                  <a:pt x="268985" y="64769"/>
                </a:lnTo>
                <a:lnTo>
                  <a:pt x="296417" y="72389"/>
                </a:lnTo>
                <a:lnTo>
                  <a:pt x="296417" y="86945"/>
                </a:lnTo>
                <a:lnTo>
                  <a:pt x="320039" y="93725"/>
                </a:lnTo>
                <a:close/>
              </a:path>
              <a:path w="320040" h="1012189">
                <a:moveTo>
                  <a:pt x="296417" y="72389"/>
                </a:moveTo>
                <a:lnTo>
                  <a:pt x="268985" y="64769"/>
                </a:lnTo>
                <a:lnTo>
                  <a:pt x="265199" y="77984"/>
                </a:lnTo>
                <a:lnTo>
                  <a:pt x="292567" y="85840"/>
                </a:lnTo>
                <a:lnTo>
                  <a:pt x="296417" y="72389"/>
                </a:lnTo>
                <a:close/>
              </a:path>
              <a:path w="320040" h="1012189">
                <a:moveTo>
                  <a:pt x="296417" y="86945"/>
                </a:moveTo>
                <a:lnTo>
                  <a:pt x="296417" y="72389"/>
                </a:lnTo>
                <a:lnTo>
                  <a:pt x="292567" y="85840"/>
                </a:lnTo>
                <a:lnTo>
                  <a:pt x="296417" y="86945"/>
                </a:lnTo>
                <a:close/>
              </a:path>
            </a:pathLst>
          </a:custGeom>
          <a:solidFill>
            <a:srgbClr val="808080"/>
          </a:solidFill>
        </p:spPr>
        <p:txBody>
          <a:bodyPr wrap="square" lIns="0" tIns="0" rIns="0" bIns="0" rtlCol="0"/>
          <a:lstStyle/>
          <a:p>
            <a:endParaRPr/>
          </a:p>
        </p:txBody>
      </p:sp>
      <p:sp>
        <p:nvSpPr>
          <p:cNvPr id="36" name="object 35"/>
          <p:cNvSpPr/>
          <p:nvPr/>
        </p:nvSpPr>
        <p:spPr>
          <a:xfrm>
            <a:off x="2423739" y="3535933"/>
            <a:ext cx="285496" cy="132587"/>
          </a:xfrm>
          <a:prstGeom prst="rect">
            <a:avLst/>
          </a:prstGeom>
          <a:blipFill>
            <a:blip r:embed="rId2" cstate="print"/>
            <a:stretch>
              <a:fillRect/>
            </a:stretch>
          </a:blipFill>
        </p:spPr>
        <p:txBody>
          <a:bodyPr wrap="square" lIns="0" tIns="0" rIns="0" bIns="0" rtlCol="0"/>
          <a:lstStyle/>
          <a:p>
            <a:endParaRPr/>
          </a:p>
        </p:txBody>
      </p:sp>
      <p:sp>
        <p:nvSpPr>
          <p:cNvPr id="37" name="object 36"/>
          <p:cNvSpPr/>
          <p:nvPr/>
        </p:nvSpPr>
        <p:spPr>
          <a:xfrm>
            <a:off x="5474789" y="2405889"/>
            <a:ext cx="5016500" cy="847725"/>
          </a:xfrm>
          <a:custGeom>
            <a:avLst/>
            <a:gdLst/>
            <a:ahLst/>
            <a:cxnLst/>
            <a:rect l="l" t="t" r="r" b="b"/>
            <a:pathLst>
              <a:path w="3762375" h="847725">
                <a:moveTo>
                  <a:pt x="28194" y="841248"/>
                </a:moveTo>
                <a:lnTo>
                  <a:pt x="28194" y="825246"/>
                </a:lnTo>
                <a:lnTo>
                  <a:pt x="22098" y="819150"/>
                </a:lnTo>
                <a:lnTo>
                  <a:pt x="6095" y="819150"/>
                </a:lnTo>
                <a:lnTo>
                  <a:pt x="0" y="825246"/>
                </a:lnTo>
                <a:lnTo>
                  <a:pt x="0" y="841248"/>
                </a:lnTo>
                <a:lnTo>
                  <a:pt x="6096" y="847344"/>
                </a:lnTo>
                <a:lnTo>
                  <a:pt x="22098" y="847344"/>
                </a:lnTo>
                <a:lnTo>
                  <a:pt x="28194" y="841248"/>
                </a:lnTo>
                <a:close/>
              </a:path>
              <a:path w="3762375" h="847725">
                <a:moveTo>
                  <a:pt x="28193" y="784098"/>
                </a:moveTo>
                <a:lnTo>
                  <a:pt x="28193" y="768096"/>
                </a:lnTo>
                <a:lnTo>
                  <a:pt x="22097" y="762000"/>
                </a:lnTo>
                <a:lnTo>
                  <a:pt x="6095" y="762000"/>
                </a:lnTo>
                <a:lnTo>
                  <a:pt x="0" y="768096"/>
                </a:lnTo>
                <a:lnTo>
                  <a:pt x="0" y="784098"/>
                </a:lnTo>
                <a:lnTo>
                  <a:pt x="6095" y="790194"/>
                </a:lnTo>
                <a:lnTo>
                  <a:pt x="22097" y="790194"/>
                </a:lnTo>
                <a:lnTo>
                  <a:pt x="28193" y="784098"/>
                </a:lnTo>
                <a:close/>
              </a:path>
              <a:path w="3762375" h="847725">
                <a:moveTo>
                  <a:pt x="28193" y="726948"/>
                </a:moveTo>
                <a:lnTo>
                  <a:pt x="28193" y="710946"/>
                </a:lnTo>
                <a:lnTo>
                  <a:pt x="22097" y="704850"/>
                </a:lnTo>
                <a:lnTo>
                  <a:pt x="6095" y="704850"/>
                </a:lnTo>
                <a:lnTo>
                  <a:pt x="0" y="710946"/>
                </a:lnTo>
                <a:lnTo>
                  <a:pt x="0" y="726948"/>
                </a:lnTo>
                <a:lnTo>
                  <a:pt x="6095" y="733044"/>
                </a:lnTo>
                <a:lnTo>
                  <a:pt x="22097" y="733044"/>
                </a:lnTo>
                <a:lnTo>
                  <a:pt x="28193" y="726948"/>
                </a:lnTo>
                <a:close/>
              </a:path>
              <a:path w="3762375" h="847725">
                <a:moveTo>
                  <a:pt x="28193" y="669798"/>
                </a:moveTo>
                <a:lnTo>
                  <a:pt x="28193" y="653796"/>
                </a:lnTo>
                <a:lnTo>
                  <a:pt x="22097" y="647700"/>
                </a:lnTo>
                <a:lnTo>
                  <a:pt x="6095" y="647700"/>
                </a:lnTo>
                <a:lnTo>
                  <a:pt x="0" y="653796"/>
                </a:lnTo>
                <a:lnTo>
                  <a:pt x="0" y="669798"/>
                </a:lnTo>
                <a:lnTo>
                  <a:pt x="6095" y="675894"/>
                </a:lnTo>
                <a:lnTo>
                  <a:pt x="22097" y="675894"/>
                </a:lnTo>
                <a:lnTo>
                  <a:pt x="28193" y="669798"/>
                </a:lnTo>
                <a:close/>
              </a:path>
              <a:path w="3762375" h="847725">
                <a:moveTo>
                  <a:pt x="28193" y="612648"/>
                </a:moveTo>
                <a:lnTo>
                  <a:pt x="28193" y="596646"/>
                </a:lnTo>
                <a:lnTo>
                  <a:pt x="22097" y="590550"/>
                </a:lnTo>
                <a:lnTo>
                  <a:pt x="6095" y="590550"/>
                </a:lnTo>
                <a:lnTo>
                  <a:pt x="0" y="596646"/>
                </a:lnTo>
                <a:lnTo>
                  <a:pt x="0" y="612648"/>
                </a:lnTo>
                <a:lnTo>
                  <a:pt x="6095" y="618744"/>
                </a:lnTo>
                <a:lnTo>
                  <a:pt x="22097" y="618744"/>
                </a:lnTo>
                <a:lnTo>
                  <a:pt x="28193" y="612648"/>
                </a:lnTo>
                <a:close/>
              </a:path>
              <a:path w="3762375" h="847725">
                <a:moveTo>
                  <a:pt x="28193" y="555498"/>
                </a:moveTo>
                <a:lnTo>
                  <a:pt x="28193" y="539496"/>
                </a:lnTo>
                <a:lnTo>
                  <a:pt x="22097" y="533400"/>
                </a:lnTo>
                <a:lnTo>
                  <a:pt x="6095" y="533400"/>
                </a:lnTo>
                <a:lnTo>
                  <a:pt x="0" y="539496"/>
                </a:lnTo>
                <a:lnTo>
                  <a:pt x="0" y="555498"/>
                </a:lnTo>
                <a:lnTo>
                  <a:pt x="6095" y="561594"/>
                </a:lnTo>
                <a:lnTo>
                  <a:pt x="22097" y="561594"/>
                </a:lnTo>
                <a:lnTo>
                  <a:pt x="28193" y="555498"/>
                </a:lnTo>
                <a:close/>
              </a:path>
              <a:path w="3762375" h="847725">
                <a:moveTo>
                  <a:pt x="28193" y="498348"/>
                </a:moveTo>
                <a:lnTo>
                  <a:pt x="28193" y="482346"/>
                </a:lnTo>
                <a:lnTo>
                  <a:pt x="22097" y="476250"/>
                </a:lnTo>
                <a:lnTo>
                  <a:pt x="6095" y="476250"/>
                </a:lnTo>
                <a:lnTo>
                  <a:pt x="0" y="482346"/>
                </a:lnTo>
                <a:lnTo>
                  <a:pt x="0" y="498348"/>
                </a:lnTo>
                <a:lnTo>
                  <a:pt x="6095" y="504444"/>
                </a:lnTo>
                <a:lnTo>
                  <a:pt x="22097" y="504444"/>
                </a:lnTo>
                <a:lnTo>
                  <a:pt x="28193" y="498348"/>
                </a:lnTo>
                <a:close/>
              </a:path>
              <a:path w="3762375" h="847725">
                <a:moveTo>
                  <a:pt x="28193" y="441198"/>
                </a:moveTo>
                <a:lnTo>
                  <a:pt x="28193" y="425196"/>
                </a:lnTo>
                <a:lnTo>
                  <a:pt x="22097" y="419100"/>
                </a:lnTo>
                <a:lnTo>
                  <a:pt x="6095" y="419100"/>
                </a:lnTo>
                <a:lnTo>
                  <a:pt x="0" y="425196"/>
                </a:lnTo>
                <a:lnTo>
                  <a:pt x="0" y="441198"/>
                </a:lnTo>
                <a:lnTo>
                  <a:pt x="6095" y="447294"/>
                </a:lnTo>
                <a:lnTo>
                  <a:pt x="22097" y="447294"/>
                </a:lnTo>
                <a:lnTo>
                  <a:pt x="28193" y="441198"/>
                </a:lnTo>
                <a:close/>
              </a:path>
              <a:path w="3762375" h="847725">
                <a:moveTo>
                  <a:pt x="28193" y="384048"/>
                </a:moveTo>
                <a:lnTo>
                  <a:pt x="28193" y="368046"/>
                </a:lnTo>
                <a:lnTo>
                  <a:pt x="22097" y="361950"/>
                </a:lnTo>
                <a:lnTo>
                  <a:pt x="6095" y="361950"/>
                </a:lnTo>
                <a:lnTo>
                  <a:pt x="0" y="368046"/>
                </a:lnTo>
                <a:lnTo>
                  <a:pt x="0" y="384048"/>
                </a:lnTo>
                <a:lnTo>
                  <a:pt x="6095" y="390144"/>
                </a:lnTo>
                <a:lnTo>
                  <a:pt x="22097" y="390144"/>
                </a:lnTo>
                <a:lnTo>
                  <a:pt x="28193" y="384048"/>
                </a:lnTo>
                <a:close/>
              </a:path>
              <a:path w="3762375" h="847725">
                <a:moveTo>
                  <a:pt x="28193" y="326898"/>
                </a:moveTo>
                <a:lnTo>
                  <a:pt x="28193" y="310896"/>
                </a:lnTo>
                <a:lnTo>
                  <a:pt x="22097" y="304038"/>
                </a:lnTo>
                <a:lnTo>
                  <a:pt x="6095" y="304038"/>
                </a:lnTo>
                <a:lnTo>
                  <a:pt x="0" y="310896"/>
                </a:lnTo>
                <a:lnTo>
                  <a:pt x="0" y="326898"/>
                </a:lnTo>
                <a:lnTo>
                  <a:pt x="6095" y="332994"/>
                </a:lnTo>
                <a:lnTo>
                  <a:pt x="22097" y="332994"/>
                </a:lnTo>
                <a:lnTo>
                  <a:pt x="28193" y="326898"/>
                </a:lnTo>
                <a:close/>
              </a:path>
              <a:path w="3762375" h="847725">
                <a:moveTo>
                  <a:pt x="28193" y="269748"/>
                </a:moveTo>
                <a:lnTo>
                  <a:pt x="28193" y="253746"/>
                </a:lnTo>
                <a:lnTo>
                  <a:pt x="22097" y="246888"/>
                </a:lnTo>
                <a:lnTo>
                  <a:pt x="6095" y="246888"/>
                </a:lnTo>
                <a:lnTo>
                  <a:pt x="0" y="253746"/>
                </a:lnTo>
                <a:lnTo>
                  <a:pt x="0" y="269748"/>
                </a:lnTo>
                <a:lnTo>
                  <a:pt x="6095" y="275844"/>
                </a:lnTo>
                <a:lnTo>
                  <a:pt x="22097" y="275844"/>
                </a:lnTo>
                <a:lnTo>
                  <a:pt x="28193" y="269748"/>
                </a:lnTo>
                <a:close/>
              </a:path>
              <a:path w="3762375" h="847725">
                <a:moveTo>
                  <a:pt x="28193" y="212598"/>
                </a:moveTo>
                <a:lnTo>
                  <a:pt x="28193" y="196596"/>
                </a:lnTo>
                <a:lnTo>
                  <a:pt x="22097" y="189738"/>
                </a:lnTo>
                <a:lnTo>
                  <a:pt x="6095" y="189738"/>
                </a:lnTo>
                <a:lnTo>
                  <a:pt x="0" y="196596"/>
                </a:lnTo>
                <a:lnTo>
                  <a:pt x="0" y="212598"/>
                </a:lnTo>
                <a:lnTo>
                  <a:pt x="6095" y="218694"/>
                </a:lnTo>
                <a:lnTo>
                  <a:pt x="22097" y="218694"/>
                </a:lnTo>
                <a:lnTo>
                  <a:pt x="28193" y="212598"/>
                </a:lnTo>
                <a:close/>
              </a:path>
              <a:path w="3762375" h="847725">
                <a:moveTo>
                  <a:pt x="28193" y="154686"/>
                </a:moveTo>
                <a:lnTo>
                  <a:pt x="28193" y="139446"/>
                </a:lnTo>
                <a:lnTo>
                  <a:pt x="22097" y="132588"/>
                </a:lnTo>
                <a:lnTo>
                  <a:pt x="6095" y="132588"/>
                </a:lnTo>
                <a:lnTo>
                  <a:pt x="0" y="139446"/>
                </a:lnTo>
                <a:lnTo>
                  <a:pt x="0" y="154686"/>
                </a:lnTo>
                <a:lnTo>
                  <a:pt x="6095" y="161544"/>
                </a:lnTo>
                <a:lnTo>
                  <a:pt x="22097" y="161544"/>
                </a:lnTo>
                <a:lnTo>
                  <a:pt x="28193" y="154686"/>
                </a:lnTo>
                <a:close/>
              </a:path>
              <a:path w="3762375" h="847725">
                <a:moveTo>
                  <a:pt x="28193" y="97536"/>
                </a:moveTo>
                <a:lnTo>
                  <a:pt x="28193" y="82296"/>
                </a:lnTo>
                <a:lnTo>
                  <a:pt x="22097" y="75438"/>
                </a:lnTo>
                <a:lnTo>
                  <a:pt x="6095" y="75438"/>
                </a:lnTo>
                <a:lnTo>
                  <a:pt x="0" y="82296"/>
                </a:lnTo>
                <a:lnTo>
                  <a:pt x="0" y="97536"/>
                </a:lnTo>
                <a:lnTo>
                  <a:pt x="6095" y="104394"/>
                </a:lnTo>
                <a:lnTo>
                  <a:pt x="22097" y="104394"/>
                </a:lnTo>
                <a:lnTo>
                  <a:pt x="28193" y="97536"/>
                </a:lnTo>
                <a:close/>
              </a:path>
              <a:path w="3762375" h="847725">
                <a:moveTo>
                  <a:pt x="38099" y="50292"/>
                </a:moveTo>
                <a:lnTo>
                  <a:pt x="38099" y="35052"/>
                </a:lnTo>
                <a:lnTo>
                  <a:pt x="32003" y="28194"/>
                </a:lnTo>
                <a:lnTo>
                  <a:pt x="16001" y="28194"/>
                </a:lnTo>
                <a:lnTo>
                  <a:pt x="9905" y="35052"/>
                </a:lnTo>
                <a:lnTo>
                  <a:pt x="9905" y="50292"/>
                </a:lnTo>
                <a:lnTo>
                  <a:pt x="16001" y="57150"/>
                </a:lnTo>
                <a:lnTo>
                  <a:pt x="32003" y="57150"/>
                </a:lnTo>
                <a:lnTo>
                  <a:pt x="38099" y="50292"/>
                </a:lnTo>
                <a:close/>
              </a:path>
              <a:path w="3762375" h="847725">
                <a:moveTo>
                  <a:pt x="95249" y="50292"/>
                </a:moveTo>
                <a:lnTo>
                  <a:pt x="95249" y="35052"/>
                </a:lnTo>
                <a:lnTo>
                  <a:pt x="89153" y="28194"/>
                </a:lnTo>
                <a:lnTo>
                  <a:pt x="73151" y="28194"/>
                </a:lnTo>
                <a:lnTo>
                  <a:pt x="67055" y="35052"/>
                </a:lnTo>
                <a:lnTo>
                  <a:pt x="67055" y="50292"/>
                </a:lnTo>
                <a:lnTo>
                  <a:pt x="73151" y="57150"/>
                </a:lnTo>
                <a:lnTo>
                  <a:pt x="89153" y="57150"/>
                </a:lnTo>
                <a:lnTo>
                  <a:pt x="95249" y="50292"/>
                </a:lnTo>
                <a:close/>
              </a:path>
              <a:path w="3762375" h="847725">
                <a:moveTo>
                  <a:pt x="152399" y="50292"/>
                </a:moveTo>
                <a:lnTo>
                  <a:pt x="152399" y="35052"/>
                </a:lnTo>
                <a:lnTo>
                  <a:pt x="146303" y="28194"/>
                </a:lnTo>
                <a:lnTo>
                  <a:pt x="130301" y="28194"/>
                </a:lnTo>
                <a:lnTo>
                  <a:pt x="124205" y="35052"/>
                </a:lnTo>
                <a:lnTo>
                  <a:pt x="124205" y="50292"/>
                </a:lnTo>
                <a:lnTo>
                  <a:pt x="130301" y="57150"/>
                </a:lnTo>
                <a:lnTo>
                  <a:pt x="146303" y="57150"/>
                </a:lnTo>
                <a:lnTo>
                  <a:pt x="152399" y="50292"/>
                </a:lnTo>
                <a:close/>
              </a:path>
              <a:path w="3762375" h="847725">
                <a:moveTo>
                  <a:pt x="210311" y="50292"/>
                </a:moveTo>
                <a:lnTo>
                  <a:pt x="210311" y="35052"/>
                </a:lnTo>
                <a:lnTo>
                  <a:pt x="203453" y="28194"/>
                </a:lnTo>
                <a:lnTo>
                  <a:pt x="187451" y="28194"/>
                </a:lnTo>
                <a:lnTo>
                  <a:pt x="181355" y="35052"/>
                </a:lnTo>
                <a:lnTo>
                  <a:pt x="181355" y="50292"/>
                </a:lnTo>
                <a:lnTo>
                  <a:pt x="187451" y="57150"/>
                </a:lnTo>
                <a:lnTo>
                  <a:pt x="203453" y="57150"/>
                </a:lnTo>
                <a:lnTo>
                  <a:pt x="210311" y="50292"/>
                </a:lnTo>
                <a:close/>
              </a:path>
              <a:path w="3762375" h="847725">
                <a:moveTo>
                  <a:pt x="267461" y="50292"/>
                </a:moveTo>
                <a:lnTo>
                  <a:pt x="267461" y="35052"/>
                </a:lnTo>
                <a:lnTo>
                  <a:pt x="260603" y="28194"/>
                </a:lnTo>
                <a:lnTo>
                  <a:pt x="244601" y="28194"/>
                </a:lnTo>
                <a:lnTo>
                  <a:pt x="238505" y="35052"/>
                </a:lnTo>
                <a:lnTo>
                  <a:pt x="238505" y="50292"/>
                </a:lnTo>
                <a:lnTo>
                  <a:pt x="244601" y="57150"/>
                </a:lnTo>
                <a:lnTo>
                  <a:pt x="260603" y="57150"/>
                </a:lnTo>
                <a:lnTo>
                  <a:pt x="267461" y="50292"/>
                </a:lnTo>
                <a:close/>
              </a:path>
              <a:path w="3762375" h="847725">
                <a:moveTo>
                  <a:pt x="324611" y="50292"/>
                </a:moveTo>
                <a:lnTo>
                  <a:pt x="324611" y="35052"/>
                </a:lnTo>
                <a:lnTo>
                  <a:pt x="317753" y="28194"/>
                </a:lnTo>
                <a:lnTo>
                  <a:pt x="301752" y="28194"/>
                </a:lnTo>
                <a:lnTo>
                  <a:pt x="295655" y="35052"/>
                </a:lnTo>
                <a:lnTo>
                  <a:pt x="295655" y="50292"/>
                </a:lnTo>
                <a:lnTo>
                  <a:pt x="301752" y="57150"/>
                </a:lnTo>
                <a:lnTo>
                  <a:pt x="317753" y="57150"/>
                </a:lnTo>
                <a:lnTo>
                  <a:pt x="324611" y="50292"/>
                </a:lnTo>
                <a:close/>
              </a:path>
              <a:path w="3762375" h="847725">
                <a:moveTo>
                  <a:pt x="381761" y="50292"/>
                </a:moveTo>
                <a:lnTo>
                  <a:pt x="381761" y="35052"/>
                </a:lnTo>
                <a:lnTo>
                  <a:pt x="374903" y="28194"/>
                </a:lnTo>
                <a:lnTo>
                  <a:pt x="358902" y="28194"/>
                </a:lnTo>
                <a:lnTo>
                  <a:pt x="352805" y="35052"/>
                </a:lnTo>
                <a:lnTo>
                  <a:pt x="352805" y="50292"/>
                </a:lnTo>
                <a:lnTo>
                  <a:pt x="358902" y="57150"/>
                </a:lnTo>
                <a:lnTo>
                  <a:pt x="374903" y="57150"/>
                </a:lnTo>
                <a:lnTo>
                  <a:pt x="381761" y="50292"/>
                </a:lnTo>
                <a:close/>
              </a:path>
              <a:path w="3762375" h="847725">
                <a:moveTo>
                  <a:pt x="438911" y="50292"/>
                </a:moveTo>
                <a:lnTo>
                  <a:pt x="438911" y="35052"/>
                </a:lnTo>
                <a:lnTo>
                  <a:pt x="432053" y="28194"/>
                </a:lnTo>
                <a:lnTo>
                  <a:pt x="416813" y="28194"/>
                </a:lnTo>
                <a:lnTo>
                  <a:pt x="409955" y="35052"/>
                </a:lnTo>
                <a:lnTo>
                  <a:pt x="409955" y="50292"/>
                </a:lnTo>
                <a:lnTo>
                  <a:pt x="416813" y="57150"/>
                </a:lnTo>
                <a:lnTo>
                  <a:pt x="432053" y="57150"/>
                </a:lnTo>
                <a:lnTo>
                  <a:pt x="438911" y="50292"/>
                </a:lnTo>
                <a:close/>
              </a:path>
              <a:path w="3762375" h="847725">
                <a:moveTo>
                  <a:pt x="496061" y="50292"/>
                </a:moveTo>
                <a:lnTo>
                  <a:pt x="496061" y="35052"/>
                </a:lnTo>
                <a:lnTo>
                  <a:pt x="489203" y="28194"/>
                </a:lnTo>
                <a:lnTo>
                  <a:pt x="473963" y="28194"/>
                </a:lnTo>
                <a:lnTo>
                  <a:pt x="467105" y="35052"/>
                </a:lnTo>
                <a:lnTo>
                  <a:pt x="467105" y="50292"/>
                </a:lnTo>
                <a:lnTo>
                  <a:pt x="473963" y="57150"/>
                </a:lnTo>
                <a:lnTo>
                  <a:pt x="489203" y="57150"/>
                </a:lnTo>
                <a:lnTo>
                  <a:pt x="496061" y="50292"/>
                </a:lnTo>
                <a:close/>
              </a:path>
              <a:path w="3762375" h="847725">
                <a:moveTo>
                  <a:pt x="553211" y="50292"/>
                </a:moveTo>
                <a:lnTo>
                  <a:pt x="553211" y="35052"/>
                </a:lnTo>
                <a:lnTo>
                  <a:pt x="546354" y="28194"/>
                </a:lnTo>
                <a:lnTo>
                  <a:pt x="531113" y="28194"/>
                </a:lnTo>
                <a:lnTo>
                  <a:pt x="524255" y="35052"/>
                </a:lnTo>
                <a:lnTo>
                  <a:pt x="524255" y="50292"/>
                </a:lnTo>
                <a:lnTo>
                  <a:pt x="531113" y="57150"/>
                </a:lnTo>
                <a:lnTo>
                  <a:pt x="546354" y="57150"/>
                </a:lnTo>
                <a:lnTo>
                  <a:pt x="553211" y="50292"/>
                </a:lnTo>
                <a:close/>
              </a:path>
              <a:path w="3762375" h="847725">
                <a:moveTo>
                  <a:pt x="610361" y="50292"/>
                </a:moveTo>
                <a:lnTo>
                  <a:pt x="610361" y="35052"/>
                </a:lnTo>
                <a:lnTo>
                  <a:pt x="603504" y="28194"/>
                </a:lnTo>
                <a:lnTo>
                  <a:pt x="588263" y="28194"/>
                </a:lnTo>
                <a:lnTo>
                  <a:pt x="581405" y="35052"/>
                </a:lnTo>
                <a:lnTo>
                  <a:pt x="581405" y="50292"/>
                </a:lnTo>
                <a:lnTo>
                  <a:pt x="588263" y="57150"/>
                </a:lnTo>
                <a:lnTo>
                  <a:pt x="603504" y="57150"/>
                </a:lnTo>
                <a:lnTo>
                  <a:pt x="610361" y="50292"/>
                </a:lnTo>
                <a:close/>
              </a:path>
              <a:path w="3762375" h="847725">
                <a:moveTo>
                  <a:pt x="667511" y="50292"/>
                </a:moveTo>
                <a:lnTo>
                  <a:pt x="667511" y="35052"/>
                </a:lnTo>
                <a:lnTo>
                  <a:pt x="660654" y="28194"/>
                </a:lnTo>
                <a:lnTo>
                  <a:pt x="645413" y="28194"/>
                </a:lnTo>
                <a:lnTo>
                  <a:pt x="638555" y="35052"/>
                </a:lnTo>
                <a:lnTo>
                  <a:pt x="638555" y="50292"/>
                </a:lnTo>
                <a:lnTo>
                  <a:pt x="645413" y="57150"/>
                </a:lnTo>
                <a:lnTo>
                  <a:pt x="660654" y="57150"/>
                </a:lnTo>
                <a:lnTo>
                  <a:pt x="667511" y="50292"/>
                </a:lnTo>
                <a:close/>
              </a:path>
              <a:path w="3762375" h="847725">
                <a:moveTo>
                  <a:pt x="724661" y="50292"/>
                </a:moveTo>
                <a:lnTo>
                  <a:pt x="724661" y="35052"/>
                </a:lnTo>
                <a:lnTo>
                  <a:pt x="717804" y="28194"/>
                </a:lnTo>
                <a:lnTo>
                  <a:pt x="702563" y="28194"/>
                </a:lnTo>
                <a:lnTo>
                  <a:pt x="695705" y="35052"/>
                </a:lnTo>
                <a:lnTo>
                  <a:pt x="695705" y="50292"/>
                </a:lnTo>
                <a:lnTo>
                  <a:pt x="702563" y="57150"/>
                </a:lnTo>
                <a:lnTo>
                  <a:pt x="717804" y="57150"/>
                </a:lnTo>
                <a:lnTo>
                  <a:pt x="724661" y="50292"/>
                </a:lnTo>
                <a:close/>
              </a:path>
              <a:path w="3762375" h="847725">
                <a:moveTo>
                  <a:pt x="781811" y="50292"/>
                </a:moveTo>
                <a:lnTo>
                  <a:pt x="781811" y="35052"/>
                </a:lnTo>
                <a:lnTo>
                  <a:pt x="774954" y="28194"/>
                </a:lnTo>
                <a:lnTo>
                  <a:pt x="759713" y="28194"/>
                </a:lnTo>
                <a:lnTo>
                  <a:pt x="752855" y="35052"/>
                </a:lnTo>
                <a:lnTo>
                  <a:pt x="752855" y="50292"/>
                </a:lnTo>
                <a:lnTo>
                  <a:pt x="759713" y="57150"/>
                </a:lnTo>
                <a:lnTo>
                  <a:pt x="774954" y="57150"/>
                </a:lnTo>
                <a:lnTo>
                  <a:pt x="781811" y="50292"/>
                </a:lnTo>
                <a:close/>
              </a:path>
              <a:path w="3762375" h="847725">
                <a:moveTo>
                  <a:pt x="838962" y="50292"/>
                </a:moveTo>
                <a:lnTo>
                  <a:pt x="838962" y="35052"/>
                </a:lnTo>
                <a:lnTo>
                  <a:pt x="832866" y="28194"/>
                </a:lnTo>
                <a:lnTo>
                  <a:pt x="816863" y="28194"/>
                </a:lnTo>
                <a:lnTo>
                  <a:pt x="810005" y="35052"/>
                </a:lnTo>
                <a:lnTo>
                  <a:pt x="810005" y="50292"/>
                </a:lnTo>
                <a:lnTo>
                  <a:pt x="816863" y="57150"/>
                </a:lnTo>
                <a:lnTo>
                  <a:pt x="832866" y="57150"/>
                </a:lnTo>
                <a:lnTo>
                  <a:pt x="838962" y="50292"/>
                </a:lnTo>
                <a:close/>
              </a:path>
              <a:path w="3762375" h="847725">
                <a:moveTo>
                  <a:pt x="896112" y="50292"/>
                </a:moveTo>
                <a:lnTo>
                  <a:pt x="896112" y="35052"/>
                </a:lnTo>
                <a:lnTo>
                  <a:pt x="890016" y="28194"/>
                </a:lnTo>
                <a:lnTo>
                  <a:pt x="874013" y="28194"/>
                </a:lnTo>
                <a:lnTo>
                  <a:pt x="867156" y="35052"/>
                </a:lnTo>
                <a:lnTo>
                  <a:pt x="867156" y="50292"/>
                </a:lnTo>
                <a:lnTo>
                  <a:pt x="874013" y="57150"/>
                </a:lnTo>
                <a:lnTo>
                  <a:pt x="890016" y="57150"/>
                </a:lnTo>
                <a:lnTo>
                  <a:pt x="896112" y="50292"/>
                </a:lnTo>
                <a:close/>
              </a:path>
              <a:path w="3762375" h="847725">
                <a:moveTo>
                  <a:pt x="953262" y="50292"/>
                </a:moveTo>
                <a:lnTo>
                  <a:pt x="953262" y="35052"/>
                </a:lnTo>
                <a:lnTo>
                  <a:pt x="947166" y="28194"/>
                </a:lnTo>
                <a:lnTo>
                  <a:pt x="931163" y="28194"/>
                </a:lnTo>
                <a:lnTo>
                  <a:pt x="924306" y="35052"/>
                </a:lnTo>
                <a:lnTo>
                  <a:pt x="924306" y="50292"/>
                </a:lnTo>
                <a:lnTo>
                  <a:pt x="931163" y="57150"/>
                </a:lnTo>
                <a:lnTo>
                  <a:pt x="947166" y="57150"/>
                </a:lnTo>
                <a:lnTo>
                  <a:pt x="953262" y="50292"/>
                </a:lnTo>
                <a:close/>
              </a:path>
              <a:path w="3762375" h="847725">
                <a:moveTo>
                  <a:pt x="1010412" y="50292"/>
                </a:moveTo>
                <a:lnTo>
                  <a:pt x="1010412" y="35052"/>
                </a:lnTo>
                <a:lnTo>
                  <a:pt x="1004316" y="28194"/>
                </a:lnTo>
                <a:lnTo>
                  <a:pt x="988313" y="28194"/>
                </a:lnTo>
                <a:lnTo>
                  <a:pt x="982218" y="35052"/>
                </a:lnTo>
                <a:lnTo>
                  <a:pt x="982218" y="50292"/>
                </a:lnTo>
                <a:lnTo>
                  <a:pt x="988313" y="57150"/>
                </a:lnTo>
                <a:lnTo>
                  <a:pt x="1004316" y="57150"/>
                </a:lnTo>
                <a:lnTo>
                  <a:pt x="1010412" y="50292"/>
                </a:lnTo>
                <a:close/>
              </a:path>
              <a:path w="3762375" h="847725">
                <a:moveTo>
                  <a:pt x="1067562" y="50292"/>
                </a:moveTo>
                <a:lnTo>
                  <a:pt x="1067562" y="35052"/>
                </a:lnTo>
                <a:lnTo>
                  <a:pt x="1061466" y="28194"/>
                </a:lnTo>
                <a:lnTo>
                  <a:pt x="1045463" y="28194"/>
                </a:lnTo>
                <a:lnTo>
                  <a:pt x="1039368" y="35052"/>
                </a:lnTo>
                <a:lnTo>
                  <a:pt x="1039368" y="50292"/>
                </a:lnTo>
                <a:lnTo>
                  <a:pt x="1045463" y="57150"/>
                </a:lnTo>
                <a:lnTo>
                  <a:pt x="1061466" y="57150"/>
                </a:lnTo>
                <a:lnTo>
                  <a:pt x="1067562" y="50292"/>
                </a:lnTo>
                <a:close/>
              </a:path>
              <a:path w="3762375" h="847725">
                <a:moveTo>
                  <a:pt x="1124712" y="50292"/>
                </a:moveTo>
                <a:lnTo>
                  <a:pt x="1124712" y="35052"/>
                </a:lnTo>
                <a:lnTo>
                  <a:pt x="1118616" y="28194"/>
                </a:lnTo>
                <a:lnTo>
                  <a:pt x="1102614" y="28194"/>
                </a:lnTo>
                <a:lnTo>
                  <a:pt x="1096518" y="35052"/>
                </a:lnTo>
                <a:lnTo>
                  <a:pt x="1096518" y="50292"/>
                </a:lnTo>
                <a:lnTo>
                  <a:pt x="1102614" y="57150"/>
                </a:lnTo>
                <a:lnTo>
                  <a:pt x="1118616" y="57150"/>
                </a:lnTo>
                <a:lnTo>
                  <a:pt x="1124712" y="50292"/>
                </a:lnTo>
                <a:close/>
              </a:path>
              <a:path w="3762375" h="847725">
                <a:moveTo>
                  <a:pt x="1181862" y="50292"/>
                </a:moveTo>
                <a:lnTo>
                  <a:pt x="1181862" y="35052"/>
                </a:lnTo>
                <a:lnTo>
                  <a:pt x="1175766" y="28194"/>
                </a:lnTo>
                <a:lnTo>
                  <a:pt x="1159764" y="28194"/>
                </a:lnTo>
                <a:lnTo>
                  <a:pt x="1153668" y="35052"/>
                </a:lnTo>
                <a:lnTo>
                  <a:pt x="1153668" y="50292"/>
                </a:lnTo>
                <a:lnTo>
                  <a:pt x="1159764" y="57150"/>
                </a:lnTo>
                <a:lnTo>
                  <a:pt x="1175766" y="57150"/>
                </a:lnTo>
                <a:lnTo>
                  <a:pt x="1181862" y="50292"/>
                </a:lnTo>
                <a:close/>
              </a:path>
              <a:path w="3762375" h="847725">
                <a:moveTo>
                  <a:pt x="1239012" y="50292"/>
                </a:moveTo>
                <a:lnTo>
                  <a:pt x="1239012" y="35052"/>
                </a:lnTo>
                <a:lnTo>
                  <a:pt x="1232916" y="28194"/>
                </a:lnTo>
                <a:lnTo>
                  <a:pt x="1216914" y="28194"/>
                </a:lnTo>
                <a:lnTo>
                  <a:pt x="1210818" y="35052"/>
                </a:lnTo>
                <a:lnTo>
                  <a:pt x="1210818" y="50292"/>
                </a:lnTo>
                <a:lnTo>
                  <a:pt x="1216914" y="57150"/>
                </a:lnTo>
                <a:lnTo>
                  <a:pt x="1232916" y="57150"/>
                </a:lnTo>
                <a:lnTo>
                  <a:pt x="1239012" y="50292"/>
                </a:lnTo>
                <a:close/>
              </a:path>
              <a:path w="3762375" h="847725">
                <a:moveTo>
                  <a:pt x="1296162" y="50292"/>
                </a:moveTo>
                <a:lnTo>
                  <a:pt x="1296162" y="35052"/>
                </a:lnTo>
                <a:lnTo>
                  <a:pt x="1290066" y="28194"/>
                </a:lnTo>
                <a:lnTo>
                  <a:pt x="1274064" y="28194"/>
                </a:lnTo>
                <a:lnTo>
                  <a:pt x="1267968" y="35052"/>
                </a:lnTo>
                <a:lnTo>
                  <a:pt x="1267968" y="50292"/>
                </a:lnTo>
                <a:lnTo>
                  <a:pt x="1274064" y="57150"/>
                </a:lnTo>
                <a:lnTo>
                  <a:pt x="1290066" y="57150"/>
                </a:lnTo>
                <a:lnTo>
                  <a:pt x="1296162" y="50292"/>
                </a:lnTo>
                <a:close/>
              </a:path>
              <a:path w="3762375" h="847725">
                <a:moveTo>
                  <a:pt x="1353312" y="50292"/>
                </a:moveTo>
                <a:lnTo>
                  <a:pt x="1353312" y="35052"/>
                </a:lnTo>
                <a:lnTo>
                  <a:pt x="1347216" y="28194"/>
                </a:lnTo>
                <a:lnTo>
                  <a:pt x="1331214" y="28194"/>
                </a:lnTo>
                <a:lnTo>
                  <a:pt x="1325118" y="35052"/>
                </a:lnTo>
                <a:lnTo>
                  <a:pt x="1325118" y="50292"/>
                </a:lnTo>
                <a:lnTo>
                  <a:pt x="1331214" y="57150"/>
                </a:lnTo>
                <a:lnTo>
                  <a:pt x="1347216" y="57150"/>
                </a:lnTo>
                <a:lnTo>
                  <a:pt x="1353312" y="50292"/>
                </a:lnTo>
                <a:close/>
              </a:path>
              <a:path w="3762375" h="847725">
                <a:moveTo>
                  <a:pt x="1410462" y="50292"/>
                </a:moveTo>
                <a:lnTo>
                  <a:pt x="1410462" y="35052"/>
                </a:lnTo>
                <a:lnTo>
                  <a:pt x="1404366" y="28194"/>
                </a:lnTo>
                <a:lnTo>
                  <a:pt x="1388364" y="28194"/>
                </a:lnTo>
                <a:lnTo>
                  <a:pt x="1382268" y="35052"/>
                </a:lnTo>
                <a:lnTo>
                  <a:pt x="1382268" y="50292"/>
                </a:lnTo>
                <a:lnTo>
                  <a:pt x="1388364" y="57150"/>
                </a:lnTo>
                <a:lnTo>
                  <a:pt x="1404366" y="57150"/>
                </a:lnTo>
                <a:lnTo>
                  <a:pt x="1410462" y="50292"/>
                </a:lnTo>
                <a:close/>
              </a:path>
              <a:path w="3762375" h="847725">
                <a:moveTo>
                  <a:pt x="1467612" y="50292"/>
                </a:moveTo>
                <a:lnTo>
                  <a:pt x="1467612" y="35052"/>
                </a:lnTo>
                <a:lnTo>
                  <a:pt x="1461516" y="28194"/>
                </a:lnTo>
                <a:lnTo>
                  <a:pt x="1445514" y="28194"/>
                </a:lnTo>
                <a:lnTo>
                  <a:pt x="1439418" y="35052"/>
                </a:lnTo>
                <a:lnTo>
                  <a:pt x="1439418" y="50292"/>
                </a:lnTo>
                <a:lnTo>
                  <a:pt x="1445514" y="57150"/>
                </a:lnTo>
                <a:lnTo>
                  <a:pt x="1461516" y="57150"/>
                </a:lnTo>
                <a:lnTo>
                  <a:pt x="1467612" y="50292"/>
                </a:lnTo>
                <a:close/>
              </a:path>
              <a:path w="3762375" h="847725">
                <a:moveTo>
                  <a:pt x="1524762" y="50292"/>
                </a:moveTo>
                <a:lnTo>
                  <a:pt x="1524762" y="35052"/>
                </a:lnTo>
                <a:lnTo>
                  <a:pt x="1518666" y="28194"/>
                </a:lnTo>
                <a:lnTo>
                  <a:pt x="1502664" y="28194"/>
                </a:lnTo>
                <a:lnTo>
                  <a:pt x="1496568" y="35052"/>
                </a:lnTo>
                <a:lnTo>
                  <a:pt x="1496568" y="50292"/>
                </a:lnTo>
                <a:lnTo>
                  <a:pt x="1502664" y="57150"/>
                </a:lnTo>
                <a:lnTo>
                  <a:pt x="1518666" y="57150"/>
                </a:lnTo>
                <a:lnTo>
                  <a:pt x="1524762" y="50292"/>
                </a:lnTo>
                <a:close/>
              </a:path>
              <a:path w="3762375" h="847725">
                <a:moveTo>
                  <a:pt x="1581912" y="50292"/>
                </a:moveTo>
                <a:lnTo>
                  <a:pt x="1581912" y="35052"/>
                </a:lnTo>
                <a:lnTo>
                  <a:pt x="1575816" y="28194"/>
                </a:lnTo>
                <a:lnTo>
                  <a:pt x="1559814" y="28194"/>
                </a:lnTo>
                <a:lnTo>
                  <a:pt x="1553718" y="35052"/>
                </a:lnTo>
                <a:lnTo>
                  <a:pt x="1553718" y="50292"/>
                </a:lnTo>
                <a:lnTo>
                  <a:pt x="1559814" y="57150"/>
                </a:lnTo>
                <a:lnTo>
                  <a:pt x="1575816" y="57150"/>
                </a:lnTo>
                <a:lnTo>
                  <a:pt x="1581912" y="50292"/>
                </a:lnTo>
                <a:close/>
              </a:path>
              <a:path w="3762375" h="847725">
                <a:moveTo>
                  <a:pt x="1639062" y="50292"/>
                </a:moveTo>
                <a:lnTo>
                  <a:pt x="1639062" y="35052"/>
                </a:lnTo>
                <a:lnTo>
                  <a:pt x="1632966" y="28194"/>
                </a:lnTo>
                <a:lnTo>
                  <a:pt x="1616964" y="28194"/>
                </a:lnTo>
                <a:lnTo>
                  <a:pt x="1610868" y="35052"/>
                </a:lnTo>
                <a:lnTo>
                  <a:pt x="1610868" y="50292"/>
                </a:lnTo>
                <a:lnTo>
                  <a:pt x="1616964" y="57150"/>
                </a:lnTo>
                <a:lnTo>
                  <a:pt x="1632966" y="57150"/>
                </a:lnTo>
                <a:lnTo>
                  <a:pt x="1639062" y="50292"/>
                </a:lnTo>
                <a:close/>
              </a:path>
              <a:path w="3762375" h="847725">
                <a:moveTo>
                  <a:pt x="1696212" y="50292"/>
                </a:moveTo>
                <a:lnTo>
                  <a:pt x="1696212" y="35052"/>
                </a:lnTo>
                <a:lnTo>
                  <a:pt x="1690116" y="28194"/>
                </a:lnTo>
                <a:lnTo>
                  <a:pt x="1674114" y="28194"/>
                </a:lnTo>
                <a:lnTo>
                  <a:pt x="1668018" y="35052"/>
                </a:lnTo>
                <a:lnTo>
                  <a:pt x="1668018" y="50292"/>
                </a:lnTo>
                <a:lnTo>
                  <a:pt x="1674114" y="57150"/>
                </a:lnTo>
                <a:lnTo>
                  <a:pt x="1690116" y="57150"/>
                </a:lnTo>
                <a:lnTo>
                  <a:pt x="1696212" y="50292"/>
                </a:lnTo>
                <a:close/>
              </a:path>
              <a:path w="3762375" h="847725">
                <a:moveTo>
                  <a:pt x="1754124" y="50292"/>
                </a:moveTo>
                <a:lnTo>
                  <a:pt x="1754124" y="35052"/>
                </a:lnTo>
                <a:lnTo>
                  <a:pt x="1747266" y="28194"/>
                </a:lnTo>
                <a:lnTo>
                  <a:pt x="1731264" y="28194"/>
                </a:lnTo>
                <a:lnTo>
                  <a:pt x="1725168" y="35052"/>
                </a:lnTo>
                <a:lnTo>
                  <a:pt x="1725168" y="50292"/>
                </a:lnTo>
                <a:lnTo>
                  <a:pt x="1731264" y="57150"/>
                </a:lnTo>
                <a:lnTo>
                  <a:pt x="1747266" y="57150"/>
                </a:lnTo>
                <a:lnTo>
                  <a:pt x="1754124" y="50292"/>
                </a:lnTo>
                <a:close/>
              </a:path>
              <a:path w="3762375" h="847725">
                <a:moveTo>
                  <a:pt x="1811274" y="50292"/>
                </a:moveTo>
                <a:lnTo>
                  <a:pt x="1811274" y="35052"/>
                </a:lnTo>
                <a:lnTo>
                  <a:pt x="1804416" y="28194"/>
                </a:lnTo>
                <a:lnTo>
                  <a:pt x="1788414" y="28194"/>
                </a:lnTo>
                <a:lnTo>
                  <a:pt x="1782318" y="35052"/>
                </a:lnTo>
                <a:lnTo>
                  <a:pt x="1782318" y="50292"/>
                </a:lnTo>
                <a:lnTo>
                  <a:pt x="1788414" y="57150"/>
                </a:lnTo>
                <a:lnTo>
                  <a:pt x="1804416" y="57150"/>
                </a:lnTo>
                <a:lnTo>
                  <a:pt x="1811274" y="50292"/>
                </a:lnTo>
                <a:close/>
              </a:path>
              <a:path w="3762375" h="847725">
                <a:moveTo>
                  <a:pt x="1868424" y="50292"/>
                </a:moveTo>
                <a:lnTo>
                  <a:pt x="1868424" y="35052"/>
                </a:lnTo>
                <a:lnTo>
                  <a:pt x="1861566" y="28194"/>
                </a:lnTo>
                <a:lnTo>
                  <a:pt x="1845564" y="28194"/>
                </a:lnTo>
                <a:lnTo>
                  <a:pt x="1839468" y="35052"/>
                </a:lnTo>
                <a:lnTo>
                  <a:pt x="1839468" y="50292"/>
                </a:lnTo>
                <a:lnTo>
                  <a:pt x="1845564" y="57150"/>
                </a:lnTo>
                <a:lnTo>
                  <a:pt x="1861566" y="57150"/>
                </a:lnTo>
                <a:lnTo>
                  <a:pt x="1868424" y="50292"/>
                </a:lnTo>
                <a:close/>
              </a:path>
              <a:path w="3762375" h="847725">
                <a:moveTo>
                  <a:pt x="1925574" y="50292"/>
                </a:moveTo>
                <a:lnTo>
                  <a:pt x="1925574" y="35052"/>
                </a:lnTo>
                <a:lnTo>
                  <a:pt x="1918716" y="28194"/>
                </a:lnTo>
                <a:lnTo>
                  <a:pt x="1902714" y="28194"/>
                </a:lnTo>
                <a:lnTo>
                  <a:pt x="1896618" y="35052"/>
                </a:lnTo>
                <a:lnTo>
                  <a:pt x="1896618" y="50292"/>
                </a:lnTo>
                <a:lnTo>
                  <a:pt x="1902714" y="57150"/>
                </a:lnTo>
                <a:lnTo>
                  <a:pt x="1918716" y="57150"/>
                </a:lnTo>
                <a:lnTo>
                  <a:pt x="1925574" y="50292"/>
                </a:lnTo>
                <a:close/>
              </a:path>
              <a:path w="3762375" h="847725">
                <a:moveTo>
                  <a:pt x="1982724" y="50292"/>
                </a:moveTo>
                <a:lnTo>
                  <a:pt x="1982724" y="35052"/>
                </a:lnTo>
                <a:lnTo>
                  <a:pt x="1975866" y="28194"/>
                </a:lnTo>
                <a:lnTo>
                  <a:pt x="1960626" y="28194"/>
                </a:lnTo>
                <a:lnTo>
                  <a:pt x="1953768" y="35052"/>
                </a:lnTo>
                <a:lnTo>
                  <a:pt x="1953768" y="50292"/>
                </a:lnTo>
                <a:lnTo>
                  <a:pt x="1960626" y="57150"/>
                </a:lnTo>
                <a:lnTo>
                  <a:pt x="1975866" y="57150"/>
                </a:lnTo>
                <a:lnTo>
                  <a:pt x="1982724" y="50292"/>
                </a:lnTo>
                <a:close/>
              </a:path>
              <a:path w="3762375" h="847725">
                <a:moveTo>
                  <a:pt x="2039874" y="50292"/>
                </a:moveTo>
                <a:lnTo>
                  <a:pt x="2039874" y="35052"/>
                </a:lnTo>
                <a:lnTo>
                  <a:pt x="2033016" y="28194"/>
                </a:lnTo>
                <a:lnTo>
                  <a:pt x="2017776" y="28194"/>
                </a:lnTo>
                <a:lnTo>
                  <a:pt x="2010918" y="35052"/>
                </a:lnTo>
                <a:lnTo>
                  <a:pt x="2010918" y="50292"/>
                </a:lnTo>
                <a:lnTo>
                  <a:pt x="2017776" y="57150"/>
                </a:lnTo>
                <a:lnTo>
                  <a:pt x="2033016" y="57150"/>
                </a:lnTo>
                <a:lnTo>
                  <a:pt x="2039874" y="50292"/>
                </a:lnTo>
                <a:close/>
              </a:path>
              <a:path w="3762375" h="847725">
                <a:moveTo>
                  <a:pt x="2097024" y="50292"/>
                </a:moveTo>
                <a:lnTo>
                  <a:pt x="2097024" y="35052"/>
                </a:lnTo>
                <a:lnTo>
                  <a:pt x="2090166" y="28194"/>
                </a:lnTo>
                <a:lnTo>
                  <a:pt x="2074926" y="28194"/>
                </a:lnTo>
                <a:lnTo>
                  <a:pt x="2068068" y="35052"/>
                </a:lnTo>
                <a:lnTo>
                  <a:pt x="2068068" y="50292"/>
                </a:lnTo>
                <a:lnTo>
                  <a:pt x="2074926" y="57150"/>
                </a:lnTo>
                <a:lnTo>
                  <a:pt x="2090166" y="57150"/>
                </a:lnTo>
                <a:lnTo>
                  <a:pt x="2097024" y="50292"/>
                </a:lnTo>
                <a:close/>
              </a:path>
              <a:path w="3762375" h="847725">
                <a:moveTo>
                  <a:pt x="2154174" y="50292"/>
                </a:moveTo>
                <a:lnTo>
                  <a:pt x="2154174" y="35052"/>
                </a:lnTo>
                <a:lnTo>
                  <a:pt x="2147316" y="28194"/>
                </a:lnTo>
                <a:lnTo>
                  <a:pt x="2132076" y="28194"/>
                </a:lnTo>
                <a:lnTo>
                  <a:pt x="2125218" y="35052"/>
                </a:lnTo>
                <a:lnTo>
                  <a:pt x="2125218" y="50292"/>
                </a:lnTo>
                <a:lnTo>
                  <a:pt x="2132076" y="57150"/>
                </a:lnTo>
                <a:lnTo>
                  <a:pt x="2147316" y="57150"/>
                </a:lnTo>
                <a:lnTo>
                  <a:pt x="2154174" y="50292"/>
                </a:lnTo>
                <a:close/>
              </a:path>
              <a:path w="3762375" h="847725">
                <a:moveTo>
                  <a:pt x="2211324" y="50292"/>
                </a:moveTo>
                <a:lnTo>
                  <a:pt x="2211324" y="35052"/>
                </a:lnTo>
                <a:lnTo>
                  <a:pt x="2204466" y="28194"/>
                </a:lnTo>
                <a:lnTo>
                  <a:pt x="2189226" y="28194"/>
                </a:lnTo>
                <a:lnTo>
                  <a:pt x="2182368" y="35052"/>
                </a:lnTo>
                <a:lnTo>
                  <a:pt x="2182368" y="50292"/>
                </a:lnTo>
                <a:lnTo>
                  <a:pt x="2189226" y="57150"/>
                </a:lnTo>
                <a:lnTo>
                  <a:pt x="2204466" y="57150"/>
                </a:lnTo>
                <a:lnTo>
                  <a:pt x="2211324" y="50292"/>
                </a:lnTo>
                <a:close/>
              </a:path>
              <a:path w="3762375" h="847725">
                <a:moveTo>
                  <a:pt x="2268474" y="50292"/>
                </a:moveTo>
                <a:lnTo>
                  <a:pt x="2268474" y="35052"/>
                </a:lnTo>
                <a:lnTo>
                  <a:pt x="2261616" y="28194"/>
                </a:lnTo>
                <a:lnTo>
                  <a:pt x="2246376" y="28194"/>
                </a:lnTo>
                <a:lnTo>
                  <a:pt x="2239518" y="35052"/>
                </a:lnTo>
                <a:lnTo>
                  <a:pt x="2239518" y="50292"/>
                </a:lnTo>
                <a:lnTo>
                  <a:pt x="2246376" y="57150"/>
                </a:lnTo>
                <a:lnTo>
                  <a:pt x="2261616" y="57150"/>
                </a:lnTo>
                <a:lnTo>
                  <a:pt x="2268474" y="50292"/>
                </a:lnTo>
                <a:close/>
              </a:path>
              <a:path w="3762375" h="847725">
                <a:moveTo>
                  <a:pt x="2325624" y="50292"/>
                </a:moveTo>
                <a:lnTo>
                  <a:pt x="2325624" y="35052"/>
                </a:lnTo>
                <a:lnTo>
                  <a:pt x="2319528" y="28194"/>
                </a:lnTo>
                <a:lnTo>
                  <a:pt x="2303526" y="28194"/>
                </a:lnTo>
                <a:lnTo>
                  <a:pt x="2296668" y="35052"/>
                </a:lnTo>
                <a:lnTo>
                  <a:pt x="2296668" y="50292"/>
                </a:lnTo>
                <a:lnTo>
                  <a:pt x="2303526" y="57150"/>
                </a:lnTo>
                <a:lnTo>
                  <a:pt x="2319528" y="57150"/>
                </a:lnTo>
                <a:lnTo>
                  <a:pt x="2325624" y="50292"/>
                </a:lnTo>
                <a:close/>
              </a:path>
              <a:path w="3762375" h="847725">
                <a:moveTo>
                  <a:pt x="2382774" y="50292"/>
                </a:moveTo>
                <a:lnTo>
                  <a:pt x="2382774" y="35052"/>
                </a:lnTo>
                <a:lnTo>
                  <a:pt x="2376678" y="28194"/>
                </a:lnTo>
                <a:lnTo>
                  <a:pt x="2360676" y="28194"/>
                </a:lnTo>
                <a:lnTo>
                  <a:pt x="2353818" y="35052"/>
                </a:lnTo>
                <a:lnTo>
                  <a:pt x="2353818" y="50292"/>
                </a:lnTo>
                <a:lnTo>
                  <a:pt x="2360676" y="57150"/>
                </a:lnTo>
                <a:lnTo>
                  <a:pt x="2376678" y="57150"/>
                </a:lnTo>
                <a:lnTo>
                  <a:pt x="2382774" y="50292"/>
                </a:lnTo>
                <a:close/>
              </a:path>
              <a:path w="3762375" h="847725">
                <a:moveTo>
                  <a:pt x="2439924" y="50292"/>
                </a:moveTo>
                <a:lnTo>
                  <a:pt x="2439924" y="35052"/>
                </a:lnTo>
                <a:lnTo>
                  <a:pt x="2433828" y="28194"/>
                </a:lnTo>
                <a:lnTo>
                  <a:pt x="2417826" y="28194"/>
                </a:lnTo>
                <a:lnTo>
                  <a:pt x="2410968" y="35052"/>
                </a:lnTo>
                <a:lnTo>
                  <a:pt x="2410968" y="50292"/>
                </a:lnTo>
                <a:lnTo>
                  <a:pt x="2417826" y="57150"/>
                </a:lnTo>
                <a:lnTo>
                  <a:pt x="2433828" y="57150"/>
                </a:lnTo>
                <a:lnTo>
                  <a:pt x="2439924" y="50292"/>
                </a:lnTo>
                <a:close/>
              </a:path>
              <a:path w="3762375" h="847725">
                <a:moveTo>
                  <a:pt x="2497074" y="50292"/>
                </a:moveTo>
                <a:lnTo>
                  <a:pt x="2497074" y="35052"/>
                </a:lnTo>
                <a:lnTo>
                  <a:pt x="2490978" y="28194"/>
                </a:lnTo>
                <a:lnTo>
                  <a:pt x="2474976" y="28194"/>
                </a:lnTo>
                <a:lnTo>
                  <a:pt x="2468118" y="35052"/>
                </a:lnTo>
                <a:lnTo>
                  <a:pt x="2468118" y="50292"/>
                </a:lnTo>
                <a:lnTo>
                  <a:pt x="2474976" y="57150"/>
                </a:lnTo>
                <a:lnTo>
                  <a:pt x="2490978" y="57150"/>
                </a:lnTo>
                <a:lnTo>
                  <a:pt x="2497074" y="50292"/>
                </a:lnTo>
                <a:close/>
              </a:path>
              <a:path w="3762375" h="847725">
                <a:moveTo>
                  <a:pt x="2554224" y="50292"/>
                </a:moveTo>
                <a:lnTo>
                  <a:pt x="2554224" y="35052"/>
                </a:lnTo>
                <a:lnTo>
                  <a:pt x="2548128" y="28194"/>
                </a:lnTo>
                <a:lnTo>
                  <a:pt x="2532126" y="28194"/>
                </a:lnTo>
                <a:lnTo>
                  <a:pt x="2526030" y="35052"/>
                </a:lnTo>
                <a:lnTo>
                  <a:pt x="2526030" y="50292"/>
                </a:lnTo>
                <a:lnTo>
                  <a:pt x="2532126" y="57150"/>
                </a:lnTo>
                <a:lnTo>
                  <a:pt x="2548128" y="57150"/>
                </a:lnTo>
                <a:lnTo>
                  <a:pt x="2554224" y="50292"/>
                </a:lnTo>
                <a:close/>
              </a:path>
              <a:path w="3762375" h="847725">
                <a:moveTo>
                  <a:pt x="2611374" y="50292"/>
                </a:moveTo>
                <a:lnTo>
                  <a:pt x="2611374" y="35052"/>
                </a:lnTo>
                <a:lnTo>
                  <a:pt x="2605278" y="28194"/>
                </a:lnTo>
                <a:lnTo>
                  <a:pt x="2589276" y="28194"/>
                </a:lnTo>
                <a:lnTo>
                  <a:pt x="2583180" y="35052"/>
                </a:lnTo>
                <a:lnTo>
                  <a:pt x="2583180" y="50292"/>
                </a:lnTo>
                <a:lnTo>
                  <a:pt x="2589276" y="57150"/>
                </a:lnTo>
                <a:lnTo>
                  <a:pt x="2605278" y="57150"/>
                </a:lnTo>
                <a:lnTo>
                  <a:pt x="2611374" y="50292"/>
                </a:lnTo>
                <a:close/>
              </a:path>
              <a:path w="3762375" h="847725">
                <a:moveTo>
                  <a:pt x="2668524" y="50292"/>
                </a:moveTo>
                <a:lnTo>
                  <a:pt x="2668524" y="35052"/>
                </a:lnTo>
                <a:lnTo>
                  <a:pt x="2662428" y="28194"/>
                </a:lnTo>
                <a:lnTo>
                  <a:pt x="2646426" y="28194"/>
                </a:lnTo>
                <a:lnTo>
                  <a:pt x="2640330" y="35052"/>
                </a:lnTo>
                <a:lnTo>
                  <a:pt x="2640330" y="50292"/>
                </a:lnTo>
                <a:lnTo>
                  <a:pt x="2646426" y="57150"/>
                </a:lnTo>
                <a:lnTo>
                  <a:pt x="2662428" y="57150"/>
                </a:lnTo>
                <a:lnTo>
                  <a:pt x="2668524" y="50292"/>
                </a:lnTo>
                <a:close/>
              </a:path>
              <a:path w="3762375" h="847725">
                <a:moveTo>
                  <a:pt x="2725674" y="50292"/>
                </a:moveTo>
                <a:lnTo>
                  <a:pt x="2725674" y="35052"/>
                </a:lnTo>
                <a:lnTo>
                  <a:pt x="2719578" y="28194"/>
                </a:lnTo>
                <a:lnTo>
                  <a:pt x="2703576" y="28194"/>
                </a:lnTo>
                <a:lnTo>
                  <a:pt x="2697480" y="35052"/>
                </a:lnTo>
                <a:lnTo>
                  <a:pt x="2697480" y="50292"/>
                </a:lnTo>
                <a:lnTo>
                  <a:pt x="2703576" y="57150"/>
                </a:lnTo>
                <a:lnTo>
                  <a:pt x="2719578" y="57150"/>
                </a:lnTo>
                <a:lnTo>
                  <a:pt x="2725674" y="50292"/>
                </a:lnTo>
                <a:close/>
              </a:path>
              <a:path w="3762375" h="847725">
                <a:moveTo>
                  <a:pt x="2782824" y="50292"/>
                </a:moveTo>
                <a:lnTo>
                  <a:pt x="2782824" y="35052"/>
                </a:lnTo>
                <a:lnTo>
                  <a:pt x="2776728" y="28194"/>
                </a:lnTo>
                <a:lnTo>
                  <a:pt x="2760726" y="28194"/>
                </a:lnTo>
                <a:lnTo>
                  <a:pt x="2754630" y="35052"/>
                </a:lnTo>
                <a:lnTo>
                  <a:pt x="2754630" y="50292"/>
                </a:lnTo>
                <a:lnTo>
                  <a:pt x="2760726" y="57150"/>
                </a:lnTo>
                <a:lnTo>
                  <a:pt x="2776728" y="57150"/>
                </a:lnTo>
                <a:lnTo>
                  <a:pt x="2782824" y="50292"/>
                </a:lnTo>
                <a:close/>
              </a:path>
              <a:path w="3762375" h="847725">
                <a:moveTo>
                  <a:pt x="2839974" y="50292"/>
                </a:moveTo>
                <a:lnTo>
                  <a:pt x="2839974" y="35052"/>
                </a:lnTo>
                <a:lnTo>
                  <a:pt x="2833878" y="28194"/>
                </a:lnTo>
                <a:lnTo>
                  <a:pt x="2817876" y="28194"/>
                </a:lnTo>
                <a:lnTo>
                  <a:pt x="2811780" y="35052"/>
                </a:lnTo>
                <a:lnTo>
                  <a:pt x="2811780" y="50292"/>
                </a:lnTo>
                <a:lnTo>
                  <a:pt x="2817876" y="57150"/>
                </a:lnTo>
                <a:lnTo>
                  <a:pt x="2833878" y="57150"/>
                </a:lnTo>
                <a:lnTo>
                  <a:pt x="2839974" y="50292"/>
                </a:lnTo>
                <a:close/>
              </a:path>
              <a:path w="3762375" h="847725">
                <a:moveTo>
                  <a:pt x="2897124" y="50292"/>
                </a:moveTo>
                <a:lnTo>
                  <a:pt x="2897124" y="35052"/>
                </a:lnTo>
                <a:lnTo>
                  <a:pt x="2891028" y="28194"/>
                </a:lnTo>
                <a:lnTo>
                  <a:pt x="2875026" y="28194"/>
                </a:lnTo>
                <a:lnTo>
                  <a:pt x="2868930" y="35052"/>
                </a:lnTo>
                <a:lnTo>
                  <a:pt x="2868930" y="50292"/>
                </a:lnTo>
                <a:lnTo>
                  <a:pt x="2875026" y="57150"/>
                </a:lnTo>
                <a:lnTo>
                  <a:pt x="2891028" y="57150"/>
                </a:lnTo>
                <a:lnTo>
                  <a:pt x="2897124" y="50292"/>
                </a:lnTo>
                <a:close/>
              </a:path>
              <a:path w="3762375" h="847725">
                <a:moveTo>
                  <a:pt x="2954274" y="50292"/>
                </a:moveTo>
                <a:lnTo>
                  <a:pt x="2954274" y="35052"/>
                </a:lnTo>
                <a:lnTo>
                  <a:pt x="2948178" y="28194"/>
                </a:lnTo>
                <a:lnTo>
                  <a:pt x="2932176" y="28194"/>
                </a:lnTo>
                <a:lnTo>
                  <a:pt x="2926080" y="35052"/>
                </a:lnTo>
                <a:lnTo>
                  <a:pt x="2926080" y="50292"/>
                </a:lnTo>
                <a:lnTo>
                  <a:pt x="2932176" y="57150"/>
                </a:lnTo>
                <a:lnTo>
                  <a:pt x="2948178" y="57150"/>
                </a:lnTo>
                <a:lnTo>
                  <a:pt x="2954274" y="50292"/>
                </a:lnTo>
                <a:close/>
              </a:path>
              <a:path w="3762375" h="847725">
                <a:moveTo>
                  <a:pt x="3011424" y="50292"/>
                </a:moveTo>
                <a:lnTo>
                  <a:pt x="3011424" y="35052"/>
                </a:lnTo>
                <a:lnTo>
                  <a:pt x="3005328" y="28194"/>
                </a:lnTo>
                <a:lnTo>
                  <a:pt x="2989326" y="28194"/>
                </a:lnTo>
                <a:lnTo>
                  <a:pt x="2983230" y="35052"/>
                </a:lnTo>
                <a:lnTo>
                  <a:pt x="2983230" y="50292"/>
                </a:lnTo>
                <a:lnTo>
                  <a:pt x="2989326" y="57150"/>
                </a:lnTo>
                <a:lnTo>
                  <a:pt x="3005328" y="57150"/>
                </a:lnTo>
                <a:lnTo>
                  <a:pt x="3011424" y="50292"/>
                </a:lnTo>
                <a:close/>
              </a:path>
              <a:path w="3762375" h="847725">
                <a:moveTo>
                  <a:pt x="3068574" y="50292"/>
                </a:moveTo>
                <a:lnTo>
                  <a:pt x="3068574" y="35052"/>
                </a:lnTo>
                <a:lnTo>
                  <a:pt x="3062478" y="28194"/>
                </a:lnTo>
                <a:lnTo>
                  <a:pt x="3046476" y="28194"/>
                </a:lnTo>
                <a:lnTo>
                  <a:pt x="3040380" y="35052"/>
                </a:lnTo>
                <a:lnTo>
                  <a:pt x="3040380" y="50292"/>
                </a:lnTo>
                <a:lnTo>
                  <a:pt x="3046476" y="57150"/>
                </a:lnTo>
                <a:lnTo>
                  <a:pt x="3062478" y="57150"/>
                </a:lnTo>
                <a:lnTo>
                  <a:pt x="3068574" y="50292"/>
                </a:lnTo>
                <a:close/>
              </a:path>
              <a:path w="3762375" h="847725">
                <a:moveTo>
                  <a:pt x="3125724" y="50292"/>
                </a:moveTo>
                <a:lnTo>
                  <a:pt x="3125724" y="35052"/>
                </a:lnTo>
                <a:lnTo>
                  <a:pt x="3119628" y="28194"/>
                </a:lnTo>
                <a:lnTo>
                  <a:pt x="3103626" y="28194"/>
                </a:lnTo>
                <a:lnTo>
                  <a:pt x="3097530" y="35052"/>
                </a:lnTo>
                <a:lnTo>
                  <a:pt x="3097530" y="50292"/>
                </a:lnTo>
                <a:lnTo>
                  <a:pt x="3103626" y="57150"/>
                </a:lnTo>
                <a:lnTo>
                  <a:pt x="3119628" y="57150"/>
                </a:lnTo>
                <a:lnTo>
                  <a:pt x="3125724" y="50292"/>
                </a:lnTo>
                <a:close/>
              </a:path>
              <a:path w="3762375" h="847725">
                <a:moveTo>
                  <a:pt x="3182874" y="50292"/>
                </a:moveTo>
                <a:lnTo>
                  <a:pt x="3182874" y="35052"/>
                </a:lnTo>
                <a:lnTo>
                  <a:pt x="3176778" y="28194"/>
                </a:lnTo>
                <a:lnTo>
                  <a:pt x="3160776" y="28194"/>
                </a:lnTo>
                <a:lnTo>
                  <a:pt x="3154680" y="35052"/>
                </a:lnTo>
                <a:lnTo>
                  <a:pt x="3154680" y="50292"/>
                </a:lnTo>
                <a:lnTo>
                  <a:pt x="3160776" y="57150"/>
                </a:lnTo>
                <a:lnTo>
                  <a:pt x="3176778" y="57150"/>
                </a:lnTo>
                <a:lnTo>
                  <a:pt x="3182874" y="50292"/>
                </a:lnTo>
                <a:close/>
              </a:path>
              <a:path w="3762375" h="847725">
                <a:moveTo>
                  <a:pt x="3240786" y="50292"/>
                </a:moveTo>
                <a:lnTo>
                  <a:pt x="3240786" y="35052"/>
                </a:lnTo>
                <a:lnTo>
                  <a:pt x="3233928" y="28194"/>
                </a:lnTo>
                <a:lnTo>
                  <a:pt x="3217926" y="28194"/>
                </a:lnTo>
                <a:lnTo>
                  <a:pt x="3211830" y="35052"/>
                </a:lnTo>
                <a:lnTo>
                  <a:pt x="3211830" y="50292"/>
                </a:lnTo>
                <a:lnTo>
                  <a:pt x="3217926" y="57150"/>
                </a:lnTo>
                <a:lnTo>
                  <a:pt x="3233928" y="57150"/>
                </a:lnTo>
                <a:lnTo>
                  <a:pt x="3240786" y="50292"/>
                </a:lnTo>
                <a:close/>
              </a:path>
              <a:path w="3762375" h="847725">
                <a:moveTo>
                  <a:pt x="3297936" y="50292"/>
                </a:moveTo>
                <a:lnTo>
                  <a:pt x="3297936" y="35052"/>
                </a:lnTo>
                <a:lnTo>
                  <a:pt x="3291078" y="28194"/>
                </a:lnTo>
                <a:lnTo>
                  <a:pt x="3275076" y="28194"/>
                </a:lnTo>
                <a:lnTo>
                  <a:pt x="3268979" y="35052"/>
                </a:lnTo>
                <a:lnTo>
                  <a:pt x="3268979" y="50292"/>
                </a:lnTo>
                <a:lnTo>
                  <a:pt x="3275076" y="57150"/>
                </a:lnTo>
                <a:lnTo>
                  <a:pt x="3291078" y="57150"/>
                </a:lnTo>
                <a:lnTo>
                  <a:pt x="3297936" y="50292"/>
                </a:lnTo>
                <a:close/>
              </a:path>
              <a:path w="3762375" h="847725">
                <a:moveTo>
                  <a:pt x="3355086" y="50292"/>
                </a:moveTo>
                <a:lnTo>
                  <a:pt x="3355086" y="35052"/>
                </a:lnTo>
                <a:lnTo>
                  <a:pt x="3348228" y="28194"/>
                </a:lnTo>
                <a:lnTo>
                  <a:pt x="3332226" y="28194"/>
                </a:lnTo>
                <a:lnTo>
                  <a:pt x="3326129" y="35052"/>
                </a:lnTo>
                <a:lnTo>
                  <a:pt x="3326129" y="50292"/>
                </a:lnTo>
                <a:lnTo>
                  <a:pt x="3332226" y="57150"/>
                </a:lnTo>
                <a:lnTo>
                  <a:pt x="3348228" y="57150"/>
                </a:lnTo>
                <a:lnTo>
                  <a:pt x="3355086" y="50292"/>
                </a:lnTo>
                <a:close/>
              </a:path>
              <a:path w="3762375" h="847725">
                <a:moveTo>
                  <a:pt x="3412236" y="50292"/>
                </a:moveTo>
                <a:lnTo>
                  <a:pt x="3412236" y="35052"/>
                </a:lnTo>
                <a:lnTo>
                  <a:pt x="3405378" y="28194"/>
                </a:lnTo>
                <a:lnTo>
                  <a:pt x="3389376" y="28194"/>
                </a:lnTo>
                <a:lnTo>
                  <a:pt x="3383279" y="35052"/>
                </a:lnTo>
                <a:lnTo>
                  <a:pt x="3383279" y="50292"/>
                </a:lnTo>
                <a:lnTo>
                  <a:pt x="3389376" y="57150"/>
                </a:lnTo>
                <a:lnTo>
                  <a:pt x="3405378" y="57150"/>
                </a:lnTo>
                <a:lnTo>
                  <a:pt x="3412236" y="50292"/>
                </a:lnTo>
                <a:close/>
              </a:path>
              <a:path w="3762375" h="847725">
                <a:moveTo>
                  <a:pt x="3469386" y="50292"/>
                </a:moveTo>
                <a:lnTo>
                  <a:pt x="3469386" y="35052"/>
                </a:lnTo>
                <a:lnTo>
                  <a:pt x="3462528" y="28194"/>
                </a:lnTo>
                <a:lnTo>
                  <a:pt x="3447288" y="28194"/>
                </a:lnTo>
                <a:lnTo>
                  <a:pt x="3440429" y="35052"/>
                </a:lnTo>
                <a:lnTo>
                  <a:pt x="3440429" y="50292"/>
                </a:lnTo>
                <a:lnTo>
                  <a:pt x="3447288" y="57150"/>
                </a:lnTo>
                <a:lnTo>
                  <a:pt x="3462528" y="57150"/>
                </a:lnTo>
                <a:lnTo>
                  <a:pt x="3469386" y="50292"/>
                </a:lnTo>
                <a:close/>
              </a:path>
              <a:path w="3762375" h="847725">
                <a:moveTo>
                  <a:pt x="3526536" y="50292"/>
                </a:moveTo>
                <a:lnTo>
                  <a:pt x="3526536" y="35052"/>
                </a:lnTo>
                <a:lnTo>
                  <a:pt x="3519678" y="28194"/>
                </a:lnTo>
                <a:lnTo>
                  <a:pt x="3504438" y="28194"/>
                </a:lnTo>
                <a:lnTo>
                  <a:pt x="3497579" y="35052"/>
                </a:lnTo>
                <a:lnTo>
                  <a:pt x="3497579" y="50292"/>
                </a:lnTo>
                <a:lnTo>
                  <a:pt x="3504438" y="57150"/>
                </a:lnTo>
                <a:lnTo>
                  <a:pt x="3519678" y="57150"/>
                </a:lnTo>
                <a:lnTo>
                  <a:pt x="3526536" y="50292"/>
                </a:lnTo>
                <a:close/>
              </a:path>
              <a:path w="3762375" h="847725">
                <a:moveTo>
                  <a:pt x="3583686" y="50292"/>
                </a:moveTo>
                <a:lnTo>
                  <a:pt x="3583686" y="35052"/>
                </a:lnTo>
                <a:lnTo>
                  <a:pt x="3576828" y="28194"/>
                </a:lnTo>
                <a:lnTo>
                  <a:pt x="3561588" y="28194"/>
                </a:lnTo>
                <a:lnTo>
                  <a:pt x="3554729" y="35052"/>
                </a:lnTo>
                <a:lnTo>
                  <a:pt x="3554729" y="50292"/>
                </a:lnTo>
                <a:lnTo>
                  <a:pt x="3561588" y="57150"/>
                </a:lnTo>
                <a:lnTo>
                  <a:pt x="3576828" y="57150"/>
                </a:lnTo>
                <a:lnTo>
                  <a:pt x="3583686" y="50292"/>
                </a:lnTo>
                <a:close/>
              </a:path>
              <a:path w="3762375" h="847725">
                <a:moveTo>
                  <a:pt x="3640836" y="50292"/>
                </a:moveTo>
                <a:lnTo>
                  <a:pt x="3640836" y="35052"/>
                </a:lnTo>
                <a:lnTo>
                  <a:pt x="3633978" y="28194"/>
                </a:lnTo>
                <a:lnTo>
                  <a:pt x="3618738" y="28194"/>
                </a:lnTo>
                <a:lnTo>
                  <a:pt x="3611879" y="35052"/>
                </a:lnTo>
                <a:lnTo>
                  <a:pt x="3611879" y="50292"/>
                </a:lnTo>
                <a:lnTo>
                  <a:pt x="3618738" y="57150"/>
                </a:lnTo>
                <a:lnTo>
                  <a:pt x="3633978" y="57150"/>
                </a:lnTo>
                <a:lnTo>
                  <a:pt x="3640836" y="50292"/>
                </a:lnTo>
                <a:close/>
              </a:path>
              <a:path w="3762375" h="847725">
                <a:moveTo>
                  <a:pt x="3697986" y="50292"/>
                </a:moveTo>
                <a:lnTo>
                  <a:pt x="3697986" y="35052"/>
                </a:lnTo>
                <a:lnTo>
                  <a:pt x="3691128" y="28194"/>
                </a:lnTo>
                <a:lnTo>
                  <a:pt x="3675888" y="28194"/>
                </a:lnTo>
                <a:lnTo>
                  <a:pt x="3669029" y="35052"/>
                </a:lnTo>
                <a:lnTo>
                  <a:pt x="3669029" y="50292"/>
                </a:lnTo>
                <a:lnTo>
                  <a:pt x="3675888" y="57150"/>
                </a:lnTo>
                <a:lnTo>
                  <a:pt x="3691128" y="57150"/>
                </a:lnTo>
                <a:lnTo>
                  <a:pt x="3697986" y="50292"/>
                </a:lnTo>
                <a:close/>
              </a:path>
              <a:path w="3762375" h="847725">
                <a:moveTo>
                  <a:pt x="3761994" y="42672"/>
                </a:moveTo>
                <a:lnTo>
                  <a:pt x="3676650" y="0"/>
                </a:lnTo>
                <a:lnTo>
                  <a:pt x="3676650" y="28194"/>
                </a:lnTo>
                <a:lnTo>
                  <a:pt x="3691128" y="28194"/>
                </a:lnTo>
                <a:lnTo>
                  <a:pt x="3697986" y="35052"/>
                </a:lnTo>
                <a:lnTo>
                  <a:pt x="3697986" y="74676"/>
                </a:lnTo>
                <a:lnTo>
                  <a:pt x="3761994" y="42672"/>
                </a:lnTo>
                <a:close/>
              </a:path>
              <a:path w="3762375" h="847725">
                <a:moveTo>
                  <a:pt x="3697986" y="74676"/>
                </a:moveTo>
                <a:lnTo>
                  <a:pt x="3697986" y="50292"/>
                </a:lnTo>
                <a:lnTo>
                  <a:pt x="3691128" y="57150"/>
                </a:lnTo>
                <a:lnTo>
                  <a:pt x="3676650" y="57150"/>
                </a:lnTo>
                <a:lnTo>
                  <a:pt x="3676650" y="85344"/>
                </a:lnTo>
                <a:lnTo>
                  <a:pt x="3697986" y="74676"/>
                </a:lnTo>
                <a:close/>
              </a:path>
            </a:pathLst>
          </a:custGeom>
          <a:solidFill>
            <a:srgbClr val="000000"/>
          </a:solidFill>
        </p:spPr>
        <p:txBody>
          <a:bodyPr wrap="square" lIns="0" tIns="0" rIns="0" bIns="0" rtlCol="0"/>
          <a:lstStyle/>
          <a:p>
            <a:endParaRPr/>
          </a:p>
        </p:txBody>
      </p:sp>
      <p:sp>
        <p:nvSpPr>
          <p:cNvPr id="38" name="object 37"/>
          <p:cNvSpPr/>
          <p:nvPr/>
        </p:nvSpPr>
        <p:spPr>
          <a:xfrm>
            <a:off x="5954339" y="3586227"/>
            <a:ext cx="2609427" cy="90805"/>
          </a:xfrm>
          <a:custGeom>
            <a:avLst/>
            <a:gdLst/>
            <a:ahLst/>
            <a:cxnLst/>
            <a:rect l="l" t="t" r="r" b="b"/>
            <a:pathLst>
              <a:path w="1957070" h="90804">
                <a:moveTo>
                  <a:pt x="28193" y="22098"/>
                </a:moveTo>
                <a:lnTo>
                  <a:pt x="28193" y="6857"/>
                </a:lnTo>
                <a:lnTo>
                  <a:pt x="22097" y="0"/>
                </a:lnTo>
                <a:lnTo>
                  <a:pt x="6095" y="0"/>
                </a:lnTo>
                <a:lnTo>
                  <a:pt x="0" y="6096"/>
                </a:lnTo>
                <a:lnTo>
                  <a:pt x="0" y="22098"/>
                </a:lnTo>
                <a:lnTo>
                  <a:pt x="6095" y="28194"/>
                </a:lnTo>
                <a:lnTo>
                  <a:pt x="22097" y="28194"/>
                </a:lnTo>
                <a:lnTo>
                  <a:pt x="28193" y="22098"/>
                </a:lnTo>
                <a:close/>
              </a:path>
              <a:path w="1957070" h="90804">
                <a:moveTo>
                  <a:pt x="85343" y="23621"/>
                </a:moveTo>
                <a:lnTo>
                  <a:pt x="85343" y="7619"/>
                </a:lnTo>
                <a:lnTo>
                  <a:pt x="79247" y="761"/>
                </a:lnTo>
                <a:lnTo>
                  <a:pt x="63245" y="761"/>
                </a:lnTo>
                <a:lnTo>
                  <a:pt x="57149" y="6857"/>
                </a:lnTo>
                <a:lnTo>
                  <a:pt x="57149" y="22859"/>
                </a:lnTo>
                <a:lnTo>
                  <a:pt x="63245" y="28955"/>
                </a:lnTo>
                <a:lnTo>
                  <a:pt x="70865" y="29717"/>
                </a:lnTo>
                <a:lnTo>
                  <a:pt x="79247" y="29717"/>
                </a:lnTo>
                <a:lnTo>
                  <a:pt x="85343" y="23621"/>
                </a:lnTo>
                <a:close/>
              </a:path>
              <a:path w="1957070" h="90804">
                <a:moveTo>
                  <a:pt x="142493" y="24383"/>
                </a:moveTo>
                <a:lnTo>
                  <a:pt x="142493" y="8381"/>
                </a:lnTo>
                <a:lnTo>
                  <a:pt x="136397" y="2285"/>
                </a:lnTo>
                <a:lnTo>
                  <a:pt x="128777" y="2285"/>
                </a:lnTo>
                <a:lnTo>
                  <a:pt x="120395" y="1523"/>
                </a:lnTo>
                <a:lnTo>
                  <a:pt x="114299" y="8381"/>
                </a:lnTo>
                <a:lnTo>
                  <a:pt x="114299" y="23621"/>
                </a:lnTo>
                <a:lnTo>
                  <a:pt x="120395" y="30479"/>
                </a:lnTo>
                <a:lnTo>
                  <a:pt x="136397" y="30479"/>
                </a:lnTo>
                <a:lnTo>
                  <a:pt x="142493" y="24383"/>
                </a:lnTo>
                <a:close/>
              </a:path>
              <a:path w="1957070" h="90804">
                <a:moveTo>
                  <a:pt x="200405" y="9905"/>
                </a:moveTo>
                <a:lnTo>
                  <a:pt x="193547" y="3047"/>
                </a:lnTo>
                <a:lnTo>
                  <a:pt x="178307" y="3047"/>
                </a:lnTo>
                <a:lnTo>
                  <a:pt x="171449" y="9143"/>
                </a:lnTo>
                <a:lnTo>
                  <a:pt x="171449" y="25145"/>
                </a:lnTo>
                <a:lnTo>
                  <a:pt x="177545" y="31241"/>
                </a:lnTo>
                <a:lnTo>
                  <a:pt x="185927" y="31311"/>
                </a:lnTo>
                <a:lnTo>
                  <a:pt x="193547" y="32003"/>
                </a:lnTo>
                <a:lnTo>
                  <a:pt x="199643" y="25145"/>
                </a:lnTo>
                <a:lnTo>
                  <a:pt x="199643" y="17525"/>
                </a:lnTo>
                <a:lnTo>
                  <a:pt x="200405" y="9905"/>
                </a:lnTo>
                <a:close/>
              </a:path>
              <a:path w="1957070" h="90804">
                <a:moveTo>
                  <a:pt x="257555" y="10667"/>
                </a:moveTo>
                <a:lnTo>
                  <a:pt x="250697" y="3809"/>
                </a:lnTo>
                <a:lnTo>
                  <a:pt x="235457" y="3809"/>
                </a:lnTo>
                <a:lnTo>
                  <a:pt x="228599" y="9905"/>
                </a:lnTo>
                <a:lnTo>
                  <a:pt x="228599" y="25907"/>
                </a:lnTo>
                <a:lnTo>
                  <a:pt x="234695" y="32765"/>
                </a:lnTo>
                <a:lnTo>
                  <a:pt x="250697" y="32765"/>
                </a:lnTo>
                <a:lnTo>
                  <a:pt x="256793" y="26669"/>
                </a:lnTo>
                <a:lnTo>
                  <a:pt x="256793" y="18287"/>
                </a:lnTo>
                <a:lnTo>
                  <a:pt x="257555" y="10667"/>
                </a:lnTo>
                <a:close/>
              </a:path>
              <a:path w="1957070" h="90804">
                <a:moveTo>
                  <a:pt x="314705" y="11429"/>
                </a:moveTo>
                <a:lnTo>
                  <a:pt x="307847" y="5333"/>
                </a:lnTo>
                <a:lnTo>
                  <a:pt x="300227" y="5333"/>
                </a:lnTo>
                <a:lnTo>
                  <a:pt x="292607" y="4571"/>
                </a:lnTo>
                <a:lnTo>
                  <a:pt x="285749" y="11429"/>
                </a:lnTo>
                <a:lnTo>
                  <a:pt x="285749" y="26669"/>
                </a:lnTo>
                <a:lnTo>
                  <a:pt x="291845" y="33527"/>
                </a:lnTo>
                <a:lnTo>
                  <a:pt x="307847" y="33527"/>
                </a:lnTo>
                <a:lnTo>
                  <a:pt x="313943" y="27431"/>
                </a:lnTo>
                <a:lnTo>
                  <a:pt x="313943" y="19811"/>
                </a:lnTo>
                <a:lnTo>
                  <a:pt x="314705" y="11429"/>
                </a:lnTo>
                <a:close/>
              </a:path>
              <a:path w="1957070" h="90804">
                <a:moveTo>
                  <a:pt x="371855" y="12953"/>
                </a:moveTo>
                <a:lnTo>
                  <a:pt x="364997" y="6095"/>
                </a:lnTo>
                <a:lnTo>
                  <a:pt x="349757" y="6095"/>
                </a:lnTo>
                <a:lnTo>
                  <a:pt x="342899" y="12191"/>
                </a:lnTo>
                <a:lnTo>
                  <a:pt x="342899" y="28193"/>
                </a:lnTo>
                <a:lnTo>
                  <a:pt x="348995" y="34289"/>
                </a:lnTo>
                <a:lnTo>
                  <a:pt x="357377" y="34359"/>
                </a:lnTo>
                <a:lnTo>
                  <a:pt x="364997" y="35051"/>
                </a:lnTo>
                <a:lnTo>
                  <a:pt x="371093" y="28193"/>
                </a:lnTo>
                <a:lnTo>
                  <a:pt x="371093" y="20573"/>
                </a:lnTo>
                <a:lnTo>
                  <a:pt x="371855" y="12953"/>
                </a:lnTo>
                <a:close/>
              </a:path>
              <a:path w="1957070" h="90804">
                <a:moveTo>
                  <a:pt x="429005" y="13715"/>
                </a:moveTo>
                <a:lnTo>
                  <a:pt x="422147" y="6857"/>
                </a:lnTo>
                <a:lnTo>
                  <a:pt x="406907" y="6857"/>
                </a:lnTo>
                <a:lnTo>
                  <a:pt x="400049" y="12953"/>
                </a:lnTo>
                <a:lnTo>
                  <a:pt x="400049" y="28955"/>
                </a:lnTo>
                <a:lnTo>
                  <a:pt x="406145" y="35813"/>
                </a:lnTo>
                <a:lnTo>
                  <a:pt x="422147" y="35813"/>
                </a:lnTo>
                <a:lnTo>
                  <a:pt x="428243" y="29717"/>
                </a:lnTo>
                <a:lnTo>
                  <a:pt x="428243" y="21335"/>
                </a:lnTo>
                <a:lnTo>
                  <a:pt x="429005" y="13715"/>
                </a:lnTo>
                <a:close/>
              </a:path>
              <a:path w="1957070" h="90804">
                <a:moveTo>
                  <a:pt x="486155" y="14477"/>
                </a:moveTo>
                <a:lnTo>
                  <a:pt x="479297" y="8381"/>
                </a:lnTo>
                <a:lnTo>
                  <a:pt x="471677" y="8381"/>
                </a:lnTo>
                <a:lnTo>
                  <a:pt x="464057" y="7619"/>
                </a:lnTo>
                <a:lnTo>
                  <a:pt x="457199" y="14477"/>
                </a:lnTo>
                <a:lnTo>
                  <a:pt x="457199" y="29717"/>
                </a:lnTo>
                <a:lnTo>
                  <a:pt x="463295" y="36575"/>
                </a:lnTo>
                <a:lnTo>
                  <a:pt x="479297" y="36575"/>
                </a:lnTo>
                <a:lnTo>
                  <a:pt x="485393" y="30479"/>
                </a:lnTo>
                <a:lnTo>
                  <a:pt x="485393" y="22859"/>
                </a:lnTo>
                <a:lnTo>
                  <a:pt x="486155" y="14477"/>
                </a:lnTo>
                <a:close/>
              </a:path>
              <a:path w="1957070" h="90804">
                <a:moveTo>
                  <a:pt x="543305" y="16001"/>
                </a:moveTo>
                <a:lnTo>
                  <a:pt x="536447" y="9143"/>
                </a:lnTo>
                <a:lnTo>
                  <a:pt x="521207" y="9143"/>
                </a:lnTo>
                <a:lnTo>
                  <a:pt x="514349" y="15239"/>
                </a:lnTo>
                <a:lnTo>
                  <a:pt x="514349" y="31241"/>
                </a:lnTo>
                <a:lnTo>
                  <a:pt x="520445" y="37337"/>
                </a:lnTo>
                <a:lnTo>
                  <a:pt x="528827" y="37407"/>
                </a:lnTo>
                <a:lnTo>
                  <a:pt x="536447" y="38099"/>
                </a:lnTo>
                <a:lnTo>
                  <a:pt x="542543" y="31241"/>
                </a:lnTo>
                <a:lnTo>
                  <a:pt x="542543" y="23621"/>
                </a:lnTo>
                <a:lnTo>
                  <a:pt x="543305" y="16001"/>
                </a:lnTo>
                <a:close/>
              </a:path>
              <a:path w="1957070" h="90804">
                <a:moveTo>
                  <a:pt x="600455" y="16763"/>
                </a:moveTo>
                <a:lnTo>
                  <a:pt x="593597" y="9905"/>
                </a:lnTo>
                <a:lnTo>
                  <a:pt x="578357" y="9905"/>
                </a:lnTo>
                <a:lnTo>
                  <a:pt x="571499" y="16001"/>
                </a:lnTo>
                <a:lnTo>
                  <a:pt x="571499" y="32003"/>
                </a:lnTo>
                <a:lnTo>
                  <a:pt x="577595" y="38861"/>
                </a:lnTo>
                <a:lnTo>
                  <a:pt x="593597" y="38861"/>
                </a:lnTo>
                <a:lnTo>
                  <a:pt x="599693" y="32765"/>
                </a:lnTo>
                <a:lnTo>
                  <a:pt x="599693" y="24383"/>
                </a:lnTo>
                <a:lnTo>
                  <a:pt x="600455" y="16763"/>
                </a:lnTo>
                <a:close/>
              </a:path>
              <a:path w="1957070" h="90804">
                <a:moveTo>
                  <a:pt x="657605" y="25907"/>
                </a:moveTo>
                <a:lnTo>
                  <a:pt x="657605" y="17525"/>
                </a:lnTo>
                <a:lnTo>
                  <a:pt x="650747" y="11429"/>
                </a:lnTo>
                <a:lnTo>
                  <a:pt x="643127" y="11429"/>
                </a:lnTo>
                <a:lnTo>
                  <a:pt x="635507" y="10667"/>
                </a:lnTo>
                <a:lnTo>
                  <a:pt x="628649" y="17525"/>
                </a:lnTo>
                <a:lnTo>
                  <a:pt x="628649" y="32765"/>
                </a:lnTo>
                <a:lnTo>
                  <a:pt x="634745" y="39623"/>
                </a:lnTo>
                <a:lnTo>
                  <a:pt x="650747" y="39623"/>
                </a:lnTo>
                <a:lnTo>
                  <a:pt x="656843" y="33527"/>
                </a:lnTo>
                <a:lnTo>
                  <a:pt x="657605" y="25907"/>
                </a:lnTo>
                <a:close/>
              </a:path>
              <a:path w="1957070" h="90804">
                <a:moveTo>
                  <a:pt x="714755" y="26669"/>
                </a:moveTo>
                <a:lnTo>
                  <a:pt x="714755" y="19049"/>
                </a:lnTo>
                <a:lnTo>
                  <a:pt x="707897" y="12191"/>
                </a:lnTo>
                <a:lnTo>
                  <a:pt x="692657" y="12191"/>
                </a:lnTo>
                <a:lnTo>
                  <a:pt x="685799" y="18287"/>
                </a:lnTo>
                <a:lnTo>
                  <a:pt x="685799" y="34289"/>
                </a:lnTo>
                <a:lnTo>
                  <a:pt x="691895" y="40385"/>
                </a:lnTo>
                <a:lnTo>
                  <a:pt x="700277" y="40455"/>
                </a:lnTo>
                <a:lnTo>
                  <a:pt x="707897" y="41147"/>
                </a:lnTo>
                <a:lnTo>
                  <a:pt x="713993" y="34289"/>
                </a:lnTo>
                <a:lnTo>
                  <a:pt x="714755" y="26669"/>
                </a:lnTo>
                <a:close/>
              </a:path>
              <a:path w="1957070" h="90804">
                <a:moveTo>
                  <a:pt x="771905" y="27431"/>
                </a:moveTo>
                <a:lnTo>
                  <a:pt x="771905" y="19811"/>
                </a:lnTo>
                <a:lnTo>
                  <a:pt x="765809" y="13715"/>
                </a:lnTo>
                <a:lnTo>
                  <a:pt x="757427" y="12953"/>
                </a:lnTo>
                <a:lnTo>
                  <a:pt x="749807" y="12953"/>
                </a:lnTo>
                <a:lnTo>
                  <a:pt x="742949" y="19049"/>
                </a:lnTo>
                <a:lnTo>
                  <a:pt x="742949" y="35051"/>
                </a:lnTo>
                <a:lnTo>
                  <a:pt x="749045" y="41909"/>
                </a:lnTo>
                <a:lnTo>
                  <a:pt x="765047" y="41909"/>
                </a:lnTo>
                <a:lnTo>
                  <a:pt x="771143" y="35813"/>
                </a:lnTo>
                <a:lnTo>
                  <a:pt x="771905" y="27431"/>
                </a:lnTo>
                <a:close/>
              </a:path>
              <a:path w="1957070" h="90804">
                <a:moveTo>
                  <a:pt x="829055" y="28955"/>
                </a:moveTo>
                <a:lnTo>
                  <a:pt x="829055" y="20573"/>
                </a:lnTo>
                <a:lnTo>
                  <a:pt x="822959" y="14477"/>
                </a:lnTo>
                <a:lnTo>
                  <a:pt x="814577" y="14477"/>
                </a:lnTo>
                <a:lnTo>
                  <a:pt x="806957" y="13715"/>
                </a:lnTo>
                <a:lnTo>
                  <a:pt x="800099" y="20573"/>
                </a:lnTo>
                <a:lnTo>
                  <a:pt x="800099" y="35813"/>
                </a:lnTo>
                <a:lnTo>
                  <a:pt x="806195" y="42671"/>
                </a:lnTo>
                <a:lnTo>
                  <a:pt x="822197" y="42671"/>
                </a:lnTo>
                <a:lnTo>
                  <a:pt x="828293" y="36575"/>
                </a:lnTo>
                <a:lnTo>
                  <a:pt x="829055" y="28955"/>
                </a:lnTo>
                <a:close/>
              </a:path>
              <a:path w="1957070" h="90804">
                <a:moveTo>
                  <a:pt x="886205" y="29717"/>
                </a:moveTo>
                <a:lnTo>
                  <a:pt x="886205" y="22097"/>
                </a:lnTo>
                <a:lnTo>
                  <a:pt x="880109" y="15239"/>
                </a:lnTo>
                <a:lnTo>
                  <a:pt x="864107" y="15239"/>
                </a:lnTo>
                <a:lnTo>
                  <a:pt x="857249" y="21335"/>
                </a:lnTo>
                <a:lnTo>
                  <a:pt x="857249" y="37337"/>
                </a:lnTo>
                <a:lnTo>
                  <a:pt x="863345" y="43433"/>
                </a:lnTo>
                <a:lnTo>
                  <a:pt x="871727" y="44195"/>
                </a:lnTo>
                <a:lnTo>
                  <a:pt x="879347" y="44195"/>
                </a:lnTo>
                <a:lnTo>
                  <a:pt x="885443" y="37337"/>
                </a:lnTo>
                <a:lnTo>
                  <a:pt x="886205" y="29717"/>
                </a:lnTo>
                <a:close/>
              </a:path>
              <a:path w="1957070" h="90804">
                <a:moveTo>
                  <a:pt x="943355" y="30479"/>
                </a:moveTo>
                <a:lnTo>
                  <a:pt x="943355" y="22859"/>
                </a:lnTo>
                <a:lnTo>
                  <a:pt x="937259" y="16763"/>
                </a:lnTo>
                <a:lnTo>
                  <a:pt x="928877" y="16001"/>
                </a:lnTo>
                <a:lnTo>
                  <a:pt x="921257" y="16001"/>
                </a:lnTo>
                <a:lnTo>
                  <a:pt x="914399" y="22097"/>
                </a:lnTo>
                <a:lnTo>
                  <a:pt x="914399" y="38099"/>
                </a:lnTo>
                <a:lnTo>
                  <a:pt x="920495" y="44957"/>
                </a:lnTo>
                <a:lnTo>
                  <a:pt x="936497" y="44957"/>
                </a:lnTo>
                <a:lnTo>
                  <a:pt x="942593" y="38861"/>
                </a:lnTo>
                <a:lnTo>
                  <a:pt x="943355" y="30479"/>
                </a:lnTo>
                <a:close/>
              </a:path>
              <a:path w="1957070" h="90804">
                <a:moveTo>
                  <a:pt x="1000505" y="32003"/>
                </a:moveTo>
                <a:lnTo>
                  <a:pt x="1000505" y="23621"/>
                </a:lnTo>
                <a:lnTo>
                  <a:pt x="994409" y="17525"/>
                </a:lnTo>
                <a:lnTo>
                  <a:pt x="978407" y="17525"/>
                </a:lnTo>
                <a:lnTo>
                  <a:pt x="971549" y="23621"/>
                </a:lnTo>
                <a:lnTo>
                  <a:pt x="971549" y="38861"/>
                </a:lnTo>
                <a:lnTo>
                  <a:pt x="977645" y="45719"/>
                </a:lnTo>
                <a:lnTo>
                  <a:pt x="993647" y="45719"/>
                </a:lnTo>
                <a:lnTo>
                  <a:pt x="999743" y="39623"/>
                </a:lnTo>
                <a:lnTo>
                  <a:pt x="1000505" y="32003"/>
                </a:lnTo>
                <a:close/>
              </a:path>
              <a:path w="1957070" h="90804">
                <a:moveTo>
                  <a:pt x="1057655" y="41147"/>
                </a:moveTo>
                <a:lnTo>
                  <a:pt x="1057655" y="25145"/>
                </a:lnTo>
                <a:lnTo>
                  <a:pt x="1051559" y="18287"/>
                </a:lnTo>
                <a:lnTo>
                  <a:pt x="1035557" y="18287"/>
                </a:lnTo>
                <a:lnTo>
                  <a:pt x="1028699" y="24383"/>
                </a:lnTo>
                <a:lnTo>
                  <a:pt x="1028699" y="40385"/>
                </a:lnTo>
                <a:lnTo>
                  <a:pt x="1034795" y="46481"/>
                </a:lnTo>
                <a:lnTo>
                  <a:pt x="1043177" y="47243"/>
                </a:lnTo>
                <a:lnTo>
                  <a:pt x="1050797" y="47243"/>
                </a:lnTo>
                <a:lnTo>
                  <a:pt x="1057655" y="41147"/>
                </a:lnTo>
                <a:close/>
              </a:path>
              <a:path w="1957070" h="90804">
                <a:moveTo>
                  <a:pt x="1114805" y="41909"/>
                </a:moveTo>
                <a:lnTo>
                  <a:pt x="1114805" y="25907"/>
                </a:lnTo>
                <a:lnTo>
                  <a:pt x="1108709" y="19811"/>
                </a:lnTo>
                <a:lnTo>
                  <a:pt x="1100327" y="19049"/>
                </a:lnTo>
                <a:lnTo>
                  <a:pt x="1092708" y="19049"/>
                </a:lnTo>
                <a:lnTo>
                  <a:pt x="1085849" y="25145"/>
                </a:lnTo>
                <a:lnTo>
                  <a:pt x="1085849" y="41147"/>
                </a:lnTo>
                <a:lnTo>
                  <a:pt x="1091945" y="48005"/>
                </a:lnTo>
                <a:lnTo>
                  <a:pt x="1107947" y="48005"/>
                </a:lnTo>
                <a:lnTo>
                  <a:pt x="1114805" y="41909"/>
                </a:lnTo>
                <a:close/>
              </a:path>
              <a:path w="1957070" h="90804">
                <a:moveTo>
                  <a:pt x="1171955" y="42671"/>
                </a:moveTo>
                <a:lnTo>
                  <a:pt x="1171955" y="26669"/>
                </a:lnTo>
                <a:lnTo>
                  <a:pt x="1165859" y="20573"/>
                </a:lnTo>
                <a:lnTo>
                  <a:pt x="1149858" y="20573"/>
                </a:lnTo>
                <a:lnTo>
                  <a:pt x="1142999" y="26669"/>
                </a:lnTo>
                <a:lnTo>
                  <a:pt x="1142999" y="42671"/>
                </a:lnTo>
                <a:lnTo>
                  <a:pt x="1149095" y="48767"/>
                </a:lnTo>
                <a:lnTo>
                  <a:pt x="1165097" y="48767"/>
                </a:lnTo>
                <a:lnTo>
                  <a:pt x="1171955" y="42671"/>
                </a:lnTo>
                <a:close/>
              </a:path>
              <a:path w="1957070" h="90804">
                <a:moveTo>
                  <a:pt x="1229105" y="44195"/>
                </a:moveTo>
                <a:lnTo>
                  <a:pt x="1229105" y="28193"/>
                </a:lnTo>
                <a:lnTo>
                  <a:pt x="1223009" y="21335"/>
                </a:lnTo>
                <a:lnTo>
                  <a:pt x="1207008" y="21335"/>
                </a:lnTo>
                <a:lnTo>
                  <a:pt x="1200149" y="27431"/>
                </a:lnTo>
                <a:lnTo>
                  <a:pt x="1200149" y="43433"/>
                </a:lnTo>
                <a:lnTo>
                  <a:pt x="1206245" y="49529"/>
                </a:lnTo>
                <a:lnTo>
                  <a:pt x="1214627" y="50291"/>
                </a:lnTo>
                <a:lnTo>
                  <a:pt x="1222247" y="50291"/>
                </a:lnTo>
                <a:lnTo>
                  <a:pt x="1229105" y="44195"/>
                </a:lnTo>
                <a:close/>
              </a:path>
              <a:path w="1957070" h="90804">
                <a:moveTo>
                  <a:pt x="1286255" y="44957"/>
                </a:moveTo>
                <a:lnTo>
                  <a:pt x="1286255" y="28955"/>
                </a:lnTo>
                <a:lnTo>
                  <a:pt x="1280159" y="22859"/>
                </a:lnTo>
                <a:lnTo>
                  <a:pt x="1271777" y="22097"/>
                </a:lnTo>
                <a:lnTo>
                  <a:pt x="1264158" y="22097"/>
                </a:lnTo>
                <a:lnTo>
                  <a:pt x="1257299" y="28955"/>
                </a:lnTo>
                <a:lnTo>
                  <a:pt x="1257299" y="44195"/>
                </a:lnTo>
                <a:lnTo>
                  <a:pt x="1263395" y="51053"/>
                </a:lnTo>
                <a:lnTo>
                  <a:pt x="1279397" y="51053"/>
                </a:lnTo>
                <a:lnTo>
                  <a:pt x="1286255" y="44957"/>
                </a:lnTo>
                <a:close/>
              </a:path>
              <a:path w="1957070" h="90804">
                <a:moveTo>
                  <a:pt x="1343405" y="45719"/>
                </a:moveTo>
                <a:lnTo>
                  <a:pt x="1343405" y="30479"/>
                </a:lnTo>
                <a:lnTo>
                  <a:pt x="1337309" y="23621"/>
                </a:lnTo>
                <a:lnTo>
                  <a:pt x="1321308" y="23621"/>
                </a:lnTo>
                <a:lnTo>
                  <a:pt x="1314449" y="29717"/>
                </a:lnTo>
                <a:lnTo>
                  <a:pt x="1314449" y="45719"/>
                </a:lnTo>
                <a:lnTo>
                  <a:pt x="1320545" y="51815"/>
                </a:lnTo>
                <a:lnTo>
                  <a:pt x="1336547" y="51815"/>
                </a:lnTo>
                <a:lnTo>
                  <a:pt x="1343405" y="45719"/>
                </a:lnTo>
                <a:close/>
              </a:path>
              <a:path w="1957070" h="90804">
                <a:moveTo>
                  <a:pt x="1400555" y="47243"/>
                </a:moveTo>
                <a:lnTo>
                  <a:pt x="1400555" y="31241"/>
                </a:lnTo>
                <a:lnTo>
                  <a:pt x="1394459" y="24383"/>
                </a:lnTo>
                <a:lnTo>
                  <a:pt x="1378458" y="24383"/>
                </a:lnTo>
                <a:lnTo>
                  <a:pt x="1372361" y="30479"/>
                </a:lnTo>
                <a:lnTo>
                  <a:pt x="1371599" y="38861"/>
                </a:lnTo>
                <a:lnTo>
                  <a:pt x="1371599" y="46481"/>
                </a:lnTo>
                <a:lnTo>
                  <a:pt x="1377695" y="52577"/>
                </a:lnTo>
                <a:lnTo>
                  <a:pt x="1386077" y="53339"/>
                </a:lnTo>
                <a:lnTo>
                  <a:pt x="1393697" y="53339"/>
                </a:lnTo>
                <a:lnTo>
                  <a:pt x="1400555" y="47243"/>
                </a:lnTo>
                <a:close/>
              </a:path>
              <a:path w="1957070" h="90804">
                <a:moveTo>
                  <a:pt x="1457705" y="48005"/>
                </a:moveTo>
                <a:lnTo>
                  <a:pt x="1457705" y="32003"/>
                </a:lnTo>
                <a:lnTo>
                  <a:pt x="1451609" y="25907"/>
                </a:lnTo>
                <a:lnTo>
                  <a:pt x="1443227" y="25907"/>
                </a:lnTo>
                <a:lnTo>
                  <a:pt x="1435608" y="25145"/>
                </a:lnTo>
                <a:lnTo>
                  <a:pt x="1429511" y="32003"/>
                </a:lnTo>
                <a:lnTo>
                  <a:pt x="1428749" y="39623"/>
                </a:lnTo>
                <a:lnTo>
                  <a:pt x="1428749" y="47243"/>
                </a:lnTo>
                <a:lnTo>
                  <a:pt x="1434845" y="54101"/>
                </a:lnTo>
                <a:lnTo>
                  <a:pt x="1450847" y="54101"/>
                </a:lnTo>
                <a:lnTo>
                  <a:pt x="1457705" y="48005"/>
                </a:lnTo>
                <a:close/>
              </a:path>
              <a:path w="1957070" h="90804">
                <a:moveTo>
                  <a:pt x="1514855" y="48767"/>
                </a:moveTo>
                <a:lnTo>
                  <a:pt x="1514855" y="33527"/>
                </a:lnTo>
                <a:lnTo>
                  <a:pt x="1508759" y="26669"/>
                </a:lnTo>
                <a:lnTo>
                  <a:pt x="1492758" y="26669"/>
                </a:lnTo>
                <a:lnTo>
                  <a:pt x="1486661" y="32765"/>
                </a:lnTo>
                <a:lnTo>
                  <a:pt x="1485899" y="40385"/>
                </a:lnTo>
                <a:lnTo>
                  <a:pt x="1485899" y="48767"/>
                </a:lnTo>
                <a:lnTo>
                  <a:pt x="1491995" y="54863"/>
                </a:lnTo>
                <a:lnTo>
                  <a:pt x="1500377" y="54863"/>
                </a:lnTo>
                <a:lnTo>
                  <a:pt x="1507997" y="55625"/>
                </a:lnTo>
                <a:lnTo>
                  <a:pt x="1514855" y="48767"/>
                </a:lnTo>
                <a:close/>
              </a:path>
              <a:path w="1957070" h="90804">
                <a:moveTo>
                  <a:pt x="1572005" y="50291"/>
                </a:moveTo>
                <a:lnTo>
                  <a:pt x="1572005" y="34289"/>
                </a:lnTo>
                <a:lnTo>
                  <a:pt x="1565909" y="27431"/>
                </a:lnTo>
                <a:lnTo>
                  <a:pt x="1549908" y="27431"/>
                </a:lnTo>
                <a:lnTo>
                  <a:pt x="1543811" y="33527"/>
                </a:lnTo>
                <a:lnTo>
                  <a:pt x="1543049" y="41909"/>
                </a:lnTo>
                <a:lnTo>
                  <a:pt x="1543049" y="49529"/>
                </a:lnTo>
                <a:lnTo>
                  <a:pt x="1549145" y="56387"/>
                </a:lnTo>
                <a:lnTo>
                  <a:pt x="1565147" y="56387"/>
                </a:lnTo>
                <a:lnTo>
                  <a:pt x="1572005" y="50291"/>
                </a:lnTo>
                <a:close/>
              </a:path>
              <a:path w="1957070" h="90804">
                <a:moveTo>
                  <a:pt x="1629155" y="51053"/>
                </a:moveTo>
                <a:lnTo>
                  <a:pt x="1629155" y="35051"/>
                </a:lnTo>
                <a:lnTo>
                  <a:pt x="1623059" y="28955"/>
                </a:lnTo>
                <a:lnTo>
                  <a:pt x="1615439" y="28955"/>
                </a:lnTo>
                <a:lnTo>
                  <a:pt x="1607058" y="28193"/>
                </a:lnTo>
                <a:lnTo>
                  <a:pt x="1600961" y="35051"/>
                </a:lnTo>
                <a:lnTo>
                  <a:pt x="1600199" y="42671"/>
                </a:lnTo>
                <a:lnTo>
                  <a:pt x="1600199" y="50291"/>
                </a:lnTo>
                <a:lnTo>
                  <a:pt x="1606295" y="57149"/>
                </a:lnTo>
                <a:lnTo>
                  <a:pt x="1622297" y="57149"/>
                </a:lnTo>
                <a:lnTo>
                  <a:pt x="1629155" y="51053"/>
                </a:lnTo>
                <a:close/>
              </a:path>
              <a:path w="1957070" h="90804">
                <a:moveTo>
                  <a:pt x="1686305" y="51815"/>
                </a:moveTo>
                <a:lnTo>
                  <a:pt x="1686305" y="36575"/>
                </a:lnTo>
                <a:lnTo>
                  <a:pt x="1680209" y="29717"/>
                </a:lnTo>
                <a:lnTo>
                  <a:pt x="1664208" y="29717"/>
                </a:lnTo>
                <a:lnTo>
                  <a:pt x="1658111" y="35813"/>
                </a:lnTo>
                <a:lnTo>
                  <a:pt x="1657350" y="43433"/>
                </a:lnTo>
                <a:lnTo>
                  <a:pt x="1657350" y="51815"/>
                </a:lnTo>
                <a:lnTo>
                  <a:pt x="1664208" y="57911"/>
                </a:lnTo>
                <a:lnTo>
                  <a:pt x="1672589" y="57988"/>
                </a:lnTo>
                <a:lnTo>
                  <a:pt x="1679447" y="58673"/>
                </a:lnTo>
                <a:lnTo>
                  <a:pt x="1686305" y="51815"/>
                </a:lnTo>
                <a:close/>
              </a:path>
              <a:path w="1957070" h="90804">
                <a:moveTo>
                  <a:pt x="1743455" y="53339"/>
                </a:moveTo>
                <a:lnTo>
                  <a:pt x="1743455" y="37337"/>
                </a:lnTo>
                <a:lnTo>
                  <a:pt x="1737359" y="30479"/>
                </a:lnTo>
                <a:lnTo>
                  <a:pt x="1721358" y="30479"/>
                </a:lnTo>
                <a:lnTo>
                  <a:pt x="1715261" y="36575"/>
                </a:lnTo>
                <a:lnTo>
                  <a:pt x="1714500" y="44957"/>
                </a:lnTo>
                <a:lnTo>
                  <a:pt x="1714500" y="52577"/>
                </a:lnTo>
                <a:lnTo>
                  <a:pt x="1721358" y="59435"/>
                </a:lnTo>
                <a:lnTo>
                  <a:pt x="1736597" y="59435"/>
                </a:lnTo>
                <a:lnTo>
                  <a:pt x="1743455" y="53339"/>
                </a:lnTo>
                <a:close/>
              </a:path>
              <a:path w="1957070" h="90804">
                <a:moveTo>
                  <a:pt x="1800605" y="54101"/>
                </a:moveTo>
                <a:lnTo>
                  <a:pt x="1800605" y="38099"/>
                </a:lnTo>
                <a:lnTo>
                  <a:pt x="1794509" y="32003"/>
                </a:lnTo>
                <a:lnTo>
                  <a:pt x="1786889" y="32003"/>
                </a:lnTo>
                <a:lnTo>
                  <a:pt x="1778508" y="31241"/>
                </a:lnTo>
                <a:lnTo>
                  <a:pt x="1772411" y="38099"/>
                </a:lnTo>
                <a:lnTo>
                  <a:pt x="1772411" y="45719"/>
                </a:lnTo>
                <a:lnTo>
                  <a:pt x="1771650" y="53339"/>
                </a:lnTo>
                <a:lnTo>
                  <a:pt x="1778508" y="60197"/>
                </a:lnTo>
                <a:lnTo>
                  <a:pt x="1793747" y="60197"/>
                </a:lnTo>
                <a:lnTo>
                  <a:pt x="1800605" y="54101"/>
                </a:lnTo>
                <a:close/>
              </a:path>
              <a:path w="1957070" h="90804">
                <a:moveTo>
                  <a:pt x="1857755" y="54863"/>
                </a:moveTo>
                <a:lnTo>
                  <a:pt x="1857755" y="39623"/>
                </a:lnTo>
                <a:lnTo>
                  <a:pt x="1851659" y="32765"/>
                </a:lnTo>
                <a:lnTo>
                  <a:pt x="1835658" y="32765"/>
                </a:lnTo>
                <a:lnTo>
                  <a:pt x="1829561" y="38861"/>
                </a:lnTo>
                <a:lnTo>
                  <a:pt x="1829561" y="46481"/>
                </a:lnTo>
                <a:lnTo>
                  <a:pt x="1828800" y="54863"/>
                </a:lnTo>
                <a:lnTo>
                  <a:pt x="1835658" y="60959"/>
                </a:lnTo>
                <a:lnTo>
                  <a:pt x="1844039" y="61036"/>
                </a:lnTo>
                <a:lnTo>
                  <a:pt x="1850897" y="61721"/>
                </a:lnTo>
                <a:lnTo>
                  <a:pt x="1857755" y="54863"/>
                </a:lnTo>
                <a:close/>
              </a:path>
              <a:path w="1957070" h="90804">
                <a:moveTo>
                  <a:pt x="1956815" y="48767"/>
                </a:moveTo>
                <a:lnTo>
                  <a:pt x="1872233" y="4571"/>
                </a:lnTo>
                <a:lnTo>
                  <a:pt x="1870709" y="90677"/>
                </a:lnTo>
                <a:lnTo>
                  <a:pt x="1956815" y="48767"/>
                </a:lnTo>
                <a:close/>
              </a:path>
            </a:pathLst>
          </a:custGeom>
          <a:solidFill>
            <a:srgbClr val="000000"/>
          </a:solidFill>
        </p:spPr>
        <p:txBody>
          <a:bodyPr wrap="square" lIns="0" tIns="0" rIns="0" bIns="0" rtlCol="0"/>
          <a:lstStyle/>
          <a:p>
            <a:endParaRPr/>
          </a:p>
        </p:txBody>
      </p:sp>
      <p:sp>
        <p:nvSpPr>
          <p:cNvPr id="39" name="object 38"/>
          <p:cNvSpPr/>
          <p:nvPr/>
        </p:nvSpPr>
        <p:spPr>
          <a:xfrm>
            <a:off x="5473772" y="3945128"/>
            <a:ext cx="404707" cy="561975"/>
          </a:xfrm>
          <a:custGeom>
            <a:avLst/>
            <a:gdLst/>
            <a:ahLst/>
            <a:cxnLst/>
            <a:rect l="l" t="t" r="r" b="b"/>
            <a:pathLst>
              <a:path w="303529" h="561975">
                <a:moveTo>
                  <a:pt x="28194" y="22098"/>
                </a:moveTo>
                <a:lnTo>
                  <a:pt x="28194" y="6096"/>
                </a:lnTo>
                <a:lnTo>
                  <a:pt x="22098" y="0"/>
                </a:lnTo>
                <a:lnTo>
                  <a:pt x="6096" y="0"/>
                </a:lnTo>
                <a:lnTo>
                  <a:pt x="0" y="6096"/>
                </a:lnTo>
                <a:lnTo>
                  <a:pt x="0" y="22098"/>
                </a:lnTo>
                <a:lnTo>
                  <a:pt x="6096" y="28194"/>
                </a:lnTo>
                <a:lnTo>
                  <a:pt x="22098" y="28194"/>
                </a:lnTo>
                <a:lnTo>
                  <a:pt x="28194" y="22098"/>
                </a:lnTo>
                <a:close/>
              </a:path>
              <a:path w="303529" h="561975">
                <a:moveTo>
                  <a:pt x="28194" y="79248"/>
                </a:moveTo>
                <a:lnTo>
                  <a:pt x="28194" y="63246"/>
                </a:lnTo>
                <a:lnTo>
                  <a:pt x="22098" y="57150"/>
                </a:lnTo>
                <a:lnTo>
                  <a:pt x="6096" y="57150"/>
                </a:lnTo>
                <a:lnTo>
                  <a:pt x="0" y="63246"/>
                </a:lnTo>
                <a:lnTo>
                  <a:pt x="0" y="79248"/>
                </a:lnTo>
                <a:lnTo>
                  <a:pt x="6096" y="85344"/>
                </a:lnTo>
                <a:lnTo>
                  <a:pt x="22098" y="85344"/>
                </a:lnTo>
                <a:lnTo>
                  <a:pt x="28194" y="79248"/>
                </a:lnTo>
                <a:close/>
              </a:path>
              <a:path w="303529" h="561975">
                <a:moveTo>
                  <a:pt x="28194" y="136398"/>
                </a:moveTo>
                <a:lnTo>
                  <a:pt x="28194" y="120396"/>
                </a:lnTo>
                <a:lnTo>
                  <a:pt x="22098" y="114300"/>
                </a:lnTo>
                <a:lnTo>
                  <a:pt x="6096" y="114300"/>
                </a:lnTo>
                <a:lnTo>
                  <a:pt x="0" y="120396"/>
                </a:lnTo>
                <a:lnTo>
                  <a:pt x="0" y="136398"/>
                </a:lnTo>
                <a:lnTo>
                  <a:pt x="6096" y="142494"/>
                </a:lnTo>
                <a:lnTo>
                  <a:pt x="22098" y="142494"/>
                </a:lnTo>
                <a:lnTo>
                  <a:pt x="28194" y="136398"/>
                </a:lnTo>
                <a:close/>
              </a:path>
              <a:path w="303529" h="561975">
                <a:moveTo>
                  <a:pt x="28194" y="193548"/>
                </a:moveTo>
                <a:lnTo>
                  <a:pt x="28194" y="177546"/>
                </a:lnTo>
                <a:lnTo>
                  <a:pt x="22098" y="171450"/>
                </a:lnTo>
                <a:lnTo>
                  <a:pt x="6096" y="171450"/>
                </a:lnTo>
                <a:lnTo>
                  <a:pt x="0" y="177546"/>
                </a:lnTo>
                <a:lnTo>
                  <a:pt x="0" y="193548"/>
                </a:lnTo>
                <a:lnTo>
                  <a:pt x="6096" y="199644"/>
                </a:lnTo>
                <a:lnTo>
                  <a:pt x="22098" y="199644"/>
                </a:lnTo>
                <a:lnTo>
                  <a:pt x="28194" y="193548"/>
                </a:lnTo>
                <a:close/>
              </a:path>
              <a:path w="303529" h="561975">
                <a:moveTo>
                  <a:pt x="28194" y="250698"/>
                </a:moveTo>
                <a:lnTo>
                  <a:pt x="28194" y="234696"/>
                </a:lnTo>
                <a:lnTo>
                  <a:pt x="22098" y="228600"/>
                </a:lnTo>
                <a:lnTo>
                  <a:pt x="6096" y="228600"/>
                </a:lnTo>
                <a:lnTo>
                  <a:pt x="0" y="234696"/>
                </a:lnTo>
                <a:lnTo>
                  <a:pt x="0" y="250698"/>
                </a:lnTo>
                <a:lnTo>
                  <a:pt x="6096" y="256794"/>
                </a:lnTo>
                <a:lnTo>
                  <a:pt x="22098" y="256794"/>
                </a:lnTo>
                <a:lnTo>
                  <a:pt x="28194" y="250698"/>
                </a:lnTo>
                <a:close/>
              </a:path>
              <a:path w="303529" h="561975">
                <a:moveTo>
                  <a:pt x="28194" y="307848"/>
                </a:moveTo>
                <a:lnTo>
                  <a:pt x="28194" y="291846"/>
                </a:lnTo>
                <a:lnTo>
                  <a:pt x="22098" y="285750"/>
                </a:lnTo>
                <a:lnTo>
                  <a:pt x="6096" y="285750"/>
                </a:lnTo>
                <a:lnTo>
                  <a:pt x="0" y="291846"/>
                </a:lnTo>
                <a:lnTo>
                  <a:pt x="0" y="307848"/>
                </a:lnTo>
                <a:lnTo>
                  <a:pt x="6096" y="313944"/>
                </a:lnTo>
                <a:lnTo>
                  <a:pt x="22098" y="313944"/>
                </a:lnTo>
                <a:lnTo>
                  <a:pt x="28194" y="307848"/>
                </a:lnTo>
                <a:close/>
              </a:path>
              <a:path w="303529" h="561975">
                <a:moveTo>
                  <a:pt x="28194" y="364998"/>
                </a:moveTo>
                <a:lnTo>
                  <a:pt x="28194" y="348996"/>
                </a:lnTo>
                <a:lnTo>
                  <a:pt x="22098" y="342900"/>
                </a:lnTo>
                <a:lnTo>
                  <a:pt x="6096" y="342900"/>
                </a:lnTo>
                <a:lnTo>
                  <a:pt x="0" y="348996"/>
                </a:lnTo>
                <a:lnTo>
                  <a:pt x="0" y="364998"/>
                </a:lnTo>
                <a:lnTo>
                  <a:pt x="6096" y="371094"/>
                </a:lnTo>
                <a:lnTo>
                  <a:pt x="22098" y="371094"/>
                </a:lnTo>
                <a:lnTo>
                  <a:pt x="28194" y="364998"/>
                </a:lnTo>
                <a:close/>
              </a:path>
              <a:path w="303529" h="561975">
                <a:moveTo>
                  <a:pt x="28194" y="422148"/>
                </a:moveTo>
                <a:lnTo>
                  <a:pt x="28194" y="406146"/>
                </a:lnTo>
                <a:lnTo>
                  <a:pt x="22098" y="400050"/>
                </a:lnTo>
                <a:lnTo>
                  <a:pt x="6096" y="400050"/>
                </a:lnTo>
                <a:lnTo>
                  <a:pt x="0" y="406146"/>
                </a:lnTo>
                <a:lnTo>
                  <a:pt x="0" y="422148"/>
                </a:lnTo>
                <a:lnTo>
                  <a:pt x="6096" y="428244"/>
                </a:lnTo>
                <a:lnTo>
                  <a:pt x="22098" y="428244"/>
                </a:lnTo>
                <a:lnTo>
                  <a:pt x="28194" y="422148"/>
                </a:lnTo>
                <a:close/>
              </a:path>
              <a:path w="303529" h="561975">
                <a:moveTo>
                  <a:pt x="28194" y="479298"/>
                </a:moveTo>
                <a:lnTo>
                  <a:pt x="28194" y="463296"/>
                </a:lnTo>
                <a:lnTo>
                  <a:pt x="22098" y="457200"/>
                </a:lnTo>
                <a:lnTo>
                  <a:pt x="6096" y="457200"/>
                </a:lnTo>
                <a:lnTo>
                  <a:pt x="0" y="463296"/>
                </a:lnTo>
                <a:lnTo>
                  <a:pt x="0" y="479298"/>
                </a:lnTo>
                <a:lnTo>
                  <a:pt x="6096" y="485394"/>
                </a:lnTo>
                <a:lnTo>
                  <a:pt x="22098" y="485394"/>
                </a:lnTo>
                <a:lnTo>
                  <a:pt x="28194" y="479298"/>
                </a:lnTo>
                <a:close/>
              </a:path>
              <a:path w="303529" h="561975">
                <a:moveTo>
                  <a:pt x="38100" y="526542"/>
                </a:moveTo>
                <a:lnTo>
                  <a:pt x="38100" y="511302"/>
                </a:lnTo>
                <a:lnTo>
                  <a:pt x="32004" y="504444"/>
                </a:lnTo>
                <a:lnTo>
                  <a:pt x="16002" y="504444"/>
                </a:lnTo>
                <a:lnTo>
                  <a:pt x="9906" y="511302"/>
                </a:lnTo>
                <a:lnTo>
                  <a:pt x="9906" y="526542"/>
                </a:lnTo>
                <a:lnTo>
                  <a:pt x="16002" y="533400"/>
                </a:lnTo>
                <a:lnTo>
                  <a:pt x="32004" y="533400"/>
                </a:lnTo>
                <a:lnTo>
                  <a:pt x="38100" y="526542"/>
                </a:lnTo>
                <a:close/>
              </a:path>
              <a:path w="303529" h="561975">
                <a:moveTo>
                  <a:pt x="95250" y="526542"/>
                </a:moveTo>
                <a:lnTo>
                  <a:pt x="95250" y="511302"/>
                </a:lnTo>
                <a:lnTo>
                  <a:pt x="89154" y="504444"/>
                </a:lnTo>
                <a:lnTo>
                  <a:pt x="73152" y="504444"/>
                </a:lnTo>
                <a:lnTo>
                  <a:pt x="67056" y="511302"/>
                </a:lnTo>
                <a:lnTo>
                  <a:pt x="67056" y="526542"/>
                </a:lnTo>
                <a:lnTo>
                  <a:pt x="73152" y="533400"/>
                </a:lnTo>
                <a:lnTo>
                  <a:pt x="89154" y="533400"/>
                </a:lnTo>
                <a:lnTo>
                  <a:pt x="95250" y="526542"/>
                </a:lnTo>
                <a:close/>
              </a:path>
              <a:path w="303529" h="561975">
                <a:moveTo>
                  <a:pt x="152400" y="526542"/>
                </a:moveTo>
                <a:lnTo>
                  <a:pt x="152400" y="511302"/>
                </a:lnTo>
                <a:lnTo>
                  <a:pt x="146304" y="504444"/>
                </a:lnTo>
                <a:lnTo>
                  <a:pt x="130302" y="504444"/>
                </a:lnTo>
                <a:lnTo>
                  <a:pt x="124206" y="511302"/>
                </a:lnTo>
                <a:lnTo>
                  <a:pt x="124206" y="526542"/>
                </a:lnTo>
                <a:lnTo>
                  <a:pt x="130302" y="533400"/>
                </a:lnTo>
                <a:lnTo>
                  <a:pt x="146304" y="533400"/>
                </a:lnTo>
                <a:lnTo>
                  <a:pt x="152400" y="526542"/>
                </a:lnTo>
                <a:close/>
              </a:path>
              <a:path w="303529" h="561975">
                <a:moveTo>
                  <a:pt x="209550" y="526542"/>
                </a:moveTo>
                <a:lnTo>
                  <a:pt x="209550" y="511302"/>
                </a:lnTo>
                <a:lnTo>
                  <a:pt x="203454" y="504444"/>
                </a:lnTo>
                <a:lnTo>
                  <a:pt x="187452" y="504444"/>
                </a:lnTo>
                <a:lnTo>
                  <a:pt x="181356" y="511302"/>
                </a:lnTo>
                <a:lnTo>
                  <a:pt x="181356" y="526542"/>
                </a:lnTo>
                <a:lnTo>
                  <a:pt x="187452" y="533400"/>
                </a:lnTo>
                <a:lnTo>
                  <a:pt x="203454" y="533400"/>
                </a:lnTo>
                <a:lnTo>
                  <a:pt x="209550" y="526542"/>
                </a:lnTo>
                <a:close/>
              </a:path>
              <a:path w="303529" h="561975">
                <a:moveTo>
                  <a:pt x="303276" y="518922"/>
                </a:moveTo>
                <a:lnTo>
                  <a:pt x="217170" y="476250"/>
                </a:lnTo>
                <a:lnTo>
                  <a:pt x="217170" y="561594"/>
                </a:lnTo>
                <a:lnTo>
                  <a:pt x="303276" y="518922"/>
                </a:lnTo>
                <a:close/>
              </a:path>
            </a:pathLst>
          </a:custGeom>
          <a:solidFill>
            <a:srgbClr val="000000"/>
          </a:solidFill>
        </p:spPr>
        <p:txBody>
          <a:bodyPr wrap="square" lIns="0" tIns="0" rIns="0" bIns="0" rtlCol="0"/>
          <a:lstStyle/>
          <a:p>
            <a:endParaRPr/>
          </a:p>
        </p:txBody>
      </p:sp>
      <p:sp>
        <p:nvSpPr>
          <p:cNvPr id="40" name="object 39"/>
          <p:cNvSpPr/>
          <p:nvPr/>
        </p:nvSpPr>
        <p:spPr>
          <a:xfrm>
            <a:off x="1938364" y="1674023"/>
            <a:ext cx="480907" cy="171450"/>
          </a:xfrm>
          <a:custGeom>
            <a:avLst/>
            <a:gdLst/>
            <a:ahLst/>
            <a:cxnLst/>
            <a:rect l="l" t="t" r="r" b="b"/>
            <a:pathLst>
              <a:path w="360679" h="171450">
                <a:moveTo>
                  <a:pt x="285096" y="85809"/>
                </a:moveTo>
                <a:lnTo>
                  <a:pt x="252135" y="66472"/>
                </a:lnTo>
                <a:lnTo>
                  <a:pt x="0" y="66472"/>
                </a:lnTo>
                <a:lnTo>
                  <a:pt x="0" y="104572"/>
                </a:lnTo>
                <a:lnTo>
                  <a:pt x="252747" y="104572"/>
                </a:lnTo>
                <a:lnTo>
                  <a:pt x="285096" y="85809"/>
                </a:lnTo>
                <a:close/>
              </a:path>
              <a:path w="360679" h="171450">
                <a:moveTo>
                  <a:pt x="360425" y="85522"/>
                </a:moveTo>
                <a:lnTo>
                  <a:pt x="217931" y="2464"/>
                </a:lnTo>
                <a:lnTo>
                  <a:pt x="210776" y="0"/>
                </a:lnTo>
                <a:lnTo>
                  <a:pt x="203549" y="464"/>
                </a:lnTo>
                <a:lnTo>
                  <a:pt x="197036" y="3643"/>
                </a:lnTo>
                <a:lnTo>
                  <a:pt x="192024" y="9322"/>
                </a:lnTo>
                <a:lnTo>
                  <a:pt x="189559" y="16478"/>
                </a:lnTo>
                <a:lnTo>
                  <a:pt x="190023" y="23705"/>
                </a:lnTo>
                <a:lnTo>
                  <a:pt x="193202" y="30218"/>
                </a:lnTo>
                <a:lnTo>
                  <a:pt x="198881" y="35230"/>
                </a:lnTo>
                <a:lnTo>
                  <a:pt x="252135" y="66472"/>
                </a:lnTo>
                <a:lnTo>
                  <a:pt x="323088" y="66472"/>
                </a:lnTo>
                <a:lnTo>
                  <a:pt x="323088" y="107286"/>
                </a:lnTo>
                <a:lnTo>
                  <a:pt x="360425" y="85522"/>
                </a:lnTo>
                <a:close/>
              </a:path>
              <a:path w="360679" h="171450">
                <a:moveTo>
                  <a:pt x="323088" y="107286"/>
                </a:moveTo>
                <a:lnTo>
                  <a:pt x="323088" y="104572"/>
                </a:lnTo>
                <a:lnTo>
                  <a:pt x="252747" y="104572"/>
                </a:lnTo>
                <a:lnTo>
                  <a:pt x="198881" y="135814"/>
                </a:lnTo>
                <a:lnTo>
                  <a:pt x="193202" y="140827"/>
                </a:lnTo>
                <a:lnTo>
                  <a:pt x="190023" y="147339"/>
                </a:lnTo>
                <a:lnTo>
                  <a:pt x="189559" y="154566"/>
                </a:lnTo>
                <a:lnTo>
                  <a:pt x="192024" y="161722"/>
                </a:lnTo>
                <a:lnTo>
                  <a:pt x="197036" y="167401"/>
                </a:lnTo>
                <a:lnTo>
                  <a:pt x="203549" y="170580"/>
                </a:lnTo>
                <a:lnTo>
                  <a:pt x="210776" y="171045"/>
                </a:lnTo>
                <a:lnTo>
                  <a:pt x="217931" y="168580"/>
                </a:lnTo>
                <a:lnTo>
                  <a:pt x="323088" y="107286"/>
                </a:lnTo>
                <a:close/>
              </a:path>
              <a:path w="360679" h="171450">
                <a:moveTo>
                  <a:pt x="323088" y="104572"/>
                </a:moveTo>
                <a:lnTo>
                  <a:pt x="323088" y="66472"/>
                </a:lnTo>
                <a:lnTo>
                  <a:pt x="252135" y="66472"/>
                </a:lnTo>
                <a:lnTo>
                  <a:pt x="285096" y="85809"/>
                </a:lnTo>
                <a:lnTo>
                  <a:pt x="313181" y="69520"/>
                </a:lnTo>
                <a:lnTo>
                  <a:pt x="313181" y="104572"/>
                </a:lnTo>
                <a:lnTo>
                  <a:pt x="323088" y="104572"/>
                </a:lnTo>
                <a:close/>
              </a:path>
              <a:path w="360679" h="171450">
                <a:moveTo>
                  <a:pt x="313181" y="104572"/>
                </a:moveTo>
                <a:lnTo>
                  <a:pt x="313181" y="102286"/>
                </a:lnTo>
                <a:lnTo>
                  <a:pt x="285096" y="85809"/>
                </a:lnTo>
                <a:lnTo>
                  <a:pt x="252747" y="104572"/>
                </a:lnTo>
                <a:lnTo>
                  <a:pt x="313181" y="104572"/>
                </a:lnTo>
                <a:close/>
              </a:path>
              <a:path w="360679" h="171450">
                <a:moveTo>
                  <a:pt x="313181" y="102286"/>
                </a:moveTo>
                <a:lnTo>
                  <a:pt x="313181" y="69520"/>
                </a:lnTo>
                <a:lnTo>
                  <a:pt x="285096" y="85809"/>
                </a:lnTo>
                <a:lnTo>
                  <a:pt x="313181" y="102286"/>
                </a:lnTo>
                <a:close/>
              </a:path>
            </a:pathLst>
          </a:custGeom>
          <a:solidFill>
            <a:srgbClr val="000000"/>
          </a:solidFill>
        </p:spPr>
        <p:txBody>
          <a:bodyPr wrap="square" lIns="0" tIns="0" rIns="0" bIns="0" rtlCol="0"/>
          <a:lstStyle/>
          <a:p>
            <a:endParaRPr/>
          </a:p>
        </p:txBody>
      </p:sp>
      <p:sp>
        <p:nvSpPr>
          <p:cNvPr id="41" name="object 40"/>
          <p:cNvSpPr txBox="1"/>
          <p:nvPr/>
        </p:nvSpPr>
        <p:spPr>
          <a:xfrm>
            <a:off x="2575481" y="1312418"/>
            <a:ext cx="1476587" cy="1409700"/>
          </a:xfrm>
          <a:prstGeom prst="rect">
            <a:avLst/>
          </a:prstGeom>
        </p:spPr>
        <p:txBody>
          <a:bodyPr vert="horz" wrap="square" lIns="0" tIns="12700" rIns="0" bIns="0" rtlCol="0">
            <a:spAutoFit/>
          </a:bodyPr>
          <a:lstStyle/>
          <a:p>
            <a:pPr marL="12700" marR="123825">
              <a:lnSpc>
                <a:spcPct val="138800"/>
              </a:lnSpc>
              <a:spcBef>
                <a:spcPts val="100"/>
              </a:spcBef>
            </a:pPr>
            <a:r>
              <a:rPr sz="1200" spc="-5" dirty="0">
                <a:latin typeface="Arial"/>
                <a:cs typeface="Arial"/>
              </a:rPr>
              <a:t>Raw</a:t>
            </a:r>
            <a:r>
              <a:rPr sz="1200" spc="-60" dirty="0">
                <a:latin typeface="Arial"/>
                <a:cs typeface="Arial"/>
              </a:rPr>
              <a:t> </a:t>
            </a:r>
            <a:r>
              <a:rPr sz="1200" spc="-10" dirty="0">
                <a:latin typeface="Arial"/>
                <a:cs typeface="Arial"/>
              </a:rPr>
              <a:t>Materials  Clinker</a:t>
            </a:r>
            <a:endParaRPr sz="1200" dirty="0">
              <a:latin typeface="Arial"/>
              <a:cs typeface="Arial"/>
            </a:endParaRPr>
          </a:p>
          <a:p>
            <a:pPr marL="12700">
              <a:lnSpc>
                <a:spcPct val="100000"/>
              </a:lnSpc>
              <a:spcBef>
                <a:spcPts val="819"/>
              </a:spcBef>
            </a:pPr>
            <a:r>
              <a:rPr sz="1200" spc="-5" dirty="0">
                <a:latin typeface="Arial"/>
                <a:cs typeface="Arial"/>
              </a:rPr>
              <a:t>Cement in</a:t>
            </a:r>
            <a:r>
              <a:rPr sz="1200" spc="-75" dirty="0">
                <a:latin typeface="Arial"/>
                <a:cs typeface="Arial"/>
              </a:rPr>
              <a:t> </a:t>
            </a:r>
            <a:r>
              <a:rPr sz="1200" spc="-10" dirty="0">
                <a:latin typeface="Arial"/>
                <a:cs typeface="Arial"/>
              </a:rPr>
              <a:t>Bags</a:t>
            </a:r>
            <a:endParaRPr sz="1200" dirty="0">
              <a:latin typeface="Arial"/>
              <a:cs typeface="Arial"/>
            </a:endParaRPr>
          </a:p>
          <a:p>
            <a:pPr marL="12700" marR="55880">
              <a:lnSpc>
                <a:spcPct val="157100"/>
              </a:lnSpc>
              <a:spcBef>
                <a:spcPts val="114"/>
              </a:spcBef>
            </a:pPr>
            <a:r>
              <a:rPr sz="1200" spc="-5" dirty="0">
                <a:latin typeface="Arial"/>
                <a:cs typeface="Arial"/>
              </a:rPr>
              <a:t>Cement in</a:t>
            </a:r>
            <a:r>
              <a:rPr sz="1200" spc="-80" dirty="0">
                <a:latin typeface="Arial"/>
                <a:cs typeface="Arial"/>
              </a:rPr>
              <a:t> </a:t>
            </a:r>
            <a:r>
              <a:rPr sz="1200" spc="-10" dirty="0">
                <a:latin typeface="Arial"/>
                <a:cs typeface="Arial"/>
              </a:rPr>
              <a:t>Bulk  </a:t>
            </a:r>
            <a:r>
              <a:rPr sz="1200" spc="-5" dirty="0">
                <a:latin typeface="Arial"/>
                <a:cs typeface="Arial"/>
              </a:rPr>
              <a:t>Concrete</a:t>
            </a:r>
            <a:endParaRPr sz="1200" dirty="0">
              <a:latin typeface="Arial"/>
              <a:cs typeface="Arial"/>
            </a:endParaRPr>
          </a:p>
        </p:txBody>
      </p:sp>
      <p:sp>
        <p:nvSpPr>
          <p:cNvPr id="42" name="object 41"/>
          <p:cNvSpPr txBox="1"/>
          <p:nvPr/>
        </p:nvSpPr>
        <p:spPr>
          <a:xfrm>
            <a:off x="3862396" y="3240278"/>
            <a:ext cx="863600" cy="462306"/>
          </a:xfrm>
          <a:prstGeom prst="rect">
            <a:avLst/>
          </a:prstGeom>
          <a:solidFill>
            <a:schemeClr val="bg1">
              <a:lumMod val="65000"/>
            </a:schemeClr>
          </a:solidFill>
        </p:spPr>
        <p:txBody>
          <a:bodyPr vert="horz" wrap="square" lIns="0" tIns="635" rIns="0" bIns="0" rtlCol="0">
            <a:spAutoFit/>
          </a:bodyPr>
          <a:lstStyle/>
          <a:p>
            <a:pPr>
              <a:lnSpc>
                <a:spcPct val="100000"/>
              </a:lnSpc>
              <a:spcBef>
                <a:spcPts val="5"/>
              </a:spcBef>
            </a:pPr>
            <a:endParaRPr sz="1800" dirty="0">
              <a:latin typeface="Times New Roman"/>
              <a:cs typeface="Times New Roman"/>
            </a:endParaRPr>
          </a:p>
          <a:p>
            <a:pPr marL="36195">
              <a:lnSpc>
                <a:spcPct val="100000"/>
              </a:lnSpc>
            </a:pPr>
            <a:r>
              <a:rPr sz="1200" spc="-10" dirty="0">
                <a:latin typeface="Arial"/>
                <a:cs typeface="Arial"/>
              </a:rPr>
              <a:t>Grinding</a:t>
            </a:r>
            <a:endParaRPr sz="1200" dirty="0">
              <a:latin typeface="Arial"/>
              <a:cs typeface="Arial"/>
            </a:endParaRPr>
          </a:p>
        </p:txBody>
      </p:sp>
      <p:sp>
        <p:nvSpPr>
          <p:cNvPr id="43" name="object 42"/>
          <p:cNvSpPr/>
          <p:nvPr/>
        </p:nvSpPr>
        <p:spPr>
          <a:xfrm>
            <a:off x="3572835" y="3535172"/>
            <a:ext cx="289559" cy="132587"/>
          </a:xfrm>
          <a:prstGeom prst="rect">
            <a:avLst/>
          </a:prstGeom>
          <a:blipFill>
            <a:blip r:embed="rId3" cstate="print"/>
            <a:stretch>
              <a:fillRect/>
            </a:stretch>
          </a:blipFill>
        </p:spPr>
        <p:txBody>
          <a:bodyPr wrap="square" lIns="0" tIns="0" rIns="0" bIns="0" rtlCol="0"/>
          <a:lstStyle/>
          <a:p>
            <a:endParaRPr/>
          </a:p>
        </p:txBody>
      </p:sp>
      <p:sp>
        <p:nvSpPr>
          <p:cNvPr id="44" name="object 43"/>
          <p:cNvSpPr/>
          <p:nvPr/>
        </p:nvSpPr>
        <p:spPr>
          <a:xfrm>
            <a:off x="4725996" y="3534410"/>
            <a:ext cx="286512" cy="132587"/>
          </a:xfrm>
          <a:prstGeom prst="rect">
            <a:avLst/>
          </a:prstGeom>
          <a:blipFill>
            <a:blip r:embed="rId4" cstate="print"/>
            <a:stretch>
              <a:fillRect/>
            </a:stretch>
          </a:blipFill>
        </p:spPr>
        <p:txBody>
          <a:bodyPr wrap="square" lIns="0" tIns="0" rIns="0" bIns="0" rtlCol="0"/>
          <a:lstStyle/>
          <a:p>
            <a:endParaRPr/>
          </a:p>
        </p:txBody>
      </p:sp>
      <p:sp>
        <p:nvSpPr>
          <p:cNvPr id="45" name="object 44"/>
          <p:cNvSpPr txBox="1"/>
          <p:nvPr/>
        </p:nvSpPr>
        <p:spPr>
          <a:xfrm>
            <a:off x="7220275" y="4175253"/>
            <a:ext cx="960120" cy="562333"/>
          </a:xfrm>
          <a:prstGeom prst="rect">
            <a:avLst/>
          </a:prstGeom>
          <a:solidFill>
            <a:schemeClr val="bg1">
              <a:lumMod val="65000"/>
            </a:schemeClr>
          </a:solidFill>
        </p:spPr>
        <p:txBody>
          <a:bodyPr vert="horz" wrap="square" lIns="0" tIns="8255" rIns="0" bIns="0" rtlCol="0">
            <a:spAutoFit/>
          </a:bodyPr>
          <a:lstStyle/>
          <a:p>
            <a:pPr marL="73025" marR="85725" indent="-20320" algn="ctr">
              <a:lnSpc>
                <a:spcPct val="100000"/>
              </a:lnSpc>
              <a:spcBef>
                <a:spcPts val="65"/>
              </a:spcBef>
            </a:pPr>
            <a:r>
              <a:rPr sz="1200" spc="-10" dirty="0">
                <a:latin typeface="Arial"/>
                <a:cs typeface="Arial"/>
              </a:rPr>
              <a:t>Cement  Bags  </a:t>
            </a:r>
            <a:r>
              <a:rPr sz="1200" spc="-10" dirty="0" smtClean="0">
                <a:latin typeface="Arial"/>
                <a:cs typeface="Arial"/>
              </a:rPr>
              <a:t>Stockiest</a:t>
            </a:r>
            <a:endParaRPr lang="en-US" sz="1200" spc="-10" dirty="0" smtClean="0">
              <a:latin typeface="Arial"/>
              <a:cs typeface="Arial"/>
            </a:endParaRPr>
          </a:p>
        </p:txBody>
      </p:sp>
      <p:sp>
        <p:nvSpPr>
          <p:cNvPr id="46" name="object 45"/>
          <p:cNvSpPr/>
          <p:nvPr/>
        </p:nvSpPr>
        <p:spPr>
          <a:xfrm>
            <a:off x="6839275" y="4421378"/>
            <a:ext cx="381000" cy="85725"/>
          </a:xfrm>
          <a:custGeom>
            <a:avLst/>
            <a:gdLst/>
            <a:ahLst/>
            <a:cxnLst/>
            <a:rect l="l" t="t" r="r" b="b"/>
            <a:pathLst>
              <a:path w="285750" h="85725">
                <a:moveTo>
                  <a:pt x="214122" y="57150"/>
                </a:moveTo>
                <a:lnTo>
                  <a:pt x="214122" y="28194"/>
                </a:lnTo>
                <a:lnTo>
                  <a:pt x="0" y="28194"/>
                </a:lnTo>
                <a:lnTo>
                  <a:pt x="0" y="57150"/>
                </a:lnTo>
                <a:lnTo>
                  <a:pt x="214122" y="57150"/>
                </a:lnTo>
                <a:close/>
              </a:path>
              <a:path w="285750" h="85725">
                <a:moveTo>
                  <a:pt x="285750" y="42671"/>
                </a:moveTo>
                <a:lnTo>
                  <a:pt x="199643" y="0"/>
                </a:lnTo>
                <a:lnTo>
                  <a:pt x="199643" y="28194"/>
                </a:lnTo>
                <a:lnTo>
                  <a:pt x="214122" y="28194"/>
                </a:lnTo>
                <a:lnTo>
                  <a:pt x="214122" y="78169"/>
                </a:lnTo>
                <a:lnTo>
                  <a:pt x="285750" y="42671"/>
                </a:lnTo>
                <a:close/>
              </a:path>
              <a:path w="285750" h="85725">
                <a:moveTo>
                  <a:pt x="214122" y="78169"/>
                </a:moveTo>
                <a:lnTo>
                  <a:pt x="214122" y="57150"/>
                </a:lnTo>
                <a:lnTo>
                  <a:pt x="199643" y="57150"/>
                </a:lnTo>
                <a:lnTo>
                  <a:pt x="199643" y="85343"/>
                </a:lnTo>
                <a:lnTo>
                  <a:pt x="214122" y="78169"/>
                </a:lnTo>
                <a:close/>
              </a:path>
            </a:pathLst>
          </a:custGeom>
          <a:solidFill>
            <a:srgbClr val="000000"/>
          </a:solidFill>
        </p:spPr>
        <p:txBody>
          <a:bodyPr wrap="square" lIns="0" tIns="0" rIns="0" bIns="0" rtlCol="0"/>
          <a:lstStyle/>
          <a:p>
            <a:endParaRPr/>
          </a:p>
        </p:txBody>
      </p:sp>
      <p:sp>
        <p:nvSpPr>
          <p:cNvPr id="47" name="object 46"/>
          <p:cNvSpPr/>
          <p:nvPr/>
        </p:nvSpPr>
        <p:spPr>
          <a:xfrm>
            <a:off x="8175316" y="4339844"/>
            <a:ext cx="481753" cy="138430"/>
          </a:xfrm>
          <a:custGeom>
            <a:avLst/>
            <a:gdLst/>
            <a:ahLst/>
            <a:cxnLst/>
            <a:rect l="l" t="t" r="r" b="b"/>
            <a:pathLst>
              <a:path w="361315" h="138429">
                <a:moveTo>
                  <a:pt x="283349" y="54488"/>
                </a:moveTo>
                <a:lnTo>
                  <a:pt x="274967" y="27056"/>
                </a:lnTo>
                <a:lnTo>
                  <a:pt x="0" y="110489"/>
                </a:lnTo>
                <a:lnTo>
                  <a:pt x="8382" y="137921"/>
                </a:lnTo>
                <a:lnTo>
                  <a:pt x="283349" y="54488"/>
                </a:lnTo>
                <a:close/>
              </a:path>
              <a:path w="361315" h="138429">
                <a:moveTo>
                  <a:pt x="361188" y="16001"/>
                </a:moveTo>
                <a:lnTo>
                  <a:pt x="266700" y="0"/>
                </a:lnTo>
                <a:lnTo>
                  <a:pt x="274967" y="27056"/>
                </a:lnTo>
                <a:lnTo>
                  <a:pt x="288798" y="22859"/>
                </a:lnTo>
                <a:lnTo>
                  <a:pt x="297180" y="50291"/>
                </a:lnTo>
                <a:lnTo>
                  <a:pt x="297180" y="77196"/>
                </a:lnTo>
                <a:lnTo>
                  <a:pt x="361188" y="16001"/>
                </a:lnTo>
                <a:close/>
              </a:path>
              <a:path w="361315" h="138429">
                <a:moveTo>
                  <a:pt x="297180" y="50291"/>
                </a:moveTo>
                <a:lnTo>
                  <a:pt x="288798" y="22859"/>
                </a:lnTo>
                <a:lnTo>
                  <a:pt x="274967" y="27056"/>
                </a:lnTo>
                <a:lnTo>
                  <a:pt x="283349" y="54488"/>
                </a:lnTo>
                <a:lnTo>
                  <a:pt x="297180" y="50291"/>
                </a:lnTo>
                <a:close/>
              </a:path>
              <a:path w="361315" h="138429">
                <a:moveTo>
                  <a:pt x="297180" y="77196"/>
                </a:moveTo>
                <a:lnTo>
                  <a:pt x="297180" y="50291"/>
                </a:lnTo>
                <a:lnTo>
                  <a:pt x="283349" y="54488"/>
                </a:lnTo>
                <a:lnTo>
                  <a:pt x="291846" y="82295"/>
                </a:lnTo>
                <a:lnTo>
                  <a:pt x="297180" y="77196"/>
                </a:lnTo>
                <a:close/>
              </a:path>
            </a:pathLst>
          </a:custGeom>
          <a:solidFill>
            <a:srgbClr val="000000"/>
          </a:solidFill>
        </p:spPr>
        <p:txBody>
          <a:bodyPr wrap="square" lIns="0" tIns="0" rIns="0" bIns="0" rtlCol="0"/>
          <a:lstStyle/>
          <a:p>
            <a:endParaRPr/>
          </a:p>
        </p:txBody>
      </p:sp>
      <p:sp>
        <p:nvSpPr>
          <p:cNvPr id="48" name="object 47"/>
          <p:cNvSpPr/>
          <p:nvPr/>
        </p:nvSpPr>
        <p:spPr>
          <a:xfrm>
            <a:off x="8166172" y="4454144"/>
            <a:ext cx="492760" cy="407034"/>
          </a:xfrm>
          <a:custGeom>
            <a:avLst/>
            <a:gdLst/>
            <a:ahLst/>
            <a:cxnLst/>
            <a:rect l="l" t="t" r="r" b="b"/>
            <a:pathLst>
              <a:path w="369570" h="407035">
                <a:moveTo>
                  <a:pt x="322819" y="333996"/>
                </a:moveTo>
                <a:lnTo>
                  <a:pt x="21336" y="0"/>
                </a:lnTo>
                <a:lnTo>
                  <a:pt x="0" y="19050"/>
                </a:lnTo>
                <a:lnTo>
                  <a:pt x="301483" y="353046"/>
                </a:lnTo>
                <a:lnTo>
                  <a:pt x="322819" y="333996"/>
                </a:lnTo>
                <a:close/>
              </a:path>
              <a:path w="369570" h="407035">
                <a:moveTo>
                  <a:pt x="332232" y="392228"/>
                </a:moveTo>
                <a:lnTo>
                  <a:pt x="332232" y="344424"/>
                </a:lnTo>
                <a:lnTo>
                  <a:pt x="310896" y="363474"/>
                </a:lnTo>
                <a:lnTo>
                  <a:pt x="301483" y="353046"/>
                </a:lnTo>
                <a:lnTo>
                  <a:pt x="280416" y="371856"/>
                </a:lnTo>
                <a:lnTo>
                  <a:pt x="332232" y="392228"/>
                </a:lnTo>
                <a:close/>
              </a:path>
              <a:path w="369570" h="407035">
                <a:moveTo>
                  <a:pt x="332232" y="344424"/>
                </a:moveTo>
                <a:lnTo>
                  <a:pt x="322819" y="333996"/>
                </a:lnTo>
                <a:lnTo>
                  <a:pt x="301483" y="353046"/>
                </a:lnTo>
                <a:lnTo>
                  <a:pt x="310896" y="363474"/>
                </a:lnTo>
                <a:lnTo>
                  <a:pt x="332232" y="344424"/>
                </a:lnTo>
                <a:close/>
              </a:path>
              <a:path w="369570" h="407035">
                <a:moveTo>
                  <a:pt x="369570" y="406908"/>
                </a:moveTo>
                <a:lnTo>
                  <a:pt x="344424" y="314706"/>
                </a:lnTo>
                <a:lnTo>
                  <a:pt x="322819" y="333996"/>
                </a:lnTo>
                <a:lnTo>
                  <a:pt x="332232" y="344424"/>
                </a:lnTo>
                <a:lnTo>
                  <a:pt x="332232" y="392228"/>
                </a:lnTo>
                <a:lnTo>
                  <a:pt x="369570" y="406908"/>
                </a:lnTo>
                <a:close/>
              </a:path>
            </a:pathLst>
          </a:custGeom>
          <a:solidFill>
            <a:srgbClr val="000000"/>
          </a:solidFill>
        </p:spPr>
        <p:txBody>
          <a:bodyPr wrap="square" lIns="0" tIns="0" rIns="0" bIns="0" rtlCol="0"/>
          <a:lstStyle/>
          <a:p>
            <a:endParaRPr/>
          </a:p>
        </p:txBody>
      </p:sp>
      <p:sp>
        <p:nvSpPr>
          <p:cNvPr id="49" name="object 48"/>
          <p:cNvSpPr/>
          <p:nvPr/>
        </p:nvSpPr>
        <p:spPr>
          <a:xfrm>
            <a:off x="8373435" y="1943353"/>
            <a:ext cx="0" cy="4319270"/>
          </a:xfrm>
          <a:custGeom>
            <a:avLst/>
            <a:gdLst/>
            <a:ahLst/>
            <a:cxnLst/>
            <a:rect l="l" t="t" r="r" b="b"/>
            <a:pathLst>
              <a:path h="4319270">
                <a:moveTo>
                  <a:pt x="0" y="0"/>
                </a:moveTo>
                <a:lnTo>
                  <a:pt x="0" y="4319016"/>
                </a:lnTo>
              </a:path>
            </a:pathLst>
          </a:custGeom>
          <a:ln w="76200">
            <a:solidFill>
              <a:srgbClr val="5F5F5F"/>
            </a:solidFill>
          </a:ln>
        </p:spPr>
        <p:txBody>
          <a:bodyPr wrap="square" lIns="0" tIns="0" rIns="0" bIns="0" rtlCol="0"/>
          <a:lstStyle/>
          <a:p>
            <a:endParaRPr/>
          </a:p>
        </p:txBody>
      </p:sp>
      <p:sp>
        <p:nvSpPr>
          <p:cNvPr id="50" name="object 49"/>
          <p:cNvSpPr/>
          <p:nvPr/>
        </p:nvSpPr>
        <p:spPr>
          <a:xfrm>
            <a:off x="5397572" y="5975095"/>
            <a:ext cx="2689013" cy="504190"/>
          </a:xfrm>
          <a:custGeom>
            <a:avLst/>
            <a:gdLst/>
            <a:ahLst/>
            <a:cxnLst/>
            <a:rect l="l" t="t" r="r" b="b"/>
            <a:pathLst>
              <a:path w="2016760" h="504189">
                <a:moveTo>
                  <a:pt x="1511808" y="377951"/>
                </a:moveTo>
                <a:lnTo>
                  <a:pt x="1511808" y="125729"/>
                </a:lnTo>
                <a:lnTo>
                  <a:pt x="0" y="125729"/>
                </a:lnTo>
                <a:lnTo>
                  <a:pt x="0" y="377951"/>
                </a:lnTo>
                <a:lnTo>
                  <a:pt x="1511808" y="377951"/>
                </a:lnTo>
                <a:close/>
              </a:path>
              <a:path w="2016760" h="504189">
                <a:moveTo>
                  <a:pt x="2016252" y="251459"/>
                </a:moveTo>
                <a:lnTo>
                  <a:pt x="1511808" y="0"/>
                </a:lnTo>
                <a:lnTo>
                  <a:pt x="1511808" y="503681"/>
                </a:lnTo>
                <a:lnTo>
                  <a:pt x="2016252" y="251459"/>
                </a:lnTo>
                <a:close/>
              </a:path>
            </a:pathLst>
          </a:custGeom>
          <a:solidFill>
            <a:schemeClr val="bg1">
              <a:lumMod val="65000"/>
            </a:schemeClr>
          </a:solidFill>
        </p:spPr>
        <p:txBody>
          <a:bodyPr wrap="square" lIns="0" tIns="0" rIns="0" bIns="0" rtlCol="0"/>
          <a:lstStyle/>
          <a:p>
            <a:endParaRPr/>
          </a:p>
        </p:txBody>
      </p:sp>
      <p:sp>
        <p:nvSpPr>
          <p:cNvPr id="51" name="object 50"/>
          <p:cNvSpPr txBox="1"/>
          <p:nvPr/>
        </p:nvSpPr>
        <p:spPr>
          <a:xfrm>
            <a:off x="6284879" y="6102602"/>
            <a:ext cx="574887"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Push</a:t>
            </a:r>
            <a:endParaRPr sz="1400" dirty="0">
              <a:latin typeface="Arial"/>
              <a:cs typeface="Arial"/>
            </a:endParaRPr>
          </a:p>
        </p:txBody>
      </p:sp>
      <p:sp>
        <p:nvSpPr>
          <p:cNvPr id="52" name="object 51"/>
          <p:cNvSpPr/>
          <p:nvPr/>
        </p:nvSpPr>
        <p:spPr>
          <a:xfrm>
            <a:off x="8660964" y="5975096"/>
            <a:ext cx="2882053" cy="504190"/>
          </a:xfrm>
          <a:custGeom>
            <a:avLst/>
            <a:gdLst/>
            <a:ahLst/>
            <a:cxnLst/>
            <a:rect l="l" t="t" r="r" b="b"/>
            <a:pathLst>
              <a:path w="2161540" h="504189">
                <a:moveTo>
                  <a:pt x="540258" y="503682"/>
                </a:moveTo>
                <a:lnTo>
                  <a:pt x="540258" y="0"/>
                </a:lnTo>
                <a:lnTo>
                  <a:pt x="0" y="251460"/>
                </a:lnTo>
                <a:lnTo>
                  <a:pt x="540258" y="503682"/>
                </a:lnTo>
                <a:close/>
              </a:path>
              <a:path w="2161540" h="504189">
                <a:moveTo>
                  <a:pt x="2161032" y="377952"/>
                </a:moveTo>
                <a:lnTo>
                  <a:pt x="2161032" y="125730"/>
                </a:lnTo>
                <a:lnTo>
                  <a:pt x="540258" y="125730"/>
                </a:lnTo>
                <a:lnTo>
                  <a:pt x="540257" y="377952"/>
                </a:lnTo>
                <a:lnTo>
                  <a:pt x="2161032" y="377952"/>
                </a:lnTo>
                <a:close/>
              </a:path>
            </a:pathLst>
          </a:custGeom>
          <a:solidFill>
            <a:schemeClr val="bg1">
              <a:lumMod val="65000"/>
            </a:schemeClr>
          </a:solidFill>
        </p:spPr>
        <p:txBody>
          <a:bodyPr wrap="square" lIns="0" tIns="0" rIns="0" bIns="0" rtlCol="0"/>
          <a:lstStyle/>
          <a:p>
            <a:endParaRPr/>
          </a:p>
        </p:txBody>
      </p:sp>
      <p:sp>
        <p:nvSpPr>
          <p:cNvPr id="53" name="object 52"/>
          <p:cNvSpPr txBox="1"/>
          <p:nvPr/>
        </p:nvSpPr>
        <p:spPr>
          <a:xfrm>
            <a:off x="10066431" y="6102602"/>
            <a:ext cx="429260"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Pull</a:t>
            </a:r>
            <a:endParaRPr sz="1400" dirty="0">
              <a:latin typeface="Arial"/>
              <a:cs typeface="Arial"/>
            </a:endParaRPr>
          </a:p>
        </p:txBody>
      </p:sp>
      <p:sp>
        <p:nvSpPr>
          <p:cNvPr id="54" name="object 28"/>
          <p:cNvSpPr/>
          <p:nvPr/>
        </p:nvSpPr>
        <p:spPr>
          <a:xfrm>
            <a:off x="1942832" y="1405545"/>
            <a:ext cx="480907" cy="114300"/>
          </a:xfrm>
          <a:custGeom>
            <a:avLst/>
            <a:gdLst/>
            <a:ahLst/>
            <a:cxnLst/>
            <a:rect l="l" t="t" r="r" b="b"/>
            <a:pathLst>
              <a:path w="360679" h="114300">
                <a:moveTo>
                  <a:pt x="265175" y="76199"/>
                </a:moveTo>
                <a:lnTo>
                  <a:pt x="265175" y="38099"/>
                </a:lnTo>
                <a:lnTo>
                  <a:pt x="0" y="38100"/>
                </a:lnTo>
                <a:lnTo>
                  <a:pt x="0" y="76200"/>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808080"/>
          </a:solidFill>
        </p:spPr>
        <p:txBody>
          <a:bodyPr wrap="square" lIns="0" tIns="0" rIns="0" bIns="0" rtlCol="0"/>
          <a:lstStyle/>
          <a:p>
            <a:endParaRPr/>
          </a:p>
        </p:txBody>
      </p:sp>
      <p:sp>
        <p:nvSpPr>
          <p:cNvPr id="56" name="TextBox 55"/>
          <p:cNvSpPr txBox="1"/>
          <p:nvPr/>
        </p:nvSpPr>
        <p:spPr>
          <a:xfrm>
            <a:off x="129427" y="763011"/>
            <a:ext cx="11598492" cy="646331"/>
          </a:xfrm>
          <a:prstGeom prst="rect">
            <a:avLst/>
          </a:prstGeom>
          <a:noFill/>
        </p:spPr>
        <p:txBody>
          <a:bodyPr wrap="square" rtlCol="0">
            <a:spAutoFit/>
          </a:bodyPr>
          <a:lstStyle/>
          <a:p>
            <a:r>
              <a:rPr lang="en-US" dirty="0" smtClean="0"/>
              <a:t>Model help us to understand Push/Pull barrier which supported by high level of raw materials &amp; finished goods inventories which needs to be optimize at all steps</a:t>
            </a:r>
            <a:endParaRPr lang="en-US" dirty="0"/>
          </a:p>
        </p:txBody>
      </p:sp>
    </p:spTree>
    <p:extLst>
      <p:ext uri="{BB962C8B-B14F-4D97-AF65-F5344CB8AC3E}">
        <p14:creationId xmlns:p14="http://schemas.microsoft.com/office/powerpoint/2010/main" val="2945138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Teamup Advisory - Confidential</a:t>
            </a:r>
            <a:endParaRPr lang="en-GB" dirty="0"/>
          </a:p>
        </p:txBody>
      </p:sp>
      <p:sp>
        <p:nvSpPr>
          <p:cNvPr id="4" name="Footer Placeholder 2"/>
          <p:cNvSpPr txBox="1">
            <a:spLocks/>
          </p:cNvSpPr>
          <p:nvPr/>
        </p:nvSpPr>
        <p:spPr>
          <a:xfrm>
            <a:off x="7620000" y="6305550"/>
            <a:ext cx="38608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Teamup Advisory - Confidential</a:t>
            </a:r>
            <a:endParaRPr lang="en-GB" dirty="0"/>
          </a:p>
        </p:txBody>
      </p:sp>
      <p:sp>
        <p:nvSpPr>
          <p:cNvPr id="5" name="object 3"/>
          <p:cNvSpPr/>
          <p:nvPr/>
        </p:nvSpPr>
        <p:spPr>
          <a:xfrm>
            <a:off x="91900" y="3385819"/>
            <a:ext cx="1056640" cy="432434"/>
          </a:xfrm>
          <a:custGeom>
            <a:avLst/>
            <a:gdLst/>
            <a:ahLst/>
            <a:cxnLst/>
            <a:rect l="l" t="t" r="r" b="b"/>
            <a:pathLst>
              <a:path w="792480" h="432435">
                <a:moveTo>
                  <a:pt x="0" y="0"/>
                </a:moveTo>
                <a:lnTo>
                  <a:pt x="0" y="432053"/>
                </a:lnTo>
                <a:lnTo>
                  <a:pt x="792480" y="432053"/>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6" name="object 4"/>
          <p:cNvSpPr txBox="1"/>
          <p:nvPr/>
        </p:nvSpPr>
        <p:spPr>
          <a:xfrm>
            <a:off x="135870" y="3492753"/>
            <a:ext cx="812800" cy="197490"/>
          </a:xfrm>
          <a:prstGeom prst="rect">
            <a:avLst/>
          </a:prstGeom>
        </p:spPr>
        <p:txBody>
          <a:bodyPr vert="horz" wrap="square" lIns="0" tIns="12700" rIns="0" bIns="0" rtlCol="0">
            <a:spAutoFit/>
          </a:bodyPr>
          <a:lstStyle>
            <a:defPPr>
              <a:defRPr lang="en-US"/>
            </a:defPPr>
            <a:lvl1pPr marL="12700" marR="5080" indent="-29845" algn="ctr">
              <a:lnSpc>
                <a:spcPct val="100000"/>
              </a:lnSpc>
              <a:spcBef>
                <a:spcPts val="100"/>
              </a:spcBef>
              <a:defRPr sz="1200">
                <a:latin typeface="Arial"/>
                <a:cs typeface="Arial"/>
              </a:defRPr>
            </a:lvl1pPr>
          </a:lstStyle>
          <a:p>
            <a:r>
              <a:rPr dirty="0"/>
              <a:t>Quarries</a:t>
            </a:r>
          </a:p>
        </p:txBody>
      </p:sp>
      <p:sp>
        <p:nvSpPr>
          <p:cNvPr id="7" name="object 5"/>
          <p:cNvSpPr/>
          <p:nvPr/>
        </p:nvSpPr>
        <p:spPr>
          <a:xfrm>
            <a:off x="91900" y="2377694"/>
            <a:ext cx="1056640" cy="432434"/>
          </a:xfrm>
          <a:custGeom>
            <a:avLst/>
            <a:gdLst/>
            <a:ahLst/>
            <a:cxnLst/>
            <a:rect l="l" t="t" r="r" b="b"/>
            <a:pathLst>
              <a:path w="792480" h="432435">
                <a:moveTo>
                  <a:pt x="0" y="0"/>
                </a:moveTo>
                <a:lnTo>
                  <a:pt x="0" y="432054"/>
                </a:lnTo>
                <a:lnTo>
                  <a:pt x="792480" y="432054"/>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8" name="object 6"/>
          <p:cNvSpPr txBox="1"/>
          <p:nvPr/>
        </p:nvSpPr>
        <p:spPr>
          <a:xfrm>
            <a:off x="102342" y="2393188"/>
            <a:ext cx="879687" cy="391160"/>
          </a:xfrm>
          <a:prstGeom prst="rect">
            <a:avLst/>
          </a:prstGeom>
        </p:spPr>
        <p:txBody>
          <a:bodyPr vert="horz" wrap="square" lIns="0" tIns="12700" rIns="0" bIns="0" rtlCol="0">
            <a:spAutoFit/>
          </a:bodyPr>
          <a:lstStyle/>
          <a:p>
            <a:pPr marL="12700" marR="5080" indent="147320">
              <a:lnSpc>
                <a:spcPct val="100000"/>
              </a:lnSpc>
              <a:spcBef>
                <a:spcPts val="100"/>
              </a:spcBef>
            </a:pPr>
            <a:r>
              <a:rPr sz="1200" spc="-10" dirty="0">
                <a:latin typeface="Arial"/>
                <a:cs typeface="Arial"/>
              </a:rPr>
              <a:t>Fuel  Suppliers</a:t>
            </a:r>
            <a:endParaRPr sz="1200" dirty="0">
              <a:latin typeface="Arial"/>
              <a:cs typeface="Arial"/>
            </a:endParaRPr>
          </a:p>
        </p:txBody>
      </p:sp>
      <p:sp>
        <p:nvSpPr>
          <p:cNvPr id="9" name="object 7"/>
          <p:cNvSpPr/>
          <p:nvPr/>
        </p:nvSpPr>
        <p:spPr>
          <a:xfrm>
            <a:off x="91900" y="4249927"/>
            <a:ext cx="1056640" cy="720090"/>
          </a:xfrm>
          <a:custGeom>
            <a:avLst/>
            <a:gdLst/>
            <a:ahLst/>
            <a:cxnLst/>
            <a:rect l="l" t="t" r="r" b="b"/>
            <a:pathLst>
              <a:path w="792480" h="720089">
                <a:moveTo>
                  <a:pt x="0" y="0"/>
                </a:moveTo>
                <a:lnTo>
                  <a:pt x="0" y="720089"/>
                </a:lnTo>
                <a:lnTo>
                  <a:pt x="792480" y="720089"/>
                </a:lnTo>
                <a:lnTo>
                  <a:pt x="792480" y="0"/>
                </a:lnTo>
                <a:lnTo>
                  <a:pt x="0" y="0"/>
                </a:lnTo>
                <a:close/>
              </a:path>
            </a:pathLst>
          </a:custGeom>
          <a:solidFill>
            <a:schemeClr val="bg2">
              <a:lumMod val="40000"/>
              <a:lumOff val="60000"/>
            </a:schemeClr>
          </a:solidFill>
        </p:spPr>
        <p:txBody>
          <a:bodyPr wrap="square" lIns="0" tIns="0" rIns="0" bIns="0" rtlCol="0"/>
          <a:lstStyle/>
          <a:p>
            <a:endParaRPr/>
          </a:p>
        </p:txBody>
      </p:sp>
      <p:sp>
        <p:nvSpPr>
          <p:cNvPr id="10" name="object 8"/>
          <p:cNvSpPr txBox="1"/>
          <p:nvPr/>
        </p:nvSpPr>
        <p:spPr>
          <a:xfrm>
            <a:off x="86086" y="4226560"/>
            <a:ext cx="895773" cy="566822"/>
          </a:xfrm>
          <a:prstGeom prst="rect">
            <a:avLst/>
          </a:prstGeom>
        </p:spPr>
        <p:txBody>
          <a:bodyPr vert="horz" wrap="square" lIns="0" tIns="12700" rIns="0" bIns="0" rtlCol="0">
            <a:spAutoFit/>
          </a:bodyPr>
          <a:lstStyle/>
          <a:p>
            <a:pPr marL="12700" marR="5080" indent="-29845" algn="ctr">
              <a:lnSpc>
                <a:spcPct val="100000"/>
              </a:lnSpc>
              <a:spcBef>
                <a:spcPts val="100"/>
              </a:spcBef>
            </a:pPr>
            <a:r>
              <a:rPr sz="1200" dirty="0">
                <a:latin typeface="Arial"/>
                <a:cs typeface="Arial"/>
              </a:rPr>
              <a:t>Other  </a:t>
            </a:r>
            <a:r>
              <a:rPr sz="1200" spc="-10" dirty="0">
                <a:latin typeface="Arial"/>
                <a:cs typeface="Arial"/>
              </a:rPr>
              <a:t>Raw  Materials  Suppliers</a:t>
            </a:r>
            <a:endParaRPr sz="1200" dirty="0">
              <a:latin typeface="Arial"/>
              <a:cs typeface="Arial"/>
            </a:endParaRPr>
          </a:p>
        </p:txBody>
      </p:sp>
      <p:sp>
        <p:nvSpPr>
          <p:cNvPr id="11" name="object 9"/>
          <p:cNvSpPr txBox="1"/>
          <p:nvPr/>
        </p:nvSpPr>
        <p:spPr>
          <a:xfrm>
            <a:off x="5969404" y="4175253"/>
            <a:ext cx="961813" cy="386003"/>
          </a:xfrm>
          <a:prstGeom prst="rect">
            <a:avLst/>
          </a:prstGeom>
          <a:solidFill>
            <a:schemeClr val="bg1">
              <a:lumMod val="65000"/>
            </a:schemeClr>
          </a:solidFill>
        </p:spPr>
        <p:txBody>
          <a:bodyPr vert="horz" wrap="square" lIns="0" tIns="1270" rIns="0" bIns="0" rtlCol="0">
            <a:spAutoFit/>
          </a:bodyPr>
          <a:lstStyle/>
          <a:p>
            <a:pPr>
              <a:lnSpc>
                <a:spcPct val="100000"/>
              </a:lnSpc>
              <a:spcBef>
                <a:spcPts val="10"/>
              </a:spcBef>
            </a:pPr>
            <a:endParaRPr sz="1300" dirty="0">
              <a:latin typeface="Times New Roman"/>
              <a:cs typeface="Times New Roman"/>
            </a:endParaRPr>
          </a:p>
          <a:p>
            <a:pPr marL="88900">
              <a:lnSpc>
                <a:spcPct val="100000"/>
              </a:lnSpc>
            </a:pPr>
            <a:r>
              <a:rPr sz="1200" spc="-10" dirty="0">
                <a:latin typeface="Arial"/>
                <a:cs typeface="Arial"/>
              </a:rPr>
              <a:t>Packing</a:t>
            </a:r>
            <a:endParaRPr sz="1200" dirty="0">
              <a:latin typeface="Arial"/>
              <a:cs typeface="Arial"/>
            </a:endParaRPr>
          </a:p>
        </p:txBody>
      </p:sp>
      <p:sp>
        <p:nvSpPr>
          <p:cNvPr id="12" name="object 10"/>
          <p:cNvSpPr/>
          <p:nvPr/>
        </p:nvSpPr>
        <p:spPr>
          <a:xfrm>
            <a:off x="10581028" y="2017269"/>
            <a:ext cx="1533313" cy="864235"/>
          </a:xfrm>
          <a:custGeom>
            <a:avLst/>
            <a:gdLst/>
            <a:ahLst/>
            <a:cxnLst/>
            <a:rect l="l" t="t" r="r" b="b"/>
            <a:pathLst>
              <a:path w="1149984" h="864235">
                <a:moveTo>
                  <a:pt x="0" y="0"/>
                </a:moveTo>
                <a:lnTo>
                  <a:pt x="0" y="864108"/>
                </a:lnTo>
                <a:lnTo>
                  <a:pt x="1149857" y="864108"/>
                </a:lnTo>
                <a:lnTo>
                  <a:pt x="1149857"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3" name="object 11"/>
          <p:cNvSpPr txBox="1"/>
          <p:nvPr/>
        </p:nvSpPr>
        <p:spPr>
          <a:xfrm>
            <a:off x="10733764" y="2066289"/>
            <a:ext cx="1174325" cy="756920"/>
          </a:xfrm>
          <a:prstGeom prst="rect">
            <a:avLst/>
          </a:prstGeom>
        </p:spPr>
        <p:txBody>
          <a:bodyPr vert="horz" wrap="square" lIns="0" tIns="12700" rIns="0" bIns="0" rtlCol="0">
            <a:spAutoFit/>
          </a:bodyPr>
          <a:lstStyle/>
          <a:p>
            <a:pPr marL="12700" marR="5080" indent="635" algn="ctr">
              <a:lnSpc>
                <a:spcPct val="100000"/>
              </a:lnSpc>
              <a:spcBef>
                <a:spcPts val="100"/>
              </a:spcBef>
            </a:pPr>
            <a:r>
              <a:rPr sz="1200" dirty="0">
                <a:latin typeface="Arial"/>
                <a:cs typeface="Arial"/>
              </a:rPr>
              <a:t>Government  </a:t>
            </a:r>
            <a:r>
              <a:rPr sz="1200" spc="-5" dirty="0">
                <a:latin typeface="Arial"/>
                <a:cs typeface="Arial"/>
              </a:rPr>
              <a:t>&amp; </a:t>
            </a:r>
            <a:r>
              <a:rPr sz="1200" spc="-10" dirty="0">
                <a:latin typeface="Arial"/>
                <a:cs typeface="Arial"/>
              </a:rPr>
              <a:t>Large  Construction  Companies</a:t>
            </a:r>
            <a:endParaRPr sz="1200" dirty="0">
              <a:latin typeface="Arial"/>
              <a:cs typeface="Arial"/>
            </a:endParaRPr>
          </a:p>
        </p:txBody>
      </p:sp>
      <p:sp>
        <p:nvSpPr>
          <p:cNvPr id="14" name="object 12"/>
          <p:cNvSpPr/>
          <p:nvPr/>
        </p:nvSpPr>
        <p:spPr>
          <a:xfrm>
            <a:off x="10578996" y="4033520"/>
            <a:ext cx="1535853" cy="504190"/>
          </a:xfrm>
          <a:custGeom>
            <a:avLst/>
            <a:gdLst/>
            <a:ahLst/>
            <a:cxnLst/>
            <a:rect l="l" t="t" r="r" b="b"/>
            <a:pathLst>
              <a:path w="1151890" h="504189">
                <a:moveTo>
                  <a:pt x="0" y="0"/>
                </a:moveTo>
                <a:lnTo>
                  <a:pt x="0" y="503681"/>
                </a:lnTo>
                <a:lnTo>
                  <a:pt x="1151381" y="503681"/>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5" name="object 13"/>
          <p:cNvSpPr txBox="1"/>
          <p:nvPr/>
        </p:nvSpPr>
        <p:spPr>
          <a:xfrm>
            <a:off x="10766278" y="4176268"/>
            <a:ext cx="1157392" cy="197490"/>
          </a:xfrm>
          <a:prstGeom prst="rect">
            <a:avLst/>
          </a:prstGeom>
        </p:spPr>
        <p:txBody>
          <a:bodyPr vert="horz" wrap="square" lIns="0" tIns="12700" rIns="0" bIns="0" rtlCol="0">
            <a:spAutoFit/>
          </a:bodyPr>
          <a:lstStyle/>
          <a:p>
            <a:pPr marL="12700">
              <a:lnSpc>
                <a:spcPct val="100000"/>
              </a:lnSpc>
              <a:spcBef>
                <a:spcPts val="100"/>
              </a:spcBef>
            </a:pPr>
            <a:r>
              <a:rPr sz="1200" spc="-10" dirty="0" smtClean="0">
                <a:latin typeface="Arial"/>
                <a:cs typeface="Arial"/>
              </a:rPr>
              <a:t>Builders</a:t>
            </a:r>
            <a:endParaRPr sz="1200" dirty="0">
              <a:latin typeface="Arial"/>
              <a:cs typeface="Arial"/>
            </a:endParaRPr>
          </a:p>
        </p:txBody>
      </p:sp>
      <p:sp>
        <p:nvSpPr>
          <p:cNvPr id="16" name="object 14"/>
          <p:cNvSpPr/>
          <p:nvPr/>
        </p:nvSpPr>
        <p:spPr>
          <a:xfrm>
            <a:off x="8748163" y="4175252"/>
            <a:ext cx="1346200" cy="360680"/>
          </a:xfrm>
          <a:custGeom>
            <a:avLst/>
            <a:gdLst/>
            <a:ahLst/>
            <a:cxnLst/>
            <a:rect l="l" t="t" r="r" b="b"/>
            <a:pathLst>
              <a:path w="1009650" h="360679">
                <a:moveTo>
                  <a:pt x="0" y="0"/>
                </a:moveTo>
                <a:lnTo>
                  <a:pt x="0" y="360425"/>
                </a:lnTo>
                <a:lnTo>
                  <a:pt x="1009650" y="360425"/>
                </a:lnTo>
                <a:lnTo>
                  <a:pt x="1009650" y="0"/>
                </a:lnTo>
                <a:lnTo>
                  <a:pt x="0" y="0"/>
                </a:lnTo>
                <a:close/>
              </a:path>
            </a:pathLst>
          </a:custGeom>
          <a:solidFill>
            <a:srgbClr val="33CCCC"/>
          </a:solidFill>
        </p:spPr>
        <p:txBody>
          <a:bodyPr wrap="square" lIns="0" tIns="0" rIns="0" bIns="0" rtlCol="0"/>
          <a:lstStyle/>
          <a:p>
            <a:endParaRPr/>
          </a:p>
        </p:txBody>
      </p:sp>
      <p:sp>
        <p:nvSpPr>
          <p:cNvPr id="17" name="object 15"/>
          <p:cNvSpPr txBox="1"/>
          <p:nvPr/>
        </p:nvSpPr>
        <p:spPr>
          <a:xfrm>
            <a:off x="8748163" y="4246372"/>
            <a:ext cx="1346200" cy="197490"/>
          </a:xfrm>
          <a:prstGeom prst="rect">
            <a:avLst/>
          </a:prstGeom>
        </p:spPr>
        <p:txBody>
          <a:bodyPr vert="horz" wrap="square" lIns="0" tIns="12700" rIns="0" bIns="0" rtlCol="0">
            <a:spAutoFit/>
          </a:bodyPr>
          <a:lstStyle/>
          <a:p>
            <a:pPr marL="85725">
              <a:lnSpc>
                <a:spcPct val="100000"/>
              </a:lnSpc>
              <a:spcBef>
                <a:spcPts val="100"/>
              </a:spcBef>
            </a:pPr>
            <a:r>
              <a:rPr sz="1200" spc="-10" dirty="0">
                <a:latin typeface="Arial"/>
                <a:cs typeface="Arial"/>
              </a:rPr>
              <a:t>Wholesalers</a:t>
            </a:r>
            <a:endParaRPr sz="1200" dirty="0">
              <a:latin typeface="Arial"/>
              <a:cs typeface="Arial"/>
            </a:endParaRPr>
          </a:p>
        </p:txBody>
      </p:sp>
      <p:sp>
        <p:nvSpPr>
          <p:cNvPr id="18" name="object 16"/>
          <p:cNvSpPr txBox="1"/>
          <p:nvPr/>
        </p:nvSpPr>
        <p:spPr>
          <a:xfrm>
            <a:off x="8750196" y="4679696"/>
            <a:ext cx="1247140" cy="269304"/>
          </a:xfrm>
          <a:prstGeom prst="rect">
            <a:avLst/>
          </a:prstGeom>
          <a:solidFill>
            <a:srgbClr val="33CCCC"/>
          </a:solidFill>
        </p:spPr>
        <p:txBody>
          <a:bodyPr vert="horz" wrap="square" lIns="0" tIns="83820" rIns="0" bIns="0" rtlCol="0">
            <a:spAutoFit/>
          </a:bodyPr>
          <a:lstStyle/>
          <a:p>
            <a:pPr marL="166370">
              <a:lnSpc>
                <a:spcPct val="100000"/>
              </a:lnSpc>
              <a:spcBef>
                <a:spcPts val="660"/>
              </a:spcBef>
            </a:pPr>
            <a:r>
              <a:rPr sz="1200" spc="-10" dirty="0">
                <a:latin typeface="Arial"/>
                <a:cs typeface="Arial"/>
              </a:rPr>
              <a:t>Retailers</a:t>
            </a:r>
            <a:endParaRPr sz="1200" dirty="0">
              <a:latin typeface="Arial"/>
              <a:cs typeface="Arial"/>
            </a:endParaRPr>
          </a:p>
        </p:txBody>
      </p:sp>
      <p:sp>
        <p:nvSpPr>
          <p:cNvPr id="19" name="object 17"/>
          <p:cNvSpPr txBox="1"/>
          <p:nvPr/>
        </p:nvSpPr>
        <p:spPr>
          <a:xfrm>
            <a:off x="8654692" y="3382773"/>
            <a:ext cx="1441873" cy="434733"/>
          </a:xfrm>
          <a:prstGeom prst="rect">
            <a:avLst/>
          </a:prstGeom>
          <a:solidFill>
            <a:srgbClr val="33CCCC"/>
          </a:solidFill>
        </p:spPr>
        <p:txBody>
          <a:bodyPr vert="horz" wrap="square" lIns="0" tIns="64769" rIns="0" bIns="0" rtlCol="0">
            <a:spAutoFit/>
          </a:bodyPr>
          <a:lstStyle/>
          <a:p>
            <a:pPr marL="155575" marR="148590" indent="55244">
              <a:lnSpc>
                <a:spcPct val="100000"/>
              </a:lnSpc>
              <a:spcBef>
                <a:spcPts val="509"/>
              </a:spcBef>
            </a:pPr>
            <a:r>
              <a:rPr sz="1200" spc="-10" dirty="0">
                <a:latin typeface="Arial"/>
                <a:cs typeface="Arial"/>
              </a:rPr>
              <a:t>Concrete  Companies</a:t>
            </a:r>
            <a:endParaRPr sz="1200">
              <a:latin typeface="Arial"/>
              <a:cs typeface="Arial"/>
            </a:endParaRPr>
          </a:p>
        </p:txBody>
      </p:sp>
      <p:sp>
        <p:nvSpPr>
          <p:cNvPr id="20" name="object 18"/>
          <p:cNvSpPr/>
          <p:nvPr/>
        </p:nvSpPr>
        <p:spPr>
          <a:xfrm>
            <a:off x="10576964" y="4679696"/>
            <a:ext cx="1535853" cy="791210"/>
          </a:xfrm>
          <a:custGeom>
            <a:avLst/>
            <a:gdLst/>
            <a:ahLst/>
            <a:cxnLst/>
            <a:rect l="l" t="t" r="r" b="b"/>
            <a:pathLst>
              <a:path w="1151890" h="791210">
                <a:moveTo>
                  <a:pt x="0" y="0"/>
                </a:moveTo>
                <a:lnTo>
                  <a:pt x="0" y="790955"/>
                </a:lnTo>
                <a:lnTo>
                  <a:pt x="1151381" y="790955"/>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21" name="object 19"/>
          <p:cNvSpPr txBox="1"/>
          <p:nvPr/>
        </p:nvSpPr>
        <p:spPr>
          <a:xfrm>
            <a:off x="10774405" y="4783582"/>
            <a:ext cx="1084580" cy="574040"/>
          </a:xfrm>
          <a:prstGeom prst="rect">
            <a:avLst/>
          </a:prstGeom>
        </p:spPr>
        <p:txBody>
          <a:bodyPr vert="horz" wrap="square" lIns="0" tIns="12700" rIns="0" bIns="0" rtlCol="0">
            <a:spAutoFit/>
          </a:bodyPr>
          <a:lstStyle/>
          <a:p>
            <a:pPr marL="12700" marR="5080" indent="39370" algn="ctr">
              <a:lnSpc>
                <a:spcPct val="100000"/>
              </a:lnSpc>
              <a:spcBef>
                <a:spcPts val="100"/>
              </a:spcBef>
            </a:pPr>
            <a:r>
              <a:rPr sz="1200" spc="-5" dirty="0">
                <a:latin typeface="Arial"/>
                <a:cs typeface="Arial"/>
              </a:rPr>
              <a:t>Small </a:t>
            </a:r>
            <a:r>
              <a:rPr sz="1200" dirty="0">
                <a:latin typeface="Arial"/>
                <a:cs typeface="Arial"/>
              </a:rPr>
              <a:t>&amp;  </a:t>
            </a:r>
            <a:r>
              <a:rPr sz="1200" spc="-10" dirty="0">
                <a:latin typeface="Arial"/>
                <a:cs typeface="Arial"/>
              </a:rPr>
              <a:t>Individual  </a:t>
            </a:r>
            <a:r>
              <a:rPr sz="1200" spc="-5" dirty="0">
                <a:latin typeface="Arial"/>
                <a:cs typeface="Arial"/>
              </a:rPr>
              <a:t>Contractors</a:t>
            </a:r>
            <a:endParaRPr sz="1200" dirty="0">
              <a:latin typeface="Arial"/>
              <a:cs typeface="Arial"/>
            </a:endParaRPr>
          </a:p>
        </p:txBody>
      </p:sp>
      <p:sp>
        <p:nvSpPr>
          <p:cNvPr id="22" name="object 20"/>
          <p:cNvSpPr/>
          <p:nvPr/>
        </p:nvSpPr>
        <p:spPr>
          <a:xfrm>
            <a:off x="10096395" y="2881376"/>
            <a:ext cx="1308947" cy="768350"/>
          </a:xfrm>
          <a:custGeom>
            <a:avLst/>
            <a:gdLst/>
            <a:ahLst/>
            <a:cxnLst/>
            <a:rect l="l" t="t" r="r" b="b"/>
            <a:pathLst>
              <a:path w="981709" h="768350">
                <a:moveTo>
                  <a:pt x="938022" y="739901"/>
                </a:moveTo>
                <a:lnTo>
                  <a:pt x="0" y="739901"/>
                </a:lnTo>
                <a:lnTo>
                  <a:pt x="0" y="768095"/>
                </a:lnTo>
                <a:lnTo>
                  <a:pt x="924306" y="768095"/>
                </a:lnTo>
                <a:lnTo>
                  <a:pt x="924306" y="753617"/>
                </a:lnTo>
                <a:lnTo>
                  <a:pt x="938022" y="739901"/>
                </a:lnTo>
                <a:close/>
              </a:path>
              <a:path w="981709" h="768350">
                <a:moveTo>
                  <a:pt x="981456" y="85343"/>
                </a:moveTo>
                <a:lnTo>
                  <a:pt x="938022" y="0"/>
                </a:lnTo>
                <a:lnTo>
                  <a:pt x="895350" y="85343"/>
                </a:lnTo>
                <a:lnTo>
                  <a:pt x="924306" y="85343"/>
                </a:lnTo>
                <a:lnTo>
                  <a:pt x="924306" y="71627"/>
                </a:lnTo>
                <a:lnTo>
                  <a:pt x="952500" y="71627"/>
                </a:lnTo>
                <a:lnTo>
                  <a:pt x="952500" y="85343"/>
                </a:lnTo>
                <a:lnTo>
                  <a:pt x="981456" y="85343"/>
                </a:lnTo>
                <a:close/>
              </a:path>
              <a:path w="981709" h="768350">
                <a:moveTo>
                  <a:pt x="952500" y="85343"/>
                </a:moveTo>
                <a:lnTo>
                  <a:pt x="952500" y="71627"/>
                </a:lnTo>
                <a:lnTo>
                  <a:pt x="924306" y="71627"/>
                </a:lnTo>
                <a:lnTo>
                  <a:pt x="924306" y="85343"/>
                </a:lnTo>
                <a:lnTo>
                  <a:pt x="952500" y="85343"/>
                </a:lnTo>
                <a:close/>
              </a:path>
              <a:path w="981709" h="768350">
                <a:moveTo>
                  <a:pt x="952500" y="768095"/>
                </a:moveTo>
                <a:lnTo>
                  <a:pt x="952500" y="85343"/>
                </a:lnTo>
                <a:lnTo>
                  <a:pt x="924306" y="85343"/>
                </a:lnTo>
                <a:lnTo>
                  <a:pt x="924306" y="739901"/>
                </a:lnTo>
                <a:lnTo>
                  <a:pt x="938022" y="739901"/>
                </a:lnTo>
                <a:lnTo>
                  <a:pt x="938022" y="768095"/>
                </a:lnTo>
                <a:lnTo>
                  <a:pt x="952500" y="768095"/>
                </a:lnTo>
                <a:close/>
              </a:path>
              <a:path w="981709" h="768350">
                <a:moveTo>
                  <a:pt x="938022" y="768095"/>
                </a:moveTo>
                <a:lnTo>
                  <a:pt x="938022" y="739901"/>
                </a:lnTo>
                <a:lnTo>
                  <a:pt x="924306" y="753617"/>
                </a:lnTo>
                <a:lnTo>
                  <a:pt x="924306" y="768095"/>
                </a:lnTo>
                <a:lnTo>
                  <a:pt x="938022" y="768095"/>
                </a:lnTo>
                <a:close/>
              </a:path>
            </a:pathLst>
          </a:custGeom>
          <a:solidFill>
            <a:srgbClr val="333399"/>
          </a:solidFill>
        </p:spPr>
        <p:txBody>
          <a:bodyPr wrap="square" lIns="0" tIns="0" rIns="0" bIns="0" rtlCol="0"/>
          <a:lstStyle/>
          <a:p>
            <a:endParaRPr/>
          </a:p>
        </p:txBody>
      </p:sp>
      <p:sp>
        <p:nvSpPr>
          <p:cNvPr id="23" name="object 21"/>
          <p:cNvSpPr/>
          <p:nvPr/>
        </p:nvSpPr>
        <p:spPr>
          <a:xfrm>
            <a:off x="10091314" y="4260596"/>
            <a:ext cx="487680" cy="109855"/>
          </a:xfrm>
          <a:custGeom>
            <a:avLst/>
            <a:gdLst/>
            <a:ahLst/>
            <a:cxnLst/>
            <a:rect l="l" t="t" r="r" b="b"/>
            <a:pathLst>
              <a:path w="365759" h="109854">
                <a:moveTo>
                  <a:pt x="284270" y="56114"/>
                </a:moveTo>
                <a:lnTo>
                  <a:pt x="278889" y="27929"/>
                </a:lnTo>
                <a:lnTo>
                  <a:pt x="0" y="81534"/>
                </a:lnTo>
                <a:lnTo>
                  <a:pt x="5334" y="109728"/>
                </a:lnTo>
                <a:lnTo>
                  <a:pt x="284270" y="56114"/>
                </a:lnTo>
                <a:close/>
              </a:path>
              <a:path w="365759" h="109854">
                <a:moveTo>
                  <a:pt x="365760" y="25908"/>
                </a:moveTo>
                <a:lnTo>
                  <a:pt x="273558" y="0"/>
                </a:lnTo>
                <a:lnTo>
                  <a:pt x="278889" y="27929"/>
                </a:lnTo>
                <a:lnTo>
                  <a:pt x="293370" y="25146"/>
                </a:lnTo>
                <a:lnTo>
                  <a:pt x="298704" y="53340"/>
                </a:lnTo>
                <a:lnTo>
                  <a:pt x="298704" y="76870"/>
                </a:lnTo>
                <a:lnTo>
                  <a:pt x="365760" y="25908"/>
                </a:lnTo>
                <a:close/>
              </a:path>
              <a:path w="365759" h="109854">
                <a:moveTo>
                  <a:pt x="298704" y="53340"/>
                </a:moveTo>
                <a:lnTo>
                  <a:pt x="293370" y="25146"/>
                </a:lnTo>
                <a:lnTo>
                  <a:pt x="278889" y="27929"/>
                </a:lnTo>
                <a:lnTo>
                  <a:pt x="284270" y="56114"/>
                </a:lnTo>
                <a:lnTo>
                  <a:pt x="298704" y="53340"/>
                </a:lnTo>
                <a:close/>
              </a:path>
              <a:path w="365759" h="109854">
                <a:moveTo>
                  <a:pt x="298704" y="76870"/>
                </a:moveTo>
                <a:lnTo>
                  <a:pt x="298704" y="53340"/>
                </a:lnTo>
                <a:lnTo>
                  <a:pt x="284270" y="56114"/>
                </a:lnTo>
                <a:lnTo>
                  <a:pt x="289560" y="83820"/>
                </a:lnTo>
                <a:lnTo>
                  <a:pt x="298704" y="76870"/>
                </a:lnTo>
                <a:close/>
              </a:path>
            </a:pathLst>
          </a:custGeom>
          <a:solidFill>
            <a:srgbClr val="000000"/>
          </a:solidFill>
        </p:spPr>
        <p:txBody>
          <a:bodyPr wrap="square" lIns="0" tIns="0" rIns="0" bIns="0" rtlCol="0"/>
          <a:lstStyle/>
          <a:p>
            <a:endParaRPr/>
          </a:p>
        </p:txBody>
      </p:sp>
      <p:sp>
        <p:nvSpPr>
          <p:cNvPr id="24" name="object 22"/>
          <p:cNvSpPr/>
          <p:nvPr/>
        </p:nvSpPr>
        <p:spPr>
          <a:xfrm>
            <a:off x="10077092" y="4349751"/>
            <a:ext cx="500380" cy="725805"/>
          </a:xfrm>
          <a:custGeom>
            <a:avLst/>
            <a:gdLst/>
            <a:ahLst/>
            <a:cxnLst/>
            <a:rect l="l" t="t" r="r" b="b"/>
            <a:pathLst>
              <a:path w="375284" h="725804">
                <a:moveTo>
                  <a:pt x="349315" y="642333"/>
                </a:moveTo>
                <a:lnTo>
                  <a:pt x="25907" y="0"/>
                </a:lnTo>
                <a:lnTo>
                  <a:pt x="0" y="12954"/>
                </a:lnTo>
                <a:lnTo>
                  <a:pt x="323458" y="655389"/>
                </a:lnTo>
                <a:lnTo>
                  <a:pt x="349315" y="642333"/>
                </a:lnTo>
                <a:close/>
              </a:path>
              <a:path w="375284" h="725804">
                <a:moveTo>
                  <a:pt x="355853" y="711277"/>
                </a:moveTo>
                <a:lnTo>
                  <a:pt x="355853" y="655320"/>
                </a:lnTo>
                <a:lnTo>
                  <a:pt x="329945" y="668274"/>
                </a:lnTo>
                <a:lnTo>
                  <a:pt x="323458" y="655389"/>
                </a:lnTo>
                <a:lnTo>
                  <a:pt x="297941" y="668274"/>
                </a:lnTo>
                <a:lnTo>
                  <a:pt x="355853" y="711277"/>
                </a:lnTo>
                <a:close/>
              </a:path>
              <a:path w="375284" h="725804">
                <a:moveTo>
                  <a:pt x="355853" y="655320"/>
                </a:moveTo>
                <a:lnTo>
                  <a:pt x="349315" y="642333"/>
                </a:lnTo>
                <a:lnTo>
                  <a:pt x="323458" y="655389"/>
                </a:lnTo>
                <a:lnTo>
                  <a:pt x="329945" y="668274"/>
                </a:lnTo>
                <a:lnTo>
                  <a:pt x="355853" y="655320"/>
                </a:lnTo>
                <a:close/>
              </a:path>
              <a:path w="375284" h="725804">
                <a:moveTo>
                  <a:pt x="374903" y="725424"/>
                </a:moveTo>
                <a:lnTo>
                  <a:pt x="374903" y="629412"/>
                </a:lnTo>
                <a:lnTo>
                  <a:pt x="349315" y="642333"/>
                </a:lnTo>
                <a:lnTo>
                  <a:pt x="355853" y="655320"/>
                </a:lnTo>
                <a:lnTo>
                  <a:pt x="355853" y="711277"/>
                </a:lnTo>
                <a:lnTo>
                  <a:pt x="374903" y="725424"/>
                </a:lnTo>
                <a:close/>
              </a:path>
            </a:pathLst>
          </a:custGeom>
          <a:solidFill>
            <a:srgbClr val="000000"/>
          </a:solidFill>
        </p:spPr>
        <p:txBody>
          <a:bodyPr wrap="square" lIns="0" tIns="0" rIns="0" bIns="0" rtlCol="0"/>
          <a:lstStyle/>
          <a:p>
            <a:endParaRPr/>
          </a:p>
        </p:txBody>
      </p:sp>
      <p:sp>
        <p:nvSpPr>
          <p:cNvPr id="25" name="object 23"/>
          <p:cNvSpPr/>
          <p:nvPr/>
        </p:nvSpPr>
        <p:spPr>
          <a:xfrm>
            <a:off x="9981587" y="4286503"/>
            <a:ext cx="597745" cy="582930"/>
          </a:xfrm>
          <a:custGeom>
            <a:avLst/>
            <a:gdLst/>
            <a:ahLst/>
            <a:cxnLst/>
            <a:rect l="l" t="t" r="r" b="b"/>
            <a:pathLst>
              <a:path w="448309" h="582929">
                <a:moveTo>
                  <a:pt x="407722" y="76493"/>
                </a:moveTo>
                <a:lnTo>
                  <a:pt x="385212" y="59486"/>
                </a:lnTo>
                <a:lnTo>
                  <a:pt x="0" y="565404"/>
                </a:lnTo>
                <a:lnTo>
                  <a:pt x="22860" y="582930"/>
                </a:lnTo>
                <a:lnTo>
                  <a:pt x="407722" y="76493"/>
                </a:lnTo>
                <a:close/>
              </a:path>
              <a:path w="448309" h="582929">
                <a:moveTo>
                  <a:pt x="448056" y="0"/>
                </a:moveTo>
                <a:lnTo>
                  <a:pt x="361949" y="41910"/>
                </a:lnTo>
                <a:lnTo>
                  <a:pt x="385212" y="59486"/>
                </a:lnTo>
                <a:lnTo>
                  <a:pt x="393953" y="48006"/>
                </a:lnTo>
                <a:lnTo>
                  <a:pt x="416052" y="65532"/>
                </a:lnTo>
                <a:lnTo>
                  <a:pt x="416052" y="82787"/>
                </a:lnTo>
                <a:lnTo>
                  <a:pt x="430530" y="93726"/>
                </a:lnTo>
                <a:lnTo>
                  <a:pt x="448056" y="0"/>
                </a:lnTo>
                <a:close/>
              </a:path>
              <a:path w="448309" h="582929">
                <a:moveTo>
                  <a:pt x="416052" y="65532"/>
                </a:moveTo>
                <a:lnTo>
                  <a:pt x="393953" y="48006"/>
                </a:lnTo>
                <a:lnTo>
                  <a:pt x="385212" y="59486"/>
                </a:lnTo>
                <a:lnTo>
                  <a:pt x="407722" y="76493"/>
                </a:lnTo>
                <a:lnTo>
                  <a:pt x="416052" y="65532"/>
                </a:lnTo>
                <a:close/>
              </a:path>
              <a:path w="448309" h="582929">
                <a:moveTo>
                  <a:pt x="416052" y="82787"/>
                </a:moveTo>
                <a:lnTo>
                  <a:pt x="416052" y="65532"/>
                </a:lnTo>
                <a:lnTo>
                  <a:pt x="407722" y="76493"/>
                </a:lnTo>
                <a:lnTo>
                  <a:pt x="416052" y="82787"/>
                </a:lnTo>
                <a:close/>
              </a:path>
            </a:pathLst>
          </a:custGeom>
          <a:solidFill>
            <a:srgbClr val="000000"/>
          </a:solidFill>
        </p:spPr>
        <p:txBody>
          <a:bodyPr wrap="square" lIns="0" tIns="0" rIns="0" bIns="0" rtlCol="0"/>
          <a:lstStyle/>
          <a:p>
            <a:endParaRPr/>
          </a:p>
        </p:txBody>
      </p:sp>
      <p:sp>
        <p:nvSpPr>
          <p:cNvPr id="26" name="object 24"/>
          <p:cNvSpPr/>
          <p:nvPr/>
        </p:nvSpPr>
        <p:spPr>
          <a:xfrm>
            <a:off x="9988700" y="4848098"/>
            <a:ext cx="588433" cy="227965"/>
          </a:xfrm>
          <a:custGeom>
            <a:avLst/>
            <a:gdLst/>
            <a:ahLst/>
            <a:cxnLst/>
            <a:rect l="l" t="t" r="r" b="b"/>
            <a:pathLst>
              <a:path w="441325" h="227964">
                <a:moveTo>
                  <a:pt x="370554" y="176592"/>
                </a:moveTo>
                <a:lnTo>
                  <a:pt x="12953" y="0"/>
                </a:lnTo>
                <a:lnTo>
                  <a:pt x="0" y="25908"/>
                </a:lnTo>
                <a:lnTo>
                  <a:pt x="358140" y="201669"/>
                </a:lnTo>
                <a:lnTo>
                  <a:pt x="370554" y="176592"/>
                </a:lnTo>
                <a:close/>
              </a:path>
              <a:path w="441325" h="227964">
                <a:moveTo>
                  <a:pt x="383285" y="227535"/>
                </a:moveTo>
                <a:lnTo>
                  <a:pt x="383285" y="182879"/>
                </a:lnTo>
                <a:lnTo>
                  <a:pt x="371093" y="208026"/>
                </a:lnTo>
                <a:lnTo>
                  <a:pt x="358140" y="201669"/>
                </a:lnTo>
                <a:lnTo>
                  <a:pt x="345185" y="227838"/>
                </a:lnTo>
                <a:lnTo>
                  <a:pt x="383285" y="227535"/>
                </a:lnTo>
                <a:close/>
              </a:path>
              <a:path w="441325" h="227964">
                <a:moveTo>
                  <a:pt x="383285" y="182879"/>
                </a:moveTo>
                <a:lnTo>
                  <a:pt x="370554" y="176592"/>
                </a:lnTo>
                <a:lnTo>
                  <a:pt x="358140" y="201669"/>
                </a:lnTo>
                <a:lnTo>
                  <a:pt x="371093" y="208026"/>
                </a:lnTo>
                <a:lnTo>
                  <a:pt x="383285" y="182879"/>
                </a:lnTo>
                <a:close/>
              </a:path>
              <a:path w="441325" h="227964">
                <a:moveTo>
                  <a:pt x="441197" y="227075"/>
                </a:moveTo>
                <a:lnTo>
                  <a:pt x="383285" y="150876"/>
                </a:lnTo>
                <a:lnTo>
                  <a:pt x="370554" y="176592"/>
                </a:lnTo>
                <a:lnTo>
                  <a:pt x="383285" y="182879"/>
                </a:lnTo>
                <a:lnTo>
                  <a:pt x="383285" y="227535"/>
                </a:lnTo>
                <a:lnTo>
                  <a:pt x="441197" y="227075"/>
                </a:lnTo>
                <a:close/>
              </a:path>
            </a:pathLst>
          </a:custGeom>
          <a:solidFill>
            <a:srgbClr val="000000"/>
          </a:solidFill>
        </p:spPr>
        <p:txBody>
          <a:bodyPr wrap="square" lIns="0" tIns="0" rIns="0" bIns="0" rtlCol="0"/>
          <a:lstStyle/>
          <a:p>
            <a:endParaRPr/>
          </a:p>
        </p:txBody>
      </p:sp>
      <p:sp>
        <p:nvSpPr>
          <p:cNvPr id="27" name="object 25"/>
          <p:cNvSpPr/>
          <p:nvPr/>
        </p:nvSpPr>
        <p:spPr>
          <a:xfrm>
            <a:off x="2931695" y="2278888"/>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000000"/>
          </a:solidFill>
        </p:spPr>
        <p:txBody>
          <a:bodyPr wrap="square" lIns="0" tIns="0" rIns="0" bIns="0" rtlCol="0"/>
          <a:lstStyle/>
          <a:p>
            <a:endParaRPr/>
          </a:p>
        </p:txBody>
      </p:sp>
      <p:sp>
        <p:nvSpPr>
          <p:cNvPr id="28" name="object 26"/>
          <p:cNvSpPr/>
          <p:nvPr/>
        </p:nvSpPr>
        <p:spPr>
          <a:xfrm>
            <a:off x="2882966" y="2561080"/>
            <a:ext cx="506307" cy="114300"/>
          </a:xfrm>
          <a:custGeom>
            <a:avLst/>
            <a:gdLst/>
            <a:ahLst/>
            <a:cxnLst/>
            <a:rect l="l" t="t" r="r" b="b"/>
            <a:pathLst>
              <a:path w="379729" h="114300">
                <a:moveTo>
                  <a:pt x="38100" y="57150"/>
                </a:moveTo>
                <a:lnTo>
                  <a:pt x="36623" y="49672"/>
                </a:lnTo>
                <a:lnTo>
                  <a:pt x="32575" y="43624"/>
                </a:lnTo>
                <a:lnTo>
                  <a:pt x="26527" y="39576"/>
                </a:lnTo>
                <a:lnTo>
                  <a:pt x="19050" y="38100"/>
                </a:lnTo>
                <a:lnTo>
                  <a:pt x="11894" y="39576"/>
                </a:lnTo>
                <a:lnTo>
                  <a:pt x="5810" y="43624"/>
                </a:lnTo>
                <a:lnTo>
                  <a:pt x="1583" y="49672"/>
                </a:lnTo>
                <a:lnTo>
                  <a:pt x="0" y="57150"/>
                </a:lnTo>
                <a:lnTo>
                  <a:pt x="1583" y="64627"/>
                </a:lnTo>
                <a:lnTo>
                  <a:pt x="5810" y="70675"/>
                </a:lnTo>
                <a:lnTo>
                  <a:pt x="11894" y="74723"/>
                </a:lnTo>
                <a:lnTo>
                  <a:pt x="19050" y="76200"/>
                </a:lnTo>
                <a:lnTo>
                  <a:pt x="26527" y="74723"/>
                </a:lnTo>
                <a:lnTo>
                  <a:pt x="32575" y="70675"/>
                </a:lnTo>
                <a:lnTo>
                  <a:pt x="36623" y="64627"/>
                </a:lnTo>
                <a:lnTo>
                  <a:pt x="38100" y="57150"/>
                </a:lnTo>
                <a:close/>
              </a:path>
              <a:path w="379729" h="114300">
                <a:moveTo>
                  <a:pt x="114300" y="57150"/>
                </a:moveTo>
                <a:lnTo>
                  <a:pt x="112823" y="49672"/>
                </a:lnTo>
                <a:lnTo>
                  <a:pt x="108775" y="43624"/>
                </a:lnTo>
                <a:lnTo>
                  <a:pt x="102727" y="39576"/>
                </a:lnTo>
                <a:lnTo>
                  <a:pt x="95250" y="38099"/>
                </a:lnTo>
                <a:lnTo>
                  <a:pt x="88094" y="39576"/>
                </a:lnTo>
                <a:lnTo>
                  <a:pt x="82010" y="43624"/>
                </a:lnTo>
                <a:lnTo>
                  <a:pt x="77783" y="49672"/>
                </a:lnTo>
                <a:lnTo>
                  <a:pt x="76200" y="57150"/>
                </a:lnTo>
                <a:lnTo>
                  <a:pt x="77783" y="64627"/>
                </a:lnTo>
                <a:lnTo>
                  <a:pt x="82010" y="70675"/>
                </a:lnTo>
                <a:lnTo>
                  <a:pt x="88094" y="74723"/>
                </a:lnTo>
                <a:lnTo>
                  <a:pt x="95250" y="76200"/>
                </a:lnTo>
                <a:lnTo>
                  <a:pt x="102727" y="74723"/>
                </a:lnTo>
                <a:lnTo>
                  <a:pt x="108775" y="70675"/>
                </a:lnTo>
                <a:lnTo>
                  <a:pt x="112823" y="64627"/>
                </a:lnTo>
                <a:lnTo>
                  <a:pt x="114300" y="57150"/>
                </a:lnTo>
                <a:close/>
              </a:path>
              <a:path w="379729" h="114300">
                <a:moveTo>
                  <a:pt x="191262" y="57149"/>
                </a:moveTo>
                <a:lnTo>
                  <a:pt x="189678" y="49672"/>
                </a:lnTo>
                <a:lnTo>
                  <a:pt x="185451" y="43624"/>
                </a:lnTo>
                <a:lnTo>
                  <a:pt x="179367" y="39576"/>
                </a:lnTo>
                <a:lnTo>
                  <a:pt x="172212" y="38099"/>
                </a:lnTo>
                <a:lnTo>
                  <a:pt x="171450" y="38099"/>
                </a:lnTo>
                <a:lnTo>
                  <a:pt x="164294" y="39576"/>
                </a:lnTo>
                <a:lnTo>
                  <a:pt x="158210" y="43624"/>
                </a:lnTo>
                <a:lnTo>
                  <a:pt x="153983" y="49672"/>
                </a:lnTo>
                <a:lnTo>
                  <a:pt x="152400" y="57149"/>
                </a:lnTo>
                <a:lnTo>
                  <a:pt x="153983" y="64627"/>
                </a:lnTo>
                <a:lnTo>
                  <a:pt x="158210" y="70675"/>
                </a:lnTo>
                <a:lnTo>
                  <a:pt x="164294" y="74723"/>
                </a:lnTo>
                <a:lnTo>
                  <a:pt x="171450" y="76199"/>
                </a:lnTo>
                <a:lnTo>
                  <a:pt x="172212" y="76199"/>
                </a:lnTo>
                <a:lnTo>
                  <a:pt x="179367" y="74723"/>
                </a:lnTo>
                <a:lnTo>
                  <a:pt x="185451" y="70675"/>
                </a:lnTo>
                <a:lnTo>
                  <a:pt x="189678" y="64627"/>
                </a:lnTo>
                <a:lnTo>
                  <a:pt x="191262" y="57149"/>
                </a:lnTo>
                <a:close/>
              </a:path>
              <a:path w="379729" h="114300">
                <a:moveTo>
                  <a:pt x="267462" y="57149"/>
                </a:moveTo>
                <a:lnTo>
                  <a:pt x="265878" y="49672"/>
                </a:lnTo>
                <a:lnTo>
                  <a:pt x="261651" y="43624"/>
                </a:lnTo>
                <a:lnTo>
                  <a:pt x="255567" y="39576"/>
                </a:lnTo>
                <a:lnTo>
                  <a:pt x="248411" y="38099"/>
                </a:lnTo>
                <a:lnTo>
                  <a:pt x="240934" y="39576"/>
                </a:lnTo>
                <a:lnTo>
                  <a:pt x="234886" y="43624"/>
                </a:lnTo>
                <a:lnTo>
                  <a:pt x="230838" y="49672"/>
                </a:lnTo>
                <a:lnTo>
                  <a:pt x="229361" y="57149"/>
                </a:lnTo>
                <a:lnTo>
                  <a:pt x="230838" y="64627"/>
                </a:lnTo>
                <a:lnTo>
                  <a:pt x="234886" y="70675"/>
                </a:lnTo>
                <a:lnTo>
                  <a:pt x="240934" y="74723"/>
                </a:lnTo>
                <a:lnTo>
                  <a:pt x="248411" y="76199"/>
                </a:lnTo>
                <a:lnTo>
                  <a:pt x="255567" y="74723"/>
                </a:lnTo>
                <a:lnTo>
                  <a:pt x="261651" y="70675"/>
                </a:lnTo>
                <a:lnTo>
                  <a:pt x="265878" y="64627"/>
                </a:lnTo>
                <a:lnTo>
                  <a:pt x="267462" y="57149"/>
                </a:lnTo>
                <a:close/>
              </a:path>
              <a:path w="379729" h="114300">
                <a:moveTo>
                  <a:pt x="379476" y="57149"/>
                </a:moveTo>
                <a:lnTo>
                  <a:pt x="265176" y="0"/>
                </a:lnTo>
                <a:lnTo>
                  <a:pt x="265176" y="48667"/>
                </a:lnTo>
                <a:lnTo>
                  <a:pt x="265878" y="49672"/>
                </a:lnTo>
                <a:lnTo>
                  <a:pt x="267462" y="57149"/>
                </a:lnTo>
                <a:lnTo>
                  <a:pt x="267462" y="113157"/>
                </a:lnTo>
                <a:lnTo>
                  <a:pt x="379476" y="57149"/>
                </a:lnTo>
                <a:close/>
              </a:path>
              <a:path w="379729" h="114300">
                <a:moveTo>
                  <a:pt x="267462" y="113157"/>
                </a:moveTo>
                <a:lnTo>
                  <a:pt x="267462" y="57149"/>
                </a:lnTo>
                <a:lnTo>
                  <a:pt x="265878" y="64627"/>
                </a:lnTo>
                <a:lnTo>
                  <a:pt x="265176" y="65632"/>
                </a:lnTo>
                <a:lnTo>
                  <a:pt x="265176" y="114300"/>
                </a:lnTo>
                <a:lnTo>
                  <a:pt x="267462" y="113157"/>
                </a:lnTo>
                <a:close/>
              </a:path>
            </a:pathLst>
          </a:custGeom>
          <a:solidFill>
            <a:srgbClr val="000000"/>
          </a:solidFill>
        </p:spPr>
        <p:txBody>
          <a:bodyPr wrap="square" lIns="0" tIns="0" rIns="0" bIns="0" rtlCol="0"/>
          <a:lstStyle/>
          <a:p>
            <a:endParaRPr/>
          </a:p>
        </p:txBody>
      </p:sp>
      <p:sp>
        <p:nvSpPr>
          <p:cNvPr id="29" name="object 27"/>
          <p:cNvSpPr/>
          <p:nvPr/>
        </p:nvSpPr>
        <p:spPr>
          <a:xfrm>
            <a:off x="2893423" y="2805205"/>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333399"/>
          </a:solidFill>
        </p:spPr>
        <p:txBody>
          <a:bodyPr wrap="square" lIns="0" tIns="0" rIns="0" bIns="0" rtlCol="0"/>
          <a:lstStyle/>
          <a:p>
            <a:endParaRPr/>
          </a:p>
        </p:txBody>
      </p:sp>
      <p:sp>
        <p:nvSpPr>
          <p:cNvPr id="30" name="object 28"/>
          <p:cNvSpPr/>
          <p:nvPr/>
        </p:nvSpPr>
        <p:spPr>
          <a:xfrm>
            <a:off x="2991845" y="1668780"/>
            <a:ext cx="480907" cy="114300"/>
          </a:xfrm>
          <a:custGeom>
            <a:avLst/>
            <a:gdLst/>
            <a:ahLst/>
            <a:cxnLst/>
            <a:rect l="l" t="t" r="r" b="b"/>
            <a:pathLst>
              <a:path w="360679" h="114300">
                <a:moveTo>
                  <a:pt x="265175" y="76199"/>
                </a:moveTo>
                <a:lnTo>
                  <a:pt x="265175" y="38099"/>
                </a:lnTo>
                <a:lnTo>
                  <a:pt x="0" y="38100"/>
                </a:lnTo>
                <a:lnTo>
                  <a:pt x="0" y="76200"/>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808080"/>
          </a:solidFill>
        </p:spPr>
        <p:txBody>
          <a:bodyPr wrap="square" lIns="0" tIns="0" rIns="0" bIns="0" rtlCol="0"/>
          <a:lstStyle/>
          <a:p>
            <a:endParaRPr/>
          </a:p>
        </p:txBody>
      </p:sp>
      <p:sp>
        <p:nvSpPr>
          <p:cNvPr id="31" name="object 29"/>
          <p:cNvSpPr txBox="1"/>
          <p:nvPr/>
        </p:nvSpPr>
        <p:spPr>
          <a:xfrm>
            <a:off x="5103770" y="3240279"/>
            <a:ext cx="960120" cy="634789"/>
          </a:xfrm>
          <a:prstGeom prst="rect">
            <a:avLst/>
          </a:prstGeom>
          <a:solidFill>
            <a:schemeClr val="bg1">
              <a:lumMod val="65000"/>
            </a:schemeClr>
          </a:solidFill>
        </p:spPr>
        <p:txBody>
          <a:bodyPr vert="horz" wrap="square" lIns="0" tIns="80010" rIns="0" bIns="0" rtlCol="0">
            <a:spAutoFit/>
          </a:bodyPr>
          <a:lstStyle/>
          <a:p>
            <a:pPr marL="73025" marR="85725" indent="-20320" algn="ctr">
              <a:lnSpc>
                <a:spcPct val="100000"/>
              </a:lnSpc>
              <a:spcBef>
                <a:spcPts val="630"/>
              </a:spcBef>
            </a:pPr>
            <a:r>
              <a:rPr sz="1200" spc="-10" dirty="0">
                <a:latin typeface="Arial"/>
                <a:cs typeface="Arial"/>
              </a:rPr>
              <a:t>Cement  Bulk  Storage</a:t>
            </a:r>
            <a:endParaRPr sz="1200" dirty="0">
              <a:latin typeface="Arial"/>
              <a:cs typeface="Arial"/>
            </a:endParaRPr>
          </a:p>
        </p:txBody>
      </p:sp>
      <p:sp>
        <p:nvSpPr>
          <p:cNvPr id="32" name="object 30"/>
          <p:cNvSpPr txBox="1"/>
          <p:nvPr/>
        </p:nvSpPr>
        <p:spPr>
          <a:xfrm>
            <a:off x="2800498" y="3241802"/>
            <a:ext cx="86360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55880" marR="50165" indent="9525">
              <a:lnSpc>
                <a:spcPct val="100000"/>
              </a:lnSpc>
            </a:pPr>
            <a:r>
              <a:rPr sz="1200" spc="-10" dirty="0">
                <a:latin typeface="Arial"/>
                <a:cs typeface="Arial"/>
              </a:rPr>
              <a:t>Clinker  Storage</a:t>
            </a:r>
            <a:endParaRPr sz="1200" dirty="0">
              <a:latin typeface="Arial"/>
              <a:cs typeface="Arial"/>
            </a:endParaRPr>
          </a:p>
        </p:txBody>
      </p:sp>
      <p:sp>
        <p:nvSpPr>
          <p:cNvPr id="33" name="object 31"/>
          <p:cNvSpPr txBox="1"/>
          <p:nvPr/>
        </p:nvSpPr>
        <p:spPr>
          <a:xfrm>
            <a:off x="1456332" y="3241802"/>
            <a:ext cx="105918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32384" marR="26034" indent="106680">
              <a:lnSpc>
                <a:spcPct val="100000"/>
              </a:lnSpc>
            </a:pPr>
            <a:r>
              <a:rPr sz="1200" spc="-10" dirty="0">
                <a:latin typeface="Arial"/>
                <a:cs typeface="Arial"/>
              </a:rPr>
              <a:t>Clinker  </a:t>
            </a:r>
            <a:r>
              <a:rPr sz="1200" dirty="0">
                <a:latin typeface="Arial"/>
                <a:cs typeface="Arial"/>
              </a:rPr>
              <a:t>Production</a:t>
            </a:r>
          </a:p>
        </p:txBody>
      </p:sp>
      <p:sp>
        <p:nvSpPr>
          <p:cNvPr id="34" name="object 32"/>
          <p:cNvSpPr/>
          <p:nvPr/>
        </p:nvSpPr>
        <p:spPr>
          <a:xfrm>
            <a:off x="1052979" y="2590291"/>
            <a:ext cx="426720" cy="1012190"/>
          </a:xfrm>
          <a:custGeom>
            <a:avLst/>
            <a:gdLst/>
            <a:ahLst/>
            <a:cxnLst/>
            <a:rect l="l" t="t" r="r" b="b"/>
            <a:pathLst>
              <a:path w="320040" h="1012189">
                <a:moveTo>
                  <a:pt x="292564" y="925334"/>
                </a:moveTo>
                <a:lnTo>
                  <a:pt x="27431" y="0"/>
                </a:lnTo>
                <a:lnTo>
                  <a:pt x="0" y="7620"/>
                </a:lnTo>
                <a:lnTo>
                  <a:pt x="265000" y="933246"/>
                </a:lnTo>
                <a:lnTo>
                  <a:pt x="292564" y="925334"/>
                </a:lnTo>
                <a:close/>
              </a:path>
              <a:path w="320040" h="1012189">
                <a:moveTo>
                  <a:pt x="296418" y="1005266"/>
                </a:moveTo>
                <a:lnTo>
                  <a:pt x="296418" y="938784"/>
                </a:lnTo>
                <a:lnTo>
                  <a:pt x="268986" y="947166"/>
                </a:lnTo>
                <a:lnTo>
                  <a:pt x="265000" y="933246"/>
                </a:lnTo>
                <a:lnTo>
                  <a:pt x="237744" y="941069"/>
                </a:lnTo>
                <a:lnTo>
                  <a:pt x="296418" y="1005266"/>
                </a:lnTo>
                <a:close/>
              </a:path>
              <a:path w="320040" h="1012189">
                <a:moveTo>
                  <a:pt x="296418" y="938784"/>
                </a:moveTo>
                <a:lnTo>
                  <a:pt x="292564" y="925334"/>
                </a:lnTo>
                <a:lnTo>
                  <a:pt x="265000" y="933246"/>
                </a:lnTo>
                <a:lnTo>
                  <a:pt x="268986" y="947166"/>
                </a:lnTo>
                <a:lnTo>
                  <a:pt x="296418" y="938784"/>
                </a:lnTo>
                <a:close/>
              </a:path>
              <a:path w="320040" h="1012189">
                <a:moveTo>
                  <a:pt x="320040" y="917447"/>
                </a:moveTo>
                <a:lnTo>
                  <a:pt x="292564" y="925334"/>
                </a:lnTo>
                <a:lnTo>
                  <a:pt x="296418" y="938784"/>
                </a:lnTo>
                <a:lnTo>
                  <a:pt x="296418" y="1005266"/>
                </a:lnTo>
                <a:lnTo>
                  <a:pt x="302514" y="1011936"/>
                </a:lnTo>
                <a:lnTo>
                  <a:pt x="320040" y="917447"/>
                </a:lnTo>
                <a:close/>
              </a:path>
            </a:pathLst>
          </a:custGeom>
          <a:solidFill>
            <a:srgbClr val="808080"/>
          </a:solidFill>
        </p:spPr>
        <p:txBody>
          <a:bodyPr wrap="square" lIns="0" tIns="0" rIns="0" bIns="0" rtlCol="0"/>
          <a:lstStyle/>
          <a:p>
            <a:endParaRPr/>
          </a:p>
        </p:txBody>
      </p:sp>
      <p:sp>
        <p:nvSpPr>
          <p:cNvPr id="35" name="object 33"/>
          <p:cNvSpPr/>
          <p:nvPr/>
        </p:nvSpPr>
        <p:spPr>
          <a:xfrm>
            <a:off x="1071268" y="3558794"/>
            <a:ext cx="385233" cy="86360"/>
          </a:xfrm>
          <a:custGeom>
            <a:avLst/>
            <a:gdLst/>
            <a:ahLst/>
            <a:cxnLst/>
            <a:rect l="l" t="t" r="r" b="b"/>
            <a:pathLst>
              <a:path w="288925" h="86360">
                <a:moveTo>
                  <a:pt x="217169" y="57150"/>
                </a:moveTo>
                <a:lnTo>
                  <a:pt x="217169" y="28955"/>
                </a:lnTo>
                <a:lnTo>
                  <a:pt x="0" y="28955"/>
                </a:lnTo>
                <a:lnTo>
                  <a:pt x="0" y="57150"/>
                </a:lnTo>
                <a:lnTo>
                  <a:pt x="217169" y="57150"/>
                </a:lnTo>
                <a:close/>
              </a:path>
              <a:path w="288925" h="86360">
                <a:moveTo>
                  <a:pt x="288798" y="43434"/>
                </a:moveTo>
                <a:lnTo>
                  <a:pt x="203454" y="0"/>
                </a:lnTo>
                <a:lnTo>
                  <a:pt x="203454" y="28955"/>
                </a:lnTo>
                <a:lnTo>
                  <a:pt x="217169" y="28955"/>
                </a:lnTo>
                <a:lnTo>
                  <a:pt x="217169" y="79248"/>
                </a:lnTo>
                <a:lnTo>
                  <a:pt x="288798" y="43434"/>
                </a:lnTo>
                <a:close/>
              </a:path>
              <a:path w="288925" h="86360">
                <a:moveTo>
                  <a:pt x="217169" y="79248"/>
                </a:moveTo>
                <a:lnTo>
                  <a:pt x="217169" y="57150"/>
                </a:lnTo>
                <a:lnTo>
                  <a:pt x="203454" y="57150"/>
                </a:lnTo>
                <a:lnTo>
                  <a:pt x="203454" y="86106"/>
                </a:lnTo>
                <a:lnTo>
                  <a:pt x="217169" y="79248"/>
                </a:lnTo>
                <a:close/>
              </a:path>
            </a:pathLst>
          </a:custGeom>
          <a:solidFill>
            <a:srgbClr val="808080"/>
          </a:solidFill>
        </p:spPr>
        <p:txBody>
          <a:bodyPr wrap="square" lIns="0" tIns="0" rIns="0" bIns="0" rtlCol="0"/>
          <a:lstStyle/>
          <a:p>
            <a:endParaRPr/>
          </a:p>
        </p:txBody>
      </p:sp>
      <p:sp>
        <p:nvSpPr>
          <p:cNvPr id="36" name="object 34"/>
          <p:cNvSpPr/>
          <p:nvPr/>
        </p:nvSpPr>
        <p:spPr>
          <a:xfrm>
            <a:off x="1052979" y="3602228"/>
            <a:ext cx="426720" cy="1012190"/>
          </a:xfrm>
          <a:custGeom>
            <a:avLst/>
            <a:gdLst/>
            <a:ahLst/>
            <a:cxnLst/>
            <a:rect l="l" t="t" r="r" b="b"/>
            <a:pathLst>
              <a:path w="320040" h="1012189">
                <a:moveTo>
                  <a:pt x="292567" y="85840"/>
                </a:moveTo>
                <a:lnTo>
                  <a:pt x="265199" y="77984"/>
                </a:lnTo>
                <a:lnTo>
                  <a:pt x="0" y="1003553"/>
                </a:lnTo>
                <a:lnTo>
                  <a:pt x="27432" y="1011935"/>
                </a:lnTo>
                <a:lnTo>
                  <a:pt x="292567" y="85840"/>
                </a:lnTo>
                <a:close/>
              </a:path>
              <a:path w="320040" h="1012189">
                <a:moveTo>
                  <a:pt x="320039" y="93725"/>
                </a:moveTo>
                <a:lnTo>
                  <a:pt x="302513" y="0"/>
                </a:lnTo>
                <a:lnTo>
                  <a:pt x="237743" y="70103"/>
                </a:lnTo>
                <a:lnTo>
                  <a:pt x="265199" y="77984"/>
                </a:lnTo>
                <a:lnTo>
                  <a:pt x="268985" y="64769"/>
                </a:lnTo>
                <a:lnTo>
                  <a:pt x="296417" y="72389"/>
                </a:lnTo>
                <a:lnTo>
                  <a:pt x="296417" y="86945"/>
                </a:lnTo>
                <a:lnTo>
                  <a:pt x="320039" y="93725"/>
                </a:lnTo>
                <a:close/>
              </a:path>
              <a:path w="320040" h="1012189">
                <a:moveTo>
                  <a:pt x="296417" y="72389"/>
                </a:moveTo>
                <a:lnTo>
                  <a:pt x="268985" y="64769"/>
                </a:lnTo>
                <a:lnTo>
                  <a:pt x="265199" y="77984"/>
                </a:lnTo>
                <a:lnTo>
                  <a:pt x="292567" y="85840"/>
                </a:lnTo>
                <a:lnTo>
                  <a:pt x="296417" y="72389"/>
                </a:lnTo>
                <a:close/>
              </a:path>
              <a:path w="320040" h="1012189">
                <a:moveTo>
                  <a:pt x="296417" y="86945"/>
                </a:moveTo>
                <a:lnTo>
                  <a:pt x="296417" y="72389"/>
                </a:lnTo>
                <a:lnTo>
                  <a:pt x="292567" y="85840"/>
                </a:lnTo>
                <a:lnTo>
                  <a:pt x="296417" y="86945"/>
                </a:lnTo>
                <a:close/>
              </a:path>
            </a:pathLst>
          </a:custGeom>
          <a:solidFill>
            <a:srgbClr val="808080"/>
          </a:solidFill>
        </p:spPr>
        <p:txBody>
          <a:bodyPr wrap="square" lIns="0" tIns="0" rIns="0" bIns="0" rtlCol="0"/>
          <a:lstStyle/>
          <a:p>
            <a:endParaRPr/>
          </a:p>
        </p:txBody>
      </p:sp>
      <p:sp>
        <p:nvSpPr>
          <p:cNvPr id="37" name="object 35"/>
          <p:cNvSpPr/>
          <p:nvPr/>
        </p:nvSpPr>
        <p:spPr>
          <a:xfrm>
            <a:off x="2515002" y="3535933"/>
            <a:ext cx="285496" cy="132587"/>
          </a:xfrm>
          <a:prstGeom prst="rect">
            <a:avLst/>
          </a:prstGeom>
          <a:blipFill>
            <a:blip r:embed="rId2" cstate="print"/>
            <a:stretch>
              <a:fillRect/>
            </a:stretch>
          </a:blipFill>
        </p:spPr>
        <p:txBody>
          <a:bodyPr wrap="square" lIns="0" tIns="0" rIns="0" bIns="0" rtlCol="0"/>
          <a:lstStyle/>
          <a:p>
            <a:endParaRPr/>
          </a:p>
        </p:txBody>
      </p:sp>
      <p:sp>
        <p:nvSpPr>
          <p:cNvPr id="38" name="object 36"/>
          <p:cNvSpPr/>
          <p:nvPr/>
        </p:nvSpPr>
        <p:spPr>
          <a:xfrm>
            <a:off x="5565036" y="2406651"/>
            <a:ext cx="5016500" cy="847725"/>
          </a:xfrm>
          <a:custGeom>
            <a:avLst/>
            <a:gdLst/>
            <a:ahLst/>
            <a:cxnLst/>
            <a:rect l="l" t="t" r="r" b="b"/>
            <a:pathLst>
              <a:path w="3762375" h="847725">
                <a:moveTo>
                  <a:pt x="28194" y="841247"/>
                </a:moveTo>
                <a:lnTo>
                  <a:pt x="28194" y="825245"/>
                </a:lnTo>
                <a:lnTo>
                  <a:pt x="22098" y="819149"/>
                </a:lnTo>
                <a:lnTo>
                  <a:pt x="6095" y="819149"/>
                </a:lnTo>
                <a:lnTo>
                  <a:pt x="0" y="825245"/>
                </a:lnTo>
                <a:lnTo>
                  <a:pt x="0" y="841247"/>
                </a:lnTo>
                <a:lnTo>
                  <a:pt x="6096" y="847343"/>
                </a:lnTo>
                <a:lnTo>
                  <a:pt x="22098" y="847343"/>
                </a:lnTo>
                <a:lnTo>
                  <a:pt x="28194" y="841247"/>
                </a:lnTo>
                <a:close/>
              </a:path>
              <a:path w="3762375" h="847725">
                <a:moveTo>
                  <a:pt x="28193" y="784097"/>
                </a:moveTo>
                <a:lnTo>
                  <a:pt x="28193" y="768095"/>
                </a:lnTo>
                <a:lnTo>
                  <a:pt x="22097" y="761999"/>
                </a:lnTo>
                <a:lnTo>
                  <a:pt x="6095" y="761999"/>
                </a:lnTo>
                <a:lnTo>
                  <a:pt x="0" y="768095"/>
                </a:lnTo>
                <a:lnTo>
                  <a:pt x="0" y="784097"/>
                </a:lnTo>
                <a:lnTo>
                  <a:pt x="6095" y="790193"/>
                </a:lnTo>
                <a:lnTo>
                  <a:pt x="22097" y="790193"/>
                </a:lnTo>
                <a:lnTo>
                  <a:pt x="28193" y="784097"/>
                </a:lnTo>
                <a:close/>
              </a:path>
              <a:path w="3762375" h="847725">
                <a:moveTo>
                  <a:pt x="28193" y="726947"/>
                </a:moveTo>
                <a:lnTo>
                  <a:pt x="28193" y="710945"/>
                </a:lnTo>
                <a:lnTo>
                  <a:pt x="22097" y="704849"/>
                </a:lnTo>
                <a:lnTo>
                  <a:pt x="6095" y="704849"/>
                </a:lnTo>
                <a:lnTo>
                  <a:pt x="0" y="710945"/>
                </a:lnTo>
                <a:lnTo>
                  <a:pt x="0" y="726947"/>
                </a:lnTo>
                <a:lnTo>
                  <a:pt x="6095" y="733043"/>
                </a:lnTo>
                <a:lnTo>
                  <a:pt x="22097" y="733043"/>
                </a:lnTo>
                <a:lnTo>
                  <a:pt x="28193" y="726947"/>
                </a:lnTo>
                <a:close/>
              </a:path>
              <a:path w="3762375" h="847725">
                <a:moveTo>
                  <a:pt x="28193" y="669797"/>
                </a:moveTo>
                <a:lnTo>
                  <a:pt x="28193" y="653795"/>
                </a:lnTo>
                <a:lnTo>
                  <a:pt x="22097" y="647699"/>
                </a:lnTo>
                <a:lnTo>
                  <a:pt x="6095" y="647699"/>
                </a:lnTo>
                <a:lnTo>
                  <a:pt x="0" y="653795"/>
                </a:lnTo>
                <a:lnTo>
                  <a:pt x="0" y="669797"/>
                </a:lnTo>
                <a:lnTo>
                  <a:pt x="6095" y="675893"/>
                </a:lnTo>
                <a:lnTo>
                  <a:pt x="22097" y="675893"/>
                </a:lnTo>
                <a:lnTo>
                  <a:pt x="28193" y="669797"/>
                </a:lnTo>
                <a:close/>
              </a:path>
              <a:path w="3762375" h="847725">
                <a:moveTo>
                  <a:pt x="28193" y="612647"/>
                </a:moveTo>
                <a:lnTo>
                  <a:pt x="28193" y="596645"/>
                </a:lnTo>
                <a:lnTo>
                  <a:pt x="22097" y="590549"/>
                </a:lnTo>
                <a:lnTo>
                  <a:pt x="6095" y="590549"/>
                </a:lnTo>
                <a:lnTo>
                  <a:pt x="0" y="596645"/>
                </a:lnTo>
                <a:lnTo>
                  <a:pt x="0" y="612647"/>
                </a:lnTo>
                <a:lnTo>
                  <a:pt x="6095" y="618743"/>
                </a:lnTo>
                <a:lnTo>
                  <a:pt x="22097" y="618743"/>
                </a:lnTo>
                <a:lnTo>
                  <a:pt x="28193" y="612647"/>
                </a:lnTo>
                <a:close/>
              </a:path>
              <a:path w="3762375" h="847725">
                <a:moveTo>
                  <a:pt x="28193" y="555497"/>
                </a:moveTo>
                <a:lnTo>
                  <a:pt x="28193" y="539495"/>
                </a:lnTo>
                <a:lnTo>
                  <a:pt x="22097" y="533399"/>
                </a:lnTo>
                <a:lnTo>
                  <a:pt x="6095" y="533399"/>
                </a:lnTo>
                <a:lnTo>
                  <a:pt x="0" y="539495"/>
                </a:lnTo>
                <a:lnTo>
                  <a:pt x="0" y="555497"/>
                </a:lnTo>
                <a:lnTo>
                  <a:pt x="6095" y="561593"/>
                </a:lnTo>
                <a:lnTo>
                  <a:pt x="22097" y="561593"/>
                </a:lnTo>
                <a:lnTo>
                  <a:pt x="28193" y="555497"/>
                </a:lnTo>
                <a:close/>
              </a:path>
              <a:path w="3762375" h="847725">
                <a:moveTo>
                  <a:pt x="28193" y="498347"/>
                </a:moveTo>
                <a:lnTo>
                  <a:pt x="28193" y="482345"/>
                </a:lnTo>
                <a:lnTo>
                  <a:pt x="22097" y="476249"/>
                </a:lnTo>
                <a:lnTo>
                  <a:pt x="6095" y="476249"/>
                </a:lnTo>
                <a:lnTo>
                  <a:pt x="0" y="482345"/>
                </a:lnTo>
                <a:lnTo>
                  <a:pt x="0" y="498347"/>
                </a:lnTo>
                <a:lnTo>
                  <a:pt x="6095" y="504443"/>
                </a:lnTo>
                <a:lnTo>
                  <a:pt x="22097" y="504443"/>
                </a:lnTo>
                <a:lnTo>
                  <a:pt x="28193" y="498347"/>
                </a:lnTo>
                <a:close/>
              </a:path>
              <a:path w="3762375" h="847725">
                <a:moveTo>
                  <a:pt x="28193" y="441197"/>
                </a:moveTo>
                <a:lnTo>
                  <a:pt x="28193" y="425195"/>
                </a:lnTo>
                <a:lnTo>
                  <a:pt x="22097" y="419099"/>
                </a:lnTo>
                <a:lnTo>
                  <a:pt x="6095" y="419099"/>
                </a:lnTo>
                <a:lnTo>
                  <a:pt x="0" y="425195"/>
                </a:lnTo>
                <a:lnTo>
                  <a:pt x="0" y="441197"/>
                </a:lnTo>
                <a:lnTo>
                  <a:pt x="6095" y="447293"/>
                </a:lnTo>
                <a:lnTo>
                  <a:pt x="22097" y="447293"/>
                </a:lnTo>
                <a:lnTo>
                  <a:pt x="28193" y="441197"/>
                </a:lnTo>
                <a:close/>
              </a:path>
              <a:path w="3762375" h="847725">
                <a:moveTo>
                  <a:pt x="28193" y="384047"/>
                </a:moveTo>
                <a:lnTo>
                  <a:pt x="28193" y="368045"/>
                </a:lnTo>
                <a:lnTo>
                  <a:pt x="22097" y="361949"/>
                </a:lnTo>
                <a:lnTo>
                  <a:pt x="6095" y="361949"/>
                </a:lnTo>
                <a:lnTo>
                  <a:pt x="0" y="368045"/>
                </a:lnTo>
                <a:lnTo>
                  <a:pt x="0" y="384047"/>
                </a:lnTo>
                <a:lnTo>
                  <a:pt x="6095" y="390143"/>
                </a:lnTo>
                <a:lnTo>
                  <a:pt x="22097" y="390143"/>
                </a:lnTo>
                <a:lnTo>
                  <a:pt x="28193" y="384047"/>
                </a:lnTo>
                <a:close/>
              </a:path>
              <a:path w="3762375" h="847725">
                <a:moveTo>
                  <a:pt x="28193" y="326897"/>
                </a:moveTo>
                <a:lnTo>
                  <a:pt x="28193" y="310895"/>
                </a:lnTo>
                <a:lnTo>
                  <a:pt x="22097" y="304799"/>
                </a:lnTo>
                <a:lnTo>
                  <a:pt x="6095" y="304799"/>
                </a:lnTo>
                <a:lnTo>
                  <a:pt x="0" y="310895"/>
                </a:lnTo>
                <a:lnTo>
                  <a:pt x="0" y="326897"/>
                </a:lnTo>
                <a:lnTo>
                  <a:pt x="6095" y="332993"/>
                </a:lnTo>
                <a:lnTo>
                  <a:pt x="22097" y="332993"/>
                </a:lnTo>
                <a:lnTo>
                  <a:pt x="28193" y="326897"/>
                </a:lnTo>
                <a:close/>
              </a:path>
              <a:path w="3762375" h="847725">
                <a:moveTo>
                  <a:pt x="28193" y="269747"/>
                </a:moveTo>
                <a:lnTo>
                  <a:pt x="28193" y="253745"/>
                </a:lnTo>
                <a:lnTo>
                  <a:pt x="22097" y="246887"/>
                </a:lnTo>
                <a:lnTo>
                  <a:pt x="6095" y="246887"/>
                </a:lnTo>
                <a:lnTo>
                  <a:pt x="0" y="253745"/>
                </a:lnTo>
                <a:lnTo>
                  <a:pt x="0" y="269747"/>
                </a:lnTo>
                <a:lnTo>
                  <a:pt x="6095" y="275843"/>
                </a:lnTo>
                <a:lnTo>
                  <a:pt x="22097" y="275843"/>
                </a:lnTo>
                <a:lnTo>
                  <a:pt x="28193" y="269747"/>
                </a:lnTo>
                <a:close/>
              </a:path>
              <a:path w="3762375" h="847725">
                <a:moveTo>
                  <a:pt x="28193" y="212597"/>
                </a:moveTo>
                <a:lnTo>
                  <a:pt x="28193" y="196595"/>
                </a:lnTo>
                <a:lnTo>
                  <a:pt x="22097" y="189737"/>
                </a:lnTo>
                <a:lnTo>
                  <a:pt x="6095" y="189737"/>
                </a:lnTo>
                <a:lnTo>
                  <a:pt x="0" y="196595"/>
                </a:lnTo>
                <a:lnTo>
                  <a:pt x="0" y="212597"/>
                </a:lnTo>
                <a:lnTo>
                  <a:pt x="6095" y="218693"/>
                </a:lnTo>
                <a:lnTo>
                  <a:pt x="22097" y="218693"/>
                </a:lnTo>
                <a:lnTo>
                  <a:pt x="28193" y="212597"/>
                </a:lnTo>
                <a:close/>
              </a:path>
              <a:path w="3762375" h="847725">
                <a:moveTo>
                  <a:pt x="28193" y="155447"/>
                </a:moveTo>
                <a:lnTo>
                  <a:pt x="28193" y="139445"/>
                </a:lnTo>
                <a:lnTo>
                  <a:pt x="22097" y="132587"/>
                </a:lnTo>
                <a:lnTo>
                  <a:pt x="6095" y="132587"/>
                </a:lnTo>
                <a:lnTo>
                  <a:pt x="0" y="139445"/>
                </a:lnTo>
                <a:lnTo>
                  <a:pt x="0" y="155447"/>
                </a:lnTo>
                <a:lnTo>
                  <a:pt x="6095" y="161543"/>
                </a:lnTo>
                <a:lnTo>
                  <a:pt x="22097" y="161543"/>
                </a:lnTo>
                <a:lnTo>
                  <a:pt x="28193" y="155447"/>
                </a:lnTo>
                <a:close/>
              </a:path>
              <a:path w="3762375" h="847725">
                <a:moveTo>
                  <a:pt x="28193" y="98297"/>
                </a:moveTo>
                <a:lnTo>
                  <a:pt x="28193" y="82295"/>
                </a:lnTo>
                <a:lnTo>
                  <a:pt x="22097" y="75437"/>
                </a:lnTo>
                <a:lnTo>
                  <a:pt x="6095" y="75437"/>
                </a:lnTo>
                <a:lnTo>
                  <a:pt x="0" y="82295"/>
                </a:lnTo>
                <a:lnTo>
                  <a:pt x="0" y="98297"/>
                </a:lnTo>
                <a:lnTo>
                  <a:pt x="6095" y="104393"/>
                </a:lnTo>
                <a:lnTo>
                  <a:pt x="22097" y="104393"/>
                </a:lnTo>
                <a:lnTo>
                  <a:pt x="28193" y="98297"/>
                </a:lnTo>
                <a:close/>
              </a:path>
              <a:path w="3762375" h="847725">
                <a:moveTo>
                  <a:pt x="38099" y="50291"/>
                </a:moveTo>
                <a:lnTo>
                  <a:pt x="38099" y="35051"/>
                </a:lnTo>
                <a:lnTo>
                  <a:pt x="32003" y="28193"/>
                </a:lnTo>
                <a:lnTo>
                  <a:pt x="16001" y="28193"/>
                </a:lnTo>
                <a:lnTo>
                  <a:pt x="9905" y="35051"/>
                </a:lnTo>
                <a:lnTo>
                  <a:pt x="9905" y="50291"/>
                </a:lnTo>
                <a:lnTo>
                  <a:pt x="16001" y="57149"/>
                </a:lnTo>
                <a:lnTo>
                  <a:pt x="32003" y="57149"/>
                </a:lnTo>
                <a:lnTo>
                  <a:pt x="38099" y="50291"/>
                </a:lnTo>
                <a:close/>
              </a:path>
              <a:path w="3762375" h="847725">
                <a:moveTo>
                  <a:pt x="95249" y="50291"/>
                </a:moveTo>
                <a:lnTo>
                  <a:pt x="95249" y="35051"/>
                </a:lnTo>
                <a:lnTo>
                  <a:pt x="89153" y="28193"/>
                </a:lnTo>
                <a:lnTo>
                  <a:pt x="73151" y="28193"/>
                </a:lnTo>
                <a:lnTo>
                  <a:pt x="67055" y="35051"/>
                </a:lnTo>
                <a:lnTo>
                  <a:pt x="67055" y="50291"/>
                </a:lnTo>
                <a:lnTo>
                  <a:pt x="73151" y="57149"/>
                </a:lnTo>
                <a:lnTo>
                  <a:pt x="89153" y="57149"/>
                </a:lnTo>
                <a:lnTo>
                  <a:pt x="95249" y="50291"/>
                </a:lnTo>
                <a:close/>
              </a:path>
              <a:path w="3762375" h="847725">
                <a:moveTo>
                  <a:pt x="152399" y="50291"/>
                </a:moveTo>
                <a:lnTo>
                  <a:pt x="152399" y="35051"/>
                </a:lnTo>
                <a:lnTo>
                  <a:pt x="146303" y="28193"/>
                </a:lnTo>
                <a:lnTo>
                  <a:pt x="130301" y="28193"/>
                </a:lnTo>
                <a:lnTo>
                  <a:pt x="124205" y="35051"/>
                </a:lnTo>
                <a:lnTo>
                  <a:pt x="124205" y="50291"/>
                </a:lnTo>
                <a:lnTo>
                  <a:pt x="130301" y="57149"/>
                </a:lnTo>
                <a:lnTo>
                  <a:pt x="146303" y="57149"/>
                </a:lnTo>
                <a:lnTo>
                  <a:pt x="152399" y="50291"/>
                </a:lnTo>
                <a:close/>
              </a:path>
              <a:path w="3762375" h="847725">
                <a:moveTo>
                  <a:pt x="209549" y="50291"/>
                </a:moveTo>
                <a:lnTo>
                  <a:pt x="209549" y="35051"/>
                </a:lnTo>
                <a:lnTo>
                  <a:pt x="203453" y="28193"/>
                </a:lnTo>
                <a:lnTo>
                  <a:pt x="187451" y="28193"/>
                </a:lnTo>
                <a:lnTo>
                  <a:pt x="181355" y="35051"/>
                </a:lnTo>
                <a:lnTo>
                  <a:pt x="181355" y="50291"/>
                </a:lnTo>
                <a:lnTo>
                  <a:pt x="187451" y="57149"/>
                </a:lnTo>
                <a:lnTo>
                  <a:pt x="203453" y="57149"/>
                </a:lnTo>
                <a:lnTo>
                  <a:pt x="209549" y="50291"/>
                </a:lnTo>
                <a:close/>
              </a:path>
              <a:path w="3762375" h="847725">
                <a:moveTo>
                  <a:pt x="267461" y="50291"/>
                </a:moveTo>
                <a:lnTo>
                  <a:pt x="267461" y="35051"/>
                </a:lnTo>
                <a:lnTo>
                  <a:pt x="260603" y="28193"/>
                </a:lnTo>
                <a:lnTo>
                  <a:pt x="244601" y="28193"/>
                </a:lnTo>
                <a:lnTo>
                  <a:pt x="238505" y="35051"/>
                </a:lnTo>
                <a:lnTo>
                  <a:pt x="238505" y="50291"/>
                </a:lnTo>
                <a:lnTo>
                  <a:pt x="244601" y="57149"/>
                </a:lnTo>
                <a:lnTo>
                  <a:pt x="260603" y="57149"/>
                </a:lnTo>
                <a:lnTo>
                  <a:pt x="267461" y="50291"/>
                </a:lnTo>
                <a:close/>
              </a:path>
              <a:path w="3762375" h="847725">
                <a:moveTo>
                  <a:pt x="324611" y="50291"/>
                </a:moveTo>
                <a:lnTo>
                  <a:pt x="324611" y="35051"/>
                </a:lnTo>
                <a:lnTo>
                  <a:pt x="317753" y="28193"/>
                </a:lnTo>
                <a:lnTo>
                  <a:pt x="301752" y="28193"/>
                </a:lnTo>
                <a:lnTo>
                  <a:pt x="295655" y="35051"/>
                </a:lnTo>
                <a:lnTo>
                  <a:pt x="295655" y="50291"/>
                </a:lnTo>
                <a:lnTo>
                  <a:pt x="301752" y="57149"/>
                </a:lnTo>
                <a:lnTo>
                  <a:pt x="317753" y="57149"/>
                </a:lnTo>
                <a:lnTo>
                  <a:pt x="324611" y="50291"/>
                </a:lnTo>
                <a:close/>
              </a:path>
              <a:path w="3762375" h="847725">
                <a:moveTo>
                  <a:pt x="381761" y="50291"/>
                </a:moveTo>
                <a:lnTo>
                  <a:pt x="381761" y="35051"/>
                </a:lnTo>
                <a:lnTo>
                  <a:pt x="374903" y="28193"/>
                </a:lnTo>
                <a:lnTo>
                  <a:pt x="358902" y="28193"/>
                </a:lnTo>
                <a:lnTo>
                  <a:pt x="352805" y="35051"/>
                </a:lnTo>
                <a:lnTo>
                  <a:pt x="352805" y="50291"/>
                </a:lnTo>
                <a:lnTo>
                  <a:pt x="358902" y="57149"/>
                </a:lnTo>
                <a:lnTo>
                  <a:pt x="374903" y="57149"/>
                </a:lnTo>
                <a:lnTo>
                  <a:pt x="381761" y="50291"/>
                </a:lnTo>
                <a:close/>
              </a:path>
              <a:path w="3762375" h="847725">
                <a:moveTo>
                  <a:pt x="438911" y="50291"/>
                </a:moveTo>
                <a:lnTo>
                  <a:pt x="438911" y="35051"/>
                </a:lnTo>
                <a:lnTo>
                  <a:pt x="432053" y="28193"/>
                </a:lnTo>
                <a:lnTo>
                  <a:pt x="416051" y="28193"/>
                </a:lnTo>
                <a:lnTo>
                  <a:pt x="409955" y="35051"/>
                </a:lnTo>
                <a:lnTo>
                  <a:pt x="409955" y="50291"/>
                </a:lnTo>
                <a:lnTo>
                  <a:pt x="416051" y="57149"/>
                </a:lnTo>
                <a:lnTo>
                  <a:pt x="432053" y="57149"/>
                </a:lnTo>
                <a:lnTo>
                  <a:pt x="438911" y="50291"/>
                </a:lnTo>
                <a:close/>
              </a:path>
              <a:path w="3762375" h="847725">
                <a:moveTo>
                  <a:pt x="496061" y="50291"/>
                </a:moveTo>
                <a:lnTo>
                  <a:pt x="496061" y="35051"/>
                </a:lnTo>
                <a:lnTo>
                  <a:pt x="489203" y="28193"/>
                </a:lnTo>
                <a:lnTo>
                  <a:pt x="473963" y="28193"/>
                </a:lnTo>
                <a:lnTo>
                  <a:pt x="467105" y="35051"/>
                </a:lnTo>
                <a:lnTo>
                  <a:pt x="467105" y="50291"/>
                </a:lnTo>
                <a:lnTo>
                  <a:pt x="473963" y="57149"/>
                </a:lnTo>
                <a:lnTo>
                  <a:pt x="489203" y="57149"/>
                </a:lnTo>
                <a:lnTo>
                  <a:pt x="496061" y="50291"/>
                </a:lnTo>
                <a:close/>
              </a:path>
              <a:path w="3762375" h="847725">
                <a:moveTo>
                  <a:pt x="553211" y="50291"/>
                </a:moveTo>
                <a:lnTo>
                  <a:pt x="553211" y="35051"/>
                </a:lnTo>
                <a:lnTo>
                  <a:pt x="546354" y="28193"/>
                </a:lnTo>
                <a:lnTo>
                  <a:pt x="531113" y="28193"/>
                </a:lnTo>
                <a:lnTo>
                  <a:pt x="524255" y="35051"/>
                </a:lnTo>
                <a:lnTo>
                  <a:pt x="524255" y="50291"/>
                </a:lnTo>
                <a:lnTo>
                  <a:pt x="531113" y="57149"/>
                </a:lnTo>
                <a:lnTo>
                  <a:pt x="546354" y="57149"/>
                </a:lnTo>
                <a:lnTo>
                  <a:pt x="553211" y="50291"/>
                </a:lnTo>
                <a:close/>
              </a:path>
              <a:path w="3762375" h="847725">
                <a:moveTo>
                  <a:pt x="610361" y="50291"/>
                </a:moveTo>
                <a:lnTo>
                  <a:pt x="610361" y="35051"/>
                </a:lnTo>
                <a:lnTo>
                  <a:pt x="603504" y="28193"/>
                </a:lnTo>
                <a:lnTo>
                  <a:pt x="588263" y="28193"/>
                </a:lnTo>
                <a:lnTo>
                  <a:pt x="581405" y="35051"/>
                </a:lnTo>
                <a:lnTo>
                  <a:pt x="581405" y="50291"/>
                </a:lnTo>
                <a:lnTo>
                  <a:pt x="588263" y="57149"/>
                </a:lnTo>
                <a:lnTo>
                  <a:pt x="603504" y="57149"/>
                </a:lnTo>
                <a:lnTo>
                  <a:pt x="610361" y="50291"/>
                </a:lnTo>
                <a:close/>
              </a:path>
              <a:path w="3762375" h="847725">
                <a:moveTo>
                  <a:pt x="667511" y="50291"/>
                </a:moveTo>
                <a:lnTo>
                  <a:pt x="667511" y="35051"/>
                </a:lnTo>
                <a:lnTo>
                  <a:pt x="660654" y="28193"/>
                </a:lnTo>
                <a:lnTo>
                  <a:pt x="645413" y="28193"/>
                </a:lnTo>
                <a:lnTo>
                  <a:pt x="638555" y="35051"/>
                </a:lnTo>
                <a:lnTo>
                  <a:pt x="638555" y="50291"/>
                </a:lnTo>
                <a:lnTo>
                  <a:pt x="645413" y="57149"/>
                </a:lnTo>
                <a:lnTo>
                  <a:pt x="660654" y="57149"/>
                </a:lnTo>
                <a:lnTo>
                  <a:pt x="667511" y="50291"/>
                </a:lnTo>
                <a:close/>
              </a:path>
              <a:path w="3762375" h="847725">
                <a:moveTo>
                  <a:pt x="724661" y="50291"/>
                </a:moveTo>
                <a:lnTo>
                  <a:pt x="724661" y="35051"/>
                </a:lnTo>
                <a:lnTo>
                  <a:pt x="717804" y="28193"/>
                </a:lnTo>
                <a:lnTo>
                  <a:pt x="702563" y="28193"/>
                </a:lnTo>
                <a:lnTo>
                  <a:pt x="695705" y="35051"/>
                </a:lnTo>
                <a:lnTo>
                  <a:pt x="695705" y="50291"/>
                </a:lnTo>
                <a:lnTo>
                  <a:pt x="702563" y="57149"/>
                </a:lnTo>
                <a:lnTo>
                  <a:pt x="717804" y="57149"/>
                </a:lnTo>
                <a:lnTo>
                  <a:pt x="724661" y="50291"/>
                </a:lnTo>
                <a:close/>
              </a:path>
              <a:path w="3762375" h="847725">
                <a:moveTo>
                  <a:pt x="781811" y="50291"/>
                </a:moveTo>
                <a:lnTo>
                  <a:pt x="781811" y="35051"/>
                </a:lnTo>
                <a:lnTo>
                  <a:pt x="774954" y="28193"/>
                </a:lnTo>
                <a:lnTo>
                  <a:pt x="759713" y="28193"/>
                </a:lnTo>
                <a:lnTo>
                  <a:pt x="752855" y="35051"/>
                </a:lnTo>
                <a:lnTo>
                  <a:pt x="752855" y="50291"/>
                </a:lnTo>
                <a:lnTo>
                  <a:pt x="759713" y="57149"/>
                </a:lnTo>
                <a:lnTo>
                  <a:pt x="774954" y="57149"/>
                </a:lnTo>
                <a:lnTo>
                  <a:pt x="781811" y="50291"/>
                </a:lnTo>
                <a:close/>
              </a:path>
              <a:path w="3762375" h="847725">
                <a:moveTo>
                  <a:pt x="838962" y="50291"/>
                </a:moveTo>
                <a:lnTo>
                  <a:pt x="838962" y="35051"/>
                </a:lnTo>
                <a:lnTo>
                  <a:pt x="832104" y="28193"/>
                </a:lnTo>
                <a:lnTo>
                  <a:pt x="816863" y="28193"/>
                </a:lnTo>
                <a:lnTo>
                  <a:pt x="810005" y="35051"/>
                </a:lnTo>
                <a:lnTo>
                  <a:pt x="810005" y="50291"/>
                </a:lnTo>
                <a:lnTo>
                  <a:pt x="816863" y="57149"/>
                </a:lnTo>
                <a:lnTo>
                  <a:pt x="832104" y="57149"/>
                </a:lnTo>
                <a:lnTo>
                  <a:pt x="838962" y="50291"/>
                </a:lnTo>
                <a:close/>
              </a:path>
              <a:path w="3762375" h="847725">
                <a:moveTo>
                  <a:pt x="896112" y="50291"/>
                </a:moveTo>
                <a:lnTo>
                  <a:pt x="896112" y="35051"/>
                </a:lnTo>
                <a:lnTo>
                  <a:pt x="890016" y="28193"/>
                </a:lnTo>
                <a:lnTo>
                  <a:pt x="874013" y="28193"/>
                </a:lnTo>
                <a:lnTo>
                  <a:pt x="867156" y="35051"/>
                </a:lnTo>
                <a:lnTo>
                  <a:pt x="867156" y="50291"/>
                </a:lnTo>
                <a:lnTo>
                  <a:pt x="874013" y="57149"/>
                </a:lnTo>
                <a:lnTo>
                  <a:pt x="890016" y="57149"/>
                </a:lnTo>
                <a:lnTo>
                  <a:pt x="896112" y="50291"/>
                </a:lnTo>
                <a:close/>
              </a:path>
              <a:path w="3762375" h="847725">
                <a:moveTo>
                  <a:pt x="953262" y="50291"/>
                </a:moveTo>
                <a:lnTo>
                  <a:pt x="953262" y="35051"/>
                </a:lnTo>
                <a:lnTo>
                  <a:pt x="947166" y="28193"/>
                </a:lnTo>
                <a:lnTo>
                  <a:pt x="931163" y="28193"/>
                </a:lnTo>
                <a:lnTo>
                  <a:pt x="924306" y="35051"/>
                </a:lnTo>
                <a:lnTo>
                  <a:pt x="924306" y="50291"/>
                </a:lnTo>
                <a:lnTo>
                  <a:pt x="931163" y="57149"/>
                </a:lnTo>
                <a:lnTo>
                  <a:pt x="947166" y="57149"/>
                </a:lnTo>
                <a:lnTo>
                  <a:pt x="953262" y="50291"/>
                </a:lnTo>
                <a:close/>
              </a:path>
              <a:path w="3762375" h="847725">
                <a:moveTo>
                  <a:pt x="1010412" y="50291"/>
                </a:moveTo>
                <a:lnTo>
                  <a:pt x="1010412" y="35051"/>
                </a:lnTo>
                <a:lnTo>
                  <a:pt x="1004316" y="28193"/>
                </a:lnTo>
                <a:lnTo>
                  <a:pt x="988313" y="28193"/>
                </a:lnTo>
                <a:lnTo>
                  <a:pt x="981456" y="35051"/>
                </a:lnTo>
                <a:lnTo>
                  <a:pt x="981456" y="50291"/>
                </a:lnTo>
                <a:lnTo>
                  <a:pt x="988313" y="57149"/>
                </a:lnTo>
                <a:lnTo>
                  <a:pt x="1004316" y="57149"/>
                </a:lnTo>
                <a:lnTo>
                  <a:pt x="1010412" y="50291"/>
                </a:lnTo>
                <a:close/>
              </a:path>
              <a:path w="3762375" h="847725">
                <a:moveTo>
                  <a:pt x="1067562" y="50291"/>
                </a:moveTo>
                <a:lnTo>
                  <a:pt x="1067562" y="35051"/>
                </a:lnTo>
                <a:lnTo>
                  <a:pt x="1061466" y="28193"/>
                </a:lnTo>
                <a:lnTo>
                  <a:pt x="1045463" y="28193"/>
                </a:lnTo>
                <a:lnTo>
                  <a:pt x="1038606" y="35051"/>
                </a:lnTo>
                <a:lnTo>
                  <a:pt x="1038606" y="50291"/>
                </a:lnTo>
                <a:lnTo>
                  <a:pt x="1045463" y="57149"/>
                </a:lnTo>
                <a:lnTo>
                  <a:pt x="1061466" y="57149"/>
                </a:lnTo>
                <a:lnTo>
                  <a:pt x="1067562" y="50291"/>
                </a:lnTo>
                <a:close/>
              </a:path>
              <a:path w="3762375" h="847725">
                <a:moveTo>
                  <a:pt x="1124712" y="50291"/>
                </a:moveTo>
                <a:lnTo>
                  <a:pt x="1124712" y="35051"/>
                </a:lnTo>
                <a:lnTo>
                  <a:pt x="1118616" y="28193"/>
                </a:lnTo>
                <a:lnTo>
                  <a:pt x="1102614" y="28193"/>
                </a:lnTo>
                <a:lnTo>
                  <a:pt x="1096518" y="35051"/>
                </a:lnTo>
                <a:lnTo>
                  <a:pt x="1096518" y="50291"/>
                </a:lnTo>
                <a:lnTo>
                  <a:pt x="1102614" y="57149"/>
                </a:lnTo>
                <a:lnTo>
                  <a:pt x="1118616" y="57149"/>
                </a:lnTo>
                <a:lnTo>
                  <a:pt x="1124712" y="50291"/>
                </a:lnTo>
                <a:close/>
              </a:path>
              <a:path w="3762375" h="847725">
                <a:moveTo>
                  <a:pt x="1181862" y="50291"/>
                </a:moveTo>
                <a:lnTo>
                  <a:pt x="1181862" y="35051"/>
                </a:lnTo>
                <a:lnTo>
                  <a:pt x="1175766" y="28193"/>
                </a:lnTo>
                <a:lnTo>
                  <a:pt x="1159764" y="28193"/>
                </a:lnTo>
                <a:lnTo>
                  <a:pt x="1153668" y="35051"/>
                </a:lnTo>
                <a:lnTo>
                  <a:pt x="1153668" y="50291"/>
                </a:lnTo>
                <a:lnTo>
                  <a:pt x="1159764" y="57149"/>
                </a:lnTo>
                <a:lnTo>
                  <a:pt x="1175766" y="57149"/>
                </a:lnTo>
                <a:lnTo>
                  <a:pt x="1181862" y="50291"/>
                </a:lnTo>
                <a:close/>
              </a:path>
              <a:path w="3762375" h="847725">
                <a:moveTo>
                  <a:pt x="1239012" y="50291"/>
                </a:moveTo>
                <a:lnTo>
                  <a:pt x="1239012" y="35051"/>
                </a:lnTo>
                <a:lnTo>
                  <a:pt x="1232916" y="28193"/>
                </a:lnTo>
                <a:lnTo>
                  <a:pt x="1216914" y="28193"/>
                </a:lnTo>
                <a:lnTo>
                  <a:pt x="1210818" y="35051"/>
                </a:lnTo>
                <a:lnTo>
                  <a:pt x="1210818" y="50291"/>
                </a:lnTo>
                <a:lnTo>
                  <a:pt x="1216914" y="57149"/>
                </a:lnTo>
                <a:lnTo>
                  <a:pt x="1232916" y="57149"/>
                </a:lnTo>
                <a:lnTo>
                  <a:pt x="1239012" y="50291"/>
                </a:lnTo>
                <a:close/>
              </a:path>
              <a:path w="3762375" h="847725">
                <a:moveTo>
                  <a:pt x="1296162" y="50291"/>
                </a:moveTo>
                <a:lnTo>
                  <a:pt x="1296162" y="35051"/>
                </a:lnTo>
                <a:lnTo>
                  <a:pt x="1290066" y="28193"/>
                </a:lnTo>
                <a:lnTo>
                  <a:pt x="1274064" y="28193"/>
                </a:lnTo>
                <a:lnTo>
                  <a:pt x="1267968" y="35051"/>
                </a:lnTo>
                <a:lnTo>
                  <a:pt x="1267968" y="50291"/>
                </a:lnTo>
                <a:lnTo>
                  <a:pt x="1274064" y="57149"/>
                </a:lnTo>
                <a:lnTo>
                  <a:pt x="1290066" y="57149"/>
                </a:lnTo>
                <a:lnTo>
                  <a:pt x="1296162" y="50291"/>
                </a:lnTo>
                <a:close/>
              </a:path>
              <a:path w="3762375" h="847725">
                <a:moveTo>
                  <a:pt x="1353312" y="50291"/>
                </a:moveTo>
                <a:lnTo>
                  <a:pt x="1353312" y="35051"/>
                </a:lnTo>
                <a:lnTo>
                  <a:pt x="1347216" y="28193"/>
                </a:lnTo>
                <a:lnTo>
                  <a:pt x="1331214" y="28193"/>
                </a:lnTo>
                <a:lnTo>
                  <a:pt x="1325118" y="35051"/>
                </a:lnTo>
                <a:lnTo>
                  <a:pt x="1325118" y="50291"/>
                </a:lnTo>
                <a:lnTo>
                  <a:pt x="1331214" y="57149"/>
                </a:lnTo>
                <a:lnTo>
                  <a:pt x="1347216" y="57149"/>
                </a:lnTo>
                <a:lnTo>
                  <a:pt x="1353312" y="50291"/>
                </a:lnTo>
                <a:close/>
              </a:path>
              <a:path w="3762375" h="847725">
                <a:moveTo>
                  <a:pt x="1410462" y="50291"/>
                </a:moveTo>
                <a:lnTo>
                  <a:pt x="1410462" y="35051"/>
                </a:lnTo>
                <a:lnTo>
                  <a:pt x="1404366" y="28193"/>
                </a:lnTo>
                <a:lnTo>
                  <a:pt x="1388364" y="28193"/>
                </a:lnTo>
                <a:lnTo>
                  <a:pt x="1382268" y="35051"/>
                </a:lnTo>
                <a:lnTo>
                  <a:pt x="1382268" y="50291"/>
                </a:lnTo>
                <a:lnTo>
                  <a:pt x="1388364" y="57149"/>
                </a:lnTo>
                <a:lnTo>
                  <a:pt x="1404366" y="57149"/>
                </a:lnTo>
                <a:lnTo>
                  <a:pt x="1410462" y="50291"/>
                </a:lnTo>
                <a:close/>
              </a:path>
              <a:path w="3762375" h="847725">
                <a:moveTo>
                  <a:pt x="1467612" y="50291"/>
                </a:moveTo>
                <a:lnTo>
                  <a:pt x="1467612" y="35051"/>
                </a:lnTo>
                <a:lnTo>
                  <a:pt x="1461516" y="28193"/>
                </a:lnTo>
                <a:lnTo>
                  <a:pt x="1445514" y="28193"/>
                </a:lnTo>
                <a:lnTo>
                  <a:pt x="1439418" y="35051"/>
                </a:lnTo>
                <a:lnTo>
                  <a:pt x="1439418" y="50291"/>
                </a:lnTo>
                <a:lnTo>
                  <a:pt x="1445514" y="57149"/>
                </a:lnTo>
                <a:lnTo>
                  <a:pt x="1461516" y="57149"/>
                </a:lnTo>
                <a:lnTo>
                  <a:pt x="1467612" y="50291"/>
                </a:lnTo>
                <a:close/>
              </a:path>
              <a:path w="3762375" h="847725">
                <a:moveTo>
                  <a:pt x="1524762" y="50291"/>
                </a:moveTo>
                <a:lnTo>
                  <a:pt x="1524762" y="35051"/>
                </a:lnTo>
                <a:lnTo>
                  <a:pt x="1518666" y="28193"/>
                </a:lnTo>
                <a:lnTo>
                  <a:pt x="1502664" y="28193"/>
                </a:lnTo>
                <a:lnTo>
                  <a:pt x="1496568" y="35051"/>
                </a:lnTo>
                <a:lnTo>
                  <a:pt x="1496568" y="50291"/>
                </a:lnTo>
                <a:lnTo>
                  <a:pt x="1502664" y="57149"/>
                </a:lnTo>
                <a:lnTo>
                  <a:pt x="1518666" y="57149"/>
                </a:lnTo>
                <a:lnTo>
                  <a:pt x="1524762" y="50291"/>
                </a:lnTo>
                <a:close/>
              </a:path>
              <a:path w="3762375" h="847725">
                <a:moveTo>
                  <a:pt x="1581912" y="50291"/>
                </a:moveTo>
                <a:lnTo>
                  <a:pt x="1581912" y="35051"/>
                </a:lnTo>
                <a:lnTo>
                  <a:pt x="1575816" y="28193"/>
                </a:lnTo>
                <a:lnTo>
                  <a:pt x="1559814" y="28193"/>
                </a:lnTo>
                <a:lnTo>
                  <a:pt x="1553718" y="35051"/>
                </a:lnTo>
                <a:lnTo>
                  <a:pt x="1553718" y="50291"/>
                </a:lnTo>
                <a:lnTo>
                  <a:pt x="1559814" y="57149"/>
                </a:lnTo>
                <a:lnTo>
                  <a:pt x="1575816" y="57149"/>
                </a:lnTo>
                <a:lnTo>
                  <a:pt x="1581912" y="50291"/>
                </a:lnTo>
                <a:close/>
              </a:path>
              <a:path w="3762375" h="847725">
                <a:moveTo>
                  <a:pt x="1639062" y="50291"/>
                </a:moveTo>
                <a:lnTo>
                  <a:pt x="1639062" y="35051"/>
                </a:lnTo>
                <a:lnTo>
                  <a:pt x="1632966" y="28193"/>
                </a:lnTo>
                <a:lnTo>
                  <a:pt x="1616964" y="28193"/>
                </a:lnTo>
                <a:lnTo>
                  <a:pt x="1610868" y="35051"/>
                </a:lnTo>
                <a:lnTo>
                  <a:pt x="1610868" y="50291"/>
                </a:lnTo>
                <a:lnTo>
                  <a:pt x="1616964" y="57149"/>
                </a:lnTo>
                <a:lnTo>
                  <a:pt x="1632966" y="57149"/>
                </a:lnTo>
                <a:lnTo>
                  <a:pt x="1639062" y="50291"/>
                </a:lnTo>
                <a:close/>
              </a:path>
              <a:path w="3762375" h="847725">
                <a:moveTo>
                  <a:pt x="1696212" y="50291"/>
                </a:moveTo>
                <a:lnTo>
                  <a:pt x="1696212" y="35051"/>
                </a:lnTo>
                <a:lnTo>
                  <a:pt x="1690116" y="28193"/>
                </a:lnTo>
                <a:lnTo>
                  <a:pt x="1674114" y="28193"/>
                </a:lnTo>
                <a:lnTo>
                  <a:pt x="1668018" y="35051"/>
                </a:lnTo>
                <a:lnTo>
                  <a:pt x="1668018" y="50291"/>
                </a:lnTo>
                <a:lnTo>
                  <a:pt x="1674114" y="57149"/>
                </a:lnTo>
                <a:lnTo>
                  <a:pt x="1690116" y="57149"/>
                </a:lnTo>
                <a:lnTo>
                  <a:pt x="1696212" y="50291"/>
                </a:lnTo>
                <a:close/>
              </a:path>
              <a:path w="3762375" h="847725">
                <a:moveTo>
                  <a:pt x="1753362" y="50291"/>
                </a:moveTo>
                <a:lnTo>
                  <a:pt x="1753362" y="35051"/>
                </a:lnTo>
                <a:lnTo>
                  <a:pt x="1747266" y="28193"/>
                </a:lnTo>
                <a:lnTo>
                  <a:pt x="1731264" y="28193"/>
                </a:lnTo>
                <a:lnTo>
                  <a:pt x="1725168" y="35051"/>
                </a:lnTo>
                <a:lnTo>
                  <a:pt x="1725168" y="50291"/>
                </a:lnTo>
                <a:lnTo>
                  <a:pt x="1731264" y="57149"/>
                </a:lnTo>
                <a:lnTo>
                  <a:pt x="1747266" y="57149"/>
                </a:lnTo>
                <a:lnTo>
                  <a:pt x="1753362" y="50291"/>
                </a:lnTo>
                <a:close/>
              </a:path>
              <a:path w="3762375" h="847725">
                <a:moveTo>
                  <a:pt x="1811274" y="50291"/>
                </a:moveTo>
                <a:lnTo>
                  <a:pt x="1811274" y="35051"/>
                </a:lnTo>
                <a:lnTo>
                  <a:pt x="1804416" y="28193"/>
                </a:lnTo>
                <a:lnTo>
                  <a:pt x="1788414" y="28193"/>
                </a:lnTo>
                <a:lnTo>
                  <a:pt x="1782318" y="35051"/>
                </a:lnTo>
                <a:lnTo>
                  <a:pt x="1782318" y="50291"/>
                </a:lnTo>
                <a:lnTo>
                  <a:pt x="1788414" y="57149"/>
                </a:lnTo>
                <a:lnTo>
                  <a:pt x="1804416" y="57149"/>
                </a:lnTo>
                <a:lnTo>
                  <a:pt x="1811274" y="50291"/>
                </a:lnTo>
                <a:close/>
              </a:path>
              <a:path w="3762375" h="847725">
                <a:moveTo>
                  <a:pt x="1868424" y="50291"/>
                </a:moveTo>
                <a:lnTo>
                  <a:pt x="1868424" y="35051"/>
                </a:lnTo>
                <a:lnTo>
                  <a:pt x="1861566" y="28193"/>
                </a:lnTo>
                <a:lnTo>
                  <a:pt x="1845564" y="28193"/>
                </a:lnTo>
                <a:lnTo>
                  <a:pt x="1839468" y="35051"/>
                </a:lnTo>
                <a:lnTo>
                  <a:pt x="1839468" y="50291"/>
                </a:lnTo>
                <a:lnTo>
                  <a:pt x="1845564" y="57149"/>
                </a:lnTo>
                <a:lnTo>
                  <a:pt x="1861566" y="57149"/>
                </a:lnTo>
                <a:lnTo>
                  <a:pt x="1868424" y="50291"/>
                </a:lnTo>
                <a:close/>
              </a:path>
              <a:path w="3762375" h="847725">
                <a:moveTo>
                  <a:pt x="1925574" y="50291"/>
                </a:moveTo>
                <a:lnTo>
                  <a:pt x="1925574" y="35051"/>
                </a:lnTo>
                <a:lnTo>
                  <a:pt x="1918716" y="28193"/>
                </a:lnTo>
                <a:lnTo>
                  <a:pt x="1902714" y="28193"/>
                </a:lnTo>
                <a:lnTo>
                  <a:pt x="1896618" y="35051"/>
                </a:lnTo>
                <a:lnTo>
                  <a:pt x="1896618" y="50291"/>
                </a:lnTo>
                <a:lnTo>
                  <a:pt x="1902714" y="57149"/>
                </a:lnTo>
                <a:lnTo>
                  <a:pt x="1918716" y="57149"/>
                </a:lnTo>
                <a:lnTo>
                  <a:pt x="1925574" y="50291"/>
                </a:lnTo>
                <a:close/>
              </a:path>
              <a:path w="3762375" h="847725">
                <a:moveTo>
                  <a:pt x="1982724" y="50291"/>
                </a:moveTo>
                <a:lnTo>
                  <a:pt x="1982724" y="35051"/>
                </a:lnTo>
                <a:lnTo>
                  <a:pt x="1975866" y="28193"/>
                </a:lnTo>
                <a:lnTo>
                  <a:pt x="1959864" y="28193"/>
                </a:lnTo>
                <a:lnTo>
                  <a:pt x="1953768" y="35051"/>
                </a:lnTo>
                <a:lnTo>
                  <a:pt x="1953768" y="50291"/>
                </a:lnTo>
                <a:lnTo>
                  <a:pt x="1959864" y="57149"/>
                </a:lnTo>
                <a:lnTo>
                  <a:pt x="1975866" y="57149"/>
                </a:lnTo>
                <a:lnTo>
                  <a:pt x="1982724" y="50291"/>
                </a:lnTo>
                <a:close/>
              </a:path>
              <a:path w="3762375" h="847725">
                <a:moveTo>
                  <a:pt x="2039874" y="50291"/>
                </a:moveTo>
                <a:lnTo>
                  <a:pt x="2039874" y="35051"/>
                </a:lnTo>
                <a:lnTo>
                  <a:pt x="2033016" y="28193"/>
                </a:lnTo>
                <a:lnTo>
                  <a:pt x="2017776" y="28193"/>
                </a:lnTo>
                <a:lnTo>
                  <a:pt x="2010918" y="35051"/>
                </a:lnTo>
                <a:lnTo>
                  <a:pt x="2010918" y="50291"/>
                </a:lnTo>
                <a:lnTo>
                  <a:pt x="2017776" y="57149"/>
                </a:lnTo>
                <a:lnTo>
                  <a:pt x="2033016" y="57149"/>
                </a:lnTo>
                <a:lnTo>
                  <a:pt x="2039874" y="50291"/>
                </a:lnTo>
                <a:close/>
              </a:path>
              <a:path w="3762375" h="847725">
                <a:moveTo>
                  <a:pt x="2097024" y="50291"/>
                </a:moveTo>
                <a:lnTo>
                  <a:pt x="2097024" y="35051"/>
                </a:lnTo>
                <a:lnTo>
                  <a:pt x="2090166" y="28193"/>
                </a:lnTo>
                <a:lnTo>
                  <a:pt x="2074926" y="28193"/>
                </a:lnTo>
                <a:lnTo>
                  <a:pt x="2068068" y="35051"/>
                </a:lnTo>
                <a:lnTo>
                  <a:pt x="2068068" y="50291"/>
                </a:lnTo>
                <a:lnTo>
                  <a:pt x="2074926" y="57149"/>
                </a:lnTo>
                <a:lnTo>
                  <a:pt x="2090166" y="57149"/>
                </a:lnTo>
                <a:lnTo>
                  <a:pt x="2097024" y="50291"/>
                </a:lnTo>
                <a:close/>
              </a:path>
              <a:path w="3762375" h="847725">
                <a:moveTo>
                  <a:pt x="2154174" y="50291"/>
                </a:moveTo>
                <a:lnTo>
                  <a:pt x="2154174" y="35051"/>
                </a:lnTo>
                <a:lnTo>
                  <a:pt x="2147316" y="28193"/>
                </a:lnTo>
                <a:lnTo>
                  <a:pt x="2132076" y="28193"/>
                </a:lnTo>
                <a:lnTo>
                  <a:pt x="2125218" y="35051"/>
                </a:lnTo>
                <a:lnTo>
                  <a:pt x="2125218" y="50291"/>
                </a:lnTo>
                <a:lnTo>
                  <a:pt x="2132076" y="57149"/>
                </a:lnTo>
                <a:lnTo>
                  <a:pt x="2147316" y="57149"/>
                </a:lnTo>
                <a:lnTo>
                  <a:pt x="2154174" y="50291"/>
                </a:lnTo>
                <a:close/>
              </a:path>
              <a:path w="3762375" h="847725">
                <a:moveTo>
                  <a:pt x="2211324" y="50291"/>
                </a:moveTo>
                <a:lnTo>
                  <a:pt x="2211324" y="35051"/>
                </a:lnTo>
                <a:lnTo>
                  <a:pt x="2204466" y="28193"/>
                </a:lnTo>
                <a:lnTo>
                  <a:pt x="2189226" y="28193"/>
                </a:lnTo>
                <a:lnTo>
                  <a:pt x="2182368" y="35051"/>
                </a:lnTo>
                <a:lnTo>
                  <a:pt x="2182368" y="50291"/>
                </a:lnTo>
                <a:lnTo>
                  <a:pt x="2189226" y="57149"/>
                </a:lnTo>
                <a:lnTo>
                  <a:pt x="2204466" y="57149"/>
                </a:lnTo>
                <a:lnTo>
                  <a:pt x="2211324" y="50291"/>
                </a:lnTo>
                <a:close/>
              </a:path>
              <a:path w="3762375" h="847725">
                <a:moveTo>
                  <a:pt x="2268474" y="50291"/>
                </a:moveTo>
                <a:lnTo>
                  <a:pt x="2268474" y="35051"/>
                </a:lnTo>
                <a:lnTo>
                  <a:pt x="2261616" y="28193"/>
                </a:lnTo>
                <a:lnTo>
                  <a:pt x="2246376" y="28193"/>
                </a:lnTo>
                <a:lnTo>
                  <a:pt x="2239518" y="35051"/>
                </a:lnTo>
                <a:lnTo>
                  <a:pt x="2239518" y="50291"/>
                </a:lnTo>
                <a:lnTo>
                  <a:pt x="2246376" y="57149"/>
                </a:lnTo>
                <a:lnTo>
                  <a:pt x="2261616" y="57149"/>
                </a:lnTo>
                <a:lnTo>
                  <a:pt x="2268474" y="50291"/>
                </a:lnTo>
                <a:close/>
              </a:path>
              <a:path w="3762375" h="847725">
                <a:moveTo>
                  <a:pt x="2325624" y="50291"/>
                </a:moveTo>
                <a:lnTo>
                  <a:pt x="2325624" y="35051"/>
                </a:lnTo>
                <a:lnTo>
                  <a:pt x="2318766" y="28193"/>
                </a:lnTo>
                <a:lnTo>
                  <a:pt x="2303526" y="28193"/>
                </a:lnTo>
                <a:lnTo>
                  <a:pt x="2296668" y="35051"/>
                </a:lnTo>
                <a:lnTo>
                  <a:pt x="2296668" y="50291"/>
                </a:lnTo>
                <a:lnTo>
                  <a:pt x="2303526" y="57149"/>
                </a:lnTo>
                <a:lnTo>
                  <a:pt x="2318766" y="57149"/>
                </a:lnTo>
                <a:lnTo>
                  <a:pt x="2325624" y="50291"/>
                </a:lnTo>
                <a:close/>
              </a:path>
              <a:path w="3762375" h="847725">
                <a:moveTo>
                  <a:pt x="2382774" y="50291"/>
                </a:moveTo>
                <a:lnTo>
                  <a:pt x="2382774" y="35051"/>
                </a:lnTo>
                <a:lnTo>
                  <a:pt x="2376678" y="28193"/>
                </a:lnTo>
                <a:lnTo>
                  <a:pt x="2360676" y="28193"/>
                </a:lnTo>
                <a:lnTo>
                  <a:pt x="2353818" y="35051"/>
                </a:lnTo>
                <a:lnTo>
                  <a:pt x="2353818" y="50291"/>
                </a:lnTo>
                <a:lnTo>
                  <a:pt x="2360676" y="57149"/>
                </a:lnTo>
                <a:lnTo>
                  <a:pt x="2376678" y="57149"/>
                </a:lnTo>
                <a:lnTo>
                  <a:pt x="2382774" y="50291"/>
                </a:lnTo>
                <a:close/>
              </a:path>
              <a:path w="3762375" h="847725">
                <a:moveTo>
                  <a:pt x="2439924" y="50291"/>
                </a:moveTo>
                <a:lnTo>
                  <a:pt x="2439924" y="35051"/>
                </a:lnTo>
                <a:lnTo>
                  <a:pt x="2433828" y="28193"/>
                </a:lnTo>
                <a:lnTo>
                  <a:pt x="2417826" y="28193"/>
                </a:lnTo>
                <a:lnTo>
                  <a:pt x="2410968" y="35051"/>
                </a:lnTo>
                <a:lnTo>
                  <a:pt x="2410968" y="50291"/>
                </a:lnTo>
                <a:lnTo>
                  <a:pt x="2417826" y="57149"/>
                </a:lnTo>
                <a:lnTo>
                  <a:pt x="2433828" y="57149"/>
                </a:lnTo>
                <a:lnTo>
                  <a:pt x="2439924" y="50291"/>
                </a:lnTo>
                <a:close/>
              </a:path>
              <a:path w="3762375" h="847725">
                <a:moveTo>
                  <a:pt x="2497074" y="50291"/>
                </a:moveTo>
                <a:lnTo>
                  <a:pt x="2497074" y="35051"/>
                </a:lnTo>
                <a:lnTo>
                  <a:pt x="2490978" y="28193"/>
                </a:lnTo>
                <a:lnTo>
                  <a:pt x="2474976" y="28193"/>
                </a:lnTo>
                <a:lnTo>
                  <a:pt x="2468118" y="35051"/>
                </a:lnTo>
                <a:lnTo>
                  <a:pt x="2468118" y="50291"/>
                </a:lnTo>
                <a:lnTo>
                  <a:pt x="2474976" y="57149"/>
                </a:lnTo>
                <a:lnTo>
                  <a:pt x="2490978" y="57149"/>
                </a:lnTo>
                <a:lnTo>
                  <a:pt x="2497074" y="50291"/>
                </a:lnTo>
                <a:close/>
              </a:path>
              <a:path w="3762375" h="847725">
                <a:moveTo>
                  <a:pt x="2554224" y="50291"/>
                </a:moveTo>
                <a:lnTo>
                  <a:pt x="2554224" y="35051"/>
                </a:lnTo>
                <a:lnTo>
                  <a:pt x="2548128" y="28193"/>
                </a:lnTo>
                <a:lnTo>
                  <a:pt x="2532126" y="28193"/>
                </a:lnTo>
                <a:lnTo>
                  <a:pt x="2525268" y="35051"/>
                </a:lnTo>
                <a:lnTo>
                  <a:pt x="2525268" y="50291"/>
                </a:lnTo>
                <a:lnTo>
                  <a:pt x="2532126" y="57149"/>
                </a:lnTo>
                <a:lnTo>
                  <a:pt x="2548128" y="57149"/>
                </a:lnTo>
                <a:lnTo>
                  <a:pt x="2554224" y="50291"/>
                </a:lnTo>
                <a:close/>
              </a:path>
              <a:path w="3762375" h="847725">
                <a:moveTo>
                  <a:pt x="2611374" y="50291"/>
                </a:moveTo>
                <a:lnTo>
                  <a:pt x="2611374" y="35051"/>
                </a:lnTo>
                <a:lnTo>
                  <a:pt x="2605278" y="28193"/>
                </a:lnTo>
                <a:lnTo>
                  <a:pt x="2589276" y="28193"/>
                </a:lnTo>
                <a:lnTo>
                  <a:pt x="2583180" y="35051"/>
                </a:lnTo>
                <a:lnTo>
                  <a:pt x="2583180" y="50291"/>
                </a:lnTo>
                <a:lnTo>
                  <a:pt x="2589276" y="57149"/>
                </a:lnTo>
                <a:lnTo>
                  <a:pt x="2605278" y="57149"/>
                </a:lnTo>
                <a:lnTo>
                  <a:pt x="2611374" y="50291"/>
                </a:lnTo>
                <a:close/>
              </a:path>
              <a:path w="3762375" h="847725">
                <a:moveTo>
                  <a:pt x="2668524" y="50291"/>
                </a:moveTo>
                <a:lnTo>
                  <a:pt x="2668524" y="35051"/>
                </a:lnTo>
                <a:lnTo>
                  <a:pt x="2662428" y="28193"/>
                </a:lnTo>
                <a:lnTo>
                  <a:pt x="2646426" y="28193"/>
                </a:lnTo>
                <a:lnTo>
                  <a:pt x="2640330" y="35051"/>
                </a:lnTo>
                <a:lnTo>
                  <a:pt x="2640330" y="50291"/>
                </a:lnTo>
                <a:lnTo>
                  <a:pt x="2646426" y="57149"/>
                </a:lnTo>
                <a:lnTo>
                  <a:pt x="2662428" y="57149"/>
                </a:lnTo>
                <a:lnTo>
                  <a:pt x="2668524" y="50291"/>
                </a:lnTo>
                <a:close/>
              </a:path>
              <a:path w="3762375" h="847725">
                <a:moveTo>
                  <a:pt x="2725674" y="50291"/>
                </a:moveTo>
                <a:lnTo>
                  <a:pt x="2725674" y="35051"/>
                </a:lnTo>
                <a:lnTo>
                  <a:pt x="2719578" y="28193"/>
                </a:lnTo>
                <a:lnTo>
                  <a:pt x="2703576" y="28193"/>
                </a:lnTo>
                <a:lnTo>
                  <a:pt x="2697480" y="35051"/>
                </a:lnTo>
                <a:lnTo>
                  <a:pt x="2697480" y="50291"/>
                </a:lnTo>
                <a:lnTo>
                  <a:pt x="2703576" y="57149"/>
                </a:lnTo>
                <a:lnTo>
                  <a:pt x="2719578" y="57149"/>
                </a:lnTo>
                <a:lnTo>
                  <a:pt x="2725674" y="50291"/>
                </a:lnTo>
                <a:close/>
              </a:path>
              <a:path w="3762375" h="847725">
                <a:moveTo>
                  <a:pt x="2782824" y="50291"/>
                </a:moveTo>
                <a:lnTo>
                  <a:pt x="2782824" y="35051"/>
                </a:lnTo>
                <a:lnTo>
                  <a:pt x="2776728" y="28193"/>
                </a:lnTo>
                <a:lnTo>
                  <a:pt x="2760726" y="28193"/>
                </a:lnTo>
                <a:lnTo>
                  <a:pt x="2754630" y="35051"/>
                </a:lnTo>
                <a:lnTo>
                  <a:pt x="2754630" y="50291"/>
                </a:lnTo>
                <a:lnTo>
                  <a:pt x="2760726" y="57149"/>
                </a:lnTo>
                <a:lnTo>
                  <a:pt x="2776728" y="57149"/>
                </a:lnTo>
                <a:lnTo>
                  <a:pt x="2782824" y="50291"/>
                </a:lnTo>
                <a:close/>
              </a:path>
              <a:path w="3762375" h="847725">
                <a:moveTo>
                  <a:pt x="2839974" y="50291"/>
                </a:moveTo>
                <a:lnTo>
                  <a:pt x="2839974" y="35051"/>
                </a:lnTo>
                <a:lnTo>
                  <a:pt x="2833878" y="28193"/>
                </a:lnTo>
                <a:lnTo>
                  <a:pt x="2817876" y="28193"/>
                </a:lnTo>
                <a:lnTo>
                  <a:pt x="2811780" y="35051"/>
                </a:lnTo>
                <a:lnTo>
                  <a:pt x="2811780" y="50291"/>
                </a:lnTo>
                <a:lnTo>
                  <a:pt x="2817876" y="57149"/>
                </a:lnTo>
                <a:lnTo>
                  <a:pt x="2833878" y="57149"/>
                </a:lnTo>
                <a:lnTo>
                  <a:pt x="2839974" y="50291"/>
                </a:lnTo>
                <a:close/>
              </a:path>
              <a:path w="3762375" h="847725">
                <a:moveTo>
                  <a:pt x="2897124" y="50291"/>
                </a:moveTo>
                <a:lnTo>
                  <a:pt x="2897124" y="35051"/>
                </a:lnTo>
                <a:lnTo>
                  <a:pt x="2891028" y="28193"/>
                </a:lnTo>
                <a:lnTo>
                  <a:pt x="2875026" y="28193"/>
                </a:lnTo>
                <a:lnTo>
                  <a:pt x="2868930" y="35051"/>
                </a:lnTo>
                <a:lnTo>
                  <a:pt x="2868930" y="50291"/>
                </a:lnTo>
                <a:lnTo>
                  <a:pt x="2875026" y="57149"/>
                </a:lnTo>
                <a:lnTo>
                  <a:pt x="2891028" y="57149"/>
                </a:lnTo>
                <a:lnTo>
                  <a:pt x="2897124" y="50291"/>
                </a:lnTo>
                <a:close/>
              </a:path>
              <a:path w="3762375" h="847725">
                <a:moveTo>
                  <a:pt x="2954274" y="50291"/>
                </a:moveTo>
                <a:lnTo>
                  <a:pt x="2954274" y="35051"/>
                </a:lnTo>
                <a:lnTo>
                  <a:pt x="2948178" y="28193"/>
                </a:lnTo>
                <a:lnTo>
                  <a:pt x="2932176" y="28193"/>
                </a:lnTo>
                <a:lnTo>
                  <a:pt x="2926080" y="35051"/>
                </a:lnTo>
                <a:lnTo>
                  <a:pt x="2926080" y="50291"/>
                </a:lnTo>
                <a:lnTo>
                  <a:pt x="2932176" y="57149"/>
                </a:lnTo>
                <a:lnTo>
                  <a:pt x="2948178" y="57149"/>
                </a:lnTo>
                <a:lnTo>
                  <a:pt x="2954274" y="50291"/>
                </a:lnTo>
                <a:close/>
              </a:path>
              <a:path w="3762375" h="847725">
                <a:moveTo>
                  <a:pt x="3011424" y="50291"/>
                </a:moveTo>
                <a:lnTo>
                  <a:pt x="3011424" y="35051"/>
                </a:lnTo>
                <a:lnTo>
                  <a:pt x="3005328" y="28193"/>
                </a:lnTo>
                <a:lnTo>
                  <a:pt x="2989326" y="28193"/>
                </a:lnTo>
                <a:lnTo>
                  <a:pt x="2983230" y="35051"/>
                </a:lnTo>
                <a:lnTo>
                  <a:pt x="2983230" y="50291"/>
                </a:lnTo>
                <a:lnTo>
                  <a:pt x="2989326" y="57149"/>
                </a:lnTo>
                <a:lnTo>
                  <a:pt x="3005328" y="57149"/>
                </a:lnTo>
                <a:lnTo>
                  <a:pt x="3011424" y="50291"/>
                </a:lnTo>
                <a:close/>
              </a:path>
              <a:path w="3762375" h="847725">
                <a:moveTo>
                  <a:pt x="3068574" y="50291"/>
                </a:moveTo>
                <a:lnTo>
                  <a:pt x="3068574" y="35051"/>
                </a:lnTo>
                <a:lnTo>
                  <a:pt x="3062478" y="28193"/>
                </a:lnTo>
                <a:lnTo>
                  <a:pt x="3046476" y="28193"/>
                </a:lnTo>
                <a:lnTo>
                  <a:pt x="3040380" y="35051"/>
                </a:lnTo>
                <a:lnTo>
                  <a:pt x="3040380" y="50291"/>
                </a:lnTo>
                <a:lnTo>
                  <a:pt x="3046476" y="57149"/>
                </a:lnTo>
                <a:lnTo>
                  <a:pt x="3062478" y="57149"/>
                </a:lnTo>
                <a:lnTo>
                  <a:pt x="3068574" y="50291"/>
                </a:lnTo>
                <a:close/>
              </a:path>
              <a:path w="3762375" h="847725">
                <a:moveTo>
                  <a:pt x="3125724" y="50291"/>
                </a:moveTo>
                <a:lnTo>
                  <a:pt x="3125724" y="35051"/>
                </a:lnTo>
                <a:lnTo>
                  <a:pt x="3119628" y="28193"/>
                </a:lnTo>
                <a:lnTo>
                  <a:pt x="3103626" y="28193"/>
                </a:lnTo>
                <a:lnTo>
                  <a:pt x="3097530" y="35051"/>
                </a:lnTo>
                <a:lnTo>
                  <a:pt x="3097530" y="50291"/>
                </a:lnTo>
                <a:lnTo>
                  <a:pt x="3103626" y="57149"/>
                </a:lnTo>
                <a:lnTo>
                  <a:pt x="3119628" y="57149"/>
                </a:lnTo>
                <a:lnTo>
                  <a:pt x="3125724" y="50291"/>
                </a:lnTo>
                <a:close/>
              </a:path>
              <a:path w="3762375" h="847725">
                <a:moveTo>
                  <a:pt x="3182874" y="50291"/>
                </a:moveTo>
                <a:lnTo>
                  <a:pt x="3182874" y="35051"/>
                </a:lnTo>
                <a:lnTo>
                  <a:pt x="3176778" y="28193"/>
                </a:lnTo>
                <a:lnTo>
                  <a:pt x="3160776" y="28193"/>
                </a:lnTo>
                <a:lnTo>
                  <a:pt x="3154680" y="35051"/>
                </a:lnTo>
                <a:lnTo>
                  <a:pt x="3154680" y="50291"/>
                </a:lnTo>
                <a:lnTo>
                  <a:pt x="3160776" y="57149"/>
                </a:lnTo>
                <a:lnTo>
                  <a:pt x="3176778" y="57149"/>
                </a:lnTo>
                <a:lnTo>
                  <a:pt x="3182874" y="50291"/>
                </a:lnTo>
                <a:close/>
              </a:path>
              <a:path w="3762375" h="847725">
                <a:moveTo>
                  <a:pt x="3240024" y="50291"/>
                </a:moveTo>
                <a:lnTo>
                  <a:pt x="3240024" y="35051"/>
                </a:lnTo>
                <a:lnTo>
                  <a:pt x="3233928" y="28193"/>
                </a:lnTo>
                <a:lnTo>
                  <a:pt x="3217926" y="28193"/>
                </a:lnTo>
                <a:lnTo>
                  <a:pt x="3211830" y="35051"/>
                </a:lnTo>
                <a:lnTo>
                  <a:pt x="3211830" y="50291"/>
                </a:lnTo>
                <a:lnTo>
                  <a:pt x="3217926" y="57149"/>
                </a:lnTo>
                <a:lnTo>
                  <a:pt x="3233928" y="57149"/>
                </a:lnTo>
                <a:lnTo>
                  <a:pt x="3240024" y="50291"/>
                </a:lnTo>
                <a:close/>
              </a:path>
              <a:path w="3762375" h="847725">
                <a:moveTo>
                  <a:pt x="3297936" y="50291"/>
                </a:moveTo>
                <a:lnTo>
                  <a:pt x="3297936" y="35051"/>
                </a:lnTo>
                <a:lnTo>
                  <a:pt x="3291078" y="28193"/>
                </a:lnTo>
                <a:lnTo>
                  <a:pt x="3275076" y="28193"/>
                </a:lnTo>
                <a:lnTo>
                  <a:pt x="3268979" y="35051"/>
                </a:lnTo>
                <a:lnTo>
                  <a:pt x="3268979" y="50291"/>
                </a:lnTo>
                <a:lnTo>
                  <a:pt x="3275076" y="57149"/>
                </a:lnTo>
                <a:lnTo>
                  <a:pt x="3291078" y="57149"/>
                </a:lnTo>
                <a:lnTo>
                  <a:pt x="3297936" y="50291"/>
                </a:lnTo>
                <a:close/>
              </a:path>
              <a:path w="3762375" h="847725">
                <a:moveTo>
                  <a:pt x="3355086" y="50291"/>
                </a:moveTo>
                <a:lnTo>
                  <a:pt x="3355086" y="35051"/>
                </a:lnTo>
                <a:lnTo>
                  <a:pt x="3348228" y="28193"/>
                </a:lnTo>
                <a:lnTo>
                  <a:pt x="3332226" y="28193"/>
                </a:lnTo>
                <a:lnTo>
                  <a:pt x="3326129" y="35051"/>
                </a:lnTo>
                <a:lnTo>
                  <a:pt x="3326129" y="50291"/>
                </a:lnTo>
                <a:lnTo>
                  <a:pt x="3332226" y="57149"/>
                </a:lnTo>
                <a:lnTo>
                  <a:pt x="3348228" y="57149"/>
                </a:lnTo>
                <a:lnTo>
                  <a:pt x="3355086" y="50291"/>
                </a:lnTo>
                <a:close/>
              </a:path>
              <a:path w="3762375" h="847725">
                <a:moveTo>
                  <a:pt x="3412236" y="50291"/>
                </a:moveTo>
                <a:lnTo>
                  <a:pt x="3412236" y="35051"/>
                </a:lnTo>
                <a:lnTo>
                  <a:pt x="3405378" y="28193"/>
                </a:lnTo>
                <a:lnTo>
                  <a:pt x="3389376" y="28193"/>
                </a:lnTo>
                <a:lnTo>
                  <a:pt x="3383279" y="35051"/>
                </a:lnTo>
                <a:lnTo>
                  <a:pt x="3383279" y="50291"/>
                </a:lnTo>
                <a:lnTo>
                  <a:pt x="3389376" y="57149"/>
                </a:lnTo>
                <a:lnTo>
                  <a:pt x="3405378" y="57149"/>
                </a:lnTo>
                <a:lnTo>
                  <a:pt x="3412236" y="50291"/>
                </a:lnTo>
                <a:close/>
              </a:path>
              <a:path w="3762375" h="847725">
                <a:moveTo>
                  <a:pt x="3469386" y="50291"/>
                </a:moveTo>
                <a:lnTo>
                  <a:pt x="3469386" y="35051"/>
                </a:lnTo>
                <a:lnTo>
                  <a:pt x="3462528" y="28193"/>
                </a:lnTo>
                <a:lnTo>
                  <a:pt x="3446526" y="28193"/>
                </a:lnTo>
                <a:lnTo>
                  <a:pt x="3440429" y="35051"/>
                </a:lnTo>
                <a:lnTo>
                  <a:pt x="3440429" y="50291"/>
                </a:lnTo>
                <a:lnTo>
                  <a:pt x="3446526" y="57149"/>
                </a:lnTo>
                <a:lnTo>
                  <a:pt x="3462528" y="57149"/>
                </a:lnTo>
                <a:lnTo>
                  <a:pt x="3469386" y="50291"/>
                </a:lnTo>
                <a:close/>
              </a:path>
              <a:path w="3762375" h="847725">
                <a:moveTo>
                  <a:pt x="3526536" y="50291"/>
                </a:moveTo>
                <a:lnTo>
                  <a:pt x="3526536" y="35051"/>
                </a:lnTo>
                <a:lnTo>
                  <a:pt x="3519678" y="28193"/>
                </a:lnTo>
                <a:lnTo>
                  <a:pt x="3504438" y="28193"/>
                </a:lnTo>
                <a:lnTo>
                  <a:pt x="3497579" y="35051"/>
                </a:lnTo>
                <a:lnTo>
                  <a:pt x="3497579" y="50291"/>
                </a:lnTo>
                <a:lnTo>
                  <a:pt x="3504438" y="57149"/>
                </a:lnTo>
                <a:lnTo>
                  <a:pt x="3519678" y="57149"/>
                </a:lnTo>
                <a:lnTo>
                  <a:pt x="3526536" y="50291"/>
                </a:lnTo>
                <a:close/>
              </a:path>
              <a:path w="3762375" h="847725">
                <a:moveTo>
                  <a:pt x="3583686" y="50291"/>
                </a:moveTo>
                <a:lnTo>
                  <a:pt x="3583686" y="35051"/>
                </a:lnTo>
                <a:lnTo>
                  <a:pt x="3576828" y="28193"/>
                </a:lnTo>
                <a:lnTo>
                  <a:pt x="3561588" y="28193"/>
                </a:lnTo>
                <a:lnTo>
                  <a:pt x="3554729" y="35051"/>
                </a:lnTo>
                <a:lnTo>
                  <a:pt x="3554729" y="50291"/>
                </a:lnTo>
                <a:lnTo>
                  <a:pt x="3561588" y="57149"/>
                </a:lnTo>
                <a:lnTo>
                  <a:pt x="3576828" y="57149"/>
                </a:lnTo>
                <a:lnTo>
                  <a:pt x="3583686" y="50291"/>
                </a:lnTo>
                <a:close/>
              </a:path>
              <a:path w="3762375" h="847725">
                <a:moveTo>
                  <a:pt x="3640836" y="50291"/>
                </a:moveTo>
                <a:lnTo>
                  <a:pt x="3640836" y="35051"/>
                </a:lnTo>
                <a:lnTo>
                  <a:pt x="3633978" y="28193"/>
                </a:lnTo>
                <a:lnTo>
                  <a:pt x="3618738" y="28193"/>
                </a:lnTo>
                <a:lnTo>
                  <a:pt x="3611879" y="35051"/>
                </a:lnTo>
                <a:lnTo>
                  <a:pt x="3611879" y="50291"/>
                </a:lnTo>
                <a:lnTo>
                  <a:pt x="3618738" y="57149"/>
                </a:lnTo>
                <a:lnTo>
                  <a:pt x="3633978" y="57149"/>
                </a:lnTo>
                <a:lnTo>
                  <a:pt x="3640836" y="50291"/>
                </a:lnTo>
                <a:close/>
              </a:path>
              <a:path w="3762375" h="847725">
                <a:moveTo>
                  <a:pt x="3697986" y="50291"/>
                </a:moveTo>
                <a:lnTo>
                  <a:pt x="3697986" y="35051"/>
                </a:lnTo>
                <a:lnTo>
                  <a:pt x="3691128" y="28193"/>
                </a:lnTo>
                <a:lnTo>
                  <a:pt x="3675888" y="28193"/>
                </a:lnTo>
                <a:lnTo>
                  <a:pt x="3669029" y="35051"/>
                </a:lnTo>
                <a:lnTo>
                  <a:pt x="3669029" y="50291"/>
                </a:lnTo>
                <a:lnTo>
                  <a:pt x="3675888" y="57149"/>
                </a:lnTo>
                <a:lnTo>
                  <a:pt x="3691128" y="57149"/>
                </a:lnTo>
                <a:lnTo>
                  <a:pt x="3697986" y="50291"/>
                </a:lnTo>
                <a:close/>
              </a:path>
              <a:path w="3762375" h="847725">
                <a:moveTo>
                  <a:pt x="3761994" y="42671"/>
                </a:moveTo>
                <a:lnTo>
                  <a:pt x="3676650" y="0"/>
                </a:lnTo>
                <a:lnTo>
                  <a:pt x="3676650" y="28193"/>
                </a:lnTo>
                <a:lnTo>
                  <a:pt x="3691128" y="28193"/>
                </a:lnTo>
                <a:lnTo>
                  <a:pt x="3697986" y="35051"/>
                </a:lnTo>
                <a:lnTo>
                  <a:pt x="3697986" y="74675"/>
                </a:lnTo>
                <a:lnTo>
                  <a:pt x="3761994" y="42671"/>
                </a:lnTo>
                <a:close/>
              </a:path>
              <a:path w="3762375" h="847725">
                <a:moveTo>
                  <a:pt x="3697986" y="74675"/>
                </a:moveTo>
                <a:lnTo>
                  <a:pt x="3697986" y="50291"/>
                </a:lnTo>
                <a:lnTo>
                  <a:pt x="3691128" y="57149"/>
                </a:lnTo>
                <a:lnTo>
                  <a:pt x="3676650" y="57149"/>
                </a:lnTo>
                <a:lnTo>
                  <a:pt x="3676650" y="85343"/>
                </a:lnTo>
                <a:lnTo>
                  <a:pt x="3697986" y="74675"/>
                </a:lnTo>
                <a:close/>
              </a:path>
            </a:pathLst>
          </a:custGeom>
          <a:solidFill>
            <a:srgbClr val="000000"/>
          </a:solidFill>
        </p:spPr>
        <p:txBody>
          <a:bodyPr wrap="square" lIns="0" tIns="0" rIns="0" bIns="0" rtlCol="0"/>
          <a:lstStyle/>
          <a:p>
            <a:endParaRPr/>
          </a:p>
        </p:txBody>
      </p:sp>
      <p:sp>
        <p:nvSpPr>
          <p:cNvPr id="39" name="object 37"/>
          <p:cNvSpPr/>
          <p:nvPr/>
        </p:nvSpPr>
        <p:spPr>
          <a:xfrm>
            <a:off x="6045602" y="3586227"/>
            <a:ext cx="2609427" cy="90805"/>
          </a:xfrm>
          <a:custGeom>
            <a:avLst/>
            <a:gdLst/>
            <a:ahLst/>
            <a:cxnLst/>
            <a:rect l="l" t="t" r="r" b="b"/>
            <a:pathLst>
              <a:path w="1957070" h="90804">
                <a:moveTo>
                  <a:pt x="28193" y="22098"/>
                </a:moveTo>
                <a:lnTo>
                  <a:pt x="28193" y="6857"/>
                </a:lnTo>
                <a:lnTo>
                  <a:pt x="22097" y="0"/>
                </a:lnTo>
                <a:lnTo>
                  <a:pt x="6095" y="0"/>
                </a:lnTo>
                <a:lnTo>
                  <a:pt x="0" y="6096"/>
                </a:lnTo>
                <a:lnTo>
                  <a:pt x="0" y="22098"/>
                </a:lnTo>
                <a:lnTo>
                  <a:pt x="6095" y="28194"/>
                </a:lnTo>
                <a:lnTo>
                  <a:pt x="22097" y="28194"/>
                </a:lnTo>
                <a:lnTo>
                  <a:pt x="28193" y="22098"/>
                </a:lnTo>
                <a:close/>
              </a:path>
              <a:path w="1957070" h="90804">
                <a:moveTo>
                  <a:pt x="85343" y="23621"/>
                </a:moveTo>
                <a:lnTo>
                  <a:pt x="85343" y="7619"/>
                </a:lnTo>
                <a:lnTo>
                  <a:pt x="79247" y="761"/>
                </a:lnTo>
                <a:lnTo>
                  <a:pt x="63245" y="761"/>
                </a:lnTo>
                <a:lnTo>
                  <a:pt x="57149" y="6857"/>
                </a:lnTo>
                <a:lnTo>
                  <a:pt x="57149" y="22859"/>
                </a:lnTo>
                <a:lnTo>
                  <a:pt x="63245" y="28955"/>
                </a:lnTo>
                <a:lnTo>
                  <a:pt x="70865" y="29717"/>
                </a:lnTo>
                <a:lnTo>
                  <a:pt x="79247" y="29717"/>
                </a:lnTo>
                <a:lnTo>
                  <a:pt x="85343" y="23621"/>
                </a:lnTo>
                <a:close/>
              </a:path>
              <a:path w="1957070" h="90804">
                <a:moveTo>
                  <a:pt x="142493" y="24383"/>
                </a:moveTo>
                <a:lnTo>
                  <a:pt x="142493" y="8381"/>
                </a:lnTo>
                <a:lnTo>
                  <a:pt x="136397" y="2285"/>
                </a:lnTo>
                <a:lnTo>
                  <a:pt x="128777" y="2285"/>
                </a:lnTo>
                <a:lnTo>
                  <a:pt x="120395" y="1523"/>
                </a:lnTo>
                <a:lnTo>
                  <a:pt x="114299" y="8381"/>
                </a:lnTo>
                <a:lnTo>
                  <a:pt x="114299" y="23621"/>
                </a:lnTo>
                <a:lnTo>
                  <a:pt x="120395" y="30479"/>
                </a:lnTo>
                <a:lnTo>
                  <a:pt x="136397" y="30479"/>
                </a:lnTo>
                <a:lnTo>
                  <a:pt x="142493" y="24383"/>
                </a:lnTo>
                <a:close/>
              </a:path>
              <a:path w="1957070" h="90804">
                <a:moveTo>
                  <a:pt x="200405" y="9905"/>
                </a:moveTo>
                <a:lnTo>
                  <a:pt x="193547" y="3047"/>
                </a:lnTo>
                <a:lnTo>
                  <a:pt x="178307" y="3047"/>
                </a:lnTo>
                <a:lnTo>
                  <a:pt x="171449" y="9143"/>
                </a:lnTo>
                <a:lnTo>
                  <a:pt x="171449" y="25145"/>
                </a:lnTo>
                <a:lnTo>
                  <a:pt x="177545" y="31241"/>
                </a:lnTo>
                <a:lnTo>
                  <a:pt x="185927" y="31311"/>
                </a:lnTo>
                <a:lnTo>
                  <a:pt x="193547" y="32003"/>
                </a:lnTo>
                <a:lnTo>
                  <a:pt x="199643" y="25145"/>
                </a:lnTo>
                <a:lnTo>
                  <a:pt x="199643" y="17525"/>
                </a:lnTo>
                <a:lnTo>
                  <a:pt x="200405" y="9905"/>
                </a:lnTo>
                <a:close/>
              </a:path>
              <a:path w="1957070" h="90804">
                <a:moveTo>
                  <a:pt x="257555" y="10667"/>
                </a:moveTo>
                <a:lnTo>
                  <a:pt x="250697" y="3809"/>
                </a:lnTo>
                <a:lnTo>
                  <a:pt x="235457" y="3809"/>
                </a:lnTo>
                <a:lnTo>
                  <a:pt x="228599" y="9905"/>
                </a:lnTo>
                <a:lnTo>
                  <a:pt x="228599" y="25907"/>
                </a:lnTo>
                <a:lnTo>
                  <a:pt x="234695" y="32765"/>
                </a:lnTo>
                <a:lnTo>
                  <a:pt x="250697" y="32765"/>
                </a:lnTo>
                <a:lnTo>
                  <a:pt x="256793" y="26669"/>
                </a:lnTo>
                <a:lnTo>
                  <a:pt x="256793" y="18287"/>
                </a:lnTo>
                <a:lnTo>
                  <a:pt x="257555" y="10667"/>
                </a:lnTo>
                <a:close/>
              </a:path>
              <a:path w="1957070" h="90804">
                <a:moveTo>
                  <a:pt x="314705" y="11429"/>
                </a:moveTo>
                <a:lnTo>
                  <a:pt x="307847" y="5333"/>
                </a:lnTo>
                <a:lnTo>
                  <a:pt x="300227" y="5333"/>
                </a:lnTo>
                <a:lnTo>
                  <a:pt x="292607" y="4571"/>
                </a:lnTo>
                <a:lnTo>
                  <a:pt x="285749" y="11429"/>
                </a:lnTo>
                <a:lnTo>
                  <a:pt x="285749" y="26669"/>
                </a:lnTo>
                <a:lnTo>
                  <a:pt x="291845" y="33527"/>
                </a:lnTo>
                <a:lnTo>
                  <a:pt x="307847" y="33527"/>
                </a:lnTo>
                <a:lnTo>
                  <a:pt x="313943" y="27431"/>
                </a:lnTo>
                <a:lnTo>
                  <a:pt x="313943" y="19811"/>
                </a:lnTo>
                <a:lnTo>
                  <a:pt x="314705" y="11429"/>
                </a:lnTo>
                <a:close/>
              </a:path>
              <a:path w="1957070" h="90804">
                <a:moveTo>
                  <a:pt x="371855" y="12953"/>
                </a:moveTo>
                <a:lnTo>
                  <a:pt x="364997" y="6095"/>
                </a:lnTo>
                <a:lnTo>
                  <a:pt x="349757" y="6095"/>
                </a:lnTo>
                <a:lnTo>
                  <a:pt x="342899" y="12191"/>
                </a:lnTo>
                <a:lnTo>
                  <a:pt x="342899" y="28193"/>
                </a:lnTo>
                <a:lnTo>
                  <a:pt x="348995" y="34289"/>
                </a:lnTo>
                <a:lnTo>
                  <a:pt x="357377" y="34359"/>
                </a:lnTo>
                <a:lnTo>
                  <a:pt x="364997" y="35051"/>
                </a:lnTo>
                <a:lnTo>
                  <a:pt x="371093" y="28193"/>
                </a:lnTo>
                <a:lnTo>
                  <a:pt x="371093" y="20573"/>
                </a:lnTo>
                <a:lnTo>
                  <a:pt x="371855" y="12953"/>
                </a:lnTo>
                <a:close/>
              </a:path>
              <a:path w="1957070" h="90804">
                <a:moveTo>
                  <a:pt x="429005" y="13715"/>
                </a:moveTo>
                <a:lnTo>
                  <a:pt x="422147" y="6857"/>
                </a:lnTo>
                <a:lnTo>
                  <a:pt x="406907" y="6857"/>
                </a:lnTo>
                <a:lnTo>
                  <a:pt x="400049" y="12953"/>
                </a:lnTo>
                <a:lnTo>
                  <a:pt x="400049" y="28955"/>
                </a:lnTo>
                <a:lnTo>
                  <a:pt x="406145" y="35813"/>
                </a:lnTo>
                <a:lnTo>
                  <a:pt x="422147" y="35813"/>
                </a:lnTo>
                <a:lnTo>
                  <a:pt x="428243" y="29717"/>
                </a:lnTo>
                <a:lnTo>
                  <a:pt x="428243" y="21335"/>
                </a:lnTo>
                <a:lnTo>
                  <a:pt x="429005" y="13715"/>
                </a:lnTo>
                <a:close/>
              </a:path>
              <a:path w="1957070" h="90804">
                <a:moveTo>
                  <a:pt x="486155" y="14477"/>
                </a:moveTo>
                <a:lnTo>
                  <a:pt x="479297" y="8381"/>
                </a:lnTo>
                <a:lnTo>
                  <a:pt x="471677" y="8381"/>
                </a:lnTo>
                <a:lnTo>
                  <a:pt x="464057" y="7619"/>
                </a:lnTo>
                <a:lnTo>
                  <a:pt x="457199" y="14477"/>
                </a:lnTo>
                <a:lnTo>
                  <a:pt x="457199" y="29717"/>
                </a:lnTo>
                <a:lnTo>
                  <a:pt x="463295" y="36575"/>
                </a:lnTo>
                <a:lnTo>
                  <a:pt x="479297" y="36575"/>
                </a:lnTo>
                <a:lnTo>
                  <a:pt x="485393" y="30479"/>
                </a:lnTo>
                <a:lnTo>
                  <a:pt x="485393" y="22859"/>
                </a:lnTo>
                <a:lnTo>
                  <a:pt x="486155" y="14477"/>
                </a:lnTo>
                <a:close/>
              </a:path>
              <a:path w="1957070" h="90804">
                <a:moveTo>
                  <a:pt x="543305" y="16001"/>
                </a:moveTo>
                <a:lnTo>
                  <a:pt x="536447" y="9143"/>
                </a:lnTo>
                <a:lnTo>
                  <a:pt x="521207" y="9143"/>
                </a:lnTo>
                <a:lnTo>
                  <a:pt x="514349" y="15239"/>
                </a:lnTo>
                <a:lnTo>
                  <a:pt x="514349" y="31241"/>
                </a:lnTo>
                <a:lnTo>
                  <a:pt x="520445" y="37337"/>
                </a:lnTo>
                <a:lnTo>
                  <a:pt x="528827" y="37407"/>
                </a:lnTo>
                <a:lnTo>
                  <a:pt x="536447" y="38099"/>
                </a:lnTo>
                <a:lnTo>
                  <a:pt x="542543" y="31241"/>
                </a:lnTo>
                <a:lnTo>
                  <a:pt x="542543" y="23621"/>
                </a:lnTo>
                <a:lnTo>
                  <a:pt x="543305" y="16001"/>
                </a:lnTo>
                <a:close/>
              </a:path>
              <a:path w="1957070" h="90804">
                <a:moveTo>
                  <a:pt x="600455" y="16763"/>
                </a:moveTo>
                <a:lnTo>
                  <a:pt x="593597" y="9905"/>
                </a:lnTo>
                <a:lnTo>
                  <a:pt x="578357" y="9905"/>
                </a:lnTo>
                <a:lnTo>
                  <a:pt x="571499" y="16001"/>
                </a:lnTo>
                <a:lnTo>
                  <a:pt x="571499" y="32003"/>
                </a:lnTo>
                <a:lnTo>
                  <a:pt x="577595" y="38861"/>
                </a:lnTo>
                <a:lnTo>
                  <a:pt x="593597" y="38861"/>
                </a:lnTo>
                <a:lnTo>
                  <a:pt x="599693" y="32765"/>
                </a:lnTo>
                <a:lnTo>
                  <a:pt x="599693" y="24383"/>
                </a:lnTo>
                <a:lnTo>
                  <a:pt x="600455" y="16763"/>
                </a:lnTo>
                <a:close/>
              </a:path>
              <a:path w="1957070" h="90804">
                <a:moveTo>
                  <a:pt x="657605" y="25907"/>
                </a:moveTo>
                <a:lnTo>
                  <a:pt x="657605" y="17525"/>
                </a:lnTo>
                <a:lnTo>
                  <a:pt x="650747" y="11429"/>
                </a:lnTo>
                <a:lnTo>
                  <a:pt x="643127" y="11429"/>
                </a:lnTo>
                <a:lnTo>
                  <a:pt x="635507" y="10667"/>
                </a:lnTo>
                <a:lnTo>
                  <a:pt x="628649" y="17525"/>
                </a:lnTo>
                <a:lnTo>
                  <a:pt x="628649" y="32765"/>
                </a:lnTo>
                <a:lnTo>
                  <a:pt x="634745" y="39623"/>
                </a:lnTo>
                <a:lnTo>
                  <a:pt x="650747" y="39623"/>
                </a:lnTo>
                <a:lnTo>
                  <a:pt x="656843" y="33527"/>
                </a:lnTo>
                <a:lnTo>
                  <a:pt x="657605" y="25907"/>
                </a:lnTo>
                <a:close/>
              </a:path>
              <a:path w="1957070" h="90804">
                <a:moveTo>
                  <a:pt x="714755" y="26669"/>
                </a:moveTo>
                <a:lnTo>
                  <a:pt x="714755" y="19049"/>
                </a:lnTo>
                <a:lnTo>
                  <a:pt x="707897" y="12191"/>
                </a:lnTo>
                <a:lnTo>
                  <a:pt x="692657" y="12191"/>
                </a:lnTo>
                <a:lnTo>
                  <a:pt x="685799" y="18287"/>
                </a:lnTo>
                <a:lnTo>
                  <a:pt x="685799" y="34289"/>
                </a:lnTo>
                <a:lnTo>
                  <a:pt x="691895" y="40385"/>
                </a:lnTo>
                <a:lnTo>
                  <a:pt x="700277" y="40455"/>
                </a:lnTo>
                <a:lnTo>
                  <a:pt x="707897" y="41147"/>
                </a:lnTo>
                <a:lnTo>
                  <a:pt x="713993" y="34289"/>
                </a:lnTo>
                <a:lnTo>
                  <a:pt x="714755" y="26669"/>
                </a:lnTo>
                <a:close/>
              </a:path>
              <a:path w="1957070" h="90804">
                <a:moveTo>
                  <a:pt x="771905" y="27431"/>
                </a:moveTo>
                <a:lnTo>
                  <a:pt x="771905" y="19811"/>
                </a:lnTo>
                <a:lnTo>
                  <a:pt x="765809" y="13715"/>
                </a:lnTo>
                <a:lnTo>
                  <a:pt x="757427" y="12953"/>
                </a:lnTo>
                <a:lnTo>
                  <a:pt x="749807" y="12953"/>
                </a:lnTo>
                <a:lnTo>
                  <a:pt x="742949" y="19049"/>
                </a:lnTo>
                <a:lnTo>
                  <a:pt x="742949" y="35051"/>
                </a:lnTo>
                <a:lnTo>
                  <a:pt x="749045" y="41909"/>
                </a:lnTo>
                <a:lnTo>
                  <a:pt x="765047" y="41909"/>
                </a:lnTo>
                <a:lnTo>
                  <a:pt x="771143" y="35813"/>
                </a:lnTo>
                <a:lnTo>
                  <a:pt x="771905" y="27431"/>
                </a:lnTo>
                <a:close/>
              </a:path>
              <a:path w="1957070" h="90804">
                <a:moveTo>
                  <a:pt x="829055" y="28955"/>
                </a:moveTo>
                <a:lnTo>
                  <a:pt x="829055" y="20573"/>
                </a:lnTo>
                <a:lnTo>
                  <a:pt x="822959" y="14477"/>
                </a:lnTo>
                <a:lnTo>
                  <a:pt x="814577" y="14477"/>
                </a:lnTo>
                <a:lnTo>
                  <a:pt x="806957" y="13715"/>
                </a:lnTo>
                <a:lnTo>
                  <a:pt x="800099" y="20573"/>
                </a:lnTo>
                <a:lnTo>
                  <a:pt x="800099" y="35813"/>
                </a:lnTo>
                <a:lnTo>
                  <a:pt x="806195" y="42671"/>
                </a:lnTo>
                <a:lnTo>
                  <a:pt x="822197" y="42671"/>
                </a:lnTo>
                <a:lnTo>
                  <a:pt x="828293" y="36575"/>
                </a:lnTo>
                <a:lnTo>
                  <a:pt x="829055" y="28955"/>
                </a:lnTo>
                <a:close/>
              </a:path>
              <a:path w="1957070" h="90804">
                <a:moveTo>
                  <a:pt x="886205" y="29717"/>
                </a:moveTo>
                <a:lnTo>
                  <a:pt x="886205" y="22097"/>
                </a:lnTo>
                <a:lnTo>
                  <a:pt x="880109" y="15239"/>
                </a:lnTo>
                <a:lnTo>
                  <a:pt x="864107" y="15239"/>
                </a:lnTo>
                <a:lnTo>
                  <a:pt x="857249" y="21335"/>
                </a:lnTo>
                <a:lnTo>
                  <a:pt x="857249" y="37337"/>
                </a:lnTo>
                <a:lnTo>
                  <a:pt x="863345" y="43433"/>
                </a:lnTo>
                <a:lnTo>
                  <a:pt x="871727" y="44195"/>
                </a:lnTo>
                <a:lnTo>
                  <a:pt x="879347" y="44195"/>
                </a:lnTo>
                <a:lnTo>
                  <a:pt x="885443" y="37337"/>
                </a:lnTo>
                <a:lnTo>
                  <a:pt x="886205" y="29717"/>
                </a:lnTo>
                <a:close/>
              </a:path>
              <a:path w="1957070" h="90804">
                <a:moveTo>
                  <a:pt x="943355" y="30479"/>
                </a:moveTo>
                <a:lnTo>
                  <a:pt x="943355" y="22859"/>
                </a:lnTo>
                <a:lnTo>
                  <a:pt x="937259" y="16763"/>
                </a:lnTo>
                <a:lnTo>
                  <a:pt x="928877" y="16001"/>
                </a:lnTo>
                <a:lnTo>
                  <a:pt x="921257" y="16001"/>
                </a:lnTo>
                <a:lnTo>
                  <a:pt x="914399" y="22097"/>
                </a:lnTo>
                <a:lnTo>
                  <a:pt x="914399" y="38099"/>
                </a:lnTo>
                <a:lnTo>
                  <a:pt x="920495" y="44957"/>
                </a:lnTo>
                <a:lnTo>
                  <a:pt x="936497" y="44957"/>
                </a:lnTo>
                <a:lnTo>
                  <a:pt x="942593" y="38861"/>
                </a:lnTo>
                <a:lnTo>
                  <a:pt x="943355" y="30479"/>
                </a:lnTo>
                <a:close/>
              </a:path>
              <a:path w="1957070" h="90804">
                <a:moveTo>
                  <a:pt x="1000505" y="32003"/>
                </a:moveTo>
                <a:lnTo>
                  <a:pt x="1000505" y="23621"/>
                </a:lnTo>
                <a:lnTo>
                  <a:pt x="994409" y="17525"/>
                </a:lnTo>
                <a:lnTo>
                  <a:pt x="978407" y="17525"/>
                </a:lnTo>
                <a:lnTo>
                  <a:pt x="971549" y="23621"/>
                </a:lnTo>
                <a:lnTo>
                  <a:pt x="971549" y="38861"/>
                </a:lnTo>
                <a:lnTo>
                  <a:pt x="977645" y="45719"/>
                </a:lnTo>
                <a:lnTo>
                  <a:pt x="993647" y="45719"/>
                </a:lnTo>
                <a:lnTo>
                  <a:pt x="999743" y="39623"/>
                </a:lnTo>
                <a:lnTo>
                  <a:pt x="1000505" y="32003"/>
                </a:lnTo>
                <a:close/>
              </a:path>
              <a:path w="1957070" h="90804">
                <a:moveTo>
                  <a:pt x="1057655" y="41147"/>
                </a:moveTo>
                <a:lnTo>
                  <a:pt x="1057655" y="25145"/>
                </a:lnTo>
                <a:lnTo>
                  <a:pt x="1051559" y="18287"/>
                </a:lnTo>
                <a:lnTo>
                  <a:pt x="1035557" y="18287"/>
                </a:lnTo>
                <a:lnTo>
                  <a:pt x="1028699" y="24383"/>
                </a:lnTo>
                <a:lnTo>
                  <a:pt x="1028699" y="40385"/>
                </a:lnTo>
                <a:lnTo>
                  <a:pt x="1034795" y="46481"/>
                </a:lnTo>
                <a:lnTo>
                  <a:pt x="1043177" y="47243"/>
                </a:lnTo>
                <a:lnTo>
                  <a:pt x="1050797" y="47243"/>
                </a:lnTo>
                <a:lnTo>
                  <a:pt x="1057655" y="41147"/>
                </a:lnTo>
                <a:close/>
              </a:path>
              <a:path w="1957070" h="90804">
                <a:moveTo>
                  <a:pt x="1114805" y="41909"/>
                </a:moveTo>
                <a:lnTo>
                  <a:pt x="1114805" y="25907"/>
                </a:lnTo>
                <a:lnTo>
                  <a:pt x="1108709" y="19811"/>
                </a:lnTo>
                <a:lnTo>
                  <a:pt x="1100327" y="19049"/>
                </a:lnTo>
                <a:lnTo>
                  <a:pt x="1092708" y="19049"/>
                </a:lnTo>
                <a:lnTo>
                  <a:pt x="1085849" y="25145"/>
                </a:lnTo>
                <a:lnTo>
                  <a:pt x="1085849" y="41147"/>
                </a:lnTo>
                <a:lnTo>
                  <a:pt x="1091945" y="48005"/>
                </a:lnTo>
                <a:lnTo>
                  <a:pt x="1107947" y="48005"/>
                </a:lnTo>
                <a:lnTo>
                  <a:pt x="1114805" y="41909"/>
                </a:lnTo>
                <a:close/>
              </a:path>
              <a:path w="1957070" h="90804">
                <a:moveTo>
                  <a:pt x="1171955" y="42671"/>
                </a:moveTo>
                <a:lnTo>
                  <a:pt x="1171955" y="26669"/>
                </a:lnTo>
                <a:lnTo>
                  <a:pt x="1165859" y="20573"/>
                </a:lnTo>
                <a:lnTo>
                  <a:pt x="1149858" y="20573"/>
                </a:lnTo>
                <a:lnTo>
                  <a:pt x="1142999" y="26669"/>
                </a:lnTo>
                <a:lnTo>
                  <a:pt x="1142999" y="42671"/>
                </a:lnTo>
                <a:lnTo>
                  <a:pt x="1149095" y="48767"/>
                </a:lnTo>
                <a:lnTo>
                  <a:pt x="1165097" y="48767"/>
                </a:lnTo>
                <a:lnTo>
                  <a:pt x="1171955" y="42671"/>
                </a:lnTo>
                <a:close/>
              </a:path>
              <a:path w="1957070" h="90804">
                <a:moveTo>
                  <a:pt x="1229105" y="44195"/>
                </a:moveTo>
                <a:lnTo>
                  <a:pt x="1229105" y="28193"/>
                </a:lnTo>
                <a:lnTo>
                  <a:pt x="1223009" y="21335"/>
                </a:lnTo>
                <a:lnTo>
                  <a:pt x="1207008" y="21335"/>
                </a:lnTo>
                <a:lnTo>
                  <a:pt x="1200149" y="27431"/>
                </a:lnTo>
                <a:lnTo>
                  <a:pt x="1200149" y="43433"/>
                </a:lnTo>
                <a:lnTo>
                  <a:pt x="1206245" y="49529"/>
                </a:lnTo>
                <a:lnTo>
                  <a:pt x="1214627" y="50291"/>
                </a:lnTo>
                <a:lnTo>
                  <a:pt x="1222247" y="50291"/>
                </a:lnTo>
                <a:lnTo>
                  <a:pt x="1229105" y="44195"/>
                </a:lnTo>
                <a:close/>
              </a:path>
              <a:path w="1957070" h="90804">
                <a:moveTo>
                  <a:pt x="1286255" y="44957"/>
                </a:moveTo>
                <a:lnTo>
                  <a:pt x="1286255" y="28955"/>
                </a:lnTo>
                <a:lnTo>
                  <a:pt x="1280159" y="22859"/>
                </a:lnTo>
                <a:lnTo>
                  <a:pt x="1271777" y="22097"/>
                </a:lnTo>
                <a:lnTo>
                  <a:pt x="1264158" y="22097"/>
                </a:lnTo>
                <a:lnTo>
                  <a:pt x="1257299" y="28955"/>
                </a:lnTo>
                <a:lnTo>
                  <a:pt x="1257299" y="44195"/>
                </a:lnTo>
                <a:lnTo>
                  <a:pt x="1263395" y="51053"/>
                </a:lnTo>
                <a:lnTo>
                  <a:pt x="1279397" y="51053"/>
                </a:lnTo>
                <a:lnTo>
                  <a:pt x="1286255" y="44957"/>
                </a:lnTo>
                <a:close/>
              </a:path>
              <a:path w="1957070" h="90804">
                <a:moveTo>
                  <a:pt x="1343405" y="45719"/>
                </a:moveTo>
                <a:lnTo>
                  <a:pt x="1343405" y="30479"/>
                </a:lnTo>
                <a:lnTo>
                  <a:pt x="1337309" y="23621"/>
                </a:lnTo>
                <a:lnTo>
                  <a:pt x="1321308" y="23621"/>
                </a:lnTo>
                <a:lnTo>
                  <a:pt x="1314449" y="29717"/>
                </a:lnTo>
                <a:lnTo>
                  <a:pt x="1314449" y="45719"/>
                </a:lnTo>
                <a:lnTo>
                  <a:pt x="1320545" y="51815"/>
                </a:lnTo>
                <a:lnTo>
                  <a:pt x="1336547" y="51815"/>
                </a:lnTo>
                <a:lnTo>
                  <a:pt x="1343405" y="45719"/>
                </a:lnTo>
                <a:close/>
              </a:path>
              <a:path w="1957070" h="90804">
                <a:moveTo>
                  <a:pt x="1400555" y="47243"/>
                </a:moveTo>
                <a:lnTo>
                  <a:pt x="1400555" y="31241"/>
                </a:lnTo>
                <a:lnTo>
                  <a:pt x="1394459" y="24383"/>
                </a:lnTo>
                <a:lnTo>
                  <a:pt x="1378458" y="24383"/>
                </a:lnTo>
                <a:lnTo>
                  <a:pt x="1372361" y="30479"/>
                </a:lnTo>
                <a:lnTo>
                  <a:pt x="1371599" y="38861"/>
                </a:lnTo>
                <a:lnTo>
                  <a:pt x="1371599" y="46481"/>
                </a:lnTo>
                <a:lnTo>
                  <a:pt x="1377695" y="52577"/>
                </a:lnTo>
                <a:lnTo>
                  <a:pt x="1386077" y="53339"/>
                </a:lnTo>
                <a:lnTo>
                  <a:pt x="1393697" y="53339"/>
                </a:lnTo>
                <a:lnTo>
                  <a:pt x="1400555" y="47243"/>
                </a:lnTo>
                <a:close/>
              </a:path>
              <a:path w="1957070" h="90804">
                <a:moveTo>
                  <a:pt x="1457705" y="48005"/>
                </a:moveTo>
                <a:lnTo>
                  <a:pt x="1457705" y="32003"/>
                </a:lnTo>
                <a:lnTo>
                  <a:pt x="1451609" y="25907"/>
                </a:lnTo>
                <a:lnTo>
                  <a:pt x="1443227" y="25907"/>
                </a:lnTo>
                <a:lnTo>
                  <a:pt x="1435608" y="25145"/>
                </a:lnTo>
                <a:lnTo>
                  <a:pt x="1429511" y="32003"/>
                </a:lnTo>
                <a:lnTo>
                  <a:pt x="1428749" y="39623"/>
                </a:lnTo>
                <a:lnTo>
                  <a:pt x="1428749" y="47243"/>
                </a:lnTo>
                <a:lnTo>
                  <a:pt x="1434845" y="54101"/>
                </a:lnTo>
                <a:lnTo>
                  <a:pt x="1450847" y="54101"/>
                </a:lnTo>
                <a:lnTo>
                  <a:pt x="1457705" y="48005"/>
                </a:lnTo>
                <a:close/>
              </a:path>
              <a:path w="1957070" h="90804">
                <a:moveTo>
                  <a:pt x="1514855" y="48767"/>
                </a:moveTo>
                <a:lnTo>
                  <a:pt x="1514855" y="33527"/>
                </a:lnTo>
                <a:lnTo>
                  <a:pt x="1508759" y="26669"/>
                </a:lnTo>
                <a:lnTo>
                  <a:pt x="1492758" y="26669"/>
                </a:lnTo>
                <a:lnTo>
                  <a:pt x="1486661" y="32765"/>
                </a:lnTo>
                <a:lnTo>
                  <a:pt x="1485899" y="40385"/>
                </a:lnTo>
                <a:lnTo>
                  <a:pt x="1485899" y="48767"/>
                </a:lnTo>
                <a:lnTo>
                  <a:pt x="1491995" y="54863"/>
                </a:lnTo>
                <a:lnTo>
                  <a:pt x="1500377" y="54863"/>
                </a:lnTo>
                <a:lnTo>
                  <a:pt x="1507997" y="55625"/>
                </a:lnTo>
                <a:lnTo>
                  <a:pt x="1514855" y="48767"/>
                </a:lnTo>
                <a:close/>
              </a:path>
              <a:path w="1957070" h="90804">
                <a:moveTo>
                  <a:pt x="1572005" y="50291"/>
                </a:moveTo>
                <a:lnTo>
                  <a:pt x="1572005" y="34289"/>
                </a:lnTo>
                <a:lnTo>
                  <a:pt x="1565909" y="27431"/>
                </a:lnTo>
                <a:lnTo>
                  <a:pt x="1549908" y="27431"/>
                </a:lnTo>
                <a:lnTo>
                  <a:pt x="1543811" y="33527"/>
                </a:lnTo>
                <a:lnTo>
                  <a:pt x="1543049" y="41909"/>
                </a:lnTo>
                <a:lnTo>
                  <a:pt x="1543049" y="49529"/>
                </a:lnTo>
                <a:lnTo>
                  <a:pt x="1549145" y="56387"/>
                </a:lnTo>
                <a:lnTo>
                  <a:pt x="1565147" y="56387"/>
                </a:lnTo>
                <a:lnTo>
                  <a:pt x="1572005" y="50291"/>
                </a:lnTo>
                <a:close/>
              </a:path>
              <a:path w="1957070" h="90804">
                <a:moveTo>
                  <a:pt x="1629155" y="51053"/>
                </a:moveTo>
                <a:lnTo>
                  <a:pt x="1629155" y="35051"/>
                </a:lnTo>
                <a:lnTo>
                  <a:pt x="1623059" y="28955"/>
                </a:lnTo>
                <a:lnTo>
                  <a:pt x="1615439" y="28955"/>
                </a:lnTo>
                <a:lnTo>
                  <a:pt x="1607058" y="28193"/>
                </a:lnTo>
                <a:lnTo>
                  <a:pt x="1600961" y="35051"/>
                </a:lnTo>
                <a:lnTo>
                  <a:pt x="1600199" y="42671"/>
                </a:lnTo>
                <a:lnTo>
                  <a:pt x="1600199" y="50291"/>
                </a:lnTo>
                <a:lnTo>
                  <a:pt x="1606295" y="57149"/>
                </a:lnTo>
                <a:lnTo>
                  <a:pt x="1622297" y="57149"/>
                </a:lnTo>
                <a:lnTo>
                  <a:pt x="1629155" y="51053"/>
                </a:lnTo>
                <a:close/>
              </a:path>
              <a:path w="1957070" h="90804">
                <a:moveTo>
                  <a:pt x="1686305" y="51815"/>
                </a:moveTo>
                <a:lnTo>
                  <a:pt x="1686305" y="36575"/>
                </a:lnTo>
                <a:lnTo>
                  <a:pt x="1680209" y="29717"/>
                </a:lnTo>
                <a:lnTo>
                  <a:pt x="1664208" y="29717"/>
                </a:lnTo>
                <a:lnTo>
                  <a:pt x="1658111" y="35813"/>
                </a:lnTo>
                <a:lnTo>
                  <a:pt x="1657350" y="43433"/>
                </a:lnTo>
                <a:lnTo>
                  <a:pt x="1657350" y="51815"/>
                </a:lnTo>
                <a:lnTo>
                  <a:pt x="1664208" y="57911"/>
                </a:lnTo>
                <a:lnTo>
                  <a:pt x="1672589" y="57988"/>
                </a:lnTo>
                <a:lnTo>
                  <a:pt x="1679447" y="58673"/>
                </a:lnTo>
                <a:lnTo>
                  <a:pt x="1686305" y="51815"/>
                </a:lnTo>
                <a:close/>
              </a:path>
              <a:path w="1957070" h="90804">
                <a:moveTo>
                  <a:pt x="1743455" y="53339"/>
                </a:moveTo>
                <a:lnTo>
                  <a:pt x="1743455" y="37337"/>
                </a:lnTo>
                <a:lnTo>
                  <a:pt x="1737359" y="30479"/>
                </a:lnTo>
                <a:lnTo>
                  <a:pt x="1721358" y="30479"/>
                </a:lnTo>
                <a:lnTo>
                  <a:pt x="1715261" y="36575"/>
                </a:lnTo>
                <a:lnTo>
                  <a:pt x="1714500" y="44957"/>
                </a:lnTo>
                <a:lnTo>
                  <a:pt x="1714500" y="52577"/>
                </a:lnTo>
                <a:lnTo>
                  <a:pt x="1721358" y="59435"/>
                </a:lnTo>
                <a:lnTo>
                  <a:pt x="1736597" y="59435"/>
                </a:lnTo>
                <a:lnTo>
                  <a:pt x="1743455" y="53339"/>
                </a:lnTo>
                <a:close/>
              </a:path>
              <a:path w="1957070" h="90804">
                <a:moveTo>
                  <a:pt x="1800605" y="54101"/>
                </a:moveTo>
                <a:lnTo>
                  <a:pt x="1800605" y="38099"/>
                </a:lnTo>
                <a:lnTo>
                  <a:pt x="1794509" y="32003"/>
                </a:lnTo>
                <a:lnTo>
                  <a:pt x="1786889" y="32003"/>
                </a:lnTo>
                <a:lnTo>
                  <a:pt x="1778508" y="31241"/>
                </a:lnTo>
                <a:lnTo>
                  <a:pt x="1772411" y="38099"/>
                </a:lnTo>
                <a:lnTo>
                  <a:pt x="1772411" y="45719"/>
                </a:lnTo>
                <a:lnTo>
                  <a:pt x="1771650" y="53339"/>
                </a:lnTo>
                <a:lnTo>
                  <a:pt x="1778508" y="60197"/>
                </a:lnTo>
                <a:lnTo>
                  <a:pt x="1793747" y="60197"/>
                </a:lnTo>
                <a:lnTo>
                  <a:pt x="1800605" y="54101"/>
                </a:lnTo>
                <a:close/>
              </a:path>
              <a:path w="1957070" h="90804">
                <a:moveTo>
                  <a:pt x="1857755" y="54863"/>
                </a:moveTo>
                <a:lnTo>
                  <a:pt x="1857755" y="39623"/>
                </a:lnTo>
                <a:lnTo>
                  <a:pt x="1851659" y="32765"/>
                </a:lnTo>
                <a:lnTo>
                  <a:pt x="1835658" y="32765"/>
                </a:lnTo>
                <a:lnTo>
                  <a:pt x="1829561" y="38861"/>
                </a:lnTo>
                <a:lnTo>
                  <a:pt x="1829561" y="46481"/>
                </a:lnTo>
                <a:lnTo>
                  <a:pt x="1828800" y="54863"/>
                </a:lnTo>
                <a:lnTo>
                  <a:pt x="1835658" y="60959"/>
                </a:lnTo>
                <a:lnTo>
                  <a:pt x="1844039" y="61036"/>
                </a:lnTo>
                <a:lnTo>
                  <a:pt x="1850897" y="61721"/>
                </a:lnTo>
                <a:lnTo>
                  <a:pt x="1857755" y="54863"/>
                </a:lnTo>
                <a:close/>
              </a:path>
              <a:path w="1957070" h="90804">
                <a:moveTo>
                  <a:pt x="1956815" y="48767"/>
                </a:moveTo>
                <a:lnTo>
                  <a:pt x="1872233" y="4571"/>
                </a:lnTo>
                <a:lnTo>
                  <a:pt x="1870709" y="90677"/>
                </a:lnTo>
                <a:lnTo>
                  <a:pt x="1956815" y="48767"/>
                </a:lnTo>
                <a:close/>
              </a:path>
            </a:pathLst>
          </a:custGeom>
          <a:solidFill>
            <a:srgbClr val="000000"/>
          </a:solidFill>
        </p:spPr>
        <p:txBody>
          <a:bodyPr wrap="square" lIns="0" tIns="0" rIns="0" bIns="0" rtlCol="0"/>
          <a:lstStyle/>
          <a:p>
            <a:endParaRPr/>
          </a:p>
        </p:txBody>
      </p:sp>
      <p:sp>
        <p:nvSpPr>
          <p:cNvPr id="40" name="object 38"/>
          <p:cNvSpPr/>
          <p:nvPr/>
        </p:nvSpPr>
        <p:spPr>
          <a:xfrm>
            <a:off x="5565035" y="3945128"/>
            <a:ext cx="404707" cy="561975"/>
          </a:xfrm>
          <a:custGeom>
            <a:avLst/>
            <a:gdLst/>
            <a:ahLst/>
            <a:cxnLst/>
            <a:rect l="l" t="t" r="r" b="b"/>
            <a:pathLst>
              <a:path w="303529" h="561975">
                <a:moveTo>
                  <a:pt x="28194" y="22098"/>
                </a:moveTo>
                <a:lnTo>
                  <a:pt x="28194" y="6096"/>
                </a:lnTo>
                <a:lnTo>
                  <a:pt x="22098" y="0"/>
                </a:lnTo>
                <a:lnTo>
                  <a:pt x="6096" y="0"/>
                </a:lnTo>
                <a:lnTo>
                  <a:pt x="0" y="6096"/>
                </a:lnTo>
                <a:lnTo>
                  <a:pt x="0" y="22098"/>
                </a:lnTo>
                <a:lnTo>
                  <a:pt x="6096" y="28194"/>
                </a:lnTo>
                <a:lnTo>
                  <a:pt x="22098" y="28194"/>
                </a:lnTo>
                <a:lnTo>
                  <a:pt x="28194" y="22098"/>
                </a:lnTo>
                <a:close/>
              </a:path>
              <a:path w="303529" h="561975">
                <a:moveTo>
                  <a:pt x="28194" y="79248"/>
                </a:moveTo>
                <a:lnTo>
                  <a:pt x="28194" y="63246"/>
                </a:lnTo>
                <a:lnTo>
                  <a:pt x="22098" y="57150"/>
                </a:lnTo>
                <a:lnTo>
                  <a:pt x="6096" y="57150"/>
                </a:lnTo>
                <a:lnTo>
                  <a:pt x="0" y="63246"/>
                </a:lnTo>
                <a:lnTo>
                  <a:pt x="0" y="79248"/>
                </a:lnTo>
                <a:lnTo>
                  <a:pt x="6096" y="85344"/>
                </a:lnTo>
                <a:lnTo>
                  <a:pt x="22098" y="85344"/>
                </a:lnTo>
                <a:lnTo>
                  <a:pt x="28194" y="79248"/>
                </a:lnTo>
                <a:close/>
              </a:path>
              <a:path w="303529" h="561975">
                <a:moveTo>
                  <a:pt x="28194" y="136398"/>
                </a:moveTo>
                <a:lnTo>
                  <a:pt x="28194" y="120396"/>
                </a:lnTo>
                <a:lnTo>
                  <a:pt x="22098" y="114300"/>
                </a:lnTo>
                <a:lnTo>
                  <a:pt x="6096" y="114300"/>
                </a:lnTo>
                <a:lnTo>
                  <a:pt x="0" y="120396"/>
                </a:lnTo>
                <a:lnTo>
                  <a:pt x="0" y="136398"/>
                </a:lnTo>
                <a:lnTo>
                  <a:pt x="6096" y="142494"/>
                </a:lnTo>
                <a:lnTo>
                  <a:pt x="22098" y="142494"/>
                </a:lnTo>
                <a:lnTo>
                  <a:pt x="28194" y="136398"/>
                </a:lnTo>
                <a:close/>
              </a:path>
              <a:path w="303529" h="561975">
                <a:moveTo>
                  <a:pt x="28194" y="193548"/>
                </a:moveTo>
                <a:lnTo>
                  <a:pt x="28194" y="177546"/>
                </a:lnTo>
                <a:lnTo>
                  <a:pt x="22098" y="171450"/>
                </a:lnTo>
                <a:lnTo>
                  <a:pt x="6096" y="171450"/>
                </a:lnTo>
                <a:lnTo>
                  <a:pt x="0" y="177546"/>
                </a:lnTo>
                <a:lnTo>
                  <a:pt x="0" y="193548"/>
                </a:lnTo>
                <a:lnTo>
                  <a:pt x="6096" y="199644"/>
                </a:lnTo>
                <a:lnTo>
                  <a:pt x="22098" y="199644"/>
                </a:lnTo>
                <a:lnTo>
                  <a:pt x="28194" y="193548"/>
                </a:lnTo>
                <a:close/>
              </a:path>
              <a:path w="303529" h="561975">
                <a:moveTo>
                  <a:pt x="28194" y="250698"/>
                </a:moveTo>
                <a:lnTo>
                  <a:pt x="28194" y="234696"/>
                </a:lnTo>
                <a:lnTo>
                  <a:pt x="22098" y="228600"/>
                </a:lnTo>
                <a:lnTo>
                  <a:pt x="6096" y="228600"/>
                </a:lnTo>
                <a:lnTo>
                  <a:pt x="0" y="234696"/>
                </a:lnTo>
                <a:lnTo>
                  <a:pt x="0" y="250698"/>
                </a:lnTo>
                <a:lnTo>
                  <a:pt x="6096" y="256794"/>
                </a:lnTo>
                <a:lnTo>
                  <a:pt x="22098" y="256794"/>
                </a:lnTo>
                <a:lnTo>
                  <a:pt x="28194" y="250698"/>
                </a:lnTo>
                <a:close/>
              </a:path>
              <a:path w="303529" h="561975">
                <a:moveTo>
                  <a:pt x="28194" y="307848"/>
                </a:moveTo>
                <a:lnTo>
                  <a:pt x="28194" y="291846"/>
                </a:lnTo>
                <a:lnTo>
                  <a:pt x="22098" y="285750"/>
                </a:lnTo>
                <a:lnTo>
                  <a:pt x="6096" y="285750"/>
                </a:lnTo>
                <a:lnTo>
                  <a:pt x="0" y="291846"/>
                </a:lnTo>
                <a:lnTo>
                  <a:pt x="0" y="307848"/>
                </a:lnTo>
                <a:lnTo>
                  <a:pt x="6096" y="313944"/>
                </a:lnTo>
                <a:lnTo>
                  <a:pt x="22098" y="313944"/>
                </a:lnTo>
                <a:lnTo>
                  <a:pt x="28194" y="307848"/>
                </a:lnTo>
                <a:close/>
              </a:path>
              <a:path w="303529" h="561975">
                <a:moveTo>
                  <a:pt x="28194" y="364998"/>
                </a:moveTo>
                <a:lnTo>
                  <a:pt x="28194" y="348996"/>
                </a:lnTo>
                <a:lnTo>
                  <a:pt x="22098" y="342900"/>
                </a:lnTo>
                <a:lnTo>
                  <a:pt x="6096" y="342900"/>
                </a:lnTo>
                <a:lnTo>
                  <a:pt x="0" y="348996"/>
                </a:lnTo>
                <a:lnTo>
                  <a:pt x="0" y="364998"/>
                </a:lnTo>
                <a:lnTo>
                  <a:pt x="6096" y="371094"/>
                </a:lnTo>
                <a:lnTo>
                  <a:pt x="22098" y="371094"/>
                </a:lnTo>
                <a:lnTo>
                  <a:pt x="28194" y="364998"/>
                </a:lnTo>
                <a:close/>
              </a:path>
              <a:path w="303529" h="561975">
                <a:moveTo>
                  <a:pt x="28194" y="422148"/>
                </a:moveTo>
                <a:lnTo>
                  <a:pt x="28194" y="406146"/>
                </a:lnTo>
                <a:lnTo>
                  <a:pt x="22098" y="400050"/>
                </a:lnTo>
                <a:lnTo>
                  <a:pt x="6096" y="400050"/>
                </a:lnTo>
                <a:lnTo>
                  <a:pt x="0" y="406146"/>
                </a:lnTo>
                <a:lnTo>
                  <a:pt x="0" y="422148"/>
                </a:lnTo>
                <a:lnTo>
                  <a:pt x="6096" y="428244"/>
                </a:lnTo>
                <a:lnTo>
                  <a:pt x="22098" y="428244"/>
                </a:lnTo>
                <a:lnTo>
                  <a:pt x="28194" y="422148"/>
                </a:lnTo>
                <a:close/>
              </a:path>
              <a:path w="303529" h="561975">
                <a:moveTo>
                  <a:pt x="28194" y="479298"/>
                </a:moveTo>
                <a:lnTo>
                  <a:pt x="28194" y="463296"/>
                </a:lnTo>
                <a:lnTo>
                  <a:pt x="22098" y="457200"/>
                </a:lnTo>
                <a:lnTo>
                  <a:pt x="6096" y="457200"/>
                </a:lnTo>
                <a:lnTo>
                  <a:pt x="0" y="463296"/>
                </a:lnTo>
                <a:lnTo>
                  <a:pt x="0" y="479298"/>
                </a:lnTo>
                <a:lnTo>
                  <a:pt x="6096" y="485394"/>
                </a:lnTo>
                <a:lnTo>
                  <a:pt x="22098" y="485394"/>
                </a:lnTo>
                <a:lnTo>
                  <a:pt x="28194" y="479298"/>
                </a:lnTo>
                <a:close/>
              </a:path>
              <a:path w="303529" h="561975">
                <a:moveTo>
                  <a:pt x="38100" y="526542"/>
                </a:moveTo>
                <a:lnTo>
                  <a:pt x="38100" y="511302"/>
                </a:lnTo>
                <a:lnTo>
                  <a:pt x="32004" y="504444"/>
                </a:lnTo>
                <a:lnTo>
                  <a:pt x="16002" y="504444"/>
                </a:lnTo>
                <a:lnTo>
                  <a:pt x="9906" y="511302"/>
                </a:lnTo>
                <a:lnTo>
                  <a:pt x="9906" y="526542"/>
                </a:lnTo>
                <a:lnTo>
                  <a:pt x="16002" y="533400"/>
                </a:lnTo>
                <a:lnTo>
                  <a:pt x="32004" y="533400"/>
                </a:lnTo>
                <a:lnTo>
                  <a:pt x="38100" y="526542"/>
                </a:lnTo>
                <a:close/>
              </a:path>
              <a:path w="303529" h="561975">
                <a:moveTo>
                  <a:pt x="95250" y="526542"/>
                </a:moveTo>
                <a:lnTo>
                  <a:pt x="95250" y="511302"/>
                </a:lnTo>
                <a:lnTo>
                  <a:pt x="89154" y="504444"/>
                </a:lnTo>
                <a:lnTo>
                  <a:pt x="73152" y="504444"/>
                </a:lnTo>
                <a:lnTo>
                  <a:pt x="67056" y="511302"/>
                </a:lnTo>
                <a:lnTo>
                  <a:pt x="67056" y="526542"/>
                </a:lnTo>
                <a:lnTo>
                  <a:pt x="73152" y="533400"/>
                </a:lnTo>
                <a:lnTo>
                  <a:pt x="89154" y="533400"/>
                </a:lnTo>
                <a:lnTo>
                  <a:pt x="95250" y="526542"/>
                </a:lnTo>
                <a:close/>
              </a:path>
              <a:path w="303529" h="561975">
                <a:moveTo>
                  <a:pt x="152400" y="526542"/>
                </a:moveTo>
                <a:lnTo>
                  <a:pt x="152400" y="511302"/>
                </a:lnTo>
                <a:lnTo>
                  <a:pt x="146304" y="504444"/>
                </a:lnTo>
                <a:lnTo>
                  <a:pt x="130302" y="504444"/>
                </a:lnTo>
                <a:lnTo>
                  <a:pt x="124206" y="511302"/>
                </a:lnTo>
                <a:lnTo>
                  <a:pt x="124206" y="526542"/>
                </a:lnTo>
                <a:lnTo>
                  <a:pt x="130302" y="533400"/>
                </a:lnTo>
                <a:lnTo>
                  <a:pt x="146304" y="533400"/>
                </a:lnTo>
                <a:lnTo>
                  <a:pt x="152400" y="526542"/>
                </a:lnTo>
                <a:close/>
              </a:path>
              <a:path w="303529" h="561975">
                <a:moveTo>
                  <a:pt x="209550" y="526542"/>
                </a:moveTo>
                <a:lnTo>
                  <a:pt x="209550" y="511302"/>
                </a:lnTo>
                <a:lnTo>
                  <a:pt x="203454" y="504444"/>
                </a:lnTo>
                <a:lnTo>
                  <a:pt x="187452" y="504444"/>
                </a:lnTo>
                <a:lnTo>
                  <a:pt x="181356" y="511302"/>
                </a:lnTo>
                <a:lnTo>
                  <a:pt x="181356" y="526542"/>
                </a:lnTo>
                <a:lnTo>
                  <a:pt x="187452" y="533400"/>
                </a:lnTo>
                <a:lnTo>
                  <a:pt x="203454" y="533400"/>
                </a:lnTo>
                <a:lnTo>
                  <a:pt x="209550" y="526542"/>
                </a:lnTo>
                <a:close/>
              </a:path>
              <a:path w="303529" h="561975">
                <a:moveTo>
                  <a:pt x="303276" y="518922"/>
                </a:moveTo>
                <a:lnTo>
                  <a:pt x="217170" y="476250"/>
                </a:lnTo>
                <a:lnTo>
                  <a:pt x="217170" y="561594"/>
                </a:lnTo>
                <a:lnTo>
                  <a:pt x="303276" y="518922"/>
                </a:lnTo>
                <a:close/>
              </a:path>
            </a:pathLst>
          </a:custGeom>
          <a:solidFill>
            <a:srgbClr val="000000"/>
          </a:solidFill>
        </p:spPr>
        <p:txBody>
          <a:bodyPr wrap="square" lIns="0" tIns="0" rIns="0" bIns="0" rtlCol="0"/>
          <a:lstStyle/>
          <a:p>
            <a:endParaRPr/>
          </a:p>
        </p:txBody>
      </p:sp>
      <p:sp>
        <p:nvSpPr>
          <p:cNvPr id="41" name="object 39"/>
          <p:cNvSpPr/>
          <p:nvPr/>
        </p:nvSpPr>
        <p:spPr>
          <a:xfrm>
            <a:off x="2978719" y="1916302"/>
            <a:ext cx="480907" cy="171450"/>
          </a:xfrm>
          <a:custGeom>
            <a:avLst/>
            <a:gdLst/>
            <a:ahLst/>
            <a:cxnLst/>
            <a:rect l="l" t="t" r="r" b="b"/>
            <a:pathLst>
              <a:path w="360679" h="171450">
                <a:moveTo>
                  <a:pt x="285096" y="85809"/>
                </a:moveTo>
                <a:lnTo>
                  <a:pt x="252135" y="66472"/>
                </a:lnTo>
                <a:lnTo>
                  <a:pt x="0" y="66472"/>
                </a:lnTo>
                <a:lnTo>
                  <a:pt x="0" y="104572"/>
                </a:lnTo>
                <a:lnTo>
                  <a:pt x="252747" y="104572"/>
                </a:lnTo>
                <a:lnTo>
                  <a:pt x="285096" y="85809"/>
                </a:lnTo>
                <a:close/>
              </a:path>
              <a:path w="360679" h="171450">
                <a:moveTo>
                  <a:pt x="360425" y="85522"/>
                </a:moveTo>
                <a:lnTo>
                  <a:pt x="217931" y="2464"/>
                </a:lnTo>
                <a:lnTo>
                  <a:pt x="210776" y="0"/>
                </a:lnTo>
                <a:lnTo>
                  <a:pt x="203549" y="464"/>
                </a:lnTo>
                <a:lnTo>
                  <a:pt x="197036" y="3643"/>
                </a:lnTo>
                <a:lnTo>
                  <a:pt x="192024" y="9322"/>
                </a:lnTo>
                <a:lnTo>
                  <a:pt x="189559" y="16478"/>
                </a:lnTo>
                <a:lnTo>
                  <a:pt x="190023" y="23705"/>
                </a:lnTo>
                <a:lnTo>
                  <a:pt x="193202" y="30218"/>
                </a:lnTo>
                <a:lnTo>
                  <a:pt x="198881" y="35230"/>
                </a:lnTo>
                <a:lnTo>
                  <a:pt x="252135" y="66472"/>
                </a:lnTo>
                <a:lnTo>
                  <a:pt x="323088" y="66472"/>
                </a:lnTo>
                <a:lnTo>
                  <a:pt x="323088" y="107286"/>
                </a:lnTo>
                <a:lnTo>
                  <a:pt x="360425" y="85522"/>
                </a:lnTo>
                <a:close/>
              </a:path>
              <a:path w="360679" h="171450">
                <a:moveTo>
                  <a:pt x="323088" y="107286"/>
                </a:moveTo>
                <a:lnTo>
                  <a:pt x="323088" y="104572"/>
                </a:lnTo>
                <a:lnTo>
                  <a:pt x="252747" y="104572"/>
                </a:lnTo>
                <a:lnTo>
                  <a:pt x="198881" y="135814"/>
                </a:lnTo>
                <a:lnTo>
                  <a:pt x="193202" y="140827"/>
                </a:lnTo>
                <a:lnTo>
                  <a:pt x="190023" y="147339"/>
                </a:lnTo>
                <a:lnTo>
                  <a:pt x="189559" y="154566"/>
                </a:lnTo>
                <a:lnTo>
                  <a:pt x="192024" y="161722"/>
                </a:lnTo>
                <a:lnTo>
                  <a:pt x="197036" y="167401"/>
                </a:lnTo>
                <a:lnTo>
                  <a:pt x="203549" y="170580"/>
                </a:lnTo>
                <a:lnTo>
                  <a:pt x="210776" y="171045"/>
                </a:lnTo>
                <a:lnTo>
                  <a:pt x="217931" y="168580"/>
                </a:lnTo>
                <a:lnTo>
                  <a:pt x="323088" y="107286"/>
                </a:lnTo>
                <a:close/>
              </a:path>
              <a:path w="360679" h="171450">
                <a:moveTo>
                  <a:pt x="323088" y="104572"/>
                </a:moveTo>
                <a:lnTo>
                  <a:pt x="323088" y="66472"/>
                </a:lnTo>
                <a:lnTo>
                  <a:pt x="252135" y="66472"/>
                </a:lnTo>
                <a:lnTo>
                  <a:pt x="285096" y="85809"/>
                </a:lnTo>
                <a:lnTo>
                  <a:pt x="313181" y="69520"/>
                </a:lnTo>
                <a:lnTo>
                  <a:pt x="313181" y="104572"/>
                </a:lnTo>
                <a:lnTo>
                  <a:pt x="323088" y="104572"/>
                </a:lnTo>
                <a:close/>
              </a:path>
              <a:path w="360679" h="171450">
                <a:moveTo>
                  <a:pt x="313181" y="104572"/>
                </a:moveTo>
                <a:lnTo>
                  <a:pt x="313181" y="102286"/>
                </a:lnTo>
                <a:lnTo>
                  <a:pt x="285096" y="85809"/>
                </a:lnTo>
                <a:lnTo>
                  <a:pt x="252747" y="104572"/>
                </a:lnTo>
                <a:lnTo>
                  <a:pt x="313181" y="104572"/>
                </a:lnTo>
                <a:close/>
              </a:path>
              <a:path w="360679" h="171450">
                <a:moveTo>
                  <a:pt x="313181" y="102286"/>
                </a:moveTo>
                <a:lnTo>
                  <a:pt x="313181" y="69520"/>
                </a:lnTo>
                <a:lnTo>
                  <a:pt x="285096" y="85809"/>
                </a:lnTo>
                <a:lnTo>
                  <a:pt x="313181" y="102286"/>
                </a:lnTo>
                <a:close/>
              </a:path>
            </a:pathLst>
          </a:custGeom>
          <a:solidFill>
            <a:srgbClr val="000000"/>
          </a:solidFill>
        </p:spPr>
        <p:txBody>
          <a:bodyPr wrap="square" lIns="0" tIns="0" rIns="0" bIns="0" rtlCol="0"/>
          <a:lstStyle/>
          <a:p>
            <a:endParaRPr/>
          </a:p>
        </p:txBody>
      </p:sp>
      <p:sp>
        <p:nvSpPr>
          <p:cNvPr id="42" name="object 40"/>
          <p:cNvSpPr txBox="1"/>
          <p:nvPr/>
        </p:nvSpPr>
        <p:spPr>
          <a:xfrm>
            <a:off x="3580582" y="1607059"/>
            <a:ext cx="1476587" cy="1409700"/>
          </a:xfrm>
          <a:prstGeom prst="rect">
            <a:avLst/>
          </a:prstGeom>
        </p:spPr>
        <p:txBody>
          <a:bodyPr vert="horz" wrap="square" lIns="0" tIns="12700" rIns="0" bIns="0" rtlCol="0">
            <a:spAutoFit/>
          </a:bodyPr>
          <a:lstStyle/>
          <a:p>
            <a:pPr marL="12700" marR="123825">
              <a:lnSpc>
                <a:spcPct val="138800"/>
              </a:lnSpc>
              <a:spcBef>
                <a:spcPts val="100"/>
              </a:spcBef>
            </a:pPr>
            <a:r>
              <a:rPr sz="1200" spc="-5" dirty="0">
                <a:latin typeface="Arial"/>
                <a:cs typeface="Arial"/>
              </a:rPr>
              <a:t>Raw</a:t>
            </a:r>
            <a:r>
              <a:rPr sz="1200" spc="-60" dirty="0">
                <a:latin typeface="Arial"/>
                <a:cs typeface="Arial"/>
              </a:rPr>
              <a:t> </a:t>
            </a:r>
            <a:r>
              <a:rPr sz="1200" spc="-10" dirty="0">
                <a:latin typeface="Arial"/>
                <a:cs typeface="Arial"/>
              </a:rPr>
              <a:t>Materials  Clinker</a:t>
            </a:r>
            <a:endParaRPr sz="1200" dirty="0">
              <a:latin typeface="Arial"/>
              <a:cs typeface="Arial"/>
            </a:endParaRPr>
          </a:p>
          <a:p>
            <a:pPr marL="12700">
              <a:lnSpc>
                <a:spcPct val="100000"/>
              </a:lnSpc>
              <a:spcBef>
                <a:spcPts val="819"/>
              </a:spcBef>
            </a:pPr>
            <a:r>
              <a:rPr sz="1200" spc="-5" dirty="0">
                <a:latin typeface="Arial"/>
                <a:cs typeface="Arial"/>
              </a:rPr>
              <a:t>Cement in</a:t>
            </a:r>
            <a:r>
              <a:rPr sz="1200" spc="-75" dirty="0">
                <a:latin typeface="Arial"/>
                <a:cs typeface="Arial"/>
              </a:rPr>
              <a:t> </a:t>
            </a:r>
            <a:r>
              <a:rPr sz="1200" spc="-10" dirty="0">
                <a:latin typeface="Arial"/>
                <a:cs typeface="Arial"/>
              </a:rPr>
              <a:t>Bags</a:t>
            </a:r>
            <a:endParaRPr sz="1200" dirty="0">
              <a:latin typeface="Arial"/>
              <a:cs typeface="Arial"/>
            </a:endParaRPr>
          </a:p>
          <a:p>
            <a:pPr marL="12700" marR="55880">
              <a:lnSpc>
                <a:spcPct val="157100"/>
              </a:lnSpc>
              <a:spcBef>
                <a:spcPts val="114"/>
              </a:spcBef>
            </a:pPr>
            <a:r>
              <a:rPr sz="1200" spc="-5" dirty="0">
                <a:latin typeface="Arial"/>
                <a:cs typeface="Arial"/>
              </a:rPr>
              <a:t>Cement in</a:t>
            </a:r>
            <a:r>
              <a:rPr sz="1200" spc="-80" dirty="0">
                <a:latin typeface="Arial"/>
                <a:cs typeface="Arial"/>
              </a:rPr>
              <a:t> </a:t>
            </a:r>
            <a:r>
              <a:rPr sz="1200" spc="-10" dirty="0">
                <a:latin typeface="Arial"/>
                <a:cs typeface="Arial"/>
              </a:rPr>
              <a:t>Bulk  </a:t>
            </a:r>
            <a:r>
              <a:rPr sz="1200" spc="-5" dirty="0">
                <a:latin typeface="Arial"/>
                <a:cs typeface="Arial"/>
              </a:rPr>
              <a:t>Concrete</a:t>
            </a:r>
            <a:endParaRPr sz="1200" dirty="0">
              <a:latin typeface="Arial"/>
              <a:cs typeface="Arial"/>
            </a:endParaRPr>
          </a:p>
        </p:txBody>
      </p:sp>
      <p:sp>
        <p:nvSpPr>
          <p:cNvPr id="43" name="object 41"/>
          <p:cNvSpPr txBox="1"/>
          <p:nvPr/>
        </p:nvSpPr>
        <p:spPr>
          <a:xfrm>
            <a:off x="3953659" y="3240278"/>
            <a:ext cx="863600" cy="462306"/>
          </a:xfrm>
          <a:prstGeom prst="rect">
            <a:avLst/>
          </a:prstGeom>
          <a:solidFill>
            <a:schemeClr val="bg1">
              <a:lumMod val="65000"/>
            </a:schemeClr>
          </a:solidFill>
        </p:spPr>
        <p:txBody>
          <a:bodyPr vert="horz" wrap="square" lIns="0" tIns="635" rIns="0" bIns="0" rtlCol="0">
            <a:spAutoFit/>
          </a:bodyPr>
          <a:lstStyle/>
          <a:p>
            <a:pPr>
              <a:lnSpc>
                <a:spcPct val="100000"/>
              </a:lnSpc>
              <a:spcBef>
                <a:spcPts val="5"/>
              </a:spcBef>
            </a:pPr>
            <a:endParaRPr sz="1800" dirty="0">
              <a:latin typeface="Times New Roman"/>
              <a:cs typeface="Times New Roman"/>
            </a:endParaRPr>
          </a:p>
          <a:p>
            <a:pPr marL="36195">
              <a:lnSpc>
                <a:spcPct val="100000"/>
              </a:lnSpc>
            </a:pPr>
            <a:r>
              <a:rPr sz="1200" spc="-10" dirty="0">
                <a:latin typeface="Arial"/>
                <a:cs typeface="Arial"/>
              </a:rPr>
              <a:t>Grinding</a:t>
            </a:r>
            <a:endParaRPr sz="1200" dirty="0">
              <a:latin typeface="Arial"/>
              <a:cs typeface="Arial"/>
            </a:endParaRPr>
          </a:p>
        </p:txBody>
      </p:sp>
      <p:sp>
        <p:nvSpPr>
          <p:cNvPr id="44" name="object 42"/>
          <p:cNvSpPr/>
          <p:nvPr/>
        </p:nvSpPr>
        <p:spPr>
          <a:xfrm>
            <a:off x="3664099" y="3535172"/>
            <a:ext cx="289559" cy="132587"/>
          </a:xfrm>
          <a:prstGeom prst="rect">
            <a:avLst/>
          </a:prstGeom>
          <a:blipFill>
            <a:blip r:embed="rId3" cstate="print"/>
            <a:stretch>
              <a:fillRect/>
            </a:stretch>
          </a:blipFill>
        </p:spPr>
        <p:txBody>
          <a:bodyPr wrap="square" lIns="0" tIns="0" rIns="0" bIns="0" rtlCol="0"/>
          <a:lstStyle/>
          <a:p>
            <a:endParaRPr/>
          </a:p>
        </p:txBody>
      </p:sp>
      <p:sp>
        <p:nvSpPr>
          <p:cNvPr id="45" name="object 43"/>
          <p:cNvSpPr/>
          <p:nvPr/>
        </p:nvSpPr>
        <p:spPr>
          <a:xfrm>
            <a:off x="4817259" y="3534410"/>
            <a:ext cx="286512" cy="132587"/>
          </a:xfrm>
          <a:prstGeom prst="rect">
            <a:avLst/>
          </a:prstGeom>
          <a:blipFill>
            <a:blip r:embed="rId4" cstate="print"/>
            <a:stretch>
              <a:fillRect/>
            </a:stretch>
          </a:blipFill>
        </p:spPr>
        <p:txBody>
          <a:bodyPr wrap="square" lIns="0" tIns="0" rIns="0" bIns="0" rtlCol="0"/>
          <a:lstStyle/>
          <a:p>
            <a:endParaRPr/>
          </a:p>
        </p:txBody>
      </p:sp>
      <p:sp>
        <p:nvSpPr>
          <p:cNvPr id="46" name="object 44"/>
          <p:cNvSpPr txBox="1"/>
          <p:nvPr/>
        </p:nvSpPr>
        <p:spPr>
          <a:xfrm>
            <a:off x="7311538" y="4175253"/>
            <a:ext cx="960120" cy="562333"/>
          </a:xfrm>
          <a:prstGeom prst="rect">
            <a:avLst/>
          </a:prstGeom>
          <a:solidFill>
            <a:schemeClr val="bg1">
              <a:lumMod val="65000"/>
            </a:schemeClr>
          </a:solidFill>
        </p:spPr>
        <p:txBody>
          <a:bodyPr vert="horz" wrap="square" lIns="0" tIns="8255" rIns="0" bIns="0" rtlCol="0">
            <a:spAutoFit/>
          </a:bodyPr>
          <a:lstStyle/>
          <a:p>
            <a:pPr marL="73025" marR="85725" indent="-20320" algn="ctr">
              <a:lnSpc>
                <a:spcPct val="100000"/>
              </a:lnSpc>
              <a:spcBef>
                <a:spcPts val="65"/>
              </a:spcBef>
            </a:pPr>
            <a:r>
              <a:rPr sz="1200" spc="-10" dirty="0">
                <a:latin typeface="Arial"/>
                <a:cs typeface="Arial"/>
              </a:rPr>
              <a:t>Cement  Bags  </a:t>
            </a:r>
            <a:r>
              <a:rPr sz="1200" spc="-10" dirty="0" smtClean="0">
                <a:latin typeface="Arial"/>
                <a:cs typeface="Arial"/>
              </a:rPr>
              <a:t>Stockiest</a:t>
            </a:r>
            <a:endParaRPr sz="1200" dirty="0">
              <a:latin typeface="Arial"/>
              <a:cs typeface="Arial"/>
            </a:endParaRPr>
          </a:p>
        </p:txBody>
      </p:sp>
      <p:sp>
        <p:nvSpPr>
          <p:cNvPr id="47" name="object 45"/>
          <p:cNvSpPr/>
          <p:nvPr/>
        </p:nvSpPr>
        <p:spPr>
          <a:xfrm>
            <a:off x="6930538" y="4421378"/>
            <a:ext cx="381000" cy="85725"/>
          </a:xfrm>
          <a:custGeom>
            <a:avLst/>
            <a:gdLst/>
            <a:ahLst/>
            <a:cxnLst/>
            <a:rect l="l" t="t" r="r" b="b"/>
            <a:pathLst>
              <a:path w="285750" h="85725">
                <a:moveTo>
                  <a:pt x="214122" y="57150"/>
                </a:moveTo>
                <a:lnTo>
                  <a:pt x="214122" y="28194"/>
                </a:lnTo>
                <a:lnTo>
                  <a:pt x="0" y="28194"/>
                </a:lnTo>
                <a:lnTo>
                  <a:pt x="0" y="57150"/>
                </a:lnTo>
                <a:lnTo>
                  <a:pt x="214122" y="57150"/>
                </a:lnTo>
                <a:close/>
              </a:path>
              <a:path w="285750" h="85725">
                <a:moveTo>
                  <a:pt x="285750" y="42671"/>
                </a:moveTo>
                <a:lnTo>
                  <a:pt x="199643" y="0"/>
                </a:lnTo>
                <a:lnTo>
                  <a:pt x="199643" y="28194"/>
                </a:lnTo>
                <a:lnTo>
                  <a:pt x="214122" y="28194"/>
                </a:lnTo>
                <a:lnTo>
                  <a:pt x="214122" y="78169"/>
                </a:lnTo>
                <a:lnTo>
                  <a:pt x="285750" y="42671"/>
                </a:lnTo>
                <a:close/>
              </a:path>
              <a:path w="285750" h="85725">
                <a:moveTo>
                  <a:pt x="214122" y="78169"/>
                </a:moveTo>
                <a:lnTo>
                  <a:pt x="214122" y="57150"/>
                </a:lnTo>
                <a:lnTo>
                  <a:pt x="199643" y="57150"/>
                </a:lnTo>
                <a:lnTo>
                  <a:pt x="199643" y="85343"/>
                </a:lnTo>
                <a:lnTo>
                  <a:pt x="214122" y="78169"/>
                </a:lnTo>
                <a:close/>
              </a:path>
            </a:pathLst>
          </a:custGeom>
          <a:solidFill>
            <a:srgbClr val="000000"/>
          </a:solidFill>
        </p:spPr>
        <p:txBody>
          <a:bodyPr wrap="square" lIns="0" tIns="0" rIns="0" bIns="0" rtlCol="0"/>
          <a:lstStyle/>
          <a:p>
            <a:endParaRPr/>
          </a:p>
        </p:txBody>
      </p:sp>
      <p:sp>
        <p:nvSpPr>
          <p:cNvPr id="48" name="object 46"/>
          <p:cNvSpPr/>
          <p:nvPr/>
        </p:nvSpPr>
        <p:spPr>
          <a:xfrm>
            <a:off x="8266579" y="4339844"/>
            <a:ext cx="481753" cy="138430"/>
          </a:xfrm>
          <a:custGeom>
            <a:avLst/>
            <a:gdLst/>
            <a:ahLst/>
            <a:cxnLst/>
            <a:rect l="l" t="t" r="r" b="b"/>
            <a:pathLst>
              <a:path w="361315" h="138429">
                <a:moveTo>
                  <a:pt x="283349" y="54488"/>
                </a:moveTo>
                <a:lnTo>
                  <a:pt x="274967" y="27056"/>
                </a:lnTo>
                <a:lnTo>
                  <a:pt x="0" y="110489"/>
                </a:lnTo>
                <a:lnTo>
                  <a:pt x="8382" y="137921"/>
                </a:lnTo>
                <a:lnTo>
                  <a:pt x="283349" y="54488"/>
                </a:lnTo>
                <a:close/>
              </a:path>
              <a:path w="361315" h="138429">
                <a:moveTo>
                  <a:pt x="361188" y="16001"/>
                </a:moveTo>
                <a:lnTo>
                  <a:pt x="266700" y="0"/>
                </a:lnTo>
                <a:lnTo>
                  <a:pt x="274967" y="27056"/>
                </a:lnTo>
                <a:lnTo>
                  <a:pt x="288798" y="22859"/>
                </a:lnTo>
                <a:lnTo>
                  <a:pt x="297180" y="50291"/>
                </a:lnTo>
                <a:lnTo>
                  <a:pt x="297180" y="77196"/>
                </a:lnTo>
                <a:lnTo>
                  <a:pt x="361188" y="16001"/>
                </a:lnTo>
                <a:close/>
              </a:path>
              <a:path w="361315" h="138429">
                <a:moveTo>
                  <a:pt x="297180" y="50291"/>
                </a:moveTo>
                <a:lnTo>
                  <a:pt x="288798" y="22859"/>
                </a:lnTo>
                <a:lnTo>
                  <a:pt x="274967" y="27056"/>
                </a:lnTo>
                <a:lnTo>
                  <a:pt x="283349" y="54488"/>
                </a:lnTo>
                <a:lnTo>
                  <a:pt x="297180" y="50291"/>
                </a:lnTo>
                <a:close/>
              </a:path>
              <a:path w="361315" h="138429">
                <a:moveTo>
                  <a:pt x="297180" y="77196"/>
                </a:moveTo>
                <a:lnTo>
                  <a:pt x="297180" y="50291"/>
                </a:lnTo>
                <a:lnTo>
                  <a:pt x="283349" y="54488"/>
                </a:lnTo>
                <a:lnTo>
                  <a:pt x="291846" y="82295"/>
                </a:lnTo>
                <a:lnTo>
                  <a:pt x="297180" y="77196"/>
                </a:lnTo>
                <a:close/>
              </a:path>
            </a:pathLst>
          </a:custGeom>
          <a:solidFill>
            <a:srgbClr val="000000"/>
          </a:solidFill>
        </p:spPr>
        <p:txBody>
          <a:bodyPr wrap="square" lIns="0" tIns="0" rIns="0" bIns="0" rtlCol="0"/>
          <a:lstStyle/>
          <a:p>
            <a:endParaRPr/>
          </a:p>
        </p:txBody>
      </p:sp>
      <p:sp>
        <p:nvSpPr>
          <p:cNvPr id="49" name="object 47"/>
          <p:cNvSpPr/>
          <p:nvPr/>
        </p:nvSpPr>
        <p:spPr>
          <a:xfrm>
            <a:off x="8257435" y="4454144"/>
            <a:ext cx="492760" cy="407034"/>
          </a:xfrm>
          <a:custGeom>
            <a:avLst/>
            <a:gdLst/>
            <a:ahLst/>
            <a:cxnLst/>
            <a:rect l="l" t="t" r="r" b="b"/>
            <a:pathLst>
              <a:path w="369570" h="407035">
                <a:moveTo>
                  <a:pt x="322819" y="333996"/>
                </a:moveTo>
                <a:lnTo>
                  <a:pt x="21336" y="0"/>
                </a:lnTo>
                <a:lnTo>
                  <a:pt x="0" y="19050"/>
                </a:lnTo>
                <a:lnTo>
                  <a:pt x="301483" y="353046"/>
                </a:lnTo>
                <a:lnTo>
                  <a:pt x="322819" y="333996"/>
                </a:lnTo>
                <a:close/>
              </a:path>
              <a:path w="369570" h="407035">
                <a:moveTo>
                  <a:pt x="332232" y="392228"/>
                </a:moveTo>
                <a:lnTo>
                  <a:pt x="332232" y="344424"/>
                </a:lnTo>
                <a:lnTo>
                  <a:pt x="310896" y="363474"/>
                </a:lnTo>
                <a:lnTo>
                  <a:pt x="301483" y="353046"/>
                </a:lnTo>
                <a:lnTo>
                  <a:pt x="280416" y="371856"/>
                </a:lnTo>
                <a:lnTo>
                  <a:pt x="332232" y="392228"/>
                </a:lnTo>
                <a:close/>
              </a:path>
              <a:path w="369570" h="407035">
                <a:moveTo>
                  <a:pt x="332232" y="344424"/>
                </a:moveTo>
                <a:lnTo>
                  <a:pt x="322819" y="333996"/>
                </a:lnTo>
                <a:lnTo>
                  <a:pt x="301483" y="353046"/>
                </a:lnTo>
                <a:lnTo>
                  <a:pt x="310896" y="363474"/>
                </a:lnTo>
                <a:lnTo>
                  <a:pt x="332232" y="344424"/>
                </a:lnTo>
                <a:close/>
              </a:path>
              <a:path w="369570" h="407035">
                <a:moveTo>
                  <a:pt x="369570" y="406908"/>
                </a:moveTo>
                <a:lnTo>
                  <a:pt x="344424" y="314706"/>
                </a:lnTo>
                <a:lnTo>
                  <a:pt x="322819" y="333996"/>
                </a:lnTo>
                <a:lnTo>
                  <a:pt x="332232" y="344424"/>
                </a:lnTo>
                <a:lnTo>
                  <a:pt x="332232" y="392228"/>
                </a:lnTo>
                <a:lnTo>
                  <a:pt x="369570" y="406908"/>
                </a:lnTo>
                <a:close/>
              </a:path>
            </a:pathLst>
          </a:custGeom>
          <a:solidFill>
            <a:srgbClr val="000000"/>
          </a:solidFill>
        </p:spPr>
        <p:txBody>
          <a:bodyPr wrap="square" lIns="0" tIns="0" rIns="0" bIns="0" rtlCol="0"/>
          <a:lstStyle/>
          <a:p>
            <a:endParaRPr/>
          </a:p>
        </p:txBody>
      </p:sp>
      <p:sp>
        <p:nvSpPr>
          <p:cNvPr id="50" name="object 48"/>
          <p:cNvSpPr/>
          <p:nvPr/>
        </p:nvSpPr>
        <p:spPr>
          <a:xfrm>
            <a:off x="5871867" y="4103623"/>
            <a:ext cx="0" cy="2159000"/>
          </a:xfrm>
          <a:custGeom>
            <a:avLst/>
            <a:gdLst/>
            <a:ahLst/>
            <a:cxnLst/>
            <a:rect l="l" t="t" r="r" b="b"/>
            <a:pathLst>
              <a:path h="2159000">
                <a:moveTo>
                  <a:pt x="0" y="0"/>
                </a:moveTo>
                <a:lnTo>
                  <a:pt x="0" y="2158746"/>
                </a:lnTo>
              </a:path>
            </a:pathLst>
          </a:custGeom>
          <a:ln w="76200">
            <a:solidFill>
              <a:srgbClr val="5F5F5F"/>
            </a:solidFill>
          </a:ln>
        </p:spPr>
        <p:txBody>
          <a:bodyPr wrap="square" lIns="0" tIns="0" rIns="0" bIns="0" rtlCol="0"/>
          <a:lstStyle/>
          <a:p>
            <a:endParaRPr/>
          </a:p>
        </p:txBody>
      </p:sp>
      <p:sp>
        <p:nvSpPr>
          <p:cNvPr id="51" name="object 49"/>
          <p:cNvSpPr/>
          <p:nvPr/>
        </p:nvSpPr>
        <p:spPr>
          <a:xfrm>
            <a:off x="2800498" y="5975095"/>
            <a:ext cx="2689013" cy="504190"/>
          </a:xfrm>
          <a:custGeom>
            <a:avLst/>
            <a:gdLst/>
            <a:ahLst/>
            <a:cxnLst/>
            <a:rect l="l" t="t" r="r" b="b"/>
            <a:pathLst>
              <a:path w="2016760" h="504189">
                <a:moveTo>
                  <a:pt x="1511808" y="377951"/>
                </a:moveTo>
                <a:lnTo>
                  <a:pt x="1511808" y="125729"/>
                </a:lnTo>
                <a:lnTo>
                  <a:pt x="0" y="125729"/>
                </a:lnTo>
                <a:lnTo>
                  <a:pt x="0" y="377951"/>
                </a:lnTo>
                <a:lnTo>
                  <a:pt x="1511808" y="377951"/>
                </a:lnTo>
                <a:close/>
              </a:path>
              <a:path w="2016760" h="504189">
                <a:moveTo>
                  <a:pt x="2016252" y="251459"/>
                </a:moveTo>
                <a:lnTo>
                  <a:pt x="1511808" y="0"/>
                </a:lnTo>
                <a:lnTo>
                  <a:pt x="1511808" y="503681"/>
                </a:lnTo>
                <a:lnTo>
                  <a:pt x="2016252" y="251459"/>
                </a:lnTo>
                <a:close/>
              </a:path>
            </a:pathLst>
          </a:custGeom>
          <a:solidFill>
            <a:srgbClr val="C6CBD8"/>
          </a:solidFill>
        </p:spPr>
        <p:txBody>
          <a:bodyPr wrap="square" lIns="0" tIns="0" rIns="0" bIns="0" rtlCol="0"/>
          <a:lstStyle/>
          <a:p>
            <a:endParaRPr/>
          </a:p>
        </p:txBody>
      </p:sp>
      <p:sp>
        <p:nvSpPr>
          <p:cNvPr id="52" name="object 50"/>
          <p:cNvSpPr txBox="1"/>
          <p:nvPr/>
        </p:nvSpPr>
        <p:spPr>
          <a:xfrm>
            <a:off x="3688822" y="6102602"/>
            <a:ext cx="574887"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Push</a:t>
            </a:r>
            <a:endParaRPr sz="1400">
              <a:latin typeface="Arial"/>
              <a:cs typeface="Arial"/>
            </a:endParaRPr>
          </a:p>
        </p:txBody>
      </p:sp>
      <p:sp>
        <p:nvSpPr>
          <p:cNvPr id="53" name="object 51"/>
          <p:cNvSpPr/>
          <p:nvPr/>
        </p:nvSpPr>
        <p:spPr>
          <a:xfrm>
            <a:off x="6159395" y="5975096"/>
            <a:ext cx="2882053" cy="504190"/>
          </a:xfrm>
          <a:custGeom>
            <a:avLst/>
            <a:gdLst/>
            <a:ahLst/>
            <a:cxnLst/>
            <a:rect l="l" t="t" r="r" b="b"/>
            <a:pathLst>
              <a:path w="2161540" h="504189">
                <a:moveTo>
                  <a:pt x="540258" y="503682"/>
                </a:moveTo>
                <a:lnTo>
                  <a:pt x="540258" y="0"/>
                </a:lnTo>
                <a:lnTo>
                  <a:pt x="0" y="251460"/>
                </a:lnTo>
                <a:lnTo>
                  <a:pt x="540258" y="503682"/>
                </a:lnTo>
                <a:close/>
              </a:path>
              <a:path w="2161540" h="504189">
                <a:moveTo>
                  <a:pt x="2161032" y="377952"/>
                </a:moveTo>
                <a:lnTo>
                  <a:pt x="2161032" y="125730"/>
                </a:lnTo>
                <a:lnTo>
                  <a:pt x="540258" y="125730"/>
                </a:lnTo>
                <a:lnTo>
                  <a:pt x="540257" y="377952"/>
                </a:lnTo>
                <a:lnTo>
                  <a:pt x="2161032" y="377952"/>
                </a:lnTo>
                <a:close/>
              </a:path>
            </a:pathLst>
          </a:custGeom>
          <a:solidFill>
            <a:schemeClr val="bg1">
              <a:lumMod val="65000"/>
            </a:schemeClr>
          </a:solidFill>
        </p:spPr>
        <p:txBody>
          <a:bodyPr wrap="square" lIns="0" tIns="0" rIns="0" bIns="0" rtlCol="0"/>
          <a:lstStyle/>
          <a:p>
            <a:endParaRPr/>
          </a:p>
        </p:txBody>
      </p:sp>
      <p:sp>
        <p:nvSpPr>
          <p:cNvPr id="54" name="object 52"/>
          <p:cNvSpPr txBox="1"/>
          <p:nvPr/>
        </p:nvSpPr>
        <p:spPr>
          <a:xfrm>
            <a:off x="7564863" y="6102602"/>
            <a:ext cx="429260"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Pull</a:t>
            </a:r>
            <a:endParaRPr sz="1400" dirty="0">
              <a:latin typeface="Arial"/>
              <a:cs typeface="Arial"/>
            </a:endParaRPr>
          </a:p>
        </p:txBody>
      </p:sp>
      <p:sp>
        <p:nvSpPr>
          <p:cNvPr id="55" name="Rectangle 54"/>
          <p:cNvSpPr/>
          <p:nvPr/>
        </p:nvSpPr>
        <p:spPr>
          <a:xfrm>
            <a:off x="9445763" y="0"/>
            <a:ext cx="2735627" cy="1534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Title 1"/>
          <p:cNvSpPr txBox="1">
            <a:spLocks/>
          </p:cNvSpPr>
          <p:nvPr/>
        </p:nvSpPr>
        <p:spPr>
          <a:xfrm>
            <a:off x="135870" y="0"/>
            <a:ext cx="11353793" cy="1143000"/>
          </a:xfrm>
          <a:prstGeom prst="rect">
            <a:avLst/>
          </a:prstGeom>
        </p:spPr>
        <p:txBody>
          <a:bodyPr>
            <a:normAutofit fontScale="9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b="1" dirty="0" smtClean="0">
                <a:solidFill>
                  <a:srgbClr val="8F0500"/>
                </a:solidFill>
                <a:effectLst/>
                <a:latin typeface="Helvetica Neue"/>
                <a:cs typeface="Times New Roman" pitchFamily="18" charset="0"/>
              </a:rPr>
              <a:t>Current FCCL &amp; ACL Supply Chain Operation Model # 2</a:t>
            </a:r>
            <a:r>
              <a:rPr lang="en-US" sz="3600" dirty="0" smtClean="0">
                <a:solidFill>
                  <a:srgbClr val="8F0500"/>
                </a:solidFill>
                <a:effectLst/>
                <a:latin typeface="Helvetica Neue"/>
                <a:cs typeface="Times New Roman" pitchFamily="18" charset="0"/>
              </a:rPr>
              <a:t/>
            </a:r>
            <a:br>
              <a:rPr lang="en-US" sz="3600" dirty="0" smtClean="0">
                <a:solidFill>
                  <a:srgbClr val="8F0500"/>
                </a:solidFill>
                <a:effectLst/>
                <a:latin typeface="Helvetica Neue"/>
                <a:cs typeface="Times New Roman" pitchFamily="18" charset="0"/>
              </a:rPr>
            </a:br>
            <a:r>
              <a:rPr lang="en-US" sz="2000" dirty="0" smtClean="0">
                <a:solidFill>
                  <a:srgbClr val="8F0500"/>
                </a:solidFill>
                <a:effectLst/>
                <a:latin typeface="Helvetica Neue"/>
                <a:cs typeface="Times New Roman" pitchFamily="18" charset="0"/>
              </a:rPr>
              <a:t>Pack-to-Order (PTO) in case of government &amp; large construction projects.</a:t>
            </a:r>
            <a:endParaRPr lang="en-US" sz="2000" dirty="0">
              <a:solidFill>
                <a:srgbClr val="8F0500"/>
              </a:solidFill>
              <a:effectLst/>
              <a:latin typeface="Helvetica Neue"/>
              <a:cs typeface="Times New Roman" pitchFamily="18" charset="0"/>
            </a:endParaRPr>
          </a:p>
        </p:txBody>
      </p:sp>
      <p:sp>
        <p:nvSpPr>
          <p:cNvPr id="57" name="TextBox 56"/>
          <p:cNvSpPr txBox="1"/>
          <p:nvPr/>
        </p:nvSpPr>
        <p:spPr>
          <a:xfrm>
            <a:off x="129427" y="763011"/>
            <a:ext cx="11598492" cy="646331"/>
          </a:xfrm>
          <a:prstGeom prst="rect">
            <a:avLst/>
          </a:prstGeom>
          <a:noFill/>
        </p:spPr>
        <p:txBody>
          <a:bodyPr wrap="square" rtlCol="0">
            <a:spAutoFit/>
          </a:bodyPr>
          <a:lstStyle/>
          <a:p>
            <a:r>
              <a:rPr lang="en-US" dirty="0" smtClean="0"/>
              <a:t>Model help us to understand Push/Pull barrier which supported by high level of raw materials &amp; finished goods inventories which needs to be optimize at all steps</a:t>
            </a:r>
            <a:endParaRPr lang="en-US" dirty="0"/>
          </a:p>
        </p:txBody>
      </p:sp>
    </p:spTree>
    <p:extLst>
      <p:ext uri="{BB962C8B-B14F-4D97-AF65-F5344CB8AC3E}">
        <p14:creationId xmlns:p14="http://schemas.microsoft.com/office/powerpoint/2010/main" val="1170629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515827"/>
            <a:ext cx="4114800" cy="365125"/>
          </a:xfrm>
        </p:spPr>
        <p:txBody>
          <a:bodyPr/>
          <a:lstStyle/>
          <a:p>
            <a:r>
              <a:rPr lang="en-GB" dirty="0" err="1" smtClean="0"/>
              <a:t>Teamup</a:t>
            </a:r>
            <a:r>
              <a:rPr lang="en-GB" dirty="0" smtClean="0"/>
              <a:t> Advisory - Confidential</a:t>
            </a:r>
            <a:endParaRPr lang="en-GB" dirty="0"/>
          </a:p>
        </p:txBody>
      </p:sp>
      <p:sp>
        <p:nvSpPr>
          <p:cNvPr id="4" name="Footer Placeholder 2"/>
          <p:cNvSpPr txBox="1">
            <a:spLocks/>
          </p:cNvSpPr>
          <p:nvPr/>
        </p:nvSpPr>
        <p:spPr>
          <a:xfrm>
            <a:off x="7620000" y="6369945"/>
            <a:ext cx="38608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err="1" smtClean="0"/>
              <a:t>Teamup</a:t>
            </a:r>
            <a:r>
              <a:rPr lang="en-GB" dirty="0" smtClean="0"/>
              <a:t> Advisory - Confidential</a:t>
            </a:r>
            <a:endParaRPr lang="en-GB" dirty="0"/>
          </a:p>
        </p:txBody>
      </p:sp>
      <p:sp>
        <p:nvSpPr>
          <p:cNvPr id="5" name="object 3"/>
          <p:cNvSpPr/>
          <p:nvPr/>
        </p:nvSpPr>
        <p:spPr>
          <a:xfrm>
            <a:off x="55265" y="3517344"/>
            <a:ext cx="1056640" cy="432434"/>
          </a:xfrm>
          <a:custGeom>
            <a:avLst/>
            <a:gdLst/>
            <a:ahLst/>
            <a:cxnLst/>
            <a:rect l="l" t="t" r="r" b="b"/>
            <a:pathLst>
              <a:path w="792480" h="432435">
                <a:moveTo>
                  <a:pt x="0" y="0"/>
                </a:moveTo>
                <a:lnTo>
                  <a:pt x="0" y="432053"/>
                </a:lnTo>
                <a:lnTo>
                  <a:pt x="792480" y="432053"/>
                </a:lnTo>
                <a:lnTo>
                  <a:pt x="792480" y="0"/>
                </a:lnTo>
                <a:lnTo>
                  <a:pt x="0" y="0"/>
                </a:lnTo>
                <a:close/>
              </a:path>
            </a:pathLst>
          </a:custGeom>
          <a:solidFill>
            <a:schemeClr val="accent2">
              <a:lumMod val="40000"/>
              <a:lumOff val="60000"/>
            </a:schemeClr>
          </a:solidFill>
        </p:spPr>
        <p:txBody>
          <a:bodyPr wrap="square" lIns="0" tIns="0" rIns="0" bIns="0" rtlCol="0"/>
          <a:lstStyle/>
          <a:p>
            <a:endParaRPr/>
          </a:p>
        </p:txBody>
      </p:sp>
      <p:sp>
        <p:nvSpPr>
          <p:cNvPr id="6" name="object 4"/>
          <p:cNvSpPr txBox="1"/>
          <p:nvPr/>
        </p:nvSpPr>
        <p:spPr>
          <a:xfrm>
            <a:off x="176509" y="3624278"/>
            <a:ext cx="812800"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a:cs typeface="Arial"/>
              </a:rPr>
              <a:t>Quarries</a:t>
            </a:r>
            <a:endParaRPr sz="1200" dirty="0">
              <a:latin typeface="Arial"/>
              <a:cs typeface="Arial"/>
            </a:endParaRPr>
          </a:p>
        </p:txBody>
      </p:sp>
      <p:sp>
        <p:nvSpPr>
          <p:cNvPr id="7" name="object 5"/>
          <p:cNvSpPr/>
          <p:nvPr/>
        </p:nvSpPr>
        <p:spPr>
          <a:xfrm>
            <a:off x="55265" y="2509219"/>
            <a:ext cx="1056640" cy="432434"/>
          </a:xfrm>
          <a:custGeom>
            <a:avLst/>
            <a:gdLst/>
            <a:ahLst/>
            <a:cxnLst/>
            <a:rect l="l" t="t" r="r" b="b"/>
            <a:pathLst>
              <a:path w="792480" h="432435">
                <a:moveTo>
                  <a:pt x="0" y="0"/>
                </a:moveTo>
                <a:lnTo>
                  <a:pt x="0" y="432054"/>
                </a:lnTo>
                <a:lnTo>
                  <a:pt x="792480" y="432054"/>
                </a:lnTo>
                <a:lnTo>
                  <a:pt x="792480" y="0"/>
                </a:lnTo>
                <a:lnTo>
                  <a:pt x="0" y="0"/>
                </a:lnTo>
                <a:close/>
              </a:path>
            </a:pathLst>
          </a:custGeom>
          <a:solidFill>
            <a:schemeClr val="accent2">
              <a:lumMod val="40000"/>
              <a:lumOff val="60000"/>
            </a:schemeClr>
          </a:solidFill>
        </p:spPr>
        <p:txBody>
          <a:bodyPr wrap="square" lIns="0" tIns="0" rIns="0" bIns="0" rtlCol="0"/>
          <a:lstStyle/>
          <a:p>
            <a:endParaRPr/>
          </a:p>
        </p:txBody>
      </p:sp>
      <p:sp>
        <p:nvSpPr>
          <p:cNvPr id="8" name="object 6"/>
          <p:cNvSpPr txBox="1"/>
          <p:nvPr/>
        </p:nvSpPr>
        <p:spPr>
          <a:xfrm>
            <a:off x="142982" y="2524713"/>
            <a:ext cx="879687" cy="391160"/>
          </a:xfrm>
          <a:prstGeom prst="rect">
            <a:avLst/>
          </a:prstGeom>
        </p:spPr>
        <p:txBody>
          <a:bodyPr vert="horz" wrap="square" lIns="0" tIns="12700" rIns="0" bIns="0" rtlCol="0">
            <a:spAutoFit/>
          </a:bodyPr>
          <a:lstStyle/>
          <a:p>
            <a:pPr marL="12700" marR="5080" indent="147320">
              <a:lnSpc>
                <a:spcPct val="100000"/>
              </a:lnSpc>
              <a:spcBef>
                <a:spcPts val="100"/>
              </a:spcBef>
            </a:pPr>
            <a:r>
              <a:rPr sz="1200" spc="-10" dirty="0">
                <a:latin typeface="Arial"/>
                <a:cs typeface="Arial"/>
              </a:rPr>
              <a:t>Fuel  Suppliers</a:t>
            </a:r>
            <a:endParaRPr sz="1200" dirty="0">
              <a:latin typeface="Arial"/>
              <a:cs typeface="Arial"/>
            </a:endParaRPr>
          </a:p>
        </p:txBody>
      </p:sp>
      <p:sp>
        <p:nvSpPr>
          <p:cNvPr id="9" name="object 7"/>
          <p:cNvSpPr/>
          <p:nvPr/>
        </p:nvSpPr>
        <p:spPr>
          <a:xfrm>
            <a:off x="55265" y="4381452"/>
            <a:ext cx="1056640" cy="720090"/>
          </a:xfrm>
          <a:custGeom>
            <a:avLst/>
            <a:gdLst/>
            <a:ahLst/>
            <a:cxnLst/>
            <a:rect l="l" t="t" r="r" b="b"/>
            <a:pathLst>
              <a:path w="792480" h="720089">
                <a:moveTo>
                  <a:pt x="0" y="0"/>
                </a:moveTo>
                <a:lnTo>
                  <a:pt x="0" y="720089"/>
                </a:lnTo>
                <a:lnTo>
                  <a:pt x="792480" y="720089"/>
                </a:lnTo>
                <a:lnTo>
                  <a:pt x="792480" y="0"/>
                </a:lnTo>
                <a:lnTo>
                  <a:pt x="0" y="0"/>
                </a:lnTo>
                <a:close/>
              </a:path>
            </a:pathLst>
          </a:custGeom>
          <a:solidFill>
            <a:schemeClr val="accent2">
              <a:lumMod val="40000"/>
              <a:lumOff val="60000"/>
            </a:schemeClr>
          </a:solidFill>
        </p:spPr>
        <p:txBody>
          <a:bodyPr wrap="square" lIns="0" tIns="0" rIns="0" bIns="0" rtlCol="0"/>
          <a:lstStyle/>
          <a:p>
            <a:endParaRPr/>
          </a:p>
        </p:txBody>
      </p:sp>
      <p:sp>
        <p:nvSpPr>
          <p:cNvPr id="10" name="object 8"/>
          <p:cNvSpPr txBox="1"/>
          <p:nvPr/>
        </p:nvSpPr>
        <p:spPr>
          <a:xfrm>
            <a:off x="126726" y="4358085"/>
            <a:ext cx="895773" cy="566822"/>
          </a:xfrm>
          <a:prstGeom prst="rect">
            <a:avLst/>
          </a:prstGeom>
        </p:spPr>
        <p:txBody>
          <a:bodyPr vert="horz" wrap="square" lIns="0" tIns="12700" rIns="0" bIns="0" rtlCol="0">
            <a:spAutoFit/>
          </a:bodyPr>
          <a:lstStyle>
            <a:defPPr>
              <a:defRPr lang="en-US"/>
            </a:defPPr>
            <a:lvl1pPr marL="12700">
              <a:lnSpc>
                <a:spcPct val="100000"/>
              </a:lnSpc>
              <a:spcBef>
                <a:spcPts val="100"/>
              </a:spcBef>
              <a:defRPr sz="1200" spc="-10">
                <a:solidFill>
                  <a:srgbClr val="FFFFFF"/>
                </a:solidFill>
                <a:latin typeface="Arial"/>
                <a:cs typeface="Arial"/>
              </a:defRPr>
            </a:lvl1pPr>
          </a:lstStyle>
          <a:p>
            <a:pPr algn="ctr"/>
            <a:r>
              <a:rPr dirty="0">
                <a:solidFill>
                  <a:schemeClr val="tx1"/>
                </a:solidFill>
              </a:rPr>
              <a:t>Other  Raw  Materials  Suppliers</a:t>
            </a:r>
          </a:p>
        </p:txBody>
      </p:sp>
      <p:sp>
        <p:nvSpPr>
          <p:cNvPr id="11" name="object 9"/>
          <p:cNvSpPr txBox="1"/>
          <p:nvPr/>
        </p:nvSpPr>
        <p:spPr>
          <a:xfrm>
            <a:off x="6010043" y="4306778"/>
            <a:ext cx="961813" cy="386003"/>
          </a:xfrm>
          <a:prstGeom prst="rect">
            <a:avLst/>
          </a:prstGeom>
          <a:solidFill>
            <a:schemeClr val="bg1">
              <a:lumMod val="65000"/>
            </a:schemeClr>
          </a:solidFill>
        </p:spPr>
        <p:txBody>
          <a:bodyPr vert="horz" wrap="square" lIns="0" tIns="1270" rIns="0" bIns="0" rtlCol="0">
            <a:spAutoFit/>
          </a:bodyPr>
          <a:lstStyle/>
          <a:p>
            <a:pPr>
              <a:lnSpc>
                <a:spcPct val="100000"/>
              </a:lnSpc>
              <a:spcBef>
                <a:spcPts val="10"/>
              </a:spcBef>
            </a:pPr>
            <a:endParaRPr sz="1300" dirty="0">
              <a:latin typeface="Times New Roman"/>
              <a:cs typeface="Times New Roman"/>
            </a:endParaRPr>
          </a:p>
          <a:p>
            <a:pPr marL="88900">
              <a:lnSpc>
                <a:spcPct val="100000"/>
              </a:lnSpc>
            </a:pPr>
            <a:r>
              <a:rPr sz="1200" spc="-10" dirty="0">
                <a:latin typeface="Arial"/>
                <a:cs typeface="Arial"/>
              </a:rPr>
              <a:t>Packing</a:t>
            </a:r>
            <a:endParaRPr sz="1200" dirty="0">
              <a:latin typeface="Arial"/>
              <a:cs typeface="Arial"/>
            </a:endParaRPr>
          </a:p>
        </p:txBody>
      </p:sp>
      <p:sp>
        <p:nvSpPr>
          <p:cNvPr id="12" name="object 10"/>
          <p:cNvSpPr/>
          <p:nvPr/>
        </p:nvSpPr>
        <p:spPr>
          <a:xfrm>
            <a:off x="10621668" y="2148794"/>
            <a:ext cx="1533313" cy="864235"/>
          </a:xfrm>
          <a:custGeom>
            <a:avLst/>
            <a:gdLst/>
            <a:ahLst/>
            <a:cxnLst/>
            <a:rect l="l" t="t" r="r" b="b"/>
            <a:pathLst>
              <a:path w="1149984" h="864235">
                <a:moveTo>
                  <a:pt x="0" y="0"/>
                </a:moveTo>
                <a:lnTo>
                  <a:pt x="0" y="864108"/>
                </a:lnTo>
                <a:lnTo>
                  <a:pt x="1149857" y="864108"/>
                </a:lnTo>
                <a:lnTo>
                  <a:pt x="1149857"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3" name="object 11"/>
          <p:cNvSpPr txBox="1"/>
          <p:nvPr/>
        </p:nvSpPr>
        <p:spPr>
          <a:xfrm>
            <a:off x="10774403" y="2197814"/>
            <a:ext cx="1174325" cy="756920"/>
          </a:xfrm>
          <a:prstGeom prst="rect">
            <a:avLst/>
          </a:prstGeom>
        </p:spPr>
        <p:txBody>
          <a:bodyPr vert="horz" wrap="square" lIns="0" tIns="12700" rIns="0" bIns="0" rtlCol="0">
            <a:spAutoFit/>
          </a:bodyPr>
          <a:lstStyle/>
          <a:p>
            <a:pPr marL="12700" marR="5080" indent="635" algn="ctr">
              <a:lnSpc>
                <a:spcPct val="100000"/>
              </a:lnSpc>
              <a:spcBef>
                <a:spcPts val="100"/>
              </a:spcBef>
            </a:pPr>
            <a:r>
              <a:rPr sz="1200" dirty="0">
                <a:latin typeface="Arial"/>
                <a:cs typeface="Arial"/>
              </a:rPr>
              <a:t>Government  </a:t>
            </a:r>
            <a:r>
              <a:rPr sz="1200" spc="-5" dirty="0">
                <a:latin typeface="Arial"/>
                <a:cs typeface="Arial"/>
              </a:rPr>
              <a:t>&amp; </a:t>
            </a:r>
            <a:r>
              <a:rPr sz="1200" spc="-10" dirty="0">
                <a:latin typeface="Arial"/>
                <a:cs typeface="Arial"/>
              </a:rPr>
              <a:t>Large  Construction  Companies</a:t>
            </a:r>
            <a:endParaRPr sz="1200" dirty="0">
              <a:latin typeface="Arial"/>
              <a:cs typeface="Arial"/>
            </a:endParaRPr>
          </a:p>
        </p:txBody>
      </p:sp>
      <p:sp>
        <p:nvSpPr>
          <p:cNvPr id="14" name="object 12"/>
          <p:cNvSpPr/>
          <p:nvPr/>
        </p:nvSpPr>
        <p:spPr>
          <a:xfrm>
            <a:off x="10619635" y="4165045"/>
            <a:ext cx="1535853" cy="504190"/>
          </a:xfrm>
          <a:custGeom>
            <a:avLst/>
            <a:gdLst/>
            <a:ahLst/>
            <a:cxnLst/>
            <a:rect l="l" t="t" r="r" b="b"/>
            <a:pathLst>
              <a:path w="1151890" h="504189">
                <a:moveTo>
                  <a:pt x="0" y="0"/>
                </a:moveTo>
                <a:lnTo>
                  <a:pt x="0" y="503681"/>
                </a:lnTo>
                <a:lnTo>
                  <a:pt x="1151381" y="503681"/>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15" name="object 13"/>
          <p:cNvSpPr txBox="1"/>
          <p:nvPr/>
        </p:nvSpPr>
        <p:spPr>
          <a:xfrm>
            <a:off x="10806917" y="4307793"/>
            <a:ext cx="1157392" cy="197490"/>
          </a:xfrm>
          <a:prstGeom prst="rect">
            <a:avLst/>
          </a:prstGeom>
        </p:spPr>
        <p:txBody>
          <a:bodyPr vert="horz" wrap="square" lIns="0" tIns="12700" rIns="0" bIns="0" rtlCol="0">
            <a:spAutoFit/>
          </a:bodyPr>
          <a:lstStyle/>
          <a:p>
            <a:pPr marL="12700">
              <a:lnSpc>
                <a:spcPct val="100000"/>
              </a:lnSpc>
              <a:spcBef>
                <a:spcPts val="100"/>
              </a:spcBef>
            </a:pPr>
            <a:r>
              <a:rPr sz="1200" spc="-10" dirty="0" smtClean="0">
                <a:latin typeface="Arial"/>
                <a:cs typeface="Arial"/>
              </a:rPr>
              <a:t>Builders</a:t>
            </a:r>
            <a:endParaRPr sz="1200" dirty="0">
              <a:latin typeface="Arial"/>
              <a:cs typeface="Arial"/>
            </a:endParaRPr>
          </a:p>
        </p:txBody>
      </p:sp>
      <p:sp>
        <p:nvSpPr>
          <p:cNvPr id="16" name="object 14"/>
          <p:cNvSpPr/>
          <p:nvPr/>
        </p:nvSpPr>
        <p:spPr>
          <a:xfrm>
            <a:off x="8788803" y="4306777"/>
            <a:ext cx="1346200" cy="360680"/>
          </a:xfrm>
          <a:custGeom>
            <a:avLst/>
            <a:gdLst/>
            <a:ahLst/>
            <a:cxnLst/>
            <a:rect l="l" t="t" r="r" b="b"/>
            <a:pathLst>
              <a:path w="1009650" h="360679">
                <a:moveTo>
                  <a:pt x="0" y="0"/>
                </a:moveTo>
                <a:lnTo>
                  <a:pt x="0" y="360425"/>
                </a:lnTo>
                <a:lnTo>
                  <a:pt x="1009650" y="360425"/>
                </a:lnTo>
                <a:lnTo>
                  <a:pt x="1009650" y="0"/>
                </a:lnTo>
                <a:lnTo>
                  <a:pt x="0" y="0"/>
                </a:lnTo>
                <a:close/>
              </a:path>
            </a:pathLst>
          </a:custGeom>
          <a:solidFill>
            <a:srgbClr val="33CCCC"/>
          </a:solidFill>
        </p:spPr>
        <p:txBody>
          <a:bodyPr wrap="square" lIns="0" tIns="0" rIns="0" bIns="0" rtlCol="0"/>
          <a:lstStyle/>
          <a:p>
            <a:endParaRPr/>
          </a:p>
        </p:txBody>
      </p:sp>
      <p:sp>
        <p:nvSpPr>
          <p:cNvPr id="17" name="object 15"/>
          <p:cNvSpPr txBox="1"/>
          <p:nvPr/>
        </p:nvSpPr>
        <p:spPr>
          <a:xfrm>
            <a:off x="8788803" y="4377897"/>
            <a:ext cx="1346200" cy="197490"/>
          </a:xfrm>
          <a:prstGeom prst="rect">
            <a:avLst/>
          </a:prstGeom>
        </p:spPr>
        <p:txBody>
          <a:bodyPr vert="horz" wrap="square" lIns="0" tIns="12700" rIns="0" bIns="0" rtlCol="0">
            <a:spAutoFit/>
          </a:bodyPr>
          <a:lstStyle/>
          <a:p>
            <a:pPr marL="85725">
              <a:lnSpc>
                <a:spcPct val="100000"/>
              </a:lnSpc>
              <a:spcBef>
                <a:spcPts val="100"/>
              </a:spcBef>
            </a:pPr>
            <a:r>
              <a:rPr sz="1200" spc="-10" dirty="0">
                <a:latin typeface="Arial"/>
                <a:cs typeface="Arial"/>
              </a:rPr>
              <a:t>Wholesalers</a:t>
            </a:r>
            <a:endParaRPr sz="1200" dirty="0">
              <a:latin typeface="Arial"/>
              <a:cs typeface="Arial"/>
            </a:endParaRPr>
          </a:p>
        </p:txBody>
      </p:sp>
      <p:sp>
        <p:nvSpPr>
          <p:cNvPr id="18" name="object 16"/>
          <p:cNvSpPr txBox="1"/>
          <p:nvPr/>
        </p:nvSpPr>
        <p:spPr>
          <a:xfrm>
            <a:off x="8790835" y="4811221"/>
            <a:ext cx="1247140" cy="269304"/>
          </a:xfrm>
          <a:prstGeom prst="rect">
            <a:avLst/>
          </a:prstGeom>
          <a:solidFill>
            <a:srgbClr val="33CCCC"/>
          </a:solidFill>
        </p:spPr>
        <p:txBody>
          <a:bodyPr vert="horz" wrap="square" lIns="0" tIns="83820" rIns="0" bIns="0" rtlCol="0">
            <a:spAutoFit/>
          </a:bodyPr>
          <a:lstStyle/>
          <a:p>
            <a:pPr marL="166370">
              <a:lnSpc>
                <a:spcPct val="100000"/>
              </a:lnSpc>
              <a:spcBef>
                <a:spcPts val="660"/>
              </a:spcBef>
            </a:pPr>
            <a:r>
              <a:rPr sz="1200" spc="-10" dirty="0">
                <a:latin typeface="Arial"/>
                <a:cs typeface="Arial"/>
              </a:rPr>
              <a:t>Retailers</a:t>
            </a:r>
            <a:endParaRPr sz="1200" dirty="0">
              <a:latin typeface="Arial"/>
              <a:cs typeface="Arial"/>
            </a:endParaRPr>
          </a:p>
        </p:txBody>
      </p:sp>
      <p:sp>
        <p:nvSpPr>
          <p:cNvPr id="19" name="object 17"/>
          <p:cNvSpPr txBox="1"/>
          <p:nvPr/>
        </p:nvSpPr>
        <p:spPr>
          <a:xfrm>
            <a:off x="8695332" y="3514297"/>
            <a:ext cx="1441873" cy="434733"/>
          </a:xfrm>
          <a:prstGeom prst="rect">
            <a:avLst/>
          </a:prstGeom>
          <a:solidFill>
            <a:srgbClr val="33CCCC"/>
          </a:solidFill>
        </p:spPr>
        <p:txBody>
          <a:bodyPr vert="horz" wrap="square" lIns="0" tIns="64769" rIns="0" bIns="0" rtlCol="0">
            <a:spAutoFit/>
          </a:bodyPr>
          <a:lstStyle/>
          <a:p>
            <a:pPr marL="155575" marR="148590" indent="55244">
              <a:lnSpc>
                <a:spcPct val="100000"/>
              </a:lnSpc>
              <a:spcBef>
                <a:spcPts val="509"/>
              </a:spcBef>
            </a:pPr>
            <a:r>
              <a:rPr sz="1200" spc="-10" dirty="0">
                <a:latin typeface="Arial"/>
                <a:cs typeface="Arial"/>
              </a:rPr>
              <a:t>Concrete  Companies</a:t>
            </a:r>
            <a:endParaRPr sz="1200" dirty="0">
              <a:latin typeface="Arial"/>
              <a:cs typeface="Arial"/>
            </a:endParaRPr>
          </a:p>
        </p:txBody>
      </p:sp>
      <p:sp>
        <p:nvSpPr>
          <p:cNvPr id="20" name="object 18"/>
          <p:cNvSpPr/>
          <p:nvPr/>
        </p:nvSpPr>
        <p:spPr>
          <a:xfrm>
            <a:off x="10617603" y="4811221"/>
            <a:ext cx="1535853" cy="791210"/>
          </a:xfrm>
          <a:custGeom>
            <a:avLst/>
            <a:gdLst/>
            <a:ahLst/>
            <a:cxnLst/>
            <a:rect l="l" t="t" r="r" b="b"/>
            <a:pathLst>
              <a:path w="1151890" h="791210">
                <a:moveTo>
                  <a:pt x="0" y="0"/>
                </a:moveTo>
                <a:lnTo>
                  <a:pt x="0" y="790955"/>
                </a:lnTo>
                <a:lnTo>
                  <a:pt x="1151381" y="790955"/>
                </a:lnTo>
                <a:lnTo>
                  <a:pt x="1151381" y="0"/>
                </a:lnTo>
                <a:lnTo>
                  <a:pt x="0" y="0"/>
                </a:lnTo>
                <a:close/>
              </a:path>
            </a:pathLst>
          </a:custGeom>
          <a:solidFill>
            <a:schemeClr val="accent4">
              <a:lumMod val="40000"/>
              <a:lumOff val="60000"/>
            </a:schemeClr>
          </a:solidFill>
        </p:spPr>
        <p:txBody>
          <a:bodyPr wrap="square" lIns="0" tIns="0" rIns="0" bIns="0" rtlCol="0"/>
          <a:lstStyle/>
          <a:p>
            <a:endParaRPr/>
          </a:p>
        </p:txBody>
      </p:sp>
      <p:sp>
        <p:nvSpPr>
          <p:cNvPr id="21" name="object 19"/>
          <p:cNvSpPr txBox="1"/>
          <p:nvPr/>
        </p:nvSpPr>
        <p:spPr>
          <a:xfrm>
            <a:off x="10815045" y="4915107"/>
            <a:ext cx="1084580" cy="574040"/>
          </a:xfrm>
          <a:prstGeom prst="rect">
            <a:avLst/>
          </a:prstGeom>
        </p:spPr>
        <p:txBody>
          <a:bodyPr vert="horz" wrap="square" lIns="0" tIns="12700" rIns="0" bIns="0" rtlCol="0">
            <a:spAutoFit/>
          </a:bodyPr>
          <a:lstStyle/>
          <a:p>
            <a:pPr marL="12700" marR="5080" indent="39370" algn="ctr">
              <a:lnSpc>
                <a:spcPct val="100000"/>
              </a:lnSpc>
              <a:spcBef>
                <a:spcPts val="100"/>
              </a:spcBef>
            </a:pPr>
            <a:r>
              <a:rPr sz="1200" spc="-5" dirty="0">
                <a:latin typeface="Arial"/>
                <a:cs typeface="Arial"/>
              </a:rPr>
              <a:t>Small </a:t>
            </a:r>
            <a:r>
              <a:rPr sz="1200" dirty="0">
                <a:latin typeface="Arial"/>
                <a:cs typeface="Arial"/>
              </a:rPr>
              <a:t>&amp;  </a:t>
            </a:r>
            <a:r>
              <a:rPr sz="1200" spc="-10" dirty="0">
                <a:latin typeface="Arial"/>
                <a:cs typeface="Arial"/>
              </a:rPr>
              <a:t>Individual  </a:t>
            </a:r>
            <a:r>
              <a:rPr sz="1200" spc="-5" dirty="0">
                <a:latin typeface="Arial"/>
                <a:cs typeface="Arial"/>
              </a:rPr>
              <a:t>Contractors</a:t>
            </a:r>
            <a:endParaRPr sz="1200" dirty="0">
              <a:latin typeface="Arial"/>
              <a:cs typeface="Arial"/>
            </a:endParaRPr>
          </a:p>
        </p:txBody>
      </p:sp>
      <p:sp>
        <p:nvSpPr>
          <p:cNvPr id="22" name="object 20"/>
          <p:cNvSpPr/>
          <p:nvPr/>
        </p:nvSpPr>
        <p:spPr>
          <a:xfrm>
            <a:off x="10137035" y="3012901"/>
            <a:ext cx="1308947" cy="768350"/>
          </a:xfrm>
          <a:custGeom>
            <a:avLst/>
            <a:gdLst/>
            <a:ahLst/>
            <a:cxnLst/>
            <a:rect l="l" t="t" r="r" b="b"/>
            <a:pathLst>
              <a:path w="981709" h="768350">
                <a:moveTo>
                  <a:pt x="938022" y="739901"/>
                </a:moveTo>
                <a:lnTo>
                  <a:pt x="0" y="739901"/>
                </a:lnTo>
                <a:lnTo>
                  <a:pt x="0" y="768095"/>
                </a:lnTo>
                <a:lnTo>
                  <a:pt x="924306" y="768095"/>
                </a:lnTo>
                <a:lnTo>
                  <a:pt x="924306" y="753617"/>
                </a:lnTo>
                <a:lnTo>
                  <a:pt x="938022" y="739901"/>
                </a:lnTo>
                <a:close/>
              </a:path>
              <a:path w="981709" h="768350">
                <a:moveTo>
                  <a:pt x="981456" y="85343"/>
                </a:moveTo>
                <a:lnTo>
                  <a:pt x="938022" y="0"/>
                </a:lnTo>
                <a:lnTo>
                  <a:pt x="895350" y="85343"/>
                </a:lnTo>
                <a:lnTo>
                  <a:pt x="924306" y="85343"/>
                </a:lnTo>
                <a:lnTo>
                  <a:pt x="924306" y="71627"/>
                </a:lnTo>
                <a:lnTo>
                  <a:pt x="952500" y="71627"/>
                </a:lnTo>
                <a:lnTo>
                  <a:pt x="952500" y="85343"/>
                </a:lnTo>
                <a:lnTo>
                  <a:pt x="981456" y="85343"/>
                </a:lnTo>
                <a:close/>
              </a:path>
              <a:path w="981709" h="768350">
                <a:moveTo>
                  <a:pt x="952500" y="85343"/>
                </a:moveTo>
                <a:lnTo>
                  <a:pt x="952500" y="71627"/>
                </a:lnTo>
                <a:lnTo>
                  <a:pt x="924306" y="71627"/>
                </a:lnTo>
                <a:lnTo>
                  <a:pt x="924306" y="85343"/>
                </a:lnTo>
                <a:lnTo>
                  <a:pt x="952500" y="85343"/>
                </a:lnTo>
                <a:close/>
              </a:path>
              <a:path w="981709" h="768350">
                <a:moveTo>
                  <a:pt x="952500" y="768095"/>
                </a:moveTo>
                <a:lnTo>
                  <a:pt x="952500" y="85343"/>
                </a:lnTo>
                <a:lnTo>
                  <a:pt x="924306" y="85343"/>
                </a:lnTo>
                <a:lnTo>
                  <a:pt x="924306" y="739901"/>
                </a:lnTo>
                <a:lnTo>
                  <a:pt x="938022" y="739901"/>
                </a:lnTo>
                <a:lnTo>
                  <a:pt x="938022" y="768095"/>
                </a:lnTo>
                <a:lnTo>
                  <a:pt x="952500" y="768095"/>
                </a:lnTo>
                <a:close/>
              </a:path>
              <a:path w="981709" h="768350">
                <a:moveTo>
                  <a:pt x="938022" y="768095"/>
                </a:moveTo>
                <a:lnTo>
                  <a:pt x="938022" y="739901"/>
                </a:lnTo>
                <a:lnTo>
                  <a:pt x="924306" y="753617"/>
                </a:lnTo>
                <a:lnTo>
                  <a:pt x="924306" y="768095"/>
                </a:lnTo>
                <a:lnTo>
                  <a:pt x="938022" y="768095"/>
                </a:lnTo>
                <a:close/>
              </a:path>
            </a:pathLst>
          </a:custGeom>
          <a:solidFill>
            <a:srgbClr val="333399"/>
          </a:solidFill>
        </p:spPr>
        <p:txBody>
          <a:bodyPr wrap="square" lIns="0" tIns="0" rIns="0" bIns="0" rtlCol="0"/>
          <a:lstStyle/>
          <a:p>
            <a:endParaRPr/>
          </a:p>
        </p:txBody>
      </p:sp>
      <p:sp>
        <p:nvSpPr>
          <p:cNvPr id="23" name="object 21"/>
          <p:cNvSpPr/>
          <p:nvPr/>
        </p:nvSpPr>
        <p:spPr>
          <a:xfrm>
            <a:off x="10131953" y="4392121"/>
            <a:ext cx="487680" cy="109855"/>
          </a:xfrm>
          <a:custGeom>
            <a:avLst/>
            <a:gdLst/>
            <a:ahLst/>
            <a:cxnLst/>
            <a:rect l="l" t="t" r="r" b="b"/>
            <a:pathLst>
              <a:path w="365759" h="109854">
                <a:moveTo>
                  <a:pt x="284270" y="56114"/>
                </a:moveTo>
                <a:lnTo>
                  <a:pt x="278889" y="27929"/>
                </a:lnTo>
                <a:lnTo>
                  <a:pt x="0" y="81534"/>
                </a:lnTo>
                <a:lnTo>
                  <a:pt x="5334" y="109728"/>
                </a:lnTo>
                <a:lnTo>
                  <a:pt x="284270" y="56114"/>
                </a:lnTo>
                <a:close/>
              </a:path>
              <a:path w="365759" h="109854">
                <a:moveTo>
                  <a:pt x="365760" y="25908"/>
                </a:moveTo>
                <a:lnTo>
                  <a:pt x="273558" y="0"/>
                </a:lnTo>
                <a:lnTo>
                  <a:pt x="278889" y="27929"/>
                </a:lnTo>
                <a:lnTo>
                  <a:pt x="293370" y="25146"/>
                </a:lnTo>
                <a:lnTo>
                  <a:pt x="298704" y="53340"/>
                </a:lnTo>
                <a:lnTo>
                  <a:pt x="298704" y="76870"/>
                </a:lnTo>
                <a:lnTo>
                  <a:pt x="365760" y="25908"/>
                </a:lnTo>
                <a:close/>
              </a:path>
              <a:path w="365759" h="109854">
                <a:moveTo>
                  <a:pt x="298704" y="53340"/>
                </a:moveTo>
                <a:lnTo>
                  <a:pt x="293370" y="25146"/>
                </a:lnTo>
                <a:lnTo>
                  <a:pt x="278889" y="27929"/>
                </a:lnTo>
                <a:lnTo>
                  <a:pt x="284270" y="56114"/>
                </a:lnTo>
                <a:lnTo>
                  <a:pt x="298704" y="53340"/>
                </a:lnTo>
                <a:close/>
              </a:path>
              <a:path w="365759" h="109854">
                <a:moveTo>
                  <a:pt x="298704" y="76870"/>
                </a:moveTo>
                <a:lnTo>
                  <a:pt x="298704" y="53340"/>
                </a:lnTo>
                <a:lnTo>
                  <a:pt x="284270" y="56114"/>
                </a:lnTo>
                <a:lnTo>
                  <a:pt x="289560" y="83820"/>
                </a:lnTo>
                <a:lnTo>
                  <a:pt x="298704" y="76870"/>
                </a:lnTo>
                <a:close/>
              </a:path>
            </a:pathLst>
          </a:custGeom>
          <a:solidFill>
            <a:srgbClr val="000000"/>
          </a:solidFill>
        </p:spPr>
        <p:txBody>
          <a:bodyPr wrap="square" lIns="0" tIns="0" rIns="0" bIns="0" rtlCol="0"/>
          <a:lstStyle/>
          <a:p>
            <a:endParaRPr/>
          </a:p>
        </p:txBody>
      </p:sp>
      <p:sp>
        <p:nvSpPr>
          <p:cNvPr id="24" name="object 22"/>
          <p:cNvSpPr/>
          <p:nvPr/>
        </p:nvSpPr>
        <p:spPr>
          <a:xfrm>
            <a:off x="10117731" y="4481276"/>
            <a:ext cx="500380" cy="725805"/>
          </a:xfrm>
          <a:custGeom>
            <a:avLst/>
            <a:gdLst/>
            <a:ahLst/>
            <a:cxnLst/>
            <a:rect l="l" t="t" r="r" b="b"/>
            <a:pathLst>
              <a:path w="375284" h="725804">
                <a:moveTo>
                  <a:pt x="349315" y="642333"/>
                </a:moveTo>
                <a:lnTo>
                  <a:pt x="25907" y="0"/>
                </a:lnTo>
                <a:lnTo>
                  <a:pt x="0" y="12954"/>
                </a:lnTo>
                <a:lnTo>
                  <a:pt x="323458" y="655389"/>
                </a:lnTo>
                <a:lnTo>
                  <a:pt x="349315" y="642333"/>
                </a:lnTo>
                <a:close/>
              </a:path>
              <a:path w="375284" h="725804">
                <a:moveTo>
                  <a:pt x="355853" y="711277"/>
                </a:moveTo>
                <a:lnTo>
                  <a:pt x="355853" y="655320"/>
                </a:lnTo>
                <a:lnTo>
                  <a:pt x="329945" y="668274"/>
                </a:lnTo>
                <a:lnTo>
                  <a:pt x="323458" y="655389"/>
                </a:lnTo>
                <a:lnTo>
                  <a:pt x="297941" y="668274"/>
                </a:lnTo>
                <a:lnTo>
                  <a:pt x="355853" y="711277"/>
                </a:lnTo>
                <a:close/>
              </a:path>
              <a:path w="375284" h="725804">
                <a:moveTo>
                  <a:pt x="355853" y="655320"/>
                </a:moveTo>
                <a:lnTo>
                  <a:pt x="349315" y="642333"/>
                </a:lnTo>
                <a:lnTo>
                  <a:pt x="323458" y="655389"/>
                </a:lnTo>
                <a:lnTo>
                  <a:pt x="329945" y="668274"/>
                </a:lnTo>
                <a:lnTo>
                  <a:pt x="355853" y="655320"/>
                </a:lnTo>
                <a:close/>
              </a:path>
              <a:path w="375284" h="725804">
                <a:moveTo>
                  <a:pt x="374903" y="725424"/>
                </a:moveTo>
                <a:lnTo>
                  <a:pt x="374903" y="629412"/>
                </a:lnTo>
                <a:lnTo>
                  <a:pt x="349315" y="642333"/>
                </a:lnTo>
                <a:lnTo>
                  <a:pt x="355853" y="655320"/>
                </a:lnTo>
                <a:lnTo>
                  <a:pt x="355853" y="711277"/>
                </a:lnTo>
                <a:lnTo>
                  <a:pt x="374903" y="725424"/>
                </a:lnTo>
                <a:close/>
              </a:path>
            </a:pathLst>
          </a:custGeom>
          <a:solidFill>
            <a:srgbClr val="000000"/>
          </a:solidFill>
        </p:spPr>
        <p:txBody>
          <a:bodyPr wrap="square" lIns="0" tIns="0" rIns="0" bIns="0" rtlCol="0"/>
          <a:lstStyle/>
          <a:p>
            <a:endParaRPr/>
          </a:p>
        </p:txBody>
      </p:sp>
      <p:sp>
        <p:nvSpPr>
          <p:cNvPr id="25" name="object 23"/>
          <p:cNvSpPr/>
          <p:nvPr/>
        </p:nvSpPr>
        <p:spPr>
          <a:xfrm>
            <a:off x="10022226" y="4418028"/>
            <a:ext cx="597745" cy="582930"/>
          </a:xfrm>
          <a:custGeom>
            <a:avLst/>
            <a:gdLst/>
            <a:ahLst/>
            <a:cxnLst/>
            <a:rect l="l" t="t" r="r" b="b"/>
            <a:pathLst>
              <a:path w="448309" h="582929">
                <a:moveTo>
                  <a:pt x="407722" y="76493"/>
                </a:moveTo>
                <a:lnTo>
                  <a:pt x="385212" y="59486"/>
                </a:lnTo>
                <a:lnTo>
                  <a:pt x="0" y="565404"/>
                </a:lnTo>
                <a:lnTo>
                  <a:pt x="22860" y="582930"/>
                </a:lnTo>
                <a:lnTo>
                  <a:pt x="407722" y="76493"/>
                </a:lnTo>
                <a:close/>
              </a:path>
              <a:path w="448309" h="582929">
                <a:moveTo>
                  <a:pt x="448056" y="0"/>
                </a:moveTo>
                <a:lnTo>
                  <a:pt x="361949" y="41910"/>
                </a:lnTo>
                <a:lnTo>
                  <a:pt x="385212" y="59486"/>
                </a:lnTo>
                <a:lnTo>
                  <a:pt x="393953" y="48006"/>
                </a:lnTo>
                <a:lnTo>
                  <a:pt x="416052" y="65532"/>
                </a:lnTo>
                <a:lnTo>
                  <a:pt x="416052" y="82787"/>
                </a:lnTo>
                <a:lnTo>
                  <a:pt x="430530" y="93726"/>
                </a:lnTo>
                <a:lnTo>
                  <a:pt x="448056" y="0"/>
                </a:lnTo>
                <a:close/>
              </a:path>
              <a:path w="448309" h="582929">
                <a:moveTo>
                  <a:pt x="416052" y="65532"/>
                </a:moveTo>
                <a:lnTo>
                  <a:pt x="393953" y="48006"/>
                </a:lnTo>
                <a:lnTo>
                  <a:pt x="385212" y="59486"/>
                </a:lnTo>
                <a:lnTo>
                  <a:pt x="407722" y="76493"/>
                </a:lnTo>
                <a:lnTo>
                  <a:pt x="416052" y="65532"/>
                </a:lnTo>
                <a:close/>
              </a:path>
              <a:path w="448309" h="582929">
                <a:moveTo>
                  <a:pt x="416052" y="82787"/>
                </a:moveTo>
                <a:lnTo>
                  <a:pt x="416052" y="65532"/>
                </a:lnTo>
                <a:lnTo>
                  <a:pt x="407722" y="76493"/>
                </a:lnTo>
                <a:lnTo>
                  <a:pt x="416052" y="82787"/>
                </a:lnTo>
                <a:close/>
              </a:path>
            </a:pathLst>
          </a:custGeom>
          <a:solidFill>
            <a:srgbClr val="000000"/>
          </a:solidFill>
        </p:spPr>
        <p:txBody>
          <a:bodyPr wrap="square" lIns="0" tIns="0" rIns="0" bIns="0" rtlCol="0"/>
          <a:lstStyle/>
          <a:p>
            <a:endParaRPr/>
          </a:p>
        </p:txBody>
      </p:sp>
      <p:sp>
        <p:nvSpPr>
          <p:cNvPr id="26" name="object 24"/>
          <p:cNvSpPr/>
          <p:nvPr/>
        </p:nvSpPr>
        <p:spPr>
          <a:xfrm>
            <a:off x="10029340" y="4979623"/>
            <a:ext cx="588433" cy="227965"/>
          </a:xfrm>
          <a:custGeom>
            <a:avLst/>
            <a:gdLst/>
            <a:ahLst/>
            <a:cxnLst/>
            <a:rect l="l" t="t" r="r" b="b"/>
            <a:pathLst>
              <a:path w="441325" h="227964">
                <a:moveTo>
                  <a:pt x="370554" y="176592"/>
                </a:moveTo>
                <a:lnTo>
                  <a:pt x="12953" y="0"/>
                </a:lnTo>
                <a:lnTo>
                  <a:pt x="0" y="25908"/>
                </a:lnTo>
                <a:lnTo>
                  <a:pt x="358140" y="201669"/>
                </a:lnTo>
                <a:lnTo>
                  <a:pt x="370554" y="176592"/>
                </a:lnTo>
                <a:close/>
              </a:path>
              <a:path w="441325" h="227964">
                <a:moveTo>
                  <a:pt x="383285" y="227535"/>
                </a:moveTo>
                <a:lnTo>
                  <a:pt x="383285" y="182879"/>
                </a:lnTo>
                <a:lnTo>
                  <a:pt x="371093" y="208026"/>
                </a:lnTo>
                <a:lnTo>
                  <a:pt x="358140" y="201669"/>
                </a:lnTo>
                <a:lnTo>
                  <a:pt x="345185" y="227838"/>
                </a:lnTo>
                <a:lnTo>
                  <a:pt x="383285" y="227535"/>
                </a:lnTo>
                <a:close/>
              </a:path>
              <a:path w="441325" h="227964">
                <a:moveTo>
                  <a:pt x="383285" y="182879"/>
                </a:moveTo>
                <a:lnTo>
                  <a:pt x="370554" y="176592"/>
                </a:lnTo>
                <a:lnTo>
                  <a:pt x="358140" y="201669"/>
                </a:lnTo>
                <a:lnTo>
                  <a:pt x="371093" y="208026"/>
                </a:lnTo>
                <a:lnTo>
                  <a:pt x="383285" y="182879"/>
                </a:lnTo>
                <a:close/>
              </a:path>
              <a:path w="441325" h="227964">
                <a:moveTo>
                  <a:pt x="441197" y="227075"/>
                </a:moveTo>
                <a:lnTo>
                  <a:pt x="383285" y="150876"/>
                </a:lnTo>
                <a:lnTo>
                  <a:pt x="370554" y="176592"/>
                </a:lnTo>
                <a:lnTo>
                  <a:pt x="383285" y="182879"/>
                </a:lnTo>
                <a:lnTo>
                  <a:pt x="383285" y="227535"/>
                </a:lnTo>
                <a:lnTo>
                  <a:pt x="441197" y="227075"/>
                </a:lnTo>
                <a:close/>
              </a:path>
            </a:pathLst>
          </a:custGeom>
          <a:solidFill>
            <a:srgbClr val="000000"/>
          </a:solidFill>
        </p:spPr>
        <p:txBody>
          <a:bodyPr wrap="square" lIns="0" tIns="0" rIns="0" bIns="0" rtlCol="0"/>
          <a:lstStyle/>
          <a:p>
            <a:endParaRPr/>
          </a:p>
        </p:txBody>
      </p:sp>
      <p:sp>
        <p:nvSpPr>
          <p:cNvPr id="27" name="object 25"/>
          <p:cNvSpPr/>
          <p:nvPr/>
        </p:nvSpPr>
        <p:spPr>
          <a:xfrm>
            <a:off x="1583784" y="2086360"/>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000000"/>
          </a:solidFill>
        </p:spPr>
        <p:txBody>
          <a:bodyPr wrap="square" lIns="0" tIns="0" rIns="0" bIns="0" rtlCol="0"/>
          <a:lstStyle/>
          <a:p>
            <a:endParaRPr/>
          </a:p>
        </p:txBody>
      </p:sp>
      <p:sp>
        <p:nvSpPr>
          <p:cNvPr id="28" name="object 26"/>
          <p:cNvSpPr/>
          <p:nvPr/>
        </p:nvSpPr>
        <p:spPr>
          <a:xfrm>
            <a:off x="1546949" y="2338911"/>
            <a:ext cx="506307" cy="114300"/>
          </a:xfrm>
          <a:custGeom>
            <a:avLst/>
            <a:gdLst/>
            <a:ahLst/>
            <a:cxnLst/>
            <a:rect l="l" t="t" r="r" b="b"/>
            <a:pathLst>
              <a:path w="379729" h="114300">
                <a:moveTo>
                  <a:pt x="38100" y="57150"/>
                </a:moveTo>
                <a:lnTo>
                  <a:pt x="36623" y="49672"/>
                </a:lnTo>
                <a:lnTo>
                  <a:pt x="32575" y="43624"/>
                </a:lnTo>
                <a:lnTo>
                  <a:pt x="26527" y="39576"/>
                </a:lnTo>
                <a:lnTo>
                  <a:pt x="19050" y="38100"/>
                </a:lnTo>
                <a:lnTo>
                  <a:pt x="11894" y="39576"/>
                </a:lnTo>
                <a:lnTo>
                  <a:pt x="5810" y="43624"/>
                </a:lnTo>
                <a:lnTo>
                  <a:pt x="1583" y="49672"/>
                </a:lnTo>
                <a:lnTo>
                  <a:pt x="0" y="57150"/>
                </a:lnTo>
                <a:lnTo>
                  <a:pt x="1583" y="64627"/>
                </a:lnTo>
                <a:lnTo>
                  <a:pt x="5810" y="70675"/>
                </a:lnTo>
                <a:lnTo>
                  <a:pt x="11894" y="74723"/>
                </a:lnTo>
                <a:lnTo>
                  <a:pt x="19050" y="76200"/>
                </a:lnTo>
                <a:lnTo>
                  <a:pt x="26527" y="74723"/>
                </a:lnTo>
                <a:lnTo>
                  <a:pt x="32575" y="70675"/>
                </a:lnTo>
                <a:lnTo>
                  <a:pt x="36623" y="64627"/>
                </a:lnTo>
                <a:lnTo>
                  <a:pt x="38100" y="57150"/>
                </a:lnTo>
                <a:close/>
              </a:path>
              <a:path w="379729" h="114300">
                <a:moveTo>
                  <a:pt x="114300" y="57150"/>
                </a:moveTo>
                <a:lnTo>
                  <a:pt x="112823" y="49672"/>
                </a:lnTo>
                <a:lnTo>
                  <a:pt x="108775" y="43624"/>
                </a:lnTo>
                <a:lnTo>
                  <a:pt x="102727" y="39576"/>
                </a:lnTo>
                <a:lnTo>
                  <a:pt x="95250" y="38099"/>
                </a:lnTo>
                <a:lnTo>
                  <a:pt x="88094" y="39576"/>
                </a:lnTo>
                <a:lnTo>
                  <a:pt x="82010" y="43624"/>
                </a:lnTo>
                <a:lnTo>
                  <a:pt x="77783" y="49672"/>
                </a:lnTo>
                <a:lnTo>
                  <a:pt x="76200" y="57150"/>
                </a:lnTo>
                <a:lnTo>
                  <a:pt x="77783" y="64627"/>
                </a:lnTo>
                <a:lnTo>
                  <a:pt x="82010" y="70675"/>
                </a:lnTo>
                <a:lnTo>
                  <a:pt x="88094" y="74723"/>
                </a:lnTo>
                <a:lnTo>
                  <a:pt x="95250" y="76200"/>
                </a:lnTo>
                <a:lnTo>
                  <a:pt x="102727" y="74723"/>
                </a:lnTo>
                <a:lnTo>
                  <a:pt x="108775" y="70675"/>
                </a:lnTo>
                <a:lnTo>
                  <a:pt x="112823" y="64627"/>
                </a:lnTo>
                <a:lnTo>
                  <a:pt x="114300" y="57150"/>
                </a:lnTo>
                <a:close/>
              </a:path>
              <a:path w="379729" h="114300">
                <a:moveTo>
                  <a:pt x="191262" y="57149"/>
                </a:moveTo>
                <a:lnTo>
                  <a:pt x="189678" y="49672"/>
                </a:lnTo>
                <a:lnTo>
                  <a:pt x="185451" y="43624"/>
                </a:lnTo>
                <a:lnTo>
                  <a:pt x="179367" y="39576"/>
                </a:lnTo>
                <a:lnTo>
                  <a:pt x="172212" y="38099"/>
                </a:lnTo>
                <a:lnTo>
                  <a:pt x="171450" y="38099"/>
                </a:lnTo>
                <a:lnTo>
                  <a:pt x="164294" y="39576"/>
                </a:lnTo>
                <a:lnTo>
                  <a:pt x="158210" y="43624"/>
                </a:lnTo>
                <a:lnTo>
                  <a:pt x="153983" y="49672"/>
                </a:lnTo>
                <a:lnTo>
                  <a:pt x="152400" y="57149"/>
                </a:lnTo>
                <a:lnTo>
                  <a:pt x="153983" y="64627"/>
                </a:lnTo>
                <a:lnTo>
                  <a:pt x="158210" y="70675"/>
                </a:lnTo>
                <a:lnTo>
                  <a:pt x="164294" y="74723"/>
                </a:lnTo>
                <a:lnTo>
                  <a:pt x="171450" y="76199"/>
                </a:lnTo>
                <a:lnTo>
                  <a:pt x="172212" y="76199"/>
                </a:lnTo>
                <a:lnTo>
                  <a:pt x="179367" y="74723"/>
                </a:lnTo>
                <a:lnTo>
                  <a:pt x="185451" y="70675"/>
                </a:lnTo>
                <a:lnTo>
                  <a:pt x="189678" y="64627"/>
                </a:lnTo>
                <a:lnTo>
                  <a:pt x="191262" y="57149"/>
                </a:lnTo>
                <a:close/>
              </a:path>
              <a:path w="379729" h="114300">
                <a:moveTo>
                  <a:pt x="267462" y="57149"/>
                </a:moveTo>
                <a:lnTo>
                  <a:pt x="265878" y="49672"/>
                </a:lnTo>
                <a:lnTo>
                  <a:pt x="261651" y="43624"/>
                </a:lnTo>
                <a:lnTo>
                  <a:pt x="255567" y="39576"/>
                </a:lnTo>
                <a:lnTo>
                  <a:pt x="248411" y="38099"/>
                </a:lnTo>
                <a:lnTo>
                  <a:pt x="240934" y="39576"/>
                </a:lnTo>
                <a:lnTo>
                  <a:pt x="234886" y="43624"/>
                </a:lnTo>
                <a:lnTo>
                  <a:pt x="230838" y="49672"/>
                </a:lnTo>
                <a:lnTo>
                  <a:pt x="229361" y="57149"/>
                </a:lnTo>
                <a:lnTo>
                  <a:pt x="230838" y="64627"/>
                </a:lnTo>
                <a:lnTo>
                  <a:pt x="234886" y="70675"/>
                </a:lnTo>
                <a:lnTo>
                  <a:pt x="240934" y="74723"/>
                </a:lnTo>
                <a:lnTo>
                  <a:pt x="248411" y="76199"/>
                </a:lnTo>
                <a:lnTo>
                  <a:pt x="255567" y="74723"/>
                </a:lnTo>
                <a:lnTo>
                  <a:pt x="261651" y="70675"/>
                </a:lnTo>
                <a:lnTo>
                  <a:pt x="265878" y="64627"/>
                </a:lnTo>
                <a:lnTo>
                  <a:pt x="267462" y="57149"/>
                </a:lnTo>
                <a:close/>
              </a:path>
              <a:path w="379729" h="114300">
                <a:moveTo>
                  <a:pt x="379476" y="57149"/>
                </a:moveTo>
                <a:lnTo>
                  <a:pt x="265176" y="0"/>
                </a:lnTo>
                <a:lnTo>
                  <a:pt x="265176" y="48667"/>
                </a:lnTo>
                <a:lnTo>
                  <a:pt x="265878" y="49672"/>
                </a:lnTo>
                <a:lnTo>
                  <a:pt x="267462" y="57149"/>
                </a:lnTo>
                <a:lnTo>
                  <a:pt x="267462" y="113157"/>
                </a:lnTo>
                <a:lnTo>
                  <a:pt x="379476" y="57149"/>
                </a:lnTo>
                <a:close/>
              </a:path>
              <a:path w="379729" h="114300">
                <a:moveTo>
                  <a:pt x="267462" y="113157"/>
                </a:moveTo>
                <a:lnTo>
                  <a:pt x="267462" y="57149"/>
                </a:lnTo>
                <a:lnTo>
                  <a:pt x="265878" y="64627"/>
                </a:lnTo>
                <a:lnTo>
                  <a:pt x="265176" y="65632"/>
                </a:lnTo>
                <a:lnTo>
                  <a:pt x="265176" y="114300"/>
                </a:lnTo>
                <a:lnTo>
                  <a:pt x="267462" y="113157"/>
                </a:lnTo>
                <a:close/>
              </a:path>
            </a:pathLst>
          </a:custGeom>
          <a:solidFill>
            <a:srgbClr val="000000"/>
          </a:solidFill>
        </p:spPr>
        <p:txBody>
          <a:bodyPr wrap="square" lIns="0" tIns="0" rIns="0" bIns="0" rtlCol="0"/>
          <a:lstStyle/>
          <a:p>
            <a:endParaRPr/>
          </a:p>
        </p:txBody>
      </p:sp>
      <p:sp>
        <p:nvSpPr>
          <p:cNvPr id="29" name="object 27"/>
          <p:cNvSpPr/>
          <p:nvPr/>
        </p:nvSpPr>
        <p:spPr>
          <a:xfrm>
            <a:off x="1587704" y="2641470"/>
            <a:ext cx="480907" cy="114300"/>
          </a:xfrm>
          <a:custGeom>
            <a:avLst/>
            <a:gdLst/>
            <a:ahLst/>
            <a:cxnLst/>
            <a:rect l="l" t="t" r="r" b="b"/>
            <a:pathLst>
              <a:path w="360679" h="114300">
                <a:moveTo>
                  <a:pt x="265175" y="76199"/>
                </a:moveTo>
                <a:lnTo>
                  <a:pt x="265175" y="38099"/>
                </a:lnTo>
                <a:lnTo>
                  <a:pt x="0" y="38099"/>
                </a:lnTo>
                <a:lnTo>
                  <a:pt x="0" y="76199"/>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333399"/>
          </a:solidFill>
        </p:spPr>
        <p:txBody>
          <a:bodyPr wrap="square" lIns="0" tIns="0" rIns="0" bIns="0" rtlCol="0"/>
          <a:lstStyle/>
          <a:p>
            <a:endParaRPr/>
          </a:p>
        </p:txBody>
      </p:sp>
      <p:sp>
        <p:nvSpPr>
          <p:cNvPr id="30" name="object 28"/>
          <p:cNvSpPr/>
          <p:nvPr/>
        </p:nvSpPr>
        <p:spPr>
          <a:xfrm>
            <a:off x="1615756" y="1474100"/>
            <a:ext cx="480907" cy="114300"/>
          </a:xfrm>
          <a:custGeom>
            <a:avLst/>
            <a:gdLst/>
            <a:ahLst/>
            <a:cxnLst/>
            <a:rect l="l" t="t" r="r" b="b"/>
            <a:pathLst>
              <a:path w="360679" h="114300">
                <a:moveTo>
                  <a:pt x="265175" y="76199"/>
                </a:moveTo>
                <a:lnTo>
                  <a:pt x="265175" y="38099"/>
                </a:lnTo>
                <a:lnTo>
                  <a:pt x="0" y="38100"/>
                </a:lnTo>
                <a:lnTo>
                  <a:pt x="0" y="76200"/>
                </a:lnTo>
                <a:lnTo>
                  <a:pt x="265175" y="76199"/>
                </a:lnTo>
                <a:close/>
              </a:path>
              <a:path w="360679" h="114300">
                <a:moveTo>
                  <a:pt x="360425" y="57149"/>
                </a:moveTo>
                <a:lnTo>
                  <a:pt x="246125" y="0"/>
                </a:lnTo>
                <a:lnTo>
                  <a:pt x="246125" y="38099"/>
                </a:lnTo>
                <a:lnTo>
                  <a:pt x="265175" y="38099"/>
                </a:lnTo>
                <a:lnTo>
                  <a:pt x="265175" y="104774"/>
                </a:lnTo>
                <a:lnTo>
                  <a:pt x="360425" y="57149"/>
                </a:lnTo>
                <a:close/>
              </a:path>
              <a:path w="360679" h="114300">
                <a:moveTo>
                  <a:pt x="265175" y="104774"/>
                </a:moveTo>
                <a:lnTo>
                  <a:pt x="265175" y="76199"/>
                </a:lnTo>
                <a:lnTo>
                  <a:pt x="246125" y="76199"/>
                </a:lnTo>
                <a:lnTo>
                  <a:pt x="246125" y="114299"/>
                </a:lnTo>
                <a:lnTo>
                  <a:pt x="265175" y="104774"/>
                </a:lnTo>
                <a:close/>
              </a:path>
            </a:pathLst>
          </a:custGeom>
          <a:solidFill>
            <a:srgbClr val="808080"/>
          </a:solidFill>
        </p:spPr>
        <p:txBody>
          <a:bodyPr wrap="square" lIns="0" tIns="0" rIns="0" bIns="0" rtlCol="0"/>
          <a:lstStyle/>
          <a:p>
            <a:endParaRPr/>
          </a:p>
        </p:txBody>
      </p:sp>
      <p:sp>
        <p:nvSpPr>
          <p:cNvPr id="31" name="object 29"/>
          <p:cNvSpPr txBox="1"/>
          <p:nvPr/>
        </p:nvSpPr>
        <p:spPr>
          <a:xfrm>
            <a:off x="5144409" y="3371803"/>
            <a:ext cx="960120" cy="634789"/>
          </a:xfrm>
          <a:prstGeom prst="rect">
            <a:avLst/>
          </a:prstGeom>
          <a:solidFill>
            <a:schemeClr val="bg1">
              <a:lumMod val="65000"/>
            </a:schemeClr>
          </a:solidFill>
        </p:spPr>
        <p:txBody>
          <a:bodyPr vert="horz" wrap="square" lIns="0" tIns="80010" rIns="0" bIns="0" rtlCol="0">
            <a:spAutoFit/>
          </a:bodyPr>
          <a:lstStyle/>
          <a:p>
            <a:pPr marL="73025" marR="85725" indent="-20320" algn="ctr">
              <a:lnSpc>
                <a:spcPct val="100000"/>
              </a:lnSpc>
              <a:spcBef>
                <a:spcPts val="630"/>
              </a:spcBef>
            </a:pPr>
            <a:r>
              <a:rPr sz="1200" spc="-10" dirty="0">
                <a:latin typeface="Arial"/>
                <a:cs typeface="Arial"/>
              </a:rPr>
              <a:t>Cement  Bulk  Storage</a:t>
            </a:r>
            <a:endParaRPr sz="1200" dirty="0">
              <a:latin typeface="Arial"/>
              <a:cs typeface="Arial"/>
            </a:endParaRPr>
          </a:p>
        </p:txBody>
      </p:sp>
      <p:sp>
        <p:nvSpPr>
          <p:cNvPr id="32" name="object 30"/>
          <p:cNvSpPr txBox="1"/>
          <p:nvPr/>
        </p:nvSpPr>
        <p:spPr>
          <a:xfrm>
            <a:off x="2841137" y="3373327"/>
            <a:ext cx="86360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55880" marR="50165" indent="9525">
              <a:lnSpc>
                <a:spcPct val="100000"/>
              </a:lnSpc>
            </a:pPr>
            <a:r>
              <a:rPr sz="1200" spc="-10" dirty="0">
                <a:latin typeface="Arial"/>
                <a:cs typeface="Arial"/>
              </a:rPr>
              <a:t>Clinker  Storage</a:t>
            </a:r>
            <a:endParaRPr sz="1200" dirty="0">
              <a:latin typeface="Arial"/>
              <a:cs typeface="Arial"/>
            </a:endParaRPr>
          </a:p>
        </p:txBody>
      </p:sp>
      <p:sp>
        <p:nvSpPr>
          <p:cNvPr id="33" name="object 31"/>
          <p:cNvSpPr txBox="1"/>
          <p:nvPr/>
        </p:nvSpPr>
        <p:spPr>
          <a:xfrm>
            <a:off x="1496971" y="3373327"/>
            <a:ext cx="1059180" cy="550151"/>
          </a:xfrm>
          <a:prstGeom prst="rect">
            <a:avLst/>
          </a:prstGeom>
          <a:solidFill>
            <a:schemeClr val="bg1">
              <a:lumMod val="65000"/>
            </a:schemeClr>
          </a:solidFill>
        </p:spPr>
        <p:txBody>
          <a:bodyPr vert="horz" wrap="square" lIns="0" tIns="3810" rIns="0" bIns="0" rtlCol="0">
            <a:spAutoFit/>
          </a:bodyPr>
          <a:lstStyle/>
          <a:p>
            <a:pPr>
              <a:lnSpc>
                <a:spcPct val="100000"/>
              </a:lnSpc>
              <a:spcBef>
                <a:spcPts val="30"/>
              </a:spcBef>
            </a:pPr>
            <a:endParaRPr sz="1150" dirty="0">
              <a:latin typeface="Times New Roman"/>
              <a:cs typeface="Times New Roman"/>
            </a:endParaRPr>
          </a:p>
          <a:p>
            <a:pPr marL="32384" marR="26034" indent="106680">
              <a:lnSpc>
                <a:spcPct val="100000"/>
              </a:lnSpc>
            </a:pPr>
            <a:r>
              <a:rPr sz="1200" spc="-10" dirty="0">
                <a:latin typeface="Arial"/>
                <a:cs typeface="Arial"/>
              </a:rPr>
              <a:t>Clinker  Production</a:t>
            </a:r>
            <a:endParaRPr sz="1200" dirty="0">
              <a:latin typeface="Arial"/>
              <a:cs typeface="Arial"/>
            </a:endParaRPr>
          </a:p>
        </p:txBody>
      </p:sp>
      <p:sp>
        <p:nvSpPr>
          <p:cNvPr id="34" name="object 32"/>
          <p:cNvSpPr/>
          <p:nvPr/>
        </p:nvSpPr>
        <p:spPr>
          <a:xfrm>
            <a:off x="1093619" y="2721816"/>
            <a:ext cx="426720" cy="1012190"/>
          </a:xfrm>
          <a:custGeom>
            <a:avLst/>
            <a:gdLst/>
            <a:ahLst/>
            <a:cxnLst/>
            <a:rect l="l" t="t" r="r" b="b"/>
            <a:pathLst>
              <a:path w="320040" h="1012189">
                <a:moveTo>
                  <a:pt x="292564" y="925334"/>
                </a:moveTo>
                <a:lnTo>
                  <a:pt x="27431" y="0"/>
                </a:lnTo>
                <a:lnTo>
                  <a:pt x="0" y="7620"/>
                </a:lnTo>
                <a:lnTo>
                  <a:pt x="265000" y="933246"/>
                </a:lnTo>
                <a:lnTo>
                  <a:pt x="292564" y="925334"/>
                </a:lnTo>
                <a:close/>
              </a:path>
              <a:path w="320040" h="1012189">
                <a:moveTo>
                  <a:pt x="296418" y="1005266"/>
                </a:moveTo>
                <a:lnTo>
                  <a:pt x="296418" y="938784"/>
                </a:lnTo>
                <a:lnTo>
                  <a:pt x="268986" y="947166"/>
                </a:lnTo>
                <a:lnTo>
                  <a:pt x="265000" y="933246"/>
                </a:lnTo>
                <a:lnTo>
                  <a:pt x="237744" y="941069"/>
                </a:lnTo>
                <a:lnTo>
                  <a:pt x="296418" y="1005266"/>
                </a:lnTo>
                <a:close/>
              </a:path>
              <a:path w="320040" h="1012189">
                <a:moveTo>
                  <a:pt x="296418" y="938784"/>
                </a:moveTo>
                <a:lnTo>
                  <a:pt x="292564" y="925334"/>
                </a:lnTo>
                <a:lnTo>
                  <a:pt x="265000" y="933246"/>
                </a:lnTo>
                <a:lnTo>
                  <a:pt x="268986" y="947166"/>
                </a:lnTo>
                <a:lnTo>
                  <a:pt x="296418" y="938784"/>
                </a:lnTo>
                <a:close/>
              </a:path>
              <a:path w="320040" h="1012189">
                <a:moveTo>
                  <a:pt x="320040" y="917447"/>
                </a:moveTo>
                <a:lnTo>
                  <a:pt x="292564" y="925334"/>
                </a:lnTo>
                <a:lnTo>
                  <a:pt x="296418" y="938784"/>
                </a:lnTo>
                <a:lnTo>
                  <a:pt x="296418" y="1005266"/>
                </a:lnTo>
                <a:lnTo>
                  <a:pt x="302514" y="1011936"/>
                </a:lnTo>
                <a:lnTo>
                  <a:pt x="320040" y="917447"/>
                </a:lnTo>
                <a:close/>
              </a:path>
            </a:pathLst>
          </a:custGeom>
          <a:solidFill>
            <a:srgbClr val="808080"/>
          </a:solidFill>
        </p:spPr>
        <p:txBody>
          <a:bodyPr wrap="square" lIns="0" tIns="0" rIns="0" bIns="0" rtlCol="0"/>
          <a:lstStyle/>
          <a:p>
            <a:endParaRPr/>
          </a:p>
        </p:txBody>
      </p:sp>
      <p:sp>
        <p:nvSpPr>
          <p:cNvPr id="35" name="object 33"/>
          <p:cNvSpPr/>
          <p:nvPr/>
        </p:nvSpPr>
        <p:spPr>
          <a:xfrm>
            <a:off x="1111908" y="3690319"/>
            <a:ext cx="385233" cy="86360"/>
          </a:xfrm>
          <a:custGeom>
            <a:avLst/>
            <a:gdLst/>
            <a:ahLst/>
            <a:cxnLst/>
            <a:rect l="l" t="t" r="r" b="b"/>
            <a:pathLst>
              <a:path w="288925" h="86360">
                <a:moveTo>
                  <a:pt x="217169" y="57150"/>
                </a:moveTo>
                <a:lnTo>
                  <a:pt x="217169" y="28955"/>
                </a:lnTo>
                <a:lnTo>
                  <a:pt x="0" y="28955"/>
                </a:lnTo>
                <a:lnTo>
                  <a:pt x="0" y="57150"/>
                </a:lnTo>
                <a:lnTo>
                  <a:pt x="217169" y="57150"/>
                </a:lnTo>
                <a:close/>
              </a:path>
              <a:path w="288925" h="86360">
                <a:moveTo>
                  <a:pt x="288798" y="43434"/>
                </a:moveTo>
                <a:lnTo>
                  <a:pt x="203454" y="0"/>
                </a:lnTo>
                <a:lnTo>
                  <a:pt x="203454" y="28955"/>
                </a:lnTo>
                <a:lnTo>
                  <a:pt x="217169" y="28955"/>
                </a:lnTo>
                <a:lnTo>
                  <a:pt x="217169" y="79248"/>
                </a:lnTo>
                <a:lnTo>
                  <a:pt x="288798" y="43434"/>
                </a:lnTo>
                <a:close/>
              </a:path>
              <a:path w="288925" h="86360">
                <a:moveTo>
                  <a:pt x="217169" y="79248"/>
                </a:moveTo>
                <a:lnTo>
                  <a:pt x="217169" y="57150"/>
                </a:lnTo>
                <a:lnTo>
                  <a:pt x="203454" y="57150"/>
                </a:lnTo>
                <a:lnTo>
                  <a:pt x="203454" y="86106"/>
                </a:lnTo>
                <a:lnTo>
                  <a:pt x="217169" y="79248"/>
                </a:lnTo>
                <a:close/>
              </a:path>
            </a:pathLst>
          </a:custGeom>
          <a:solidFill>
            <a:srgbClr val="808080"/>
          </a:solidFill>
        </p:spPr>
        <p:txBody>
          <a:bodyPr wrap="square" lIns="0" tIns="0" rIns="0" bIns="0" rtlCol="0"/>
          <a:lstStyle/>
          <a:p>
            <a:endParaRPr/>
          </a:p>
        </p:txBody>
      </p:sp>
      <p:sp>
        <p:nvSpPr>
          <p:cNvPr id="36" name="object 34"/>
          <p:cNvSpPr/>
          <p:nvPr/>
        </p:nvSpPr>
        <p:spPr>
          <a:xfrm>
            <a:off x="1093619" y="3733753"/>
            <a:ext cx="426720" cy="1012190"/>
          </a:xfrm>
          <a:custGeom>
            <a:avLst/>
            <a:gdLst/>
            <a:ahLst/>
            <a:cxnLst/>
            <a:rect l="l" t="t" r="r" b="b"/>
            <a:pathLst>
              <a:path w="320040" h="1012189">
                <a:moveTo>
                  <a:pt x="292567" y="85840"/>
                </a:moveTo>
                <a:lnTo>
                  <a:pt x="265199" y="77984"/>
                </a:lnTo>
                <a:lnTo>
                  <a:pt x="0" y="1003553"/>
                </a:lnTo>
                <a:lnTo>
                  <a:pt x="27432" y="1011935"/>
                </a:lnTo>
                <a:lnTo>
                  <a:pt x="292567" y="85840"/>
                </a:lnTo>
                <a:close/>
              </a:path>
              <a:path w="320040" h="1012189">
                <a:moveTo>
                  <a:pt x="320039" y="93725"/>
                </a:moveTo>
                <a:lnTo>
                  <a:pt x="302513" y="0"/>
                </a:lnTo>
                <a:lnTo>
                  <a:pt x="237743" y="70103"/>
                </a:lnTo>
                <a:lnTo>
                  <a:pt x="265199" y="77984"/>
                </a:lnTo>
                <a:lnTo>
                  <a:pt x="268985" y="64769"/>
                </a:lnTo>
                <a:lnTo>
                  <a:pt x="296417" y="72389"/>
                </a:lnTo>
                <a:lnTo>
                  <a:pt x="296417" y="86945"/>
                </a:lnTo>
                <a:lnTo>
                  <a:pt x="320039" y="93725"/>
                </a:lnTo>
                <a:close/>
              </a:path>
              <a:path w="320040" h="1012189">
                <a:moveTo>
                  <a:pt x="296417" y="72389"/>
                </a:moveTo>
                <a:lnTo>
                  <a:pt x="268985" y="64769"/>
                </a:lnTo>
                <a:lnTo>
                  <a:pt x="265199" y="77984"/>
                </a:lnTo>
                <a:lnTo>
                  <a:pt x="292567" y="85840"/>
                </a:lnTo>
                <a:lnTo>
                  <a:pt x="296417" y="72389"/>
                </a:lnTo>
                <a:close/>
              </a:path>
              <a:path w="320040" h="1012189">
                <a:moveTo>
                  <a:pt x="296417" y="86945"/>
                </a:moveTo>
                <a:lnTo>
                  <a:pt x="296417" y="72389"/>
                </a:lnTo>
                <a:lnTo>
                  <a:pt x="292567" y="85840"/>
                </a:lnTo>
                <a:lnTo>
                  <a:pt x="296417" y="86945"/>
                </a:lnTo>
                <a:close/>
              </a:path>
            </a:pathLst>
          </a:custGeom>
          <a:solidFill>
            <a:srgbClr val="808080"/>
          </a:solidFill>
        </p:spPr>
        <p:txBody>
          <a:bodyPr wrap="square" lIns="0" tIns="0" rIns="0" bIns="0" rtlCol="0"/>
          <a:lstStyle/>
          <a:p>
            <a:endParaRPr/>
          </a:p>
        </p:txBody>
      </p:sp>
      <p:sp>
        <p:nvSpPr>
          <p:cNvPr id="37" name="object 35"/>
          <p:cNvSpPr/>
          <p:nvPr/>
        </p:nvSpPr>
        <p:spPr>
          <a:xfrm>
            <a:off x="2555641" y="3667459"/>
            <a:ext cx="285496" cy="132587"/>
          </a:xfrm>
          <a:prstGeom prst="rect">
            <a:avLst/>
          </a:prstGeom>
          <a:blipFill>
            <a:blip r:embed="rId2" cstate="print"/>
            <a:stretch>
              <a:fillRect/>
            </a:stretch>
          </a:blipFill>
        </p:spPr>
        <p:txBody>
          <a:bodyPr wrap="square" lIns="0" tIns="0" rIns="0" bIns="0" rtlCol="0"/>
          <a:lstStyle/>
          <a:p>
            <a:endParaRPr/>
          </a:p>
        </p:txBody>
      </p:sp>
      <p:sp>
        <p:nvSpPr>
          <p:cNvPr id="38" name="object 36"/>
          <p:cNvSpPr/>
          <p:nvPr/>
        </p:nvSpPr>
        <p:spPr>
          <a:xfrm>
            <a:off x="5605675" y="2538176"/>
            <a:ext cx="5016500" cy="847725"/>
          </a:xfrm>
          <a:custGeom>
            <a:avLst/>
            <a:gdLst/>
            <a:ahLst/>
            <a:cxnLst/>
            <a:rect l="l" t="t" r="r" b="b"/>
            <a:pathLst>
              <a:path w="3762375" h="847725">
                <a:moveTo>
                  <a:pt x="28194" y="841247"/>
                </a:moveTo>
                <a:lnTo>
                  <a:pt x="28194" y="825245"/>
                </a:lnTo>
                <a:lnTo>
                  <a:pt x="22098" y="819149"/>
                </a:lnTo>
                <a:lnTo>
                  <a:pt x="6095" y="819149"/>
                </a:lnTo>
                <a:lnTo>
                  <a:pt x="0" y="825245"/>
                </a:lnTo>
                <a:lnTo>
                  <a:pt x="0" y="841247"/>
                </a:lnTo>
                <a:lnTo>
                  <a:pt x="6096" y="847343"/>
                </a:lnTo>
                <a:lnTo>
                  <a:pt x="22098" y="847343"/>
                </a:lnTo>
                <a:lnTo>
                  <a:pt x="28194" y="841247"/>
                </a:lnTo>
                <a:close/>
              </a:path>
              <a:path w="3762375" h="847725">
                <a:moveTo>
                  <a:pt x="28193" y="784097"/>
                </a:moveTo>
                <a:lnTo>
                  <a:pt x="28193" y="768095"/>
                </a:lnTo>
                <a:lnTo>
                  <a:pt x="22097" y="761999"/>
                </a:lnTo>
                <a:lnTo>
                  <a:pt x="6095" y="761999"/>
                </a:lnTo>
                <a:lnTo>
                  <a:pt x="0" y="768095"/>
                </a:lnTo>
                <a:lnTo>
                  <a:pt x="0" y="784097"/>
                </a:lnTo>
                <a:lnTo>
                  <a:pt x="6095" y="790193"/>
                </a:lnTo>
                <a:lnTo>
                  <a:pt x="22097" y="790193"/>
                </a:lnTo>
                <a:lnTo>
                  <a:pt x="28193" y="784097"/>
                </a:lnTo>
                <a:close/>
              </a:path>
              <a:path w="3762375" h="847725">
                <a:moveTo>
                  <a:pt x="28193" y="726947"/>
                </a:moveTo>
                <a:lnTo>
                  <a:pt x="28193" y="710945"/>
                </a:lnTo>
                <a:lnTo>
                  <a:pt x="22097" y="704849"/>
                </a:lnTo>
                <a:lnTo>
                  <a:pt x="6095" y="704849"/>
                </a:lnTo>
                <a:lnTo>
                  <a:pt x="0" y="710945"/>
                </a:lnTo>
                <a:lnTo>
                  <a:pt x="0" y="726947"/>
                </a:lnTo>
                <a:lnTo>
                  <a:pt x="6095" y="733043"/>
                </a:lnTo>
                <a:lnTo>
                  <a:pt x="22097" y="733043"/>
                </a:lnTo>
                <a:lnTo>
                  <a:pt x="28193" y="726947"/>
                </a:lnTo>
                <a:close/>
              </a:path>
              <a:path w="3762375" h="847725">
                <a:moveTo>
                  <a:pt x="28193" y="669797"/>
                </a:moveTo>
                <a:lnTo>
                  <a:pt x="28193" y="653795"/>
                </a:lnTo>
                <a:lnTo>
                  <a:pt x="22097" y="647699"/>
                </a:lnTo>
                <a:lnTo>
                  <a:pt x="6095" y="647699"/>
                </a:lnTo>
                <a:lnTo>
                  <a:pt x="0" y="653795"/>
                </a:lnTo>
                <a:lnTo>
                  <a:pt x="0" y="669797"/>
                </a:lnTo>
                <a:lnTo>
                  <a:pt x="6095" y="675893"/>
                </a:lnTo>
                <a:lnTo>
                  <a:pt x="22097" y="675893"/>
                </a:lnTo>
                <a:lnTo>
                  <a:pt x="28193" y="669797"/>
                </a:lnTo>
                <a:close/>
              </a:path>
              <a:path w="3762375" h="847725">
                <a:moveTo>
                  <a:pt x="28193" y="612647"/>
                </a:moveTo>
                <a:lnTo>
                  <a:pt x="28193" y="596645"/>
                </a:lnTo>
                <a:lnTo>
                  <a:pt x="22097" y="590549"/>
                </a:lnTo>
                <a:lnTo>
                  <a:pt x="6095" y="590549"/>
                </a:lnTo>
                <a:lnTo>
                  <a:pt x="0" y="596645"/>
                </a:lnTo>
                <a:lnTo>
                  <a:pt x="0" y="612647"/>
                </a:lnTo>
                <a:lnTo>
                  <a:pt x="6095" y="618743"/>
                </a:lnTo>
                <a:lnTo>
                  <a:pt x="22097" y="618743"/>
                </a:lnTo>
                <a:lnTo>
                  <a:pt x="28193" y="612647"/>
                </a:lnTo>
                <a:close/>
              </a:path>
              <a:path w="3762375" h="847725">
                <a:moveTo>
                  <a:pt x="28193" y="555497"/>
                </a:moveTo>
                <a:lnTo>
                  <a:pt x="28193" y="539495"/>
                </a:lnTo>
                <a:lnTo>
                  <a:pt x="22097" y="533399"/>
                </a:lnTo>
                <a:lnTo>
                  <a:pt x="6095" y="533399"/>
                </a:lnTo>
                <a:lnTo>
                  <a:pt x="0" y="539495"/>
                </a:lnTo>
                <a:lnTo>
                  <a:pt x="0" y="555497"/>
                </a:lnTo>
                <a:lnTo>
                  <a:pt x="6095" y="561593"/>
                </a:lnTo>
                <a:lnTo>
                  <a:pt x="22097" y="561593"/>
                </a:lnTo>
                <a:lnTo>
                  <a:pt x="28193" y="555497"/>
                </a:lnTo>
                <a:close/>
              </a:path>
              <a:path w="3762375" h="847725">
                <a:moveTo>
                  <a:pt x="28193" y="498347"/>
                </a:moveTo>
                <a:lnTo>
                  <a:pt x="28193" y="482345"/>
                </a:lnTo>
                <a:lnTo>
                  <a:pt x="22097" y="476249"/>
                </a:lnTo>
                <a:lnTo>
                  <a:pt x="6095" y="476249"/>
                </a:lnTo>
                <a:lnTo>
                  <a:pt x="0" y="482345"/>
                </a:lnTo>
                <a:lnTo>
                  <a:pt x="0" y="498347"/>
                </a:lnTo>
                <a:lnTo>
                  <a:pt x="6095" y="504443"/>
                </a:lnTo>
                <a:lnTo>
                  <a:pt x="22097" y="504443"/>
                </a:lnTo>
                <a:lnTo>
                  <a:pt x="28193" y="498347"/>
                </a:lnTo>
                <a:close/>
              </a:path>
              <a:path w="3762375" h="847725">
                <a:moveTo>
                  <a:pt x="28193" y="441197"/>
                </a:moveTo>
                <a:lnTo>
                  <a:pt x="28193" y="425195"/>
                </a:lnTo>
                <a:lnTo>
                  <a:pt x="22097" y="419099"/>
                </a:lnTo>
                <a:lnTo>
                  <a:pt x="6095" y="419099"/>
                </a:lnTo>
                <a:lnTo>
                  <a:pt x="0" y="425195"/>
                </a:lnTo>
                <a:lnTo>
                  <a:pt x="0" y="441197"/>
                </a:lnTo>
                <a:lnTo>
                  <a:pt x="6095" y="447293"/>
                </a:lnTo>
                <a:lnTo>
                  <a:pt x="22097" y="447293"/>
                </a:lnTo>
                <a:lnTo>
                  <a:pt x="28193" y="441197"/>
                </a:lnTo>
                <a:close/>
              </a:path>
              <a:path w="3762375" h="847725">
                <a:moveTo>
                  <a:pt x="28193" y="384047"/>
                </a:moveTo>
                <a:lnTo>
                  <a:pt x="28193" y="368045"/>
                </a:lnTo>
                <a:lnTo>
                  <a:pt x="22097" y="361949"/>
                </a:lnTo>
                <a:lnTo>
                  <a:pt x="6095" y="361949"/>
                </a:lnTo>
                <a:lnTo>
                  <a:pt x="0" y="368045"/>
                </a:lnTo>
                <a:lnTo>
                  <a:pt x="0" y="384047"/>
                </a:lnTo>
                <a:lnTo>
                  <a:pt x="6095" y="390143"/>
                </a:lnTo>
                <a:lnTo>
                  <a:pt x="22097" y="390143"/>
                </a:lnTo>
                <a:lnTo>
                  <a:pt x="28193" y="384047"/>
                </a:lnTo>
                <a:close/>
              </a:path>
              <a:path w="3762375" h="847725">
                <a:moveTo>
                  <a:pt x="28193" y="326897"/>
                </a:moveTo>
                <a:lnTo>
                  <a:pt x="28193" y="310895"/>
                </a:lnTo>
                <a:lnTo>
                  <a:pt x="22097" y="304799"/>
                </a:lnTo>
                <a:lnTo>
                  <a:pt x="6095" y="304799"/>
                </a:lnTo>
                <a:lnTo>
                  <a:pt x="0" y="310895"/>
                </a:lnTo>
                <a:lnTo>
                  <a:pt x="0" y="326897"/>
                </a:lnTo>
                <a:lnTo>
                  <a:pt x="6095" y="332993"/>
                </a:lnTo>
                <a:lnTo>
                  <a:pt x="22097" y="332993"/>
                </a:lnTo>
                <a:lnTo>
                  <a:pt x="28193" y="326897"/>
                </a:lnTo>
                <a:close/>
              </a:path>
              <a:path w="3762375" h="847725">
                <a:moveTo>
                  <a:pt x="28193" y="269747"/>
                </a:moveTo>
                <a:lnTo>
                  <a:pt x="28193" y="253745"/>
                </a:lnTo>
                <a:lnTo>
                  <a:pt x="22097" y="246887"/>
                </a:lnTo>
                <a:lnTo>
                  <a:pt x="6095" y="246887"/>
                </a:lnTo>
                <a:lnTo>
                  <a:pt x="0" y="253745"/>
                </a:lnTo>
                <a:lnTo>
                  <a:pt x="0" y="269747"/>
                </a:lnTo>
                <a:lnTo>
                  <a:pt x="6095" y="275843"/>
                </a:lnTo>
                <a:lnTo>
                  <a:pt x="22097" y="275843"/>
                </a:lnTo>
                <a:lnTo>
                  <a:pt x="28193" y="269747"/>
                </a:lnTo>
                <a:close/>
              </a:path>
              <a:path w="3762375" h="847725">
                <a:moveTo>
                  <a:pt x="28193" y="212597"/>
                </a:moveTo>
                <a:lnTo>
                  <a:pt x="28193" y="196595"/>
                </a:lnTo>
                <a:lnTo>
                  <a:pt x="22097" y="189737"/>
                </a:lnTo>
                <a:lnTo>
                  <a:pt x="6095" y="189737"/>
                </a:lnTo>
                <a:lnTo>
                  <a:pt x="0" y="196595"/>
                </a:lnTo>
                <a:lnTo>
                  <a:pt x="0" y="212597"/>
                </a:lnTo>
                <a:lnTo>
                  <a:pt x="6095" y="218693"/>
                </a:lnTo>
                <a:lnTo>
                  <a:pt x="22097" y="218693"/>
                </a:lnTo>
                <a:lnTo>
                  <a:pt x="28193" y="212597"/>
                </a:lnTo>
                <a:close/>
              </a:path>
              <a:path w="3762375" h="847725">
                <a:moveTo>
                  <a:pt x="28193" y="155447"/>
                </a:moveTo>
                <a:lnTo>
                  <a:pt x="28193" y="139445"/>
                </a:lnTo>
                <a:lnTo>
                  <a:pt x="22097" y="132587"/>
                </a:lnTo>
                <a:lnTo>
                  <a:pt x="6095" y="132587"/>
                </a:lnTo>
                <a:lnTo>
                  <a:pt x="0" y="139445"/>
                </a:lnTo>
                <a:lnTo>
                  <a:pt x="0" y="155447"/>
                </a:lnTo>
                <a:lnTo>
                  <a:pt x="6095" y="161543"/>
                </a:lnTo>
                <a:lnTo>
                  <a:pt x="22097" y="161543"/>
                </a:lnTo>
                <a:lnTo>
                  <a:pt x="28193" y="155447"/>
                </a:lnTo>
                <a:close/>
              </a:path>
              <a:path w="3762375" h="847725">
                <a:moveTo>
                  <a:pt x="28193" y="98297"/>
                </a:moveTo>
                <a:lnTo>
                  <a:pt x="28193" y="82295"/>
                </a:lnTo>
                <a:lnTo>
                  <a:pt x="22097" y="75437"/>
                </a:lnTo>
                <a:lnTo>
                  <a:pt x="6095" y="75437"/>
                </a:lnTo>
                <a:lnTo>
                  <a:pt x="0" y="82295"/>
                </a:lnTo>
                <a:lnTo>
                  <a:pt x="0" y="98297"/>
                </a:lnTo>
                <a:lnTo>
                  <a:pt x="6095" y="104393"/>
                </a:lnTo>
                <a:lnTo>
                  <a:pt x="22097" y="104393"/>
                </a:lnTo>
                <a:lnTo>
                  <a:pt x="28193" y="98297"/>
                </a:lnTo>
                <a:close/>
              </a:path>
              <a:path w="3762375" h="847725">
                <a:moveTo>
                  <a:pt x="38099" y="50291"/>
                </a:moveTo>
                <a:lnTo>
                  <a:pt x="38099" y="35051"/>
                </a:lnTo>
                <a:lnTo>
                  <a:pt x="32003" y="28193"/>
                </a:lnTo>
                <a:lnTo>
                  <a:pt x="16001" y="28193"/>
                </a:lnTo>
                <a:lnTo>
                  <a:pt x="9905" y="35051"/>
                </a:lnTo>
                <a:lnTo>
                  <a:pt x="9905" y="50291"/>
                </a:lnTo>
                <a:lnTo>
                  <a:pt x="16001" y="57149"/>
                </a:lnTo>
                <a:lnTo>
                  <a:pt x="32003" y="57149"/>
                </a:lnTo>
                <a:lnTo>
                  <a:pt x="38099" y="50291"/>
                </a:lnTo>
                <a:close/>
              </a:path>
              <a:path w="3762375" h="847725">
                <a:moveTo>
                  <a:pt x="95249" y="50291"/>
                </a:moveTo>
                <a:lnTo>
                  <a:pt x="95249" y="35051"/>
                </a:lnTo>
                <a:lnTo>
                  <a:pt x="89153" y="28193"/>
                </a:lnTo>
                <a:lnTo>
                  <a:pt x="73151" y="28193"/>
                </a:lnTo>
                <a:lnTo>
                  <a:pt x="67055" y="35051"/>
                </a:lnTo>
                <a:lnTo>
                  <a:pt x="67055" y="50291"/>
                </a:lnTo>
                <a:lnTo>
                  <a:pt x="73151" y="57149"/>
                </a:lnTo>
                <a:lnTo>
                  <a:pt x="89153" y="57149"/>
                </a:lnTo>
                <a:lnTo>
                  <a:pt x="95249" y="50291"/>
                </a:lnTo>
                <a:close/>
              </a:path>
              <a:path w="3762375" h="847725">
                <a:moveTo>
                  <a:pt x="152399" y="50291"/>
                </a:moveTo>
                <a:lnTo>
                  <a:pt x="152399" y="35051"/>
                </a:lnTo>
                <a:lnTo>
                  <a:pt x="146303" y="28193"/>
                </a:lnTo>
                <a:lnTo>
                  <a:pt x="130301" y="28193"/>
                </a:lnTo>
                <a:lnTo>
                  <a:pt x="124205" y="35051"/>
                </a:lnTo>
                <a:lnTo>
                  <a:pt x="124205" y="50291"/>
                </a:lnTo>
                <a:lnTo>
                  <a:pt x="130301" y="57149"/>
                </a:lnTo>
                <a:lnTo>
                  <a:pt x="146303" y="57149"/>
                </a:lnTo>
                <a:lnTo>
                  <a:pt x="152399" y="50291"/>
                </a:lnTo>
                <a:close/>
              </a:path>
              <a:path w="3762375" h="847725">
                <a:moveTo>
                  <a:pt x="209549" y="50291"/>
                </a:moveTo>
                <a:lnTo>
                  <a:pt x="209549" y="35051"/>
                </a:lnTo>
                <a:lnTo>
                  <a:pt x="203453" y="28193"/>
                </a:lnTo>
                <a:lnTo>
                  <a:pt x="187451" y="28193"/>
                </a:lnTo>
                <a:lnTo>
                  <a:pt x="181355" y="35051"/>
                </a:lnTo>
                <a:lnTo>
                  <a:pt x="181355" y="50291"/>
                </a:lnTo>
                <a:lnTo>
                  <a:pt x="187451" y="57149"/>
                </a:lnTo>
                <a:lnTo>
                  <a:pt x="203453" y="57149"/>
                </a:lnTo>
                <a:lnTo>
                  <a:pt x="209549" y="50291"/>
                </a:lnTo>
                <a:close/>
              </a:path>
              <a:path w="3762375" h="847725">
                <a:moveTo>
                  <a:pt x="267461" y="50291"/>
                </a:moveTo>
                <a:lnTo>
                  <a:pt x="267461" y="35051"/>
                </a:lnTo>
                <a:lnTo>
                  <a:pt x="260603" y="28193"/>
                </a:lnTo>
                <a:lnTo>
                  <a:pt x="244601" y="28193"/>
                </a:lnTo>
                <a:lnTo>
                  <a:pt x="238505" y="35051"/>
                </a:lnTo>
                <a:lnTo>
                  <a:pt x="238505" y="50291"/>
                </a:lnTo>
                <a:lnTo>
                  <a:pt x="244601" y="57149"/>
                </a:lnTo>
                <a:lnTo>
                  <a:pt x="260603" y="57149"/>
                </a:lnTo>
                <a:lnTo>
                  <a:pt x="267461" y="50291"/>
                </a:lnTo>
                <a:close/>
              </a:path>
              <a:path w="3762375" h="847725">
                <a:moveTo>
                  <a:pt x="324611" y="50291"/>
                </a:moveTo>
                <a:lnTo>
                  <a:pt x="324611" y="35051"/>
                </a:lnTo>
                <a:lnTo>
                  <a:pt x="317753" y="28193"/>
                </a:lnTo>
                <a:lnTo>
                  <a:pt x="301752" y="28193"/>
                </a:lnTo>
                <a:lnTo>
                  <a:pt x="295655" y="35051"/>
                </a:lnTo>
                <a:lnTo>
                  <a:pt x="295655" y="50291"/>
                </a:lnTo>
                <a:lnTo>
                  <a:pt x="301752" y="57149"/>
                </a:lnTo>
                <a:lnTo>
                  <a:pt x="317753" y="57149"/>
                </a:lnTo>
                <a:lnTo>
                  <a:pt x="324611" y="50291"/>
                </a:lnTo>
                <a:close/>
              </a:path>
              <a:path w="3762375" h="847725">
                <a:moveTo>
                  <a:pt x="381761" y="50291"/>
                </a:moveTo>
                <a:lnTo>
                  <a:pt x="381761" y="35051"/>
                </a:lnTo>
                <a:lnTo>
                  <a:pt x="374903" y="28193"/>
                </a:lnTo>
                <a:lnTo>
                  <a:pt x="358902" y="28193"/>
                </a:lnTo>
                <a:lnTo>
                  <a:pt x="352805" y="35051"/>
                </a:lnTo>
                <a:lnTo>
                  <a:pt x="352805" y="50291"/>
                </a:lnTo>
                <a:lnTo>
                  <a:pt x="358902" y="57149"/>
                </a:lnTo>
                <a:lnTo>
                  <a:pt x="374903" y="57149"/>
                </a:lnTo>
                <a:lnTo>
                  <a:pt x="381761" y="50291"/>
                </a:lnTo>
                <a:close/>
              </a:path>
              <a:path w="3762375" h="847725">
                <a:moveTo>
                  <a:pt x="438911" y="50291"/>
                </a:moveTo>
                <a:lnTo>
                  <a:pt x="438911" y="35051"/>
                </a:lnTo>
                <a:lnTo>
                  <a:pt x="432053" y="28193"/>
                </a:lnTo>
                <a:lnTo>
                  <a:pt x="416051" y="28193"/>
                </a:lnTo>
                <a:lnTo>
                  <a:pt x="409955" y="35051"/>
                </a:lnTo>
                <a:lnTo>
                  <a:pt x="409955" y="50291"/>
                </a:lnTo>
                <a:lnTo>
                  <a:pt x="416051" y="57149"/>
                </a:lnTo>
                <a:lnTo>
                  <a:pt x="432053" y="57149"/>
                </a:lnTo>
                <a:lnTo>
                  <a:pt x="438911" y="50291"/>
                </a:lnTo>
                <a:close/>
              </a:path>
              <a:path w="3762375" h="847725">
                <a:moveTo>
                  <a:pt x="496061" y="50291"/>
                </a:moveTo>
                <a:lnTo>
                  <a:pt x="496061" y="35051"/>
                </a:lnTo>
                <a:lnTo>
                  <a:pt x="489203" y="28193"/>
                </a:lnTo>
                <a:lnTo>
                  <a:pt x="473963" y="28193"/>
                </a:lnTo>
                <a:lnTo>
                  <a:pt x="467105" y="35051"/>
                </a:lnTo>
                <a:lnTo>
                  <a:pt x="467105" y="50291"/>
                </a:lnTo>
                <a:lnTo>
                  <a:pt x="473963" y="57149"/>
                </a:lnTo>
                <a:lnTo>
                  <a:pt x="489203" y="57149"/>
                </a:lnTo>
                <a:lnTo>
                  <a:pt x="496061" y="50291"/>
                </a:lnTo>
                <a:close/>
              </a:path>
              <a:path w="3762375" h="847725">
                <a:moveTo>
                  <a:pt x="553211" y="50291"/>
                </a:moveTo>
                <a:lnTo>
                  <a:pt x="553211" y="35051"/>
                </a:lnTo>
                <a:lnTo>
                  <a:pt x="546354" y="28193"/>
                </a:lnTo>
                <a:lnTo>
                  <a:pt x="531113" y="28193"/>
                </a:lnTo>
                <a:lnTo>
                  <a:pt x="524255" y="35051"/>
                </a:lnTo>
                <a:lnTo>
                  <a:pt x="524255" y="50291"/>
                </a:lnTo>
                <a:lnTo>
                  <a:pt x="531113" y="57149"/>
                </a:lnTo>
                <a:lnTo>
                  <a:pt x="546354" y="57149"/>
                </a:lnTo>
                <a:lnTo>
                  <a:pt x="553211" y="50291"/>
                </a:lnTo>
                <a:close/>
              </a:path>
              <a:path w="3762375" h="847725">
                <a:moveTo>
                  <a:pt x="610361" y="50291"/>
                </a:moveTo>
                <a:lnTo>
                  <a:pt x="610361" y="35051"/>
                </a:lnTo>
                <a:lnTo>
                  <a:pt x="603504" y="28193"/>
                </a:lnTo>
                <a:lnTo>
                  <a:pt x="588263" y="28193"/>
                </a:lnTo>
                <a:lnTo>
                  <a:pt x="581405" y="35051"/>
                </a:lnTo>
                <a:lnTo>
                  <a:pt x="581405" y="50291"/>
                </a:lnTo>
                <a:lnTo>
                  <a:pt x="588263" y="57149"/>
                </a:lnTo>
                <a:lnTo>
                  <a:pt x="603504" y="57149"/>
                </a:lnTo>
                <a:lnTo>
                  <a:pt x="610361" y="50291"/>
                </a:lnTo>
                <a:close/>
              </a:path>
              <a:path w="3762375" h="847725">
                <a:moveTo>
                  <a:pt x="667511" y="50291"/>
                </a:moveTo>
                <a:lnTo>
                  <a:pt x="667511" y="35051"/>
                </a:lnTo>
                <a:lnTo>
                  <a:pt x="660654" y="28193"/>
                </a:lnTo>
                <a:lnTo>
                  <a:pt x="645413" y="28193"/>
                </a:lnTo>
                <a:lnTo>
                  <a:pt x="638555" y="35051"/>
                </a:lnTo>
                <a:lnTo>
                  <a:pt x="638555" y="50291"/>
                </a:lnTo>
                <a:lnTo>
                  <a:pt x="645413" y="57149"/>
                </a:lnTo>
                <a:lnTo>
                  <a:pt x="660654" y="57149"/>
                </a:lnTo>
                <a:lnTo>
                  <a:pt x="667511" y="50291"/>
                </a:lnTo>
                <a:close/>
              </a:path>
              <a:path w="3762375" h="847725">
                <a:moveTo>
                  <a:pt x="724661" y="50291"/>
                </a:moveTo>
                <a:lnTo>
                  <a:pt x="724661" y="35051"/>
                </a:lnTo>
                <a:lnTo>
                  <a:pt x="717804" y="28193"/>
                </a:lnTo>
                <a:lnTo>
                  <a:pt x="702563" y="28193"/>
                </a:lnTo>
                <a:lnTo>
                  <a:pt x="695705" y="35051"/>
                </a:lnTo>
                <a:lnTo>
                  <a:pt x="695705" y="50291"/>
                </a:lnTo>
                <a:lnTo>
                  <a:pt x="702563" y="57149"/>
                </a:lnTo>
                <a:lnTo>
                  <a:pt x="717804" y="57149"/>
                </a:lnTo>
                <a:lnTo>
                  <a:pt x="724661" y="50291"/>
                </a:lnTo>
                <a:close/>
              </a:path>
              <a:path w="3762375" h="847725">
                <a:moveTo>
                  <a:pt x="781811" y="50291"/>
                </a:moveTo>
                <a:lnTo>
                  <a:pt x="781811" y="35051"/>
                </a:lnTo>
                <a:lnTo>
                  <a:pt x="774954" y="28193"/>
                </a:lnTo>
                <a:lnTo>
                  <a:pt x="759713" y="28193"/>
                </a:lnTo>
                <a:lnTo>
                  <a:pt x="752855" y="35051"/>
                </a:lnTo>
                <a:lnTo>
                  <a:pt x="752855" y="50291"/>
                </a:lnTo>
                <a:lnTo>
                  <a:pt x="759713" y="57149"/>
                </a:lnTo>
                <a:lnTo>
                  <a:pt x="774954" y="57149"/>
                </a:lnTo>
                <a:lnTo>
                  <a:pt x="781811" y="50291"/>
                </a:lnTo>
                <a:close/>
              </a:path>
              <a:path w="3762375" h="847725">
                <a:moveTo>
                  <a:pt x="838962" y="50291"/>
                </a:moveTo>
                <a:lnTo>
                  <a:pt x="838962" y="35051"/>
                </a:lnTo>
                <a:lnTo>
                  <a:pt x="832104" y="28193"/>
                </a:lnTo>
                <a:lnTo>
                  <a:pt x="816863" y="28193"/>
                </a:lnTo>
                <a:lnTo>
                  <a:pt x="810005" y="35051"/>
                </a:lnTo>
                <a:lnTo>
                  <a:pt x="810005" y="50291"/>
                </a:lnTo>
                <a:lnTo>
                  <a:pt x="816863" y="57149"/>
                </a:lnTo>
                <a:lnTo>
                  <a:pt x="832104" y="57149"/>
                </a:lnTo>
                <a:lnTo>
                  <a:pt x="838962" y="50291"/>
                </a:lnTo>
                <a:close/>
              </a:path>
              <a:path w="3762375" h="847725">
                <a:moveTo>
                  <a:pt x="896112" y="50291"/>
                </a:moveTo>
                <a:lnTo>
                  <a:pt x="896112" y="35051"/>
                </a:lnTo>
                <a:lnTo>
                  <a:pt x="890016" y="28193"/>
                </a:lnTo>
                <a:lnTo>
                  <a:pt x="874013" y="28193"/>
                </a:lnTo>
                <a:lnTo>
                  <a:pt x="867156" y="35051"/>
                </a:lnTo>
                <a:lnTo>
                  <a:pt x="867156" y="50291"/>
                </a:lnTo>
                <a:lnTo>
                  <a:pt x="874013" y="57149"/>
                </a:lnTo>
                <a:lnTo>
                  <a:pt x="890016" y="57149"/>
                </a:lnTo>
                <a:lnTo>
                  <a:pt x="896112" y="50291"/>
                </a:lnTo>
                <a:close/>
              </a:path>
              <a:path w="3762375" h="847725">
                <a:moveTo>
                  <a:pt x="953262" y="50291"/>
                </a:moveTo>
                <a:lnTo>
                  <a:pt x="953262" y="35051"/>
                </a:lnTo>
                <a:lnTo>
                  <a:pt x="947166" y="28193"/>
                </a:lnTo>
                <a:lnTo>
                  <a:pt x="931163" y="28193"/>
                </a:lnTo>
                <a:lnTo>
                  <a:pt x="924306" y="35051"/>
                </a:lnTo>
                <a:lnTo>
                  <a:pt x="924306" y="50291"/>
                </a:lnTo>
                <a:lnTo>
                  <a:pt x="931163" y="57149"/>
                </a:lnTo>
                <a:lnTo>
                  <a:pt x="947166" y="57149"/>
                </a:lnTo>
                <a:lnTo>
                  <a:pt x="953262" y="50291"/>
                </a:lnTo>
                <a:close/>
              </a:path>
              <a:path w="3762375" h="847725">
                <a:moveTo>
                  <a:pt x="1010412" y="50291"/>
                </a:moveTo>
                <a:lnTo>
                  <a:pt x="1010412" y="35051"/>
                </a:lnTo>
                <a:lnTo>
                  <a:pt x="1004316" y="28193"/>
                </a:lnTo>
                <a:lnTo>
                  <a:pt x="988313" y="28193"/>
                </a:lnTo>
                <a:lnTo>
                  <a:pt x="981456" y="35051"/>
                </a:lnTo>
                <a:lnTo>
                  <a:pt x="981456" y="50291"/>
                </a:lnTo>
                <a:lnTo>
                  <a:pt x="988313" y="57149"/>
                </a:lnTo>
                <a:lnTo>
                  <a:pt x="1004316" y="57149"/>
                </a:lnTo>
                <a:lnTo>
                  <a:pt x="1010412" y="50291"/>
                </a:lnTo>
                <a:close/>
              </a:path>
              <a:path w="3762375" h="847725">
                <a:moveTo>
                  <a:pt x="1067562" y="50291"/>
                </a:moveTo>
                <a:lnTo>
                  <a:pt x="1067562" y="35051"/>
                </a:lnTo>
                <a:lnTo>
                  <a:pt x="1061466" y="28193"/>
                </a:lnTo>
                <a:lnTo>
                  <a:pt x="1045463" y="28193"/>
                </a:lnTo>
                <a:lnTo>
                  <a:pt x="1038606" y="35051"/>
                </a:lnTo>
                <a:lnTo>
                  <a:pt x="1038606" y="50291"/>
                </a:lnTo>
                <a:lnTo>
                  <a:pt x="1045463" y="57149"/>
                </a:lnTo>
                <a:lnTo>
                  <a:pt x="1061466" y="57149"/>
                </a:lnTo>
                <a:lnTo>
                  <a:pt x="1067562" y="50291"/>
                </a:lnTo>
                <a:close/>
              </a:path>
              <a:path w="3762375" h="847725">
                <a:moveTo>
                  <a:pt x="1124712" y="50291"/>
                </a:moveTo>
                <a:lnTo>
                  <a:pt x="1124712" y="35051"/>
                </a:lnTo>
                <a:lnTo>
                  <a:pt x="1118616" y="28193"/>
                </a:lnTo>
                <a:lnTo>
                  <a:pt x="1102614" y="28193"/>
                </a:lnTo>
                <a:lnTo>
                  <a:pt x="1096518" y="35051"/>
                </a:lnTo>
                <a:lnTo>
                  <a:pt x="1096518" y="50291"/>
                </a:lnTo>
                <a:lnTo>
                  <a:pt x="1102614" y="57149"/>
                </a:lnTo>
                <a:lnTo>
                  <a:pt x="1118616" y="57149"/>
                </a:lnTo>
                <a:lnTo>
                  <a:pt x="1124712" y="50291"/>
                </a:lnTo>
                <a:close/>
              </a:path>
              <a:path w="3762375" h="847725">
                <a:moveTo>
                  <a:pt x="1181862" y="50291"/>
                </a:moveTo>
                <a:lnTo>
                  <a:pt x="1181862" y="35051"/>
                </a:lnTo>
                <a:lnTo>
                  <a:pt x="1175766" y="28193"/>
                </a:lnTo>
                <a:lnTo>
                  <a:pt x="1159764" y="28193"/>
                </a:lnTo>
                <a:lnTo>
                  <a:pt x="1153668" y="35051"/>
                </a:lnTo>
                <a:lnTo>
                  <a:pt x="1153668" y="50291"/>
                </a:lnTo>
                <a:lnTo>
                  <a:pt x="1159764" y="57149"/>
                </a:lnTo>
                <a:lnTo>
                  <a:pt x="1175766" y="57149"/>
                </a:lnTo>
                <a:lnTo>
                  <a:pt x="1181862" y="50291"/>
                </a:lnTo>
                <a:close/>
              </a:path>
              <a:path w="3762375" h="847725">
                <a:moveTo>
                  <a:pt x="1239012" y="50291"/>
                </a:moveTo>
                <a:lnTo>
                  <a:pt x="1239012" y="35051"/>
                </a:lnTo>
                <a:lnTo>
                  <a:pt x="1232916" y="28193"/>
                </a:lnTo>
                <a:lnTo>
                  <a:pt x="1216914" y="28193"/>
                </a:lnTo>
                <a:lnTo>
                  <a:pt x="1210818" y="35051"/>
                </a:lnTo>
                <a:lnTo>
                  <a:pt x="1210818" y="50291"/>
                </a:lnTo>
                <a:lnTo>
                  <a:pt x="1216914" y="57149"/>
                </a:lnTo>
                <a:lnTo>
                  <a:pt x="1232916" y="57149"/>
                </a:lnTo>
                <a:lnTo>
                  <a:pt x="1239012" y="50291"/>
                </a:lnTo>
                <a:close/>
              </a:path>
              <a:path w="3762375" h="847725">
                <a:moveTo>
                  <a:pt x="1296162" y="50291"/>
                </a:moveTo>
                <a:lnTo>
                  <a:pt x="1296162" y="35051"/>
                </a:lnTo>
                <a:lnTo>
                  <a:pt x="1290066" y="28193"/>
                </a:lnTo>
                <a:lnTo>
                  <a:pt x="1274064" y="28193"/>
                </a:lnTo>
                <a:lnTo>
                  <a:pt x="1267968" y="35051"/>
                </a:lnTo>
                <a:lnTo>
                  <a:pt x="1267968" y="50291"/>
                </a:lnTo>
                <a:lnTo>
                  <a:pt x="1274064" y="57149"/>
                </a:lnTo>
                <a:lnTo>
                  <a:pt x="1290066" y="57149"/>
                </a:lnTo>
                <a:lnTo>
                  <a:pt x="1296162" y="50291"/>
                </a:lnTo>
                <a:close/>
              </a:path>
              <a:path w="3762375" h="847725">
                <a:moveTo>
                  <a:pt x="1353312" y="50291"/>
                </a:moveTo>
                <a:lnTo>
                  <a:pt x="1353312" y="35051"/>
                </a:lnTo>
                <a:lnTo>
                  <a:pt x="1347216" y="28193"/>
                </a:lnTo>
                <a:lnTo>
                  <a:pt x="1331214" y="28193"/>
                </a:lnTo>
                <a:lnTo>
                  <a:pt x="1325118" y="35051"/>
                </a:lnTo>
                <a:lnTo>
                  <a:pt x="1325118" y="50291"/>
                </a:lnTo>
                <a:lnTo>
                  <a:pt x="1331214" y="57149"/>
                </a:lnTo>
                <a:lnTo>
                  <a:pt x="1347216" y="57149"/>
                </a:lnTo>
                <a:lnTo>
                  <a:pt x="1353312" y="50291"/>
                </a:lnTo>
                <a:close/>
              </a:path>
              <a:path w="3762375" h="847725">
                <a:moveTo>
                  <a:pt x="1410462" y="50291"/>
                </a:moveTo>
                <a:lnTo>
                  <a:pt x="1410462" y="35051"/>
                </a:lnTo>
                <a:lnTo>
                  <a:pt x="1404366" y="28193"/>
                </a:lnTo>
                <a:lnTo>
                  <a:pt x="1388364" y="28193"/>
                </a:lnTo>
                <a:lnTo>
                  <a:pt x="1382268" y="35051"/>
                </a:lnTo>
                <a:lnTo>
                  <a:pt x="1382268" y="50291"/>
                </a:lnTo>
                <a:lnTo>
                  <a:pt x="1388364" y="57149"/>
                </a:lnTo>
                <a:lnTo>
                  <a:pt x="1404366" y="57149"/>
                </a:lnTo>
                <a:lnTo>
                  <a:pt x="1410462" y="50291"/>
                </a:lnTo>
                <a:close/>
              </a:path>
              <a:path w="3762375" h="847725">
                <a:moveTo>
                  <a:pt x="1467612" y="50291"/>
                </a:moveTo>
                <a:lnTo>
                  <a:pt x="1467612" y="35051"/>
                </a:lnTo>
                <a:lnTo>
                  <a:pt x="1461516" y="28193"/>
                </a:lnTo>
                <a:lnTo>
                  <a:pt x="1445514" y="28193"/>
                </a:lnTo>
                <a:lnTo>
                  <a:pt x="1439418" y="35051"/>
                </a:lnTo>
                <a:lnTo>
                  <a:pt x="1439418" y="50291"/>
                </a:lnTo>
                <a:lnTo>
                  <a:pt x="1445514" y="57149"/>
                </a:lnTo>
                <a:lnTo>
                  <a:pt x="1461516" y="57149"/>
                </a:lnTo>
                <a:lnTo>
                  <a:pt x="1467612" y="50291"/>
                </a:lnTo>
                <a:close/>
              </a:path>
              <a:path w="3762375" h="847725">
                <a:moveTo>
                  <a:pt x="1524762" y="50291"/>
                </a:moveTo>
                <a:lnTo>
                  <a:pt x="1524762" y="35051"/>
                </a:lnTo>
                <a:lnTo>
                  <a:pt x="1518666" y="28193"/>
                </a:lnTo>
                <a:lnTo>
                  <a:pt x="1502664" y="28193"/>
                </a:lnTo>
                <a:lnTo>
                  <a:pt x="1496568" y="35051"/>
                </a:lnTo>
                <a:lnTo>
                  <a:pt x="1496568" y="50291"/>
                </a:lnTo>
                <a:lnTo>
                  <a:pt x="1502664" y="57149"/>
                </a:lnTo>
                <a:lnTo>
                  <a:pt x="1518666" y="57149"/>
                </a:lnTo>
                <a:lnTo>
                  <a:pt x="1524762" y="50291"/>
                </a:lnTo>
                <a:close/>
              </a:path>
              <a:path w="3762375" h="847725">
                <a:moveTo>
                  <a:pt x="1581912" y="50291"/>
                </a:moveTo>
                <a:lnTo>
                  <a:pt x="1581912" y="35051"/>
                </a:lnTo>
                <a:lnTo>
                  <a:pt x="1575816" y="28193"/>
                </a:lnTo>
                <a:lnTo>
                  <a:pt x="1559814" y="28193"/>
                </a:lnTo>
                <a:lnTo>
                  <a:pt x="1553718" y="35051"/>
                </a:lnTo>
                <a:lnTo>
                  <a:pt x="1553718" y="50291"/>
                </a:lnTo>
                <a:lnTo>
                  <a:pt x="1559814" y="57149"/>
                </a:lnTo>
                <a:lnTo>
                  <a:pt x="1575816" y="57149"/>
                </a:lnTo>
                <a:lnTo>
                  <a:pt x="1581912" y="50291"/>
                </a:lnTo>
                <a:close/>
              </a:path>
              <a:path w="3762375" h="847725">
                <a:moveTo>
                  <a:pt x="1639062" y="50291"/>
                </a:moveTo>
                <a:lnTo>
                  <a:pt x="1639062" y="35051"/>
                </a:lnTo>
                <a:lnTo>
                  <a:pt x="1632966" y="28193"/>
                </a:lnTo>
                <a:lnTo>
                  <a:pt x="1616964" y="28193"/>
                </a:lnTo>
                <a:lnTo>
                  <a:pt x="1610868" y="35051"/>
                </a:lnTo>
                <a:lnTo>
                  <a:pt x="1610868" y="50291"/>
                </a:lnTo>
                <a:lnTo>
                  <a:pt x="1616964" y="57149"/>
                </a:lnTo>
                <a:lnTo>
                  <a:pt x="1632966" y="57149"/>
                </a:lnTo>
                <a:lnTo>
                  <a:pt x="1639062" y="50291"/>
                </a:lnTo>
                <a:close/>
              </a:path>
              <a:path w="3762375" h="847725">
                <a:moveTo>
                  <a:pt x="1696212" y="50291"/>
                </a:moveTo>
                <a:lnTo>
                  <a:pt x="1696212" y="35051"/>
                </a:lnTo>
                <a:lnTo>
                  <a:pt x="1690116" y="28193"/>
                </a:lnTo>
                <a:lnTo>
                  <a:pt x="1674114" y="28193"/>
                </a:lnTo>
                <a:lnTo>
                  <a:pt x="1668018" y="35051"/>
                </a:lnTo>
                <a:lnTo>
                  <a:pt x="1668018" y="50291"/>
                </a:lnTo>
                <a:lnTo>
                  <a:pt x="1674114" y="57149"/>
                </a:lnTo>
                <a:lnTo>
                  <a:pt x="1690116" y="57149"/>
                </a:lnTo>
                <a:lnTo>
                  <a:pt x="1696212" y="50291"/>
                </a:lnTo>
                <a:close/>
              </a:path>
              <a:path w="3762375" h="847725">
                <a:moveTo>
                  <a:pt x="1753362" y="50291"/>
                </a:moveTo>
                <a:lnTo>
                  <a:pt x="1753362" y="35051"/>
                </a:lnTo>
                <a:lnTo>
                  <a:pt x="1747266" y="28193"/>
                </a:lnTo>
                <a:lnTo>
                  <a:pt x="1731264" y="28193"/>
                </a:lnTo>
                <a:lnTo>
                  <a:pt x="1725168" y="35051"/>
                </a:lnTo>
                <a:lnTo>
                  <a:pt x="1725168" y="50291"/>
                </a:lnTo>
                <a:lnTo>
                  <a:pt x="1731264" y="57149"/>
                </a:lnTo>
                <a:lnTo>
                  <a:pt x="1747266" y="57149"/>
                </a:lnTo>
                <a:lnTo>
                  <a:pt x="1753362" y="50291"/>
                </a:lnTo>
                <a:close/>
              </a:path>
              <a:path w="3762375" h="847725">
                <a:moveTo>
                  <a:pt x="1811274" y="50291"/>
                </a:moveTo>
                <a:lnTo>
                  <a:pt x="1811274" y="35051"/>
                </a:lnTo>
                <a:lnTo>
                  <a:pt x="1804416" y="28193"/>
                </a:lnTo>
                <a:lnTo>
                  <a:pt x="1788414" y="28193"/>
                </a:lnTo>
                <a:lnTo>
                  <a:pt x="1782318" y="35051"/>
                </a:lnTo>
                <a:lnTo>
                  <a:pt x="1782318" y="50291"/>
                </a:lnTo>
                <a:lnTo>
                  <a:pt x="1788414" y="57149"/>
                </a:lnTo>
                <a:lnTo>
                  <a:pt x="1804416" y="57149"/>
                </a:lnTo>
                <a:lnTo>
                  <a:pt x="1811274" y="50291"/>
                </a:lnTo>
                <a:close/>
              </a:path>
              <a:path w="3762375" h="847725">
                <a:moveTo>
                  <a:pt x="1868424" y="50291"/>
                </a:moveTo>
                <a:lnTo>
                  <a:pt x="1868424" y="35051"/>
                </a:lnTo>
                <a:lnTo>
                  <a:pt x="1861566" y="28193"/>
                </a:lnTo>
                <a:lnTo>
                  <a:pt x="1845564" y="28193"/>
                </a:lnTo>
                <a:lnTo>
                  <a:pt x="1839468" y="35051"/>
                </a:lnTo>
                <a:lnTo>
                  <a:pt x="1839468" y="50291"/>
                </a:lnTo>
                <a:lnTo>
                  <a:pt x="1845564" y="57149"/>
                </a:lnTo>
                <a:lnTo>
                  <a:pt x="1861566" y="57149"/>
                </a:lnTo>
                <a:lnTo>
                  <a:pt x="1868424" y="50291"/>
                </a:lnTo>
                <a:close/>
              </a:path>
              <a:path w="3762375" h="847725">
                <a:moveTo>
                  <a:pt x="1925574" y="50291"/>
                </a:moveTo>
                <a:lnTo>
                  <a:pt x="1925574" y="35051"/>
                </a:lnTo>
                <a:lnTo>
                  <a:pt x="1918716" y="28193"/>
                </a:lnTo>
                <a:lnTo>
                  <a:pt x="1902714" y="28193"/>
                </a:lnTo>
                <a:lnTo>
                  <a:pt x="1896618" y="35051"/>
                </a:lnTo>
                <a:lnTo>
                  <a:pt x="1896618" y="50291"/>
                </a:lnTo>
                <a:lnTo>
                  <a:pt x="1902714" y="57149"/>
                </a:lnTo>
                <a:lnTo>
                  <a:pt x="1918716" y="57149"/>
                </a:lnTo>
                <a:lnTo>
                  <a:pt x="1925574" y="50291"/>
                </a:lnTo>
                <a:close/>
              </a:path>
              <a:path w="3762375" h="847725">
                <a:moveTo>
                  <a:pt x="1982724" y="50291"/>
                </a:moveTo>
                <a:lnTo>
                  <a:pt x="1982724" y="35051"/>
                </a:lnTo>
                <a:lnTo>
                  <a:pt x="1975866" y="28193"/>
                </a:lnTo>
                <a:lnTo>
                  <a:pt x="1959864" y="28193"/>
                </a:lnTo>
                <a:lnTo>
                  <a:pt x="1953768" y="35051"/>
                </a:lnTo>
                <a:lnTo>
                  <a:pt x="1953768" y="50291"/>
                </a:lnTo>
                <a:lnTo>
                  <a:pt x="1959864" y="57149"/>
                </a:lnTo>
                <a:lnTo>
                  <a:pt x="1975866" y="57149"/>
                </a:lnTo>
                <a:lnTo>
                  <a:pt x="1982724" y="50291"/>
                </a:lnTo>
                <a:close/>
              </a:path>
              <a:path w="3762375" h="847725">
                <a:moveTo>
                  <a:pt x="2039874" y="50291"/>
                </a:moveTo>
                <a:lnTo>
                  <a:pt x="2039874" y="35051"/>
                </a:lnTo>
                <a:lnTo>
                  <a:pt x="2033016" y="28193"/>
                </a:lnTo>
                <a:lnTo>
                  <a:pt x="2017776" y="28193"/>
                </a:lnTo>
                <a:lnTo>
                  <a:pt x="2010918" y="35051"/>
                </a:lnTo>
                <a:lnTo>
                  <a:pt x="2010918" y="50291"/>
                </a:lnTo>
                <a:lnTo>
                  <a:pt x="2017776" y="57149"/>
                </a:lnTo>
                <a:lnTo>
                  <a:pt x="2033016" y="57149"/>
                </a:lnTo>
                <a:lnTo>
                  <a:pt x="2039874" y="50291"/>
                </a:lnTo>
                <a:close/>
              </a:path>
              <a:path w="3762375" h="847725">
                <a:moveTo>
                  <a:pt x="2097024" y="50291"/>
                </a:moveTo>
                <a:lnTo>
                  <a:pt x="2097024" y="35051"/>
                </a:lnTo>
                <a:lnTo>
                  <a:pt x="2090166" y="28193"/>
                </a:lnTo>
                <a:lnTo>
                  <a:pt x="2074926" y="28193"/>
                </a:lnTo>
                <a:lnTo>
                  <a:pt x="2068068" y="35051"/>
                </a:lnTo>
                <a:lnTo>
                  <a:pt x="2068068" y="50291"/>
                </a:lnTo>
                <a:lnTo>
                  <a:pt x="2074926" y="57149"/>
                </a:lnTo>
                <a:lnTo>
                  <a:pt x="2090166" y="57149"/>
                </a:lnTo>
                <a:lnTo>
                  <a:pt x="2097024" y="50291"/>
                </a:lnTo>
                <a:close/>
              </a:path>
              <a:path w="3762375" h="847725">
                <a:moveTo>
                  <a:pt x="2154174" y="50291"/>
                </a:moveTo>
                <a:lnTo>
                  <a:pt x="2154174" y="35051"/>
                </a:lnTo>
                <a:lnTo>
                  <a:pt x="2147316" y="28193"/>
                </a:lnTo>
                <a:lnTo>
                  <a:pt x="2132076" y="28193"/>
                </a:lnTo>
                <a:lnTo>
                  <a:pt x="2125218" y="35051"/>
                </a:lnTo>
                <a:lnTo>
                  <a:pt x="2125218" y="50291"/>
                </a:lnTo>
                <a:lnTo>
                  <a:pt x="2132076" y="57149"/>
                </a:lnTo>
                <a:lnTo>
                  <a:pt x="2147316" y="57149"/>
                </a:lnTo>
                <a:lnTo>
                  <a:pt x="2154174" y="50291"/>
                </a:lnTo>
                <a:close/>
              </a:path>
              <a:path w="3762375" h="847725">
                <a:moveTo>
                  <a:pt x="2211324" y="50291"/>
                </a:moveTo>
                <a:lnTo>
                  <a:pt x="2211324" y="35051"/>
                </a:lnTo>
                <a:lnTo>
                  <a:pt x="2204466" y="28193"/>
                </a:lnTo>
                <a:lnTo>
                  <a:pt x="2189226" y="28193"/>
                </a:lnTo>
                <a:lnTo>
                  <a:pt x="2182368" y="35051"/>
                </a:lnTo>
                <a:lnTo>
                  <a:pt x="2182368" y="50291"/>
                </a:lnTo>
                <a:lnTo>
                  <a:pt x="2189226" y="57149"/>
                </a:lnTo>
                <a:lnTo>
                  <a:pt x="2204466" y="57149"/>
                </a:lnTo>
                <a:lnTo>
                  <a:pt x="2211324" y="50291"/>
                </a:lnTo>
                <a:close/>
              </a:path>
              <a:path w="3762375" h="847725">
                <a:moveTo>
                  <a:pt x="2268474" y="50291"/>
                </a:moveTo>
                <a:lnTo>
                  <a:pt x="2268474" y="35051"/>
                </a:lnTo>
                <a:lnTo>
                  <a:pt x="2261616" y="28193"/>
                </a:lnTo>
                <a:lnTo>
                  <a:pt x="2246376" y="28193"/>
                </a:lnTo>
                <a:lnTo>
                  <a:pt x="2239518" y="35051"/>
                </a:lnTo>
                <a:lnTo>
                  <a:pt x="2239518" y="50291"/>
                </a:lnTo>
                <a:lnTo>
                  <a:pt x="2246376" y="57149"/>
                </a:lnTo>
                <a:lnTo>
                  <a:pt x="2261616" y="57149"/>
                </a:lnTo>
                <a:lnTo>
                  <a:pt x="2268474" y="50291"/>
                </a:lnTo>
                <a:close/>
              </a:path>
              <a:path w="3762375" h="847725">
                <a:moveTo>
                  <a:pt x="2325624" y="50291"/>
                </a:moveTo>
                <a:lnTo>
                  <a:pt x="2325624" y="35051"/>
                </a:lnTo>
                <a:lnTo>
                  <a:pt x="2318766" y="28193"/>
                </a:lnTo>
                <a:lnTo>
                  <a:pt x="2303526" y="28193"/>
                </a:lnTo>
                <a:lnTo>
                  <a:pt x="2296668" y="35051"/>
                </a:lnTo>
                <a:lnTo>
                  <a:pt x="2296668" y="50291"/>
                </a:lnTo>
                <a:lnTo>
                  <a:pt x="2303526" y="57149"/>
                </a:lnTo>
                <a:lnTo>
                  <a:pt x="2318766" y="57149"/>
                </a:lnTo>
                <a:lnTo>
                  <a:pt x="2325624" y="50291"/>
                </a:lnTo>
                <a:close/>
              </a:path>
              <a:path w="3762375" h="847725">
                <a:moveTo>
                  <a:pt x="2382774" y="50291"/>
                </a:moveTo>
                <a:lnTo>
                  <a:pt x="2382774" y="35051"/>
                </a:lnTo>
                <a:lnTo>
                  <a:pt x="2376678" y="28193"/>
                </a:lnTo>
                <a:lnTo>
                  <a:pt x="2360676" y="28193"/>
                </a:lnTo>
                <a:lnTo>
                  <a:pt x="2353818" y="35051"/>
                </a:lnTo>
                <a:lnTo>
                  <a:pt x="2353818" y="50291"/>
                </a:lnTo>
                <a:lnTo>
                  <a:pt x="2360676" y="57149"/>
                </a:lnTo>
                <a:lnTo>
                  <a:pt x="2376678" y="57149"/>
                </a:lnTo>
                <a:lnTo>
                  <a:pt x="2382774" y="50291"/>
                </a:lnTo>
                <a:close/>
              </a:path>
              <a:path w="3762375" h="847725">
                <a:moveTo>
                  <a:pt x="2439924" y="50291"/>
                </a:moveTo>
                <a:lnTo>
                  <a:pt x="2439924" y="35051"/>
                </a:lnTo>
                <a:lnTo>
                  <a:pt x="2433828" y="28193"/>
                </a:lnTo>
                <a:lnTo>
                  <a:pt x="2417826" y="28193"/>
                </a:lnTo>
                <a:lnTo>
                  <a:pt x="2410968" y="35051"/>
                </a:lnTo>
                <a:lnTo>
                  <a:pt x="2410968" y="50291"/>
                </a:lnTo>
                <a:lnTo>
                  <a:pt x="2417826" y="57149"/>
                </a:lnTo>
                <a:lnTo>
                  <a:pt x="2433828" y="57149"/>
                </a:lnTo>
                <a:lnTo>
                  <a:pt x="2439924" y="50291"/>
                </a:lnTo>
                <a:close/>
              </a:path>
              <a:path w="3762375" h="847725">
                <a:moveTo>
                  <a:pt x="2497074" y="50291"/>
                </a:moveTo>
                <a:lnTo>
                  <a:pt x="2497074" y="35051"/>
                </a:lnTo>
                <a:lnTo>
                  <a:pt x="2490978" y="28193"/>
                </a:lnTo>
                <a:lnTo>
                  <a:pt x="2474976" y="28193"/>
                </a:lnTo>
                <a:lnTo>
                  <a:pt x="2468118" y="35051"/>
                </a:lnTo>
                <a:lnTo>
                  <a:pt x="2468118" y="50291"/>
                </a:lnTo>
                <a:lnTo>
                  <a:pt x="2474976" y="57149"/>
                </a:lnTo>
                <a:lnTo>
                  <a:pt x="2490978" y="57149"/>
                </a:lnTo>
                <a:lnTo>
                  <a:pt x="2497074" y="50291"/>
                </a:lnTo>
                <a:close/>
              </a:path>
              <a:path w="3762375" h="847725">
                <a:moveTo>
                  <a:pt x="2554224" y="50291"/>
                </a:moveTo>
                <a:lnTo>
                  <a:pt x="2554224" y="35051"/>
                </a:lnTo>
                <a:lnTo>
                  <a:pt x="2548128" y="28193"/>
                </a:lnTo>
                <a:lnTo>
                  <a:pt x="2532126" y="28193"/>
                </a:lnTo>
                <a:lnTo>
                  <a:pt x="2525268" y="35051"/>
                </a:lnTo>
                <a:lnTo>
                  <a:pt x="2525268" y="50291"/>
                </a:lnTo>
                <a:lnTo>
                  <a:pt x="2532126" y="57149"/>
                </a:lnTo>
                <a:lnTo>
                  <a:pt x="2548128" y="57149"/>
                </a:lnTo>
                <a:lnTo>
                  <a:pt x="2554224" y="50291"/>
                </a:lnTo>
                <a:close/>
              </a:path>
              <a:path w="3762375" h="847725">
                <a:moveTo>
                  <a:pt x="2611374" y="50291"/>
                </a:moveTo>
                <a:lnTo>
                  <a:pt x="2611374" y="35051"/>
                </a:lnTo>
                <a:lnTo>
                  <a:pt x="2605278" y="28193"/>
                </a:lnTo>
                <a:lnTo>
                  <a:pt x="2589276" y="28193"/>
                </a:lnTo>
                <a:lnTo>
                  <a:pt x="2583180" y="35051"/>
                </a:lnTo>
                <a:lnTo>
                  <a:pt x="2583180" y="50291"/>
                </a:lnTo>
                <a:lnTo>
                  <a:pt x="2589276" y="57149"/>
                </a:lnTo>
                <a:lnTo>
                  <a:pt x="2605278" y="57149"/>
                </a:lnTo>
                <a:lnTo>
                  <a:pt x="2611374" y="50291"/>
                </a:lnTo>
                <a:close/>
              </a:path>
              <a:path w="3762375" h="847725">
                <a:moveTo>
                  <a:pt x="2668524" y="50291"/>
                </a:moveTo>
                <a:lnTo>
                  <a:pt x="2668524" y="35051"/>
                </a:lnTo>
                <a:lnTo>
                  <a:pt x="2662428" y="28193"/>
                </a:lnTo>
                <a:lnTo>
                  <a:pt x="2646426" y="28193"/>
                </a:lnTo>
                <a:lnTo>
                  <a:pt x="2640330" y="35051"/>
                </a:lnTo>
                <a:lnTo>
                  <a:pt x="2640330" y="50291"/>
                </a:lnTo>
                <a:lnTo>
                  <a:pt x="2646426" y="57149"/>
                </a:lnTo>
                <a:lnTo>
                  <a:pt x="2662428" y="57149"/>
                </a:lnTo>
                <a:lnTo>
                  <a:pt x="2668524" y="50291"/>
                </a:lnTo>
                <a:close/>
              </a:path>
              <a:path w="3762375" h="847725">
                <a:moveTo>
                  <a:pt x="2725674" y="50291"/>
                </a:moveTo>
                <a:lnTo>
                  <a:pt x="2725674" y="35051"/>
                </a:lnTo>
                <a:lnTo>
                  <a:pt x="2719578" y="28193"/>
                </a:lnTo>
                <a:lnTo>
                  <a:pt x="2703576" y="28193"/>
                </a:lnTo>
                <a:lnTo>
                  <a:pt x="2697480" y="35051"/>
                </a:lnTo>
                <a:lnTo>
                  <a:pt x="2697480" y="50291"/>
                </a:lnTo>
                <a:lnTo>
                  <a:pt x="2703576" y="57149"/>
                </a:lnTo>
                <a:lnTo>
                  <a:pt x="2719578" y="57149"/>
                </a:lnTo>
                <a:lnTo>
                  <a:pt x="2725674" y="50291"/>
                </a:lnTo>
                <a:close/>
              </a:path>
              <a:path w="3762375" h="847725">
                <a:moveTo>
                  <a:pt x="2782824" y="50291"/>
                </a:moveTo>
                <a:lnTo>
                  <a:pt x="2782824" y="35051"/>
                </a:lnTo>
                <a:lnTo>
                  <a:pt x="2776728" y="28193"/>
                </a:lnTo>
                <a:lnTo>
                  <a:pt x="2760726" y="28193"/>
                </a:lnTo>
                <a:lnTo>
                  <a:pt x="2754630" y="35051"/>
                </a:lnTo>
                <a:lnTo>
                  <a:pt x="2754630" y="50291"/>
                </a:lnTo>
                <a:lnTo>
                  <a:pt x="2760726" y="57149"/>
                </a:lnTo>
                <a:lnTo>
                  <a:pt x="2776728" y="57149"/>
                </a:lnTo>
                <a:lnTo>
                  <a:pt x="2782824" y="50291"/>
                </a:lnTo>
                <a:close/>
              </a:path>
              <a:path w="3762375" h="847725">
                <a:moveTo>
                  <a:pt x="2839974" y="50291"/>
                </a:moveTo>
                <a:lnTo>
                  <a:pt x="2839974" y="35051"/>
                </a:lnTo>
                <a:lnTo>
                  <a:pt x="2833878" y="28193"/>
                </a:lnTo>
                <a:lnTo>
                  <a:pt x="2817876" y="28193"/>
                </a:lnTo>
                <a:lnTo>
                  <a:pt x="2811780" y="35051"/>
                </a:lnTo>
                <a:lnTo>
                  <a:pt x="2811780" y="50291"/>
                </a:lnTo>
                <a:lnTo>
                  <a:pt x="2817876" y="57149"/>
                </a:lnTo>
                <a:lnTo>
                  <a:pt x="2833878" y="57149"/>
                </a:lnTo>
                <a:lnTo>
                  <a:pt x="2839974" y="50291"/>
                </a:lnTo>
                <a:close/>
              </a:path>
              <a:path w="3762375" h="847725">
                <a:moveTo>
                  <a:pt x="2897124" y="50291"/>
                </a:moveTo>
                <a:lnTo>
                  <a:pt x="2897124" y="35051"/>
                </a:lnTo>
                <a:lnTo>
                  <a:pt x="2891028" y="28193"/>
                </a:lnTo>
                <a:lnTo>
                  <a:pt x="2875026" y="28193"/>
                </a:lnTo>
                <a:lnTo>
                  <a:pt x="2868930" y="35051"/>
                </a:lnTo>
                <a:lnTo>
                  <a:pt x="2868930" y="50291"/>
                </a:lnTo>
                <a:lnTo>
                  <a:pt x="2875026" y="57149"/>
                </a:lnTo>
                <a:lnTo>
                  <a:pt x="2891028" y="57149"/>
                </a:lnTo>
                <a:lnTo>
                  <a:pt x="2897124" y="50291"/>
                </a:lnTo>
                <a:close/>
              </a:path>
              <a:path w="3762375" h="847725">
                <a:moveTo>
                  <a:pt x="2954274" y="50291"/>
                </a:moveTo>
                <a:lnTo>
                  <a:pt x="2954274" y="35051"/>
                </a:lnTo>
                <a:lnTo>
                  <a:pt x="2948178" y="28193"/>
                </a:lnTo>
                <a:lnTo>
                  <a:pt x="2932176" y="28193"/>
                </a:lnTo>
                <a:lnTo>
                  <a:pt x="2926080" y="35051"/>
                </a:lnTo>
                <a:lnTo>
                  <a:pt x="2926080" y="50291"/>
                </a:lnTo>
                <a:lnTo>
                  <a:pt x="2932176" y="57149"/>
                </a:lnTo>
                <a:lnTo>
                  <a:pt x="2948178" y="57149"/>
                </a:lnTo>
                <a:lnTo>
                  <a:pt x="2954274" y="50291"/>
                </a:lnTo>
                <a:close/>
              </a:path>
              <a:path w="3762375" h="847725">
                <a:moveTo>
                  <a:pt x="3011424" y="50291"/>
                </a:moveTo>
                <a:lnTo>
                  <a:pt x="3011424" y="35051"/>
                </a:lnTo>
                <a:lnTo>
                  <a:pt x="3005328" y="28193"/>
                </a:lnTo>
                <a:lnTo>
                  <a:pt x="2989326" y="28193"/>
                </a:lnTo>
                <a:lnTo>
                  <a:pt x="2983230" y="35051"/>
                </a:lnTo>
                <a:lnTo>
                  <a:pt x="2983230" y="50291"/>
                </a:lnTo>
                <a:lnTo>
                  <a:pt x="2989326" y="57149"/>
                </a:lnTo>
                <a:lnTo>
                  <a:pt x="3005328" y="57149"/>
                </a:lnTo>
                <a:lnTo>
                  <a:pt x="3011424" y="50291"/>
                </a:lnTo>
                <a:close/>
              </a:path>
              <a:path w="3762375" h="847725">
                <a:moveTo>
                  <a:pt x="3068574" y="50291"/>
                </a:moveTo>
                <a:lnTo>
                  <a:pt x="3068574" y="35051"/>
                </a:lnTo>
                <a:lnTo>
                  <a:pt x="3062478" y="28193"/>
                </a:lnTo>
                <a:lnTo>
                  <a:pt x="3046476" y="28193"/>
                </a:lnTo>
                <a:lnTo>
                  <a:pt x="3040380" y="35051"/>
                </a:lnTo>
                <a:lnTo>
                  <a:pt x="3040380" y="50291"/>
                </a:lnTo>
                <a:lnTo>
                  <a:pt x="3046476" y="57149"/>
                </a:lnTo>
                <a:lnTo>
                  <a:pt x="3062478" y="57149"/>
                </a:lnTo>
                <a:lnTo>
                  <a:pt x="3068574" y="50291"/>
                </a:lnTo>
                <a:close/>
              </a:path>
              <a:path w="3762375" h="847725">
                <a:moveTo>
                  <a:pt x="3125724" y="50291"/>
                </a:moveTo>
                <a:lnTo>
                  <a:pt x="3125724" y="35051"/>
                </a:lnTo>
                <a:lnTo>
                  <a:pt x="3119628" y="28193"/>
                </a:lnTo>
                <a:lnTo>
                  <a:pt x="3103626" y="28193"/>
                </a:lnTo>
                <a:lnTo>
                  <a:pt x="3097530" y="35051"/>
                </a:lnTo>
                <a:lnTo>
                  <a:pt x="3097530" y="50291"/>
                </a:lnTo>
                <a:lnTo>
                  <a:pt x="3103626" y="57149"/>
                </a:lnTo>
                <a:lnTo>
                  <a:pt x="3119628" y="57149"/>
                </a:lnTo>
                <a:lnTo>
                  <a:pt x="3125724" y="50291"/>
                </a:lnTo>
                <a:close/>
              </a:path>
              <a:path w="3762375" h="847725">
                <a:moveTo>
                  <a:pt x="3182874" y="50291"/>
                </a:moveTo>
                <a:lnTo>
                  <a:pt x="3182874" y="35051"/>
                </a:lnTo>
                <a:lnTo>
                  <a:pt x="3176778" y="28193"/>
                </a:lnTo>
                <a:lnTo>
                  <a:pt x="3160776" y="28193"/>
                </a:lnTo>
                <a:lnTo>
                  <a:pt x="3154680" y="35051"/>
                </a:lnTo>
                <a:lnTo>
                  <a:pt x="3154680" y="50291"/>
                </a:lnTo>
                <a:lnTo>
                  <a:pt x="3160776" y="57149"/>
                </a:lnTo>
                <a:lnTo>
                  <a:pt x="3176778" y="57149"/>
                </a:lnTo>
                <a:lnTo>
                  <a:pt x="3182874" y="50291"/>
                </a:lnTo>
                <a:close/>
              </a:path>
              <a:path w="3762375" h="847725">
                <a:moveTo>
                  <a:pt x="3240024" y="50291"/>
                </a:moveTo>
                <a:lnTo>
                  <a:pt x="3240024" y="35051"/>
                </a:lnTo>
                <a:lnTo>
                  <a:pt x="3233928" y="28193"/>
                </a:lnTo>
                <a:lnTo>
                  <a:pt x="3217926" y="28193"/>
                </a:lnTo>
                <a:lnTo>
                  <a:pt x="3211830" y="35051"/>
                </a:lnTo>
                <a:lnTo>
                  <a:pt x="3211830" y="50291"/>
                </a:lnTo>
                <a:lnTo>
                  <a:pt x="3217926" y="57149"/>
                </a:lnTo>
                <a:lnTo>
                  <a:pt x="3233928" y="57149"/>
                </a:lnTo>
                <a:lnTo>
                  <a:pt x="3240024" y="50291"/>
                </a:lnTo>
                <a:close/>
              </a:path>
              <a:path w="3762375" h="847725">
                <a:moveTo>
                  <a:pt x="3297936" y="50291"/>
                </a:moveTo>
                <a:lnTo>
                  <a:pt x="3297936" y="35051"/>
                </a:lnTo>
                <a:lnTo>
                  <a:pt x="3291078" y="28193"/>
                </a:lnTo>
                <a:lnTo>
                  <a:pt x="3275076" y="28193"/>
                </a:lnTo>
                <a:lnTo>
                  <a:pt x="3268979" y="35051"/>
                </a:lnTo>
                <a:lnTo>
                  <a:pt x="3268979" y="50291"/>
                </a:lnTo>
                <a:lnTo>
                  <a:pt x="3275076" y="57149"/>
                </a:lnTo>
                <a:lnTo>
                  <a:pt x="3291078" y="57149"/>
                </a:lnTo>
                <a:lnTo>
                  <a:pt x="3297936" y="50291"/>
                </a:lnTo>
                <a:close/>
              </a:path>
              <a:path w="3762375" h="847725">
                <a:moveTo>
                  <a:pt x="3355086" y="50291"/>
                </a:moveTo>
                <a:lnTo>
                  <a:pt x="3355086" y="35051"/>
                </a:lnTo>
                <a:lnTo>
                  <a:pt x="3348228" y="28193"/>
                </a:lnTo>
                <a:lnTo>
                  <a:pt x="3332226" y="28193"/>
                </a:lnTo>
                <a:lnTo>
                  <a:pt x="3326129" y="35051"/>
                </a:lnTo>
                <a:lnTo>
                  <a:pt x="3326129" y="50291"/>
                </a:lnTo>
                <a:lnTo>
                  <a:pt x="3332226" y="57149"/>
                </a:lnTo>
                <a:lnTo>
                  <a:pt x="3348228" y="57149"/>
                </a:lnTo>
                <a:lnTo>
                  <a:pt x="3355086" y="50291"/>
                </a:lnTo>
                <a:close/>
              </a:path>
              <a:path w="3762375" h="847725">
                <a:moveTo>
                  <a:pt x="3412236" y="50291"/>
                </a:moveTo>
                <a:lnTo>
                  <a:pt x="3412236" y="35051"/>
                </a:lnTo>
                <a:lnTo>
                  <a:pt x="3405378" y="28193"/>
                </a:lnTo>
                <a:lnTo>
                  <a:pt x="3389376" y="28193"/>
                </a:lnTo>
                <a:lnTo>
                  <a:pt x="3383279" y="35051"/>
                </a:lnTo>
                <a:lnTo>
                  <a:pt x="3383279" y="50291"/>
                </a:lnTo>
                <a:lnTo>
                  <a:pt x="3389376" y="57149"/>
                </a:lnTo>
                <a:lnTo>
                  <a:pt x="3405378" y="57149"/>
                </a:lnTo>
                <a:lnTo>
                  <a:pt x="3412236" y="50291"/>
                </a:lnTo>
                <a:close/>
              </a:path>
              <a:path w="3762375" h="847725">
                <a:moveTo>
                  <a:pt x="3469386" y="50291"/>
                </a:moveTo>
                <a:lnTo>
                  <a:pt x="3469386" y="35051"/>
                </a:lnTo>
                <a:lnTo>
                  <a:pt x="3462528" y="28193"/>
                </a:lnTo>
                <a:lnTo>
                  <a:pt x="3446526" y="28193"/>
                </a:lnTo>
                <a:lnTo>
                  <a:pt x="3440429" y="35051"/>
                </a:lnTo>
                <a:lnTo>
                  <a:pt x="3440429" y="50291"/>
                </a:lnTo>
                <a:lnTo>
                  <a:pt x="3446526" y="57149"/>
                </a:lnTo>
                <a:lnTo>
                  <a:pt x="3462528" y="57149"/>
                </a:lnTo>
                <a:lnTo>
                  <a:pt x="3469386" y="50291"/>
                </a:lnTo>
                <a:close/>
              </a:path>
              <a:path w="3762375" h="847725">
                <a:moveTo>
                  <a:pt x="3526536" y="50291"/>
                </a:moveTo>
                <a:lnTo>
                  <a:pt x="3526536" y="35051"/>
                </a:lnTo>
                <a:lnTo>
                  <a:pt x="3519678" y="28193"/>
                </a:lnTo>
                <a:lnTo>
                  <a:pt x="3504438" y="28193"/>
                </a:lnTo>
                <a:lnTo>
                  <a:pt x="3497579" y="35051"/>
                </a:lnTo>
                <a:lnTo>
                  <a:pt x="3497579" y="50291"/>
                </a:lnTo>
                <a:lnTo>
                  <a:pt x="3504438" y="57149"/>
                </a:lnTo>
                <a:lnTo>
                  <a:pt x="3519678" y="57149"/>
                </a:lnTo>
                <a:lnTo>
                  <a:pt x="3526536" y="50291"/>
                </a:lnTo>
                <a:close/>
              </a:path>
              <a:path w="3762375" h="847725">
                <a:moveTo>
                  <a:pt x="3583686" y="50291"/>
                </a:moveTo>
                <a:lnTo>
                  <a:pt x="3583686" y="35051"/>
                </a:lnTo>
                <a:lnTo>
                  <a:pt x="3576828" y="28193"/>
                </a:lnTo>
                <a:lnTo>
                  <a:pt x="3561588" y="28193"/>
                </a:lnTo>
                <a:lnTo>
                  <a:pt x="3554729" y="35051"/>
                </a:lnTo>
                <a:lnTo>
                  <a:pt x="3554729" y="50291"/>
                </a:lnTo>
                <a:lnTo>
                  <a:pt x="3561588" y="57149"/>
                </a:lnTo>
                <a:lnTo>
                  <a:pt x="3576828" y="57149"/>
                </a:lnTo>
                <a:lnTo>
                  <a:pt x="3583686" y="50291"/>
                </a:lnTo>
                <a:close/>
              </a:path>
              <a:path w="3762375" h="847725">
                <a:moveTo>
                  <a:pt x="3640836" y="50291"/>
                </a:moveTo>
                <a:lnTo>
                  <a:pt x="3640836" y="35051"/>
                </a:lnTo>
                <a:lnTo>
                  <a:pt x="3633978" y="28193"/>
                </a:lnTo>
                <a:lnTo>
                  <a:pt x="3618738" y="28193"/>
                </a:lnTo>
                <a:lnTo>
                  <a:pt x="3611879" y="35051"/>
                </a:lnTo>
                <a:lnTo>
                  <a:pt x="3611879" y="50291"/>
                </a:lnTo>
                <a:lnTo>
                  <a:pt x="3618738" y="57149"/>
                </a:lnTo>
                <a:lnTo>
                  <a:pt x="3633978" y="57149"/>
                </a:lnTo>
                <a:lnTo>
                  <a:pt x="3640836" y="50291"/>
                </a:lnTo>
                <a:close/>
              </a:path>
              <a:path w="3762375" h="847725">
                <a:moveTo>
                  <a:pt x="3697986" y="50291"/>
                </a:moveTo>
                <a:lnTo>
                  <a:pt x="3697986" y="35051"/>
                </a:lnTo>
                <a:lnTo>
                  <a:pt x="3691128" y="28193"/>
                </a:lnTo>
                <a:lnTo>
                  <a:pt x="3675888" y="28193"/>
                </a:lnTo>
                <a:lnTo>
                  <a:pt x="3669029" y="35051"/>
                </a:lnTo>
                <a:lnTo>
                  <a:pt x="3669029" y="50291"/>
                </a:lnTo>
                <a:lnTo>
                  <a:pt x="3675888" y="57149"/>
                </a:lnTo>
                <a:lnTo>
                  <a:pt x="3691128" y="57149"/>
                </a:lnTo>
                <a:lnTo>
                  <a:pt x="3697986" y="50291"/>
                </a:lnTo>
                <a:close/>
              </a:path>
              <a:path w="3762375" h="847725">
                <a:moveTo>
                  <a:pt x="3761994" y="42671"/>
                </a:moveTo>
                <a:lnTo>
                  <a:pt x="3676650" y="0"/>
                </a:lnTo>
                <a:lnTo>
                  <a:pt x="3676650" y="28193"/>
                </a:lnTo>
                <a:lnTo>
                  <a:pt x="3691128" y="28193"/>
                </a:lnTo>
                <a:lnTo>
                  <a:pt x="3697986" y="35051"/>
                </a:lnTo>
                <a:lnTo>
                  <a:pt x="3697986" y="74675"/>
                </a:lnTo>
                <a:lnTo>
                  <a:pt x="3761994" y="42671"/>
                </a:lnTo>
                <a:close/>
              </a:path>
              <a:path w="3762375" h="847725">
                <a:moveTo>
                  <a:pt x="3697986" y="74675"/>
                </a:moveTo>
                <a:lnTo>
                  <a:pt x="3697986" y="50291"/>
                </a:lnTo>
                <a:lnTo>
                  <a:pt x="3691128" y="57149"/>
                </a:lnTo>
                <a:lnTo>
                  <a:pt x="3676650" y="57149"/>
                </a:lnTo>
                <a:lnTo>
                  <a:pt x="3676650" y="85343"/>
                </a:lnTo>
                <a:lnTo>
                  <a:pt x="3697986" y="74675"/>
                </a:lnTo>
                <a:close/>
              </a:path>
            </a:pathLst>
          </a:custGeom>
          <a:solidFill>
            <a:srgbClr val="000000"/>
          </a:solidFill>
        </p:spPr>
        <p:txBody>
          <a:bodyPr wrap="square" lIns="0" tIns="0" rIns="0" bIns="0" rtlCol="0"/>
          <a:lstStyle/>
          <a:p>
            <a:endParaRPr/>
          </a:p>
        </p:txBody>
      </p:sp>
      <p:sp>
        <p:nvSpPr>
          <p:cNvPr id="39" name="object 37"/>
          <p:cNvSpPr/>
          <p:nvPr/>
        </p:nvSpPr>
        <p:spPr>
          <a:xfrm>
            <a:off x="6086241" y="3717752"/>
            <a:ext cx="2609427" cy="90805"/>
          </a:xfrm>
          <a:custGeom>
            <a:avLst/>
            <a:gdLst/>
            <a:ahLst/>
            <a:cxnLst/>
            <a:rect l="l" t="t" r="r" b="b"/>
            <a:pathLst>
              <a:path w="1957070" h="90804">
                <a:moveTo>
                  <a:pt x="28193" y="22098"/>
                </a:moveTo>
                <a:lnTo>
                  <a:pt x="28193" y="6857"/>
                </a:lnTo>
                <a:lnTo>
                  <a:pt x="22097" y="0"/>
                </a:lnTo>
                <a:lnTo>
                  <a:pt x="6095" y="0"/>
                </a:lnTo>
                <a:lnTo>
                  <a:pt x="0" y="6096"/>
                </a:lnTo>
                <a:lnTo>
                  <a:pt x="0" y="22098"/>
                </a:lnTo>
                <a:lnTo>
                  <a:pt x="6095" y="28194"/>
                </a:lnTo>
                <a:lnTo>
                  <a:pt x="22097" y="28194"/>
                </a:lnTo>
                <a:lnTo>
                  <a:pt x="28193" y="22098"/>
                </a:lnTo>
                <a:close/>
              </a:path>
              <a:path w="1957070" h="90804">
                <a:moveTo>
                  <a:pt x="85343" y="23621"/>
                </a:moveTo>
                <a:lnTo>
                  <a:pt x="85343" y="7619"/>
                </a:lnTo>
                <a:lnTo>
                  <a:pt x="79247" y="761"/>
                </a:lnTo>
                <a:lnTo>
                  <a:pt x="63245" y="761"/>
                </a:lnTo>
                <a:lnTo>
                  <a:pt x="57149" y="6857"/>
                </a:lnTo>
                <a:lnTo>
                  <a:pt x="57149" y="22859"/>
                </a:lnTo>
                <a:lnTo>
                  <a:pt x="63245" y="28955"/>
                </a:lnTo>
                <a:lnTo>
                  <a:pt x="70865" y="29717"/>
                </a:lnTo>
                <a:lnTo>
                  <a:pt x="79247" y="29717"/>
                </a:lnTo>
                <a:lnTo>
                  <a:pt x="85343" y="23621"/>
                </a:lnTo>
                <a:close/>
              </a:path>
              <a:path w="1957070" h="90804">
                <a:moveTo>
                  <a:pt x="142493" y="24383"/>
                </a:moveTo>
                <a:lnTo>
                  <a:pt x="142493" y="8381"/>
                </a:lnTo>
                <a:lnTo>
                  <a:pt x="136397" y="2285"/>
                </a:lnTo>
                <a:lnTo>
                  <a:pt x="128777" y="2285"/>
                </a:lnTo>
                <a:lnTo>
                  <a:pt x="120395" y="1523"/>
                </a:lnTo>
                <a:lnTo>
                  <a:pt x="114299" y="8381"/>
                </a:lnTo>
                <a:lnTo>
                  <a:pt x="114299" y="23621"/>
                </a:lnTo>
                <a:lnTo>
                  <a:pt x="120395" y="30479"/>
                </a:lnTo>
                <a:lnTo>
                  <a:pt x="136397" y="30479"/>
                </a:lnTo>
                <a:lnTo>
                  <a:pt x="142493" y="24383"/>
                </a:lnTo>
                <a:close/>
              </a:path>
              <a:path w="1957070" h="90804">
                <a:moveTo>
                  <a:pt x="200405" y="9905"/>
                </a:moveTo>
                <a:lnTo>
                  <a:pt x="193547" y="3047"/>
                </a:lnTo>
                <a:lnTo>
                  <a:pt x="178307" y="3047"/>
                </a:lnTo>
                <a:lnTo>
                  <a:pt x="171449" y="9143"/>
                </a:lnTo>
                <a:lnTo>
                  <a:pt x="171449" y="25145"/>
                </a:lnTo>
                <a:lnTo>
                  <a:pt x="177545" y="31241"/>
                </a:lnTo>
                <a:lnTo>
                  <a:pt x="185927" y="31311"/>
                </a:lnTo>
                <a:lnTo>
                  <a:pt x="193547" y="32003"/>
                </a:lnTo>
                <a:lnTo>
                  <a:pt x="199643" y="25145"/>
                </a:lnTo>
                <a:lnTo>
                  <a:pt x="199643" y="17525"/>
                </a:lnTo>
                <a:lnTo>
                  <a:pt x="200405" y="9905"/>
                </a:lnTo>
                <a:close/>
              </a:path>
              <a:path w="1957070" h="90804">
                <a:moveTo>
                  <a:pt x="257555" y="10667"/>
                </a:moveTo>
                <a:lnTo>
                  <a:pt x="250697" y="3809"/>
                </a:lnTo>
                <a:lnTo>
                  <a:pt x="235457" y="3809"/>
                </a:lnTo>
                <a:lnTo>
                  <a:pt x="228599" y="9905"/>
                </a:lnTo>
                <a:lnTo>
                  <a:pt x="228599" y="25907"/>
                </a:lnTo>
                <a:lnTo>
                  <a:pt x="234695" y="32765"/>
                </a:lnTo>
                <a:lnTo>
                  <a:pt x="250697" y="32765"/>
                </a:lnTo>
                <a:lnTo>
                  <a:pt x="256793" y="26669"/>
                </a:lnTo>
                <a:lnTo>
                  <a:pt x="256793" y="18287"/>
                </a:lnTo>
                <a:lnTo>
                  <a:pt x="257555" y="10667"/>
                </a:lnTo>
                <a:close/>
              </a:path>
              <a:path w="1957070" h="90804">
                <a:moveTo>
                  <a:pt x="314705" y="11429"/>
                </a:moveTo>
                <a:lnTo>
                  <a:pt x="307847" y="5333"/>
                </a:lnTo>
                <a:lnTo>
                  <a:pt x="300227" y="5333"/>
                </a:lnTo>
                <a:lnTo>
                  <a:pt x="292607" y="4571"/>
                </a:lnTo>
                <a:lnTo>
                  <a:pt x="285749" y="11429"/>
                </a:lnTo>
                <a:lnTo>
                  <a:pt x="285749" y="26669"/>
                </a:lnTo>
                <a:lnTo>
                  <a:pt x="291845" y="33527"/>
                </a:lnTo>
                <a:lnTo>
                  <a:pt x="307847" y="33527"/>
                </a:lnTo>
                <a:lnTo>
                  <a:pt x="313943" y="27431"/>
                </a:lnTo>
                <a:lnTo>
                  <a:pt x="313943" y="19811"/>
                </a:lnTo>
                <a:lnTo>
                  <a:pt x="314705" y="11429"/>
                </a:lnTo>
                <a:close/>
              </a:path>
              <a:path w="1957070" h="90804">
                <a:moveTo>
                  <a:pt x="371855" y="12953"/>
                </a:moveTo>
                <a:lnTo>
                  <a:pt x="364997" y="6095"/>
                </a:lnTo>
                <a:lnTo>
                  <a:pt x="349757" y="6095"/>
                </a:lnTo>
                <a:lnTo>
                  <a:pt x="342899" y="12191"/>
                </a:lnTo>
                <a:lnTo>
                  <a:pt x="342899" y="28193"/>
                </a:lnTo>
                <a:lnTo>
                  <a:pt x="348995" y="34289"/>
                </a:lnTo>
                <a:lnTo>
                  <a:pt x="357377" y="34359"/>
                </a:lnTo>
                <a:lnTo>
                  <a:pt x="364997" y="35051"/>
                </a:lnTo>
                <a:lnTo>
                  <a:pt x="371093" y="28193"/>
                </a:lnTo>
                <a:lnTo>
                  <a:pt x="371093" y="20573"/>
                </a:lnTo>
                <a:lnTo>
                  <a:pt x="371855" y="12953"/>
                </a:lnTo>
                <a:close/>
              </a:path>
              <a:path w="1957070" h="90804">
                <a:moveTo>
                  <a:pt x="429005" y="13715"/>
                </a:moveTo>
                <a:lnTo>
                  <a:pt x="422147" y="6857"/>
                </a:lnTo>
                <a:lnTo>
                  <a:pt x="406907" y="6857"/>
                </a:lnTo>
                <a:lnTo>
                  <a:pt x="400049" y="12953"/>
                </a:lnTo>
                <a:lnTo>
                  <a:pt x="400049" y="28955"/>
                </a:lnTo>
                <a:lnTo>
                  <a:pt x="406145" y="35813"/>
                </a:lnTo>
                <a:lnTo>
                  <a:pt x="422147" y="35813"/>
                </a:lnTo>
                <a:lnTo>
                  <a:pt x="428243" y="29717"/>
                </a:lnTo>
                <a:lnTo>
                  <a:pt x="428243" y="21335"/>
                </a:lnTo>
                <a:lnTo>
                  <a:pt x="429005" y="13715"/>
                </a:lnTo>
                <a:close/>
              </a:path>
              <a:path w="1957070" h="90804">
                <a:moveTo>
                  <a:pt x="486155" y="14477"/>
                </a:moveTo>
                <a:lnTo>
                  <a:pt x="479297" y="8381"/>
                </a:lnTo>
                <a:lnTo>
                  <a:pt x="471677" y="8381"/>
                </a:lnTo>
                <a:lnTo>
                  <a:pt x="464057" y="7619"/>
                </a:lnTo>
                <a:lnTo>
                  <a:pt x="457199" y="14477"/>
                </a:lnTo>
                <a:lnTo>
                  <a:pt x="457199" y="29717"/>
                </a:lnTo>
                <a:lnTo>
                  <a:pt x="463295" y="36575"/>
                </a:lnTo>
                <a:lnTo>
                  <a:pt x="479297" y="36575"/>
                </a:lnTo>
                <a:lnTo>
                  <a:pt x="485393" y="30479"/>
                </a:lnTo>
                <a:lnTo>
                  <a:pt x="485393" y="22859"/>
                </a:lnTo>
                <a:lnTo>
                  <a:pt x="486155" y="14477"/>
                </a:lnTo>
                <a:close/>
              </a:path>
              <a:path w="1957070" h="90804">
                <a:moveTo>
                  <a:pt x="543305" y="16001"/>
                </a:moveTo>
                <a:lnTo>
                  <a:pt x="536447" y="9143"/>
                </a:lnTo>
                <a:lnTo>
                  <a:pt x="521207" y="9143"/>
                </a:lnTo>
                <a:lnTo>
                  <a:pt x="514349" y="15239"/>
                </a:lnTo>
                <a:lnTo>
                  <a:pt x="514349" y="31241"/>
                </a:lnTo>
                <a:lnTo>
                  <a:pt x="520445" y="37337"/>
                </a:lnTo>
                <a:lnTo>
                  <a:pt x="528827" y="37407"/>
                </a:lnTo>
                <a:lnTo>
                  <a:pt x="536447" y="38099"/>
                </a:lnTo>
                <a:lnTo>
                  <a:pt x="542543" y="31241"/>
                </a:lnTo>
                <a:lnTo>
                  <a:pt x="542543" y="23621"/>
                </a:lnTo>
                <a:lnTo>
                  <a:pt x="543305" y="16001"/>
                </a:lnTo>
                <a:close/>
              </a:path>
              <a:path w="1957070" h="90804">
                <a:moveTo>
                  <a:pt x="600455" y="16763"/>
                </a:moveTo>
                <a:lnTo>
                  <a:pt x="593597" y="9905"/>
                </a:lnTo>
                <a:lnTo>
                  <a:pt x="578357" y="9905"/>
                </a:lnTo>
                <a:lnTo>
                  <a:pt x="571499" y="16001"/>
                </a:lnTo>
                <a:lnTo>
                  <a:pt x="571499" y="32003"/>
                </a:lnTo>
                <a:lnTo>
                  <a:pt x="577595" y="38861"/>
                </a:lnTo>
                <a:lnTo>
                  <a:pt x="593597" y="38861"/>
                </a:lnTo>
                <a:lnTo>
                  <a:pt x="599693" y="32765"/>
                </a:lnTo>
                <a:lnTo>
                  <a:pt x="599693" y="24383"/>
                </a:lnTo>
                <a:lnTo>
                  <a:pt x="600455" y="16763"/>
                </a:lnTo>
                <a:close/>
              </a:path>
              <a:path w="1957070" h="90804">
                <a:moveTo>
                  <a:pt x="657605" y="25907"/>
                </a:moveTo>
                <a:lnTo>
                  <a:pt x="657605" y="17525"/>
                </a:lnTo>
                <a:lnTo>
                  <a:pt x="650747" y="11429"/>
                </a:lnTo>
                <a:lnTo>
                  <a:pt x="643127" y="11429"/>
                </a:lnTo>
                <a:lnTo>
                  <a:pt x="635507" y="10667"/>
                </a:lnTo>
                <a:lnTo>
                  <a:pt x="628649" y="17525"/>
                </a:lnTo>
                <a:lnTo>
                  <a:pt x="628649" y="32765"/>
                </a:lnTo>
                <a:lnTo>
                  <a:pt x="634745" y="39623"/>
                </a:lnTo>
                <a:lnTo>
                  <a:pt x="650747" y="39623"/>
                </a:lnTo>
                <a:lnTo>
                  <a:pt x="656843" y="33527"/>
                </a:lnTo>
                <a:lnTo>
                  <a:pt x="657605" y="25907"/>
                </a:lnTo>
                <a:close/>
              </a:path>
              <a:path w="1957070" h="90804">
                <a:moveTo>
                  <a:pt x="714755" y="26669"/>
                </a:moveTo>
                <a:lnTo>
                  <a:pt x="714755" y="19049"/>
                </a:lnTo>
                <a:lnTo>
                  <a:pt x="707897" y="12191"/>
                </a:lnTo>
                <a:lnTo>
                  <a:pt x="692657" y="12191"/>
                </a:lnTo>
                <a:lnTo>
                  <a:pt x="685799" y="18287"/>
                </a:lnTo>
                <a:lnTo>
                  <a:pt x="685799" y="34289"/>
                </a:lnTo>
                <a:lnTo>
                  <a:pt x="691895" y="40385"/>
                </a:lnTo>
                <a:lnTo>
                  <a:pt x="700277" y="40455"/>
                </a:lnTo>
                <a:lnTo>
                  <a:pt x="707897" y="41147"/>
                </a:lnTo>
                <a:lnTo>
                  <a:pt x="713993" y="34289"/>
                </a:lnTo>
                <a:lnTo>
                  <a:pt x="714755" y="26669"/>
                </a:lnTo>
                <a:close/>
              </a:path>
              <a:path w="1957070" h="90804">
                <a:moveTo>
                  <a:pt x="771905" y="27431"/>
                </a:moveTo>
                <a:lnTo>
                  <a:pt x="771905" y="19811"/>
                </a:lnTo>
                <a:lnTo>
                  <a:pt x="765809" y="13715"/>
                </a:lnTo>
                <a:lnTo>
                  <a:pt x="757427" y="12953"/>
                </a:lnTo>
                <a:lnTo>
                  <a:pt x="749807" y="12953"/>
                </a:lnTo>
                <a:lnTo>
                  <a:pt x="742949" y="19049"/>
                </a:lnTo>
                <a:lnTo>
                  <a:pt x="742949" y="35051"/>
                </a:lnTo>
                <a:lnTo>
                  <a:pt x="749045" y="41909"/>
                </a:lnTo>
                <a:lnTo>
                  <a:pt x="765047" y="41909"/>
                </a:lnTo>
                <a:lnTo>
                  <a:pt x="771143" y="35813"/>
                </a:lnTo>
                <a:lnTo>
                  <a:pt x="771905" y="27431"/>
                </a:lnTo>
                <a:close/>
              </a:path>
              <a:path w="1957070" h="90804">
                <a:moveTo>
                  <a:pt x="829055" y="28955"/>
                </a:moveTo>
                <a:lnTo>
                  <a:pt x="829055" y="20573"/>
                </a:lnTo>
                <a:lnTo>
                  <a:pt x="822959" y="14477"/>
                </a:lnTo>
                <a:lnTo>
                  <a:pt x="814577" y="14477"/>
                </a:lnTo>
                <a:lnTo>
                  <a:pt x="806957" y="13715"/>
                </a:lnTo>
                <a:lnTo>
                  <a:pt x="800099" y="20573"/>
                </a:lnTo>
                <a:lnTo>
                  <a:pt x="800099" y="35813"/>
                </a:lnTo>
                <a:lnTo>
                  <a:pt x="806195" y="42671"/>
                </a:lnTo>
                <a:lnTo>
                  <a:pt x="822197" y="42671"/>
                </a:lnTo>
                <a:lnTo>
                  <a:pt x="828293" y="36575"/>
                </a:lnTo>
                <a:lnTo>
                  <a:pt x="829055" y="28955"/>
                </a:lnTo>
                <a:close/>
              </a:path>
              <a:path w="1957070" h="90804">
                <a:moveTo>
                  <a:pt x="886205" y="29717"/>
                </a:moveTo>
                <a:lnTo>
                  <a:pt x="886205" y="22097"/>
                </a:lnTo>
                <a:lnTo>
                  <a:pt x="880109" y="15239"/>
                </a:lnTo>
                <a:lnTo>
                  <a:pt x="864107" y="15239"/>
                </a:lnTo>
                <a:lnTo>
                  <a:pt x="857249" y="21335"/>
                </a:lnTo>
                <a:lnTo>
                  <a:pt x="857249" y="37337"/>
                </a:lnTo>
                <a:lnTo>
                  <a:pt x="863345" y="43433"/>
                </a:lnTo>
                <a:lnTo>
                  <a:pt x="871727" y="44195"/>
                </a:lnTo>
                <a:lnTo>
                  <a:pt x="879347" y="44195"/>
                </a:lnTo>
                <a:lnTo>
                  <a:pt x="885443" y="37337"/>
                </a:lnTo>
                <a:lnTo>
                  <a:pt x="886205" y="29717"/>
                </a:lnTo>
                <a:close/>
              </a:path>
              <a:path w="1957070" h="90804">
                <a:moveTo>
                  <a:pt x="943355" y="30479"/>
                </a:moveTo>
                <a:lnTo>
                  <a:pt x="943355" y="22859"/>
                </a:lnTo>
                <a:lnTo>
                  <a:pt x="937259" y="16763"/>
                </a:lnTo>
                <a:lnTo>
                  <a:pt x="928877" y="16001"/>
                </a:lnTo>
                <a:lnTo>
                  <a:pt x="921257" y="16001"/>
                </a:lnTo>
                <a:lnTo>
                  <a:pt x="914399" y="22097"/>
                </a:lnTo>
                <a:lnTo>
                  <a:pt x="914399" y="38099"/>
                </a:lnTo>
                <a:lnTo>
                  <a:pt x="920495" y="44957"/>
                </a:lnTo>
                <a:lnTo>
                  <a:pt x="936497" y="44957"/>
                </a:lnTo>
                <a:lnTo>
                  <a:pt x="942593" y="38861"/>
                </a:lnTo>
                <a:lnTo>
                  <a:pt x="943355" y="30479"/>
                </a:lnTo>
                <a:close/>
              </a:path>
              <a:path w="1957070" h="90804">
                <a:moveTo>
                  <a:pt x="1000505" y="32003"/>
                </a:moveTo>
                <a:lnTo>
                  <a:pt x="1000505" y="23621"/>
                </a:lnTo>
                <a:lnTo>
                  <a:pt x="994409" y="17525"/>
                </a:lnTo>
                <a:lnTo>
                  <a:pt x="978407" y="17525"/>
                </a:lnTo>
                <a:lnTo>
                  <a:pt x="971549" y="23621"/>
                </a:lnTo>
                <a:lnTo>
                  <a:pt x="971549" y="38861"/>
                </a:lnTo>
                <a:lnTo>
                  <a:pt x="977645" y="45719"/>
                </a:lnTo>
                <a:lnTo>
                  <a:pt x="993647" y="45719"/>
                </a:lnTo>
                <a:lnTo>
                  <a:pt x="999743" y="39623"/>
                </a:lnTo>
                <a:lnTo>
                  <a:pt x="1000505" y="32003"/>
                </a:lnTo>
                <a:close/>
              </a:path>
              <a:path w="1957070" h="90804">
                <a:moveTo>
                  <a:pt x="1057655" y="41147"/>
                </a:moveTo>
                <a:lnTo>
                  <a:pt x="1057655" y="25145"/>
                </a:lnTo>
                <a:lnTo>
                  <a:pt x="1051559" y="18287"/>
                </a:lnTo>
                <a:lnTo>
                  <a:pt x="1035557" y="18287"/>
                </a:lnTo>
                <a:lnTo>
                  <a:pt x="1028699" y="24383"/>
                </a:lnTo>
                <a:lnTo>
                  <a:pt x="1028699" y="40385"/>
                </a:lnTo>
                <a:lnTo>
                  <a:pt x="1034795" y="46481"/>
                </a:lnTo>
                <a:lnTo>
                  <a:pt x="1043177" y="47243"/>
                </a:lnTo>
                <a:lnTo>
                  <a:pt x="1050797" y="47243"/>
                </a:lnTo>
                <a:lnTo>
                  <a:pt x="1057655" y="41147"/>
                </a:lnTo>
                <a:close/>
              </a:path>
              <a:path w="1957070" h="90804">
                <a:moveTo>
                  <a:pt x="1114805" y="41909"/>
                </a:moveTo>
                <a:lnTo>
                  <a:pt x="1114805" y="25907"/>
                </a:lnTo>
                <a:lnTo>
                  <a:pt x="1108709" y="19811"/>
                </a:lnTo>
                <a:lnTo>
                  <a:pt x="1100327" y="19049"/>
                </a:lnTo>
                <a:lnTo>
                  <a:pt x="1092708" y="19049"/>
                </a:lnTo>
                <a:lnTo>
                  <a:pt x="1085849" y="25145"/>
                </a:lnTo>
                <a:lnTo>
                  <a:pt x="1085849" y="41147"/>
                </a:lnTo>
                <a:lnTo>
                  <a:pt x="1091945" y="48005"/>
                </a:lnTo>
                <a:lnTo>
                  <a:pt x="1107947" y="48005"/>
                </a:lnTo>
                <a:lnTo>
                  <a:pt x="1114805" y="41909"/>
                </a:lnTo>
                <a:close/>
              </a:path>
              <a:path w="1957070" h="90804">
                <a:moveTo>
                  <a:pt x="1171955" y="42671"/>
                </a:moveTo>
                <a:lnTo>
                  <a:pt x="1171955" y="26669"/>
                </a:lnTo>
                <a:lnTo>
                  <a:pt x="1165859" y="20573"/>
                </a:lnTo>
                <a:lnTo>
                  <a:pt x="1149858" y="20573"/>
                </a:lnTo>
                <a:lnTo>
                  <a:pt x="1142999" y="26669"/>
                </a:lnTo>
                <a:lnTo>
                  <a:pt x="1142999" y="42671"/>
                </a:lnTo>
                <a:lnTo>
                  <a:pt x="1149095" y="48767"/>
                </a:lnTo>
                <a:lnTo>
                  <a:pt x="1165097" y="48767"/>
                </a:lnTo>
                <a:lnTo>
                  <a:pt x="1171955" y="42671"/>
                </a:lnTo>
                <a:close/>
              </a:path>
              <a:path w="1957070" h="90804">
                <a:moveTo>
                  <a:pt x="1229105" y="44195"/>
                </a:moveTo>
                <a:lnTo>
                  <a:pt x="1229105" y="28193"/>
                </a:lnTo>
                <a:lnTo>
                  <a:pt x="1223009" y="21335"/>
                </a:lnTo>
                <a:lnTo>
                  <a:pt x="1207008" y="21335"/>
                </a:lnTo>
                <a:lnTo>
                  <a:pt x="1200149" y="27431"/>
                </a:lnTo>
                <a:lnTo>
                  <a:pt x="1200149" y="43433"/>
                </a:lnTo>
                <a:lnTo>
                  <a:pt x="1206245" y="49529"/>
                </a:lnTo>
                <a:lnTo>
                  <a:pt x="1214627" y="50291"/>
                </a:lnTo>
                <a:lnTo>
                  <a:pt x="1222247" y="50291"/>
                </a:lnTo>
                <a:lnTo>
                  <a:pt x="1229105" y="44195"/>
                </a:lnTo>
                <a:close/>
              </a:path>
              <a:path w="1957070" h="90804">
                <a:moveTo>
                  <a:pt x="1286255" y="44957"/>
                </a:moveTo>
                <a:lnTo>
                  <a:pt x="1286255" y="28955"/>
                </a:lnTo>
                <a:lnTo>
                  <a:pt x="1280159" y="22859"/>
                </a:lnTo>
                <a:lnTo>
                  <a:pt x="1271777" y="22097"/>
                </a:lnTo>
                <a:lnTo>
                  <a:pt x="1264158" y="22097"/>
                </a:lnTo>
                <a:lnTo>
                  <a:pt x="1257299" y="28955"/>
                </a:lnTo>
                <a:lnTo>
                  <a:pt x="1257299" y="44195"/>
                </a:lnTo>
                <a:lnTo>
                  <a:pt x="1263395" y="51053"/>
                </a:lnTo>
                <a:lnTo>
                  <a:pt x="1279397" y="51053"/>
                </a:lnTo>
                <a:lnTo>
                  <a:pt x="1286255" y="44957"/>
                </a:lnTo>
                <a:close/>
              </a:path>
              <a:path w="1957070" h="90804">
                <a:moveTo>
                  <a:pt x="1343405" y="45719"/>
                </a:moveTo>
                <a:lnTo>
                  <a:pt x="1343405" y="30479"/>
                </a:lnTo>
                <a:lnTo>
                  <a:pt x="1337309" y="23621"/>
                </a:lnTo>
                <a:lnTo>
                  <a:pt x="1321308" y="23621"/>
                </a:lnTo>
                <a:lnTo>
                  <a:pt x="1314449" y="29717"/>
                </a:lnTo>
                <a:lnTo>
                  <a:pt x="1314449" y="45719"/>
                </a:lnTo>
                <a:lnTo>
                  <a:pt x="1320545" y="51815"/>
                </a:lnTo>
                <a:lnTo>
                  <a:pt x="1336547" y="51815"/>
                </a:lnTo>
                <a:lnTo>
                  <a:pt x="1343405" y="45719"/>
                </a:lnTo>
                <a:close/>
              </a:path>
              <a:path w="1957070" h="90804">
                <a:moveTo>
                  <a:pt x="1400555" y="47243"/>
                </a:moveTo>
                <a:lnTo>
                  <a:pt x="1400555" y="31241"/>
                </a:lnTo>
                <a:lnTo>
                  <a:pt x="1394459" y="24383"/>
                </a:lnTo>
                <a:lnTo>
                  <a:pt x="1378458" y="24383"/>
                </a:lnTo>
                <a:lnTo>
                  <a:pt x="1372361" y="30479"/>
                </a:lnTo>
                <a:lnTo>
                  <a:pt x="1371599" y="38861"/>
                </a:lnTo>
                <a:lnTo>
                  <a:pt x="1371599" y="46481"/>
                </a:lnTo>
                <a:lnTo>
                  <a:pt x="1377695" y="52577"/>
                </a:lnTo>
                <a:lnTo>
                  <a:pt x="1386077" y="53339"/>
                </a:lnTo>
                <a:lnTo>
                  <a:pt x="1393697" y="53339"/>
                </a:lnTo>
                <a:lnTo>
                  <a:pt x="1400555" y="47243"/>
                </a:lnTo>
                <a:close/>
              </a:path>
              <a:path w="1957070" h="90804">
                <a:moveTo>
                  <a:pt x="1457705" y="48005"/>
                </a:moveTo>
                <a:lnTo>
                  <a:pt x="1457705" y="32003"/>
                </a:lnTo>
                <a:lnTo>
                  <a:pt x="1451609" y="25907"/>
                </a:lnTo>
                <a:lnTo>
                  <a:pt x="1443227" y="25907"/>
                </a:lnTo>
                <a:lnTo>
                  <a:pt x="1435608" y="25145"/>
                </a:lnTo>
                <a:lnTo>
                  <a:pt x="1429511" y="32003"/>
                </a:lnTo>
                <a:lnTo>
                  <a:pt x="1428749" y="39623"/>
                </a:lnTo>
                <a:lnTo>
                  <a:pt x="1428749" y="47243"/>
                </a:lnTo>
                <a:lnTo>
                  <a:pt x="1434845" y="54101"/>
                </a:lnTo>
                <a:lnTo>
                  <a:pt x="1450847" y="54101"/>
                </a:lnTo>
                <a:lnTo>
                  <a:pt x="1457705" y="48005"/>
                </a:lnTo>
                <a:close/>
              </a:path>
              <a:path w="1957070" h="90804">
                <a:moveTo>
                  <a:pt x="1514855" y="48767"/>
                </a:moveTo>
                <a:lnTo>
                  <a:pt x="1514855" y="33527"/>
                </a:lnTo>
                <a:lnTo>
                  <a:pt x="1508759" y="26669"/>
                </a:lnTo>
                <a:lnTo>
                  <a:pt x="1492758" y="26669"/>
                </a:lnTo>
                <a:lnTo>
                  <a:pt x="1486661" y="32765"/>
                </a:lnTo>
                <a:lnTo>
                  <a:pt x="1485899" y="40385"/>
                </a:lnTo>
                <a:lnTo>
                  <a:pt x="1485899" y="48767"/>
                </a:lnTo>
                <a:lnTo>
                  <a:pt x="1491995" y="54863"/>
                </a:lnTo>
                <a:lnTo>
                  <a:pt x="1500377" y="54863"/>
                </a:lnTo>
                <a:lnTo>
                  <a:pt x="1507997" y="55625"/>
                </a:lnTo>
                <a:lnTo>
                  <a:pt x="1514855" y="48767"/>
                </a:lnTo>
                <a:close/>
              </a:path>
              <a:path w="1957070" h="90804">
                <a:moveTo>
                  <a:pt x="1572005" y="50291"/>
                </a:moveTo>
                <a:lnTo>
                  <a:pt x="1572005" y="34289"/>
                </a:lnTo>
                <a:lnTo>
                  <a:pt x="1565909" y="27431"/>
                </a:lnTo>
                <a:lnTo>
                  <a:pt x="1549908" y="27431"/>
                </a:lnTo>
                <a:lnTo>
                  <a:pt x="1543811" y="33527"/>
                </a:lnTo>
                <a:lnTo>
                  <a:pt x="1543049" y="41909"/>
                </a:lnTo>
                <a:lnTo>
                  <a:pt x="1543049" y="49529"/>
                </a:lnTo>
                <a:lnTo>
                  <a:pt x="1549145" y="56387"/>
                </a:lnTo>
                <a:lnTo>
                  <a:pt x="1565147" y="56387"/>
                </a:lnTo>
                <a:lnTo>
                  <a:pt x="1572005" y="50291"/>
                </a:lnTo>
                <a:close/>
              </a:path>
              <a:path w="1957070" h="90804">
                <a:moveTo>
                  <a:pt x="1629155" y="51053"/>
                </a:moveTo>
                <a:lnTo>
                  <a:pt x="1629155" y="35051"/>
                </a:lnTo>
                <a:lnTo>
                  <a:pt x="1623059" y="28955"/>
                </a:lnTo>
                <a:lnTo>
                  <a:pt x="1615439" y="28955"/>
                </a:lnTo>
                <a:lnTo>
                  <a:pt x="1607058" y="28193"/>
                </a:lnTo>
                <a:lnTo>
                  <a:pt x="1600961" y="35051"/>
                </a:lnTo>
                <a:lnTo>
                  <a:pt x="1600199" y="42671"/>
                </a:lnTo>
                <a:lnTo>
                  <a:pt x="1600199" y="50291"/>
                </a:lnTo>
                <a:lnTo>
                  <a:pt x="1606295" y="57149"/>
                </a:lnTo>
                <a:lnTo>
                  <a:pt x="1622297" y="57149"/>
                </a:lnTo>
                <a:lnTo>
                  <a:pt x="1629155" y="51053"/>
                </a:lnTo>
                <a:close/>
              </a:path>
              <a:path w="1957070" h="90804">
                <a:moveTo>
                  <a:pt x="1686305" y="51815"/>
                </a:moveTo>
                <a:lnTo>
                  <a:pt x="1686305" y="36575"/>
                </a:lnTo>
                <a:lnTo>
                  <a:pt x="1680209" y="29717"/>
                </a:lnTo>
                <a:lnTo>
                  <a:pt x="1664208" y="29717"/>
                </a:lnTo>
                <a:lnTo>
                  <a:pt x="1658111" y="35813"/>
                </a:lnTo>
                <a:lnTo>
                  <a:pt x="1657350" y="43433"/>
                </a:lnTo>
                <a:lnTo>
                  <a:pt x="1657350" y="51815"/>
                </a:lnTo>
                <a:lnTo>
                  <a:pt x="1664208" y="57911"/>
                </a:lnTo>
                <a:lnTo>
                  <a:pt x="1672589" y="57988"/>
                </a:lnTo>
                <a:lnTo>
                  <a:pt x="1679447" y="58673"/>
                </a:lnTo>
                <a:lnTo>
                  <a:pt x="1686305" y="51815"/>
                </a:lnTo>
                <a:close/>
              </a:path>
              <a:path w="1957070" h="90804">
                <a:moveTo>
                  <a:pt x="1743455" y="53339"/>
                </a:moveTo>
                <a:lnTo>
                  <a:pt x="1743455" y="37337"/>
                </a:lnTo>
                <a:lnTo>
                  <a:pt x="1737359" y="30479"/>
                </a:lnTo>
                <a:lnTo>
                  <a:pt x="1721358" y="30479"/>
                </a:lnTo>
                <a:lnTo>
                  <a:pt x="1715261" y="36575"/>
                </a:lnTo>
                <a:lnTo>
                  <a:pt x="1714500" y="44957"/>
                </a:lnTo>
                <a:lnTo>
                  <a:pt x="1714500" y="52577"/>
                </a:lnTo>
                <a:lnTo>
                  <a:pt x="1721358" y="59435"/>
                </a:lnTo>
                <a:lnTo>
                  <a:pt x="1736597" y="59435"/>
                </a:lnTo>
                <a:lnTo>
                  <a:pt x="1743455" y="53339"/>
                </a:lnTo>
                <a:close/>
              </a:path>
              <a:path w="1957070" h="90804">
                <a:moveTo>
                  <a:pt x="1800605" y="54101"/>
                </a:moveTo>
                <a:lnTo>
                  <a:pt x="1800605" y="38099"/>
                </a:lnTo>
                <a:lnTo>
                  <a:pt x="1794509" y="32003"/>
                </a:lnTo>
                <a:lnTo>
                  <a:pt x="1786889" y="32003"/>
                </a:lnTo>
                <a:lnTo>
                  <a:pt x="1778508" y="31241"/>
                </a:lnTo>
                <a:lnTo>
                  <a:pt x="1772411" y="38099"/>
                </a:lnTo>
                <a:lnTo>
                  <a:pt x="1772411" y="45719"/>
                </a:lnTo>
                <a:lnTo>
                  <a:pt x="1771650" y="53339"/>
                </a:lnTo>
                <a:lnTo>
                  <a:pt x="1778508" y="60197"/>
                </a:lnTo>
                <a:lnTo>
                  <a:pt x="1793747" y="60197"/>
                </a:lnTo>
                <a:lnTo>
                  <a:pt x="1800605" y="54101"/>
                </a:lnTo>
                <a:close/>
              </a:path>
              <a:path w="1957070" h="90804">
                <a:moveTo>
                  <a:pt x="1857755" y="54863"/>
                </a:moveTo>
                <a:lnTo>
                  <a:pt x="1857755" y="39623"/>
                </a:lnTo>
                <a:lnTo>
                  <a:pt x="1851659" y="32765"/>
                </a:lnTo>
                <a:lnTo>
                  <a:pt x="1835658" y="32765"/>
                </a:lnTo>
                <a:lnTo>
                  <a:pt x="1829561" y="38861"/>
                </a:lnTo>
                <a:lnTo>
                  <a:pt x="1829561" y="46481"/>
                </a:lnTo>
                <a:lnTo>
                  <a:pt x="1828800" y="54863"/>
                </a:lnTo>
                <a:lnTo>
                  <a:pt x="1835658" y="60959"/>
                </a:lnTo>
                <a:lnTo>
                  <a:pt x="1844039" y="61036"/>
                </a:lnTo>
                <a:lnTo>
                  <a:pt x="1850897" y="61721"/>
                </a:lnTo>
                <a:lnTo>
                  <a:pt x="1857755" y="54863"/>
                </a:lnTo>
                <a:close/>
              </a:path>
              <a:path w="1957070" h="90804">
                <a:moveTo>
                  <a:pt x="1956815" y="48767"/>
                </a:moveTo>
                <a:lnTo>
                  <a:pt x="1872233" y="4571"/>
                </a:lnTo>
                <a:lnTo>
                  <a:pt x="1870709" y="90677"/>
                </a:lnTo>
                <a:lnTo>
                  <a:pt x="1956815" y="48767"/>
                </a:lnTo>
                <a:close/>
              </a:path>
            </a:pathLst>
          </a:custGeom>
          <a:solidFill>
            <a:srgbClr val="000000"/>
          </a:solidFill>
        </p:spPr>
        <p:txBody>
          <a:bodyPr wrap="square" lIns="0" tIns="0" rIns="0" bIns="0" rtlCol="0"/>
          <a:lstStyle/>
          <a:p>
            <a:endParaRPr/>
          </a:p>
        </p:txBody>
      </p:sp>
      <p:sp>
        <p:nvSpPr>
          <p:cNvPr id="40" name="object 38"/>
          <p:cNvSpPr/>
          <p:nvPr/>
        </p:nvSpPr>
        <p:spPr>
          <a:xfrm>
            <a:off x="5605675" y="4076654"/>
            <a:ext cx="404707" cy="561975"/>
          </a:xfrm>
          <a:custGeom>
            <a:avLst/>
            <a:gdLst/>
            <a:ahLst/>
            <a:cxnLst/>
            <a:rect l="l" t="t" r="r" b="b"/>
            <a:pathLst>
              <a:path w="303529" h="561975">
                <a:moveTo>
                  <a:pt x="28194" y="22098"/>
                </a:moveTo>
                <a:lnTo>
                  <a:pt x="28194" y="6096"/>
                </a:lnTo>
                <a:lnTo>
                  <a:pt x="22098" y="0"/>
                </a:lnTo>
                <a:lnTo>
                  <a:pt x="6096" y="0"/>
                </a:lnTo>
                <a:lnTo>
                  <a:pt x="0" y="6096"/>
                </a:lnTo>
                <a:lnTo>
                  <a:pt x="0" y="22098"/>
                </a:lnTo>
                <a:lnTo>
                  <a:pt x="6096" y="28194"/>
                </a:lnTo>
                <a:lnTo>
                  <a:pt x="22098" y="28194"/>
                </a:lnTo>
                <a:lnTo>
                  <a:pt x="28194" y="22098"/>
                </a:lnTo>
                <a:close/>
              </a:path>
              <a:path w="303529" h="561975">
                <a:moveTo>
                  <a:pt x="28194" y="79248"/>
                </a:moveTo>
                <a:lnTo>
                  <a:pt x="28194" y="63246"/>
                </a:lnTo>
                <a:lnTo>
                  <a:pt x="22098" y="57150"/>
                </a:lnTo>
                <a:lnTo>
                  <a:pt x="6096" y="57150"/>
                </a:lnTo>
                <a:lnTo>
                  <a:pt x="0" y="63246"/>
                </a:lnTo>
                <a:lnTo>
                  <a:pt x="0" y="79248"/>
                </a:lnTo>
                <a:lnTo>
                  <a:pt x="6096" y="85344"/>
                </a:lnTo>
                <a:lnTo>
                  <a:pt x="22098" y="85344"/>
                </a:lnTo>
                <a:lnTo>
                  <a:pt x="28194" y="79248"/>
                </a:lnTo>
                <a:close/>
              </a:path>
              <a:path w="303529" h="561975">
                <a:moveTo>
                  <a:pt x="28194" y="136398"/>
                </a:moveTo>
                <a:lnTo>
                  <a:pt x="28194" y="120396"/>
                </a:lnTo>
                <a:lnTo>
                  <a:pt x="22098" y="114300"/>
                </a:lnTo>
                <a:lnTo>
                  <a:pt x="6096" y="114300"/>
                </a:lnTo>
                <a:lnTo>
                  <a:pt x="0" y="120396"/>
                </a:lnTo>
                <a:lnTo>
                  <a:pt x="0" y="136398"/>
                </a:lnTo>
                <a:lnTo>
                  <a:pt x="6096" y="142494"/>
                </a:lnTo>
                <a:lnTo>
                  <a:pt x="22098" y="142494"/>
                </a:lnTo>
                <a:lnTo>
                  <a:pt x="28194" y="136398"/>
                </a:lnTo>
                <a:close/>
              </a:path>
              <a:path w="303529" h="561975">
                <a:moveTo>
                  <a:pt x="28194" y="193548"/>
                </a:moveTo>
                <a:lnTo>
                  <a:pt x="28194" y="177546"/>
                </a:lnTo>
                <a:lnTo>
                  <a:pt x="22098" y="171450"/>
                </a:lnTo>
                <a:lnTo>
                  <a:pt x="6096" y="171450"/>
                </a:lnTo>
                <a:lnTo>
                  <a:pt x="0" y="177546"/>
                </a:lnTo>
                <a:lnTo>
                  <a:pt x="0" y="193548"/>
                </a:lnTo>
                <a:lnTo>
                  <a:pt x="6096" y="199644"/>
                </a:lnTo>
                <a:lnTo>
                  <a:pt x="22098" y="199644"/>
                </a:lnTo>
                <a:lnTo>
                  <a:pt x="28194" y="193548"/>
                </a:lnTo>
                <a:close/>
              </a:path>
              <a:path w="303529" h="561975">
                <a:moveTo>
                  <a:pt x="28194" y="250698"/>
                </a:moveTo>
                <a:lnTo>
                  <a:pt x="28194" y="234696"/>
                </a:lnTo>
                <a:lnTo>
                  <a:pt x="22098" y="228600"/>
                </a:lnTo>
                <a:lnTo>
                  <a:pt x="6096" y="228600"/>
                </a:lnTo>
                <a:lnTo>
                  <a:pt x="0" y="234696"/>
                </a:lnTo>
                <a:lnTo>
                  <a:pt x="0" y="250698"/>
                </a:lnTo>
                <a:lnTo>
                  <a:pt x="6096" y="256794"/>
                </a:lnTo>
                <a:lnTo>
                  <a:pt x="22098" y="256794"/>
                </a:lnTo>
                <a:lnTo>
                  <a:pt x="28194" y="250698"/>
                </a:lnTo>
                <a:close/>
              </a:path>
              <a:path w="303529" h="561975">
                <a:moveTo>
                  <a:pt x="28194" y="307848"/>
                </a:moveTo>
                <a:lnTo>
                  <a:pt x="28194" y="291846"/>
                </a:lnTo>
                <a:lnTo>
                  <a:pt x="22098" y="285750"/>
                </a:lnTo>
                <a:lnTo>
                  <a:pt x="6096" y="285750"/>
                </a:lnTo>
                <a:lnTo>
                  <a:pt x="0" y="291846"/>
                </a:lnTo>
                <a:lnTo>
                  <a:pt x="0" y="307848"/>
                </a:lnTo>
                <a:lnTo>
                  <a:pt x="6096" y="313944"/>
                </a:lnTo>
                <a:lnTo>
                  <a:pt x="22098" y="313944"/>
                </a:lnTo>
                <a:lnTo>
                  <a:pt x="28194" y="307848"/>
                </a:lnTo>
                <a:close/>
              </a:path>
              <a:path w="303529" h="561975">
                <a:moveTo>
                  <a:pt x="28194" y="364998"/>
                </a:moveTo>
                <a:lnTo>
                  <a:pt x="28194" y="348996"/>
                </a:lnTo>
                <a:lnTo>
                  <a:pt x="22098" y="342900"/>
                </a:lnTo>
                <a:lnTo>
                  <a:pt x="6096" y="342900"/>
                </a:lnTo>
                <a:lnTo>
                  <a:pt x="0" y="348996"/>
                </a:lnTo>
                <a:lnTo>
                  <a:pt x="0" y="364998"/>
                </a:lnTo>
                <a:lnTo>
                  <a:pt x="6096" y="371094"/>
                </a:lnTo>
                <a:lnTo>
                  <a:pt x="22098" y="371094"/>
                </a:lnTo>
                <a:lnTo>
                  <a:pt x="28194" y="364998"/>
                </a:lnTo>
                <a:close/>
              </a:path>
              <a:path w="303529" h="561975">
                <a:moveTo>
                  <a:pt x="28194" y="422148"/>
                </a:moveTo>
                <a:lnTo>
                  <a:pt x="28194" y="406146"/>
                </a:lnTo>
                <a:lnTo>
                  <a:pt x="22098" y="400050"/>
                </a:lnTo>
                <a:lnTo>
                  <a:pt x="6096" y="400050"/>
                </a:lnTo>
                <a:lnTo>
                  <a:pt x="0" y="406146"/>
                </a:lnTo>
                <a:lnTo>
                  <a:pt x="0" y="422148"/>
                </a:lnTo>
                <a:lnTo>
                  <a:pt x="6096" y="428244"/>
                </a:lnTo>
                <a:lnTo>
                  <a:pt x="22098" y="428244"/>
                </a:lnTo>
                <a:lnTo>
                  <a:pt x="28194" y="422148"/>
                </a:lnTo>
                <a:close/>
              </a:path>
              <a:path w="303529" h="561975">
                <a:moveTo>
                  <a:pt x="28194" y="479298"/>
                </a:moveTo>
                <a:lnTo>
                  <a:pt x="28194" y="463296"/>
                </a:lnTo>
                <a:lnTo>
                  <a:pt x="22098" y="457200"/>
                </a:lnTo>
                <a:lnTo>
                  <a:pt x="6096" y="457200"/>
                </a:lnTo>
                <a:lnTo>
                  <a:pt x="0" y="463296"/>
                </a:lnTo>
                <a:lnTo>
                  <a:pt x="0" y="479298"/>
                </a:lnTo>
                <a:lnTo>
                  <a:pt x="6096" y="485394"/>
                </a:lnTo>
                <a:lnTo>
                  <a:pt x="22098" y="485394"/>
                </a:lnTo>
                <a:lnTo>
                  <a:pt x="28194" y="479298"/>
                </a:lnTo>
                <a:close/>
              </a:path>
              <a:path w="303529" h="561975">
                <a:moveTo>
                  <a:pt x="38100" y="526542"/>
                </a:moveTo>
                <a:lnTo>
                  <a:pt x="38100" y="511302"/>
                </a:lnTo>
                <a:lnTo>
                  <a:pt x="32004" y="504444"/>
                </a:lnTo>
                <a:lnTo>
                  <a:pt x="16002" y="504444"/>
                </a:lnTo>
                <a:lnTo>
                  <a:pt x="9906" y="511302"/>
                </a:lnTo>
                <a:lnTo>
                  <a:pt x="9906" y="526542"/>
                </a:lnTo>
                <a:lnTo>
                  <a:pt x="16002" y="533400"/>
                </a:lnTo>
                <a:lnTo>
                  <a:pt x="32004" y="533400"/>
                </a:lnTo>
                <a:lnTo>
                  <a:pt x="38100" y="526542"/>
                </a:lnTo>
                <a:close/>
              </a:path>
              <a:path w="303529" h="561975">
                <a:moveTo>
                  <a:pt x="95250" y="526542"/>
                </a:moveTo>
                <a:lnTo>
                  <a:pt x="95250" y="511302"/>
                </a:lnTo>
                <a:lnTo>
                  <a:pt x="89154" y="504444"/>
                </a:lnTo>
                <a:lnTo>
                  <a:pt x="73152" y="504444"/>
                </a:lnTo>
                <a:lnTo>
                  <a:pt x="67056" y="511302"/>
                </a:lnTo>
                <a:lnTo>
                  <a:pt x="67056" y="526542"/>
                </a:lnTo>
                <a:lnTo>
                  <a:pt x="73152" y="533400"/>
                </a:lnTo>
                <a:lnTo>
                  <a:pt x="89154" y="533400"/>
                </a:lnTo>
                <a:lnTo>
                  <a:pt x="95250" y="526542"/>
                </a:lnTo>
                <a:close/>
              </a:path>
              <a:path w="303529" h="561975">
                <a:moveTo>
                  <a:pt x="152400" y="526542"/>
                </a:moveTo>
                <a:lnTo>
                  <a:pt x="152400" y="511302"/>
                </a:lnTo>
                <a:lnTo>
                  <a:pt x="146304" y="504444"/>
                </a:lnTo>
                <a:lnTo>
                  <a:pt x="130302" y="504444"/>
                </a:lnTo>
                <a:lnTo>
                  <a:pt x="124206" y="511302"/>
                </a:lnTo>
                <a:lnTo>
                  <a:pt x="124206" y="526542"/>
                </a:lnTo>
                <a:lnTo>
                  <a:pt x="130302" y="533400"/>
                </a:lnTo>
                <a:lnTo>
                  <a:pt x="146304" y="533400"/>
                </a:lnTo>
                <a:lnTo>
                  <a:pt x="152400" y="526542"/>
                </a:lnTo>
                <a:close/>
              </a:path>
              <a:path w="303529" h="561975">
                <a:moveTo>
                  <a:pt x="209550" y="526542"/>
                </a:moveTo>
                <a:lnTo>
                  <a:pt x="209550" y="511302"/>
                </a:lnTo>
                <a:lnTo>
                  <a:pt x="203454" y="504444"/>
                </a:lnTo>
                <a:lnTo>
                  <a:pt x="187452" y="504444"/>
                </a:lnTo>
                <a:lnTo>
                  <a:pt x="181356" y="511302"/>
                </a:lnTo>
                <a:lnTo>
                  <a:pt x="181356" y="526542"/>
                </a:lnTo>
                <a:lnTo>
                  <a:pt x="187452" y="533400"/>
                </a:lnTo>
                <a:lnTo>
                  <a:pt x="203454" y="533400"/>
                </a:lnTo>
                <a:lnTo>
                  <a:pt x="209550" y="526542"/>
                </a:lnTo>
                <a:close/>
              </a:path>
              <a:path w="303529" h="561975">
                <a:moveTo>
                  <a:pt x="303276" y="518922"/>
                </a:moveTo>
                <a:lnTo>
                  <a:pt x="217170" y="476250"/>
                </a:lnTo>
                <a:lnTo>
                  <a:pt x="217170" y="561594"/>
                </a:lnTo>
                <a:lnTo>
                  <a:pt x="303276" y="518922"/>
                </a:lnTo>
                <a:close/>
              </a:path>
            </a:pathLst>
          </a:custGeom>
          <a:solidFill>
            <a:srgbClr val="000000"/>
          </a:solidFill>
        </p:spPr>
        <p:txBody>
          <a:bodyPr wrap="square" lIns="0" tIns="0" rIns="0" bIns="0" rtlCol="0"/>
          <a:lstStyle/>
          <a:p>
            <a:endParaRPr/>
          </a:p>
        </p:txBody>
      </p:sp>
      <p:sp>
        <p:nvSpPr>
          <p:cNvPr id="41" name="object 39"/>
          <p:cNvSpPr/>
          <p:nvPr/>
        </p:nvSpPr>
        <p:spPr>
          <a:xfrm>
            <a:off x="1576500" y="1714003"/>
            <a:ext cx="480907" cy="171450"/>
          </a:xfrm>
          <a:custGeom>
            <a:avLst/>
            <a:gdLst/>
            <a:ahLst/>
            <a:cxnLst/>
            <a:rect l="l" t="t" r="r" b="b"/>
            <a:pathLst>
              <a:path w="360679" h="171450">
                <a:moveTo>
                  <a:pt x="285096" y="85809"/>
                </a:moveTo>
                <a:lnTo>
                  <a:pt x="252135" y="66472"/>
                </a:lnTo>
                <a:lnTo>
                  <a:pt x="0" y="66472"/>
                </a:lnTo>
                <a:lnTo>
                  <a:pt x="0" y="104572"/>
                </a:lnTo>
                <a:lnTo>
                  <a:pt x="252747" y="104572"/>
                </a:lnTo>
                <a:lnTo>
                  <a:pt x="285096" y="85809"/>
                </a:lnTo>
                <a:close/>
              </a:path>
              <a:path w="360679" h="171450">
                <a:moveTo>
                  <a:pt x="360425" y="85522"/>
                </a:moveTo>
                <a:lnTo>
                  <a:pt x="217931" y="2464"/>
                </a:lnTo>
                <a:lnTo>
                  <a:pt x="210776" y="0"/>
                </a:lnTo>
                <a:lnTo>
                  <a:pt x="203549" y="464"/>
                </a:lnTo>
                <a:lnTo>
                  <a:pt x="197036" y="3643"/>
                </a:lnTo>
                <a:lnTo>
                  <a:pt x="192024" y="9322"/>
                </a:lnTo>
                <a:lnTo>
                  <a:pt x="189559" y="16478"/>
                </a:lnTo>
                <a:lnTo>
                  <a:pt x="190023" y="23705"/>
                </a:lnTo>
                <a:lnTo>
                  <a:pt x="193202" y="30218"/>
                </a:lnTo>
                <a:lnTo>
                  <a:pt x="198881" y="35230"/>
                </a:lnTo>
                <a:lnTo>
                  <a:pt x="252135" y="66472"/>
                </a:lnTo>
                <a:lnTo>
                  <a:pt x="323088" y="66472"/>
                </a:lnTo>
                <a:lnTo>
                  <a:pt x="323088" y="107286"/>
                </a:lnTo>
                <a:lnTo>
                  <a:pt x="360425" y="85522"/>
                </a:lnTo>
                <a:close/>
              </a:path>
              <a:path w="360679" h="171450">
                <a:moveTo>
                  <a:pt x="323088" y="107286"/>
                </a:moveTo>
                <a:lnTo>
                  <a:pt x="323088" y="104572"/>
                </a:lnTo>
                <a:lnTo>
                  <a:pt x="252747" y="104572"/>
                </a:lnTo>
                <a:lnTo>
                  <a:pt x="198881" y="135814"/>
                </a:lnTo>
                <a:lnTo>
                  <a:pt x="193202" y="140827"/>
                </a:lnTo>
                <a:lnTo>
                  <a:pt x="190023" y="147339"/>
                </a:lnTo>
                <a:lnTo>
                  <a:pt x="189559" y="154566"/>
                </a:lnTo>
                <a:lnTo>
                  <a:pt x="192024" y="161722"/>
                </a:lnTo>
                <a:lnTo>
                  <a:pt x="197036" y="167401"/>
                </a:lnTo>
                <a:lnTo>
                  <a:pt x="203549" y="170580"/>
                </a:lnTo>
                <a:lnTo>
                  <a:pt x="210776" y="171045"/>
                </a:lnTo>
                <a:lnTo>
                  <a:pt x="217931" y="168580"/>
                </a:lnTo>
                <a:lnTo>
                  <a:pt x="323088" y="107286"/>
                </a:lnTo>
                <a:close/>
              </a:path>
              <a:path w="360679" h="171450">
                <a:moveTo>
                  <a:pt x="323088" y="104572"/>
                </a:moveTo>
                <a:lnTo>
                  <a:pt x="323088" y="66472"/>
                </a:lnTo>
                <a:lnTo>
                  <a:pt x="252135" y="66472"/>
                </a:lnTo>
                <a:lnTo>
                  <a:pt x="285096" y="85809"/>
                </a:lnTo>
                <a:lnTo>
                  <a:pt x="313181" y="69520"/>
                </a:lnTo>
                <a:lnTo>
                  <a:pt x="313181" y="104572"/>
                </a:lnTo>
                <a:lnTo>
                  <a:pt x="323088" y="104572"/>
                </a:lnTo>
                <a:close/>
              </a:path>
              <a:path w="360679" h="171450">
                <a:moveTo>
                  <a:pt x="313181" y="104572"/>
                </a:moveTo>
                <a:lnTo>
                  <a:pt x="313181" y="102286"/>
                </a:lnTo>
                <a:lnTo>
                  <a:pt x="285096" y="85809"/>
                </a:lnTo>
                <a:lnTo>
                  <a:pt x="252747" y="104572"/>
                </a:lnTo>
                <a:lnTo>
                  <a:pt x="313181" y="104572"/>
                </a:lnTo>
                <a:close/>
              </a:path>
              <a:path w="360679" h="171450">
                <a:moveTo>
                  <a:pt x="313181" y="102286"/>
                </a:moveTo>
                <a:lnTo>
                  <a:pt x="313181" y="69520"/>
                </a:lnTo>
                <a:lnTo>
                  <a:pt x="285096" y="85809"/>
                </a:lnTo>
                <a:lnTo>
                  <a:pt x="313181" y="102286"/>
                </a:lnTo>
                <a:close/>
              </a:path>
            </a:pathLst>
          </a:custGeom>
          <a:solidFill>
            <a:srgbClr val="000000"/>
          </a:solidFill>
        </p:spPr>
        <p:txBody>
          <a:bodyPr wrap="square" lIns="0" tIns="0" rIns="0" bIns="0" rtlCol="0"/>
          <a:lstStyle/>
          <a:p>
            <a:endParaRPr/>
          </a:p>
        </p:txBody>
      </p:sp>
      <p:sp>
        <p:nvSpPr>
          <p:cNvPr id="42" name="object 40"/>
          <p:cNvSpPr txBox="1"/>
          <p:nvPr/>
        </p:nvSpPr>
        <p:spPr>
          <a:xfrm>
            <a:off x="2228491" y="1390279"/>
            <a:ext cx="1476587" cy="1409700"/>
          </a:xfrm>
          <a:prstGeom prst="rect">
            <a:avLst/>
          </a:prstGeom>
        </p:spPr>
        <p:txBody>
          <a:bodyPr vert="horz" wrap="square" lIns="0" tIns="12700" rIns="0" bIns="0" rtlCol="0">
            <a:spAutoFit/>
          </a:bodyPr>
          <a:lstStyle/>
          <a:p>
            <a:pPr marL="12700" marR="123825">
              <a:lnSpc>
                <a:spcPct val="138800"/>
              </a:lnSpc>
              <a:spcBef>
                <a:spcPts val="100"/>
              </a:spcBef>
            </a:pPr>
            <a:r>
              <a:rPr sz="1200" spc="-5" dirty="0">
                <a:latin typeface="Arial"/>
                <a:cs typeface="Arial"/>
              </a:rPr>
              <a:t>Raw</a:t>
            </a:r>
            <a:r>
              <a:rPr sz="1200" spc="-60" dirty="0">
                <a:latin typeface="Arial"/>
                <a:cs typeface="Arial"/>
              </a:rPr>
              <a:t> </a:t>
            </a:r>
            <a:r>
              <a:rPr sz="1200" spc="-10" dirty="0">
                <a:latin typeface="Arial"/>
                <a:cs typeface="Arial"/>
              </a:rPr>
              <a:t>Materials  Clinker</a:t>
            </a:r>
            <a:endParaRPr sz="1200" dirty="0">
              <a:latin typeface="Arial"/>
              <a:cs typeface="Arial"/>
            </a:endParaRPr>
          </a:p>
          <a:p>
            <a:pPr marL="12700">
              <a:lnSpc>
                <a:spcPct val="100000"/>
              </a:lnSpc>
              <a:spcBef>
                <a:spcPts val="819"/>
              </a:spcBef>
            </a:pPr>
            <a:r>
              <a:rPr sz="1200" spc="-5" dirty="0">
                <a:latin typeface="Arial"/>
                <a:cs typeface="Arial"/>
              </a:rPr>
              <a:t>Cement in</a:t>
            </a:r>
            <a:r>
              <a:rPr sz="1200" spc="-75" dirty="0">
                <a:latin typeface="Arial"/>
                <a:cs typeface="Arial"/>
              </a:rPr>
              <a:t> </a:t>
            </a:r>
            <a:r>
              <a:rPr sz="1200" spc="-10" dirty="0">
                <a:latin typeface="Arial"/>
                <a:cs typeface="Arial"/>
              </a:rPr>
              <a:t>Bags</a:t>
            </a:r>
            <a:endParaRPr sz="1200" dirty="0">
              <a:latin typeface="Arial"/>
              <a:cs typeface="Arial"/>
            </a:endParaRPr>
          </a:p>
          <a:p>
            <a:pPr marL="12700" marR="55880">
              <a:lnSpc>
                <a:spcPct val="157100"/>
              </a:lnSpc>
              <a:spcBef>
                <a:spcPts val="114"/>
              </a:spcBef>
            </a:pPr>
            <a:r>
              <a:rPr sz="1200" spc="-5" dirty="0">
                <a:latin typeface="Arial"/>
                <a:cs typeface="Arial"/>
              </a:rPr>
              <a:t>Cement in</a:t>
            </a:r>
            <a:r>
              <a:rPr sz="1200" spc="-80" dirty="0">
                <a:latin typeface="Arial"/>
                <a:cs typeface="Arial"/>
              </a:rPr>
              <a:t> </a:t>
            </a:r>
            <a:r>
              <a:rPr sz="1200" spc="-10" dirty="0">
                <a:latin typeface="Arial"/>
                <a:cs typeface="Arial"/>
              </a:rPr>
              <a:t>Bulk  </a:t>
            </a:r>
            <a:r>
              <a:rPr sz="1200" spc="-5" dirty="0">
                <a:latin typeface="Arial"/>
                <a:cs typeface="Arial"/>
              </a:rPr>
              <a:t>Concrete</a:t>
            </a:r>
            <a:endParaRPr sz="1200" dirty="0">
              <a:latin typeface="Arial"/>
              <a:cs typeface="Arial"/>
            </a:endParaRPr>
          </a:p>
        </p:txBody>
      </p:sp>
      <p:sp>
        <p:nvSpPr>
          <p:cNvPr id="43" name="object 41"/>
          <p:cNvSpPr txBox="1"/>
          <p:nvPr/>
        </p:nvSpPr>
        <p:spPr>
          <a:xfrm>
            <a:off x="3994299" y="3371803"/>
            <a:ext cx="863600" cy="462306"/>
          </a:xfrm>
          <a:prstGeom prst="rect">
            <a:avLst/>
          </a:prstGeom>
          <a:solidFill>
            <a:schemeClr val="bg1">
              <a:lumMod val="65000"/>
            </a:schemeClr>
          </a:solidFill>
        </p:spPr>
        <p:txBody>
          <a:bodyPr vert="horz" wrap="square" lIns="0" tIns="635" rIns="0" bIns="0" rtlCol="0">
            <a:spAutoFit/>
          </a:bodyPr>
          <a:lstStyle/>
          <a:p>
            <a:pPr>
              <a:lnSpc>
                <a:spcPct val="100000"/>
              </a:lnSpc>
              <a:spcBef>
                <a:spcPts val="5"/>
              </a:spcBef>
            </a:pPr>
            <a:endParaRPr sz="1800" dirty="0">
              <a:latin typeface="Times New Roman"/>
              <a:cs typeface="Times New Roman"/>
            </a:endParaRPr>
          </a:p>
          <a:p>
            <a:pPr marL="36195">
              <a:lnSpc>
                <a:spcPct val="100000"/>
              </a:lnSpc>
            </a:pPr>
            <a:r>
              <a:rPr sz="1200" spc="-10" dirty="0">
                <a:latin typeface="Arial"/>
                <a:cs typeface="Arial"/>
              </a:rPr>
              <a:t>Grinding</a:t>
            </a:r>
            <a:endParaRPr sz="1200" dirty="0">
              <a:latin typeface="Arial"/>
              <a:cs typeface="Arial"/>
            </a:endParaRPr>
          </a:p>
        </p:txBody>
      </p:sp>
      <p:sp>
        <p:nvSpPr>
          <p:cNvPr id="44" name="object 42"/>
          <p:cNvSpPr/>
          <p:nvPr/>
        </p:nvSpPr>
        <p:spPr>
          <a:xfrm>
            <a:off x="3704738" y="3666697"/>
            <a:ext cx="289559" cy="132587"/>
          </a:xfrm>
          <a:prstGeom prst="rect">
            <a:avLst/>
          </a:prstGeom>
          <a:blipFill>
            <a:blip r:embed="rId3" cstate="print"/>
            <a:stretch>
              <a:fillRect/>
            </a:stretch>
          </a:blipFill>
        </p:spPr>
        <p:txBody>
          <a:bodyPr wrap="square" lIns="0" tIns="0" rIns="0" bIns="0" rtlCol="0"/>
          <a:lstStyle/>
          <a:p>
            <a:endParaRPr/>
          </a:p>
        </p:txBody>
      </p:sp>
      <p:sp>
        <p:nvSpPr>
          <p:cNvPr id="45" name="object 43"/>
          <p:cNvSpPr/>
          <p:nvPr/>
        </p:nvSpPr>
        <p:spPr>
          <a:xfrm>
            <a:off x="4857899" y="3665935"/>
            <a:ext cx="286512" cy="132587"/>
          </a:xfrm>
          <a:prstGeom prst="rect">
            <a:avLst/>
          </a:prstGeom>
          <a:blipFill>
            <a:blip r:embed="rId4" cstate="print"/>
            <a:stretch>
              <a:fillRect/>
            </a:stretch>
          </a:blipFill>
        </p:spPr>
        <p:txBody>
          <a:bodyPr wrap="square" lIns="0" tIns="0" rIns="0" bIns="0" rtlCol="0"/>
          <a:lstStyle/>
          <a:p>
            <a:endParaRPr/>
          </a:p>
        </p:txBody>
      </p:sp>
      <p:sp>
        <p:nvSpPr>
          <p:cNvPr id="46" name="object 44"/>
          <p:cNvSpPr txBox="1"/>
          <p:nvPr/>
        </p:nvSpPr>
        <p:spPr>
          <a:xfrm>
            <a:off x="7352177" y="4306778"/>
            <a:ext cx="960120" cy="562333"/>
          </a:xfrm>
          <a:prstGeom prst="rect">
            <a:avLst/>
          </a:prstGeom>
          <a:solidFill>
            <a:schemeClr val="bg1">
              <a:lumMod val="65000"/>
            </a:schemeClr>
          </a:solidFill>
        </p:spPr>
        <p:txBody>
          <a:bodyPr vert="horz" wrap="square" lIns="0" tIns="8255" rIns="0" bIns="0" rtlCol="0">
            <a:spAutoFit/>
          </a:bodyPr>
          <a:lstStyle/>
          <a:p>
            <a:pPr marL="73025" marR="85725" indent="-20320" algn="ctr">
              <a:lnSpc>
                <a:spcPct val="100000"/>
              </a:lnSpc>
              <a:spcBef>
                <a:spcPts val="65"/>
              </a:spcBef>
            </a:pPr>
            <a:r>
              <a:rPr sz="1200" spc="-10" dirty="0">
                <a:latin typeface="Arial"/>
                <a:cs typeface="Arial"/>
              </a:rPr>
              <a:t>Cement  Bags  </a:t>
            </a:r>
            <a:r>
              <a:rPr sz="1200" spc="-10" dirty="0" smtClean="0">
                <a:latin typeface="Arial"/>
                <a:cs typeface="Arial"/>
              </a:rPr>
              <a:t>Stockiest</a:t>
            </a:r>
            <a:endParaRPr sz="1200" dirty="0">
              <a:latin typeface="Arial"/>
              <a:cs typeface="Arial"/>
            </a:endParaRPr>
          </a:p>
        </p:txBody>
      </p:sp>
      <p:sp>
        <p:nvSpPr>
          <p:cNvPr id="47" name="object 45"/>
          <p:cNvSpPr/>
          <p:nvPr/>
        </p:nvSpPr>
        <p:spPr>
          <a:xfrm>
            <a:off x="6971177" y="4552903"/>
            <a:ext cx="381000" cy="85725"/>
          </a:xfrm>
          <a:custGeom>
            <a:avLst/>
            <a:gdLst/>
            <a:ahLst/>
            <a:cxnLst/>
            <a:rect l="l" t="t" r="r" b="b"/>
            <a:pathLst>
              <a:path w="285750" h="85725">
                <a:moveTo>
                  <a:pt x="214122" y="57150"/>
                </a:moveTo>
                <a:lnTo>
                  <a:pt x="214122" y="28194"/>
                </a:lnTo>
                <a:lnTo>
                  <a:pt x="0" y="28194"/>
                </a:lnTo>
                <a:lnTo>
                  <a:pt x="0" y="57150"/>
                </a:lnTo>
                <a:lnTo>
                  <a:pt x="214122" y="57150"/>
                </a:lnTo>
                <a:close/>
              </a:path>
              <a:path w="285750" h="85725">
                <a:moveTo>
                  <a:pt x="285750" y="42671"/>
                </a:moveTo>
                <a:lnTo>
                  <a:pt x="199643" y="0"/>
                </a:lnTo>
                <a:lnTo>
                  <a:pt x="199643" y="28194"/>
                </a:lnTo>
                <a:lnTo>
                  <a:pt x="214122" y="28194"/>
                </a:lnTo>
                <a:lnTo>
                  <a:pt x="214122" y="78169"/>
                </a:lnTo>
                <a:lnTo>
                  <a:pt x="285750" y="42671"/>
                </a:lnTo>
                <a:close/>
              </a:path>
              <a:path w="285750" h="85725">
                <a:moveTo>
                  <a:pt x="214122" y="78169"/>
                </a:moveTo>
                <a:lnTo>
                  <a:pt x="214122" y="57150"/>
                </a:lnTo>
                <a:lnTo>
                  <a:pt x="199643" y="57150"/>
                </a:lnTo>
                <a:lnTo>
                  <a:pt x="199643" y="85343"/>
                </a:lnTo>
                <a:lnTo>
                  <a:pt x="214122" y="78169"/>
                </a:lnTo>
                <a:close/>
              </a:path>
            </a:pathLst>
          </a:custGeom>
          <a:solidFill>
            <a:srgbClr val="000000"/>
          </a:solidFill>
        </p:spPr>
        <p:txBody>
          <a:bodyPr wrap="square" lIns="0" tIns="0" rIns="0" bIns="0" rtlCol="0"/>
          <a:lstStyle/>
          <a:p>
            <a:endParaRPr/>
          </a:p>
        </p:txBody>
      </p:sp>
      <p:sp>
        <p:nvSpPr>
          <p:cNvPr id="48" name="object 46"/>
          <p:cNvSpPr/>
          <p:nvPr/>
        </p:nvSpPr>
        <p:spPr>
          <a:xfrm>
            <a:off x="8307218" y="4471369"/>
            <a:ext cx="481753" cy="138430"/>
          </a:xfrm>
          <a:custGeom>
            <a:avLst/>
            <a:gdLst/>
            <a:ahLst/>
            <a:cxnLst/>
            <a:rect l="l" t="t" r="r" b="b"/>
            <a:pathLst>
              <a:path w="361315" h="138429">
                <a:moveTo>
                  <a:pt x="283349" y="54488"/>
                </a:moveTo>
                <a:lnTo>
                  <a:pt x="274967" y="27056"/>
                </a:lnTo>
                <a:lnTo>
                  <a:pt x="0" y="110489"/>
                </a:lnTo>
                <a:lnTo>
                  <a:pt x="8382" y="137921"/>
                </a:lnTo>
                <a:lnTo>
                  <a:pt x="283349" y="54488"/>
                </a:lnTo>
                <a:close/>
              </a:path>
              <a:path w="361315" h="138429">
                <a:moveTo>
                  <a:pt x="361188" y="16001"/>
                </a:moveTo>
                <a:lnTo>
                  <a:pt x="266700" y="0"/>
                </a:lnTo>
                <a:lnTo>
                  <a:pt x="274967" y="27056"/>
                </a:lnTo>
                <a:lnTo>
                  <a:pt x="288798" y="22859"/>
                </a:lnTo>
                <a:lnTo>
                  <a:pt x="297180" y="50291"/>
                </a:lnTo>
                <a:lnTo>
                  <a:pt x="297180" y="77196"/>
                </a:lnTo>
                <a:lnTo>
                  <a:pt x="361188" y="16001"/>
                </a:lnTo>
                <a:close/>
              </a:path>
              <a:path w="361315" h="138429">
                <a:moveTo>
                  <a:pt x="297180" y="50291"/>
                </a:moveTo>
                <a:lnTo>
                  <a:pt x="288798" y="22859"/>
                </a:lnTo>
                <a:lnTo>
                  <a:pt x="274967" y="27056"/>
                </a:lnTo>
                <a:lnTo>
                  <a:pt x="283349" y="54488"/>
                </a:lnTo>
                <a:lnTo>
                  <a:pt x="297180" y="50291"/>
                </a:lnTo>
                <a:close/>
              </a:path>
              <a:path w="361315" h="138429">
                <a:moveTo>
                  <a:pt x="297180" y="77196"/>
                </a:moveTo>
                <a:lnTo>
                  <a:pt x="297180" y="50291"/>
                </a:lnTo>
                <a:lnTo>
                  <a:pt x="283349" y="54488"/>
                </a:lnTo>
                <a:lnTo>
                  <a:pt x="291846" y="82295"/>
                </a:lnTo>
                <a:lnTo>
                  <a:pt x="297180" y="77196"/>
                </a:lnTo>
                <a:close/>
              </a:path>
            </a:pathLst>
          </a:custGeom>
          <a:solidFill>
            <a:srgbClr val="000000"/>
          </a:solidFill>
        </p:spPr>
        <p:txBody>
          <a:bodyPr wrap="square" lIns="0" tIns="0" rIns="0" bIns="0" rtlCol="0"/>
          <a:lstStyle/>
          <a:p>
            <a:endParaRPr/>
          </a:p>
        </p:txBody>
      </p:sp>
      <p:sp>
        <p:nvSpPr>
          <p:cNvPr id="49" name="object 47"/>
          <p:cNvSpPr/>
          <p:nvPr/>
        </p:nvSpPr>
        <p:spPr>
          <a:xfrm>
            <a:off x="8298075" y="4585669"/>
            <a:ext cx="492760" cy="407034"/>
          </a:xfrm>
          <a:custGeom>
            <a:avLst/>
            <a:gdLst/>
            <a:ahLst/>
            <a:cxnLst/>
            <a:rect l="l" t="t" r="r" b="b"/>
            <a:pathLst>
              <a:path w="369570" h="407035">
                <a:moveTo>
                  <a:pt x="322819" y="333996"/>
                </a:moveTo>
                <a:lnTo>
                  <a:pt x="21336" y="0"/>
                </a:lnTo>
                <a:lnTo>
                  <a:pt x="0" y="19050"/>
                </a:lnTo>
                <a:lnTo>
                  <a:pt x="301483" y="353046"/>
                </a:lnTo>
                <a:lnTo>
                  <a:pt x="322819" y="333996"/>
                </a:lnTo>
                <a:close/>
              </a:path>
              <a:path w="369570" h="407035">
                <a:moveTo>
                  <a:pt x="332232" y="392228"/>
                </a:moveTo>
                <a:lnTo>
                  <a:pt x="332232" y="344424"/>
                </a:lnTo>
                <a:lnTo>
                  <a:pt x="310896" y="363474"/>
                </a:lnTo>
                <a:lnTo>
                  <a:pt x="301483" y="353046"/>
                </a:lnTo>
                <a:lnTo>
                  <a:pt x="280416" y="371856"/>
                </a:lnTo>
                <a:lnTo>
                  <a:pt x="332232" y="392228"/>
                </a:lnTo>
                <a:close/>
              </a:path>
              <a:path w="369570" h="407035">
                <a:moveTo>
                  <a:pt x="332232" y="344424"/>
                </a:moveTo>
                <a:lnTo>
                  <a:pt x="322819" y="333996"/>
                </a:lnTo>
                <a:lnTo>
                  <a:pt x="301483" y="353046"/>
                </a:lnTo>
                <a:lnTo>
                  <a:pt x="310896" y="363474"/>
                </a:lnTo>
                <a:lnTo>
                  <a:pt x="332232" y="344424"/>
                </a:lnTo>
                <a:close/>
              </a:path>
              <a:path w="369570" h="407035">
                <a:moveTo>
                  <a:pt x="369570" y="406908"/>
                </a:moveTo>
                <a:lnTo>
                  <a:pt x="344424" y="314706"/>
                </a:lnTo>
                <a:lnTo>
                  <a:pt x="322819" y="333996"/>
                </a:lnTo>
                <a:lnTo>
                  <a:pt x="332232" y="344424"/>
                </a:lnTo>
                <a:lnTo>
                  <a:pt x="332232" y="392228"/>
                </a:lnTo>
                <a:lnTo>
                  <a:pt x="369570" y="406908"/>
                </a:lnTo>
                <a:close/>
              </a:path>
            </a:pathLst>
          </a:custGeom>
          <a:solidFill>
            <a:srgbClr val="000000"/>
          </a:solidFill>
        </p:spPr>
        <p:txBody>
          <a:bodyPr wrap="square" lIns="0" tIns="0" rIns="0" bIns="0" rtlCol="0"/>
          <a:lstStyle/>
          <a:p>
            <a:endParaRPr/>
          </a:p>
        </p:txBody>
      </p:sp>
      <p:sp>
        <p:nvSpPr>
          <p:cNvPr id="50" name="object 48"/>
          <p:cNvSpPr/>
          <p:nvPr/>
        </p:nvSpPr>
        <p:spPr>
          <a:xfrm>
            <a:off x="3800241" y="2074878"/>
            <a:ext cx="0" cy="4319270"/>
          </a:xfrm>
          <a:custGeom>
            <a:avLst/>
            <a:gdLst/>
            <a:ahLst/>
            <a:cxnLst/>
            <a:rect l="l" t="t" r="r" b="b"/>
            <a:pathLst>
              <a:path h="4319270">
                <a:moveTo>
                  <a:pt x="0" y="0"/>
                </a:moveTo>
                <a:lnTo>
                  <a:pt x="0" y="4319016"/>
                </a:lnTo>
              </a:path>
            </a:pathLst>
          </a:custGeom>
          <a:ln w="76200">
            <a:solidFill>
              <a:srgbClr val="5F5F5F"/>
            </a:solidFill>
          </a:ln>
        </p:spPr>
        <p:txBody>
          <a:bodyPr wrap="square" lIns="0" tIns="0" rIns="0" bIns="0" rtlCol="0"/>
          <a:lstStyle/>
          <a:p>
            <a:endParaRPr/>
          </a:p>
        </p:txBody>
      </p:sp>
      <p:sp>
        <p:nvSpPr>
          <p:cNvPr id="51" name="object 49"/>
          <p:cNvSpPr/>
          <p:nvPr/>
        </p:nvSpPr>
        <p:spPr>
          <a:xfrm>
            <a:off x="1496971" y="6106620"/>
            <a:ext cx="2112941" cy="504190"/>
          </a:xfrm>
          <a:custGeom>
            <a:avLst/>
            <a:gdLst/>
            <a:ahLst/>
            <a:cxnLst/>
            <a:rect l="l" t="t" r="r" b="b"/>
            <a:pathLst>
              <a:path w="2016760" h="504189">
                <a:moveTo>
                  <a:pt x="1512570" y="377951"/>
                </a:moveTo>
                <a:lnTo>
                  <a:pt x="1512570" y="125729"/>
                </a:lnTo>
                <a:lnTo>
                  <a:pt x="0" y="125729"/>
                </a:lnTo>
                <a:lnTo>
                  <a:pt x="0" y="377951"/>
                </a:lnTo>
                <a:lnTo>
                  <a:pt x="1512570" y="377951"/>
                </a:lnTo>
                <a:close/>
              </a:path>
              <a:path w="2016760" h="504189">
                <a:moveTo>
                  <a:pt x="2016252" y="251459"/>
                </a:moveTo>
                <a:lnTo>
                  <a:pt x="1512570" y="0"/>
                </a:lnTo>
                <a:lnTo>
                  <a:pt x="1512570" y="503681"/>
                </a:lnTo>
                <a:lnTo>
                  <a:pt x="2016252" y="251459"/>
                </a:lnTo>
                <a:close/>
              </a:path>
            </a:pathLst>
          </a:custGeom>
          <a:solidFill>
            <a:srgbClr val="C6CBD8"/>
          </a:solidFill>
        </p:spPr>
        <p:txBody>
          <a:bodyPr wrap="square" lIns="0" tIns="0" rIns="0" bIns="0" rtlCol="0"/>
          <a:lstStyle/>
          <a:p>
            <a:endParaRPr/>
          </a:p>
        </p:txBody>
      </p:sp>
      <p:sp>
        <p:nvSpPr>
          <p:cNvPr id="52" name="object 50"/>
          <p:cNvSpPr txBox="1"/>
          <p:nvPr/>
        </p:nvSpPr>
        <p:spPr>
          <a:xfrm>
            <a:off x="1809221" y="6234127"/>
            <a:ext cx="574887"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Push</a:t>
            </a:r>
            <a:endParaRPr sz="1400">
              <a:latin typeface="Arial"/>
              <a:cs typeface="Arial"/>
            </a:endParaRPr>
          </a:p>
        </p:txBody>
      </p:sp>
      <p:sp>
        <p:nvSpPr>
          <p:cNvPr id="53" name="object 51"/>
          <p:cNvSpPr/>
          <p:nvPr/>
        </p:nvSpPr>
        <p:spPr>
          <a:xfrm>
            <a:off x="4087770" y="6106621"/>
            <a:ext cx="2299885" cy="504190"/>
          </a:xfrm>
          <a:custGeom>
            <a:avLst/>
            <a:gdLst/>
            <a:ahLst/>
            <a:cxnLst/>
            <a:rect l="l" t="t" r="r" b="b"/>
            <a:pathLst>
              <a:path w="2160270" h="504189">
                <a:moveTo>
                  <a:pt x="540258" y="503682"/>
                </a:moveTo>
                <a:lnTo>
                  <a:pt x="540258" y="0"/>
                </a:lnTo>
                <a:lnTo>
                  <a:pt x="0" y="251460"/>
                </a:lnTo>
                <a:lnTo>
                  <a:pt x="540258" y="503682"/>
                </a:lnTo>
                <a:close/>
              </a:path>
              <a:path w="2160270" h="504189">
                <a:moveTo>
                  <a:pt x="2160270" y="377952"/>
                </a:moveTo>
                <a:lnTo>
                  <a:pt x="2160270" y="125730"/>
                </a:lnTo>
                <a:lnTo>
                  <a:pt x="540258" y="125730"/>
                </a:lnTo>
                <a:lnTo>
                  <a:pt x="540257" y="377952"/>
                </a:lnTo>
                <a:lnTo>
                  <a:pt x="2160270" y="377952"/>
                </a:lnTo>
                <a:close/>
              </a:path>
            </a:pathLst>
          </a:custGeom>
          <a:solidFill>
            <a:srgbClr val="C6CBD8"/>
          </a:solidFill>
        </p:spPr>
        <p:txBody>
          <a:bodyPr wrap="square" lIns="0" tIns="0" rIns="0" bIns="0" rtlCol="0"/>
          <a:lstStyle/>
          <a:p>
            <a:endParaRPr/>
          </a:p>
        </p:txBody>
      </p:sp>
      <p:sp>
        <p:nvSpPr>
          <p:cNvPr id="54" name="object 52"/>
          <p:cNvSpPr txBox="1"/>
          <p:nvPr/>
        </p:nvSpPr>
        <p:spPr>
          <a:xfrm>
            <a:off x="5493237" y="6234127"/>
            <a:ext cx="429260" cy="227626"/>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Pull</a:t>
            </a:r>
            <a:endParaRPr sz="1400">
              <a:latin typeface="Arial"/>
              <a:cs typeface="Arial"/>
            </a:endParaRPr>
          </a:p>
        </p:txBody>
      </p:sp>
      <p:sp>
        <p:nvSpPr>
          <p:cNvPr id="55" name="Rectangle 54"/>
          <p:cNvSpPr/>
          <p:nvPr/>
        </p:nvSpPr>
        <p:spPr>
          <a:xfrm>
            <a:off x="9445763" y="0"/>
            <a:ext cx="2735627" cy="1534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Title 1"/>
          <p:cNvSpPr txBox="1">
            <a:spLocks/>
          </p:cNvSpPr>
          <p:nvPr/>
        </p:nvSpPr>
        <p:spPr>
          <a:xfrm>
            <a:off x="176509" y="41565"/>
            <a:ext cx="11313154" cy="1143000"/>
          </a:xfrm>
          <a:prstGeom prst="rect">
            <a:avLst/>
          </a:prstGeom>
        </p:spPr>
        <p:txBody>
          <a:bodyPr>
            <a:normAutofit fontScale="9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b="1" dirty="0" smtClean="0">
                <a:solidFill>
                  <a:srgbClr val="8F0500"/>
                </a:solidFill>
                <a:effectLst/>
                <a:latin typeface="Helvetica Neue"/>
                <a:cs typeface="Times New Roman" pitchFamily="18" charset="0"/>
              </a:rPr>
              <a:t>Current FCCL &amp; ACL Supply Chain Operation Model # </a:t>
            </a:r>
            <a:r>
              <a:rPr lang="en-US" sz="3600" b="1" dirty="0">
                <a:solidFill>
                  <a:srgbClr val="8F0500"/>
                </a:solidFill>
                <a:effectLst/>
                <a:latin typeface="Helvetica Neue"/>
                <a:cs typeface="Times New Roman" pitchFamily="18" charset="0"/>
              </a:rPr>
              <a:t>3</a:t>
            </a:r>
            <a:r>
              <a:rPr lang="en-US" sz="3600" dirty="0" smtClean="0">
                <a:solidFill>
                  <a:srgbClr val="8F0500"/>
                </a:solidFill>
                <a:effectLst/>
                <a:latin typeface="Helvetica Neue"/>
                <a:cs typeface="Times New Roman" pitchFamily="18" charset="0"/>
              </a:rPr>
              <a:t/>
            </a:r>
            <a:br>
              <a:rPr lang="en-US" sz="3600" dirty="0" smtClean="0">
                <a:solidFill>
                  <a:srgbClr val="8F0500"/>
                </a:solidFill>
                <a:effectLst/>
                <a:latin typeface="Helvetica Neue"/>
                <a:cs typeface="Times New Roman" pitchFamily="18" charset="0"/>
              </a:rPr>
            </a:br>
            <a:r>
              <a:rPr lang="en-US" sz="2000" dirty="0" smtClean="0">
                <a:solidFill>
                  <a:srgbClr val="8F0500"/>
                </a:solidFill>
                <a:effectLst/>
                <a:latin typeface="Helvetica Neue"/>
                <a:cs typeface="Times New Roman" pitchFamily="18" charset="0"/>
              </a:rPr>
              <a:t>Grind-to-Order (</a:t>
            </a:r>
            <a:r>
              <a:rPr lang="en-US" sz="2000" dirty="0">
                <a:solidFill>
                  <a:srgbClr val="8F0500"/>
                </a:solidFill>
                <a:effectLst/>
                <a:latin typeface="Helvetica Neue"/>
                <a:cs typeface="Times New Roman" pitchFamily="18" charset="0"/>
              </a:rPr>
              <a:t>G</a:t>
            </a:r>
            <a:r>
              <a:rPr lang="en-US" sz="2000" dirty="0" smtClean="0">
                <a:solidFill>
                  <a:srgbClr val="8F0500"/>
                </a:solidFill>
                <a:effectLst/>
                <a:latin typeface="Helvetica Neue"/>
                <a:cs typeface="Times New Roman" pitchFamily="18" charset="0"/>
              </a:rPr>
              <a:t>TO) in case of any maintenance job/full storage/any external factor </a:t>
            </a:r>
            <a:r>
              <a:rPr lang="en-US" sz="2000" dirty="0" err="1" smtClean="0">
                <a:solidFill>
                  <a:srgbClr val="8F0500"/>
                </a:solidFill>
                <a:effectLst/>
                <a:latin typeface="Helvetica Neue"/>
                <a:cs typeface="Times New Roman" pitchFamily="18" charset="0"/>
              </a:rPr>
              <a:t>i.e</a:t>
            </a:r>
            <a:r>
              <a:rPr lang="en-US" sz="2000" dirty="0" smtClean="0">
                <a:solidFill>
                  <a:srgbClr val="8F0500"/>
                </a:solidFill>
                <a:effectLst/>
                <a:latin typeface="Helvetica Neue"/>
                <a:cs typeface="Times New Roman" pitchFamily="18" charset="0"/>
              </a:rPr>
              <a:t> transporter strike</a:t>
            </a:r>
            <a:endParaRPr lang="en-US" sz="2000" dirty="0">
              <a:solidFill>
                <a:srgbClr val="8F0500"/>
              </a:solidFill>
              <a:effectLst/>
              <a:latin typeface="Helvetica Neue"/>
              <a:cs typeface="Times New Roman" pitchFamily="18" charset="0"/>
            </a:endParaRPr>
          </a:p>
        </p:txBody>
      </p:sp>
      <p:sp>
        <p:nvSpPr>
          <p:cNvPr id="57" name="TextBox 56"/>
          <p:cNvSpPr txBox="1"/>
          <p:nvPr/>
        </p:nvSpPr>
        <p:spPr>
          <a:xfrm>
            <a:off x="129427" y="763011"/>
            <a:ext cx="11598492" cy="646331"/>
          </a:xfrm>
          <a:prstGeom prst="rect">
            <a:avLst/>
          </a:prstGeom>
          <a:noFill/>
        </p:spPr>
        <p:txBody>
          <a:bodyPr wrap="square" rtlCol="0">
            <a:spAutoFit/>
          </a:bodyPr>
          <a:lstStyle/>
          <a:p>
            <a:r>
              <a:rPr lang="en-US" dirty="0" smtClean="0"/>
              <a:t>Model help us to understand Push/Pull barrier which supported by high level of raw materials &amp; semi-finished goods inventories which needs to be optimize at all steps</a:t>
            </a:r>
            <a:endParaRPr lang="en-US" dirty="0"/>
          </a:p>
        </p:txBody>
      </p:sp>
    </p:spTree>
    <p:extLst>
      <p:ext uri="{BB962C8B-B14F-4D97-AF65-F5344CB8AC3E}">
        <p14:creationId xmlns:p14="http://schemas.microsoft.com/office/powerpoint/2010/main" val="479784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356809"/>
            <a:ext cx="9931281" cy="651719"/>
          </a:xfrm>
        </p:spPr>
        <p:txBody>
          <a:bodyPr>
            <a:normAutofit/>
          </a:bodyPr>
          <a:lstStyle/>
          <a:p>
            <a:r>
              <a:rPr lang="en-US" b="1" dirty="0" smtClean="0">
                <a:effectLst/>
                <a:latin typeface="Helvetica Neue"/>
                <a:cs typeface="Times New Roman" pitchFamily="18" charset="0"/>
              </a:rPr>
              <a:t>APICS-SCOR(Supply Chain Operational Reference Model</a:t>
            </a:r>
            <a:r>
              <a:rPr lang="en-US" dirty="0" smtClean="0">
                <a:effectLst/>
                <a:latin typeface="Helvetica Neue"/>
                <a:cs typeface="Times New Roman" pitchFamily="18" charset="0"/>
              </a:rPr>
              <a:t>)</a:t>
            </a:r>
            <a:endParaRPr lang="en-US" dirty="0">
              <a:effectLst/>
              <a:latin typeface="Helvetica Neue"/>
              <a:cs typeface="Times New Roman" pitchFamily="18" charset="0"/>
            </a:endParaRPr>
          </a:p>
        </p:txBody>
      </p:sp>
      <p:sp>
        <p:nvSpPr>
          <p:cNvPr id="3" name="Footer Placeholder 2"/>
          <p:cNvSpPr>
            <a:spLocks noGrp="1"/>
          </p:cNvSpPr>
          <p:nvPr>
            <p:ph type="ftr" sz="quarter" idx="11"/>
          </p:nvPr>
        </p:nvSpPr>
        <p:spPr>
          <a:xfrm>
            <a:off x="3460379" y="6493477"/>
            <a:ext cx="4114800" cy="365125"/>
          </a:xfrm>
        </p:spPr>
        <p:txBody>
          <a:bodyPr/>
          <a:lstStyle/>
          <a:p>
            <a:r>
              <a:rPr lang="en-GB" dirty="0" smtClean="0">
                <a:latin typeface="Times New Roman" panose="02020603050405020304" pitchFamily="18" charset="0"/>
                <a:cs typeface="Times New Roman" panose="02020603050405020304" pitchFamily="18" charset="0"/>
              </a:rPr>
              <a:t>Teamup Advisory - Confidential</a:t>
            </a:r>
            <a:endParaRPr lang="en-GB" dirty="0">
              <a:latin typeface="Times New Roman" panose="02020603050405020304" pitchFamily="18" charset="0"/>
              <a:cs typeface="Times New Roman" panose="02020603050405020304" pitchFamily="18" charset="0"/>
            </a:endParaRPr>
          </a:p>
        </p:txBody>
      </p:sp>
      <p:sp>
        <p:nvSpPr>
          <p:cNvPr id="5" name="object 2"/>
          <p:cNvSpPr txBox="1"/>
          <p:nvPr/>
        </p:nvSpPr>
        <p:spPr>
          <a:xfrm>
            <a:off x="712696" y="2374746"/>
            <a:ext cx="1921340" cy="2279598"/>
          </a:xfrm>
          <a:prstGeom prst="rect">
            <a:avLst/>
          </a:prstGeom>
        </p:spPr>
        <p:txBody>
          <a:bodyPr vert="horz" wrap="square" lIns="0" tIns="60960" rIns="0" bIns="0" rtlCol="0">
            <a:spAutoFit/>
          </a:bodyPr>
          <a:lstStyle/>
          <a:p>
            <a:pPr marL="192405" indent="-180340">
              <a:lnSpc>
                <a:spcPct val="100000"/>
              </a:lnSpc>
              <a:spcBef>
                <a:spcPts val="480"/>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Centralized</a:t>
            </a:r>
            <a:endParaRPr sz="1600" dirty="0">
              <a:latin typeface="Times New Roman" panose="02020603050405020304" pitchFamily="18" charset="0"/>
              <a:cs typeface="Times New Roman" panose="02020603050405020304" pitchFamily="18" charset="0"/>
            </a:endParaRPr>
          </a:p>
          <a:p>
            <a:pPr marL="192405" marR="137160" indent="-180340">
              <a:lnSpc>
                <a:spcPct val="120000"/>
              </a:lnSpc>
              <a:buClr>
                <a:srgbClr val="010000"/>
              </a:buClr>
              <a:buFont typeface="Arial"/>
              <a:buChar char="•"/>
              <a:tabLst>
                <a:tab pos="193040" algn="l"/>
              </a:tabLst>
            </a:pPr>
            <a:r>
              <a:rPr sz="1600" spc="-5" dirty="0">
                <a:uFill>
                  <a:solidFill>
                    <a:srgbClr val="000000"/>
                  </a:solidFill>
                </a:uFill>
                <a:latin typeface="Times New Roman" panose="02020603050405020304" pitchFamily="18" charset="0"/>
                <a:cs typeface="Times New Roman" panose="02020603050405020304" pitchFamily="18" charset="0"/>
              </a:rPr>
              <a:t>Optimization</a:t>
            </a:r>
            <a:r>
              <a:rPr sz="1600" u="heavy" spc="-5" dirty="0">
                <a:uFill>
                  <a:solidFill>
                    <a:srgbClr val="000000"/>
                  </a:solidFill>
                </a:uFill>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 </a:t>
            </a:r>
            <a:r>
              <a:rPr sz="1600" spc="-5" dirty="0">
                <a:uFill>
                  <a:solidFill>
                    <a:srgbClr val="000000"/>
                  </a:solidFill>
                </a:uFill>
                <a:latin typeface="Times New Roman" panose="02020603050405020304" pitchFamily="18" charset="0"/>
                <a:cs typeface="Times New Roman" panose="02020603050405020304" pitchFamily="18" charset="0"/>
              </a:rPr>
              <a:t>oriented</a:t>
            </a:r>
            <a:endParaRPr sz="1600" dirty="0">
              <a:latin typeface="Times New Roman" panose="02020603050405020304" pitchFamily="18" charset="0"/>
              <a:cs typeface="Times New Roman" panose="02020603050405020304" pitchFamily="18" charset="0"/>
            </a:endParaRPr>
          </a:p>
          <a:p>
            <a:pPr marL="192405" marR="49530" indent="-180340">
              <a:lnSpc>
                <a:spcPct val="120000"/>
              </a:lnSpc>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Aggregation</a:t>
            </a:r>
            <a:r>
              <a:rPr sz="1600" spc="-9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  FG </a:t>
            </a:r>
            <a:r>
              <a:rPr sz="1600" dirty="0">
                <a:latin typeface="Times New Roman" panose="02020603050405020304" pitchFamily="18" charset="0"/>
                <a:cs typeface="Times New Roman" panose="02020603050405020304" pitchFamily="18" charset="0"/>
              </a:rPr>
              <a:t>&amp; </a:t>
            </a:r>
            <a:r>
              <a:rPr sz="1600" spc="-5" dirty="0">
                <a:latin typeface="Times New Roman" panose="02020603050405020304" pitchFamily="18" charset="0"/>
                <a:cs typeface="Times New Roman" panose="02020603050405020304" pitchFamily="18" charset="0"/>
              </a:rPr>
              <a:t>raw  materials</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385"/>
              </a:spcBef>
              <a:buClr>
                <a:srgbClr val="010000"/>
              </a:buClr>
              <a:buChar char="•"/>
              <a:tabLst>
                <a:tab pos="193040" algn="l"/>
              </a:tabLst>
            </a:pPr>
            <a:r>
              <a:rPr lang="en-US" sz="1600" spc="-5" dirty="0" smtClean="0">
                <a:latin typeface="Times New Roman" panose="02020603050405020304" pitchFamily="18" charset="0"/>
                <a:cs typeface="Times New Roman" panose="02020603050405020304" pitchFamily="18" charset="0"/>
              </a:rPr>
              <a:t>Advance planning &amp; scheduling-</a:t>
            </a:r>
            <a:r>
              <a:rPr sz="1600" spc="-5" dirty="0" smtClean="0">
                <a:latin typeface="Times New Roman" panose="02020603050405020304" pitchFamily="18" charset="0"/>
                <a:cs typeface="Times New Roman" panose="02020603050405020304" pitchFamily="18" charset="0"/>
              </a:rPr>
              <a:t>APS</a:t>
            </a:r>
            <a:r>
              <a:rPr sz="1600" spc="-85" dirty="0" smtClean="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supported</a:t>
            </a:r>
            <a:endParaRPr sz="1600" dirty="0">
              <a:latin typeface="Times New Roman" panose="02020603050405020304" pitchFamily="18" charset="0"/>
              <a:cs typeface="Times New Roman" panose="02020603050405020304" pitchFamily="18" charset="0"/>
            </a:endParaRPr>
          </a:p>
        </p:txBody>
      </p:sp>
      <p:sp>
        <p:nvSpPr>
          <p:cNvPr id="6" name="object 3"/>
          <p:cNvSpPr/>
          <p:nvPr/>
        </p:nvSpPr>
        <p:spPr>
          <a:xfrm>
            <a:off x="2634036" y="1566090"/>
            <a:ext cx="2209800" cy="647700"/>
          </a:xfrm>
          <a:custGeom>
            <a:avLst/>
            <a:gdLst/>
            <a:ahLst/>
            <a:cxnLst/>
            <a:rect l="l" t="t" r="r" b="b"/>
            <a:pathLst>
              <a:path w="1657350" h="647700">
                <a:moveTo>
                  <a:pt x="1657350" y="323849"/>
                </a:moveTo>
                <a:lnTo>
                  <a:pt x="1243584" y="0"/>
                </a:lnTo>
                <a:lnTo>
                  <a:pt x="0" y="0"/>
                </a:lnTo>
                <a:lnTo>
                  <a:pt x="414528" y="323849"/>
                </a:lnTo>
                <a:lnTo>
                  <a:pt x="414528" y="647700"/>
                </a:lnTo>
                <a:lnTo>
                  <a:pt x="1243584" y="647699"/>
                </a:lnTo>
                <a:lnTo>
                  <a:pt x="1657350" y="323849"/>
                </a:lnTo>
                <a:close/>
              </a:path>
              <a:path w="1657350" h="647700">
                <a:moveTo>
                  <a:pt x="414528" y="647700"/>
                </a:moveTo>
                <a:lnTo>
                  <a:pt x="414528" y="323849"/>
                </a:lnTo>
                <a:lnTo>
                  <a:pt x="0" y="647700"/>
                </a:lnTo>
                <a:lnTo>
                  <a:pt x="414528" y="647700"/>
                </a:lnTo>
                <a:close/>
              </a:path>
            </a:pathLst>
          </a:custGeom>
          <a:solidFill>
            <a:schemeClr val="accent2">
              <a:lumMod val="60000"/>
              <a:lumOff val="40000"/>
            </a:scheme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4"/>
          <p:cNvSpPr txBox="1"/>
          <p:nvPr/>
        </p:nvSpPr>
        <p:spPr>
          <a:xfrm>
            <a:off x="3369746" y="1755098"/>
            <a:ext cx="999913"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panose="02020603050405020304" pitchFamily="18" charset="0"/>
                <a:cs typeface="Times New Roman" panose="02020603050405020304" pitchFamily="18" charset="0"/>
              </a:rPr>
              <a:t>Source</a:t>
            </a:r>
            <a:endParaRPr sz="1800" dirty="0">
              <a:latin typeface="Times New Roman" panose="02020603050405020304" pitchFamily="18" charset="0"/>
              <a:cs typeface="Times New Roman" panose="02020603050405020304" pitchFamily="18" charset="0"/>
            </a:endParaRPr>
          </a:p>
        </p:txBody>
      </p:sp>
      <p:sp>
        <p:nvSpPr>
          <p:cNvPr id="8" name="object 5"/>
          <p:cNvSpPr/>
          <p:nvPr/>
        </p:nvSpPr>
        <p:spPr>
          <a:xfrm>
            <a:off x="712697" y="158675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tx2">
              <a:lumMod val="25000"/>
              <a:lumOff val="75000"/>
            </a:scheme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6"/>
          <p:cNvSpPr txBox="1"/>
          <p:nvPr/>
        </p:nvSpPr>
        <p:spPr>
          <a:xfrm>
            <a:off x="1349812" y="1733983"/>
            <a:ext cx="645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panose="02020603050405020304" pitchFamily="18" charset="0"/>
                <a:cs typeface="Times New Roman" panose="02020603050405020304" pitchFamily="18" charset="0"/>
              </a:rPr>
              <a:t>Plan</a:t>
            </a:r>
            <a:endParaRPr sz="1800" dirty="0">
              <a:latin typeface="Times New Roman" panose="02020603050405020304" pitchFamily="18" charset="0"/>
              <a:cs typeface="Times New Roman" panose="02020603050405020304" pitchFamily="18" charset="0"/>
            </a:endParaRPr>
          </a:p>
        </p:txBody>
      </p:sp>
      <p:sp>
        <p:nvSpPr>
          <p:cNvPr id="10" name="object 7"/>
          <p:cNvSpPr/>
          <p:nvPr/>
        </p:nvSpPr>
        <p:spPr>
          <a:xfrm>
            <a:off x="5036370" y="1566090"/>
            <a:ext cx="2015913" cy="647700"/>
          </a:xfrm>
          <a:custGeom>
            <a:avLst/>
            <a:gdLst/>
            <a:ahLst/>
            <a:cxnLst/>
            <a:rect l="l" t="t" r="r" b="b"/>
            <a:pathLst>
              <a:path w="1511935" h="647700">
                <a:moveTo>
                  <a:pt x="1511808" y="323849"/>
                </a:moveTo>
                <a:lnTo>
                  <a:pt x="1133856" y="0"/>
                </a:lnTo>
                <a:lnTo>
                  <a:pt x="0" y="0"/>
                </a:lnTo>
                <a:lnTo>
                  <a:pt x="377952" y="323849"/>
                </a:lnTo>
                <a:lnTo>
                  <a:pt x="377952" y="647700"/>
                </a:lnTo>
                <a:lnTo>
                  <a:pt x="1133856" y="647699"/>
                </a:lnTo>
                <a:lnTo>
                  <a:pt x="1511808" y="323849"/>
                </a:lnTo>
                <a:close/>
              </a:path>
              <a:path w="1511935" h="647700">
                <a:moveTo>
                  <a:pt x="377952" y="647700"/>
                </a:moveTo>
                <a:lnTo>
                  <a:pt x="377952" y="323849"/>
                </a:lnTo>
                <a:lnTo>
                  <a:pt x="0" y="647700"/>
                </a:lnTo>
                <a:lnTo>
                  <a:pt x="377952" y="647700"/>
                </a:lnTo>
                <a:close/>
              </a:path>
            </a:pathLst>
          </a:custGeom>
          <a:solidFill>
            <a:srgbClr val="33CC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8"/>
          <p:cNvSpPr txBox="1"/>
          <p:nvPr/>
        </p:nvSpPr>
        <p:spPr>
          <a:xfrm>
            <a:off x="5676244" y="1760740"/>
            <a:ext cx="7797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panose="02020603050405020304" pitchFamily="18" charset="0"/>
                <a:cs typeface="Times New Roman" panose="02020603050405020304" pitchFamily="18" charset="0"/>
              </a:rPr>
              <a:t>Make</a:t>
            </a:r>
            <a:endParaRPr sz="1800" dirty="0">
              <a:latin typeface="Times New Roman" panose="02020603050405020304" pitchFamily="18" charset="0"/>
              <a:cs typeface="Times New Roman" panose="02020603050405020304" pitchFamily="18" charset="0"/>
            </a:endParaRPr>
          </a:p>
        </p:txBody>
      </p:sp>
      <p:sp>
        <p:nvSpPr>
          <p:cNvPr id="12" name="object 9"/>
          <p:cNvSpPr/>
          <p:nvPr/>
        </p:nvSpPr>
        <p:spPr>
          <a:xfrm>
            <a:off x="7297729" y="1586750"/>
            <a:ext cx="1920240" cy="647700"/>
          </a:xfrm>
          <a:custGeom>
            <a:avLst/>
            <a:gdLst/>
            <a:ahLst/>
            <a:cxnLst/>
            <a:rect l="l" t="t" r="r" b="b"/>
            <a:pathLst>
              <a:path w="1440179" h="647700">
                <a:moveTo>
                  <a:pt x="1440180" y="323849"/>
                </a:moveTo>
                <a:lnTo>
                  <a:pt x="1079754" y="0"/>
                </a:lnTo>
                <a:lnTo>
                  <a:pt x="0" y="0"/>
                </a:lnTo>
                <a:lnTo>
                  <a:pt x="360426" y="323850"/>
                </a:lnTo>
                <a:lnTo>
                  <a:pt x="360426" y="647700"/>
                </a:lnTo>
                <a:lnTo>
                  <a:pt x="1079754" y="647699"/>
                </a:lnTo>
                <a:lnTo>
                  <a:pt x="1440180" y="323849"/>
                </a:lnTo>
                <a:close/>
              </a:path>
              <a:path w="1440179" h="647700">
                <a:moveTo>
                  <a:pt x="360426" y="647700"/>
                </a:moveTo>
                <a:lnTo>
                  <a:pt x="360426" y="323850"/>
                </a:lnTo>
                <a:lnTo>
                  <a:pt x="0" y="647700"/>
                </a:lnTo>
                <a:lnTo>
                  <a:pt x="360426" y="647700"/>
                </a:lnTo>
                <a:close/>
              </a:path>
            </a:pathLst>
          </a:custGeom>
          <a:solidFill>
            <a:schemeClr val="accent4">
              <a:lumMod val="40000"/>
              <a:lumOff val="60000"/>
            </a:scheme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0"/>
          <p:cNvSpPr txBox="1"/>
          <p:nvPr/>
        </p:nvSpPr>
        <p:spPr>
          <a:xfrm>
            <a:off x="7862695" y="1727097"/>
            <a:ext cx="1136225" cy="299720"/>
          </a:xfrm>
          <a:prstGeom prst="rect">
            <a:avLst/>
          </a:prstGeom>
        </p:spPr>
        <p:txBody>
          <a:bodyPr vert="horz" wrap="square" lIns="0" tIns="12700" rIns="0" bIns="0" rtlCol="0">
            <a:spAutoFit/>
          </a:bodyPr>
          <a:lstStyle>
            <a:defPPr>
              <a:defRPr lang="en-US"/>
            </a:defPPr>
            <a:lvl1pPr marL="12700">
              <a:lnSpc>
                <a:spcPct val="100000"/>
              </a:lnSpc>
              <a:spcBef>
                <a:spcPts val="100"/>
              </a:spcBef>
              <a:defRPr spc="-5">
                <a:latin typeface="Times New Roman" panose="02020603050405020304" pitchFamily="18" charset="0"/>
                <a:cs typeface="Times New Roman" panose="02020603050405020304" pitchFamily="18" charset="0"/>
              </a:defRPr>
            </a:lvl1pPr>
          </a:lstStyle>
          <a:p>
            <a:r>
              <a:rPr dirty="0"/>
              <a:t>Delivery</a:t>
            </a:r>
          </a:p>
        </p:txBody>
      </p:sp>
      <p:sp>
        <p:nvSpPr>
          <p:cNvPr id="14" name="object 11"/>
          <p:cNvSpPr/>
          <p:nvPr/>
        </p:nvSpPr>
        <p:spPr>
          <a:xfrm>
            <a:off x="9694387" y="156609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bg2">
              <a:lumMod val="40000"/>
              <a:lumOff val="60000"/>
            </a:scheme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2"/>
          <p:cNvSpPr txBox="1"/>
          <p:nvPr/>
        </p:nvSpPr>
        <p:spPr>
          <a:xfrm>
            <a:off x="5676244" y="5581987"/>
            <a:ext cx="949113"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panose="02020603050405020304" pitchFamily="18" charset="0"/>
                <a:cs typeface="Times New Roman" panose="02020603050405020304" pitchFamily="18" charset="0"/>
              </a:rPr>
              <a:t>Return</a:t>
            </a:r>
            <a:endParaRPr sz="1800" dirty="0">
              <a:latin typeface="Times New Roman" panose="02020603050405020304" pitchFamily="18" charset="0"/>
              <a:cs typeface="Times New Roman" panose="02020603050405020304" pitchFamily="18" charset="0"/>
            </a:endParaRPr>
          </a:p>
        </p:txBody>
      </p:sp>
      <p:sp>
        <p:nvSpPr>
          <p:cNvPr id="16" name="object 13"/>
          <p:cNvSpPr txBox="1"/>
          <p:nvPr/>
        </p:nvSpPr>
        <p:spPr>
          <a:xfrm>
            <a:off x="2741056" y="2331738"/>
            <a:ext cx="2094653" cy="2662780"/>
          </a:xfrm>
          <a:prstGeom prst="rect">
            <a:avLst/>
          </a:prstGeom>
        </p:spPr>
        <p:txBody>
          <a:bodyPr vert="horz" wrap="square" lIns="0" tIns="12700" rIns="0" bIns="0" rtlCol="0">
            <a:spAutoFit/>
          </a:bodyPr>
          <a:lstStyle/>
          <a:p>
            <a:pPr marL="192405" marR="5080" indent="-180340">
              <a:lnSpc>
                <a:spcPct val="120000"/>
              </a:lnSpc>
              <a:spcBef>
                <a:spcPts val="100"/>
              </a:spcBef>
              <a:buClr>
                <a:srgbClr val="010000"/>
              </a:buClr>
              <a:buChar char="•"/>
              <a:tabLst>
                <a:tab pos="193040" algn="l"/>
              </a:tabLst>
            </a:pPr>
            <a:r>
              <a:rPr sz="1600" spc="-15" dirty="0">
                <a:latin typeface="Times New Roman" panose="02020603050405020304" pitchFamily="18" charset="0"/>
                <a:cs typeface="Times New Roman" panose="02020603050405020304" pitchFamily="18" charset="0"/>
              </a:rPr>
              <a:t>Vertical  </a:t>
            </a:r>
            <a:r>
              <a:rPr sz="1600" spc="-5" dirty="0">
                <a:latin typeface="Times New Roman" panose="02020603050405020304" pitchFamily="18" charset="0"/>
                <a:cs typeface="Times New Roman" panose="02020603050405020304" pitchFamily="18" charset="0"/>
              </a:rPr>
              <a:t>integration</a:t>
            </a:r>
            <a:r>
              <a:rPr sz="1600" spc="-7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with  quarries</a:t>
            </a:r>
            <a:endParaRPr sz="1600" dirty="0">
              <a:latin typeface="Times New Roman" panose="02020603050405020304" pitchFamily="18" charset="0"/>
              <a:cs typeface="Times New Roman" panose="02020603050405020304" pitchFamily="18" charset="0"/>
            </a:endParaRPr>
          </a:p>
          <a:p>
            <a:pPr marL="192405" marR="434975" indent="-180340">
              <a:lnSpc>
                <a:spcPct val="120000"/>
              </a:lnSpc>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Unlimited  availability</a:t>
            </a:r>
            <a:endParaRPr sz="1600" dirty="0">
              <a:latin typeface="Times New Roman" panose="02020603050405020304" pitchFamily="18" charset="0"/>
              <a:cs typeface="Times New Roman" panose="02020603050405020304" pitchFamily="18" charset="0"/>
            </a:endParaRPr>
          </a:p>
          <a:p>
            <a:pPr marL="192405" marR="252095" indent="-180340">
              <a:lnSpc>
                <a:spcPct val="120000"/>
              </a:lnSpc>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Government  regulated</a:t>
            </a:r>
            <a:endParaRPr sz="1600" dirty="0">
              <a:latin typeface="Times New Roman" panose="02020603050405020304" pitchFamily="18" charset="0"/>
              <a:cs typeface="Times New Roman" panose="02020603050405020304" pitchFamily="18" charset="0"/>
            </a:endParaRPr>
          </a:p>
          <a:p>
            <a:pPr marL="192405" marR="342900" indent="-180340">
              <a:lnSpc>
                <a:spcPts val="2310"/>
              </a:lnSpc>
              <a:spcBef>
                <a:spcPts val="135"/>
              </a:spcBef>
              <a:buClr>
                <a:srgbClr val="010000"/>
              </a:buClr>
              <a:buFont typeface="Arial"/>
              <a:buChar char="•"/>
              <a:tabLst>
                <a:tab pos="193040" algn="l"/>
              </a:tabLst>
            </a:pPr>
            <a:r>
              <a:rPr sz="1600" spc="-5" dirty="0" smtClean="0">
                <a:uFill>
                  <a:solidFill>
                    <a:srgbClr val="000000"/>
                  </a:solidFill>
                </a:uFill>
                <a:latin typeface="Times New Roman" panose="02020603050405020304" pitchFamily="18" charset="0"/>
                <a:cs typeface="Times New Roman" panose="02020603050405020304" pitchFamily="18" charset="0"/>
              </a:rPr>
              <a:t>Energ</a:t>
            </a:r>
            <a:r>
              <a:rPr lang="en-US" sz="1600" spc="-5" dirty="0" smtClean="0">
                <a:uFill>
                  <a:solidFill>
                    <a:srgbClr val="000000"/>
                  </a:solidFill>
                </a:uFill>
                <a:latin typeface="Times New Roman" panose="02020603050405020304" pitchFamily="18" charset="0"/>
                <a:cs typeface="Times New Roman" panose="02020603050405020304" pitchFamily="18" charset="0"/>
              </a:rPr>
              <a:t>y </a:t>
            </a:r>
            <a:r>
              <a:rPr sz="1600" spc="-5" dirty="0" smtClean="0">
                <a:uFill>
                  <a:solidFill>
                    <a:srgbClr val="000000"/>
                  </a:solidFill>
                </a:uFill>
                <a:latin typeface="Times New Roman" panose="02020603050405020304" pitchFamily="18" charset="0"/>
                <a:cs typeface="Times New Roman" panose="02020603050405020304" pitchFamily="18" charset="0"/>
              </a:rPr>
              <a:t>dependent</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235"/>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Benefits</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from</a:t>
            </a:r>
            <a:endParaRPr sz="1600" dirty="0">
              <a:latin typeface="Times New Roman" panose="02020603050405020304" pitchFamily="18" charset="0"/>
              <a:cs typeface="Times New Roman" panose="02020603050405020304" pitchFamily="18" charset="0"/>
            </a:endParaRPr>
          </a:p>
          <a:p>
            <a:pPr marL="192405">
              <a:lnSpc>
                <a:spcPct val="100000"/>
              </a:lnSpc>
              <a:spcBef>
                <a:spcPts val="385"/>
              </a:spcBef>
            </a:pPr>
            <a:r>
              <a:rPr sz="1600" spc="-5" dirty="0">
                <a:latin typeface="Times New Roman" panose="02020603050405020304" pitchFamily="18" charset="0"/>
                <a:cs typeface="Times New Roman" panose="02020603050405020304" pitchFamily="18" charset="0"/>
              </a:rPr>
              <a:t>scale</a:t>
            </a:r>
            <a:endParaRPr sz="1600" dirty="0">
              <a:latin typeface="Times New Roman" panose="02020603050405020304" pitchFamily="18" charset="0"/>
              <a:cs typeface="Times New Roman" panose="02020603050405020304" pitchFamily="18" charset="0"/>
            </a:endParaRPr>
          </a:p>
        </p:txBody>
      </p:sp>
      <p:sp>
        <p:nvSpPr>
          <p:cNvPr id="17" name="object 14"/>
          <p:cNvSpPr txBox="1"/>
          <p:nvPr/>
        </p:nvSpPr>
        <p:spPr>
          <a:xfrm>
            <a:off x="5113329" y="2358355"/>
            <a:ext cx="2184400" cy="2380139"/>
          </a:xfrm>
          <a:prstGeom prst="rect">
            <a:avLst/>
          </a:prstGeom>
        </p:spPr>
        <p:txBody>
          <a:bodyPr vert="horz" wrap="square" lIns="0" tIns="60960" rIns="0" bIns="0" rtlCol="0">
            <a:spAutoFit/>
          </a:bodyPr>
          <a:lstStyle/>
          <a:p>
            <a:pPr marL="192405" indent="-180340">
              <a:lnSpc>
                <a:spcPct val="100000"/>
              </a:lnSpc>
              <a:spcBef>
                <a:spcPts val="480"/>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Few</a:t>
            </a:r>
            <a:r>
              <a:rPr sz="1600" spc="-25" dirty="0">
                <a:latin typeface="Times New Roman" panose="02020603050405020304" pitchFamily="18" charset="0"/>
                <a:cs typeface="Times New Roman" panose="02020603050405020304" pitchFamily="18" charset="0"/>
              </a:rPr>
              <a:t> </a:t>
            </a:r>
            <a:r>
              <a:rPr sz="1600" spc="-10" dirty="0" smtClean="0">
                <a:latin typeface="Times New Roman" panose="02020603050405020304" pitchFamily="18" charset="0"/>
                <a:cs typeface="Times New Roman" panose="02020603050405020304" pitchFamily="18" charset="0"/>
              </a:rPr>
              <a:t>SKU’s</a:t>
            </a:r>
            <a:r>
              <a:rPr lang="en-US" sz="1600" spc="-10" dirty="0" smtClean="0">
                <a:latin typeface="Times New Roman" panose="02020603050405020304" pitchFamily="18" charset="0"/>
                <a:cs typeface="Times New Roman" panose="02020603050405020304" pitchFamily="18" charset="0"/>
              </a:rPr>
              <a:t> (50Kg)</a:t>
            </a:r>
            <a:endParaRPr sz="1600" dirty="0">
              <a:latin typeface="Times New Roman" panose="02020603050405020304" pitchFamily="18" charset="0"/>
              <a:cs typeface="Times New Roman" panose="02020603050405020304" pitchFamily="18" charset="0"/>
            </a:endParaRPr>
          </a:p>
          <a:p>
            <a:pPr marL="192405" marR="614680" indent="-180340">
              <a:lnSpc>
                <a:spcPct val="120000"/>
              </a:lnSpc>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Capital</a:t>
            </a:r>
            <a:r>
              <a:rPr sz="1600" spc="-1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&amp;  </a:t>
            </a:r>
            <a:r>
              <a:rPr sz="1600" spc="-5" dirty="0">
                <a:latin typeface="Times New Roman" panose="02020603050405020304" pitchFamily="18" charset="0"/>
                <a:cs typeface="Times New Roman" panose="02020603050405020304" pitchFamily="18" charset="0"/>
              </a:rPr>
              <a:t>energy  intensive</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385"/>
              </a:spcBef>
              <a:buClr>
                <a:srgbClr val="010000"/>
              </a:buClr>
              <a:buFont typeface="Arial"/>
              <a:buChar char="•"/>
              <a:tabLst>
                <a:tab pos="193040" algn="l"/>
              </a:tabLst>
            </a:pPr>
            <a:r>
              <a:rPr sz="1600" spc="-5" dirty="0">
                <a:uFill>
                  <a:solidFill>
                    <a:srgbClr val="000000"/>
                  </a:solidFill>
                </a:uFill>
                <a:latin typeface="Times New Roman" panose="02020603050405020304" pitchFamily="18" charset="0"/>
                <a:cs typeface="Times New Roman" panose="02020603050405020304" pitchFamily="18" charset="0"/>
              </a:rPr>
              <a:t>Continuous</a:t>
            </a:r>
            <a:endParaRPr sz="1600" dirty="0">
              <a:latin typeface="Times New Roman" panose="02020603050405020304" pitchFamily="18" charset="0"/>
              <a:cs typeface="Times New Roman" panose="02020603050405020304" pitchFamily="18" charset="0"/>
            </a:endParaRPr>
          </a:p>
          <a:p>
            <a:pPr marL="192405" marR="5080">
              <a:lnSpc>
                <a:spcPct val="120000"/>
              </a:lnSpc>
            </a:pPr>
            <a:r>
              <a:rPr sz="1600" spc="-5" dirty="0">
                <a:uFill>
                  <a:solidFill>
                    <a:srgbClr val="000000"/>
                  </a:solidFill>
                </a:uFill>
                <a:latin typeface="Times New Roman" panose="02020603050405020304" pitchFamily="18" charset="0"/>
                <a:cs typeface="Times New Roman" panose="02020603050405020304" pitchFamily="18" charset="0"/>
              </a:rPr>
              <a:t>process</a:t>
            </a:r>
            <a:r>
              <a:rPr sz="1600" u="heavy" spc="-85" dirty="0">
                <a:uFill>
                  <a:solidFill>
                    <a:srgbClr val="000000"/>
                  </a:solidFill>
                </a:uFill>
                <a:latin typeface="Times New Roman" panose="02020603050405020304" pitchFamily="18" charset="0"/>
                <a:cs typeface="Times New Roman" panose="02020603050405020304" pitchFamily="18" charset="0"/>
              </a:rPr>
              <a:t> </a:t>
            </a:r>
            <a:r>
              <a:rPr sz="1600" spc="-5" dirty="0">
                <a:uFill>
                  <a:solidFill>
                    <a:srgbClr val="000000"/>
                  </a:solidFill>
                </a:uFill>
                <a:latin typeface="Times New Roman" panose="02020603050405020304" pitchFamily="18" charset="0"/>
                <a:cs typeface="Times New Roman" panose="02020603050405020304" pitchFamily="18" charset="0"/>
              </a:rPr>
              <a:t>highly</a:t>
            </a:r>
            <a:r>
              <a:rPr sz="1600" u="heavy" spc="-5" dirty="0">
                <a:uFill>
                  <a:solidFill>
                    <a:srgbClr val="000000"/>
                  </a:solidFill>
                </a:uFill>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 </a:t>
            </a:r>
            <a:r>
              <a:rPr sz="1600" spc="-5" dirty="0">
                <a:uFill>
                  <a:solidFill>
                    <a:srgbClr val="000000"/>
                  </a:solidFill>
                </a:uFill>
                <a:latin typeface="Times New Roman" panose="02020603050405020304" pitchFamily="18" charset="0"/>
                <a:cs typeface="Times New Roman" panose="02020603050405020304" pitchFamily="18" charset="0"/>
              </a:rPr>
              <a:t>automated</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385"/>
              </a:spcBef>
              <a:buClr>
                <a:srgbClr val="010000"/>
              </a:buClr>
              <a:buChar char="•"/>
              <a:tabLst>
                <a:tab pos="193040" algn="l"/>
              </a:tabLst>
            </a:pPr>
            <a:r>
              <a:rPr sz="1600" dirty="0">
                <a:latin typeface="Times New Roman" panose="02020603050405020304" pitchFamily="18" charset="0"/>
                <a:cs typeface="Times New Roman" panose="02020603050405020304" pitchFamily="18" charset="0"/>
              </a:rPr>
              <a:t>Make to</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stock</a:t>
            </a:r>
          </a:p>
        </p:txBody>
      </p:sp>
      <p:sp>
        <p:nvSpPr>
          <p:cNvPr id="18" name="object 15"/>
          <p:cNvSpPr txBox="1"/>
          <p:nvPr/>
        </p:nvSpPr>
        <p:spPr>
          <a:xfrm>
            <a:off x="7541570" y="2358331"/>
            <a:ext cx="2035387" cy="2069284"/>
          </a:xfrm>
          <a:prstGeom prst="rect">
            <a:avLst/>
          </a:prstGeom>
        </p:spPr>
        <p:txBody>
          <a:bodyPr vert="horz" wrap="square" lIns="0" tIns="12700" rIns="0" bIns="0" rtlCol="0">
            <a:spAutoFit/>
          </a:bodyPr>
          <a:lstStyle/>
          <a:p>
            <a:pPr marL="192405" marR="244475" indent="-180340">
              <a:lnSpc>
                <a:spcPct val="120000"/>
              </a:lnSpc>
              <a:spcBef>
                <a:spcPts val="100"/>
              </a:spcBef>
              <a:buClr>
                <a:srgbClr val="010000"/>
              </a:buClr>
              <a:buChar char="•"/>
              <a:tabLst>
                <a:tab pos="193040" algn="l"/>
              </a:tabLst>
            </a:pPr>
            <a:r>
              <a:rPr lang="en-US" sz="1600" dirty="0" smtClean="0">
                <a:latin typeface="Times New Roman" panose="02020603050405020304" pitchFamily="18" charset="0"/>
                <a:cs typeface="Times New Roman" panose="02020603050405020304" pitchFamily="18" charset="0"/>
              </a:rPr>
              <a:t>Distribution cost</a:t>
            </a:r>
            <a:endParaRPr sz="1600" dirty="0">
              <a:latin typeface="Times New Roman" panose="02020603050405020304" pitchFamily="18" charset="0"/>
              <a:cs typeface="Times New Roman" panose="02020603050405020304" pitchFamily="18" charset="0"/>
            </a:endParaRPr>
          </a:p>
          <a:p>
            <a:pPr marL="192405" marR="5080" indent="-180340">
              <a:lnSpc>
                <a:spcPts val="2310"/>
              </a:lnSpc>
              <a:spcBef>
                <a:spcPts val="135"/>
              </a:spcBef>
              <a:buClr>
                <a:srgbClr val="010000"/>
              </a:buClr>
              <a:buFont typeface="Arial"/>
              <a:buChar char="•"/>
              <a:tabLst>
                <a:tab pos="193040" algn="l"/>
              </a:tabLst>
            </a:pPr>
            <a:r>
              <a:rPr sz="1600" spc="-5" dirty="0" smtClean="0">
                <a:uFill>
                  <a:solidFill>
                    <a:srgbClr val="000000"/>
                  </a:solidFill>
                </a:uFill>
                <a:latin typeface="Times New Roman" panose="02020603050405020304" pitchFamily="18" charset="0"/>
                <a:cs typeface="Times New Roman" panose="02020603050405020304" pitchFamily="18" charset="0"/>
              </a:rPr>
              <a:t>Coverag</a:t>
            </a:r>
            <a:r>
              <a:rPr lang="en-US" sz="1600" spc="-5" dirty="0" smtClean="0">
                <a:uFill>
                  <a:solidFill>
                    <a:srgbClr val="000000"/>
                  </a:solidFill>
                </a:uFill>
                <a:latin typeface="Times New Roman" panose="02020603050405020304" pitchFamily="18" charset="0"/>
                <a:cs typeface="Times New Roman" panose="02020603050405020304" pitchFamily="18" charset="0"/>
              </a:rPr>
              <a:t>e </a:t>
            </a:r>
            <a:r>
              <a:rPr sz="1600" spc="-5" dirty="0" smtClean="0">
                <a:uFill>
                  <a:solidFill>
                    <a:srgbClr val="000000"/>
                  </a:solidFill>
                </a:uFill>
                <a:latin typeface="Times New Roman" panose="02020603050405020304" pitchFamily="18" charset="0"/>
                <a:cs typeface="Times New Roman" panose="02020603050405020304" pitchFamily="18" charset="0"/>
              </a:rPr>
              <a:t>Ratio</a:t>
            </a:r>
            <a:r>
              <a:rPr lang="en-US" sz="1600" spc="-5" dirty="0" smtClean="0">
                <a:uFill>
                  <a:solidFill>
                    <a:srgbClr val="000000"/>
                  </a:solidFill>
                </a:uFill>
                <a:latin typeface="Times New Roman" panose="02020603050405020304" pitchFamily="18" charset="0"/>
                <a:cs typeface="Times New Roman" panose="02020603050405020304" pitchFamily="18" charset="0"/>
              </a:rPr>
              <a:t>: </a:t>
            </a:r>
            <a:r>
              <a:rPr sz="1600" spc="-5" dirty="0" smtClean="0">
                <a:uFill>
                  <a:solidFill>
                    <a:srgbClr val="000000"/>
                  </a:solidFill>
                </a:uFill>
                <a:latin typeface="Times New Roman" panose="02020603050405020304" pitchFamily="18" charset="0"/>
                <a:cs typeface="Times New Roman" panose="02020603050405020304" pitchFamily="18" charset="0"/>
              </a:rPr>
              <a:t>300km</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235"/>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Bulk </a:t>
            </a:r>
            <a:r>
              <a:rPr sz="1600" dirty="0">
                <a:latin typeface="Times New Roman" panose="02020603050405020304" pitchFamily="18" charset="0"/>
                <a:cs typeface="Times New Roman" panose="02020603050405020304" pitchFamily="18" charset="0"/>
              </a:rPr>
              <a:t>/</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Bags</a:t>
            </a:r>
            <a:endParaRPr sz="1600" dirty="0">
              <a:latin typeface="Times New Roman" panose="02020603050405020304" pitchFamily="18" charset="0"/>
              <a:cs typeface="Times New Roman" panose="02020603050405020304" pitchFamily="18" charset="0"/>
            </a:endParaRPr>
          </a:p>
          <a:p>
            <a:pPr marL="192405" marR="322580" indent="-180340">
              <a:lnSpc>
                <a:spcPct val="120000"/>
              </a:lnSpc>
              <a:buClr>
                <a:srgbClr val="010000"/>
              </a:buClr>
              <a:buChar char="•"/>
              <a:tabLst>
                <a:tab pos="193040" algn="l"/>
              </a:tabLst>
            </a:pPr>
            <a:r>
              <a:rPr sz="1600" spc="-15" dirty="0" smtClean="0">
                <a:latin typeface="Times New Roman" panose="02020603050405020304" pitchFamily="18" charset="0"/>
                <a:cs typeface="Times New Roman" panose="02020603050405020304" pitchFamily="18" charset="0"/>
              </a:rPr>
              <a:t>Vertical</a:t>
            </a:r>
            <a:r>
              <a:rPr lang="en-US" sz="1600" spc="-15" dirty="0" smtClean="0">
                <a:latin typeface="Times New Roman" panose="02020603050405020304" pitchFamily="18" charset="0"/>
                <a:cs typeface="Times New Roman" panose="02020603050405020304" pitchFamily="18" charset="0"/>
              </a:rPr>
              <a:t>/ Horizontal</a:t>
            </a:r>
            <a:r>
              <a:rPr sz="1600" spc="-15" dirty="0" smtClean="0">
                <a:latin typeface="Times New Roman" panose="02020603050405020304" pitchFamily="18" charset="0"/>
                <a:cs typeface="Times New Roman" panose="02020603050405020304" pitchFamily="18" charset="0"/>
              </a:rPr>
              <a:t> </a:t>
            </a:r>
            <a:r>
              <a:rPr sz="1600" spc="-5" dirty="0" smtClean="0">
                <a:latin typeface="Times New Roman" panose="02020603050405020304" pitchFamily="18" charset="0"/>
                <a:cs typeface="Times New Roman" panose="02020603050405020304" pitchFamily="18" charset="0"/>
              </a:rPr>
              <a:t>integration</a:t>
            </a:r>
            <a:r>
              <a:rPr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19" name="object 16"/>
          <p:cNvSpPr txBox="1"/>
          <p:nvPr/>
        </p:nvSpPr>
        <p:spPr>
          <a:xfrm>
            <a:off x="9717404" y="2409538"/>
            <a:ext cx="1960033" cy="915635"/>
          </a:xfrm>
          <a:prstGeom prst="rect">
            <a:avLst/>
          </a:prstGeom>
        </p:spPr>
        <p:txBody>
          <a:bodyPr vert="horz" wrap="square" lIns="0" tIns="60960" rIns="0" bIns="0" rtlCol="0">
            <a:spAutoFit/>
          </a:bodyPr>
          <a:lstStyle/>
          <a:p>
            <a:pPr marL="192405" indent="-180340">
              <a:lnSpc>
                <a:spcPct val="100000"/>
              </a:lnSpc>
              <a:spcBef>
                <a:spcPts val="480"/>
              </a:spcBef>
              <a:buClr>
                <a:srgbClr val="010000"/>
              </a:buClr>
              <a:buChar char="•"/>
              <a:tabLst>
                <a:tab pos="193040" algn="l"/>
              </a:tabLst>
            </a:pPr>
            <a:r>
              <a:rPr lang="en-US" sz="1600" spc="-5" dirty="0" smtClean="0">
                <a:latin typeface="Times New Roman" panose="02020603050405020304" pitchFamily="18" charset="0"/>
                <a:cs typeface="Times New Roman" panose="02020603050405020304" pitchFamily="18" charset="0"/>
              </a:rPr>
              <a:t>Finance</a:t>
            </a:r>
          </a:p>
          <a:p>
            <a:pPr marL="192405" indent="-180340">
              <a:lnSpc>
                <a:spcPct val="100000"/>
              </a:lnSpc>
              <a:spcBef>
                <a:spcPts val="480"/>
              </a:spcBef>
              <a:buClr>
                <a:srgbClr val="010000"/>
              </a:buClr>
              <a:buChar char="•"/>
              <a:tabLst>
                <a:tab pos="193040" algn="l"/>
              </a:tabLst>
            </a:pPr>
            <a:r>
              <a:rPr lang="en-US" sz="1600" spc="-5" dirty="0" smtClean="0">
                <a:latin typeface="Times New Roman" panose="02020603050405020304" pitchFamily="18" charset="0"/>
                <a:cs typeface="Times New Roman" panose="02020603050405020304" pitchFamily="18" charset="0"/>
              </a:rPr>
              <a:t>Skill Set</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385"/>
              </a:spcBef>
              <a:buClr>
                <a:srgbClr val="010000"/>
              </a:buClr>
              <a:buChar char="•"/>
              <a:tabLst>
                <a:tab pos="193040" algn="l"/>
              </a:tabLst>
            </a:pPr>
            <a:r>
              <a:rPr lang="en-US" sz="1600" spc="-5" dirty="0" smtClean="0">
                <a:latin typeface="Times New Roman" panose="02020603050405020304" pitchFamily="18" charset="0"/>
                <a:cs typeface="Times New Roman" panose="02020603050405020304" pitchFamily="18" charset="0"/>
              </a:rPr>
              <a:t>Resources</a:t>
            </a:r>
            <a:endParaRPr sz="1600" dirty="0">
              <a:latin typeface="Times New Roman" panose="02020603050405020304" pitchFamily="18" charset="0"/>
              <a:cs typeface="Times New Roman" panose="02020603050405020304" pitchFamily="18" charset="0"/>
            </a:endParaRPr>
          </a:p>
        </p:txBody>
      </p:sp>
      <p:sp>
        <p:nvSpPr>
          <p:cNvPr id="20" name="object 17"/>
          <p:cNvSpPr/>
          <p:nvPr/>
        </p:nvSpPr>
        <p:spPr>
          <a:xfrm>
            <a:off x="954742" y="2321993"/>
            <a:ext cx="10659037" cy="45719"/>
          </a:xfrm>
          <a:custGeom>
            <a:avLst/>
            <a:gdLst/>
            <a:ahLst/>
            <a:cxnLst/>
            <a:rect l="l" t="t" r="r" b="b"/>
            <a:pathLst>
              <a:path w="9144000">
                <a:moveTo>
                  <a:pt x="0" y="0"/>
                </a:moveTo>
                <a:lnTo>
                  <a:pt x="9144000" y="0"/>
                </a:lnTo>
              </a:path>
            </a:pathLst>
          </a:custGeom>
          <a:ln w="7010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18"/>
          <p:cNvSpPr/>
          <p:nvPr/>
        </p:nvSpPr>
        <p:spPr>
          <a:xfrm>
            <a:off x="2878623" y="2331137"/>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19"/>
          <p:cNvSpPr/>
          <p:nvPr/>
        </p:nvSpPr>
        <p:spPr>
          <a:xfrm>
            <a:off x="5278923" y="2331137"/>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0"/>
          <p:cNvSpPr/>
          <p:nvPr/>
        </p:nvSpPr>
        <p:spPr>
          <a:xfrm>
            <a:off x="7679223" y="2331137"/>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1"/>
          <p:cNvSpPr/>
          <p:nvPr/>
        </p:nvSpPr>
        <p:spPr>
          <a:xfrm>
            <a:off x="9717403" y="2367711"/>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11"/>
          <p:cNvSpPr/>
          <p:nvPr/>
        </p:nvSpPr>
        <p:spPr>
          <a:xfrm rot="10800000">
            <a:off x="763231" y="5606736"/>
            <a:ext cx="10260252"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accent1">
              <a:lumMod val="60000"/>
              <a:lumOff val="40000"/>
            </a:schemeClr>
          </a:solidFill>
        </p:spPr>
        <p:txBody>
          <a:bodyPr wrap="square" lIns="0" tIns="0" rIns="0" bIns="0" rtlCol="0"/>
          <a:lstStyle/>
          <a:p>
            <a:r>
              <a:rPr lang="en-US" spc="-5" dirty="0" smtClean="0">
                <a:solidFill>
                  <a:srgbClr val="FFFFFF"/>
                </a:solidFill>
                <a:latin typeface="Times New Roman" panose="02020603050405020304" pitchFamily="18" charset="0"/>
                <a:cs typeface="Times New Roman" panose="02020603050405020304" pitchFamily="18" charset="0"/>
              </a:rPr>
              <a:t>r</a:t>
            </a:r>
            <a:endParaRPr dirty="0">
              <a:latin typeface="Times New Roman" panose="02020603050405020304" pitchFamily="18" charset="0"/>
              <a:cs typeface="Times New Roman" panose="02020603050405020304" pitchFamily="18" charset="0"/>
            </a:endParaRPr>
          </a:p>
        </p:txBody>
      </p:sp>
      <p:sp>
        <p:nvSpPr>
          <p:cNvPr id="26" name="object 10"/>
          <p:cNvSpPr txBox="1"/>
          <p:nvPr/>
        </p:nvSpPr>
        <p:spPr>
          <a:xfrm>
            <a:off x="9887261" y="1727097"/>
            <a:ext cx="1136225" cy="299720"/>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  Enable</a:t>
            </a:r>
            <a:endParaRPr sz="1800" dirty="0">
              <a:latin typeface="Times New Roman" panose="02020603050405020304" pitchFamily="18" charset="0"/>
              <a:cs typeface="Times New Roman" panose="02020603050405020304" pitchFamily="18" charset="0"/>
            </a:endParaRPr>
          </a:p>
        </p:txBody>
      </p:sp>
      <p:sp>
        <p:nvSpPr>
          <p:cNvPr id="27" name="object 10"/>
          <p:cNvSpPr txBox="1"/>
          <p:nvPr/>
        </p:nvSpPr>
        <p:spPr>
          <a:xfrm>
            <a:off x="2971478" y="5780727"/>
            <a:ext cx="1136225" cy="289823"/>
          </a:xfrm>
          <a:prstGeom prst="rect">
            <a:avLst/>
          </a:prstGeom>
        </p:spPr>
        <p:txBody>
          <a:bodyPr vert="horz" wrap="square" lIns="0" tIns="12700" rIns="0" bIns="0" rtlCol="0">
            <a:spAutoFit/>
          </a:bodyPr>
          <a:lstStyle>
            <a:defPPr>
              <a:defRPr lang="en-US"/>
            </a:defPPr>
            <a:lvl1pPr marL="12700">
              <a:lnSpc>
                <a:spcPct val="100000"/>
              </a:lnSpc>
              <a:spcBef>
                <a:spcPts val="100"/>
              </a:spcBef>
              <a:defRPr spc="-5">
                <a:solidFill>
                  <a:srgbClr val="FFFFFF"/>
                </a:solidFill>
                <a:latin typeface="Times New Roman" panose="02020603050405020304" pitchFamily="18" charset="0"/>
                <a:cs typeface="Times New Roman" panose="02020603050405020304" pitchFamily="18" charset="0"/>
              </a:defRPr>
            </a:lvl1pPr>
          </a:lstStyle>
          <a:p>
            <a:r>
              <a:rPr lang="en-US" dirty="0">
                <a:solidFill>
                  <a:schemeClr val="tx1"/>
                </a:solidFill>
              </a:rPr>
              <a:t>Return</a:t>
            </a:r>
            <a:endParaRPr dirty="0">
              <a:solidFill>
                <a:schemeClr val="tx1"/>
              </a:solidFill>
            </a:endParaRPr>
          </a:p>
        </p:txBody>
      </p:sp>
      <p:sp>
        <p:nvSpPr>
          <p:cNvPr id="29" name="object 16"/>
          <p:cNvSpPr txBox="1"/>
          <p:nvPr/>
        </p:nvSpPr>
        <p:spPr>
          <a:xfrm>
            <a:off x="4976811" y="5620202"/>
            <a:ext cx="1960033" cy="610870"/>
          </a:xfrm>
          <a:prstGeom prst="rect">
            <a:avLst/>
          </a:prstGeom>
        </p:spPr>
        <p:txBody>
          <a:bodyPr vert="horz" wrap="square" lIns="0" tIns="60960" rIns="0" bIns="0" rtlCol="0">
            <a:spAutoFit/>
          </a:bodyPr>
          <a:lstStyle/>
          <a:p>
            <a:pPr marL="192405" indent="-180340">
              <a:lnSpc>
                <a:spcPct val="100000"/>
              </a:lnSpc>
              <a:spcBef>
                <a:spcPts val="480"/>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Uncommon</a:t>
            </a:r>
            <a:endParaRPr sz="1600" dirty="0">
              <a:latin typeface="Times New Roman" panose="02020603050405020304" pitchFamily="18" charset="0"/>
              <a:cs typeface="Times New Roman" panose="02020603050405020304" pitchFamily="18" charset="0"/>
            </a:endParaRPr>
          </a:p>
          <a:p>
            <a:pPr marL="192405" indent="-180340">
              <a:lnSpc>
                <a:spcPct val="100000"/>
              </a:lnSpc>
              <a:spcBef>
                <a:spcPts val="385"/>
              </a:spcBef>
              <a:buClr>
                <a:srgbClr val="010000"/>
              </a:buClr>
              <a:buChar char="•"/>
              <a:tabLst>
                <a:tab pos="193040" algn="l"/>
              </a:tabLst>
            </a:pPr>
            <a:r>
              <a:rPr sz="1600" spc="-5" dirty="0">
                <a:latin typeface="Times New Roman" panose="02020603050405020304" pitchFamily="18" charset="0"/>
                <a:cs typeface="Times New Roman" panose="02020603050405020304" pitchFamily="18" charset="0"/>
              </a:rPr>
              <a:t>Quality</a:t>
            </a:r>
            <a:r>
              <a:rPr sz="1600" spc="-7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issues</a:t>
            </a:r>
            <a:endParaRPr sz="1600" dirty="0">
              <a:latin typeface="Times New Roman" panose="02020603050405020304" pitchFamily="18" charset="0"/>
              <a:cs typeface="Times New Roman" panose="02020603050405020304" pitchFamily="18" charset="0"/>
            </a:endParaRPr>
          </a:p>
        </p:txBody>
      </p:sp>
      <p:pic>
        <p:nvPicPr>
          <p:cNvPr id="30" name="Picture 29"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31" name="TextBox 30"/>
          <p:cNvSpPr txBox="1"/>
          <p:nvPr/>
        </p:nvSpPr>
        <p:spPr>
          <a:xfrm>
            <a:off x="129427" y="763011"/>
            <a:ext cx="11598492" cy="369332"/>
          </a:xfrm>
          <a:prstGeom prst="rect">
            <a:avLst/>
          </a:prstGeom>
          <a:noFill/>
        </p:spPr>
        <p:txBody>
          <a:bodyPr wrap="square" rtlCol="0">
            <a:spAutoFit/>
          </a:bodyPr>
          <a:lstStyle/>
          <a:p>
            <a:r>
              <a:rPr lang="en-US" dirty="0" smtClean="0"/>
              <a:t>Model help us to understand the steps involved in supply chain operation  </a:t>
            </a:r>
            <a:endParaRPr lang="en-US" dirty="0"/>
          </a:p>
        </p:txBody>
      </p:sp>
    </p:spTree>
    <p:extLst>
      <p:ext uri="{BB962C8B-B14F-4D97-AF65-F5344CB8AC3E}">
        <p14:creationId xmlns:p14="http://schemas.microsoft.com/office/powerpoint/2010/main" val="999299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Activities Fragmentation to Integration (Supply Chain Management)</a:t>
            </a:r>
            <a:endParaRPr lang="en-US" dirty="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38</a:t>
            </a:fld>
            <a:endParaRPr lang="en-GB" dirty="0">
              <a:solidFill>
                <a:srgbClr val="6A0500"/>
              </a:solidFill>
            </a:endParaRPr>
          </a:p>
        </p:txBody>
      </p:sp>
      <p:sp>
        <p:nvSpPr>
          <p:cNvPr id="5" name="Picture Placeholder 4"/>
          <p:cNvSpPr>
            <a:spLocks noGrp="1"/>
          </p:cNvSpPr>
          <p:nvPr>
            <p:ph type="pic" sz="quarter" idx="13"/>
          </p:nvPr>
        </p:nvSpPr>
        <p:spPr/>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640" y="1178844"/>
            <a:ext cx="1048015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73640" y="1009935"/>
            <a:ext cx="8517909" cy="369332"/>
          </a:xfrm>
          <a:prstGeom prst="rect">
            <a:avLst/>
          </a:prstGeom>
          <a:noFill/>
        </p:spPr>
        <p:txBody>
          <a:bodyPr wrap="none" rtlCol="0">
            <a:spAutoFit/>
          </a:bodyPr>
          <a:lstStyle/>
          <a:p>
            <a:r>
              <a:rPr lang="en-US" dirty="0" smtClean="0"/>
              <a:t>Model help us to understand that which activity could be part of integrated supply chain </a:t>
            </a:r>
            <a:endParaRPr lang="en-US" dirty="0"/>
          </a:p>
        </p:txBody>
      </p:sp>
    </p:spTree>
    <p:extLst>
      <p:ext uri="{BB962C8B-B14F-4D97-AF65-F5344CB8AC3E}">
        <p14:creationId xmlns:p14="http://schemas.microsoft.com/office/powerpoint/2010/main" val="668209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Network Design Process Model</a:t>
            </a:r>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39</a:t>
            </a:fld>
            <a:endParaRPr lang="en-GB" dirty="0">
              <a:solidFill>
                <a:srgbClr val="6A0500"/>
              </a:solidFill>
            </a:endParaRPr>
          </a:p>
        </p:txBody>
      </p:sp>
      <p:sp>
        <p:nvSpPr>
          <p:cNvPr id="5" name="Picture Placeholder 4"/>
          <p:cNvSpPr>
            <a:spLocks noGrp="1"/>
          </p:cNvSpPr>
          <p:nvPr>
            <p:ph type="pic" sz="quarter" idx="13"/>
          </p:nvPr>
        </p:nvSpPr>
        <p:spPr/>
      </p:sp>
      <p:sp>
        <p:nvSpPr>
          <p:cNvPr id="6" name="Rectangle 5"/>
          <p:cNvSpPr/>
          <p:nvPr/>
        </p:nvSpPr>
        <p:spPr>
          <a:xfrm>
            <a:off x="1029121" y="1589418"/>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Define Process steps</a:t>
            </a:r>
            <a:endParaRPr lang="en-US" dirty="0"/>
          </a:p>
        </p:txBody>
      </p:sp>
      <p:sp>
        <p:nvSpPr>
          <p:cNvPr id="11" name="Rectangle 10"/>
          <p:cNvSpPr/>
          <p:nvPr/>
        </p:nvSpPr>
        <p:spPr>
          <a:xfrm>
            <a:off x="2008239" y="2494263"/>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Perform logistics/ Supply chain audit</a:t>
            </a:r>
            <a:endParaRPr lang="en-US" dirty="0"/>
          </a:p>
        </p:txBody>
      </p:sp>
      <p:sp>
        <p:nvSpPr>
          <p:cNvPr id="12" name="Rectangle 11"/>
          <p:cNvSpPr/>
          <p:nvPr/>
        </p:nvSpPr>
        <p:spPr>
          <a:xfrm>
            <a:off x="3141843" y="3399108"/>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Examine network alternative </a:t>
            </a:r>
            <a:endParaRPr lang="en-US" dirty="0"/>
          </a:p>
        </p:txBody>
      </p:sp>
      <p:sp>
        <p:nvSpPr>
          <p:cNvPr id="13" name="Rectangle 12"/>
          <p:cNvSpPr/>
          <p:nvPr/>
        </p:nvSpPr>
        <p:spPr>
          <a:xfrm>
            <a:off x="5409054" y="5201786"/>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Network/Location decision making</a:t>
            </a:r>
            <a:endParaRPr lang="en-US" dirty="0"/>
          </a:p>
        </p:txBody>
      </p:sp>
      <p:sp>
        <p:nvSpPr>
          <p:cNvPr id="14" name="Rectangle 13"/>
          <p:cNvSpPr/>
          <p:nvPr/>
        </p:nvSpPr>
        <p:spPr>
          <a:xfrm>
            <a:off x="4275448" y="4303953"/>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Conduct facility location analysis</a:t>
            </a:r>
            <a:endParaRPr lang="en-US" dirty="0"/>
          </a:p>
        </p:txBody>
      </p:sp>
      <p:cxnSp>
        <p:nvCxnSpPr>
          <p:cNvPr id="27" name="Straight Arrow Connector 26"/>
          <p:cNvCxnSpPr/>
          <p:nvPr/>
        </p:nvCxnSpPr>
        <p:spPr>
          <a:xfrm>
            <a:off x="1277655" y="2392471"/>
            <a:ext cx="576197" cy="375781"/>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82033" y="3296866"/>
            <a:ext cx="576197" cy="375781"/>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59272" y="4206715"/>
            <a:ext cx="576197" cy="375781"/>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38598" y="5123016"/>
            <a:ext cx="576197" cy="375781"/>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5394540" y="3675168"/>
            <a:ext cx="1929008" cy="1529139"/>
          </a:xfrm>
          <a:prstGeom prst="bentConnector3">
            <a:avLst>
              <a:gd name="adj1" fmla="val 98701"/>
            </a:avLst>
          </a:prstGeom>
          <a:ln w="22225">
            <a:solidFill>
              <a:srgbClr val="B22D3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5394540" y="3820441"/>
            <a:ext cx="703537" cy="510663"/>
          </a:xfrm>
          <a:prstGeom prst="bentConnector3">
            <a:avLst>
              <a:gd name="adj1" fmla="val 103413"/>
            </a:avLst>
          </a:prstGeom>
          <a:ln w="22225">
            <a:solidFill>
              <a:srgbClr val="B22D30"/>
            </a:solidFill>
            <a:headEnd type="triangle" w="lg" len="lg"/>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697133" y="5172426"/>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 Develop implementation plan</a:t>
            </a:r>
            <a:endParaRPr lang="en-US" dirty="0"/>
          </a:p>
        </p:txBody>
      </p:sp>
      <p:cxnSp>
        <p:nvCxnSpPr>
          <p:cNvPr id="66" name="Elbow Connector 65"/>
          <p:cNvCxnSpPr>
            <a:stCxn id="6" idx="3"/>
          </p:cNvCxnSpPr>
          <p:nvPr/>
        </p:nvCxnSpPr>
        <p:spPr>
          <a:xfrm>
            <a:off x="3296332" y="1915789"/>
            <a:ext cx="4271377" cy="3285997"/>
          </a:xfrm>
          <a:prstGeom prst="bentConnector3">
            <a:avLst>
              <a:gd name="adj1" fmla="val 99611"/>
            </a:avLst>
          </a:prstGeom>
          <a:ln w="22225">
            <a:solidFill>
              <a:srgbClr val="B22D3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a:off x="3276601" y="1750925"/>
            <a:ext cx="6394533" cy="3421501"/>
          </a:xfrm>
          <a:prstGeom prst="bentConnector3">
            <a:avLst>
              <a:gd name="adj1" fmla="val 100389"/>
            </a:avLst>
          </a:prstGeom>
          <a:ln w="22225" cmpd="sng">
            <a:solidFill>
              <a:srgbClr val="B22D30"/>
            </a:solidFill>
            <a:headEnd type="triangle" w="lg" len="lg"/>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8697133" y="2843379"/>
            <a:ext cx="2267211" cy="82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location transformation team involve in every step</a:t>
            </a:r>
            <a:endParaRPr lang="en-US" dirty="0"/>
          </a:p>
        </p:txBody>
      </p:sp>
      <p:cxnSp>
        <p:nvCxnSpPr>
          <p:cNvPr id="91" name="Straight Arrow Connector 90"/>
          <p:cNvCxnSpPr/>
          <p:nvPr/>
        </p:nvCxnSpPr>
        <p:spPr>
          <a:xfrm>
            <a:off x="7779657" y="5498797"/>
            <a:ext cx="725714" cy="0"/>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023904" y="5208797"/>
            <a:ext cx="2267211" cy="65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Location selection team</a:t>
            </a:r>
            <a:endParaRPr lang="en-US" dirty="0"/>
          </a:p>
        </p:txBody>
      </p:sp>
      <p:cxnSp>
        <p:nvCxnSpPr>
          <p:cNvPr id="97" name="Straight Arrow Connector 96"/>
          <p:cNvCxnSpPr/>
          <p:nvPr/>
        </p:nvCxnSpPr>
        <p:spPr>
          <a:xfrm flipV="1">
            <a:off x="3281818" y="4737362"/>
            <a:ext cx="834026" cy="471435"/>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3281818" y="5208797"/>
            <a:ext cx="979116" cy="289999"/>
          </a:xfrm>
          <a:prstGeom prst="straightConnector1">
            <a:avLst/>
          </a:prstGeom>
          <a:ln w="22225">
            <a:solidFill>
              <a:srgbClr val="B22D3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60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Helvetica Neue"/>
                <a:cs typeface="Times New Roman" pitchFamily="18" charset="0"/>
              </a:rPr>
              <a:t>Built Upon </a:t>
            </a:r>
            <a:r>
              <a:rPr lang="en-US" b="1" dirty="0" smtClean="0">
                <a:latin typeface="Helvetica Neue"/>
                <a:cs typeface="Times New Roman" pitchFamily="18" charset="0"/>
              </a:rPr>
              <a:t>Global Best Supply Chain Standards</a:t>
            </a:r>
            <a:endParaRPr lang="en-US" dirty="0">
              <a:latin typeface="Helvetica Neue"/>
            </a:endParaRPr>
          </a:p>
        </p:txBody>
      </p:sp>
      <p:sp>
        <p:nvSpPr>
          <p:cNvPr id="5" name="Slide Number Placeholder 4"/>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a:t>
            </a:fld>
            <a:endParaRPr lang="en-GB" dirty="0">
              <a:solidFill>
                <a:srgbClr val="6A0500"/>
              </a:solidFill>
            </a:endParaRPr>
          </a:p>
        </p:txBody>
      </p:sp>
      <p:sp>
        <p:nvSpPr>
          <p:cNvPr id="7" name="Content Placeholder 6"/>
          <p:cNvSpPr>
            <a:spLocks noGrp="1"/>
          </p:cNvSpPr>
          <p:nvPr>
            <p:ph idx="15"/>
          </p:nvPr>
        </p:nvSpPr>
        <p:spPr/>
        <p:txBody>
          <a:bodyPr/>
          <a:lstStyle/>
          <a:p>
            <a:pPr marL="0" indent="0">
              <a:buNone/>
            </a:pPr>
            <a:r>
              <a:rPr lang="en-US" dirty="0" smtClean="0">
                <a:latin typeface="Helvetica Neue"/>
              </a:rPr>
              <a:t>Global best </a:t>
            </a:r>
            <a:r>
              <a:rPr lang="en-US" dirty="0" smtClean="0">
                <a:latin typeface="Helvetica Neue"/>
              </a:rPr>
              <a:t>Supply </a:t>
            </a:r>
            <a:r>
              <a:rPr lang="en-US" dirty="0" smtClean="0">
                <a:latin typeface="Helvetica Neue"/>
              </a:rPr>
              <a:t>Chain Management </a:t>
            </a:r>
            <a:r>
              <a:rPr lang="en-US" dirty="0" smtClean="0">
                <a:latin typeface="Helvetica Neue"/>
              </a:rPr>
              <a:t>standards will </a:t>
            </a:r>
            <a:r>
              <a:rPr lang="en-US" dirty="0" smtClean="0">
                <a:latin typeface="Helvetica Neue"/>
              </a:rPr>
              <a:t>guide to </a:t>
            </a:r>
            <a:r>
              <a:rPr lang="en-US" dirty="0" smtClean="0">
                <a:latin typeface="Helvetica Neue"/>
              </a:rPr>
              <a:t>assess and improve </a:t>
            </a:r>
            <a:r>
              <a:rPr lang="en-US" dirty="0" smtClean="0">
                <a:latin typeface="Helvetica Neue"/>
              </a:rPr>
              <a:t>FCCL &amp; ACL supply chain management. </a:t>
            </a:r>
            <a:endParaRPr lang="en-US" dirty="0">
              <a:latin typeface="Helvetica Neue"/>
            </a:endParaRPr>
          </a:p>
        </p:txBody>
      </p:sp>
      <p:pic>
        <p:nvPicPr>
          <p:cNvPr id="8" name="Picture 5" descr="Image result for apic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64720" y="1986456"/>
            <a:ext cx="9345223" cy="39987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fauji foundation">
            <a:extLst>
              <a:ext uri="{FF2B5EF4-FFF2-40B4-BE49-F238E27FC236}">
                <a16:creationId xmlns="" xmlns:a16="http://schemas.microsoft.com/office/drawing/2014/main"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303107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steps involved in supply chain network </a:t>
            </a:r>
            <a:r>
              <a:rPr lang="en-US" dirty="0" smtClean="0"/>
              <a:t>design process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2091163"/>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40</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362239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Step 1: Define the supply chain network design </a:t>
            </a:r>
            <a:r>
              <a:rPr lang="en-US" dirty="0" smtClean="0"/>
              <a:t>process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6796773"/>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41</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633126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dirty="0"/>
              <a:t>Step 2: Perform supply chain audit</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4325347"/>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42</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490576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information should become available in result of audit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2771010"/>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43</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053078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Step 3: Develop an implementation </a:t>
            </a:r>
            <a:r>
              <a:rPr lang="en-US" sz="3200" b="1" dirty="0" smtClean="0"/>
              <a:t>plan</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7847510"/>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44</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1746441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b="1" dirty="0" smtClean="0"/>
              <a:t>Thanks</a:t>
            </a:r>
            <a:endParaRPr lang="en-US" b="1"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45</a:t>
            </a:fld>
            <a:endParaRPr lang="en-GB" dirty="0">
              <a:solidFill>
                <a:srgbClr val="6A0500"/>
              </a:solidFill>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3232557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Discovery Phase</a:t>
            </a:r>
            <a:endParaRPr lang="en-US" b="1" dirty="0"/>
          </a:p>
        </p:txBody>
      </p:sp>
      <p:sp>
        <p:nvSpPr>
          <p:cNvPr id="4" name="Slide Number Placeholder 3"/>
          <p:cNvSpPr>
            <a:spLocks noGrp="1"/>
          </p:cNvSpPr>
          <p:nvPr>
            <p:ph type="sldNum" sz="quarter" idx="12"/>
          </p:nvPr>
        </p:nvSpPr>
        <p:spPr/>
        <p:txBody>
          <a:bodyPr/>
          <a:lstStyle/>
          <a:p>
            <a:fld id="{D92F3F0D-1408-4367-A855-40F65622E7AE}" type="slidenum">
              <a:rPr lang="en-GB" smtClean="0"/>
              <a:t>46</a:t>
            </a:fld>
            <a:endParaRPr lang="en-GB"/>
          </a:p>
        </p:txBody>
      </p:sp>
      <p:sp>
        <p:nvSpPr>
          <p:cNvPr id="11" name="Content Placeholder 10"/>
          <p:cNvSpPr>
            <a:spLocks noGrp="1"/>
          </p:cNvSpPr>
          <p:nvPr>
            <p:ph idx="15"/>
          </p:nvPr>
        </p:nvSpPr>
        <p:spPr/>
        <p:txBody>
          <a:bodyPr/>
          <a:lstStyle/>
          <a:p>
            <a:pPr marL="0" lvl="0" indent="0">
              <a:buNone/>
            </a:pPr>
            <a:r>
              <a:rPr lang="en-US" dirty="0">
                <a:latin typeface="Helvetica Neue"/>
                <a:cs typeface="Times New Roman" pitchFamily="18" charset="0"/>
              </a:rPr>
              <a:t>The </a:t>
            </a:r>
            <a:r>
              <a:rPr lang="en-US" dirty="0" smtClean="0">
                <a:latin typeface="Helvetica Neue"/>
                <a:cs typeface="Times New Roman" pitchFamily="18" charset="0"/>
              </a:rPr>
              <a:t>discovery phase </a:t>
            </a:r>
            <a:r>
              <a:rPr lang="en-US" dirty="0">
                <a:latin typeface="Helvetica Neue"/>
                <a:cs typeface="Times New Roman" pitchFamily="18" charset="0"/>
              </a:rPr>
              <a:t>involves </a:t>
            </a:r>
            <a:r>
              <a:rPr lang="en-US" dirty="0" smtClean="0">
                <a:latin typeface="Helvetica Neue"/>
                <a:cs typeface="Times New Roman" pitchFamily="18" charset="0"/>
              </a:rPr>
              <a:t>the </a:t>
            </a:r>
            <a:r>
              <a:rPr lang="en-US" dirty="0">
                <a:latin typeface="Helvetica Neue"/>
                <a:cs typeface="Times New Roman" pitchFamily="18" charset="0"/>
              </a:rPr>
              <a:t>following </a:t>
            </a:r>
            <a:r>
              <a:rPr lang="en-US" dirty="0" smtClean="0">
                <a:latin typeface="Helvetica Neue"/>
                <a:cs typeface="Times New Roman" pitchFamily="18" charset="0"/>
              </a:rPr>
              <a:t>steps;</a:t>
            </a:r>
            <a:endParaRPr lang="en-US" dirty="0">
              <a:latin typeface="Helvetica Neue"/>
              <a:cs typeface="Times New Roman" pitchFamily="18" charset="0"/>
            </a:endParaRPr>
          </a:p>
        </p:txBody>
      </p:sp>
      <p:graphicFrame>
        <p:nvGraphicFramePr>
          <p:cNvPr id="12" name="Content Placeholder 4"/>
          <p:cNvGraphicFramePr>
            <a:graphicFrameLocks noGrp="1"/>
          </p:cNvGraphicFramePr>
          <p:nvPr>
            <p:ph sz="half" idx="1"/>
            <p:extLst>
              <p:ext uri="{D42A27DB-BD31-4B8C-83A1-F6EECF244321}">
                <p14:modId xmlns:p14="http://schemas.microsoft.com/office/powerpoint/2010/main" val="3659427404"/>
              </p:ext>
            </p:extLst>
          </p:nvPr>
        </p:nvGraphicFramePr>
        <p:xfrm>
          <a:off x="455613" y="1801813"/>
          <a:ext cx="11269662" cy="4529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4094300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Discovery Phase</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461475538"/>
              </p:ext>
            </p:extLst>
          </p:nvPr>
        </p:nvGraphicFramePr>
        <p:xfrm>
          <a:off x="466725" y="1260473"/>
          <a:ext cx="11258550" cy="4937049"/>
        </p:xfrm>
        <a:graphic>
          <a:graphicData uri="http://schemas.openxmlformats.org/drawingml/2006/table">
            <a:tbl>
              <a:tblPr firstRow="1" bandRow="1">
                <a:tableStyleId>{5940675A-B579-460E-94D1-54222C63F5DA}</a:tableStyleId>
              </a:tblPr>
              <a:tblGrid>
                <a:gridCol w="4535581"/>
                <a:gridCol w="6722969"/>
              </a:tblGrid>
              <a:tr h="1335242">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smtClean="0">
                          <a:solidFill>
                            <a:schemeClr val="bg1"/>
                          </a:solidFill>
                        </a:rPr>
                        <a:t>Data Collection</a:t>
                      </a:r>
                      <a:endParaRPr lang="en-US" sz="1800" b="1" dirty="0" smtClean="0">
                        <a:solidFill>
                          <a:schemeClr val="bg1"/>
                        </a:solidFill>
                        <a:latin typeface="Helvetica Neue"/>
                        <a:cs typeface="Times New Roman" pitchFamily="18" charset="0"/>
                      </a:endParaRPr>
                    </a:p>
                  </a:txBody>
                  <a:tcPr anchor="ctr">
                    <a:solidFill>
                      <a:schemeClr val="accent1"/>
                    </a:solidFill>
                  </a:tcPr>
                </a:tc>
                <a:tc>
                  <a:txBody>
                    <a:bodyPr/>
                    <a:lstStyle/>
                    <a:p>
                      <a:pPr algn="l"/>
                      <a:r>
                        <a:rPr lang="en-US" dirty="0" smtClean="0"/>
                        <a:t>Policies</a:t>
                      </a:r>
                    </a:p>
                    <a:p>
                      <a:pPr algn="l"/>
                      <a:r>
                        <a:rPr lang="en-US" dirty="0" smtClean="0"/>
                        <a:t>Order Management Processes</a:t>
                      </a:r>
                    </a:p>
                    <a:p>
                      <a:pPr algn="l"/>
                      <a:r>
                        <a:rPr lang="en-US" dirty="0" smtClean="0"/>
                        <a:t>Dispatch Quantities</a:t>
                      </a:r>
                    </a:p>
                    <a:p>
                      <a:pPr algn="l"/>
                      <a:r>
                        <a:rPr lang="en-US" dirty="0" smtClean="0"/>
                        <a:t>Freight Rate</a:t>
                      </a:r>
                    </a:p>
                    <a:p>
                      <a:pPr algn="l"/>
                      <a:r>
                        <a:rPr lang="en-US" dirty="0" smtClean="0"/>
                        <a:t>Dispatch Process</a:t>
                      </a:r>
                      <a:r>
                        <a:rPr lang="en-US" baseline="0" dirty="0" smtClean="0"/>
                        <a:t> Risk</a:t>
                      </a:r>
                      <a:endParaRPr lang="en-US" dirty="0" smtClean="0"/>
                    </a:p>
                  </a:txBody>
                  <a:tcPr anchor="ctr"/>
                </a:tc>
              </a:tr>
              <a:tr h="1158003">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800" b="1" dirty="0" smtClean="0">
                          <a:solidFill>
                            <a:schemeClr val="bg1"/>
                          </a:solidFill>
                        </a:rPr>
                        <a:t>Data Tabulation</a:t>
                      </a:r>
                    </a:p>
                    <a:p>
                      <a:pPr marL="342900" indent="-342900" algn="l">
                        <a:buFont typeface="+mj-lt"/>
                        <a:buAutoNum type="arabicPeriod" startAt="2"/>
                      </a:pPr>
                      <a:endParaRPr lang="en-US" b="1" dirty="0">
                        <a:solidFill>
                          <a:schemeClr val="bg1"/>
                        </a:solidFill>
                      </a:endParaRPr>
                    </a:p>
                  </a:txBody>
                  <a:tcPr anchor="ctr">
                    <a:solidFill>
                      <a:schemeClr val="accent1"/>
                    </a:solidFill>
                  </a:tcPr>
                </a:tc>
                <a:tc>
                  <a:txBody>
                    <a:bodyPr/>
                    <a:lstStyle/>
                    <a:p>
                      <a:pPr algn="l"/>
                      <a:r>
                        <a:rPr lang="en-US" dirty="0" smtClean="0"/>
                        <a:t>Observation</a:t>
                      </a:r>
                    </a:p>
                    <a:p>
                      <a:pPr algn="l"/>
                      <a:r>
                        <a:rPr lang="en-US" dirty="0" smtClean="0"/>
                        <a:t>Implication</a:t>
                      </a:r>
                    </a:p>
                    <a:p>
                      <a:pPr algn="l"/>
                      <a:r>
                        <a:rPr lang="en-US" dirty="0" smtClean="0"/>
                        <a:t>Recommendation</a:t>
                      </a:r>
                    </a:p>
                  </a:txBody>
                  <a:tcPr anchor="ctr"/>
                </a:tc>
              </a:tr>
              <a:tr h="1158003">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800" b="1" dirty="0" smtClean="0">
                          <a:solidFill>
                            <a:schemeClr val="bg1"/>
                          </a:solidFill>
                        </a:rPr>
                        <a:t>Data Verification</a:t>
                      </a: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Visit</a:t>
                      </a:r>
                      <a:r>
                        <a:rPr lang="en-US" baseline="0" dirty="0" smtClean="0"/>
                        <a:t> of</a:t>
                      </a:r>
                      <a:r>
                        <a:rPr lang="en-US" dirty="0" smtClean="0"/>
                        <a:t> dispatch section at respective plant sites</a:t>
                      </a:r>
                    </a:p>
                    <a:p>
                      <a:pPr algn="l"/>
                      <a:r>
                        <a:rPr lang="en-US" baseline="0" dirty="0" smtClean="0"/>
                        <a:t>Meeting &amp; Discussion with dispatch staff</a:t>
                      </a:r>
                    </a:p>
                  </a:txBody>
                  <a:tcPr anchor="ctr"/>
                </a:tc>
              </a:tr>
              <a:tr h="1158003">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800" b="1" dirty="0" smtClean="0">
                          <a:solidFill>
                            <a:schemeClr val="bg1"/>
                          </a:solidFill>
                        </a:rPr>
                        <a:t>Optimize the configuration of SC-Network</a:t>
                      </a:r>
                    </a:p>
                  </a:txBody>
                  <a:tcPr anchor="ctr">
                    <a:solidFill>
                      <a:schemeClr val="accent1"/>
                    </a:solidFill>
                  </a:tcPr>
                </a:tc>
                <a:tc>
                  <a:txBody>
                    <a:bodyPr/>
                    <a:lstStyle/>
                    <a:p>
                      <a:pPr algn="l"/>
                      <a:r>
                        <a:rPr lang="en-US" dirty="0" smtClean="0"/>
                        <a:t>Recommendation</a:t>
                      </a:r>
                      <a:endParaRPr lang="en-US" dirty="0"/>
                    </a:p>
                  </a:txBody>
                  <a:tcPr anchor="ctr"/>
                </a:tc>
              </a:tr>
            </a:tbl>
          </a:graphicData>
        </a:graphic>
      </p:graphicFrame>
      <p:sp>
        <p:nvSpPr>
          <p:cNvPr id="5" name="Slide Number Placeholder 4"/>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47</a:t>
            </a:fld>
            <a:endParaRPr lang="en-GB" dirty="0">
              <a:solidFill>
                <a:srgbClr val="6A0500"/>
              </a:solidFill>
            </a:endParaRPr>
          </a:p>
        </p:txBody>
      </p:sp>
      <p:pic>
        <p:nvPicPr>
          <p:cNvPr id="11" name="Picture 10"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42818671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Step 3: Data Verification</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00169121"/>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48</a:t>
            </a:fld>
            <a:endParaRPr lang="en-GB"/>
          </a:p>
        </p:txBody>
      </p:sp>
      <p:pic>
        <p:nvPicPr>
          <p:cNvPr id="10" name="Picture 9"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840668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Data Verification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88935518"/>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49</a:t>
            </a:fld>
            <a:endParaRPr lang="en-GB" dirty="0">
              <a:solidFill>
                <a:srgbClr val="6A0500"/>
              </a:solidFill>
            </a:endParaRPr>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07386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Supply Chain Maturity Model</a:t>
            </a:r>
            <a:endParaRPr lang="en-US" dirty="0">
              <a:latin typeface="Helvetica Neue"/>
            </a:endParaRPr>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859899299"/>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5</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4" name="TextBox 3"/>
          <p:cNvSpPr txBox="1"/>
          <p:nvPr/>
        </p:nvSpPr>
        <p:spPr>
          <a:xfrm>
            <a:off x="466725" y="1008528"/>
            <a:ext cx="10560156" cy="646331"/>
          </a:xfrm>
          <a:prstGeom prst="rect">
            <a:avLst/>
          </a:prstGeom>
          <a:noFill/>
        </p:spPr>
        <p:txBody>
          <a:bodyPr wrap="square" rtlCol="0">
            <a:spAutoFit/>
          </a:bodyPr>
          <a:lstStyle/>
          <a:p>
            <a:r>
              <a:rPr lang="en-US" dirty="0" smtClean="0">
                <a:latin typeface="Helvetica Neue"/>
              </a:rPr>
              <a:t>Association for Supply Chain Management  define four level of supply chain maturity, we use this model to assess the current stage of FCCL &amp; ACL</a:t>
            </a:r>
            <a:endParaRPr lang="en-US" dirty="0">
              <a:latin typeface="Helvetica Neue"/>
            </a:endParaRPr>
          </a:p>
        </p:txBody>
      </p:sp>
    </p:spTree>
    <p:extLst>
      <p:ext uri="{BB962C8B-B14F-4D97-AF65-F5344CB8AC3E}">
        <p14:creationId xmlns:p14="http://schemas.microsoft.com/office/powerpoint/2010/main" val="1628948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b="1" dirty="0">
                <a:latin typeface="Helvetica Neue"/>
                <a:cs typeface="Times New Roman" pitchFamily="18" charset="0"/>
              </a:rPr>
              <a:t>Steps Required to Design the Integrated Supply Chain </a:t>
            </a:r>
            <a:r>
              <a:rPr lang="en-US" b="1" dirty="0" smtClean="0">
                <a:latin typeface="Helvetica Neue"/>
                <a:cs typeface="Times New Roman" pitchFamily="18" charset="0"/>
              </a:rPr>
              <a:t>Mechanism</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1960495"/>
              </p:ext>
            </p:extLst>
          </p:nvPr>
        </p:nvGraphicFramePr>
        <p:xfrm>
          <a:off x="753035" y="1761566"/>
          <a:ext cx="10730753" cy="4370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50</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091445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Way Forward</a:t>
            </a: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51</a:t>
            </a:fld>
            <a:endParaRPr lang="en-GB" dirty="0">
              <a:solidFill>
                <a:srgbClr val="6A0500"/>
              </a:solidFill>
            </a:endParaRPr>
          </a:p>
        </p:txBody>
      </p:sp>
      <p:graphicFrame>
        <p:nvGraphicFramePr>
          <p:cNvPr id="8" name="Picture Placeholder 7"/>
          <p:cNvGraphicFramePr>
            <a:graphicFrameLocks noGrp="1"/>
          </p:cNvGraphicFramePr>
          <p:nvPr>
            <p:ph type="pic" sz="quarter" idx="13"/>
            <p:extLst>
              <p:ext uri="{D42A27DB-BD31-4B8C-83A1-F6EECF244321}">
                <p14:modId xmlns:p14="http://schemas.microsoft.com/office/powerpoint/2010/main" val="5178835"/>
              </p:ext>
            </p:extLst>
          </p:nvPr>
        </p:nvGraphicFramePr>
        <p:xfrm>
          <a:off x="565484" y="1339613"/>
          <a:ext cx="11141242" cy="1651000"/>
        </p:xfrm>
        <a:graphic>
          <a:graphicData uri="http://schemas.openxmlformats.org/drawingml/2006/table">
            <a:tbl>
              <a:tblPr firstRow="1" bandRow="1">
                <a:tableStyleId>{5C22544A-7EE6-4342-B048-85BDC9FD1C3A}</a:tableStyleId>
              </a:tblPr>
              <a:tblGrid>
                <a:gridCol w="1127059"/>
                <a:gridCol w="10014183"/>
              </a:tblGrid>
              <a:tr h="370840">
                <a:tc>
                  <a:txBody>
                    <a:bodyPr/>
                    <a:lstStyle/>
                    <a:p>
                      <a:pPr algn="ctr"/>
                      <a:r>
                        <a:rPr lang="en-US" b="1" dirty="0" smtClean="0">
                          <a:solidFill>
                            <a:schemeClr val="tx1"/>
                          </a:solidFill>
                        </a:rPr>
                        <a:t>Sr. #</a:t>
                      </a:r>
                      <a:endParaRPr lang="en-US" b="1" dirty="0">
                        <a:solidFill>
                          <a:schemeClr val="tx1"/>
                        </a:solidFill>
                      </a:endParaRPr>
                    </a:p>
                  </a:txBody>
                  <a:tcPr anchor="ctr"/>
                </a:tc>
                <a:tc>
                  <a:txBody>
                    <a:bodyPr/>
                    <a:lstStyle/>
                    <a:p>
                      <a:pPr algn="l"/>
                      <a:r>
                        <a:rPr lang="en-US" b="1" dirty="0" smtClean="0">
                          <a:solidFill>
                            <a:schemeClr val="tx1"/>
                          </a:solidFill>
                        </a:rPr>
                        <a:t>Recommendation</a:t>
                      </a:r>
                      <a:endParaRPr lang="en-US" b="1" dirty="0">
                        <a:solidFill>
                          <a:schemeClr val="tx1"/>
                        </a:solidFill>
                      </a:endParaRPr>
                    </a:p>
                  </a:txBody>
                  <a:tcPr anchor="ctr"/>
                </a:tc>
              </a:tr>
              <a:tr h="370840">
                <a:tc>
                  <a:txBody>
                    <a:bodyPr/>
                    <a:lstStyle/>
                    <a:p>
                      <a:pPr algn="ctr"/>
                      <a:r>
                        <a:rPr lang="en-US" b="0" dirty="0" smtClean="0">
                          <a:solidFill>
                            <a:schemeClr val="tx1"/>
                          </a:solidFill>
                        </a:rPr>
                        <a:t>1</a:t>
                      </a:r>
                      <a:endParaRPr lang="en-US" b="0" dirty="0">
                        <a:solidFill>
                          <a:schemeClr val="tx1"/>
                        </a:solidFill>
                      </a:endParaRPr>
                    </a:p>
                  </a:txBody>
                  <a:tcPr anchor="ctr"/>
                </a:tc>
                <a:tc>
                  <a:txBody>
                    <a:bodyPr/>
                    <a:lstStyle/>
                    <a:p>
                      <a:pPr algn="l"/>
                      <a:r>
                        <a:rPr lang="en-US" b="0" dirty="0" smtClean="0">
                          <a:solidFill>
                            <a:schemeClr val="tx1"/>
                          </a:solidFill>
                        </a:rPr>
                        <a:t>Guide &amp; coach the team in a collaborative approach to improve Supply Chain Maturity Level of ACL &amp; FCCL</a:t>
                      </a:r>
                      <a:endParaRPr lang="en-US" b="0" dirty="0">
                        <a:solidFill>
                          <a:schemeClr val="tx1"/>
                        </a:solidFill>
                      </a:endParaRPr>
                    </a:p>
                  </a:txBody>
                  <a:tcPr anchor="ctr"/>
                </a:tc>
              </a:tr>
              <a:tr h="370840">
                <a:tc>
                  <a:txBody>
                    <a:bodyPr/>
                    <a:lstStyle/>
                    <a:p>
                      <a:pPr algn="ctr"/>
                      <a:r>
                        <a:rPr lang="en-US" b="0" dirty="0" smtClean="0">
                          <a:solidFill>
                            <a:schemeClr val="tx1"/>
                          </a:solidFill>
                        </a:rPr>
                        <a:t>2</a:t>
                      </a:r>
                      <a:endParaRPr lang="en-US" b="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Facilitate in review of transportation arrangement (In-bound &amp; Out-bound)</a:t>
                      </a:r>
                    </a:p>
                    <a:p>
                      <a:pPr algn="l"/>
                      <a:endParaRPr lang="en-US" b="0" dirty="0">
                        <a:solidFill>
                          <a:schemeClr val="tx1"/>
                        </a:solidFill>
                      </a:endParaRPr>
                    </a:p>
                  </a:txBody>
                  <a:tcPr anchor="ctr"/>
                </a:tc>
              </a:tr>
            </a:tbl>
          </a:graphicData>
        </a:graphic>
      </p:graphicFrame>
    </p:spTree>
    <p:extLst>
      <p:ext uri="{BB962C8B-B14F-4D97-AF65-F5344CB8AC3E}">
        <p14:creationId xmlns:p14="http://schemas.microsoft.com/office/powerpoint/2010/main" val="3695273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lvl="0"/>
            <a:r>
              <a:rPr lang="en-US" sz="2800" dirty="0" smtClean="0">
                <a:latin typeface="Helvetica Neue"/>
                <a:cs typeface="Times New Roman" pitchFamily="18" charset="0"/>
              </a:rPr>
              <a:t>3</a:t>
            </a:r>
            <a:r>
              <a:rPr lang="en-US" sz="2800" baseline="30000" dirty="0" smtClean="0">
                <a:latin typeface="Helvetica Neue"/>
                <a:cs typeface="Times New Roman" pitchFamily="18" charset="0"/>
              </a:rPr>
              <a:t>rd</a:t>
            </a:r>
            <a:r>
              <a:rPr lang="en-US" sz="2800" dirty="0" smtClean="0">
                <a:latin typeface="Helvetica Neue"/>
                <a:cs typeface="Times New Roman" pitchFamily="18" charset="0"/>
              </a:rPr>
              <a:t> Deliverable</a:t>
            </a:r>
            <a:r>
              <a:rPr lang="en-US" sz="2800" b="1" dirty="0" smtClean="0">
                <a:latin typeface="Helvetica Neue"/>
                <a:cs typeface="Times New Roman" pitchFamily="18" charset="0"/>
              </a:rPr>
              <a:t/>
            </a:r>
            <a:br>
              <a:rPr lang="en-US" sz="2800" b="1" dirty="0" smtClean="0">
                <a:latin typeface="Helvetica Neue"/>
                <a:cs typeface="Times New Roman" pitchFamily="18" charset="0"/>
              </a:rPr>
            </a:br>
            <a:r>
              <a:rPr lang="en-US" sz="2800" b="1" dirty="0" smtClean="0">
                <a:latin typeface="Helvetica Neue"/>
                <a:cs typeface="Times New Roman" pitchFamily="18" charset="0"/>
              </a:rPr>
              <a:t>Integrated </a:t>
            </a:r>
            <a:r>
              <a:rPr lang="en-US" sz="2800" b="1" dirty="0">
                <a:latin typeface="Helvetica Neue"/>
                <a:cs typeface="Times New Roman" pitchFamily="18" charset="0"/>
              </a:rPr>
              <a:t>Supply Chain &amp; Logistics Organization Chart &amp; Authority Matrix </a:t>
            </a:r>
            <a:r>
              <a:rPr lang="en-US" sz="2800" b="1" dirty="0" smtClean="0">
                <a:latin typeface="Helvetica Neue"/>
                <a:cs typeface="Times New Roman" pitchFamily="18" charset="0"/>
              </a:rPr>
              <a:t>Recommendation</a:t>
            </a:r>
            <a:endParaRPr lang="en-US" sz="2800"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52</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85453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latin typeface="Helvetica Neue"/>
                <a:cs typeface="Times New Roman" pitchFamily="18" charset="0"/>
              </a:rPr>
              <a:t>Proposed Dispatch Department Organogram</a:t>
            </a:r>
            <a:r>
              <a:rPr lang="en-US" dirty="0" smtClean="0">
                <a:latin typeface="Helvetica Neue"/>
                <a:cs typeface="Times New Roman" pitchFamily="18" charset="0"/>
              </a:rPr>
              <a:t> </a:t>
            </a:r>
            <a:endParaRPr lang="en-US" dirty="0">
              <a:latin typeface="Helvetica Neue"/>
              <a:cs typeface="Times New Roman" pitchFamily="18" charset="0"/>
            </a:endParaRPr>
          </a:p>
        </p:txBody>
      </p:sp>
      <p:pic>
        <p:nvPicPr>
          <p:cNvPr id="5" name="Content Placeholder 4"/>
          <p:cNvPicPr>
            <a:picLocks noGrp="1" noChangeAspect="1"/>
          </p:cNvPicPr>
          <p:nvPr>
            <p:ph idx="1"/>
          </p:nvPr>
        </p:nvPicPr>
        <p:blipFill>
          <a:blip r:embed="rId2"/>
          <a:stretch>
            <a:fillRect/>
          </a:stretch>
        </p:blipFill>
        <p:spPr>
          <a:xfrm>
            <a:off x="3329598" y="1260475"/>
            <a:ext cx="5532804" cy="5070475"/>
          </a:xfrm>
          <a:prstGeom prst="rect">
            <a:avLst/>
          </a:prstGeom>
        </p:spPr>
      </p:pic>
      <p:sp>
        <p:nvSpPr>
          <p:cNvPr id="4" name="Footer Placeholder 3"/>
          <p:cNvSpPr>
            <a:spLocks noGrp="1"/>
          </p:cNvSpPr>
          <p:nvPr>
            <p:ph type="ftr" sz="quarter" idx="11"/>
          </p:nvPr>
        </p:nvSpPr>
        <p:spPr/>
        <p:txBody>
          <a:bodyPr/>
          <a:lstStyle/>
          <a:p>
            <a:r>
              <a:rPr lang="en-GB" smtClean="0"/>
              <a:t>Teamup Advisory - Confidential</a:t>
            </a:r>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77619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Way Forward</a:t>
            </a: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54</a:t>
            </a:fld>
            <a:endParaRPr lang="en-GB" dirty="0">
              <a:solidFill>
                <a:srgbClr val="6A0500"/>
              </a:solidFill>
            </a:endParaRPr>
          </a:p>
        </p:txBody>
      </p:sp>
      <p:graphicFrame>
        <p:nvGraphicFramePr>
          <p:cNvPr id="8" name="Picture Placeholder 7"/>
          <p:cNvGraphicFramePr>
            <a:graphicFrameLocks noGrp="1"/>
          </p:cNvGraphicFramePr>
          <p:nvPr>
            <p:ph type="pic" sz="quarter" idx="13"/>
            <p:extLst>
              <p:ext uri="{D42A27DB-BD31-4B8C-83A1-F6EECF244321}">
                <p14:modId xmlns:p14="http://schemas.microsoft.com/office/powerpoint/2010/main" val="2270216186"/>
              </p:ext>
            </p:extLst>
          </p:nvPr>
        </p:nvGraphicFramePr>
        <p:xfrm>
          <a:off x="492371" y="1346869"/>
          <a:ext cx="11190292" cy="2199640"/>
        </p:xfrm>
        <a:graphic>
          <a:graphicData uri="http://schemas.openxmlformats.org/drawingml/2006/table">
            <a:tbl>
              <a:tblPr firstRow="1" bandRow="1">
                <a:tableStyleId>{5C22544A-7EE6-4342-B048-85BDC9FD1C3A}</a:tableStyleId>
              </a:tblPr>
              <a:tblGrid>
                <a:gridCol w="1149859"/>
                <a:gridCol w="10040433"/>
              </a:tblGrid>
              <a:tr h="370840">
                <a:tc>
                  <a:txBody>
                    <a:bodyPr/>
                    <a:lstStyle/>
                    <a:p>
                      <a:r>
                        <a:rPr lang="en-US" dirty="0" smtClean="0"/>
                        <a:t>Sr. #</a:t>
                      </a:r>
                      <a:endParaRPr lang="en-US" dirty="0"/>
                    </a:p>
                  </a:txBody>
                  <a:tcPr/>
                </a:tc>
                <a:tc>
                  <a:txBody>
                    <a:bodyPr/>
                    <a:lstStyle/>
                    <a:p>
                      <a:r>
                        <a:rPr lang="en-US" dirty="0" smtClean="0"/>
                        <a:t>Recommendations</a:t>
                      </a:r>
                      <a:endParaRPr lang="en-US" dirty="0"/>
                    </a:p>
                  </a:txBody>
                  <a:tcPr/>
                </a:tc>
              </a:tr>
              <a:tr h="370840">
                <a:tc>
                  <a:txBody>
                    <a:bodyPr/>
                    <a:lstStyle/>
                    <a:p>
                      <a:pPr algn="ctr"/>
                      <a:r>
                        <a:rPr lang="en-US" dirty="0" smtClean="0"/>
                        <a:t>1</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Facilitate in the change process  (prepare for change,  plan for change, execute change &amp; monitor change) if any of these elements are missing, change initiative can fail</a:t>
                      </a:r>
                    </a:p>
                    <a:p>
                      <a:endParaRPr lang="en-US" dirty="0"/>
                    </a:p>
                  </a:txBody>
                  <a:tcPr/>
                </a:tc>
              </a:tr>
              <a:tr h="370840">
                <a:tc>
                  <a:txBody>
                    <a:bodyPr/>
                    <a:lstStyle/>
                    <a:p>
                      <a:pPr algn="ctr"/>
                      <a:r>
                        <a:rPr lang="en-US" dirty="0" smtClean="0"/>
                        <a:t>2</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Facilitate in the development of supply chain department of ACL &amp; FCCL for value chain development to improve net value. </a:t>
                      </a:r>
                    </a:p>
                    <a:p>
                      <a:endParaRPr lang="en-US" dirty="0"/>
                    </a:p>
                  </a:txBody>
                  <a:tcPr/>
                </a:tc>
              </a:tr>
            </a:tbl>
          </a:graphicData>
        </a:graphic>
      </p:graphicFrame>
    </p:spTree>
    <p:extLst>
      <p:ext uri="{BB962C8B-B14F-4D97-AF65-F5344CB8AC3E}">
        <p14:creationId xmlns:p14="http://schemas.microsoft.com/office/powerpoint/2010/main" val="599717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lvl="0"/>
            <a:r>
              <a:rPr lang="en-US" sz="2800" dirty="0" smtClean="0">
                <a:latin typeface="Helvetica Neue"/>
                <a:cs typeface="Times New Roman" pitchFamily="18" charset="0"/>
              </a:rPr>
              <a:t>4</a:t>
            </a:r>
            <a:r>
              <a:rPr lang="en-US" sz="2800" baseline="30000" dirty="0" smtClean="0">
                <a:latin typeface="Helvetica Neue"/>
                <a:cs typeface="Times New Roman" pitchFamily="18" charset="0"/>
              </a:rPr>
              <a:t>th</a:t>
            </a:r>
            <a:r>
              <a:rPr lang="en-US" sz="2800" dirty="0" smtClean="0">
                <a:latin typeface="Helvetica Neue"/>
                <a:cs typeface="Times New Roman" pitchFamily="18" charset="0"/>
              </a:rPr>
              <a:t> Deliverable</a:t>
            </a:r>
            <a:r>
              <a:rPr lang="en-US" sz="2800" b="1" dirty="0" smtClean="0">
                <a:latin typeface="Helvetica Neue"/>
                <a:cs typeface="Times New Roman" pitchFamily="18" charset="0"/>
              </a:rPr>
              <a:t/>
            </a:r>
            <a:br>
              <a:rPr lang="en-US" sz="2800" b="1" dirty="0" smtClean="0">
                <a:latin typeface="Helvetica Neue"/>
                <a:cs typeface="Times New Roman" pitchFamily="18" charset="0"/>
              </a:rPr>
            </a:br>
            <a:r>
              <a:rPr lang="en-US" sz="2800" b="1" dirty="0" smtClean="0">
                <a:latin typeface="Helvetica Neue"/>
                <a:cs typeface="Times New Roman" pitchFamily="18" charset="0"/>
              </a:rPr>
              <a:t>Review </a:t>
            </a:r>
            <a:r>
              <a:rPr lang="en-US" sz="2800" b="1" dirty="0">
                <a:latin typeface="Helvetica Neue"/>
                <a:cs typeface="Times New Roman" pitchFamily="18" charset="0"/>
              </a:rPr>
              <a:t>and Share Recommendations for Supply Chain and Logistics </a:t>
            </a:r>
            <a:r>
              <a:rPr lang="en-US" sz="2800" b="1" dirty="0" smtClean="0">
                <a:latin typeface="Helvetica Neue"/>
                <a:cs typeface="Times New Roman" pitchFamily="18" charset="0"/>
              </a:rPr>
              <a:t>IT/ERP/MIS</a:t>
            </a:r>
            <a:endParaRPr lang="en-US" sz="2800" b="1"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55</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966336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of </a:t>
            </a:r>
            <a:r>
              <a:rPr lang="en-US" b="1" dirty="0">
                <a:latin typeface="Helvetica Neue"/>
                <a:cs typeface="Times New Roman" pitchFamily="18" charset="0"/>
              </a:rPr>
              <a:t>Supply Chain and Logistics IT/ERP/MIS</a:t>
            </a: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56</a:t>
            </a:fld>
            <a:endParaRPr lang="en-GB" dirty="0">
              <a:solidFill>
                <a:srgbClr val="6A0500"/>
              </a:solidFill>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3479896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Technology can be source of competitive advantage for FCCL and ACL. ERP is framework </a:t>
            </a:r>
            <a:r>
              <a:rPr lang="en-US" dirty="0"/>
              <a:t>for organizing, defining, and standardizing the business processes necessary to effectively plan and control an organization so the organization can use its internal knowledge to seek external </a:t>
            </a:r>
            <a:r>
              <a:rPr lang="en-US" dirty="0" smtClean="0"/>
              <a:t>advantage</a:t>
            </a:r>
            <a:r>
              <a:rPr lang="en-US" dirty="0"/>
              <a:t/>
            </a:r>
            <a:br>
              <a:rPr lang="en-US" dirty="0"/>
            </a:br>
            <a:r>
              <a:rPr lang="en-US" dirty="0"/>
              <a:t>Modularized suite providing automated interactions and a common data source.</a:t>
            </a:r>
            <a:br>
              <a:rPr lang="en-US" dirty="0"/>
            </a:br>
            <a:r>
              <a:rPr lang="en-US" dirty="0"/>
              <a:t>Evolving challenge of linking together ERP systems of supply chain partners.</a:t>
            </a:r>
            <a:br>
              <a:rPr lang="en-US" dirty="0"/>
            </a:b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57</a:t>
            </a:fld>
            <a:endParaRPr lang="en-GB" dirty="0">
              <a:solidFill>
                <a:srgbClr val="6A0500"/>
              </a:solidFill>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456188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4CE1B9A-6501-4654-B16A-2FCC67F4C660}" type="datetime1">
              <a:rPr lang="en-GB" smtClean="0"/>
              <a:t>12/11/2019</a:t>
            </a:fld>
            <a:endParaRPr lang="en-GB"/>
          </a:p>
        </p:txBody>
      </p:sp>
      <p:sp>
        <p:nvSpPr>
          <p:cNvPr id="5" name="Slide Number Placeholder 4"/>
          <p:cNvSpPr>
            <a:spLocks noGrp="1"/>
          </p:cNvSpPr>
          <p:nvPr>
            <p:ph type="sldNum" sz="quarter" idx="12"/>
          </p:nvPr>
        </p:nvSpPr>
        <p:spPr/>
        <p:txBody>
          <a:bodyPr/>
          <a:lstStyle/>
          <a:p>
            <a:fld id="{D92F3F0D-1408-4367-A855-40F65622E7AE}" type="slidenum">
              <a:rPr lang="en-GB" smtClean="0"/>
              <a:t>58</a:t>
            </a:fld>
            <a:endParaRPr lang="en-GB"/>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667" y="1483381"/>
            <a:ext cx="9126503" cy="465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849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t>Role of Technology in Supply </a:t>
            </a:r>
            <a:r>
              <a:rPr lang="en-US" b="1" dirty="0"/>
              <a:t>Chain </a:t>
            </a:r>
            <a:r>
              <a:rPr lang="en-US" b="1" dirty="0" smtClean="0"/>
              <a:t>Management</a:t>
            </a:r>
            <a:endParaRPr lang="en-US" b="1" dirty="0"/>
          </a:p>
        </p:txBody>
      </p:sp>
      <p:sp>
        <p:nvSpPr>
          <p:cNvPr id="6" name="Content Placeholder 5"/>
          <p:cNvSpPr>
            <a:spLocks noGrp="1"/>
          </p:cNvSpPr>
          <p:nvPr>
            <p:ph idx="1"/>
          </p:nvPr>
        </p:nvSpPr>
        <p:spPr/>
        <p:txBody>
          <a:bodyPr>
            <a:normAutofit/>
          </a:bodyPr>
          <a:lstStyle/>
          <a:p>
            <a:pPr marL="0" indent="0">
              <a:buNone/>
            </a:pPr>
            <a:r>
              <a:rPr lang="en-US" dirty="0"/>
              <a:t>Supply chain management is the system that connects and integrates the links of sourcing, procurement, conversion, and logistics management. By understanding how to manage this complex system and ensure that key business functions are properly integrated, you can increase profits and reduce costs and risks. Once you have a plan for how your processes are going to mature, then you can decide which technologies you need.</a:t>
            </a:r>
            <a:br>
              <a:rPr lang="en-US" dirty="0"/>
            </a:br>
            <a:r>
              <a:rPr lang="en-US" dirty="0" smtClean="0"/>
              <a:t>Select </a:t>
            </a:r>
            <a:r>
              <a:rPr lang="en-US" dirty="0"/>
              <a:t>the right technologies for your supply </a:t>
            </a:r>
            <a:r>
              <a:rPr lang="en-US" dirty="0" smtClean="0"/>
              <a:t>chain.</a:t>
            </a:r>
          </a:p>
          <a:p>
            <a:pPr marL="457200" indent="-457200">
              <a:buFont typeface="+mj-lt"/>
              <a:buAutoNum type="arabicPeriod"/>
            </a:pPr>
            <a:r>
              <a:rPr lang="en-US" b="1" dirty="0" smtClean="0"/>
              <a:t>Order </a:t>
            </a:r>
            <a:r>
              <a:rPr lang="en-US" b="1" dirty="0"/>
              <a:t>Management</a:t>
            </a:r>
            <a:r>
              <a:rPr lang="en-US" dirty="0"/>
              <a:t/>
            </a:r>
            <a:br>
              <a:rPr lang="en-US" dirty="0"/>
            </a:br>
            <a:r>
              <a:rPr lang="en-US" dirty="0"/>
              <a:t>Order request, Order process, Order preparation, Order </a:t>
            </a:r>
            <a:r>
              <a:rPr lang="en-US" dirty="0" smtClean="0"/>
              <a:t>shipment.</a:t>
            </a:r>
          </a:p>
          <a:p>
            <a:pPr marL="457200" indent="-457200">
              <a:buFont typeface="+mj-lt"/>
              <a:buAutoNum type="arabicPeriod"/>
            </a:pPr>
            <a:endParaRPr lang="en-US" b="1" dirty="0" smtClean="0"/>
          </a:p>
          <a:p>
            <a:pPr marL="457200" indent="-457200">
              <a:buFont typeface="+mj-lt"/>
              <a:buAutoNum type="arabicPeriod"/>
            </a:pPr>
            <a:r>
              <a:rPr lang="en-US" b="1" dirty="0" smtClean="0"/>
              <a:t>Inventory </a:t>
            </a:r>
            <a:r>
              <a:rPr lang="en-US" b="1" dirty="0"/>
              <a:t>Management</a:t>
            </a:r>
            <a:r>
              <a:rPr lang="en-US" dirty="0"/>
              <a:t/>
            </a:r>
            <a:br>
              <a:rPr lang="en-US" dirty="0"/>
            </a:br>
            <a:r>
              <a:rPr lang="en-US" dirty="0"/>
              <a:t>Raw material, Work in process, In-transit, MRO, Finished </a:t>
            </a:r>
            <a:r>
              <a:rPr lang="en-US" dirty="0" smtClean="0"/>
              <a:t>goods.</a:t>
            </a:r>
          </a:p>
          <a:p>
            <a:pPr marL="457200" indent="-457200">
              <a:buFont typeface="+mj-lt"/>
              <a:buAutoNum type="arabicPeriod"/>
            </a:pPr>
            <a:endParaRPr lang="en-US" b="1" dirty="0" smtClean="0"/>
          </a:p>
          <a:p>
            <a:pPr marL="457200" indent="-457200">
              <a:buFont typeface="+mj-lt"/>
              <a:buAutoNum type="arabicPeriod"/>
            </a:pPr>
            <a:r>
              <a:rPr lang="en-US" b="1" dirty="0" smtClean="0"/>
              <a:t>Distribution </a:t>
            </a:r>
            <a:r>
              <a:rPr lang="en-US" b="1" dirty="0"/>
              <a:t>Management</a:t>
            </a:r>
            <a:r>
              <a:rPr lang="en-US" dirty="0"/>
              <a:t/>
            </a:r>
            <a:br>
              <a:rPr lang="en-US" dirty="0"/>
            </a:br>
            <a:r>
              <a:rPr lang="en-US" dirty="0"/>
              <a:t>Order Invoicing, Order allocation, Order </a:t>
            </a:r>
            <a:r>
              <a:rPr lang="en-US" dirty="0" smtClean="0"/>
              <a:t>tracking.</a:t>
            </a:r>
            <a:endParaRPr lang="en-US" dirty="0"/>
          </a:p>
        </p:txBody>
      </p:sp>
      <p:sp>
        <p:nvSpPr>
          <p:cNvPr id="4" name="Slide Number Placeholder 3"/>
          <p:cNvSpPr>
            <a:spLocks noGrp="1"/>
          </p:cNvSpPr>
          <p:nvPr>
            <p:ph type="sldNum" sz="quarter" idx="12"/>
          </p:nvPr>
        </p:nvSpPr>
        <p:spPr/>
        <p:txBody>
          <a:bodyPr/>
          <a:lstStyle/>
          <a:p>
            <a:fld id="{D92F3F0D-1408-4367-A855-40F65622E7AE}" type="slidenum">
              <a:rPr lang="en-GB" smtClean="0"/>
              <a:t>59</a:t>
            </a:fld>
            <a:endParaRPr lang="en-GB"/>
          </a:p>
        </p:txBody>
      </p:sp>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97464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396346"/>
            <a:ext cx="9931281" cy="651719"/>
          </a:xfrm>
        </p:spPr>
        <p:txBody>
          <a:bodyPr/>
          <a:lstStyle/>
          <a:p>
            <a:r>
              <a:rPr lang="en-US" b="1" dirty="0">
                <a:latin typeface="Helvetica Neue"/>
                <a:cs typeface="Times New Roman" pitchFamily="18" charset="0"/>
              </a:rPr>
              <a:t>Supply Chain Maturity Levels</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59631656"/>
              </p:ext>
            </p:extLst>
          </p:nvPr>
        </p:nvGraphicFramePr>
        <p:xfrm>
          <a:off x="466725" y="1260476"/>
          <a:ext cx="11257914" cy="5034155"/>
        </p:xfrm>
        <a:graphic>
          <a:graphicData uri="http://schemas.openxmlformats.org/drawingml/2006/table">
            <a:tbl>
              <a:tblPr firstRow="1" firstCol="1" bandRow="1">
                <a:tableStyleId>{5940675A-B579-460E-94D1-54222C63F5DA}</a:tableStyleId>
              </a:tblPr>
              <a:tblGrid>
                <a:gridCol w="1791754"/>
                <a:gridCol w="2199689"/>
                <a:gridCol w="2456272"/>
                <a:gridCol w="2660961"/>
                <a:gridCol w="2149238"/>
              </a:tblGrid>
              <a:tr h="547515">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1</a:t>
                      </a:r>
                      <a:r>
                        <a:rPr lang="en-US" sz="1800" b="1" dirty="0">
                          <a:solidFill>
                            <a:schemeClr val="bg1"/>
                          </a:solidFill>
                          <a:effectLst/>
                          <a:latin typeface="Helvetica Neue"/>
                        </a:rPr>
                        <a:t>: </a:t>
                      </a:r>
                      <a:r>
                        <a:rPr lang="en-US" sz="1800" b="1" dirty="0" smtClean="0">
                          <a:solidFill>
                            <a:schemeClr val="bg1"/>
                          </a:solidFill>
                          <a:effectLst/>
                          <a:latin typeface="Helvetica Neue"/>
                        </a:rPr>
                        <a:t>Multiple </a:t>
                      </a:r>
                      <a:endParaRPr lang="en-US" sz="1800" b="1" dirty="0">
                        <a:solidFill>
                          <a:schemeClr val="bg1"/>
                        </a:solidFill>
                        <a:effectLst/>
                        <a:latin typeface="Helvetica Neue"/>
                      </a:endParaRPr>
                    </a:p>
                    <a:p>
                      <a:pPr marL="0" marR="0" algn="ctr">
                        <a:lnSpc>
                          <a:spcPct val="107000"/>
                        </a:lnSpc>
                        <a:spcBef>
                          <a:spcPts val="0"/>
                        </a:spcBef>
                        <a:spcAft>
                          <a:spcPts val="0"/>
                        </a:spcAft>
                      </a:pPr>
                      <a:r>
                        <a:rPr lang="en-US" sz="1800" b="1" dirty="0">
                          <a:solidFill>
                            <a:schemeClr val="bg1"/>
                          </a:solidFill>
                          <a:effectLst/>
                          <a:latin typeface="Helvetica Neue"/>
                        </a:rPr>
                        <a:t>Dysfunction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2</a:t>
                      </a:r>
                      <a:r>
                        <a:rPr lang="en-US" sz="1800" b="1" dirty="0">
                          <a:solidFill>
                            <a:schemeClr val="bg1"/>
                          </a:solidFill>
                          <a:effectLst/>
                          <a:latin typeface="Helvetica Neue"/>
                        </a:rPr>
                        <a:t>: </a:t>
                      </a:r>
                      <a:r>
                        <a:rPr lang="en-US" sz="1800" b="1" dirty="0" smtClean="0">
                          <a:solidFill>
                            <a:schemeClr val="bg1"/>
                          </a:solidFill>
                          <a:effectLst/>
                          <a:latin typeface="Helvetica Neue"/>
                        </a:rPr>
                        <a:t>Semi-Functional </a:t>
                      </a:r>
                      <a:r>
                        <a:rPr lang="en-US" sz="1800" b="1" dirty="0">
                          <a:solidFill>
                            <a:schemeClr val="bg1"/>
                          </a:solidFill>
                          <a:effectLst/>
                          <a:latin typeface="Helvetica Neue"/>
                        </a:rPr>
                        <a:t>E</a:t>
                      </a:r>
                      <a:r>
                        <a:rPr lang="en-US" sz="1800" b="1" dirty="0" smtClean="0">
                          <a:solidFill>
                            <a:schemeClr val="bg1"/>
                          </a:solidFill>
                          <a:effectLst/>
                          <a:latin typeface="Helvetica Neue"/>
                        </a:rPr>
                        <a:t>nterprise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3</a:t>
                      </a:r>
                      <a:r>
                        <a:rPr lang="en-US" sz="1800" b="1" dirty="0">
                          <a:solidFill>
                            <a:schemeClr val="bg1"/>
                          </a:solidFill>
                          <a:effectLst/>
                          <a:latin typeface="Helvetica Neue"/>
                        </a:rPr>
                        <a:t>: </a:t>
                      </a:r>
                      <a:r>
                        <a:rPr lang="en-US" sz="1800" b="1" dirty="0" smtClean="0">
                          <a:solidFill>
                            <a:schemeClr val="bg1"/>
                          </a:solidFill>
                          <a:effectLst/>
                          <a:latin typeface="Helvetica Neue"/>
                        </a:rPr>
                        <a:t>Integrated </a:t>
                      </a:r>
                      <a:r>
                        <a:rPr lang="en-US" sz="1800" b="1" dirty="0">
                          <a:solidFill>
                            <a:schemeClr val="bg1"/>
                          </a:solidFill>
                          <a:effectLst/>
                          <a:latin typeface="Helvetica Neue"/>
                        </a:rPr>
                        <a:t>E</a:t>
                      </a:r>
                      <a:r>
                        <a:rPr lang="en-US" sz="1800" b="1" dirty="0" smtClean="0">
                          <a:solidFill>
                            <a:schemeClr val="bg1"/>
                          </a:solidFill>
                          <a:effectLst/>
                          <a:latin typeface="Helvetica Neue"/>
                        </a:rPr>
                        <a:t>nterprise</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Stage 4</a:t>
                      </a:r>
                      <a:r>
                        <a:rPr lang="en-US" sz="1800" b="1" dirty="0">
                          <a:solidFill>
                            <a:schemeClr val="bg1"/>
                          </a:solidFill>
                          <a:effectLst/>
                          <a:latin typeface="Helvetica Neue"/>
                        </a:rPr>
                        <a:t>: </a:t>
                      </a:r>
                      <a:r>
                        <a:rPr lang="en-US" sz="1800" b="1" dirty="0" smtClean="0">
                          <a:solidFill>
                            <a:schemeClr val="bg1"/>
                          </a:solidFill>
                          <a:effectLst/>
                          <a:latin typeface="Helvetica Neue"/>
                        </a:rPr>
                        <a:t>Extended </a:t>
                      </a:r>
                      <a:r>
                        <a:rPr lang="en-US" sz="1800" b="1" dirty="0">
                          <a:solidFill>
                            <a:schemeClr val="bg1"/>
                          </a:solidFill>
                          <a:effectLst/>
                          <a:latin typeface="Helvetica Neue"/>
                        </a:rPr>
                        <a:t>E</a:t>
                      </a:r>
                      <a:r>
                        <a:rPr lang="en-US" sz="1800" b="1" dirty="0" smtClean="0">
                          <a:solidFill>
                            <a:schemeClr val="bg1"/>
                          </a:solidFill>
                          <a:effectLst/>
                          <a:latin typeface="Helvetica Neue"/>
                        </a:rPr>
                        <a:t>nterprise</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r>
              <a:tr h="613263">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Internet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Static web </a:t>
                      </a:r>
                      <a:r>
                        <a:rPr lang="en-US" sz="1400" dirty="0" smtClean="0">
                          <a:effectLst/>
                          <a:latin typeface="Helvetica Neue"/>
                        </a:rPr>
                        <a:t>sites</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Online catalogs </a:t>
                      </a:r>
                      <a:r>
                        <a:rPr lang="en-US" sz="1400" dirty="0" smtClean="0">
                          <a:effectLst/>
                          <a:latin typeface="Helvetica Neue"/>
                        </a:rPr>
                        <a:t>/order</a:t>
                      </a:r>
                      <a:r>
                        <a:rPr lang="en-US" sz="1400" baseline="0" dirty="0" smtClean="0">
                          <a:effectLst/>
                          <a:latin typeface="Helvetica Neue"/>
                        </a:rPr>
                        <a:t> booking</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Intranets across all functions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ea typeface="+mn-ea"/>
                          <a:cs typeface="+mn-cs"/>
                        </a:rPr>
                        <a:t>Correspondence with Supplier</a:t>
                      </a:r>
                      <a:r>
                        <a:rPr lang="en-US" sz="1400" baseline="0" dirty="0" smtClean="0">
                          <a:effectLst/>
                          <a:latin typeface="Helvetica Neue"/>
                          <a:ea typeface="+mn-ea"/>
                          <a:cs typeface="+mn-cs"/>
                        </a:rPr>
                        <a:t> and Customer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638649">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None; no teamwork</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Internal process</a:t>
                      </a:r>
                    </a:p>
                    <a:p>
                      <a:pPr marL="0" marR="0" algn="ctr">
                        <a:lnSpc>
                          <a:spcPct val="107000"/>
                        </a:lnSpc>
                        <a:spcBef>
                          <a:spcPts val="0"/>
                        </a:spcBef>
                        <a:spcAft>
                          <a:spcPts val="0"/>
                        </a:spcAft>
                      </a:pPr>
                      <a:r>
                        <a:rPr lang="en-US" sz="1400" dirty="0" smtClean="0">
                          <a:effectLst/>
                          <a:latin typeface="Helvetica Neue"/>
                        </a:rPr>
                        <a:t>partially Integrated</a:t>
                      </a:r>
                      <a:endParaRPr lang="en-US" sz="1400" dirty="0" smtClean="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smtClean="0">
                          <a:effectLst/>
                          <a:latin typeface="Helvetica Neue"/>
                        </a:rPr>
                        <a:t>full Integrated</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SC networks; process integration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796043">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Supply Chain Planning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Little information exchange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Informal,</a:t>
                      </a:r>
                      <a:r>
                        <a:rPr lang="en-US" sz="1400" baseline="0" dirty="0" smtClean="0">
                          <a:effectLst/>
                          <a:latin typeface="Helvetica Neue"/>
                        </a:rPr>
                        <a:t> </a:t>
                      </a:r>
                      <a:r>
                        <a:rPr lang="en-US" sz="1400" dirty="0" smtClean="0">
                          <a:effectLst/>
                          <a:latin typeface="Helvetica Neue"/>
                        </a:rPr>
                        <a:t> Low </a:t>
                      </a:r>
                      <a:r>
                        <a:rPr lang="en-US" sz="1400" dirty="0">
                          <a:effectLst/>
                          <a:latin typeface="Helvetica Neue"/>
                        </a:rPr>
                        <a:t>initiative coordination</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 </a:t>
                      </a:r>
                      <a:r>
                        <a:rPr lang="en-US" sz="1400" dirty="0" smtClean="0">
                          <a:effectLst/>
                          <a:latin typeface="Helvetica Neue"/>
                        </a:rPr>
                        <a:t>Formal</a:t>
                      </a:r>
                      <a:r>
                        <a:rPr lang="en-US" sz="1400" baseline="0" dirty="0" smtClean="0">
                          <a:effectLst/>
                          <a:latin typeface="Helvetica Neue"/>
                        </a:rPr>
                        <a:t> planning with  Supplier</a:t>
                      </a:r>
                      <a:endParaRPr lang="en-US" sz="1400" dirty="0">
                        <a:effectLst/>
                        <a:latin typeface="Helvetica Neue"/>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Integrated global planning;</a:t>
                      </a:r>
                    </a:p>
                    <a:p>
                      <a:pPr marL="0" marR="0" algn="ctr">
                        <a:lnSpc>
                          <a:spcPct val="107000"/>
                        </a:lnSpc>
                        <a:spcBef>
                          <a:spcPts val="0"/>
                        </a:spcBef>
                        <a:spcAft>
                          <a:spcPts val="0"/>
                        </a:spcAft>
                      </a:pPr>
                      <a:r>
                        <a:rPr lang="en-US" sz="1400" dirty="0" smtClean="0">
                          <a:effectLst/>
                          <a:latin typeface="Helvetica Neue"/>
                        </a:rPr>
                        <a:t>Global Supply </a:t>
                      </a:r>
                      <a:r>
                        <a:rPr lang="en-US" sz="1400" dirty="0">
                          <a:effectLst/>
                          <a:latin typeface="Helvetica Neue"/>
                        </a:rPr>
                        <a:t>chain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956673">
                <a:tc>
                  <a:txBody>
                    <a:bodyPr/>
                    <a:lstStyle/>
                    <a:p>
                      <a:pPr marL="0" marR="0" algn="ctr">
                        <a:lnSpc>
                          <a:spcPct val="107000"/>
                        </a:lnSpc>
                        <a:spcBef>
                          <a:spcPts val="0"/>
                        </a:spcBef>
                        <a:spcAft>
                          <a:spcPts val="0"/>
                        </a:spcAft>
                      </a:pPr>
                      <a:r>
                        <a:rPr lang="en-US" sz="1800" b="1" smtClean="0">
                          <a:solidFill>
                            <a:schemeClr val="bg1"/>
                          </a:solidFill>
                          <a:effectLst/>
                          <a:latin typeface="Helvetica Neue"/>
                        </a:rPr>
                        <a:t>Production </a:t>
                      </a:r>
                    </a:p>
                    <a:p>
                      <a:pPr marL="0" marR="0" algn="ctr">
                        <a:lnSpc>
                          <a:spcPct val="107000"/>
                        </a:lnSpc>
                        <a:spcBef>
                          <a:spcPts val="0"/>
                        </a:spcBef>
                        <a:spcAft>
                          <a:spcPts val="0"/>
                        </a:spcAft>
                      </a:pPr>
                      <a:r>
                        <a:rPr lang="en-US" sz="1800" b="1" smtClean="0">
                          <a:solidFill>
                            <a:schemeClr val="bg1"/>
                          </a:solidFill>
                          <a:effectLst/>
                          <a:latin typeface="Helvetica Neue"/>
                        </a:rPr>
                        <a:t>Scheduling </a:t>
                      </a:r>
                      <a:endParaRPr lang="en-US" sz="1800" b="1">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Basic </a:t>
                      </a:r>
                      <a:r>
                        <a:rPr lang="en-US" sz="1400" dirty="0" smtClean="0">
                          <a:effectLst/>
                          <a:latin typeface="Helvetica Neue"/>
                        </a:rPr>
                        <a:t>MRP(Material Requirement Planning)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MRP-II </a:t>
                      </a:r>
                      <a:r>
                        <a:rPr lang="en-US" sz="1400" dirty="0" smtClean="0">
                          <a:effectLst/>
                          <a:latin typeface="Helvetica Neue"/>
                        </a:rPr>
                        <a:t>(Manufacturing Requirement Planning)</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Helvetica Neue"/>
                        </a:rPr>
                        <a:t>ERP( Enterprise Resource Planning)</a:t>
                      </a:r>
                      <a:endParaRPr lang="en-US" sz="1400" dirty="0" smtClean="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r>
                        <a:rPr lang="en-US" sz="1400" dirty="0" smtClean="0">
                          <a:effectLst/>
                          <a:latin typeface="Helvetica Neue"/>
                        </a:rPr>
                        <a:t>MRP(manufacturing </a:t>
                      </a:r>
                      <a:r>
                        <a:rPr lang="en-US" sz="1400" dirty="0">
                          <a:effectLst/>
                          <a:latin typeface="Helvetica Neue"/>
                        </a:rPr>
                        <a:t>requirement </a:t>
                      </a:r>
                      <a:r>
                        <a:rPr lang="en-US" sz="1400" dirty="0" smtClean="0">
                          <a:effectLst/>
                          <a:latin typeface="Helvetica Neue"/>
                        </a:rPr>
                        <a:t>planning)</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Externally integrated ERP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865854">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 with Suppliers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with large suppliers</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VMI( vendor manage inventory); online RFQ( request for quotation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r h="547515">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Integration with Customer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solidFill>
                      <a:schemeClr val="accent1"/>
                    </a:solidFill>
                  </a:tcPr>
                </a:tc>
                <a:tc>
                  <a:txBody>
                    <a:bodyPr/>
                    <a:lstStyle/>
                    <a:p>
                      <a:pPr marL="0" marR="0" algn="ctr">
                        <a:lnSpc>
                          <a:spcPct val="107000"/>
                        </a:lnSpc>
                        <a:spcBef>
                          <a:spcPts val="0"/>
                        </a:spcBef>
                        <a:spcAft>
                          <a:spcPts val="0"/>
                        </a:spcAft>
                      </a:pPr>
                      <a:r>
                        <a:rPr lang="en-US" sz="1400" dirty="0" smtClean="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smtClean="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5299" marR="75299" marT="0" marB="0" anchor="ctr">
                    <a:solidFill>
                      <a:schemeClr val="accent2">
                        <a:lumMod val="60000"/>
                        <a:lumOff val="40000"/>
                      </a:schemeClr>
                    </a:solidFill>
                  </a:tcPr>
                </a:tc>
                <a:tc>
                  <a:txBody>
                    <a:bodyPr/>
                    <a:lstStyle/>
                    <a:p>
                      <a:pPr marL="0" marR="0" algn="ctr">
                        <a:lnSpc>
                          <a:spcPct val="107000"/>
                        </a:lnSpc>
                        <a:spcBef>
                          <a:spcPts val="0"/>
                        </a:spcBef>
                        <a:spcAft>
                          <a:spcPts val="0"/>
                        </a:spcAft>
                      </a:pPr>
                      <a:r>
                        <a:rPr lang="en-US" sz="1400">
                          <a:effectLst/>
                          <a:latin typeface="Helvetica Neue"/>
                        </a:rPr>
                        <a:t>ATP ( available to promise) </a:t>
                      </a:r>
                      <a:endParaRPr lang="en-US" sz="1400">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400" dirty="0">
                          <a:effectLst/>
                          <a:latin typeface="Helvetica Neue"/>
                        </a:rPr>
                        <a:t>CTP ( capable to promise) </a:t>
                      </a:r>
                      <a:endParaRPr lang="en-US" sz="1400" dirty="0">
                        <a:effectLst/>
                        <a:latin typeface="Helvetica Neue"/>
                        <a:ea typeface="Calibri" panose="020F0502020204030204" pitchFamily="34" charset="0"/>
                        <a:cs typeface="Times New Roman" pitchFamily="18" charset="0"/>
                      </a:endParaRPr>
                    </a:p>
                  </a:txBody>
                  <a:tcPr marL="75299" marR="75299" marT="0" marB="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2" name="TextBox 1"/>
          <p:cNvSpPr txBox="1"/>
          <p:nvPr/>
        </p:nvSpPr>
        <p:spPr>
          <a:xfrm>
            <a:off x="428155" y="863399"/>
            <a:ext cx="11503470" cy="369332"/>
          </a:xfrm>
          <a:prstGeom prst="rect">
            <a:avLst/>
          </a:prstGeom>
          <a:noFill/>
        </p:spPr>
        <p:txBody>
          <a:bodyPr wrap="none" rtlCol="0">
            <a:spAutoFit/>
          </a:bodyPr>
          <a:lstStyle/>
          <a:p>
            <a:r>
              <a:rPr lang="en-US" dirty="0" smtClean="0">
                <a:latin typeface="Helvetica Neue"/>
              </a:rPr>
              <a:t>Association for Supply </a:t>
            </a:r>
            <a:r>
              <a:rPr lang="en-US" dirty="0">
                <a:latin typeface="Helvetica Neue"/>
              </a:rPr>
              <a:t>Chain Management </a:t>
            </a:r>
            <a:r>
              <a:rPr lang="en-US" dirty="0" smtClean="0">
                <a:latin typeface="Helvetica Neue"/>
              </a:rPr>
              <a:t>define </a:t>
            </a:r>
            <a:r>
              <a:rPr lang="en-US" dirty="0">
                <a:latin typeface="Helvetica Neue"/>
              </a:rPr>
              <a:t>six capabilities </a:t>
            </a:r>
            <a:r>
              <a:rPr lang="en-US" dirty="0" smtClean="0">
                <a:latin typeface="Helvetica Neue"/>
              </a:rPr>
              <a:t>against </a:t>
            </a:r>
            <a:r>
              <a:rPr lang="en-US" dirty="0" smtClean="0">
                <a:latin typeface="Helvetica Neue"/>
              </a:rPr>
              <a:t>four </a:t>
            </a:r>
            <a:r>
              <a:rPr lang="en-US" dirty="0" smtClean="0">
                <a:latin typeface="Helvetica Neue"/>
              </a:rPr>
              <a:t>stages to assess </a:t>
            </a:r>
            <a:r>
              <a:rPr lang="en-US" dirty="0">
                <a:latin typeface="Helvetica Neue"/>
              </a:rPr>
              <a:t>the maturity level</a:t>
            </a:r>
            <a:endParaRPr lang="en-US" dirty="0">
              <a:latin typeface="Helvetica Neue"/>
            </a:endParaRPr>
          </a:p>
        </p:txBody>
      </p:sp>
    </p:spTree>
    <p:extLst>
      <p:ext uri="{BB962C8B-B14F-4D97-AF65-F5344CB8AC3E}">
        <p14:creationId xmlns:p14="http://schemas.microsoft.com/office/powerpoint/2010/main" val="10285711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Supply Chain </a:t>
            </a:r>
            <a:r>
              <a:rPr lang="en-US" b="1" dirty="0" smtClean="0"/>
              <a:t>Management key features,  continued </a:t>
            </a:r>
            <a:endParaRPr lang="en-US" dirty="0"/>
          </a:p>
        </p:txBody>
      </p:sp>
      <p:sp>
        <p:nvSpPr>
          <p:cNvPr id="6" name="Content Placeholder 5"/>
          <p:cNvSpPr>
            <a:spLocks noGrp="1"/>
          </p:cNvSpPr>
          <p:nvPr>
            <p:ph idx="1"/>
          </p:nvPr>
        </p:nvSpPr>
        <p:spPr/>
        <p:txBody>
          <a:bodyPr/>
          <a:lstStyle/>
          <a:p>
            <a:pPr marL="457200" indent="-457200">
              <a:buFont typeface="+mj-lt"/>
              <a:buAutoNum type="arabicPeriod" startAt="4"/>
            </a:pPr>
            <a:r>
              <a:rPr lang="en-US" b="1" dirty="0" smtClean="0"/>
              <a:t>Transport </a:t>
            </a:r>
            <a:r>
              <a:rPr lang="en-US" b="1" dirty="0"/>
              <a:t>Management</a:t>
            </a:r>
            <a:r>
              <a:rPr lang="en-US" dirty="0"/>
              <a:t/>
            </a:r>
            <a:br>
              <a:rPr lang="en-US" dirty="0"/>
            </a:br>
            <a:r>
              <a:rPr lang="en-US" dirty="0"/>
              <a:t>Decrease Freight Costs • Automated Routing and Rating • Shipment Consolidation and Load Building • Freight Audit capabilities • Improve Transportation Information Visibility • Transportation cost visibility and allocation • Improved transport information tracking and availability • Improve on-time delivery </a:t>
            </a:r>
            <a:r>
              <a:rPr lang="en-US" dirty="0" smtClean="0"/>
              <a:t>performance.</a:t>
            </a:r>
            <a:endParaRPr lang="en-US" b="1" dirty="0" smtClean="0"/>
          </a:p>
          <a:p>
            <a:pPr marL="457200" indent="-457200">
              <a:buFont typeface="+mj-lt"/>
              <a:buAutoNum type="arabicPeriod" startAt="4"/>
            </a:pPr>
            <a:endParaRPr lang="en-US" b="1" dirty="0" smtClean="0"/>
          </a:p>
          <a:p>
            <a:pPr marL="457200" indent="-457200">
              <a:buFont typeface="+mj-lt"/>
              <a:buAutoNum type="arabicPeriod" startAt="4"/>
            </a:pPr>
            <a:r>
              <a:rPr lang="en-US" b="1" dirty="0" smtClean="0"/>
              <a:t>Distribution </a:t>
            </a:r>
            <a:r>
              <a:rPr lang="en-US" b="1" dirty="0"/>
              <a:t>Management</a:t>
            </a:r>
            <a:r>
              <a:rPr lang="en-US" dirty="0"/>
              <a:t/>
            </a:r>
            <a:br>
              <a:rPr lang="en-US" dirty="0"/>
            </a:br>
            <a:r>
              <a:rPr lang="en-US" dirty="0"/>
              <a:t>Order Invoicing, Order allocation, Order </a:t>
            </a:r>
            <a:r>
              <a:rPr lang="en-US" dirty="0" smtClean="0"/>
              <a:t>tracking.</a:t>
            </a:r>
          </a:p>
          <a:p>
            <a:pPr marL="457200" indent="-457200">
              <a:buFont typeface="+mj-lt"/>
              <a:buAutoNum type="arabicPeriod" startAt="4"/>
            </a:pPr>
            <a:endParaRPr lang="en-US" b="1" dirty="0" smtClean="0"/>
          </a:p>
          <a:p>
            <a:pPr marL="457200" indent="-457200">
              <a:buFont typeface="+mj-lt"/>
              <a:buAutoNum type="arabicPeriod" startAt="4"/>
            </a:pPr>
            <a:r>
              <a:rPr lang="en-US" b="1" dirty="0" smtClean="0"/>
              <a:t>Transport </a:t>
            </a:r>
            <a:r>
              <a:rPr lang="en-US" b="1" dirty="0"/>
              <a:t>Management</a:t>
            </a:r>
            <a:r>
              <a:rPr lang="en-US" dirty="0"/>
              <a:t/>
            </a:r>
            <a:br>
              <a:rPr lang="en-US" dirty="0"/>
            </a:br>
            <a:r>
              <a:rPr lang="en-US" dirty="0"/>
              <a:t>Decrease Freight Costs • Automated Routing and Rating • Shipment Consolidation and Load Building • Freight Audit capabilities • Improve Transportation Information Visibility • Transportation cost visibility and allocation • Improved transport information tracking and availability • Improve on-time delivery </a:t>
            </a:r>
            <a:r>
              <a:rPr lang="en-US" dirty="0" smtClean="0"/>
              <a:t>performance.</a:t>
            </a:r>
            <a:endParaRPr lang="en-US" dirty="0"/>
          </a:p>
        </p:txBody>
      </p:sp>
      <p:sp>
        <p:nvSpPr>
          <p:cNvPr id="4" name="Slide Number Placeholder 3"/>
          <p:cNvSpPr>
            <a:spLocks noGrp="1"/>
          </p:cNvSpPr>
          <p:nvPr>
            <p:ph type="sldNum" sz="quarter" idx="12"/>
          </p:nvPr>
        </p:nvSpPr>
        <p:spPr/>
        <p:txBody>
          <a:bodyPr/>
          <a:lstStyle/>
          <a:p>
            <a:fld id="{D92F3F0D-1408-4367-A855-40F65622E7AE}" type="slidenum">
              <a:rPr lang="en-GB" smtClean="0"/>
              <a:t>60</a:t>
            </a:fld>
            <a:endParaRPr lang="en-GB"/>
          </a:p>
        </p:txBody>
      </p:sp>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635416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SCM-ERP  (SAP-MM module, Oracle-OM module)</a:t>
            </a: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61</a:t>
            </a:fld>
            <a:endParaRPr lang="en-GB" dirty="0">
              <a:solidFill>
                <a:srgbClr val="6A0500"/>
              </a:solidFill>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3945786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Way Forward</a:t>
            </a:r>
            <a:endParaRPr lang="en-US" dirty="0"/>
          </a:p>
        </p:txBody>
      </p:sp>
      <p:sp>
        <p:nvSpPr>
          <p:cNvPr id="3" name="Slide Number Placeholder 2"/>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62</a:t>
            </a:fld>
            <a:endParaRPr lang="en-GB" dirty="0">
              <a:solidFill>
                <a:srgbClr val="6A0500"/>
              </a:solidFill>
            </a:endParaRPr>
          </a:p>
        </p:txBody>
      </p:sp>
      <p:graphicFrame>
        <p:nvGraphicFramePr>
          <p:cNvPr id="6" name="Picture Placeholder 5"/>
          <p:cNvGraphicFramePr>
            <a:graphicFrameLocks noGrp="1"/>
          </p:cNvGraphicFramePr>
          <p:nvPr>
            <p:ph type="pic" sz="quarter" idx="13"/>
            <p:extLst>
              <p:ext uri="{D42A27DB-BD31-4B8C-83A1-F6EECF244321}">
                <p14:modId xmlns:p14="http://schemas.microsoft.com/office/powerpoint/2010/main" val="4171384146"/>
              </p:ext>
            </p:extLst>
          </p:nvPr>
        </p:nvGraphicFramePr>
        <p:xfrm>
          <a:off x="613609" y="1479215"/>
          <a:ext cx="11081085" cy="3845560"/>
        </p:xfrm>
        <a:graphic>
          <a:graphicData uri="http://schemas.openxmlformats.org/drawingml/2006/table">
            <a:tbl>
              <a:tblPr firstRow="1" bandRow="1">
                <a:tableStyleId>{5C22544A-7EE6-4342-B048-85BDC9FD1C3A}</a:tableStyleId>
              </a:tblPr>
              <a:tblGrid>
                <a:gridCol w="1596613"/>
                <a:gridCol w="9484472"/>
              </a:tblGrid>
              <a:tr h="370840">
                <a:tc>
                  <a:txBody>
                    <a:bodyPr/>
                    <a:lstStyle/>
                    <a:p>
                      <a:r>
                        <a:rPr lang="en-US" dirty="0" smtClean="0"/>
                        <a:t>Sr. # </a:t>
                      </a:r>
                      <a:endParaRPr lang="en-US" dirty="0"/>
                    </a:p>
                  </a:txBody>
                  <a:tcPr/>
                </a:tc>
                <a:tc>
                  <a:txBody>
                    <a:bodyPr/>
                    <a:lstStyle/>
                    <a:p>
                      <a:r>
                        <a:rPr lang="en-US" dirty="0" smtClean="0"/>
                        <a:t>Recommendation</a:t>
                      </a:r>
                      <a:endParaRPr lang="en-US" dirty="0"/>
                    </a:p>
                  </a:txBody>
                  <a:tcPr/>
                </a:tc>
              </a:tr>
              <a:tr h="370840">
                <a:tc>
                  <a:txBody>
                    <a:bodyPr/>
                    <a:lstStyle/>
                    <a:p>
                      <a:pPr algn="ctr"/>
                      <a:r>
                        <a:rPr lang="en-US" dirty="0" smtClean="0"/>
                        <a:t>1</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smtClean="0">
                          <a:effectLst/>
                        </a:rPr>
                        <a:t>An integrated ERP system</a:t>
                      </a:r>
                      <a:r>
                        <a:rPr lang="en-US" sz="1800" u="none" strike="noStrike" baseline="0" dirty="0" smtClean="0">
                          <a:effectLst/>
                        </a:rPr>
                        <a:t> where by the complete process from customer ordering to dispatch in conjunction to production capacities and market share, including the following Order management…., Distribution Management…, Inventory management…, Logistics Management….., Decision making,  Dispatch dashboard, distribution cost, Order priority setting, distribution goals setting, cost analysis, decision making,     </a:t>
                      </a:r>
                      <a:r>
                        <a:rPr lang="en-US" sz="1800" u="none" strike="noStrike" dirty="0" smtClean="0">
                          <a:effectLst/>
                        </a:rPr>
                        <a:t>In order to have a</a:t>
                      </a:r>
                      <a:r>
                        <a:rPr lang="en-US" sz="1800" u="none" strike="noStrike" baseline="0" dirty="0" smtClean="0">
                          <a:effectLst/>
                        </a:rPr>
                        <a:t> complete financial up-date at all time for quick decision making, it is recommended to i</a:t>
                      </a:r>
                      <a:r>
                        <a:rPr lang="en-US" sz="1800" u="none" strike="noStrike" dirty="0" smtClean="0">
                          <a:effectLst/>
                        </a:rPr>
                        <a:t>ntroduce e-banking, Digital Financial Solution-DFS, Digital channel for price information &amp; communication</a:t>
                      </a:r>
                      <a:r>
                        <a:rPr lang="en-US" sz="1800" u="none" strike="noStrike" baseline="0" dirty="0" smtClean="0">
                          <a:effectLst/>
                        </a:rPr>
                        <a:t> (Mobile app, interactive web)</a:t>
                      </a:r>
                      <a:endParaRPr lang="en-US" sz="1800" b="0" i="0" u="none" strike="noStrike" dirty="0" smtClean="0">
                        <a:solidFill>
                          <a:srgbClr val="000000"/>
                        </a:solidFill>
                        <a:effectLst/>
                        <a:latin typeface="+mn-lt"/>
                        <a:cs typeface="Times New Roman" pitchFamily="18" charset="0"/>
                      </a:endParaRPr>
                    </a:p>
                    <a:p>
                      <a:endParaRPr lang="en-US" dirty="0"/>
                    </a:p>
                  </a:txBody>
                  <a:tcPr anchor="ctr"/>
                </a:tc>
              </a:tr>
              <a:tr h="370840">
                <a:tc>
                  <a:txBody>
                    <a:bodyPr/>
                    <a:lstStyle/>
                    <a:p>
                      <a:pPr algn="ctr"/>
                      <a:r>
                        <a:rPr lang="en-US" dirty="0" smtClean="0"/>
                        <a:t>2</a:t>
                      </a:r>
                      <a:endParaRPr lang="en-US" dirty="0"/>
                    </a:p>
                  </a:txBody>
                  <a:tcPr anchor="ctr"/>
                </a:tc>
                <a:tc>
                  <a:txBody>
                    <a:bodyPr/>
                    <a:lstStyle/>
                    <a:p>
                      <a:r>
                        <a:rPr lang="en-US" dirty="0" smtClean="0"/>
                        <a:t>Without</a:t>
                      </a:r>
                      <a:r>
                        <a:rPr lang="en-US" baseline="0" dirty="0" smtClean="0"/>
                        <a:t> modern technology, the current concept of supply chain management would not exist so we will help to design &amp; implement the incremental steps for technology deployment/</a:t>
                      </a:r>
                      <a:r>
                        <a:rPr lang="en-US" baseline="0" dirty="0" err="1" smtClean="0"/>
                        <a:t>revemp</a:t>
                      </a:r>
                      <a:r>
                        <a:rPr lang="en-US" baseline="0" dirty="0" smtClean="0"/>
                        <a:t>/up-date to move from department centric domain of control to focus on business processes that spans department and extended supply chain (suppliers and customers) </a:t>
                      </a:r>
                      <a:endParaRPr lang="en-US" dirty="0"/>
                    </a:p>
                  </a:txBody>
                  <a:tcPr anchor="ctr"/>
                </a:tc>
              </a:tr>
            </a:tbl>
          </a:graphicData>
        </a:graphic>
      </p:graphicFrame>
    </p:spTree>
    <p:extLst>
      <p:ext uri="{BB962C8B-B14F-4D97-AF65-F5344CB8AC3E}">
        <p14:creationId xmlns:p14="http://schemas.microsoft.com/office/powerpoint/2010/main" val="822271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Recommended Way Forward</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9745338"/>
              </p:ext>
            </p:extLst>
          </p:nvPr>
        </p:nvGraphicFramePr>
        <p:xfrm>
          <a:off x="466725" y="1205054"/>
          <a:ext cx="11257954" cy="4433745"/>
        </p:xfrm>
        <a:graphic>
          <a:graphicData uri="http://schemas.openxmlformats.org/drawingml/2006/table">
            <a:tbl>
              <a:tblPr firstRow="1" bandRow="1">
                <a:tableStyleId>{5940675A-B579-460E-94D1-54222C63F5DA}</a:tableStyleId>
              </a:tblPr>
              <a:tblGrid>
                <a:gridCol w="1141859"/>
                <a:gridCol w="10116095"/>
              </a:tblGrid>
              <a:tr h="443375">
                <a:tc>
                  <a:txBody>
                    <a:bodyPr/>
                    <a:lstStyle/>
                    <a:p>
                      <a:pPr algn="ctr"/>
                      <a:r>
                        <a:rPr lang="en-US" b="1" dirty="0" smtClean="0">
                          <a:solidFill>
                            <a:schemeClr val="bg1"/>
                          </a:solidFill>
                        </a:rPr>
                        <a:t>Sr. # </a:t>
                      </a:r>
                      <a:endParaRPr lang="en-US" b="1" dirty="0">
                        <a:solidFill>
                          <a:schemeClr val="bg1"/>
                        </a:solidFill>
                      </a:endParaRPr>
                    </a:p>
                  </a:txBody>
                  <a:tcPr marL="137269" marR="137269" anchor="ctr">
                    <a:solidFill>
                      <a:schemeClr val="accent1"/>
                    </a:solidFill>
                  </a:tcPr>
                </a:tc>
                <a:tc>
                  <a:txBody>
                    <a:bodyPr/>
                    <a:lstStyle/>
                    <a:p>
                      <a:r>
                        <a:rPr lang="en-US" b="1" dirty="0" smtClean="0">
                          <a:solidFill>
                            <a:schemeClr val="bg1"/>
                          </a:solidFill>
                        </a:rPr>
                        <a:t>Recommendations</a:t>
                      </a:r>
                      <a:endParaRPr lang="en-US" b="1" dirty="0">
                        <a:solidFill>
                          <a:schemeClr val="bg1"/>
                        </a:solidFill>
                      </a:endParaRPr>
                    </a:p>
                  </a:txBody>
                  <a:tcPr marL="137269" marR="137269" anchor="ctr">
                    <a:solidFill>
                      <a:schemeClr val="accent1"/>
                    </a:solidFill>
                  </a:tcPr>
                </a:tc>
              </a:tr>
              <a:tr h="1108436">
                <a:tc>
                  <a:txBody>
                    <a:bodyPr/>
                    <a:lstStyle/>
                    <a:p>
                      <a:pPr algn="ctr"/>
                      <a:r>
                        <a:rPr lang="en-US" sz="1800" dirty="0" smtClean="0"/>
                        <a:t>1</a:t>
                      </a:r>
                      <a:endParaRPr lang="en-US" sz="1800" dirty="0">
                        <a:latin typeface="+mn-lt"/>
                      </a:endParaRPr>
                    </a:p>
                  </a:txBody>
                  <a:tcPr marL="137269" marR="137269" anchor="ctr"/>
                </a:tc>
                <a:tc>
                  <a:txBody>
                    <a:bodyPr/>
                    <a:lstStyle/>
                    <a:p>
                      <a:pPr algn="l"/>
                      <a:r>
                        <a:rPr lang="en-US" sz="1800" dirty="0" smtClean="0">
                          <a:solidFill>
                            <a:schemeClr val="tx1"/>
                          </a:solidFill>
                        </a:rPr>
                        <a:t>Facilitate in the integration of</a:t>
                      </a:r>
                      <a:r>
                        <a:rPr lang="en-US" sz="1800" baseline="0" dirty="0" smtClean="0">
                          <a:solidFill>
                            <a:schemeClr val="tx1"/>
                          </a:solidFill>
                        </a:rPr>
                        <a:t> ACL &amp; FCCL dispatch department  for seamless transition with their existing work process and system.</a:t>
                      </a:r>
                      <a:endParaRPr lang="en-US" sz="1800" dirty="0">
                        <a:solidFill>
                          <a:schemeClr val="tx1"/>
                        </a:solidFill>
                        <a:latin typeface="+mn-lt"/>
                      </a:endParaRPr>
                    </a:p>
                  </a:txBody>
                  <a:tcPr marL="137269" marR="137269" anchor="ctr"/>
                </a:tc>
              </a:tr>
              <a:tr h="1440967">
                <a:tc>
                  <a:txBody>
                    <a:bodyPr/>
                    <a:lstStyle/>
                    <a:p>
                      <a:pPr algn="ctr"/>
                      <a:r>
                        <a:rPr lang="en-US" sz="1800" dirty="0" smtClean="0"/>
                        <a:t>2</a:t>
                      </a:r>
                      <a:endParaRPr lang="en-US" sz="1800" dirty="0">
                        <a:latin typeface="+mn-lt"/>
                      </a:endParaRPr>
                    </a:p>
                  </a:txBody>
                  <a:tcPr marL="137269" marR="13726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Guide &amp; coach the team in a collaborative approach with the consulting team</a:t>
                      </a:r>
                      <a:r>
                        <a:rPr lang="en-US" sz="1800" baseline="0" dirty="0" smtClean="0"/>
                        <a:t> to d</a:t>
                      </a:r>
                      <a:r>
                        <a:rPr lang="en-US" sz="1800" dirty="0" smtClean="0"/>
                        <a:t>evelop dispatch process walk through, flow chart, including</a:t>
                      </a:r>
                      <a:r>
                        <a:rPr lang="en-US" sz="1800" baseline="0" dirty="0" smtClean="0"/>
                        <a:t> activity, technology steps, authority matrix, time line, human resource skills enhancement via sharing best practices local &amp; global standard, models &amp; methodology, simplified to match the need of ACL &amp; FCCL c</a:t>
                      </a:r>
                      <a:r>
                        <a:rPr lang="en-US" sz="1800" dirty="0" smtClean="0"/>
                        <a:t>entralize distribution setup at head office </a:t>
                      </a:r>
                      <a:endParaRPr lang="en-US" sz="1800" dirty="0">
                        <a:latin typeface="+mn-lt"/>
                      </a:endParaRPr>
                    </a:p>
                  </a:txBody>
                  <a:tcPr marL="137269" marR="137269" anchor="ctr"/>
                </a:tc>
              </a:tr>
              <a:tr h="1440967">
                <a:tc>
                  <a:txBody>
                    <a:bodyPr/>
                    <a:lstStyle/>
                    <a:p>
                      <a:pPr algn="ctr"/>
                      <a:r>
                        <a:rPr lang="en-US" sz="1800" dirty="0" smtClean="0"/>
                        <a:t>3</a:t>
                      </a:r>
                      <a:endParaRPr lang="en-US" sz="1800" dirty="0">
                        <a:latin typeface="+mn-lt"/>
                      </a:endParaRPr>
                    </a:p>
                  </a:txBody>
                  <a:tcPr marL="137269" marR="13726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It is recommended to enhance and</a:t>
                      </a:r>
                      <a:r>
                        <a:rPr lang="en-US" sz="1800" baseline="0" dirty="0" smtClean="0"/>
                        <a:t> streamline the o</a:t>
                      </a:r>
                      <a:r>
                        <a:rPr lang="en-US" sz="1800" dirty="0" smtClean="0"/>
                        <a:t>rder management processes</a:t>
                      </a:r>
                      <a:r>
                        <a:rPr lang="en-US" sz="1800" baseline="0" dirty="0" smtClean="0"/>
                        <a:t> by introducing and in some cases updating,</a:t>
                      </a:r>
                      <a:r>
                        <a:rPr lang="en-US" sz="1800" dirty="0" smtClean="0"/>
                        <a:t> </a:t>
                      </a:r>
                      <a:r>
                        <a:rPr lang="en-US" sz="1800" baseline="0" dirty="0" err="1" smtClean="0"/>
                        <a:t>omni</a:t>
                      </a:r>
                      <a:r>
                        <a:rPr lang="en-US" sz="1800" baseline="0" dirty="0" smtClean="0"/>
                        <a:t> channel for payment, Customer order request, Customer order form, Customer order confirmation, standard authority letter, dispatch note, sale tax invoice, This will lead to accuracy of data, improve efficiency, improve order processing time.</a:t>
                      </a:r>
                      <a:endParaRPr lang="en-US" sz="1800" dirty="0" smtClean="0">
                        <a:latin typeface="+mn-lt"/>
                        <a:cs typeface="Times New Roman" pitchFamily="18" charset="0"/>
                      </a:endParaRPr>
                    </a:p>
                  </a:txBody>
                  <a:tcPr marL="137269" marR="137269" anchor="ctr"/>
                </a:tc>
              </a:tr>
            </a:tbl>
          </a:graphicData>
        </a:graphic>
      </p:graphicFrame>
      <p:sp>
        <p:nvSpPr>
          <p:cNvPr id="4" name="Footer Placeholder 3"/>
          <p:cNvSpPr>
            <a:spLocks noGrp="1"/>
          </p:cNvSpPr>
          <p:nvPr>
            <p:ph type="ftr" sz="quarter" idx="11"/>
          </p:nvPr>
        </p:nvSpPr>
        <p:spPr/>
        <p:txBody>
          <a:bodyPr/>
          <a:lstStyle/>
          <a:p>
            <a:r>
              <a:rPr lang="en-GB" smtClean="0"/>
              <a:t>Teamup Advisory - Confidential</a:t>
            </a:r>
            <a:endParaRPr lang="en-GB" dirty="0"/>
          </a:p>
        </p:txBody>
      </p:sp>
      <p:pic>
        <p:nvPicPr>
          <p:cNvPr id="6" name="Picture 5"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219911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 &amp; Way Forward</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9204030"/>
              </p:ext>
            </p:extLst>
          </p:nvPr>
        </p:nvGraphicFramePr>
        <p:xfrm>
          <a:off x="466725" y="1191200"/>
          <a:ext cx="11258550" cy="6143920"/>
        </p:xfrm>
        <a:graphic>
          <a:graphicData uri="http://schemas.openxmlformats.org/drawingml/2006/table">
            <a:tbl>
              <a:tblPr firstRow="1" bandRow="1">
                <a:tableStyleId>{5940675A-B579-460E-94D1-54222C63F5DA}</a:tableStyleId>
              </a:tblPr>
              <a:tblGrid>
                <a:gridCol w="1011293"/>
                <a:gridCol w="10247257"/>
              </a:tblGrid>
              <a:tr h="344413">
                <a:tc>
                  <a:txBody>
                    <a:bodyPr/>
                    <a:lstStyle/>
                    <a:p>
                      <a:pPr algn="ctr"/>
                      <a:r>
                        <a:rPr lang="en-US" b="1" dirty="0" smtClean="0">
                          <a:solidFill>
                            <a:schemeClr val="bg1"/>
                          </a:solidFill>
                        </a:rPr>
                        <a:t>Sr. #</a:t>
                      </a:r>
                      <a:endParaRPr lang="en-US" b="1" dirty="0">
                        <a:solidFill>
                          <a:schemeClr val="bg1"/>
                        </a:solidFill>
                      </a:endParaRPr>
                    </a:p>
                  </a:txBody>
                  <a:tcPr marL="91505" marR="91505" anchor="ctr">
                    <a:solidFill>
                      <a:schemeClr val="accent1"/>
                    </a:solidFill>
                  </a:tcPr>
                </a:tc>
                <a:tc>
                  <a:txBody>
                    <a:bodyPr/>
                    <a:lstStyle/>
                    <a:p>
                      <a:r>
                        <a:rPr lang="en-US" b="1" dirty="0" smtClean="0">
                          <a:solidFill>
                            <a:schemeClr val="bg1"/>
                          </a:solidFill>
                        </a:rPr>
                        <a:t>Recommendations</a:t>
                      </a:r>
                      <a:endParaRPr lang="en-US" b="1" dirty="0">
                        <a:solidFill>
                          <a:schemeClr val="bg1"/>
                        </a:solidFill>
                      </a:endParaRPr>
                    </a:p>
                  </a:txBody>
                  <a:tcPr marL="91505" marR="91505" anchor="ctr">
                    <a:solidFill>
                      <a:schemeClr val="accent1"/>
                    </a:solidFill>
                  </a:tcPr>
                </a:tc>
              </a:tr>
              <a:tr h="1894269">
                <a:tc>
                  <a:txBody>
                    <a:bodyPr/>
                    <a:lstStyle/>
                    <a:p>
                      <a:pPr algn="ctr"/>
                      <a:r>
                        <a:rPr lang="en-US" dirty="0" smtClean="0"/>
                        <a:t>4</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smtClean="0">
                          <a:effectLst/>
                        </a:rPr>
                        <a:t>An integrated ERP system</a:t>
                      </a:r>
                      <a:r>
                        <a:rPr lang="en-US" sz="1800" u="none" strike="noStrike" baseline="0" dirty="0" smtClean="0">
                          <a:effectLst/>
                        </a:rPr>
                        <a:t> where by the complete process from customer ordering to dispatch in conjunction to production capacities and market share, including the following Order management…., Distribution Management…, Inventory management…, Logistics Management….., Decision making,  Dispatch dashboard, distribution cost, Order priority setting, distribution goals setting, cost analysis, decision making,     </a:t>
                      </a:r>
                      <a:r>
                        <a:rPr lang="en-US" sz="1800" u="none" strike="noStrike" dirty="0" smtClean="0">
                          <a:effectLst/>
                        </a:rPr>
                        <a:t>In order to have a</a:t>
                      </a:r>
                      <a:r>
                        <a:rPr lang="en-US" sz="1800" u="none" strike="noStrike" baseline="0" dirty="0" smtClean="0">
                          <a:effectLst/>
                        </a:rPr>
                        <a:t> complete financial up-date at all time for quick decision making, it is recommended to i</a:t>
                      </a:r>
                      <a:r>
                        <a:rPr lang="en-US" sz="1800" u="none" strike="noStrike" dirty="0" smtClean="0">
                          <a:effectLst/>
                        </a:rPr>
                        <a:t>ntroduce e-banking, Digital Financial Solution-DFS, Digital channel for price information &amp; communication</a:t>
                      </a:r>
                      <a:r>
                        <a:rPr lang="en-US" sz="1800" u="none" strike="noStrike" baseline="0" dirty="0" smtClean="0">
                          <a:effectLst/>
                        </a:rPr>
                        <a:t> (Mobile app, interactive web)</a:t>
                      </a:r>
                      <a:endParaRPr lang="en-US" sz="1800" b="0" i="0" u="none" strike="noStrike" dirty="0" smtClean="0">
                        <a:solidFill>
                          <a:srgbClr val="000000"/>
                        </a:solidFill>
                        <a:effectLst/>
                        <a:latin typeface="+mn-lt"/>
                        <a:cs typeface="Times New Roman" pitchFamily="18" charset="0"/>
                      </a:endParaRPr>
                    </a:p>
                  </a:txBody>
                  <a:tcPr anchor="ctr"/>
                </a:tc>
              </a:tr>
              <a:tr h="602722">
                <a:tc>
                  <a:txBody>
                    <a:bodyPr/>
                    <a:lstStyle/>
                    <a:p>
                      <a:pPr algn="ctr"/>
                      <a:r>
                        <a:rPr lang="en-US" dirty="0" smtClean="0"/>
                        <a:t>5</a:t>
                      </a:r>
                      <a:endParaRPr lang="en-US" dirty="0"/>
                    </a:p>
                  </a:txBody>
                  <a:tcPr anchor="ctr"/>
                </a:tc>
                <a:tc>
                  <a:txBody>
                    <a:bodyPr/>
                    <a:lstStyle/>
                    <a:p>
                      <a:r>
                        <a:rPr lang="en-US" dirty="0" smtClean="0"/>
                        <a:t>Without</a:t>
                      </a:r>
                      <a:r>
                        <a:rPr lang="en-US" baseline="0" dirty="0" smtClean="0"/>
                        <a:t> modern technology, the current concept of supply chain management would not exist so we will help to design &amp; implement the incremental steps for technology deployment/</a:t>
                      </a:r>
                      <a:r>
                        <a:rPr lang="en-US" baseline="0" dirty="0" err="1" smtClean="0"/>
                        <a:t>revemp</a:t>
                      </a:r>
                      <a:r>
                        <a:rPr lang="en-US" baseline="0" dirty="0" smtClean="0"/>
                        <a:t>/up-date to move from department centric domain of control to focus on business processes that spans department and extended supply chain (suppliers and customers) </a:t>
                      </a:r>
                      <a:endParaRPr lang="en-US" dirty="0"/>
                    </a:p>
                  </a:txBody>
                  <a:tcPr anchor="ctr"/>
                </a:tc>
              </a:tr>
              <a:tr h="602722">
                <a:tc>
                  <a:txBody>
                    <a:bodyPr/>
                    <a:lstStyle/>
                    <a:p>
                      <a:pPr algn="ctr"/>
                      <a:r>
                        <a:rPr lang="en-US" sz="1800" dirty="0" smtClean="0">
                          <a:latin typeface="+mn-lt"/>
                        </a:rPr>
                        <a:t>6</a:t>
                      </a:r>
                      <a:endParaRPr lang="en-US" sz="1800" dirty="0">
                        <a:latin typeface="+mn-lt"/>
                      </a:endParaRPr>
                    </a:p>
                  </a:txBody>
                  <a:tcPr marL="137269" marR="137269" anchor="ctr"/>
                </a:tc>
                <a:tc>
                  <a:txBody>
                    <a:bodyPr/>
                    <a:lstStyle/>
                    <a:p>
                      <a:r>
                        <a:rPr lang="en-US" sz="1800" dirty="0" smtClean="0"/>
                        <a:t>Facilitate in the change process </a:t>
                      </a:r>
                      <a:r>
                        <a:rPr lang="en-US" sz="1800" baseline="0" dirty="0" smtClean="0"/>
                        <a:t> (</a:t>
                      </a:r>
                      <a:r>
                        <a:rPr lang="en-US" sz="1800" dirty="0" smtClean="0"/>
                        <a:t>prepare for change,  plan for change, execute change</a:t>
                      </a:r>
                      <a:r>
                        <a:rPr lang="en-US" sz="1800" baseline="0" dirty="0" smtClean="0"/>
                        <a:t> &amp; monitor change) if any of these elements are missing, change initiative can fail</a:t>
                      </a:r>
                      <a:endParaRPr lang="en-US" sz="1800" dirty="0">
                        <a:latin typeface="+mn-lt"/>
                      </a:endParaRPr>
                    </a:p>
                  </a:txBody>
                  <a:tcPr marL="137269" marR="137269" anchor="ctr"/>
                </a:tc>
              </a:tr>
              <a:tr h="726351">
                <a:tc>
                  <a:txBody>
                    <a:bodyPr/>
                    <a:lstStyle/>
                    <a:p>
                      <a:pPr algn="ctr"/>
                      <a:r>
                        <a:rPr lang="en-US" sz="1800" dirty="0" smtClean="0">
                          <a:latin typeface="+mn-lt"/>
                        </a:rPr>
                        <a:t>7</a:t>
                      </a:r>
                      <a:endParaRPr lang="en-US" sz="1800" dirty="0">
                        <a:latin typeface="+mn-lt"/>
                      </a:endParaRPr>
                    </a:p>
                  </a:txBody>
                  <a:tcPr marL="91505" marR="9150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Facilitate in the development</a:t>
                      </a:r>
                      <a:r>
                        <a:rPr lang="en-US" sz="1800" baseline="0" dirty="0" smtClean="0"/>
                        <a:t> of supply chain department </a:t>
                      </a:r>
                      <a:r>
                        <a:rPr lang="en-US" sz="1800" dirty="0" smtClean="0"/>
                        <a:t>of</a:t>
                      </a:r>
                      <a:r>
                        <a:rPr lang="en-US" sz="1800" baseline="0" dirty="0" smtClean="0"/>
                        <a:t> ACL &amp; FCCL for value chain development &amp; to improve net value. Department alignment (Dis, define processes, routing of flows)</a:t>
                      </a:r>
                      <a:endParaRPr lang="en-US" sz="1800" dirty="0" smtClean="0"/>
                    </a:p>
                  </a:txBody>
                  <a:tcPr marL="91505" marR="91505" anchor="ctr"/>
                </a:tc>
              </a:tr>
              <a:tr h="608607">
                <a:tc>
                  <a:txBody>
                    <a:bodyPr/>
                    <a:lstStyle/>
                    <a:p>
                      <a:pPr algn="ctr"/>
                      <a:r>
                        <a:rPr lang="en-US" sz="1800" dirty="0" smtClean="0">
                          <a:latin typeface="+mn-lt"/>
                        </a:rPr>
                        <a:t>8</a:t>
                      </a:r>
                      <a:endParaRPr lang="en-US" sz="1800" dirty="0">
                        <a:latin typeface="+mn-lt"/>
                      </a:endParaRPr>
                    </a:p>
                  </a:txBody>
                  <a:tcPr marL="91505" marR="9150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Guide &amp; coach the team in a collaborative approach to improve Supply Chain Maturity Level of ACL &amp; FCCL</a:t>
                      </a:r>
                    </a:p>
                  </a:txBody>
                  <a:tcPr marL="91505" marR="91505" anchor="ctr"/>
                </a:tc>
              </a:tr>
              <a:tr h="602722">
                <a:tc>
                  <a:txBody>
                    <a:bodyPr/>
                    <a:lstStyle/>
                    <a:p>
                      <a:pPr algn="ctr"/>
                      <a:r>
                        <a:rPr lang="en-US" sz="1800" dirty="0" smtClean="0">
                          <a:latin typeface="+mn-lt"/>
                        </a:rPr>
                        <a:t>9</a:t>
                      </a:r>
                      <a:endParaRPr lang="en-US" sz="1800" dirty="0">
                        <a:latin typeface="+mn-lt"/>
                      </a:endParaRPr>
                    </a:p>
                  </a:txBody>
                  <a:tcPr marL="91505" marR="9150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Facilitate in review of transportation arrangement (In-bound &amp; Out-bound)</a:t>
                      </a:r>
                    </a:p>
                  </a:txBody>
                  <a:tcPr marL="91505" marR="91505"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64</a:t>
            </a:fld>
            <a:endParaRPr lang="en-GB"/>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342482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Helvetica Neue"/>
                <a:cs typeface="Times New Roman" pitchFamily="18" charset="0"/>
              </a:rPr>
              <a:t>Supply Chain and Logistics Deliverables</a:t>
            </a:r>
            <a:r>
              <a:rPr lang="en-US" sz="2000" dirty="0">
                <a:latin typeface="Helvetica Neue"/>
              </a:rPr>
              <a:t> </a:t>
            </a:r>
            <a:endParaRPr lang="en-US" dirty="0">
              <a:latin typeface="Helvetica Neue"/>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4463623"/>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GB" dirty="0" smtClean="0"/>
              <a:t>Teamup Advisory - Confidential</a:t>
            </a:r>
            <a:endParaRPr lang="en-GB" dirty="0"/>
          </a:p>
        </p:txBody>
      </p:sp>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40708380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Helvetica Neue"/>
                <a:cs typeface="Times New Roman" pitchFamily="18" charset="0"/>
              </a:rPr>
              <a:t>Step 1: Data </a:t>
            </a:r>
            <a:r>
              <a:rPr lang="en-US" b="1" dirty="0" smtClean="0">
                <a:latin typeface="Helvetica Neue"/>
                <a:cs typeface="Times New Roman" pitchFamily="18" charset="0"/>
              </a:rPr>
              <a:t>Collection</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66</a:t>
            </a:fld>
            <a:endParaRPr lang="en-GB"/>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257088354"/>
              </p:ext>
            </p:extLst>
          </p:nvPr>
        </p:nvGraphicFramePr>
        <p:xfrm>
          <a:off x="466725" y="1232766"/>
          <a:ext cx="11257914" cy="5152319"/>
        </p:xfrm>
        <a:graphic>
          <a:graphicData uri="http://schemas.openxmlformats.org/drawingml/2006/table">
            <a:tbl>
              <a:tblPr firstRow="1" bandRow="1">
                <a:tableStyleId>{5940675A-B579-460E-94D1-54222C63F5DA}</a:tableStyleId>
              </a:tblPr>
              <a:tblGrid>
                <a:gridCol w="712132"/>
                <a:gridCol w="4866746"/>
                <a:gridCol w="2839518"/>
                <a:gridCol w="2839518"/>
              </a:tblGrid>
              <a:tr h="645317">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1 Dated: 17July,2019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FCCL, Dated:  07Aug,2019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499733">
                <a:tc>
                  <a:txBody>
                    <a:bodyPr/>
                    <a:lstStyle/>
                    <a:p>
                      <a:pPr algn="ctr"/>
                      <a:r>
                        <a:rPr lang="en-US" sz="1600" dirty="0" smtClean="0"/>
                        <a:t>1</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Supply Chain Policies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 </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smtClean="0">
                        <a:latin typeface="Helvetica Neue"/>
                        <a:cs typeface="Times New Roman" pitchFamily="18" charset="0"/>
                      </a:endParaRPr>
                    </a:p>
                  </a:txBody>
                  <a:tcPr marL="121920" marR="121920" anchor="ctr"/>
                </a:tc>
              </a:tr>
              <a:tr h="998609">
                <a:tc>
                  <a:txBody>
                    <a:bodyPr/>
                    <a:lstStyle/>
                    <a:p>
                      <a:pPr algn="ctr"/>
                      <a:r>
                        <a:rPr lang="en-US" sz="1600" dirty="0" smtClean="0"/>
                        <a:t>2</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Detailed database for existing Customer network, Warehousing, Logistics for last five years.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a:latin typeface="Helvetica Neue"/>
                        <a:cs typeface="Times New Roman" pitchFamily="18" charset="0"/>
                      </a:endParaRPr>
                    </a:p>
                  </a:txBody>
                  <a:tcPr marL="121920" marR="121920" anchor="ctr"/>
                </a:tc>
              </a:tr>
              <a:tr h="670017">
                <a:tc>
                  <a:txBody>
                    <a:bodyPr/>
                    <a:lstStyle/>
                    <a:p>
                      <a:pPr algn="ctr"/>
                      <a:r>
                        <a:rPr lang="en-US" sz="1600" dirty="0" smtClean="0"/>
                        <a:t>3</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Process risk &amp; strategy of Customer network, Warehousing and Logistics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a:latin typeface="Helvetica Neue"/>
                        <a:cs typeface="Times New Roman" pitchFamily="18" charset="0"/>
                      </a:endParaRPr>
                    </a:p>
                  </a:txBody>
                  <a:tcPr marL="121920" marR="121920" anchor="ctr"/>
                </a:tc>
              </a:tr>
              <a:tr h="670017">
                <a:tc>
                  <a:txBody>
                    <a:bodyPr/>
                    <a:lstStyle/>
                    <a:p>
                      <a:pPr algn="ctr"/>
                      <a:r>
                        <a:rPr lang="en-US" sz="1600" dirty="0" smtClean="0"/>
                        <a:t>4</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Process Control on Customer network, Warehousing and Logistics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a:latin typeface="Helvetica Neue"/>
                        <a:cs typeface="Times New Roman" pitchFamily="18" charset="0"/>
                      </a:endParaRPr>
                    </a:p>
                  </a:txBody>
                  <a:tcPr marL="121920" marR="121920" anchor="ctr"/>
                </a:tc>
              </a:tr>
              <a:tr h="998609">
                <a:tc>
                  <a:txBody>
                    <a:bodyPr/>
                    <a:lstStyle/>
                    <a:p>
                      <a:pPr algn="ctr"/>
                      <a:r>
                        <a:rPr lang="en-US" sz="1600" dirty="0" smtClean="0"/>
                        <a:t>5</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Visual flows/flow chat of your process of Customer network, Warehousing, Logistics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a:latin typeface="Helvetica Neue"/>
                        <a:cs typeface="Times New Roman" pitchFamily="18" charset="0"/>
                      </a:endParaRPr>
                    </a:p>
                  </a:txBody>
                  <a:tcPr marL="121920" marR="121920" anchor="ctr"/>
                </a:tc>
              </a:tr>
              <a:tr h="670017">
                <a:tc>
                  <a:txBody>
                    <a:bodyPr/>
                    <a:lstStyle/>
                    <a:p>
                      <a:pPr algn="ctr"/>
                      <a:r>
                        <a:rPr lang="en-US" sz="1600" dirty="0" smtClean="0"/>
                        <a:t>6</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General terms and conditions of contracts with customers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Not applicable</a:t>
                      </a:r>
                      <a:endParaRPr lang="en-US" sz="1600" dirty="0">
                        <a:latin typeface="Helvetica Neue"/>
                        <a:cs typeface="Times New Roman" pitchFamily="18" charset="0"/>
                      </a:endParaRPr>
                    </a:p>
                  </a:txBody>
                  <a:tcPr marL="121920" marR="121920" anchor="ctr"/>
                </a:tc>
                <a:tc>
                  <a:txBody>
                    <a:bodyPr/>
                    <a:lstStyle/>
                    <a:p>
                      <a:pPr algn="ctr"/>
                      <a:r>
                        <a:rPr lang="en-US" sz="1600" dirty="0" smtClean="0"/>
                        <a:t>No response</a:t>
                      </a:r>
                      <a:endParaRPr lang="en-US" sz="1600" dirty="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4655363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Helvetica Neue"/>
                <a:cs typeface="Times New Roman" pitchFamily="18" charset="0"/>
              </a:rPr>
              <a:t>Data Collection</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67</a:t>
            </a:fld>
            <a:endParaRPr lang="en-GB"/>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4270545328"/>
              </p:ext>
            </p:extLst>
          </p:nvPr>
        </p:nvGraphicFramePr>
        <p:xfrm>
          <a:off x="466725" y="1260475"/>
          <a:ext cx="11257915" cy="4925049"/>
        </p:xfrm>
        <a:graphic>
          <a:graphicData uri="http://schemas.openxmlformats.org/drawingml/2006/table">
            <a:tbl>
              <a:tblPr firstRow="1" bandRow="1">
                <a:tableStyleId>{5940675A-B579-460E-94D1-54222C63F5DA}</a:tableStyleId>
              </a:tblPr>
              <a:tblGrid>
                <a:gridCol w="712395"/>
                <a:gridCol w="5094801"/>
                <a:gridCol w="2585073"/>
                <a:gridCol w="2865646"/>
              </a:tblGrid>
              <a:tr h="686338">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2</a:t>
                      </a:r>
                      <a:r>
                        <a:rPr lang="en-US" sz="1800" b="1" baseline="0" dirty="0" smtClean="0">
                          <a:solidFill>
                            <a:schemeClr val="bg1"/>
                          </a:solidFill>
                        </a:rPr>
                        <a:t> </a:t>
                      </a:r>
                      <a:r>
                        <a:rPr lang="en-US" sz="1800" b="1" dirty="0" smtClean="0">
                          <a:solidFill>
                            <a:schemeClr val="bg1"/>
                          </a:solidFill>
                        </a:rPr>
                        <a:t>Dated: 26Aug,2019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Received</a:t>
                      </a:r>
                      <a:r>
                        <a:rPr lang="en-US" sz="1800" b="1" baseline="0" dirty="0" smtClean="0">
                          <a:solidFill>
                            <a:schemeClr val="bg1"/>
                          </a:solidFill>
                        </a:rPr>
                        <a:t> </a:t>
                      </a:r>
                      <a:r>
                        <a:rPr lang="en-US" sz="1800" b="1" dirty="0" smtClean="0">
                          <a:solidFill>
                            <a:schemeClr val="bg1"/>
                          </a:solidFill>
                        </a:rPr>
                        <a:t>from FCCL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Received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439497">
                <a:tc>
                  <a:txBody>
                    <a:bodyPr/>
                    <a:lstStyle/>
                    <a:p>
                      <a:pPr algn="ctr"/>
                      <a:r>
                        <a:rPr lang="en-US" sz="1600" dirty="0" smtClean="0"/>
                        <a:t>1</a:t>
                      </a:r>
                      <a:endParaRPr lang="en-US" sz="1600" dirty="0" smtClean="0">
                        <a:latin typeface="Helvetica Neue"/>
                        <a:cs typeface="Times New Roman" pitchFamily="18" charset="0"/>
                      </a:endParaRPr>
                    </a:p>
                  </a:txBody>
                  <a:tcPr marL="121920" marR="121920" anchor="ctr"/>
                </a:tc>
                <a:tc>
                  <a:txBody>
                    <a:bodyPr/>
                    <a:lstStyle/>
                    <a:p>
                      <a:pPr algn="l" fontAlgn="ctr"/>
                      <a:r>
                        <a:rPr lang="en-US" sz="1600" u="none" strike="noStrike" dirty="0">
                          <a:effectLst/>
                        </a:rPr>
                        <a:t>Standard operating procedures from point of sales up till customer/dealers delivery</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2</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smtClean="0">
                          <a:effectLst/>
                        </a:rPr>
                        <a:t>Sample  </a:t>
                      </a:r>
                      <a:r>
                        <a:rPr lang="en-US" sz="1600" u="none" strike="noStrike" dirty="0">
                          <a:effectLst/>
                        </a:rPr>
                        <a:t>Copy of sale order</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3</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Sample </a:t>
                      </a:r>
                      <a:r>
                        <a:rPr lang="en-US" sz="1600" u="none" strike="noStrike" dirty="0" smtClean="0">
                          <a:effectLst/>
                        </a:rPr>
                        <a:t> of </a:t>
                      </a:r>
                      <a:r>
                        <a:rPr lang="en-US" sz="1600" u="none" strike="noStrike" dirty="0">
                          <a:effectLst/>
                        </a:rPr>
                        <a:t>Order confirmation process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607319">
                <a:tc>
                  <a:txBody>
                    <a:bodyPr/>
                    <a:lstStyle/>
                    <a:p>
                      <a:pPr algn="ctr"/>
                      <a:r>
                        <a:rPr lang="en-US" sz="1600" dirty="0" smtClean="0"/>
                        <a:t>4</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 Process or steps required to log an order, communication process toward next steps and whom to communicate.</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5</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What steps are required to serve the order to the customer/dealers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6</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Sample Copy of dispatch note</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7</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Process to log and confirm shipment in system</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8</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Order serving policy and procedure or steps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39497">
                <a:tc>
                  <a:txBody>
                    <a:bodyPr/>
                    <a:lstStyle/>
                    <a:p>
                      <a:pPr algn="ctr"/>
                      <a:r>
                        <a:rPr lang="en-US" sz="1600" dirty="0" smtClean="0"/>
                        <a:t>9</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smtClean="0">
                          <a:effectLst/>
                        </a:rPr>
                        <a:t>Ex </a:t>
                      </a:r>
                      <a:r>
                        <a:rPr lang="en-US" sz="1600" u="none" strike="noStrike" dirty="0">
                          <a:effectLst/>
                        </a:rPr>
                        <a:t>plant delivery procedure and record keeping steps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8339084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Helvetica Neue"/>
                <a:cs typeface="Times New Roman" pitchFamily="18" charset="0"/>
              </a:rPr>
              <a:t>Data Collection </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68</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61202036"/>
              </p:ext>
            </p:extLst>
          </p:nvPr>
        </p:nvGraphicFramePr>
        <p:xfrm>
          <a:off x="466723" y="1218910"/>
          <a:ext cx="11257916" cy="5039435"/>
        </p:xfrm>
        <a:graphic>
          <a:graphicData uri="http://schemas.openxmlformats.org/drawingml/2006/table">
            <a:tbl>
              <a:tblPr firstRow="1" bandRow="1">
                <a:tableStyleId>{5940675A-B579-460E-94D1-54222C63F5DA}</a:tableStyleId>
              </a:tblPr>
              <a:tblGrid>
                <a:gridCol w="762517"/>
                <a:gridCol w="4717107"/>
                <a:gridCol w="2889146"/>
                <a:gridCol w="2889146"/>
              </a:tblGrid>
              <a:tr h="617976">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2</a:t>
                      </a:r>
                      <a:r>
                        <a:rPr lang="en-US" sz="1800" b="1" baseline="0" dirty="0" smtClean="0">
                          <a:solidFill>
                            <a:schemeClr val="bg1"/>
                          </a:solidFill>
                        </a:rPr>
                        <a:t> </a:t>
                      </a:r>
                      <a:r>
                        <a:rPr lang="en-US" sz="1800" b="1" dirty="0" smtClean="0">
                          <a:solidFill>
                            <a:schemeClr val="bg1"/>
                          </a:solidFill>
                        </a:rPr>
                        <a:t>Dated: 26Aug,2019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FCCL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480035">
                <a:tc>
                  <a:txBody>
                    <a:bodyPr/>
                    <a:lstStyle/>
                    <a:p>
                      <a:pPr algn="ctr"/>
                      <a:r>
                        <a:rPr lang="en-US" sz="1600" dirty="0" smtClean="0"/>
                        <a:t>10</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 </a:t>
                      </a:r>
                      <a:r>
                        <a:rPr lang="en-US" sz="1600" u="none" strike="noStrike" dirty="0" smtClean="0">
                          <a:effectLst/>
                        </a:rPr>
                        <a:t>Process </a:t>
                      </a:r>
                      <a:r>
                        <a:rPr lang="en-US" sz="1600" u="none" strike="noStrike" dirty="0">
                          <a:effectLst/>
                        </a:rPr>
                        <a:t>to update the freight list along with a sample list</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671138">
                <a:tc>
                  <a:txBody>
                    <a:bodyPr/>
                    <a:lstStyle/>
                    <a:p>
                      <a:pPr algn="ctr"/>
                      <a:r>
                        <a:rPr lang="en-US" sz="1600" dirty="0" smtClean="0"/>
                        <a:t>11</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Process to select the carriage contractor, shortlisting method and </a:t>
                      </a:r>
                      <a:r>
                        <a:rPr lang="en-US" sz="1600" u="none" strike="noStrike" dirty="0" smtClean="0">
                          <a:effectLst/>
                        </a:rPr>
                        <a:t> approving authority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80035">
                <a:tc>
                  <a:txBody>
                    <a:bodyPr/>
                    <a:lstStyle/>
                    <a:p>
                      <a:pPr algn="ctr"/>
                      <a:r>
                        <a:rPr lang="en-US" sz="1600" dirty="0" smtClean="0"/>
                        <a:t>12</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Process to evaluate the performance of carriage contractor</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80035">
                <a:tc>
                  <a:txBody>
                    <a:bodyPr/>
                    <a:lstStyle/>
                    <a:p>
                      <a:pPr algn="ctr"/>
                      <a:r>
                        <a:rPr lang="en-US" sz="1600" dirty="0" smtClean="0"/>
                        <a:t>13</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Process to impose the penalty on non-serving order to dealers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50300">
                <a:tc>
                  <a:txBody>
                    <a:bodyPr/>
                    <a:lstStyle/>
                    <a:p>
                      <a:pPr algn="ctr"/>
                      <a:r>
                        <a:rPr lang="en-US" sz="1600" dirty="0" smtClean="0"/>
                        <a:t>14</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Steps to Develop and to determine the freight list</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398036">
                <a:tc>
                  <a:txBody>
                    <a:bodyPr/>
                    <a:lstStyle/>
                    <a:p>
                      <a:pPr algn="ctr"/>
                      <a:r>
                        <a:rPr lang="en-US" sz="1600" dirty="0" smtClean="0"/>
                        <a:t>15</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a:effectLst/>
                        </a:rPr>
                        <a:t> Steps to develop the carriage contractor</a:t>
                      </a:r>
                      <a:endParaRPr lang="en-US" sz="1600" b="0" i="0" u="none" strike="noStrike">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r>
              <a:tr h="450300">
                <a:tc>
                  <a:txBody>
                    <a:bodyPr/>
                    <a:lstStyle/>
                    <a:p>
                      <a:pPr algn="ctr"/>
                      <a:r>
                        <a:rPr lang="en-US" sz="1600" dirty="0" smtClean="0"/>
                        <a:t>16</a:t>
                      </a:r>
                      <a:endParaRPr lang="en-US" sz="1600" dirty="0">
                        <a:latin typeface="Helvetica Neue"/>
                        <a:cs typeface="Times New Roman" pitchFamily="18" charset="0"/>
                      </a:endParaRPr>
                    </a:p>
                  </a:txBody>
                  <a:tcPr marL="121920" marR="121920" anchor="ctr"/>
                </a:tc>
                <a:tc>
                  <a:txBody>
                    <a:bodyPr/>
                    <a:lstStyle/>
                    <a:p>
                      <a:pPr algn="l" fontAlgn="b"/>
                      <a:r>
                        <a:rPr lang="en-US" sz="1600" u="none" strike="noStrike" dirty="0">
                          <a:effectLst/>
                        </a:rPr>
                        <a:t> Dispatch/Logistics staff training data for last 10years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0035">
                <a:tc>
                  <a:txBody>
                    <a:bodyPr/>
                    <a:lstStyle/>
                    <a:p>
                      <a:pPr algn="ctr"/>
                      <a:r>
                        <a:rPr lang="en-US" sz="1600" dirty="0" smtClean="0"/>
                        <a:t>17</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FCCL/ACL identify &amp; determine customer need?</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smtClean="0">
                        <a:latin typeface="Helvetica Neue"/>
                        <a:cs typeface="Times New Roman" pitchFamily="18" charset="0"/>
                      </a:endParaRPr>
                    </a:p>
                  </a:txBody>
                  <a:tcPr marL="121920" marR="121920" anchor="ctr"/>
                </a:tc>
              </a:tr>
              <a:tr h="480035">
                <a:tc>
                  <a:txBody>
                    <a:bodyPr/>
                    <a:lstStyle/>
                    <a:p>
                      <a:pPr algn="ctr"/>
                      <a:r>
                        <a:rPr lang="en-US" sz="1600" dirty="0" smtClean="0"/>
                        <a:t>18</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&amp; where FCCL/ACL maintain customer feedback?</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95922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Helvetica Neue"/>
                <a:cs typeface="Times New Roman" pitchFamily="18" charset="0"/>
              </a:rPr>
              <a:t>Data Collection </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69</a:t>
            </a:fld>
            <a:endParaRPr lang="en-GB"/>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1229811257"/>
              </p:ext>
            </p:extLst>
          </p:nvPr>
        </p:nvGraphicFramePr>
        <p:xfrm>
          <a:off x="466725" y="1260476"/>
          <a:ext cx="11257914" cy="5033239"/>
        </p:xfrm>
        <a:graphic>
          <a:graphicData uri="http://schemas.openxmlformats.org/drawingml/2006/table">
            <a:tbl>
              <a:tblPr firstRow="1" bandRow="1">
                <a:tableStyleId>{5940675A-B579-460E-94D1-54222C63F5DA}</a:tableStyleId>
              </a:tblPr>
              <a:tblGrid>
                <a:gridCol w="814291"/>
                <a:gridCol w="5196697"/>
                <a:gridCol w="2498373"/>
                <a:gridCol w="2748553"/>
              </a:tblGrid>
              <a:tr h="628748">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2</a:t>
                      </a:r>
                      <a:r>
                        <a:rPr lang="en-US" sz="1800" b="1" baseline="0" dirty="0" smtClean="0">
                          <a:solidFill>
                            <a:schemeClr val="bg1"/>
                          </a:solidFill>
                        </a:rPr>
                        <a:t> </a:t>
                      </a:r>
                      <a:r>
                        <a:rPr lang="en-US" sz="1800" b="1" dirty="0" smtClean="0">
                          <a:solidFill>
                            <a:schemeClr val="bg1"/>
                          </a:solidFill>
                        </a:rPr>
                        <a:t>Dated: 26Aug,2019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FCCL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488402">
                <a:tc>
                  <a:txBody>
                    <a:bodyPr/>
                    <a:lstStyle/>
                    <a:p>
                      <a:pPr algn="ctr"/>
                      <a:r>
                        <a:rPr lang="en-US" sz="1600" dirty="0" smtClean="0"/>
                        <a:t>19</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FCCL/ACL ensure prompt and uninterrupted delivery of cement?</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364274">
                <a:tc>
                  <a:txBody>
                    <a:bodyPr/>
                    <a:lstStyle/>
                    <a:p>
                      <a:pPr algn="ctr"/>
                      <a:r>
                        <a:rPr lang="en-US" sz="1600" dirty="0" smtClean="0"/>
                        <a:t>20</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to monitor dispatches?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8402">
                <a:tc>
                  <a:txBody>
                    <a:bodyPr/>
                    <a:lstStyle/>
                    <a:p>
                      <a:pPr algn="ctr"/>
                      <a:r>
                        <a:rPr lang="en-US" sz="1600" dirty="0" smtClean="0"/>
                        <a:t>21</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What are business market intelligence report &amp; results?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8402">
                <a:tc>
                  <a:txBody>
                    <a:bodyPr/>
                    <a:lstStyle/>
                    <a:p>
                      <a:pPr algn="ctr"/>
                      <a:r>
                        <a:rPr lang="en-US" sz="1600" dirty="0" smtClean="0"/>
                        <a:t>22</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many %age of dealer’s orders book on delivered basis?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8402">
                <a:tc>
                  <a:txBody>
                    <a:bodyPr/>
                    <a:lstStyle/>
                    <a:p>
                      <a:pPr algn="ctr"/>
                      <a:r>
                        <a:rPr lang="en-US" sz="1600" dirty="0" smtClean="0"/>
                        <a:t>23</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much deliveries in full on time (14 days)?</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727925">
                <a:tc>
                  <a:txBody>
                    <a:bodyPr/>
                    <a:lstStyle/>
                    <a:p>
                      <a:pPr algn="ctr"/>
                      <a:r>
                        <a:rPr lang="en-US" sz="1600" dirty="0" smtClean="0"/>
                        <a:t>24</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many penalties impose to truckers annually on noncompliance of in-time delivery?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364274">
                <a:tc>
                  <a:txBody>
                    <a:bodyPr/>
                    <a:lstStyle/>
                    <a:p>
                      <a:pPr algn="ctr"/>
                      <a:r>
                        <a:rPr lang="en-US" sz="1600" dirty="0" smtClean="0"/>
                        <a:t>25</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Customer survey questionnaire?</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8402">
                <a:tc>
                  <a:txBody>
                    <a:bodyPr/>
                    <a:lstStyle/>
                    <a:p>
                      <a:pPr algn="ctr"/>
                      <a:r>
                        <a:rPr lang="en-US" sz="1600" dirty="0" smtClean="0"/>
                        <a:t>26</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many complaints annually received against order processing?</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488402">
                <a:tc>
                  <a:txBody>
                    <a:bodyPr/>
                    <a:lstStyle/>
                    <a:p>
                      <a:pPr algn="ctr"/>
                      <a:r>
                        <a:rPr lang="en-US" sz="1600" dirty="0" smtClean="0"/>
                        <a:t>27</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Do FCCL/ACL maintain monthly complaint </a:t>
                      </a:r>
                      <a:r>
                        <a:rPr lang="en-US" sz="1600" u="none" strike="noStrike" dirty="0" smtClean="0">
                          <a:effectLst/>
                        </a:rPr>
                        <a:t>summery/action</a:t>
                      </a:r>
                      <a:r>
                        <a:rPr lang="en-US" sz="1600" u="none" strike="noStrike" dirty="0">
                          <a:effectLst/>
                        </a:rPr>
                        <a:t>?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336679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394414"/>
            <a:ext cx="9931281" cy="651719"/>
          </a:xfrm>
        </p:spPr>
        <p:txBody>
          <a:bodyPr/>
          <a:lstStyle/>
          <a:p>
            <a:r>
              <a:rPr lang="en-US" dirty="0" smtClean="0"/>
              <a:t>FCCL &amp; ACL current supply chain maturity level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90992007"/>
              </p:ext>
            </p:extLst>
          </p:nvPr>
        </p:nvGraphicFramePr>
        <p:xfrm>
          <a:off x="467360" y="1390456"/>
          <a:ext cx="11115041" cy="4486620"/>
        </p:xfrm>
        <a:graphic>
          <a:graphicData uri="http://schemas.openxmlformats.org/drawingml/2006/table">
            <a:tbl>
              <a:tblPr firstRow="1" bandRow="1">
                <a:tableStyleId>{5C22544A-7EE6-4342-B048-85BDC9FD1C3A}</a:tableStyleId>
              </a:tblPr>
              <a:tblGrid>
                <a:gridCol w="959551"/>
                <a:gridCol w="2779868"/>
                <a:gridCol w="6120197"/>
                <a:gridCol w="1255425"/>
              </a:tblGrid>
              <a:tr h="571108">
                <a:tc>
                  <a:txBody>
                    <a:bodyPr/>
                    <a:lstStyle/>
                    <a:p>
                      <a:pPr algn="ctr"/>
                      <a:r>
                        <a:rPr lang="en-US" dirty="0" smtClean="0">
                          <a:latin typeface="Helvetica Neue"/>
                        </a:rPr>
                        <a:t>Sr. # </a:t>
                      </a:r>
                      <a:endParaRPr lang="en-US" dirty="0">
                        <a:latin typeface="Helvetica Neue"/>
                      </a:endParaRPr>
                    </a:p>
                  </a:txBody>
                  <a:tcPr anchor="ctr"/>
                </a:tc>
                <a:tc>
                  <a:txBody>
                    <a:bodyPr/>
                    <a:lstStyle/>
                    <a:p>
                      <a:pPr marL="0" marR="0" algn="ctr">
                        <a:lnSpc>
                          <a:spcPct val="107000"/>
                        </a:lnSpc>
                        <a:spcBef>
                          <a:spcPts val="0"/>
                        </a:spcBef>
                        <a:spcAft>
                          <a:spcPts val="0"/>
                        </a:spcAft>
                      </a:pPr>
                      <a:r>
                        <a:rPr lang="en-US" sz="1800" b="1" dirty="0" smtClean="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dirty="0" smtClean="0">
                          <a:latin typeface="Helvetica Neue"/>
                        </a:rPr>
                        <a:t>FCCL &amp; ACL Supply Chain Maturity Level</a:t>
                      </a:r>
                      <a:endParaRPr lang="en-US" dirty="0">
                        <a:latin typeface="Helvetica Neue"/>
                      </a:endParaRPr>
                    </a:p>
                  </a:txBody>
                  <a:tcPr anchor="ctr"/>
                </a:tc>
                <a:tc>
                  <a:txBody>
                    <a:bodyPr/>
                    <a:lstStyle/>
                    <a:p>
                      <a:pPr algn="ctr"/>
                      <a:r>
                        <a:rPr lang="en-US" dirty="0" smtClean="0">
                          <a:latin typeface="Helvetica Neue"/>
                        </a:rPr>
                        <a:t>Stage</a:t>
                      </a:r>
                      <a:endParaRPr lang="en-US" dirty="0">
                        <a:latin typeface="Helvetica Neue"/>
                      </a:endParaRPr>
                    </a:p>
                  </a:txBody>
                  <a:tcPr anchor="ctr"/>
                </a:tc>
              </a:tr>
              <a:tr h="571108">
                <a:tc>
                  <a:txBody>
                    <a:bodyPr/>
                    <a:lstStyle/>
                    <a:p>
                      <a:pPr algn="ctr"/>
                      <a:r>
                        <a:rPr lang="en-US" sz="1600" dirty="0" smtClean="0">
                          <a:latin typeface="Helvetica Neue"/>
                        </a:rPr>
                        <a:t>1</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Internet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Static web sites</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586065">
                <a:tc>
                  <a:txBody>
                    <a:bodyPr/>
                    <a:lstStyle/>
                    <a:p>
                      <a:pPr algn="ctr"/>
                      <a:r>
                        <a:rPr lang="en-US" sz="1600" dirty="0" smtClean="0">
                          <a:latin typeface="Helvetica Neue"/>
                        </a:rPr>
                        <a:t>2</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600" dirty="0" smtClean="0">
                          <a:effectLst/>
                          <a:latin typeface="Helvetica Neue"/>
                        </a:rPr>
                        <a:t>Internal process</a:t>
                      </a:r>
                    </a:p>
                    <a:p>
                      <a:pPr marL="0" marR="0" algn="ctr">
                        <a:lnSpc>
                          <a:spcPct val="107000"/>
                        </a:lnSpc>
                        <a:spcBef>
                          <a:spcPts val="0"/>
                        </a:spcBef>
                        <a:spcAft>
                          <a:spcPts val="0"/>
                        </a:spcAft>
                      </a:pPr>
                      <a:r>
                        <a:rPr lang="en-US" sz="1600" dirty="0" smtClean="0">
                          <a:effectLst/>
                          <a:latin typeface="Helvetica Neue"/>
                        </a:rPr>
                        <a:t>partially Integrated</a:t>
                      </a: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571108">
                <a:tc>
                  <a:txBody>
                    <a:bodyPr/>
                    <a:lstStyle/>
                    <a:p>
                      <a:pPr algn="ctr"/>
                      <a:r>
                        <a:rPr lang="en-US" sz="1600" dirty="0" smtClean="0">
                          <a:latin typeface="Helvetica Neue"/>
                        </a:rPr>
                        <a:t>3</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Supply Chain </a:t>
                      </a:r>
                      <a:r>
                        <a:rPr lang="en-US" sz="1600" b="1" dirty="0" smtClean="0">
                          <a:solidFill>
                            <a:schemeClr val="tx1"/>
                          </a:solidFill>
                          <a:effectLst/>
                          <a:latin typeface="Helvetica Neue"/>
                        </a:rPr>
                        <a:t>Planning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Informal,</a:t>
                      </a:r>
                      <a:r>
                        <a:rPr lang="en-US" sz="1600" baseline="0" dirty="0" smtClean="0">
                          <a:effectLst/>
                          <a:latin typeface="Helvetica Neue"/>
                        </a:rPr>
                        <a:t> </a:t>
                      </a:r>
                      <a:r>
                        <a:rPr lang="en-US" sz="1600" dirty="0" smtClean="0">
                          <a:effectLst/>
                          <a:latin typeface="Helvetica Neue"/>
                        </a:rPr>
                        <a:t> Low initiative coordination</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815868">
                <a:tc>
                  <a:txBody>
                    <a:bodyPr/>
                    <a:lstStyle/>
                    <a:p>
                      <a:pPr algn="ctr"/>
                      <a:r>
                        <a:rPr lang="en-US" sz="1600" dirty="0" smtClean="0">
                          <a:latin typeface="Helvetica Neue"/>
                        </a:rPr>
                        <a:t>4</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Production </a:t>
                      </a:r>
                    </a:p>
                    <a:p>
                      <a:pPr marL="0" marR="0" algn="ctr">
                        <a:lnSpc>
                          <a:spcPct val="107000"/>
                        </a:lnSpc>
                        <a:spcBef>
                          <a:spcPts val="0"/>
                        </a:spcBef>
                        <a:spcAft>
                          <a:spcPts val="0"/>
                        </a:spcAft>
                      </a:pPr>
                      <a:r>
                        <a:rPr lang="en-US" sz="1600" b="1" dirty="0" smtClean="0">
                          <a:solidFill>
                            <a:schemeClr val="tx1"/>
                          </a:solidFill>
                          <a:effectLst/>
                          <a:latin typeface="Helvetica Neue"/>
                        </a:rPr>
                        <a:t>Scheduling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Helvetica Neue"/>
                        </a:rPr>
                        <a:t>MRP-II (Manufacturing Requirement Planning)</a:t>
                      </a:r>
                      <a:endParaRPr lang="en-US" sz="1600" dirty="0" smtClean="0">
                        <a:effectLst/>
                        <a:latin typeface="Helvetica Neue"/>
                        <a:ea typeface="Calibri" panose="020F0502020204030204" pitchFamily="34" charset="0"/>
                        <a:cs typeface="Times New Roman" pitchFamily="18" charset="0"/>
                      </a:endParaRPr>
                    </a:p>
                    <a:p>
                      <a:pPr algn="ctr"/>
                      <a:endParaRPr lang="en-US" sz="1600" dirty="0">
                        <a:latin typeface="Helvetica Neue"/>
                      </a:endParaRPr>
                    </a:p>
                  </a:txBody>
                  <a:tcPr anchor="ctr"/>
                </a:tc>
                <a:tc>
                  <a:txBody>
                    <a:bodyPr/>
                    <a:lstStyle/>
                    <a:p>
                      <a:pPr algn="ctr"/>
                      <a:r>
                        <a:rPr lang="en-US" sz="1600" dirty="0" smtClean="0">
                          <a:latin typeface="Helvetica Neue"/>
                        </a:rPr>
                        <a:t>2</a:t>
                      </a:r>
                      <a:endParaRPr lang="en-US" sz="1600" dirty="0">
                        <a:latin typeface="Helvetica Neue"/>
                      </a:endParaRPr>
                    </a:p>
                  </a:txBody>
                  <a:tcPr anchor="ctr"/>
                </a:tc>
              </a:tr>
              <a:tr h="506009">
                <a:tc>
                  <a:txBody>
                    <a:bodyPr/>
                    <a:lstStyle/>
                    <a:p>
                      <a:pPr algn="ctr"/>
                      <a:r>
                        <a:rPr lang="en-US" sz="1600" dirty="0" smtClean="0">
                          <a:latin typeface="Helvetica Neue"/>
                        </a:rPr>
                        <a:t>5</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 with Suppliers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smtClean="0">
                          <a:effectLst/>
                          <a:latin typeface="Helvetica Neue"/>
                        </a:rPr>
                        <a:t>Fax/phone </a:t>
                      </a: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506009">
                <a:tc>
                  <a:txBody>
                    <a:bodyPr/>
                    <a:lstStyle/>
                    <a:p>
                      <a:pPr algn="ctr"/>
                      <a:r>
                        <a:rPr lang="en-US" sz="1600" dirty="0" smtClean="0">
                          <a:latin typeface="Helvetica Neue"/>
                        </a:rPr>
                        <a:t>6</a:t>
                      </a:r>
                      <a:endParaRPr lang="en-US" sz="1600" dirty="0">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rPr>
                        <a:t>Integration with Customer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smtClean="0">
                          <a:effectLst/>
                          <a:latin typeface="Helvetica Neue"/>
                        </a:rPr>
                        <a:t>Fax/phone </a:t>
                      </a:r>
                      <a:endParaRPr lang="en-US" sz="1600" dirty="0">
                        <a:latin typeface="Helvetica Neue"/>
                      </a:endParaRPr>
                    </a:p>
                  </a:txBody>
                  <a:tcPr anchor="ctr"/>
                </a:tc>
                <a:tc>
                  <a:txBody>
                    <a:bodyPr/>
                    <a:lstStyle/>
                    <a:p>
                      <a:pPr algn="ctr"/>
                      <a:r>
                        <a:rPr lang="en-US" sz="1600" dirty="0" smtClean="0">
                          <a:latin typeface="Helvetica Neue"/>
                        </a:rPr>
                        <a:t>1</a:t>
                      </a:r>
                      <a:endParaRPr lang="en-US" sz="1600" dirty="0">
                        <a:latin typeface="Helvetica Neue"/>
                      </a:endParaRPr>
                    </a:p>
                  </a:txBody>
                  <a:tcPr anchor="ctr"/>
                </a:tc>
              </a:tr>
              <a:tr h="330880">
                <a:tc>
                  <a:txBody>
                    <a:bodyPr/>
                    <a:lstStyle/>
                    <a:p>
                      <a:pPr algn="ctr"/>
                      <a:endParaRPr lang="en-US" sz="1600" dirty="0">
                        <a:solidFill>
                          <a:schemeClr val="tx1"/>
                        </a:solidFill>
                        <a:latin typeface="Helvetica Neue"/>
                      </a:endParaRPr>
                    </a:p>
                  </a:txBody>
                  <a:tcPr anchor="ctr"/>
                </a:tc>
                <a:tc>
                  <a:txBody>
                    <a:bodyPr/>
                    <a:lstStyle/>
                    <a:p>
                      <a:pPr marL="0" marR="0" algn="ctr">
                        <a:lnSpc>
                          <a:spcPct val="107000"/>
                        </a:lnSpc>
                        <a:spcBef>
                          <a:spcPts val="0"/>
                        </a:spcBef>
                        <a:spcAft>
                          <a:spcPts val="0"/>
                        </a:spcAft>
                      </a:pPr>
                      <a:r>
                        <a:rPr lang="en-US" sz="1600" b="1" dirty="0" smtClean="0">
                          <a:solidFill>
                            <a:schemeClr val="tx1"/>
                          </a:solidFill>
                          <a:effectLst/>
                          <a:latin typeface="Helvetica Neue"/>
                          <a:ea typeface="Calibri" panose="020F0502020204030204" pitchFamily="34" charset="0"/>
                          <a:cs typeface="Times New Roman" pitchFamily="18" charset="0"/>
                        </a:rPr>
                        <a:t>Average</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endParaRPr lang="en-US" sz="1600" dirty="0">
                        <a:solidFill>
                          <a:schemeClr val="tx1"/>
                        </a:solidFill>
                        <a:latin typeface="Helvetica Neue"/>
                      </a:endParaRPr>
                    </a:p>
                  </a:txBody>
                  <a:tcPr anchor="ctr"/>
                </a:tc>
                <a:tc>
                  <a:txBody>
                    <a:bodyPr/>
                    <a:lstStyle/>
                    <a:p>
                      <a:pPr algn="ctr"/>
                      <a:r>
                        <a:rPr lang="en-US" sz="1600" dirty="0" smtClean="0">
                          <a:solidFill>
                            <a:schemeClr val="tx1"/>
                          </a:solidFill>
                          <a:latin typeface="Helvetica Neue"/>
                        </a:rPr>
                        <a:t>1.5</a:t>
                      </a:r>
                      <a:endParaRPr lang="en-US" sz="1600" dirty="0">
                        <a:solidFill>
                          <a:schemeClr val="tx1"/>
                        </a:solidFill>
                        <a:latin typeface="Helvetica Neue"/>
                      </a:endParaRPr>
                    </a:p>
                  </a:txBody>
                  <a:tcPr anchor="ctr"/>
                </a:tc>
              </a:tr>
            </a:tbl>
          </a:graphicData>
        </a:graphic>
      </p:graphicFrame>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a:t>
            </a:fld>
            <a:endParaRPr lang="en-GB" dirty="0">
              <a:solidFill>
                <a:srgbClr val="6A0500"/>
              </a:solidFill>
            </a:endParaRPr>
          </a:p>
        </p:txBody>
      </p:sp>
      <p:sp>
        <p:nvSpPr>
          <p:cNvPr id="5" name="Picture Placeholder 4"/>
          <p:cNvSpPr>
            <a:spLocks noGrp="1"/>
          </p:cNvSpPr>
          <p:nvPr>
            <p:ph type="pic" sz="quarter" idx="13"/>
          </p:nvPr>
        </p:nvSpPr>
        <p:spPr/>
      </p:sp>
      <p:sp>
        <p:nvSpPr>
          <p:cNvPr id="7" name="TextBox 6"/>
          <p:cNvSpPr txBox="1"/>
          <p:nvPr/>
        </p:nvSpPr>
        <p:spPr>
          <a:xfrm>
            <a:off x="466725" y="861467"/>
            <a:ext cx="9486892" cy="369332"/>
          </a:xfrm>
          <a:prstGeom prst="rect">
            <a:avLst/>
          </a:prstGeom>
          <a:noFill/>
        </p:spPr>
        <p:txBody>
          <a:bodyPr wrap="none" rtlCol="0">
            <a:spAutoFit/>
          </a:bodyPr>
          <a:lstStyle/>
          <a:p>
            <a:r>
              <a:rPr lang="en-US" dirty="0" smtClean="0">
                <a:latin typeface="Helvetica Neue"/>
              </a:rPr>
              <a:t>We assess FCCL &amp; ACL supply chain maturity level  with the help of six different </a:t>
            </a:r>
            <a:r>
              <a:rPr lang="en-US" dirty="0" smtClean="0">
                <a:latin typeface="Helvetica Neue"/>
              </a:rPr>
              <a:t>capabilities</a:t>
            </a:r>
            <a:r>
              <a:rPr lang="en-US" dirty="0" smtClean="0"/>
              <a:t> </a:t>
            </a:r>
            <a:endParaRPr lang="en-US" dirty="0"/>
          </a:p>
        </p:txBody>
      </p:sp>
    </p:spTree>
    <p:extLst>
      <p:ext uri="{BB962C8B-B14F-4D97-AF65-F5344CB8AC3E}">
        <p14:creationId xmlns:p14="http://schemas.microsoft.com/office/powerpoint/2010/main" val="4294876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Helvetica Neue"/>
                <a:cs typeface="Times New Roman" pitchFamily="18" charset="0"/>
              </a:rPr>
              <a:t>Data Collection</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70</a:t>
            </a:fld>
            <a:endParaRPr lang="en-GB"/>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1702754827"/>
              </p:ext>
            </p:extLst>
          </p:nvPr>
        </p:nvGraphicFramePr>
        <p:xfrm>
          <a:off x="466725" y="1260475"/>
          <a:ext cx="11257914" cy="4793960"/>
        </p:xfrm>
        <a:graphic>
          <a:graphicData uri="http://schemas.openxmlformats.org/drawingml/2006/table">
            <a:tbl>
              <a:tblPr firstRow="1" bandRow="1">
                <a:tableStyleId>{5940675A-B579-460E-94D1-54222C63F5DA}</a:tableStyleId>
              </a:tblPr>
              <a:tblGrid>
                <a:gridCol w="737820"/>
                <a:gridCol w="4788802"/>
                <a:gridCol w="2865646"/>
                <a:gridCol w="2865646"/>
              </a:tblGrid>
              <a:tr h="913136">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2</a:t>
                      </a:r>
                      <a:r>
                        <a:rPr lang="en-US" sz="1800" b="1" baseline="0" dirty="0" smtClean="0">
                          <a:solidFill>
                            <a:schemeClr val="bg1"/>
                          </a:solidFill>
                        </a:rPr>
                        <a:t> </a:t>
                      </a:r>
                      <a:r>
                        <a:rPr lang="en-US" sz="1800" b="1" dirty="0" smtClean="0">
                          <a:solidFill>
                            <a:schemeClr val="bg1"/>
                          </a:solidFill>
                        </a:rPr>
                        <a:t>Dated: 26Aug,2019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FCCL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1405033">
                <a:tc>
                  <a:txBody>
                    <a:bodyPr/>
                    <a:lstStyle/>
                    <a:p>
                      <a:pPr algn="ctr"/>
                      <a:r>
                        <a:rPr lang="en-US" sz="1600" dirty="0" smtClean="0"/>
                        <a:t>28</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Do FCCL/ACL record, how many times in a year, FCCL/ACL have to face risk exposure (strike, non-availability of trucks) etc.?</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709310">
                <a:tc>
                  <a:txBody>
                    <a:bodyPr/>
                    <a:lstStyle/>
                    <a:p>
                      <a:pPr algn="ctr"/>
                      <a:r>
                        <a:rPr lang="en-US" sz="1600" dirty="0" smtClean="0"/>
                        <a:t>29</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Do FCCL/ACL manage loading policy with NHA load compliance?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709310">
                <a:tc>
                  <a:txBody>
                    <a:bodyPr/>
                    <a:lstStyle/>
                    <a:p>
                      <a:pPr algn="ctr"/>
                      <a:r>
                        <a:rPr lang="en-US" sz="1600" dirty="0" smtClean="0"/>
                        <a:t>30</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How FCCL/ACL improve reliability &amp; sustainability of dispatch?</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r h="1057171">
                <a:tc>
                  <a:txBody>
                    <a:bodyPr/>
                    <a:lstStyle/>
                    <a:p>
                      <a:pPr algn="ctr"/>
                      <a:r>
                        <a:rPr lang="en-US" sz="1600" dirty="0" smtClean="0"/>
                        <a:t>31</a:t>
                      </a:r>
                      <a:endParaRPr lang="en-US" sz="1600" dirty="0">
                        <a:latin typeface="Helvetica Neue"/>
                        <a:cs typeface="Times New Roman" pitchFamily="18" charset="0"/>
                      </a:endParaRPr>
                    </a:p>
                  </a:txBody>
                  <a:tcPr marL="121920" marR="121920" anchor="ctr"/>
                </a:tc>
                <a:tc>
                  <a:txBody>
                    <a:bodyPr/>
                    <a:lstStyle/>
                    <a:p>
                      <a:pPr algn="l" fontAlgn="ctr"/>
                      <a:r>
                        <a:rPr lang="en-US" sz="1600" u="none" strike="noStrike" dirty="0">
                          <a:effectLst/>
                        </a:rPr>
                        <a:t>Do FCCL/ACL manage log book for risk identification, strategy, control, implementation? </a:t>
                      </a:r>
                      <a:endParaRPr lang="en-US" sz="1600" b="0" i="0" u="none" strike="noStrike" dirty="0">
                        <a:solidFill>
                          <a:srgbClr val="000000"/>
                        </a:solidFill>
                        <a:effectLst/>
                        <a:latin typeface="Helvetica Neue"/>
                        <a:cs typeface="Times New Roman" pitchFamily="18" charset="0"/>
                      </a:endParaRPr>
                    </a:p>
                  </a:txBody>
                  <a:tcPr marL="12700" marR="12700" marT="9525" marB="0" anchor="ctr"/>
                </a:tc>
                <a:tc>
                  <a:txBody>
                    <a:bodyPr/>
                    <a:lstStyle/>
                    <a:p>
                      <a:pPr algn="ctr"/>
                      <a:r>
                        <a:rPr lang="en-US" sz="1600" dirty="0" smtClean="0"/>
                        <a:t>Yes</a:t>
                      </a:r>
                      <a:endParaRPr lang="en-US" sz="1600" dirty="0">
                        <a:latin typeface="Helvetica Neue"/>
                        <a:cs typeface="Times New Roman" pitchFamily="18" charset="0"/>
                      </a:endParaRPr>
                    </a:p>
                  </a:txBody>
                  <a:tcPr marL="121920" marR="121920" anchor="ctr"/>
                </a:tc>
                <a:tc>
                  <a:txBody>
                    <a:bodyPr/>
                    <a:lstStyle/>
                    <a:p>
                      <a:pPr algn="ctr"/>
                      <a:r>
                        <a:rPr lang="en-US" sz="1600" dirty="0" smtClean="0"/>
                        <a:t>No</a:t>
                      </a:r>
                      <a:endParaRPr lang="en-US" sz="1600" dirty="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108171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Helvetica Neue"/>
                <a:cs typeface="Times New Roman" pitchFamily="18" charset="0"/>
              </a:rPr>
              <a:t>Data Collection</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71</a:t>
            </a:fld>
            <a:endParaRPr lang="en-GB"/>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556767958"/>
              </p:ext>
            </p:extLst>
          </p:nvPr>
        </p:nvGraphicFramePr>
        <p:xfrm>
          <a:off x="466725" y="1260475"/>
          <a:ext cx="11257914" cy="4447598"/>
        </p:xfrm>
        <a:graphic>
          <a:graphicData uri="http://schemas.openxmlformats.org/drawingml/2006/table">
            <a:tbl>
              <a:tblPr firstRow="1" bandRow="1">
                <a:tableStyleId>{5940675A-B579-460E-94D1-54222C63F5DA}</a:tableStyleId>
              </a:tblPr>
              <a:tblGrid>
                <a:gridCol w="737819"/>
                <a:gridCol w="7005402"/>
                <a:gridCol w="1732232"/>
                <a:gridCol w="1782461"/>
              </a:tblGrid>
              <a:tr h="762445">
                <a:tc>
                  <a:txBody>
                    <a:bodyPr/>
                    <a:lstStyle/>
                    <a:p>
                      <a:pPr algn="ctr"/>
                      <a:r>
                        <a:rPr lang="en-US" sz="1800" b="1" dirty="0" smtClean="0">
                          <a:solidFill>
                            <a:schemeClr val="bg1"/>
                          </a:solidFill>
                        </a:rPr>
                        <a:t>Sr. #</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Information Requisition # 3</a:t>
                      </a:r>
                      <a:r>
                        <a:rPr lang="en-US" sz="1800" b="1" baseline="0" dirty="0" smtClean="0">
                          <a:solidFill>
                            <a:schemeClr val="bg1"/>
                          </a:solidFill>
                        </a:rPr>
                        <a:t> </a:t>
                      </a:r>
                      <a:r>
                        <a:rPr lang="en-US" sz="1800" b="1" dirty="0" smtClean="0">
                          <a:solidFill>
                            <a:schemeClr val="bg1"/>
                          </a:solidFill>
                        </a:rPr>
                        <a:t>Dated: 02Oct,2019</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FCCL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c>
                  <a:txBody>
                    <a:bodyPr/>
                    <a:lstStyle/>
                    <a:p>
                      <a:pPr algn="ctr"/>
                      <a:r>
                        <a:rPr lang="en-US" sz="1800" b="1" dirty="0" smtClean="0">
                          <a:solidFill>
                            <a:schemeClr val="bg1"/>
                          </a:solidFill>
                        </a:rPr>
                        <a:t>Receive from ACL</a:t>
                      </a:r>
                      <a:endParaRPr lang="en-US" sz="1800" b="1" dirty="0">
                        <a:solidFill>
                          <a:schemeClr val="bg1"/>
                        </a:solidFill>
                        <a:latin typeface="Helvetica Neue"/>
                        <a:cs typeface="Times New Roman" pitchFamily="18" charset="0"/>
                      </a:endParaRPr>
                    </a:p>
                  </a:txBody>
                  <a:tcPr marL="121920" marR="121920" anchor="ctr">
                    <a:solidFill>
                      <a:schemeClr val="accent1"/>
                    </a:solidFill>
                  </a:tcPr>
                </a:tc>
              </a:tr>
              <a:tr h="689832">
                <a:tc>
                  <a:txBody>
                    <a:bodyPr/>
                    <a:lstStyle/>
                    <a:p>
                      <a:pPr algn="ctr"/>
                      <a:r>
                        <a:rPr lang="en-US" sz="1600" dirty="0" smtClean="0"/>
                        <a:t>1</a:t>
                      </a:r>
                      <a:endParaRPr lang="en-US" sz="1600" dirty="0">
                        <a:latin typeface="Helvetica Neue"/>
                        <a:cs typeface="Times New Roman" pitchFamily="18" charset="0"/>
                      </a:endParaRP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Map of all steps in ERP to complete the task, from order booking till dispatch along with all reports which generate in this regard.</a:t>
                      </a:r>
                      <a:endParaRPr lang="en-US" sz="1600" dirty="0" smtClean="0">
                        <a:latin typeface="Helvetica Neue"/>
                        <a:cs typeface="Times New Roman" pitchFamily="18" charset="0"/>
                      </a:endParaRPr>
                    </a:p>
                  </a:txBody>
                  <a:tcPr marL="121920" marR="121920" anchor="ctr"/>
                </a:tc>
                <a:tc>
                  <a:txBody>
                    <a:bodyPr/>
                    <a:lstStyle/>
                    <a:p>
                      <a:pPr algn="ctr"/>
                      <a:r>
                        <a:rPr lang="en-US" sz="1600" dirty="0" smtClean="0"/>
                        <a:t>Partially</a:t>
                      </a:r>
                      <a:r>
                        <a:rPr lang="en-US" sz="1600" baseline="0" dirty="0" smtClean="0"/>
                        <a:t> received</a:t>
                      </a:r>
                      <a:endParaRPr lang="en-US" sz="1600" dirty="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r>
              <a:tr h="980287">
                <a:tc>
                  <a:txBody>
                    <a:bodyPr/>
                    <a:lstStyle/>
                    <a:p>
                      <a:pPr algn="ctr"/>
                      <a:r>
                        <a:rPr lang="en-US" sz="1600" dirty="0" smtClean="0"/>
                        <a:t>2</a:t>
                      </a:r>
                      <a:endParaRPr lang="en-US" sz="1600" dirty="0">
                        <a:latin typeface="Helvetica Neue"/>
                        <a:cs typeface="Times New Roman" pitchFamily="18" charset="0"/>
                      </a:endParaRP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Dispatch process flow chart along with human resource involvement at each step, use of technology/ERP in the process and time line to complete the dispatch task.</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p>
                    <a:p>
                      <a:pPr algn="ctr"/>
                      <a:endParaRPr lang="en-US" sz="1600" dirty="0">
                        <a:latin typeface="Helvetica Neue"/>
                        <a:cs typeface="Times New Roman" pitchFamily="18" charset="0"/>
                      </a:endParaRPr>
                    </a:p>
                  </a:txBody>
                  <a:tcPr marL="121920" marR="121920" anchor="ctr"/>
                </a:tc>
                <a:tc>
                  <a:txBody>
                    <a:bodyPr/>
                    <a:lstStyle/>
                    <a:p>
                      <a:pPr algn="ctr"/>
                      <a:r>
                        <a:rPr lang="en-US" sz="1600" dirty="0" smtClean="0"/>
                        <a:t>Partially</a:t>
                      </a:r>
                      <a:r>
                        <a:rPr lang="en-US" sz="1600" baseline="0" dirty="0" smtClean="0"/>
                        <a:t> received</a:t>
                      </a:r>
                      <a:endParaRPr lang="en-US" sz="1600" dirty="0">
                        <a:latin typeface="Helvetica Neue"/>
                        <a:cs typeface="Times New Roman" pitchFamily="18" charset="0"/>
                      </a:endParaRPr>
                    </a:p>
                  </a:txBody>
                  <a:tcPr marL="121920" marR="121920" anchor="ctr"/>
                </a:tc>
              </a:tr>
              <a:tr h="441734">
                <a:tc>
                  <a:txBody>
                    <a:bodyPr/>
                    <a:lstStyle/>
                    <a:p>
                      <a:pPr algn="ctr"/>
                      <a:r>
                        <a:rPr lang="en-US" sz="1600" dirty="0" smtClean="0"/>
                        <a:t>3</a:t>
                      </a:r>
                      <a:endParaRPr lang="en-US" sz="1600" dirty="0">
                        <a:latin typeface="Helvetica Neue"/>
                        <a:cs typeface="Times New Roman" pitchFamily="18" charset="0"/>
                      </a:endParaRP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Risk list of dispatch process</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Received</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r>
              <a:tr h="441734">
                <a:tc>
                  <a:txBody>
                    <a:bodyPr/>
                    <a:lstStyle/>
                    <a:p>
                      <a:pPr algn="ctr"/>
                      <a:r>
                        <a:rPr lang="en-US" sz="1600" dirty="0" smtClean="0"/>
                        <a:t>4</a:t>
                      </a:r>
                      <a:endParaRPr lang="en-US" sz="1600" dirty="0">
                        <a:latin typeface="Helvetica Neue"/>
                        <a:cs typeface="Times New Roman" pitchFamily="18" charset="0"/>
                      </a:endParaRP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Risk control list of dispatch process</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Received</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r>
              <a:tr h="441734">
                <a:tc>
                  <a:txBody>
                    <a:bodyPr/>
                    <a:lstStyle/>
                    <a:p>
                      <a:pPr algn="ctr"/>
                      <a:r>
                        <a:rPr lang="en-US" sz="1600" dirty="0" smtClean="0"/>
                        <a:t>5</a:t>
                      </a:r>
                      <a:endParaRPr lang="en-US" sz="1600" dirty="0">
                        <a:latin typeface="Helvetica Neue"/>
                        <a:cs typeface="Times New Roman" pitchFamily="18" charset="0"/>
                      </a:endParaRPr>
                    </a:p>
                  </a:txBody>
                  <a:tcPr marL="121920" marR="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Dispatch process Risk logbook for last 5years</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a:t>
                      </a:r>
                      <a:r>
                        <a:rPr lang="en-US" sz="1600" baseline="0" dirty="0" smtClean="0"/>
                        <a:t>t maintained</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r>
              <a:tr h="689832">
                <a:tc>
                  <a:txBody>
                    <a:bodyPr/>
                    <a:lstStyle/>
                    <a:p>
                      <a:pPr algn="ctr"/>
                      <a:r>
                        <a:rPr lang="en-US" sz="1600" dirty="0" smtClean="0"/>
                        <a:t>6</a:t>
                      </a:r>
                      <a:endParaRPr lang="en-US" sz="1600" dirty="0">
                        <a:latin typeface="Helvetica Neue"/>
                        <a:cs typeface="Times New Roman" pitchFamily="18" charset="0"/>
                      </a:endParaRPr>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Detail of incidental charges (loading, freight and offloading) total /year 2016, 2017 and 2018</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Partially</a:t>
                      </a:r>
                      <a:r>
                        <a:rPr lang="en-US" sz="1600" baseline="0" dirty="0" smtClean="0"/>
                        <a:t> received</a:t>
                      </a:r>
                      <a:endParaRPr lang="en-US" sz="1600" dirty="0" smtClean="0">
                        <a:latin typeface="Helvetica Neue"/>
                        <a:cs typeface="Times New Roman" pitchFamily="18" charset="0"/>
                      </a:endParaRPr>
                    </a:p>
                  </a:txBody>
                  <a:tcPr marL="121920" marR="121920" anchor="ctr"/>
                </a:tc>
              </a:tr>
            </a:tbl>
          </a:graphicData>
        </a:graphic>
      </p:graphicFrame>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5900839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cs typeface="Times New Roman" pitchFamily="18" charset="0"/>
              </a:rPr>
              <a:t>To conduct </a:t>
            </a:r>
            <a:r>
              <a:rPr lang="en-US" b="1" dirty="0" smtClean="0">
                <a:latin typeface="Helvetica Neue"/>
                <a:cs typeface="Times New Roman" pitchFamily="18" charset="0"/>
              </a:rPr>
              <a:t>Customer Network</a:t>
            </a:r>
            <a:r>
              <a:rPr lang="en-US" b="1" dirty="0" smtClean="0"/>
              <a:t> optimization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To conduct customer network optimization detail database of customers </a:t>
            </a:r>
            <a:r>
              <a:rPr lang="en-US" dirty="0" smtClean="0"/>
              <a:t>and business are </a:t>
            </a:r>
            <a:r>
              <a:rPr lang="en-US" dirty="0"/>
              <a:t>required i.e. </a:t>
            </a:r>
          </a:p>
          <a:p>
            <a:r>
              <a:rPr lang="en-US" dirty="0" smtClean="0"/>
              <a:t>Purpose/objectivity of customer network optimization</a:t>
            </a:r>
          </a:p>
          <a:p>
            <a:r>
              <a:rPr lang="en-US" dirty="0"/>
              <a:t>Customer profile (location, distance, potential</a:t>
            </a:r>
            <a:r>
              <a:rPr lang="en-US" dirty="0" smtClean="0"/>
              <a:t>)</a:t>
            </a:r>
            <a:endParaRPr lang="en-US" dirty="0"/>
          </a:p>
          <a:p>
            <a:r>
              <a:rPr lang="en-US" dirty="0"/>
              <a:t>Customer order history</a:t>
            </a:r>
          </a:p>
          <a:p>
            <a:r>
              <a:rPr lang="en-US" dirty="0"/>
              <a:t>Customer requirements</a:t>
            </a:r>
          </a:p>
          <a:p>
            <a:r>
              <a:rPr lang="en-US" dirty="0"/>
              <a:t>Cost to serve the order</a:t>
            </a:r>
          </a:p>
          <a:p>
            <a:r>
              <a:rPr lang="en-US" dirty="0" smtClean="0"/>
              <a:t>Distribution/transportation cost</a:t>
            </a:r>
          </a:p>
          <a:p>
            <a:r>
              <a:rPr lang="en-US" dirty="0" smtClean="0"/>
              <a:t>Profitability analysis (How much profitable for organization)</a:t>
            </a:r>
          </a:p>
          <a:p>
            <a:r>
              <a:rPr lang="en-US" dirty="0" smtClean="0"/>
              <a:t>Business strategy</a:t>
            </a:r>
          </a:p>
          <a:p>
            <a:r>
              <a:rPr lang="en-US" dirty="0" smtClean="0"/>
              <a:t>Marketing strategy</a:t>
            </a:r>
          </a:p>
          <a:p>
            <a:r>
              <a:rPr lang="en-US" dirty="0" smtClean="0"/>
              <a:t>Competitors strategy</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72</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1685017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 conduct </a:t>
            </a:r>
            <a:r>
              <a:rPr lang="en-US" b="1" dirty="0" smtClean="0">
                <a:latin typeface="Helvetica Neue"/>
                <a:cs typeface="Times New Roman" pitchFamily="18" charset="0"/>
              </a:rPr>
              <a:t>Fleet </a:t>
            </a:r>
            <a:r>
              <a:rPr lang="en-US" b="1" dirty="0">
                <a:latin typeface="Helvetica Neue"/>
                <a:cs typeface="Times New Roman" pitchFamily="18" charset="0"/>
              </a:rPr>
              <a:t>Network</a:t>
            </a:r>
            <a:r>
              <a:rPr lang="en-US" b="1" dirty="0"/>
              <a:t> </a:t>
            </a:r>
            <a:r>
              <a:rPr lang="en-US" b="1" dirty="0" smtClean="0"/>
              <a:t>optimization</a:t>
            </a:r>
            <a:endParaRPr lang="en-US" dirty="0"/>
          </a:p>
        </p:txBody>
      </p:sp>
      <p:sp>
        <p:nvSpPr>
          <p:cNvPr id="3" name="Content Placeholder 2"/>
          <p:cNvSpPr>
            <a:spLocks noGrp="1"/>
          </p:cNvSpPr>
          <p:nvPr>
            <p:ph idx="1"/>
          </p:nvPr>
        </p:nvSpPr>
        <p:spPr/>
        <p:txBody>
          <a:bodyPr/>
          <a:lstStyle/>
          <a:p>
            <a:pPr marL="0" indent="0">
              <a:buNone/>
            </a:pPr>
            <a:r>
              <a:rPr lang="en-US" dirty="0"/>
              <a:t>To conduct Fleet network optimization the following data and cost analysis are required i.e.</a:t>
            </a:r>
          </a:p>
          <a:p>
            <a:r>
              <a:rPr lang="en-US" dirty="0"/>
              <a:t>Purpose/objectivity of Fleet network optimization</a:t>
            </a:r>
          </a:p>
          <a:p>
            <a:r>
              <a:rPr lang="en-US" dirty="0"/>
              <a:t>Business, Marketing and Supply chain strategy</a:t>
            </a:r>
          </a:p>
          <a:p>
            <a:r>
              <a:rPr lang="en-US" dirty="0"/>
              <a:t>Sales and Marketing requirement</a:t>
            </a:r>
          </a:p>
          <a:p>
            <a:r>
              <a:rPr lang="en-US" dirty="0"/>
              <a:t>Customer service level </a:t>
            </a:r>
          </a:p>
          <a:p>
            <a:r>
              <a:rPr lang="en-US" dirty="0"/>
              <a:t>Current fleet data (numbers of vehicles, capacity etc.)</a:t>
            </a:r>
          </a:p>
          <a:p>
            <a:r>
              <a:rPr lang="en-US" dirty="0"/>
              <a:t>Efficiency level (Delivery in full on time)</a:t>
            </a:r>
          </a:p>
          <a:p>
            <a:r>
              <a:rPr lang="en-US" dirty="0"/>
              <a:t>In-house </a:t>
            </a:r>
            <a:r>
              <a:rPr lang="en-US" dirty="0" err="1"/>
              <a:t>vs</a:t>
            </a:r>
            <a:r>
              <a:rPr lang="en-US" dirty="0"/>
              <a:t> out-source transportation cost analysis</a:t>
            </a:r>
          </a:p>
          <a:p>
            <a:r>
              <a:rPr lang="en-US" dirty="0"/>
              <a:t>Freight cost analysis with respect to market</a:t>
            </a:r>
          </a:p>
          <a:p>
            <a:r>
              <a:rPr lang="en-US" dirty="0"/>
              <a:t>Fleet  capabilities analysis</a:t>
            </a:r>
          </a:p>
          <a:p>
            <a:r>
              <a:rPr lang="en-US" dirty="0"/>
              <a:t>Local market logistics trends </a:t>
            </a:r>
          </a:p>
          <a:p>
            <a:r>
              <a:rPr lang="en-US" dirty="0"/>
              <a:t>Analyze future logistics challenges </a:t>
            </a:r>
          </a:p>
          <a:p>
            <a:endParaRPr lang="en-US" dirty="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73</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1303937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 to analyze and optimize customer, warehouse and fleet network</a:t>
            </a:r>
            <a:endParaRPr lang="en-US" dirty="0"/>
          </a:p>
        </p:txBody>
      </p:sp>
      <p:sp>
        <p:nvSpPr>
          <p:cNvPr id="3" name="Content Placeholder 2"/>
          <p:cNvSpPr>
            <a:spLocks noGrp="1"/>
          </p:cNvSpPr>
          <p:nvPr>
            <p:ph idx="1"/>
          </p:nvPr>
        </p:nvSpPr>
        <p:spPr/>
        <p:txBody>
          <a:bodyPr/>
          <a:lstStyle/>
          <a:p>
            <a:r>
              <a:rPr lang="en-US" dirty="0" smtClean="0"/>
              <a:t>Key </a:t>
            </a:r>
            <a:r>
              <a:rPr lang="en-US" dirty="0"/>
              <a:t>Objective: optimize costs while maintaining (or improving) a defined service level for the </a:t>
            </a:r>
            <a:r>
              <a:rPr lang="en-US" dirty="0" smtClean="0"/>
              <a:t>customers. </a:t>
            </a:r>
          </a:p>
          <a:p>
            <a:pPr marL="0" indent="0">
              <a:buNone/>
            </a:pPr>
            <a:r>
              <a:rPr lang="en-US" dirty="0"/>
              <a:t>The objective of </a:t>
            </a:r>
            <a:r>
              <a:rPr lang="en-US" dirty="0" smtClean="0"/>
              <a:t>optimization is </a:t>
            </a:r>
            <a:r>
              <a:rPr lang="en-US" dirty="0"/>
              <a:t>to do </a:t>
            </a:r>
            <a:r>
              <a:rPr lang="en-US" dirty="0" smtClean="0"/>
              <a:t>the </a:t>
            </a:r>
            <a:r>
              <a:rPr lang="en-US" dirty="0"/>
              <a:t>supply chain process at the lowest cost possible, while maintaining high customer service and fast delivery. </a:t>
            </a:r>
            <a:r>
              <a:rPr lang="en-US" dirty="0" smtClean="0"/>
              <a:t>The optimize customer, warehouse and fleet network provide a standardized way to deliver cement to the customer, timely and safely up to the door step. While </a:t>
            </a:r>
            <a:r>
              <a:rPr lang="en-US" dirty="0"/>
              <a:t>customers’ expectations keep increasing, requiring faster and faster shipments, companies need to re-assess their supply chain every few years in order to keep up with said increasing expectations and with the evolution of the </a:t>
            </a:r>
            <a:r>
              <a:rPr lang="en-US" dirty="0" smtClean="0"/>
              <a:t>demand.</a:t>
            </a:r>
          </a:p>
          <a:p>
            <a:pPr fontAlgn="base"/>
            <a:r>
              <a:rPr lang="en-US" dirty="0"/>
              <a:t>The analysis and optimization of a </a:t>
            </a:r>
            <a:r>
              <a:rPr lang="en-US" dirty="0" smtClean="0"/>
              <a:t>customer, warehouse and fleet  </a:t>
            </a:r>
            <a:r>
              <a:rPr lang="en-US" dirty="0"/>
              <a:t>network can be useful in numerous situations, such as determining the </a:t>
            </a:r>
            <a:r>
              <a:rPr lang="en-US" dirty="0" smtClean="0"/>
              <a:t>best number </a:t>
            </a:r>
            <a:r>
              <a:rPr lang="en-US" dirty="0"/>
              <a:t>of </a:t>
            </a:r>
            <a:r>
              <a:rPr lang="en-US" dirty="0" smtClean="0"/>
              <a:t>customer </a:t>
            </a:r>
            <a:r>
              <a:rPr lang="en-US" dirty="0"/>
              <a:t>in the network, </a:t>
            </a:r>
            <a:r>
              <a:rPr lang="en-US" dirty="0" smtClean="0"/>
              <a:t>their optimal </a:t>
            </a:r>
            <a:r>
              <a:rPr lang="en-US" dirty="0"/>
              <a:t>locations, the impact of consolidating divisions together (after </a:t>
            </a:r>
            <a:r>
              <a:rPr lang="en-US" dirty="0" smtClean="0"/>
              <a:t>optimization, </a:t>
            </a:r>
            <a:r>
              <a:rPr lang="en-US" dirty="0"/>
              <a:t>for example), which </a:t>
            </a:r>
            <a:r>
              <a:rPr lang="en-US" dirty="0" smtClean="0"/>
              <a:t>region/zone  </a:t>
            </a:r>
            <a:r>
              <a:rPr lang="en-US" dirty="0"/>
              <a:t>should serve which </a:t>
            </a:r>
            <a:r>
              <a:rPr lang="en-US" dirty="0" smtClean="0"/>
              <a:t>customers, which plant should serve which customer, which warehouse should serve which customer </a:t>
            </a:r>
            <a:r>
              <a:rPr lang="en-US" dirty="0"/>
              <a:t>etc.</a:t>
            </a:r>
          </a:p>
          <a:p>
            <a:pPr fontAlgn="base"/>
            <a:r>
              <a:rPr lang="en-US" dirty="0"/>
              <a:t>Optimizing a </a:t>
            </a:r>
            <a:r>
              <a:rPr lang="en-US" dirty="0" smtClean="0"/>
              <a:t>customer, warehouse and fleet network </a:t>
            </a:r>
            <a:r>
              <a:rPr lang="en-US" dirty="0"/>
              <a:t>is an important strategic project; it can lead up to 15% annual cost reductions </a:t>
            </a:r>
            <a:r>
              <a:rPr lang="en-US" dirty="0" smtClean="0"/>
              <a:t>(transportation </a:t>
            </a:r>
            <a:r>
              <a:rPr lang="en-US" dirty="0"/>
              <a:t>costs). In order to conduct a successful </a:t>
            </a:r>
            <a:r>
              <a:rPr lang="en-US" dirty="0" smtClean="0"/>
              <a:t>customer &amp; Fleet network optimization, </a:t>
            </a:r>
            <a:r>
              <a:rPr lang="en-US" dirty="0"/>
              <a:t>some key steps have to be accomplished.</a:t>
            </a:r>
            <a:endParaRPr lang="en-US" dirty="0" smtClean="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74</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952069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analyze and optimize customer and fleet network</a:t>
            </a:r>
          </a:p>
        </p:txBody>
      </p:sp>
      <p:sp>
        <p:nvSpPr>
          <p:cNvPr id="3" name="Content Placeholder 2"/>
          <p:cNvSpPr>
            <a:spLocks noGrp="1"/>
          </p:cNvSpPr>
          <p:nvPr>
            <p:ph idx="1"/>
          </p:nvPr>
        </p:nvSpPr>
        <p:spPr/>
        <p:txBody>
          <a:bodyPr>
            <a:normAutofit lnSpcReduction="10000"/>
          </a:bodyPr>
          <a:lstStyle/>
          <a:p>
            <a:r>
              <a:rPr lang="en-US" b="1" dirty="0" smtClean="0"/>
              <a:t>1</a:t>
            </a:r>
            <a:r>
              <a:rPr lang="en-US" b="1" dirty="0"/>
              <a:t>. Understanding the current </a:t>
            </a:r>
            <a:r>
              <a:rPr lang="en-US" b="1" dirty="0" smtClean="0"/>
              <a:t>situation</a:t>
            </a:r>
          </a:p>
          <a:p>
            <a:pPr marL="0" indent="0">
              <a:buNone/>
            </a:pPr>
            <a:r>
              <a:rPr lang="en-US" dirty="0"/>
              <a:t>The first </a:t>
            </a:r>
            <a:r>
              <a:rPr lang="en-US" dirty="0" smtClean="0"/>
              <a:t>step is </a:t>
            </a:r>
            <a:r>
              <a:rPr lang="en-US" dirty="0"/>
              <a:t>data collection process and the assessment of the current situation.  it is important to gather as much information as possible on the current situation and validate its </a:t>
            </a:r>
            <a:r>
              <a:rPr lang="en-US" dirty="0" smtClean="0"/>
              <a:t>accuracy.</a:t>
            </a:r>
          </a:p>
          <a:p>
            <a:pPr marL="0" indent="0">
              <a:buNone/>
            </a:pPr>
            <a:r>
              <a:rPr lang="en-US" dirty="0"/>
              <a:t>This step implies collecting information on customer data (ship-to addresses, required service level, etc.), orders data (SKUs, lines, backorders, etc.), shipping data (origins of shipments, carriers used, costs, etc.), warehouse transfers data (lanes of transfers, products transferred, carriers used, </a:t>
            </a:r>
            <a:r>
              <a:rPr lang="en-US" dirty="0" smtClean="0"/>
              <a:t>fix </a:t>
            </a:r>
            <a:r>
              <a:rPr lang="en-US" dirty="0"/>
              <a:t>costs, variable costs, etc</a:t>
            </a:r>
            <a:r>
              <a:rPr lang="en-US" dirty="0" smtClean="0"/>
              <a:t>.).</a:t>
            </a:r>
          </a:p>
          <a:p>
            <a:r>
              <a:rPr lang="en-US" dirty="0" smtClean="0"/>
              <a:t> Mapping plant locations</a:t>
            </a:r>
          </a:p>
          <a:p>
            <a:r>
              <a:rPr lang="en-US" dirty="0"/>
              <a:t> </a:t>
            </a:r>
            <a:r>
              <a:rPr lang="en-US" dirty="0" smtClean="0"/>
              <a:t>Listing </a:t>
            </a:r>
            <a:r>
              <a:rPr lang="en-US" dirty="0"/>
              <a:t>the types of products </a:t>
            </a:r>
            <a:endParaRPr lang="en-US" dirty="0" smtClean="0"/>
          </a:p>
          <a:p>
            <a:pPr marL="0" indent="0">
              <a:buNone/>
            </a:pPr>
            <a:r>
              <a:rPr lang="en-US" dirty="0" smtClean="0"/>
              <a:t>currently manufactured at each plant.</a:t>
            </a:r>
          </a:p>
          <a:p>
            <a:pPr marL="0" indent="0">
              <a:buNone/>
            </a:pPr>
            <a:r>
              <a:rPr lang="en-US" dirty="0" smtClean="0"/>
              <a:t>Regroup </a:t>
            </a:r>
            <a:r>
              <a:rPr lang="en-US" dirty="0"/>
              <a:t>products by groups with specific characteristics </a:t>
            </a:r>
          </a:p>
          <a:p>
            <a:r>
              <a:rPr lang="en-US" dirty="0" smtClean="0"/>
              <a:t>Understanding </a:t>
            </a:r>
            <a:r>
              <a:rPr lang="en-US" dirty="0"/>
              <a:t>the source of supply of every product </a:t>
            </a:r>
            <a:r>
              <a:rPr lang="en-US" dirty="0" smtClean="0"/>
              <a:t>group</a:t>
            </a:r>
          </a:p>
          <a:p>
            <a:r>
              <a:rPr lang="en-US" dirty="0" smtClean="0"/>
              <a:t>Mapping </a:t>
            </a:r>
            <a:r>
              <a:rPr lang="en-US" dirty="0"/>
              <a:t>the </a:t>
            </a:r>
            <a:r>
              <a:rPr lang="en-US" dirty="0" smtClean="0"/>
              <a:t>customers</a:t>
            </a:r>
          </a:p>
          <a:p>
            <a:r>
              <a:rPr lang="en-US" dirty="0" smtClean="0"/>
              <a:t>Mapping </a:t>
            </a:r>
            <a:r>
              <a:rPr lang="en-US" dirty="0"/>
              <a:t>the demand (frequency of orders and quantity</a:t>
            </a:r>
            <a:r>
              <a:rPr lang="en-US" dirty="0" smtClean="0"/>
              <a:t>)</a:t>
            </a:r>
          </a:p>
          <a:p>
            <a:r>
              <a:rPr lang="en-US" dirty="0" smtClean="0"/>
              <a:t>Understanding </a:t>
            </a:r>
            <a:r>
              <a:rPr lang="en-US" dirty="0"/>
              <a:t>the current service level</a:t>
            </a:r>
            <a:endParaRPr lang="en-US" dirty="0" smtClean="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75</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739539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analyze and optimize customer and fleet network</a:t>
            </a:r>
          </a:p>
        </p:txBody>
      </p:sp>
      <p:sp>
        <p:nvSpPr>
          <p:cNvPr id="3" name="Content Placeholder 2"/>
          <p:cNvSpPr>
            <a:spLocks noGrp="1"/>
          </p:cNvSpPr>
          <p:nvPr>
            <p:ph idx="1"/>
          </p:nvPr>
        </p:nvSpPr>
        <p:spPr/>
        <p:txBody>
          <a:bodyPr>
            <a:normAutofit fontScale="92500" lnSpcReduction="10000"/>
          </a:bodyPr>
          <a:lstStyle/>
          <a:p>
            <a:r>
              <a:rPr lang="en-US" b="1" dirty="0" smtClean="0"/>
              <a:t>2. Setting </a:t>
            </a:r>
            <a:r>
              <a:rPr lang="en-US" b="1" dirty="0"/>
              <a:t>up the parameters </a:t>
            </a:r>
            <a:r>
              <a:rPr lang="en-US" b="1" dirty="0" smtClean="0"/>
              <a:t>to </a:t>
            </a:r>
            <a:r>
              <a:rPr lang="en-US" b="1" dirty="0"/>
              <a:t>test different </a:t>
            </a:r>
            <a:r>
              <a:rPr lang="en-US" b="1" dirty="0" smtClean="0"/>
              <a:t>scenarios</a:t>
            </a:r>
          </a:p>
          <a:p>
            <a:pPr marL="0" indent="0">
              <a:buNone/>
            </a:pPr>
            <a:r>
              <a:rPr lang="en-US" dirty="0"/>
              <a:t>Once all relevant data has been gathered and analyzed, all the parameters that will be used to evaluate different network scenarios need to be defined. Generally, the evaluation of network strategies is done on a simulation software. Many powerful simulation tools exist, most of which are capable of simulating various network strategy scenarios. The parameters are first used to build the base case scenario (current situation) and then, to evaluate different networks strategies</a:t>
            </a:r>
            <a:r>
              <a:rPr lang="en-US" dirty="0" smtClean="0"/>
              <a:t>.</a:t>
            </a:r>
          </a:p>
          <a:p>
            <a:pPr fontAlgn="base"/>
            <a:r>
              <a:rPr lang="en-US" b="1" dirty="0" smtClean="0"/>
              <a:t>3. Designing </a:t>
            </a:r>
            <a:r>
              <a:rPr lang="en-US" b="1" dirty="0"/>
              <a:t>the optimal network - Number and </a:t>
            </a:r>
            <a:r>
              <a:rPr lang="en-US" b="1" dirty="0" smtClean="0"/>
              <a:t>plant locations </a:t>
            </a:r>
            <a:endParaRPr lang="en-US" dirty="0"/>
          </a:p>
          <a:p>
            <a:pPr marL="0" indent="0" fontAlgn="base">
              <a:buNone/>
            </a:pPr>
            <a:r>
              <a:rPr lang="en-US" dirty="0"/>
              <a:t>The next step in designing an optimal </a:t>
            </a:r>
            <a:r>
              <a:rPr lang="en-US" dirty="0" smtClean="0"/>
              <a:t>customer and fleet network </a:t>
            </a:r>
            <a:r>
              <a:rPr lang="en-US" dirty="0"/>
              <a:t>is to evaluate if the current </a:t>
            </a:r>
            <a:r>
              <a:rPr lang="en-US" dirty="0" smtClean="0"/>
              <a:t>plants  are </a:t>
            </a:r>
            <a:r>
              <a:rPr lang="en-US" dirty="0"/>
              <a:t>well located and if not, which location would be </a:t>
            </a:r>
            <a:r>
              <a:rPr lang="en-US" dirty="0" smtClean="0"/>
              <a:t>better to serve the customer. </a:t>
            </a:r>
            <a:r>
              <a:rPr lang="en-US" dirty="0"/>
              <a:t>Some companies will prefer relocating warehouses based upon the </a:t>
            </a:r>
            <a:r>
              <a:rPr lang="en-US" dirty="0" smtClean="0"/>
              <a:t>customer </a:t>
            </a:r>
            <a:r>
              <a:rPr lang="en-US" dirty="0"/>
              <a:t>location (e.g. if </a:t>
            </a:r>
            <a:r>
              <a:rPr lang="en-US" dirty="0" smtClean="0"/>
              <a:t>outbound </a:t>
            </a:r>
            <a:r>
              <a:rPr lang="en-US" dirty="0"/>
              <a:t>costs are high) while others will prefer being closer to customers, allowing a better service level.</a:t>
            </a:r>
          </a:p>
          <a:p>
            <a:pPr fontAlgn="base"/>
            <a:r>
              <a:rPr lang="en-US" dirty="0"/>
              <a:t>Below are some elements to consider when designing a </a:t>
            </a:r>
            <a:r>
              <a:rPr lang="en-US" dirty="0" smtClean="0"/>
              <a:t>customer &amp; fleet network</a:t>
            </a:r>
          </a:p>
          <a:p>
            <a:pPr fontAlgn="base"/>
            <a:r>
              <a:rPr lang="en-US" dirty="0"/>
              <a:t>Optimize costs or service level: The search for a balance</a:t>
            </a:r>
          </a:p>
          <a:p>
            <a:pPr fontAlgn="base"/>
            <a:r>
              <a:rPr lang="en-US" dirty="0" smtClean="0"/>
              <a:t>Best </a:t>
            </a:r>
            <a:r>
              <a:rPr lang="en-US" dirty="0"/>
              <a:t>service level at the lowest cost</a:t>
            </a:r>
            <a:r>
              <a:rPr lang="en-US" dirty="0" smtClean="0"/>
              <a:t>;</a:t>
            </a:r>
          </a:p>
          <a:p>
            <a:pPr fontAlgn="base"/>
            <a:r>
              <a:rPr lang="en-US" dirty="0"/>
              <a:t>A good network optimization requires finding a good balance between service level and costs;</a:t>
            </a:r>
          </a:p>
          <a:p>
            <a:pPr fontAlgn="base"/>
            <a:r>
              <a:rPr lang="en-US" dirty="0"/>
              <a:t>Evaluate different scenarios and determine the best supply chain strategy (</a:t>
            </a:r>
            <a:r>
              <a:rPr lang="en-US" dirty="0" smtClean="0"/>
              <a:t>which </a:t>
            </a:r>
            <a:r>
              <a:rPr lang="en-US" dirty="0"/>
              <a:t>customers are served from which </a:t>
            </a:r>
            <a:r>
              <a:rPr lang="en-US" dirty="0" smtClean="0"/>
              <a:t>plant, </a:t>
            </a:r>
            <a:r>
              <a:rPr lang="en-US" dirty="0"/>
              <a:t>possibility to optimize </a:t>
            </a:r>
            <a:r>
              <a:rPr lang="en-US" dirty="0" smtClean="0"/>
              <a:t>outbound</a:t>
            </a:r>
            <a:r>
              <a:rPr lang="en-US" dirty="0"/>
              <a:t>, etc.);</a:t>
            </a:r>
          </a:p>
          <a:p>
            <a:pPr fontAlgn="base"/>
            <a:endParaRPr lang="en-US" dirty="0"/>
          </a:p>
          <a:p>
            <a:pPr marL="0" indent="0" fontAlgn="base">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76</a:t>
            </a:fld>
            <a:endParaRPr lang="en-GB" dirty="0">
              <a:solidFill>
                <a:srgbClr val="6A0500"/>
              </a:solidFill>
            </a:endParaRPr>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553467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Built Upon APICS Global </a:t>
            </a:r>
            <a:r>
              <a:rPr lang="en-US" b="1" dirty="0" smtClean="0">
                <a:latin typeface="Helvetica Neue"/>
                <a:cs typeface="Times New Roman" pitchFamily="18" charset="0"/>
              </a:rPr>
              <a:t>Standards</a:t>
            </a:r>
            <a:br>
              <a:rPr lang="en-US" b="1" dirty="0" smtClean="0">
                <a:latin typeface="Helvetica Neue"/>
                <a:cs typeface="Times New Roman" pitchFamily="18" charset="0"/>
              </a:rPr>
            </a:br>
            <a:r>
              <a:rPr lang="en-US" dirty="0">
                <a:latin typeface="Helvetica Neue"/>
                <a:cs typeface="Times New Roman" pitchFamily="18" charset="0"/>
              </a:rPr>
              <a:t>American Production &amp; Inventory Control Society, Chicago-USA</a:t>
            </a:r>
            <a:endParaRPr lang="en-US" dirty="0">
              <a:latin typeface="Helvetica Neue"/>
            </a:endParaRPr>
          </a:p>
        </p:txBody>
      </p:sp>
      <p:sp>
        <p:nvSpPr>
          <p:cNvPr id="5" name="Slide Number Placeholder 4"/>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77</a:t>
            </a:fld>
            <a:endParaRPr lang="en-GB" dirty="0">
              <a:solidFill>
                <a:srgbClr val="6A0500"/>
              </a:solidFill>
            </a:endParaRPr>
          </a:p>
        </p:txBody>
      </p:sp>
      <p:sp>
        <p:nvSpPr>
          <p:cNvPr id="7" name="Content Placeholder 6"/>
          <p:cNvSpPr>
            <a:spLocks noGrp="1"/>
          </p:cNvSpPr>
          <p:nvPr>
            <p:ph idx="15"/>
          </p:nvPr>
        </p:nvSpPr>
        <p:spPr/>
        <p:txBody>
          <a:bodyPr/>
          <a:lstStyle/>
          <a:p>
            <a:pPr marL="0" indent="0">
              <a:buNone/>
            </a:pPr>
            <a:r>
              <a:rPr lang="en-US" dirty="0" smtClean="0">
                <a:latin typeface="Helvetica Neue"/>
              </a:rPr>
              <a:t>Global best standard for Supply Chain Management will guide to improve FCCL &amp; ACL supply chain management. </a:t>
            </a:r>
            <a:endParaRPr lang="en-US" dirty="0">
              <a:latin typeface="Helvetica Neue"/>
            </a:endParaRPr>
          </a:p>
        </p:txBody>
      </p:sp>
      <p:pic>
        <p:nvPicPr>
          <p:cNvPr id="8" name="Picture 5" descr="Image result for apic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77634" y="2701650"/>
            <a:ext cx="4696691" cy="32835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39345" y="2152650"/>
            <a:ext cx="481445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Image result for fauji foundation">
            <a:extLst>
              <a:ext uri="{FF2B5EF4-FFF2-40B4-BE49-F238E27FC236}">
                <a16:creationId xmlns="" xmlns:a16="http://schemas.microsoft.com/office/drawing/2014/main" id="{AB88DB5B-B1E3-4613-BDFC-B1D3C98B36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3772176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Current State of FCCL &amp; ACL SCM</a:t>
            </a:r>
            <a:endParaRPr lang="en-US" dirty="0">
              <a:latin typeface="Helvetica Neue"/>
            </a:endParaRPr>
          </a:p>
        </p:txBody>
      </p:sp>
      <p:sp>
        <p:nvSpPr>
          <p:cNvPr id="5" name="Slide Number Placeholder 4"/>
          <p:cNvSpPr>
            <a:spLocks noGrp="1"/>
          </p:cNvSpPr>
          <p:nvPr>
            <p:ph type="sldNum" sz="quarter" idx="12"/>
          </p:nvPr>
        </p:nvSpPr>
        <p:spPr/>
        <p:txBody>
          <a:bodyPr/>
          <a:lstStyle/>
          <a:p>
            <a:fld id="{D92F3F0D-1408-4367-A855-40F65622E7AE}" type="slidenum">
              <a:rPr lang="en-GB" smtClean="0"/>
              <a:t>78</a:t>
            </a:fld>
            <a:endParaRPr lang="en-GB"/>
          </a:p>
        </p:txBody>
      </p:sp>
      <p:sp>
        <p:nvSpPr>
          <p:cNvPr id="11" name="Content Placeholder 10"/>
          <p:cNvSpPr>
            <a:spLocks noGrp="1"/>
          </p:cNvSpPr>
          <p:nvPr>
            <p:ph idx="15"/>
          </p:nvPr>
        </p:nvSpPr>
        <p:spPr>
          <a:xfrm>
            <a:off x="467360" y="1415145"/>
            <a:ext cx="11257280" cy="725690"/>
          </a:xfrm>
        </p:spPr>
        <p:txBody>
          <a:bodyPr/>
          <a:lstStyle/>
          <a:p>
            <a:r>
              <a:rPr lang="en-US" dirty="0">
                <a:latin typeface="Helvetica Neue"/>
                <a:cs typeface="Times New Roman" pitchFamily="18" charset="0"/>
              </a:rPr>
              <a:t>Stage 2: Semi Functional Enterprise</a:t>
            </a:r>
            <a:endParaRPr lang="en-US" dirty="0">
              <a:latin typeface="Helvetica Neue"/>
            </a:endParaRPr>
          </a:p>
        </p:txBody>
      </p:sp>
      <p:pic>
        <p:nvPicPr>
          <p:cNvPr id="1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5613" y="1897866"/>
            <a:ext cx="11269027" cy="429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2311146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FCCL &amp; ACL SCM </a:t>
            </a:r>
            <a:r>
              <a:rPr lang="en-US" b="1" dirty="0" smtClean="0">
                <a:latin typeface="Helvetica Neue"/>
                <a:cs typeface="Times New Roman" pitchFamily="18" charset="0"/>
              </a:rPr>
              <a:t>Way Forward</a:t>
            </a:r>
            <a:endParaRPr lang="en-US" dirty="0">
              <a:latin typeface="Helvetica Neue"/>
            </a:endParaRPr>
          </a:p>
        </p:txBody>
      </p:sp>
      <p:sp>
        <p:nvSpPr>
          <p:cNvPr id="5" name="Slide Number Placeholder 4"/>
          <p:cNvSpPr>
            <a:spLocks noGrp="1"/>
          </p:cNvSpPr>
          <p:nvPr>
            <p:ph type="sldNum" sz="quarter" idx="12"/>
          </p:nvPr>
        </p:nvSpPr>
        <p:spPr/>
        <p:txBody>
          <a:bodyPr/>
          <a:lstStyle/>
          <a:p>
            <a:r>
              <a:rPr lang="en-GB" smtClean="0"/>
              <a:t>| </a:t>
            </a:r>
            <a:fld id="{D7FB5913-7EF0-FE46-AF6B-59C0510E6C1E}" type="slidenum">
              <a:rPr lang="en-GB" smtClean="0">
                <a:solidFill>
                  <a:srgbClr val="6A0500"/>
                </a:solidFill>
              </a:rPr>
              <a:pPr/>
              <a:t>79</a:t>
            </a:fld>
            <a:endParaRPr lang="en-GB" dirty="0">
              <a:solidFill>
                <a:srgbClr val="6A0500"/>
              </a:solidFill>
            </a:endParaRPr>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360" y="1260475"/>
            <a:ext cx="11257280"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Image result for fauji foundation">
            <a:extLst>
              <a:ext uri="{FF2B5EF4-FFF2-40B4-BE49-F238E27FC236}">
                <a16:creationId xmlns="" xmlns:a16="http://schemas.microsoft.com/office/drawing/2014/main"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135803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Assessment of </a:t>
            </a:r>
            <a:r>
              <a:rPr lang="en-US" b="1" dirty="0" smtClean="0">
                <a:latin typeface="Helvetica Neue"/>
                <a:cs typeface="Times New Roman" pitchFamily="18" charset="0"/>
              </a:rPr>
              <a:t>Current </a:t>
            </a:r>
            <a:r>
              <a:rPr lang="en-US" b="1" dirty="0" smtClean="0">
                <a:latin typeface="Helvetica Neue"/>
                <a:cs typeface="Times New Roman" pitchFamily="18" charset="0"/>
              </a:rPr>
              <a:t>State of Supply </a:t>
            </a:r>
            <a:r>
              <a:rPr lang="en-US" b="1" dirty="0" smtClean="0">
                <a:latin typeface="Helvetica Neue"/>
                <a:cs typeface="Times New Roman" pitchFamily="18" charset="0"/>
              </a:rPr>
              <a:t>Chain </a:t>
            </a:r>
            <a:r>
              <a:rPr lang="en-US" b="1" dirty="0" smtClean="0">
                <a:latin typeface="Helvetica Neue"/>
                <a:cs typeface="Times New Roman" pitchFamily="18" charset="0"/>
              </a:rPr>
              <a:t>Management at FCCL and ACL</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3032691"/>
              </p:ext>
            </p:extLst>
          </p:nvPr>
        </p:nvGraphicFramePr>
        <p:xfrm>
          <a:off x="466725" y="1260475"/>
          <a:ext cx="11258262" cy="3919742"/>
        </p:xfrm>
        <a:graphic>
          <a:graphicData uri="http://schemas.openxmlformats.org/drawingml/2006/table">
            <a:tbl>
              <a:tblPr>
                <a:tableStyleId>{5940675A-B579-460E-94D1-54222C63F5DA}</a:tableStyleId>
              </a:tblPr>
              <a:tblGrid>
                <a:gridCol w="540460"/>
                <a:gridCol w="2233319"/>
                <a:gridCol w="2274925"/>
                <a:gridCol w="3242344"/>
                <a:gridCol w="2967214"/>
              </a:tblGrid>
              <a:tr h="274018">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2">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r>
              <a:tr h="45932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vMerge="1">
                  <a:txBody>
                    <a:bodyPr/>
                    <a:lstStyle/>
                    <a:p>
                      <a:endParaRPr lang="en-US"/>
                    </a:p>
                  </a:txBody>
                  <a:tcPr/>
                </a:tc>
                <a:tc vMerge="1">
                  <a:txBody>
                    <a:bodyPr/>
                    <a:lstStyle/>
                    <a:p>
                      <a:endParaRPr lang="en-US"/>
                    </a:p>
                  </a:txBody>
                  <a:tcPr/>
                </a:tc>
              </a:tr>
              <a:tr h="897644">
                <a:tc>
                  <a:txBody>
                    <a:bodyPr/>
                    <a:lstStyle/>
                    <a:p>
                      <a:pPr algn="ctr" fontAlgn="ctr"/>
                      <a:r>
                        <a:rPr lang="en-US" sz="1600" b="0" i="0" u="none" strike="noStrike" dirty="0" smtClean="0">
                          <a:solidFill>
                            <a:srgbClr val="000000"/>
                          </a:solidFill>
                          <a:effectLst/>
                          <a:latin typeface="Helvetica Neue"/>
                          <a:cs typeface="Times New Roman" pitchFamily="18" charset="0"/>
                        </a:rPr>
                        <a:t>1</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gridSpan="2">
                  <a:txBody>
                    <a:bodyPr/>
                    <a:lstStyle/>
                    <a:p>
                      <a:pPr algn="l" fontAlgn="b"/>
                      <a:r>
                        <a:rPr lang="en-US" sz="1600" b="0" i="0" u="none" strike="noStrike" dirty="0" smtClean="0">
                          <a:solidFill>
                            <a:srgbClr val="000000"/>
                          </a:solidFill>
                          <a:effectLst/>
                          <a:latin typeface="Helvetica Neue"/>
                          <a:cs typeface="Times New Roman" pitchFamily="18" charset="0"/>
                        </a:rPr>
                        <a:t>It</a:t>
                      </a:r>
                      <a:r>
                        <a:rPr lang="en-US" sz="1600" b="0" i="0" u="none" strike="noStrike" baseline="0" dirty="0" smtClean="0">
                          <a:solidFill>
                            <a:srgbClr val="000000"/>
                          </a:solidFill>
                          <a:effectLst/>
                          <a:latin typeface="Helvetica Neue"/>
                          <a:cs typeface="Times New Roman" pitchFamily="18" charset="0"/>
                        </a:rPr>
                        <a:t> is observed that all functional areas of supply chain (Procurement, Dispatch, Warehouse and Logistics) operate in different silos </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This may pose</a:t>
                      </a:r>
                      <a:r>
                        <a:rPr lang="en-US" sz="1600" b="0" i="0" u="none" strike="noStrike" baseline="0" dirty="0" smtClean="0">
                          <a:solidFill>
                            <a:srgbClr val="000000"/>
                          </a:solidFill>
                          <a:effectLst/>
                          <a:latin typeface="Helvetica Neue"/>
                          <a:cs typeface="Times New Roman" pitchFamily="18" charset="0"/>
                        </a:rPr>
                        <a:t> difficulty in achieving efficiencies in the </a:t>
                      </a:r>
                      <a:r>
                        <a:rPr lang="en-US" sz="1600" b="0" i="0" u="none" strike="noStrike" dirty="0" smtClean="0">
                          <a:solidFill>
                            <a:srgbClr val="000000"/>
                          </a:solidFill>
                          <a:effectLst/>
                          <a:latin typeface="Helvetica Neue"/>
                          <a:cs typeface="Times New Roman" pitchFamily="18" charset="0"/>
                        </a:rPr>
                        <a:t>functional areas of Supply</a:t>
                      </a:r>
                      <a:r>
                        <a:rPr lang="en-US" sz="1600" b="0" i="0" u="none" strike="noStrike" baseline="0" dirty="0" smtClean="0">
                          <a:solidFill>
                            <a:srgbClr val="000000"/>
                          </a:solidFill>
                          <a:effectLst/>
                          <a:latin typeface="Helvetica Neue"/>
                          <a:cs typeface="Times New Roman" pitchFamily="18" charset="0"/>
                        </a:rPr>
                        <a:t> Chain Management</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 to integrate the functional areas under one umbrella of Supply chain management for better</a:t>
                      </a:r>
                      <a:r>
                        <a:rPr lang="en-US" sz="1600" b="0" i="0" u="none" strike="noStrike" baseline="0" dirty="0" smtClean="0">
                          <a:solidFill>
                            <a:srgbClr val="000000"/>
                          </a:solidFill>
                          <a:effectLst/>
                          <a:latin typeface="Helvetica Neue"/>
                          <a:cs typeface="Times New Roman" pitchFamily="18" charset="0"/>
                        </a:rPr>
                        <a:t> efficiency and effectiveness to improve customer fulfillment and cash flow.</a:t>
                      </a:r>
                      <a:endParaRPr lang="en-US" sz="1600" b="0" i="0" u="none" strike="noStrike" dirty="0">
                        <a:solidFill>
                          <a:srgbClr val="000000"/>
                        </a:solidFill>
                        <a:effectLst/>
                        <a:latin typeface="Helvetica Neue"/>
                        <a:cs typeface="Times New Roman" pitchFamily="18" charset="0"/>
                      </a:endParaRPr>
                    </a:p>
                  </a:txBody>
                  <a:tcPr marL="7204" marR="7204" marT="5393" marB="0" anchor="ctr"/>
                </a:tc>
              </a:tr>
              <a:tr h="897644">
                <a:tc>
                  <a:txBody>
                    <a:bodyPr/>
                    <a:lstStyle/>
                    <a:p>
                      <a:pPr algn="ctr" fontAlgn="ctr"/>
                      <a:r>
                        <a:rPr lang="en-US" sz="1600" b="0" i="0" u="none" strike="noStrike" dirty="0" smtClean="0">
                          <a:solidFill>
                            <a:srgbClr val="000000"/>
                          </a:solidFill>
                          <a:effectLst/>
                          <a:latin typeface="Helvetica Neue"/>
                          <a:cs typeface="Times New Roman" pitchFamily="18" charset="0"/>
                        </a:rPr>
                        <a:t>2</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ct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chemeClr val="tx1"/>
                          </a:solidFill>
                          <a:effectLst/>
                          <a:latin typeface="Helvetica Neue"/>
                          <a:cs typeface="Times New Roman" pitchFamily="18" charset="0"/>
                        </a:rPr>
                        <a:t>It is observed</a:t>
                      </a:r>
                      <a:r>
                        <a:rPr lang="en-US" sz="1600" b="0" i="0" u="none" strike="noStrike" baseline="0" dirty="0" smtClean="0">
                          <a:solidFill>
                            <a:schemeClr val="tx1"/>
                          </a:solidFill>
                          <a:effectLst/>
                          <a:latin typeface="Helvetica Neue"/>
                          <a:cs typeface="Times New Roman" pitchFamily="18" charset="0"/>
                        </a:rPr>
                        <a:t> that dispatch section at plant is part of Admin department while reporting to Marketing Department. </a:t>
                      </a:r>
                      <a:endParaRPr lang="en-US" sz="1600" b="0" i="0" u="none" strike="noStrike" dirty="0">
                        <a:solidFill>
                          <a:schemeClr val="tx1"/>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Mis alignment of function may lead to in</a:t>
                      </a:r>
                      <a:r>
                        <a:rPr lang="en-US" sz="1600" b="0" i="0" u="none" strike="noStrike" baseline="0" dirty="0" smtClean="0">
                          <a:solidFill>
                            <a:srgbClr val="000000"/>
                          </a:solidFill>
                          <a:effectLst/>
                          <a:latin typeface="Helvetica Neue"/>
                          <a:cs typeface="Times New Roman" pitchFamily="18" charset="0"/>
                        </a:rPr>
                        <a:t>efficiency and ineffectiveness </a:t>
                      </a:r>
                      <a:endParaRPr lang="en-US" sz="16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600" b="0" i="0" u="none" strike="noStrike" dirty="0" smtClean="0">
                          <a:solidFill>
                            <a:srgbClr val="000000"/>
                          </a:solidFill>
                          <a:effectLst/>
                          <a:latin typeface="Helvetica Neue"/>
                          <a:cs typeface="Times New Roman" pitchFamily="18" charset="0"/>
                        </a:rPr>
                        <a:t>It is recommended</a:t>
                      </a:r>
                      <a:r>
                        <a:rPr lang="en-US" sz="1600" b="0" i="0" u="none" strike="noStrike" baseline="0" dirty="0" smtClean="0">
                          <a:solidFill>
                            <a:srgbClr val="000000"/>
                          </a:solidFill>
                          <a:effectLst/>
                          <a:latin typeface="Helvetica Neue"/>
                          <a:cs typeface="Times New Roman" pitchFamily="18" charset="0"/>
                        </a:rPr>
                        <a:t> to align the dispatch department directly with the marketing department for better efficiency and effectiveness.</a:t>
                      </a:r>
                      <a:endParaRPr lang="en-US" sz="1600" b="0" i="0" u="none" strike="noStrike" dirty="0">
                        <a:solidFill>
                          <a:srgbClr val="000000"/>
                        </a:solidFill>
                        <a:effectLst/>
                        <a:latin typeface="Helvetica Neue"/>
                        <a:cs typeface="Times New Roman" pitchFamily="18" charset="0"/>
                      </a:endParaRPr>
                    </a:p>
                  </a:txBody>
                  <a:tcPr marL="7204" marR="7204"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8</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9930187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Helvetica Neue"/>
                <a:cs typeface="Times New Roman" pitchFamily="18" charset="0"/>
              </a:rPr>
              <a:t>Ultimate Objective to be </a:t>
            </a:r>
            <a:r>
              <a:rPr lang="en-US" b="1" dirty="0" smtClean="0">
                <a:latin typeface="Helvetica Neue"/>
                <a:cs typeface="Times New Roman" pitchFamily="18" charset="0"/>
              </a:rPr>
              <a:t>Achieved </a:t>
            </a:r>
            <a:r>
              <a:rPr lang="en-US" b="1" dirty="0">
                <a:latin typeface="Helvetica Neue"/>
                <a:cs typeface="Times New Roman" pitchFamily="18" charset="0"/>
              </a:rPr>
              <a:t>by FCCL &amp; ACL Cement </a:t>
            </a:r>
            <a:endParaRPr lang="en-US" dirty="0">
              <a:latin typeface="Helvetica Neue"/>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80</a:t>
            </a:fld>
            <a:endParaRPr lang="en-GB"/>
          </a:p>
        </p:txBody>
      </p:sp>
      <p:pic>
        <p:nvPicPr>
          <p:cNvPr id="8" name="Content Placeholder 7"/>
          <p:cNvPicPr>
            <a:picLocks noGrp="1" noChangeAspect="1"/>
          </p:cNvPicPr>
          <p:nvPr>
            <p:ph idx="1"/>
          </p:nvPr>
        </p:nvPicPr>
        <p:blipFill>
          <a:blip r:embed="rId2"/>
          <a:stretch>
            <a:fillRect/>
          </a:stretch>
        </p:blipFill>
        <p:spPr>
          <a:xfrm>
            <a:off x="467360" y="1260475"/>
            <a:ext cx="11257280" cy="5070475"/>
          </a:xfrm>
          <a:prstGeom prst="rect">
            <a:avLst/>
          </a:prstGeom>
        </p:spPr>
      </p:pic>
      <p:pic>
        <p:nvPicPr>
          <p:cNvPr id="9" name="Picture 8" descr="Image result for fauji foundation">
            <a:extLst>
              <a:ext uri="{FF2B5EF4-FFF2-40B4-BE49-F238E27FC236}">
                <a16:creationId xmlns="" xmlns:a16="http://schemas.microsoft.com/office/drawing/2014/main" id="{AB88DB5B-B1E3-4613-BDFC-B1D3C98B36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068614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Assessment of freight cost</a:t>
            </a:r>
            <a:br>
              <a:rPr lang="en-US" b="1" dirty="0">
                <a:latin typeface="Helvetica Neue"/>
                <a:cs typeface="Times New Roman" pitchFamily="18" charset="0"/>
              </a:rPr>
            </a:br>
            <a:r>
              <a:rPr lang="en-US" b="1" dirty="0">
                <a:latin typeface="Helvetica Neue"/>
                <a:cs typeface="Times New Roman" pitchFamily="18" charset="0"/>
              </a:rPr>
              <a:t>FCCL Average Freight / </a:t>
            </a:r>
            <a:r>
              <a:rPr lang="en-US" b="1" dirty="0" smtClean="0">
                <a:latin typeface="Helvetica Neue"/>
                <a:cs typeface="Times New Roman" pitchFamily="18" charset="0"/>
              </a:rPr>
              <a:t>Ton, per bag</a:t>
            </a:r>
            <a:endParaRPr lang="en-US" dirty="0">
              <a:latin typeface="Helvetica Neue"/>
            </a:endParaRPr>
          </a:p>
        </p:txBody>
      </p:sp>
      <p:sp>
        <p:nvSpPr>
          <p:cNvPr id="8" name="Content Placeholder 7"/>
          <p:cNvSpPr>
            <a:spLocks noGrp="1"/>
          </p:cNvSpPr>
          <p:nvPr>
            <p:ph sz="half" idx="1"/>
          </p:nvPr>
        </p:nvSpPr>
        <p:spPr>
          <a:xfrm>
            <a:off x="456277" y="1856509"/>
            <a:ext cx="11268363" cy="4474365"/>
          </a:xfrm>
        </p:spPr>
        <p:txBody>
          <a:bodyPr>
            <a:normAutofit/>
          </a:bodyPr>
          <a:lstStyle/>
          <a:p>
            <a:pPr>
              <a:buFont typeface="Wingdings" pitchFamily="2" charset="2"/>
              <a:buChar char="Ø"/>
            </a:pPr>
            <a:r>
              <a:rPr lang="en-US" sz="1600" dirty="0">
                <a:latin typeface="Helvetica Neue"/>
                <a:cs typeface="Times New Roman" pitchFamily="18" charset="0"/>
              </a:rPr>
              <a:t>Average Weighted Freight Cost (AWFC) FCL	= Rs.1685/ton</a:t>
            </a:r>
          </a:p>
          <a:p>
            <a:pPr marL="1947672" lvl="8" indent="0">
              <a:buNone/>
            </a:pPr>
            <a:r>
              <a:rPr lang="en-US" sz="1600" dirty="0">
                <a:latin typeface="Helvetica Neue"/>
                <a:cs typeface="Times New Roman" pitchFamily="18" charset="0"/>
              </a:rPr>
              <a:t>                                           	= Rs.84.25/bag</a:t>
            </a:r>
          </a:p>
          <a:p>
            <a:pPr>
              <a:buFont typeface="Wingdings" pitchFamily="2" charset="2"/>
              <a:buChar char="Ø"/>
            </a:pPr>
            <a:r>
              <a:rPr lang="en-US" sz="1600" dirty="0">
                <a:latin typeface="Helvetica Neue"/>
                <a:cs typeface="Times New Roman" pitchFamily="18" charset="0"/>
              </a:rPr>
              <a:t>Average Weighted Freight Cost (AWFC) ACL-N	</a:t>
            </a:r>
            <a:r>
              <a:rPr lang="en-US" sz="1600" dirty="0">
                <a:solidFill>
                  <a:schemeClr val="accent5"/>
                </a:solidFill>
                <a:latin typeface="Helvetica Neue"/>
                <a:cs typeface="Times New Roman" pitchFamily="18" charset="0"/>
              </a:rPr>
              <a:t>Not provided</a:t>
            </a:r>
            <a:r>
              <a:rPr lang="en-US" sz="1600" dirty="0">
                <a:latin typeface="Helvetica Neue"/>
                <a:cs typeface="Times New Roman" pitchFamily="18" charset="0"/>
              </a:rPr>
              <a:t>		</a:t>
            </a:r>
          </a:p>
          <a:p>
            <a:pPr>
              <a:buFont typeface="Wingdings" pitchFamily="2" charset="2"/>
              <a:buChar char="Ø"/>
            </a:pPr>
            <a:r>
              <a:rPr lang="en-US" sz="1600" dirty="0">
                <a:latin typeface="Helvetica Neue"/>
                <a:cs typeface="Times New Roman" pitchFamily="18" charset="0"/>
              </a:rPr>
              <a:t>Average Weighted Freight Cost (AWFC) ACL-W	</a:t>
            </a:r>
            <a:r>
              <a:rPr lang="en-US" sz="1600" dirty="0">
                <a:solidFill>
                  <a:schemeClr val="accent5"/>
                </a:solidFill>
                <a:latin typeface="Helvetica Neue"/>
                <a:cs typeface="Times New Roman" pitchFamily="18" charset="0"/>
              </a:rPr>
              <a:t>Not provided</a:t>
            </a:r>
          </a:p>
          <a:p>
            <a:pPr>
              <a:buFont typeface="Wingdings" pitchFamily="2" charset="2"/>
              <a:buChar char="Ø"/>
            </a:pPr>
            <a:r>
              <a:rPr lang="en-US" sz="1600" dirty="0">
                <a:latin typeface="Helvetica Neue"/>
                <a:cs typeface="Times New Roman" pitchFamily="18" charset="0"/>
              </a:rPr>
              <a:t>Total Freight Cost 2018-2019		= ?	</a:t>
            </a:r>
          </a:p>
          <a:p>
            <a:pPr>
              <a:buFont typeface="Wingdings" pitchFamily="2" charset="2"/>
              <a:buChar char="Ø"/>
            </a:pPr>
            <a:r>
              <a:rPr lang="en-US" sz="1600" dirty="0">
                <a:latin typeface="Helvetica Neue"/>
                <a:cs typeface="Times New Roman" pitchFamily="18" charset="0"/>
              </a:rPr>
              <a:t>Total Dispatch for the period of 2018-2019</a:t>
            </a:r>
          </a:p>
          <a:p>
            <a:pPr lvl="1">
              <a:buFont typeface="Wingdings" pitchFamily="2" charset="2"/>
              <a:buChar char="Ø"/>
            </a:pPr>
            <a:r>
              <a:rPr lang="en-US" sz="1600" dirty="0">
                <a:latin typeface="Helvetica Neue"/>
                <a:cs typeface="Times New Roman" pitchFamily="18" charset="0"/>
              </a:rPr>
              <a:t>FCCL				= 3,037,677 Tons</a:t>
            </a:r>
          </a:p>
          <a:p>
            <a:pPr lvl="1">
              <a:buFont typeface="Wingdings" pitchFamily="2" charset="2"/>
              <a:buChar char="Ø"/>
            </a:pPr>
            <a:r>
              <a:rPr lang="en-US" sz="1600" dirty="0">
                <a:latin typeface="Helvetica Neue"/>
                <a:cs typeface="Times New Roman" pitchFamily="18" charset="0"/>
              </a:rPr>
              <a:t>ACL Nizampur			= 1292752Tons</a:t>
            </a:r>
          </a:p>
          <a:p>
            <a:pPr lvl="1">
              <a:buFont typeface="Wingdings" pitchFamily="2" charset="2"/>
              <a:buChar char="Ø"/>
            </a:pPr>
            <a:r>
              <a:rPr lang="en-US" sz="1600" dirty="0">
                <a:latin typeface="Helvetica Neue"/>
                <a:cs typeface="Times New Roman" pitchFamily="18" charset="0"/>
              </a:rPr>
              <a:t>ACL </a:t>
            </a:r>
            <a:r>
              <a:rPr lang="en-US" sz="1600" dirty="0" err="1">
                <a:latin typeface="Helvetica Neue"/>
                <a:cs typeface="Times New Roman" pitchFamily="18" charset="0"/>
              </a:rPr>
              <a:t>Wah</a:t>
            </a:r>
            <a:r>
              <a:rPr lang="en-US" sz="1600" dirty="0">
                <a:latin typeface="Helvetica Neue"/>
                <a:cs typeface="Times New Roman" pitchFamily="18" charset="0"/>
              </a:rPr>
              <a:t>				= </a:t>
            </a:r>
            <a:r>
              <a:rPr lang="en-US" sz="1600" dirty="0" smtClean="0">
                <a:latin typeface="Helvetica Neue"/>
                <a:cs typeface="Times New Roman" pitchFamily="18" charset="0"/>
              </a:rPr>
              <a:t>1060743Ton</a:t>
            </a:r>
            <a:endParaRPr lang="en-US" sz="1600" dirty="0">
              <a:latin typeface="Helvetica Neue"/>
              <a:cs typeface="Times New Roman" pitchFamily="18" charset="0"/>
            </a:endParaRPr>
          </a:p>
        </p:txBody>
      </p:sp>
      <p:sp>
        <p:nvSpPr>
          <p:cNvPr id="5" name="Slide Number Placeholder 4"/>
          <p:cNvSpPr>
            <a:spLocks noGrp="1"/>
          </p:cNvSpPr>
          <p:nvPr>
            <p:ph type="sldNum" sz="quarter" idx="12"/>
          </p:nvPr>
        </p:nvSpPr>
        <p:spPr/>
        <p:txBody>
          <a:bodyPr/>
          <a:lstStyle/>
          <a:p>
            <a:fld id="{D92F3F0D-1408-4367-A855-40F65622E7AE}" type="slidenum">
              <a:rPr lang="en-GB" smtClean="0"/>
              <a:t>81</a:t>
            </a:fld>
            <a:endParaRPr lang="en-GB" dirty="0"/>
          </a:p>
        </p:txBody>
      </p:sp>
      <p:sp>
        <p:nvSpPr>
          <p:cNvPr id="11" name="Content Placeholder 10"/>
          <p:cNvSpPr>
            <a:spLocks noGrp="1"/>
          </p:cNvSpPr>
          <p:nvPr>
            <p:ph idx="15"/>
          </p:nvPr>
        </p:nvSpPr>
        <p:spPr/>
        <p:txBody>
          <a:bodyPr>
            <a:normAutofit/>
          </a:bodyPr>
          <a:lstStyle/>
          <a:p>
            <a:r>
              <a:rPr lang="en-US" dirty="0">
                <a:solidFill>
                  <a:srgbClr val="000000"/>
                </a:solidFill>
                <a:latin typeface="Helvetica Neue"/>
                <a:cs typeface="Times New Roman" pitchFamily="18" charset="0"/>
              </a:rPr>
              <a:t>High cost of transportation may limit the penetration in new territories</a:t>
            </a:r>
            <a:r>
              <a:rPr lang="en-US" dirty="0" smtClean="0">
                <a:latin typeface="Helvetica Neue"/>
                <a:cs typeface="Times New Roman" pitchFamily="18" charset="0"/>
              </a:rPr>
              <a:t> </a:t>
            </a:r>
            <a:endParaRPr lang="en-US" dirty="0">
              <a:latin typeface="Helvetica Neue"/>
            </a:endParaRPr>
          </a:p>
        </p:txBody>
      </p:sp>
      <mc:AlternateContent xmlns:mc="http://schemas.openxmlformats.org/markup-compatibility/2006">
        <mc:Choice xmlns:a14="http://schemas.microsoft.com/office/drawing/2010/main" Requires="a14">
          <p:sp>
            <p:nvSpPr>
              <p:cNvPr id="12" name="TextBox 11"/>
              <p:cNvSpPr txBox="1"/>
              <p:nvPr/>
            </p:nvSpPr>
            <p:spPr>
              <a:xfrm>
                <a:off x="2742254" y="5101963"/>
                <a:ext cx="7638511" cy="670248"/>
              </a:xfrm>
              <a:prstGeom prst="rect">
                <a:avLst/>
              </a:prstGeom>
              <a:noFill/>
            </p:spPr>
            <p:txBody>
              <a:bodyPr wrap="square" rtlCol="0">
                <a:spAutoFit/>
              </a:bodyPr>
              <a:lstStyle/>
              <a:p>
                <a:r>
                  <a:rPr lang="en-US" sz="1600" i="1" dirty="0" smtClean="0">
                    <a:latin typeface="Helvetica Neue"/>
                    <a:cs typeface="Times New Roman" pitchFamily="18" charset="0"/>
                  </a:rPr>
                  <a:t>Average Freight Cost</a:t>
                </a:r>
                <a14:m>
                  <m:oMath xmlns:m="http://schemas.openxmlformats.org/officeDocument/2006/math">
                    <m:r>
                      <a:rPr lang="en-US" sz="2400" b="0" i="1" smtClean="0">
                        <a:latin typeface="Cambria Math"/>
                      </a:rPr>
                      <m:t> </m:t>
                    </m:r>
                    <m:r>
                      <a:rPr lang="en-US" sz="2400" i="1" smtClean="0">
                        <a:latin typeface="Cambria Math"/>
                      </a:rPr>
                      <m:t>=</m:t>
                    </m:r>
                    <m:f>
                      <m:fPr>
                        <m:ctrlPr>
                          <a:rPr lang="en-US" sz="2400" i="1" smtClean="0">
                            <a:latin typeface="Cambria Math"/>
                          </a:rPr>
                        </m:ctrlPr>
                      </m:fPr>
                      <m:num>
                        <m:r>
                          <a:rPr lang="en-US" sz="2400" b="0" i="1" smtClean="0">
                            <a:latin typeface="Cambria Math"/>
                          </a:rPr>
                          <m:t>𝑇𝑜𝑡𝑎𝑙</m:t>
                        </m:r>
                        <m:r>
                          <a:rPr lang="en-US" sz="2400" b="0" i="1" smtClean="0">
                            <a:latin typeface="Cambria Math"/>
                          </a:rPr>
                          <m:t> </m:t>
                        </m:r>
                        <m:r>
                          <a:rPr lang="en-US" sz="2400" b="0" i="1" smtClean="0">
                            <a:latin typeface="Cambria Math"/>
                          </a:rPr>
                          <m:t>𝐹𝑟𝑒𝑖𝑔h𝑡</m:t>
                        </m:r>
                        <m:r>
                          <a:rPr lang="en-US" sz="2400" b="0" i="1" smtClean="0">
                            <a:latin typeface="Cambria Math"/>
                          </a:rPr>
                          <m:t> </m:t>
                        </m:r>
                        <m:r>
                          <a:rPr lang="en-US" sz="2400" b="0" i="1" smtClean="0">
                            <a:latin typeface="Cambria Math"/>
                          </a:rPr>
                          <m:t>𝐶𝑜𝑠𝑡</m:t>
                        </m:r>
                      </m:num>
                      <m:den>
                        <m:r>
                          <a:rPr lang="en-US" sz="2400" b="0" i="1" smtClean="0">
                            <a:latin typeface="Cambria Math"/>
                          </a:rPr>
                          <m:t>𝑇𝑜𝑡𝑎𝑙</m:t>
                        </m:r>
                        <m:r>
                          <a:rPr lang="en-US" sz="2400" b="0" i="1" smtClean="0">
                            <a:latin typeface="Cambria Math"/>
                          </a:rPr>
                          <m:t> </m:t>
                        </m:r>
                        <m:r>
                          <a:rPr lang="en-US" sz="2400" b="0" i="1" smtClean="0">
                            <a:latin typeface="Cambria Math"/>
                          </a:rPr>
                          <m:t>𝐷𝑖𝑠𝑝𝑎𝑡𝑐h</m:t>
                        </m:r>
                      </m:den>
                    </m:f>
                  </m:oMath>
                </a14:m>
                <a:endParaRPr lang="en-US" sz="1600" dirty="0">
                  <a:latin typeface="Helvetica Neue"/>
                  <a:cs typeface="Times New Roman"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742254" y="5101963"/>
                <a:ext cx="7638511" cy="670248"/>
              </a:xfrm>
              <a:prstGeom prst="rect">
                <a:avLst/>
              </a:prstGeom>
              <a:blipFill rotWithShape="1">
                <a:blip r:embed="rId2"/>
                <a:stretch>
                  <a:fillRect l="-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20797" y="5741645"/>
                <a:ext cx="4774192" cy="629981"/>
              </a:xfrm>
              <a:prstGeom prst="rect">
                <a:avLst/>
              </a:prstGeom>
              <a:noFill/>
            </p:spPr>
            <p:txBody>
              <a:bodyPr wrap="none" rtlCol="0">
                <a:spAutoFit/>
              </a:bodyPr>
              <a:lstStyle/>
              <a:p>
                <a:r>
                  <a:rPr lang="en-US" sz="1600" i="1" dirty="0" smtClean="0">
                    <a:latin typeface="Helvetica Neue"/>
                    <a:cs typeface="Times New Roman" pitchFamily="18" charset="0"/>
                  </a:rPr>
                  <a:t>Freight Cost per Bag</a:t>
                </a:r>
                <a:r>
                  <a:rPr lang="en-US" sz="1600" dirty="0" smtClean="0">
                    <a:latin typeface="Helvetica Neue"/>
                    <a:cs typeface="Times New Roman" pitchFamily="18" charset="0"/>
                  </a:rPr>
                  <a:t> </a:t>
                </a:r>
                <a14:m>
                  <m:oMath xmlns:m="http://schemas.openxmlformats.org/officeDocument/2006/math">
                    <m:r>
                      <a:rPr lang="en-US" sz="2400" i="1" smtClean="0">
                        <a:latin typeface="Cambria Math"/>
                      </a:rPr>
                      <m:t>=</m:t>
                    </m:r>
                    <m:f>
                      <m:fPr>
                        <m:ctrlPr>
                          <a:rPr lang="en-US" sz="2400" i="1" smtClean="0">
                            <a:latin typeface="Cambria Math"/>
                          </a:rPr>
                        </m:ctrlPr>
                      </m:fPr>
                      <m:num>
                        <m:r>
                          <a:rPr lang="en-US" sz="2400" b="0" i="1" smtClean="0">
                            <a:latin typeface="Cambria Math"/>
                          </a:rPr>
                          <m:t>𝐴𝑣𝑒𝑟𝑎𝑔𝑒</m:t>
                        </m:r>
                        <m:r>
                          <a:rPr lang="en-US" sz="2400" b="0" i="1" smtClean="0">
                            <a:latin typeface="Cambria Math"/>
                          </a:rPr>
                          <m:t> </m:t>
                        </m:r>
                        <m:r>
                          <a:rPr lang="en-US" sz="2400" b="0" i="1" smtClean="0">
                            <a:latin typeface="Cambria Math"/>
                          </a:rPr>
                          <m:t>𝐹𝑟𝑒𝑖𝑔h𝑡</m:t>
                        </m:r>
                        <m:r>
                          <a:rPr lang="en-US" sz="2400" b="0" i="1" smtClean="0">
                            <a:latin typeface="Cambria Math"/>
                          </a:rPr>
                          <m:t> </m:t>
                        </m:r>
                        <m:r>
                          <a:rPr lang="en-US" sz="2400" b="0" i="1" smtClean="0">
                            <a:latin typeface="Cambria Math"/>
                          </a:rPr>
                          <m:t>𝐶𝑜𝑠𝑡</m:t>
                        </m:r>
                      </m:num>
                      <m:den>
                        <m:r>
                          <a:rPr lang="en-US" sz="2400" b="0" i="1" smtClean="0">
                            <a:latin typeface="Cambria Math"/>
                          </a:rPr>
                          <m:t>20</m:t>
                        </m:r>
                      </m:den>
                    </m:f>
                  </m:oMath>
                </a14:m>
                <a:endParaRPr lang="en-US" sz="1600" dirty="0">
                  <a:latin typeface="Helvetica Neue"/>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20797" y="5741645"/>
                <a:ext cx="4774192" cy="629981"/>
              </a:xfrm>
              <a:prstGeom prst="rect">
                <a:avLst/>
              </a:prstGeom>
              <a:blipFill rotWithShape="1">
                <a:blip r:embed="rId3"/>
                <a:stretch>
                  <a:fillRect l="-639"/>
                </a:stretch>
              </a:blipFill>
            </p:spPr>
            <p:txBody>
              <a:bodyPr/>
              <a:lstStyle/>
              <a:p>
                <a:r>
                  <a:rPr lang="en-US">
                    <a:noFill/>
                  </a:rPr>
                  <a:t> </a:t>
                </a:r>
              </a:p>
            </p:txBody>
          </p:sp>
        </mc:Fallback>
      </mc:AlternateContent>
      <p:pic>
        <p:nvPicPr>
          <p:cNvPr id="14" name="Picture 13" descr="Image result for fauji foundation">
            <a:extLst>
              <a:ext uri="{FF2B5EF4-FFF2-40B4-BE49-F238E27FC236}">
                <a16:creationId xmlns="" xmlns:a16="http://schemas.microsoft.com/office/drawing/2014/main" id="{AB88DB5B-B1E3-4613-BDFC-B1D3C98B36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7058869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dirty="0">
                <a:latin typeface="Helvetica Neue"/>
                <a:cs typeface="Times New Roman" pitchFamily="18" charset="0"/>
              </a:rPr>
              <a:t>ACL Dispatch Staff Productivity Analysis &amp; Resource Optimization</a:t>
            </a:r>
            <a:endParaRPr lang="en-US" dirty="0">
              <a:latin typeface="Helvetica Neue"/>
            </a:endParaRPr>
          </a:p>
        </p:txBody>
      </p:sp>
      <p:sp>
        <p:nvSpPr>
          <p:cNvPr id="6" name="Content Placeholder 5"/>
          <p:cNvSpPr>
            <a:spLocks noGrp="1"/>
          </p:cNvSpPr>
          <p:nvPr>
            <p:ph idx="1"/>
          </p:nvPr>
        </p:nvSpPr>
        <p:spPr>
          <a:xfrm>
            <a:off x="467360" y="1274412"/>
            <a:ext cx="11257280" cy="5070111"/>
          </a:xfrm>
        </p:spPr>
        <p:txBody>
          <a:bodyPr>
            <a:normAutofit/>
          </a:bodyPr>
          <a:lstStyle/>
          <a:p>
            <a:pPr marL="342900" indent="-342900">
              <a:buFont typeface="Wingdings" pitchFamily="2" charset="2"/>
              <a:buChar char="Ø"/>
            </a:pPr>
            <a:r>
              <a:rPr lang="en-US" sz="1600" dirty="0">
                <a:latin typeface="Helvetica Neue"/>
                <a:cs typeface="Times New Roman" pitchFamily="18" charset="0"/>
              </a:rPr>
              <a:t>Total dispatch for the period of 2018-2019</a:t>
            </a:r>
          </a:p>
          <a:p>
            <a:pPr marL="742950" lvl="1" indent="-285750"/>
            <a:r>
              <a:rPr lang="en-US" sz="1600" dirty="0">
                <a:latin typeface="Helvetica Neue"/>
                <a:cs typeface="Times New Roman" pitchFamily="18" charset="0"/>
              </a:rPr>
              <a:t>ACL Nizampur	</a:t>
            </a:r>
            <a:r>
              <a:rPr lang="en-US" sz="1600" dirty="0" smtClean="0">
                <a:latin typeface="Helvetica Neue"/>
                <a:cs typeface="Times New Roman" pitchFamily="18" charset="0"/>
              </a:rPr>
              <a:t>	=			1,292,752 Tons</a:t>
            </a:r>
            <a:endParaRPr lang="en-US" sz="1600" dirty="0">
              <a:latin typeface="Helvetica Neue"/>
              <a:cs typeface="Times New Roman" pitchFamily="18" charset="0"/>
            </a:endParaRPr>
          </a:p>
          <a:p>
            <a:pPr marL="742950" lvl="1" indent="-285750"/>
            <a:r>
              <a:rPr lang="en-US" sz="1600" dirty="0">
                <a:latin typeface="Helvetica Neue"/>
                <a:cs typeface="Times New Roman" pitchFamily="18" charset="0"/>
              </a:rPr>
              <a:t>ACL </a:t>
            </a:r>
            <a:r>
              <a:rPr lang="en-US" sz="1600" dirty="0" err="1">
                <a:latin typeface="Helvetica Neue"/>
                <a:cs typeface="Times New Roman" pitchFamily="18" charset="0"/>
              </a:rPr>
              <a:t>Wah</a:t>
            </a:r>
            <a:r>
              <a:rPr lang="en-US" sz="1600" dirty="0">
                <a:latin typeface="Helvetica Neue"/>
                <a:cs typeface="Times New Roman" pitchFamily="18" charset="0"/>
              </a:rPr>
              <a:t>		</a:t>
            </a:r>
            <a:r>
              <a:rPr lang="en-US" sz="1600" dirty="0" smtClean="0">
                <a:latin typeface="Helvetica Neue"/>
                <a:cs typeface="Times New Roman" pitchFamily="18" charset="0"/>
              </a:rPr>
              <a:t>	=			1,060,743 Tons</a:t>
            </a:r>
            <a:endParaRPr lang="en-US" sz="1600" dirty="0">
              <a:latin typeface="Helvetica Neue"/>
              <a:cs typeface="Times New Roman" pitchFamily="18" charset="0"/>
            </a:endParaRPr>
          </a:p>
          <a:p>
            <a:pPr marL="342900" indent="-342900">
              <a:buFont typeface="Wingdings" pitchFamily="2" charset="2"/>
              <a:buChar char="Ø"/>
            </a:pPr>
            <a:r>
              <a:rPr lang="en-US" sz="1600" dirty="0">
                <a:latin typeface="Helvetica Neue"/>
                <a:cs typeface="Times New Roman" pitchFamily="18" charset="0"/>
              </a:rPr>
              <a:t>Total dispatch staff</a:t>
            </a:r>
          </a:p>
          <a:p>
            <a:pPr marL="742950" lvl="1" indent="-285750"/>
            <a:r>
              <a:rPr lang="en-US" sz="1600" dirty="0">
                <a:latin typeface="Helvetica Neue"/>
                <a:cs typeface="Times New Roman" pitchFamily="18" charset="0"/>
              </a:rPr>
              <a:t>ACL Nizampur	</a:t>
            </a:r>
            <a:r>
              <a:rPr lang="en-US" sz="1600" dirty="0" smtClean="0">
                <a:latin typeface="Helvetica Neue"/>
                <a:cs typeface="Times New Roman" pitchFamily="18" charset="0"/>
              </a:rPr>
              <a:t>	=			17</a:t>
            </a:r>
            <a:endParaRPr lang="en-US" sz="1600" dirty="0">
              <a:latin typeface="Helvetica Neue"/>
              <a:cs typeface="Times New Roman" pitchFamily="18" charset="0"/>
            </a:endParaRPr>
          </a:p>
          <a:p>
            <a:pPr marL="742950" lvl="1" indent="-285750"/>
            <a:r>
              <a:rPr lang="en-US" sz="1600" dirty="0">
                <a:latin typeface="Helvetica Neue"/>
                <a:cs typeface="Times New Roman" pitchFamily="18" charset="0"/>
              </a:rPr>
              <a:t>ACL </a:t>
            </a:r>
            <a:r>
              <a:rPr lang="en-US" sz="1600" dirty="0" err="1">
                <a:latin typeface="Helvetica Neue"/>
                <a:cs typeface="Times New Roman" pitchFamily="18" charset="0"/>
              </a:rPr>
              <a:t>Wah</a:t>
            </a:r>
            <a:r>
              <a:rPr lang="en-US" sz="1600" dirty="0">
                <a:latin typeface="Helvetica Neue"/>
                <a:cs typeface="Times New Roman" pitchFamily="18" charset="0"/>
              </a:rPr>
              <a:t>		</a:t>
            </a:r>
            <a:r>
              <a:rPr lang="en-US" sz="1600" dirty="0" smtClean="0">
                <a:latin typeface="Helvetica Neue"/>
                <a:cs typeface="Times New Roman" pitchFamily="18" charset="0"/>
              </a:rPr>
              <a:t>	=			10</a:t>
            </a:r>
            <a:endParaRPr lang="en-US" sz="1600" dirty="0">
              <a:latin typeface="Helvetica Neue"/>
              <a:cs typeface="Times New Roman" pitchFamily="18" charset="0"/>
            </a:endParaRPr>
          </a:p>
          <a:p>
            <a:pPr>
              <a:buFont typeface="Wingdings" pitchFamily="2" charset="2"/>
              <a:buChar char="Ø"/>
            </a:pPr>
            <a:r>
              <a:rPr lang="en-US" sz="1600" dirty="0">
                <a:latin typeface="Helvetica Neue"/>
                <a:cs typeface="Times New Roman" pitchFamily="18" charset="0"/>
              </a:rPr>
              <a:t>  Dispatch staff productivity	</a:t>
            </a:r>
            <a:r>
              <a:rPr lang="en-US" sz="1600" dirty="0" smtClean="0">
                <a:latin typeface="Helvetica Neue"/>
                <a:cs typeface="Times New Roman" pitchFamily="18" charset="0"/>
              </a:rPr>
              <a:t>	=</a:t>
            </a:r>
            <a:r>
              <a:rPr lang="en-US" sz="1600" dirty="0" smtClean="0">
                <a:latin typeface="Helvetica Neue"/>
                <a:cs typeface="Times New Roman" pitchFamily="18" charset="0"/>
              </a:rPr>
              <a:t>			Total Dispatch Qty</a:t>
            </a:r>
            <a:r>
              <a:rPr lang="en-US" sz="1600" dirty="0">
                <a:latin typeface="Helvetica Neue"/>
                <a:cs typeface="Times New Roman" pitchFamily="18" charset="0"/>
              </a:rPr>
              <a:t>./ </a:t>
            </a:r>
            <a:r>
              <a:rPr lang="en-US" sz="1600" dirty="0" smtClean="0">
                <a:latin typeface="Helvetica Neue"/>
                <a:cs typeface="Times New Roman" pitchFamily="18" charset="0"/>
              </a:rPr>
              <a:t>Total Dispatch Staff</a:t>
            </a:r>
            <a:endParaRPr lang="en-US" sz="1600" dirty="0">
              <a:latin typeface="Helvetica Neue"/>
              <a:cs typeface="Times New Roman" pitchFamily="18" charset="0"/>
            </a:endParaRPr>
          </a:p>
          <a:p>
            <a:pPr marL="457200" lvl="1" indent="0">
              <a:buNone/>
            </a:pPr>
            <a:r>
              <a:rPr lang="en-US" sz="1600" dirty="0">
                <a:latin typeface="Helvetica Neue"/>
                <a:cs typeface="Times New Roman" pitchFamily="18" charset="0"/>
              </a:rPr>
              <a:t>ACL-N dispatch staff productivity	= </a:t>
            </a:r>
            <a:r>
              <a:rPr lang="en-US" sz="1600" dirty="0" smtClean="0">
                <a:latin typeface="Helvetica Neue"/>
                <a:cs typeface="Times New Roman" pitchFamily="18" charset="0"/>
              </a:rPr>
              <a:t>		</a:t>
            </a:r>
            <a:r>
              <a:rPr lang="en-US" sz="1600" dirty="0" smtClean="0">
                <a:latin typeface="Helvetica Neue"/>
                <a:cs typeface="Times New Roman" pitchFamily="18" charset="0"/>
              </a:rPr>
              <a:t>	1,292,752/17</a:t>
            </a:r>
            <a:endParaRPr lang="en-US" sz="1600" dirty="0">
              <a:latin typeface="Helvetica Neue"/>
              <a:cs typeface="Times New Roman" pitchFamily="18" charset="0"/>
            </a:endParaRPr>
          </a:p>
          <a:p>
            <a:pPr marL="457200" lvl="1" indent="0">
              <a:buNone/>
            </a:pPr>
            <a:r>
              <a:rPr lang="en-US" sz="1600" dirty="0">
                <a:latin typeface="Helvetica Neue"/>
                <a:cs typeface="Times New Roman" pitchFamily="18" charset="0"/>
              </a:rPr>
              <a:t>				= </a:t>
            </a:r>
            <a:r>
              <a:rPr lang="en-US" sz="1600" dirty="0" smtClean="0">
                <a:latin typeface="Helvetica Neue"/>
                <a:cs typeface="Times New Roman" pitchFamily="18" charset="0"/>
              </a:rPr>
              <a:t>			76,044/12</a:t>
            </a:r>
            <a:endParaRPr lang="en-US" sz="1600" dirty="0">
              <a:latin typeface="Helvetica Neue"/>
              <a:cs typeface="Times New Roman" pitchFamily="18" charset="0"/>
            </a:endParaRPr>
          </a:p>
          <a:p>
            <a:pPr marL="457200" lvl="1" indent="0">
              <a:buNone/>
            </a:pPr>
            <a:r>
              <a:rPr lang="en-US" sz="1600" dirty="0">
                <a:latin typeface="Helvetica Neue"/>
                <a:cs typeface="Times New Roman" pitchFamily="18" charset="0"/>
              </a:rPr>
              <a:t>				= </a:t>
            </a:r>
            <a:r>
              <a:rPr lang="en-US" sz="1600" dirty="0" smtClean="0">
                <a:latin typeface="Helvetica Neue"/>
                <a:cs typeface="Times New Roman" pitchFamily="18" charset="0"/>
              </a:rPr>
              <a:t>			</a:t>
            </a:r>
            <a:r>
              <a:rPr lang="en-US" sz="1600" dirty="0" smtClean="0">
                <a:solidFill>
                  <a:srgbClr val="0070C0"/>
                </a:solidFill>
                <a:latin typeface="Helvetica Neue"/>
                <a:cs typeface="Times New Roman" pitchFamily="18" charset="0"/>
              </a:rPr>
              <a:t>6,337 Tons/Month/Person</a:t>
            </a:r>
            <a:endParaRPr lang="en-US" sz="1600" dirty="0">
              <a:solidFill>
                <a:srgbClr val="0070C0"/>
              </a:solidFill>
              <a:latin typeface="Helvetica Neue"/>
              <a:cs typeface="Times New Roman" pitchFamily="18" charset="0"/>
            </a:endParaRPr>
          </a:p>
          <a:p>
            <a:pPr marL="457200" lvl="1" indent="0">
              <a:buNone/>
            </a:pPr>
            <a:r>
              <a:rPr lang="en-US" sz="1600" dirty="0">
                <a:solidFill>
                  <a:srgbClr val="0070C0"/>
                </a:solidFill>
                <a:latin typeface="Helvetica Neue"/>
                <a:cs typeface="Times New Roman" pitchFamily="18" charset="0"/>
              </a:rPr>
              <a:t>				= </a:t>
            </a:r>
            <a:r>
              <a:rPr lang="en-US" sz="1600" dirty="0" smtClean="0">
                <a:solidFill>
                  <a:srgbClr val="0070C0"/>
                </a:solidFill>
                <a:latin typeface="Helvetica Neue"/>
                <a:cs typeface="Times New Roman" pitchFamily="18" charset="0"/>
              </a:rPr>
              <a:t>			6,337/23 Days</a:t>
            </a:r>
            <a:endParaRPr lang="en-US" sz="1600" dirty="0">
              <a:solidFill>
                <a:srgbClr val="0070C0"/>
              </a:solidFill>
              <a:latin typeface="Helvetica Neue"/>
              <a:cs typeface="Times New Roman" pitchFamily="18" charset="0"/>
            </a:endParaRPr>
          </a:p>
          <a:p>
            <a:pPr marL="457200" lvl="1" indent="0">
              <a:buNone/>
            </a:pPr>
            <a:r>
              <a:rPr lang="en-US" sz="1600" dirty="0">
                <a:solidFill>
                  <a:srgbClr val="0070C0"/>
                </a:solidFill>
                <a:latin typeface="Helvetica Neue"/>
                <a:cs typeface="Times New Roman" pitchFamily="18" charset="0"/>
              </a:rPr>
              <a:t>				= </a:t>
            </a:r>
            <a:r>
              <a:rPr lang="en-US" sz="1600" dirty="0" smtClean="0">
                <a:solidFill>
                  <a:srgbClr val="0070C0"/>
                </a:solidFill>
                <a:latin typeface="Helvetica Neue"/>
                <a:cs typeface="Times New Roman" pitchFamily="18" charset="0"/>
              </a:rPr>
              <a:t>			275 Tons/Day/Person </a:t>
            </a:r>
            <a:r>
              <a:rPr lang="en-US" sz="1600" dirty="0">
                <a:solidFill>
                  <a:srgbClr val="0070C0"/>
                </a:solidFill>
                <a:latin typeface="Helvetica Neue"/>
                <a:cs typeface="Times New Roman" pitchFamily="18" charset="0"/>
              </a:rPr>
              <a:t>(09 Vehicles </a:t>
            </a:r>
            <a:r>
              <a:rPr lang="en-US" sz="1600" dirty="0" smtClean="0">
                <a:solidFill>
                  <a:srgbClr val="0070C0"/>
                </a:solidFill>
                <a:latin typeface="Helvetica Neue"/>
                <a:cs typeface="Times New Roman" pitchFamily="18" charset="0"/>
              </a:rPr>
              <a:t>Documentation)</a:t>
            </a:r>
          </a:p>
          <a:p>
            <a:pPr marL="457200" lvl="1" indent="0">
              <a:buNone/>
            </a:pPr>
            <a:r>
              <a:rPr lang="en-US" sz="1600" dirty="0" smtClean="0">
                <a:latin typeface="Helvetica Neue"/>
                <a:cs typeface="Times New Roman" pitchFamily="18" charset="0"/>
              </a:rPr>
              <a:t>ACL-W dispatch staff productivity	= 		</a:t>
            </a:r>
            <a:r>
              <a:rPr lang="en-US" sz="1600" dirty="0" smtClean="0">
                <a:latin typeface="Helvetica Neue"/>
                <a:cs typeface="Times New Roman" pitchFamily="18" charset="0"/>
              </a:rPr>
              <a:t>	1,060,743/10</a:t>
            </a:r>
            <a:endParaRPr lang="en-US" sz="1600" dirty="0" smtClean="0">
              <a:latin typeface="Helvetica Neue"/>
              <a:cs typeface="Times New Roman" pitchFamily="18" charset="0"/>
            </a:endParaRPr>
          </a:p>
          <a:p>
            <a:pPr marL="457200" lvl="1" indent="0">
              <a:buNone/>
            </a:pPr>
            <a:r>
              <a:rPr lang="en-US" sz="1600" dirty="0">
                <a:latin typeface="Helvetica Neue"/>
                <a:cs typeface="Times New Roman" pitchFamily="18" charset="0"/>
              </a:rPr>
              <a:t>				= </a:t>
            </a:r>
            <a:r>
              <a:rPr lang="en-US" sz="1600" dirty="0" smtClean="0">
                <a:latin typeface="Helvetica Neue"/>
                <a:cs typeface="Times New Roman" pitchFamily="18" charset="0"/>
              </a:rPr>
              <a:t>			106,074/12</a:t>
            </a:r>
            <a:endParaRPr lang="en-US" sz="1600" dirty="0">
              <a:latin typeface="Helvetica Neue"/>
              <a:cs typeface="Times New Roman" pitchFamily="18" charset="0"/>
            </a:endParaRPr>
          </a:p>
          <a:p>
            <a:pPr marL="457200" lvl="1" indent="0">
              <a:buNone/>
            </a:pPr>
            <a:r>
              <a:rPr lang="en-US" sz="1600" dirty="0">
                <a:latin typeface="Helvetica Neue"/>
                <a:cs typeface="Times New Roman" pitchFamily="18" charset="0"/>
              </a:rPr>
              <a:t>				= </a:t>
            </a:r>
            <a:r>
              <a:rPr lang="en-US" sz="1600" dirty="0" smtClean="0">
                <a:latin typeface="Helvetica Neue"/>
                <a:cs typeface="Times New Roman" pitchFamily="18" charset="0"/>
              </a:rPr>
              <a:t>			</a:t>
            </a:r>
            <a:r>
              <a:rPr lang="en-US" sz="1600" dirty="0" smtClean="0">
                <a:solidFill>
                  <a:srgbClr val="0070C0"/>
                </a:solidFill>
                <a:latin typeface="Helvetica Neue"/>
                <a:cs typeface="Times New Roman" pitchFamily="18" charset="0"/>
              </a:rPr>
              <a:t>8,839 Ton/Month/Person</a:t>
            </a:r>
            <a:endParaRPr lang="en-US" sz="1600" dirty="0">
              <a:solidFill>
                <a:srgbClr val="0070C0"/>
              </a:solidFill>
              <a:latin typeface="Helvetica Neue"/>
              <a:cs typeface="Times New Roman" pitchFamily="18" charset="0"/>
            </a:endParaRPr>
          </a:p>
          <a:p>
            <a:pPr marL="457200" lvl="1" indent="0">
              <a:buNone/>
            </a:pPr>
            <a:r>
              <a:rPr lang="en-US" sz="1600" dirty="0">
                <a:solidFill>
                  <a:srgbClr val="0070C0"/>
                </a:solidFill>
                <a:latin typeface="Helvetica Neue"/>
                <a:cs typeface="Times New Roman" pitchFamily="18" charset="0"/>
              </a:rPr>
              <a:t>				= </a:t>
            </a:r>
            <a:r>
              <a:rPr lang="en-US" sz="1600" dirty="0" smtClean="0">
                <a:solidFill>
                  <a:srgbClr val="0070C0"/>
                </a:solidFill>
                <a:latin typeface="Helvetica Neue"/>
                <a:cs typeface="Times New Roman" pitchFamily="18" charset="0"/>
              </a:rPr>
              <a:t>			8,839/23 Days</a:t>
            </a:r>
            <a:endParaRPr lang="en-US" sz="1600" dirty="0">
              <a:solidFill>
                <a:srgbClr val="0070C0"/>
              </a:solidFill>
              <a:latin typeface="Helvetica Neue"/>
              <a:cs typeface="Times New Roman" pitchFamily="18" charset="0"/>
            </a:endParaRPr>
          </a:p>
          <a:p>
            <a:pPr marL="457200" lvl="1" indent="0">
              <a:buNone/>
            </a:pPr>
            <a:r>
              <a:rPr lang="en-US" sz="1600" dirty="0" smtClean="0">
                <a:solidFill>
                  <a:srgbClr val="0070C0"/>
                </a:solidFill>
                <a:latin typeface="Helvetica Neue"/>
                <a:cs typeface="Times New Roman" pitchFamily="18" charset="0"/>
              </a:rPr>
              <a:t>	</a:t>
            </a:r>
            <a:r>
              <a:rPr lang="en-US" sz="1600" dirty="0">
                <a:solidFill>
                  <a:srgbClr val="0070C0"/>
                </a:solidFill>
                <a:latin typeface="Helvetica Neue"/>
                <a:cs typeface="Times New Roman" pitchFamily="18" charset="0"/>
              </a:rPr>
              <a:t>			= </a:t>
            </a:r>
            <a:r>
              <a:rPr lang="en-US" sz="1600" dirty="0" smtClean="0">
                <a:solidFill>
                  <a:srgbClr val="0070C0"/>
                </a:solidFill>
                <a:latin typeface="Helvetica Neue"/>
                <a:cs typeface="Times New Roman" pitchFamily="18" charset="0"/>
              </a:rPr>
              <a:t>			384 Tons/Day/Person </a:t>
            </a:r>
            <a:r>
              <a:rPr lang="en-US" sz="1600" dirty="0">
                <a:solidFill>
                  <a:srgbClr val="0070C0"/>
                </a:solidFill>
                <a:latin typeface="Helvetica Neue"/>
                <a:cs typeface="Times New Roman" pitchFamily="18" charset="0"/>
              </a:rPr>
              <a:t>(13 Vehicles Documentation</a:t>
            </a:r>
            <a:r>
              <a:rPr lang="en-US" sz="1600" dirty="0" smtClean="0">
                <a:solidFill>
                  <a:srgbClr val="0070C0"/>
                </a:solidFill>
                <a:latin typeface="Helvetica Neue"/>
                <a:cs typeface="Times New Roman" pitchFamily="18" charset="0"/>
              </a:rPr>
              <a:t>)</a:t>
            </a:r>
            <a:endParaRPr lang="en-US" sz="1600" dirty="0">
              <a:solidFill>
                <a:srgbClr val="0070C0"/>
              </a:solidFill>
              <a:latin typeface="Helvetica Neue"/>
              <a:cs typeface="Times New Roman" pitchFamily="18" charset="0"/>
            </a:endParaRPr>
          </a:p>
        </p:txBody>
      </p:sp>
      <p:sp>
        <p:nvSpPr>
          <p:cNvPr id="4" name="Slide Number Placeholder 3"/>
          <p:cNvSpPr>
            <a:spLocks noGrp="1"/>
          </p:cNvSpPr>
          <p:nvPr>
            <p:ph type="sldNum" sz="quarter" idx="12"/>
          </p:nvPr>
        </p:nvSpPr>
        <p:spPr/>
        <p:txBody>
          <a:bodyPr/>
          <a:lstStyle/>
          <a:p>
            <a:fld id="{D92F3F0D-1408-4367-A855-40F65622E7AE}" type="slidenum">
              <a:rPr lang="en-GB" smtClean="0"/>
              <a:t>82</a:t>
            </a:fld>
            <a:endParaRPr lang="en-GB"/>
          </a:p>
        </p:txBody>
      </p:sp>
      <p:pic>
        <p:nvPicPr>
          <p:cNvPr id="8" name="Picture 7"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
        <p:nvSpPr>
          <p:cNvPr id="7" name="TextBox 6"/>
          <p:cNvSpPr txBox="1"/>
          <p:nvPr/>
        </p:nvSpPr>
        <p:spPr>
          <a:xfrm>
            <a:off x="2811438" y="823862"/>
            <a:ext cx="8091831" cy="369332"/>
          </a:xfrm>
          <a:prstGeom prst="rect">
            <a:avLst/>
          </a:prstGeom>
          <a:noFill/>
        </p:spPr>
        <p:txBody>
          <a:bodyPr wrap="none" rtlCol="0">
            <a:spAutoFit/>
          </a:bodyPr>
          <a:lstStyle/>
          <a:p>
            <a:r>
              <a:rPr lang="en-US" dirty="0" smtClean="0">
                <a:latin typeface="Helvetica Neue"/>
              </a:rPr>
              <a:t>This analyses can help to optimize the resources</a:t>
            </a:r>
            <a:r>
              <a:rPr lang="en-US" dirty="0" smtClean="0"/>
              <a:t> at dispatch section on plant site.</a:t>
            </a:r>
            <a:endParaRPr lang="en-US" dirty="0"/>
          </a:p>
        </p:txBody>
      </p:sp>
    </p:spTree>
    <p:extLst>
      <p:ext uri="{BB962C8B-B14F-4D97-AF65-F5344CB8AC3E}">
        <p14:creationId xmlns:p14="http://schemas.microsoft.com/office/powerpoint/2010/main" val="36254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Helvetica Neue"/>
                <a:cs typeface="Times New Roman" pitchFamily="18" charset="0"/>
              </a:rPr>
              <a:t>Assessment of </a:t>
            </a:r>
            <a:r>
              <a:rPr lang="en-US" b="1" dirty="0" smtClean="0">
                <a:latin typeface="Helvetica Neue"/>
                <a:cs typeface="Times New Roman" pitchFamily="18" charset="0"/>
              </a:rPr>
              <a:t>Current </a:t>
            </a:r>
            <a:r>
              <a:rPr lang="en-US" b="1" dirty="0" smtClean="0">
                <a:latin typeface="Helvetica Neue"/>
                <a:cs typeface="Times New Roman" pitchFamily="18" charset="0"/>
              </a:rPr>
              <a:t>State of Supply </a:t>
            </a:r>
            <a:r>
              <a:rPr lang="en-US" b="1" dirty="0" smtClean="0">
                <a:latin typeface="Helvetica Neue"/>
                <a:cs typeface="Times New Roman" pitchFamily="18" charset="0"/>
              </a:rPr>
              <a:t>Chain </a:t>
            </a:r>
            <a:r>
              <a:rPr lang="en-US" b="1" dirty="0" smtClean="0">
                <a:latin typeface="Helvetica Neue"/>
                <a:cs typeface="Times New Roman" pitchFamily="18" charset="0"/>
              </a:rPr>
              <a:t>Management at FCCL and ACL</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106912"/>
              </p:ext>
            </p:extLst>
          </p:nvPr>
        </p:nvGraphicFramePr>
        <p:xfrm>
          <a:off x="466725" y="1260475"/>
          <a:ext cx="11258262" cy="4453387"/>
        </p:xfrm>
        <a:graphic>
          <a:graphicData uri="http://schemas.openxmlformats.org/drawingml/2006/table">
            <a:tbl>
              <a:tblPr>
                <a:tableStyleId>{5940675A-B579-460E-94D1-54222C63F5DA}</a:tableStyleId>
              </a:tblPr>
              <a:tblGrid>
                <a:gridCol w="540460"/>
                <a:gridCol w="2233319"/>
                <a:gridCol w="158368"/>
                <a:gridCol w="2116557"/>
                <a:gridCol w="275130"/>
                <a:gridCol w="2967214"/>
                <a:gridCol w="2967214"/>
              </a:tblGrid>
              <a:tr h="274018">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3">
                  <a:txBody>
                    <a:bodyPr/>
                    <a:lstStyle/>
                    <a:p>
                      <a:pPr algn="ctr" fontAlgn="b"/>
                      <a:r>
                        <a:rPr lang="en-US" sz="1800" b="1" u="none" strike="noStrike" dirty="0" smtClean="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hMerge="1">
                  <a:txBody>
                    <a:bodyPr/>
                    <a:lstStyle/>
                    <a:p>
                      <a:pPr algn="ctr" fontAlgn="ct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smtClean="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r>
              <a:tr h="459323">
                <a:tc vMerge="1">
                  <a:txBody>
                    <a:bodyPr/>
                    <a:lstStyle/>
                    <a:p>
                      <a:endParaRPr lang="en-US"/>
                    </a:p>
                  </a:txBody>
                  <a:tcPr/>
                </a:tc>
                <a:tc>
                  <a:txBody>
                    <a:bodyPr/>
                    <a:lstStyle/>
                    <a:p>
                      <a:pPr algn="ctr" fontAlgn="b"/>
                      <a:r>
                        <a:rPr lang="en-US" sz="1800" b="1" u="none" strike="noStrike" dirty="0" smtClean="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gridSpan="2">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368594">
                <a:tc gridSpan="7">
                  <a:txBody>
                    <a:bodyPr/>
                    <a:lstStyle/>
                    <a:p>
                      <a:pPr algn="ctr" fontAlgn="b"/>
                      <a:r>
                        <a:rPr lang="en-US" sz="1600" b="1" u="none" strike="noStrike" dirty="0" smtClean="0">
                          <a:effectLst/>
                          <a:latin typeface="Helvetica Neue"/>
                        </a:rPr>
                        <a:t>Order Management</a:t>
                      </a:r>
                    </a:p>
                  </a:txBody>
                  <a:tcPr marL="7178" marR="7178" marT="5393" marB="0" anchor="ctr"/>
                </a:tc>
                <a:tc hMerge="1">
                  <a:txBody>
                    <a:bodyPr/>
                    <a:lstStyle/>
                    <a:p>
                      <a:pPr algn="ctr" fontAlgn="b"/>
                      <a:endParaRPr lang="en-US" sz="1600" b="1" u="none" strike="noStrike" dirty="0" smtClean="0">
                        <a:effectLst/>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600" b="1" u="none" strike="noStrike" dirty="0" smtClean="0">
                        <a:effectLst/>
                      </a:endParaRPr>
                    </a:p>
                  </a:txBody>
                  <a:tcPr marL="7178" marR="7178" marT="5393" marB="0" anchor="ctr"/>
                </a:tc>
                <a:tc hMerge="1">
                  <a:txBody>
                    <a:bodyPr/>
                    <a:lstStyle/>
                    <a:p>
                      <a:endParaRPr lang="en-US"/>
                    </a:p>
                  </a:txBody>
                  <a:tcPr/>
                </a:tc>
              </a:tr>
              <a:tr h="1666866">
                <a:tc>
                  <a:txBody>
                    <a:bodyPr/>
                    <a:lstStyle/>
                    <a:p>
                      <a:pPr algn="ctr" fontAlgn="ctr"/>
                      <a:r>
                        <a:rPr lang="en-US" sz="1600" b="0" i="0" u="none" strike="noStrike" dirty="0">
                          <a:solidFill>
                            <a:schemeClr val="tx1"/>
                          </a:solidFill>
                          <a:effectLst/>
                          <a:latin typeface="Helvetica Neue"/>
                          <a:cs typeface="+mn-cs"/>
                        </a:rPr>
                        <a:t>3</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4">
                  <a:txBody>
                    <a:bodyPr/>
                    <a:lstStyle/>
                    <a:p>
                      <a:pPr algn="l" fontAlgn="b"/>
                      <a:r>
                        <a:rPr lang="en-US" sz="1600" u="none" strike="noStrike" dirty="0">
                          <a:effectLst/>
                          <a:latin typeface="Helvetica Neue"/>
                        </a:rPr>
                        <a:t>Order Booking </a:t>
                      </a:r>
                      <a:r>
                        <a:rPr lang="en-US" sz="1600" u="none" strike="noStrike" dirty="0" smtClean="0">
                          <a:effectLst/>
                          <a:latin typeface="Helvetica Neue"/>
                        </a:rPr>
                        <a:t>Process have a lot of room</a:t>
                      </a:r>
                      <a:r>
                        <a:rPr lang="en-US" sz="1600" u="none" strike="noStrike" baseline="0" dirty="0" smtClean="0">
                          <a:effectLst/>
                          <a:latin typeface="Helvetica Neue"/>
                        </a:rPr>
                        <a:t> for improvement with regard to efficient and effective booking with a focus on optimization of </a:t>
                      </a:r>
                      <a:r>
                        <a:rPr lang="en-US" sz="1600" u="none" strike="noStrike" baseline="0" dirty="0" smtClean="0">
                          <a:effectLst/>
                          <a:latin typeface="Helvetica Neue"/>
                        </a:rPr>
                        <a:t>dispatch </a:t>
                      </a:r>
                      <a:r>
                        <a:rPr lang="en-US" sz="1600" u="none" strike="noStrike" baseline="0" dirty="0" smtClean="0">
                          <a:effectLst/>
                          <a:latin typeface="Helvetica Neue"/>
                        </a:rPr>
                        <a:t>time and factors maintaining customer satisfaction standards</a:t>
                      </a:r>
                      <a:endParaRPr lang="en-US" sz="1600" u="none" strike="noStrike" dirty="0" smtClean="0">
                        <a:effectLst/>
                        <a:latin typeface="Helvetica Neue"/>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Customer retention becomes a challenge if the order</a:t>
                      </a:r>
                      <a:r>
                        <a:rPr lang="en-US" sz="1600" u="none" strike="noStrike" baseline="0" dirty="0" smtClean="0">
                          <a:effectLst/>
                          <a:latin typeface="Helvetica Neue"/>
                        </a:rPr>
                        <a:t> is not served efficiently and effectively. It also poses a challenge in developing new geographical territories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It is recommended to introduce digital tools to reduce lead time starting from order booking till dispatch.</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r h="1678891">
                <a:tc>
                  <a:txBody>
                    <a:bodyPr/>
                    <a:lstStyle/>
                    <a:p>
                      <a:pPr algn="ctr" fontAlgn="ctr"/>
                      <a:r>
                        <a:rPr lang="en-US" sz="1600" b="0" i="0" u="none" strike="noStrike" dirty="0" smtClean="0">
                          <a:solidFill>
                            <a:srgbClr val="000000"/>
                          </a:solidFill>
                          <a:effectLst/>
                          <a:latin typeface="Helvetica Neue"/>
                          <a:cs typeface="Times New Roman" pitchFamily="18" charset="0"/>
                        </a:rPr>
                        <a:t>4</a:t>
                      </a:r>
                      <a:endParaRPr lang="en-US" sz="1600" b="0" i="0" u="none" strike="noStrike" dirty="0">
                        <a:solidFill>
                          <a:srgbClr val="000000"/>
                        </a:solidFill>
                        <a:effectLst/>
                        <a:latin typeface="Helvetica Neue"/>
                        <a:cs typeface="Times New Roman" pitchFamily="18" charset="0"/>
                      </a:endParaRPr>
                    </a:p>
                  </a:txBody>
                  <a:tcPr marL="7178" marR="7178" marT="5393" marB="0" anchor="ctr"/>
                </a:tc>
                <a:tc gridSpan="2">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existing payment model poses a limitation in achieving efficiencies in order service and eventual delivery to the customer</a:t>
                      </a:r>
                      <a:endParaRPr lang="en-US" sz="1600" u="none" strike="noStrike" dirty="0" smtClean="0">
                        <a:effectLst/>
                        <a:latin typeface="Helvetica Neue"/>
                      </a:endParaRPr>
                    </a:p>
                  </a:txBody>
                  <a:tcPr marL="7178" marR="7178" marT="5393" marB="0" anchor="ctr"/>
                </a:tc>
                <a:tc hMerge="1">
                  <a:txBody>
                    <a:bodyPr/>
                    <a:lstStyle/>
                    <a:p>
                      <a:endParaRPr lang="en-US"/>
                    </a:p>
                  </a:txBody>
                  <a:tcPr/>
                </a:tc>
                <a:tc gridSpan="2">
                  <a:txBody>
                    <a:bodyPr/>
                    <a:lstStyle/>
                    <a:p>
                      <a:pPr algn="l" fontAlgn="b"/>
                      <a:r>
                        <a:rPr lang="en-US" sz="1600" u="none" strike="noStrike" dirty="0" smtClean="0">
                          <a:effectLst/>
                          <a:latin typeface="Helvetica Neue"/>
                        </a:rPr>
                        <a:t>The</a:t>
                      </a:r>
                      <a:r>
                        <a:rPr lang="en-US" sz="1600" u="none" strike="noStrike" baseline="0" dirty="0" smtClean="0">
                          <a:effectLst/>
                          <a:latin typeface="Helvetica Neue"/>
                        </a:rPr>
                        <a:t> existing payment model poses a limitation in achieving efficiencies in order service and eventual delivery to the customer</a:t>
                      </a:r>
                      <a:endParaRPr lang="en-US" sz="1600" u="none" strike="noStrike" dirty="0" smtClean="0">
                        <a:effectLst/>
                        <a:latin typeface="Helvetica Neue"/>
                      </a:endParaRPr>
                    </a:p>
                  </a:txBody>
                  <a:tcPr marL="7178" marR="7178" marT="5393" marB="0" anchor="ctr"/>
                </a:tc>
                <a:tc hMerge="1">
                  <a:txBody>
                    <a:bodyPr/>
                    <a:lstStyle/>
                    <a:p>
                      <a:endParaRPr lang="en-US" dirty="0"/>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May result in lost customer base and opportunity for leveraging incremental sales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Neue"/>
                        </a:rPr>
                        <a:t>It is recommended</a:t>
                      </a:r>
                      <a:r>
                        <a:rPr lang="en-US" sz="1600" u="none" strike="noStrike" baseline="0" dirty="0" smtClean="0">
                          <a:effectLst/>
                          <a:latin typeface="Helvetica Neue"/>
                        </a:rPr>
                        <a:t> to i</a:t>
                      </a:r>
                      <a:r>
                        <a:rPr lang="en-US" sz="1600" u="none" strike="noStrike" dirty="0" smtClean="0">
                          <a:effectLst/>
                          <a:latin typeface="Helvetica Neue"/>
                        </a:rPr>
                        <a:t>ntroduce Digital Financial Solution-DFS</a:t>
                      </a:r>
                      <a:endParaRPr lang="en-US" sz="1600" b="0" i="0" u="none" strike="noStrike" dirty="0" smtClean="0">
                        <a:solidFill>
                          <a:srgbClr val="000000"/>
                        </a:solidFill>
                        <a:effectLst/>
                        <a:latin typeface="Helvetica Neue"/>
                        <a:cs typeface="Times New Roman" pitchFamily="18" charset="0"/>
                      </a:endParaRPr>
                    </a:p>
                  </a:txBody>
                  <a:tcPr marL="7178" marR="7178" marT="5393" marB="0" anchor="ctr"/>
                </a:tc>
              </a:tr>
            </a:tbl>
          </a:graphicData>
        </a:graphic>
      </p:graphicFrame>
      <p:sp>
        <p:nvSpPr>
          <p:cNvPr id="5" name="Slide Number Placeholder 4"/>
          <p:cNvSpPr>
            <a:spLocks noGrp="1"/>
          </p:cNvSpPr>
          <p:nvPr>
            <p:ph type="sldNum" sz="quarter" idx="12"/>
          </p:nvPr>
        </p:nvSpPr>
        <p:spPr/>
        <p:txBody>
          <a:bodyPr/>
          <a:lstStyle/>
          <a:p>
            <a:fld id="{D92F3F0D-1408-4367-A855-40F65622E7AE}" type="slidenum">
              <a:rPr lang="en-GB" smtClean="0"/>
              <a:t>9</a:t>
            </a:fld>
            <a:endParaRPr lang="en-GB" dirty="0"/>
          </a:p>
        </p:txBody>
      </p:sp>
      <p:pic>
        <p:nvPicPr>
          <p:cNvPr id="7" name="Picture 6" descr="Image result for fauji foundation">
            <a:extLst>
              <a:ext uri="{FF2B5EF4-FFF2-40B4-BE49-F238E27FC236}">
                <a16:creationId xmlns=""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87953" y="67235"/>
            <a:ext cx="856129" cy="941293"/>
          </a:xfrm>
          <a:prstGeom prst="rect">
            <a:avLst/>
          </a:prstGeom>
          <a:noFill/>
          <a:ln>
            <a:noFill/>
          </a:ln>
        </p:spPr>
      </p:pic>
    </p:spTree>
    <p:extLst>
      <p:ext uri="{BB962C8B-B14F-4D97-AF65-F5344CB8AC3E}">
        <p14:creationId xmlns:p14="http://schemas.microsoft.com/office/powerpoint/2010/main" val="2784665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amup Template for All Consultants">
  <a:themeElements>
    <a:clrScheme name="teamup ">
      <a:dk1>
        <a:srgbClr val="000000"/>
      </a:dk1>
      <a:lt1>
        <a:srgbClr val="FFFFFF"/>
      </a:lt1>
      <a:dk2>
        <a:srgbClr val="44546A"/>
      </a:dk2>
      <a:lt2>
        <a:srgbClr val="E7E6E6"/>
      </a:lt2>
      <a:accent1>
        <a:srgbClr val="F36F33"/>
      </a:accent1>
      <a:accent2>
        <a:srgbClr val="FFED28"/>
      </a:accent2>
      <a:accent3>
        <a:srgbClr val="FFCB28"/>
      </a:accent3>
      <a:accent4>
        <a:srgbClr val="F39A33"/>
      </a:accent4>
      <a:accent5>
        <a:srgbClr val="DA6F41"/>
      </a:accent5>
      <a:accent6>
        <a:srgbClr val="B22C30"/>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amup Template" id="{4D8D838D-2FE7-5D47-8534-D6C5500687D4}" vid="{3AACD275-34D0-CB48-B161-C9AABDDFAA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Teamup Template for All Consultants</Template>
  <TotalTime>4380</TotalTime>
  <Words>6722</Words>
  <Application>Microsoft Office PowerPoint</Application>
  <PresentationFormat>Custom</PresentationFormat>
  <Paragraphs>1202</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Teamup Template for All Consultants</vt:lpstr>
      <vt:lpstr>SUPPLY CHAIN MANAGEMENT FAUJI FOUNDATION CEMENT SECTOR COMPANIES</vt:lpstr>
      <vt:lpstr>Supply Chain Management</vt:lpstr>
      <vt:lpstr>  Assessment of Current Supply Chain Management </vt:lpstr>
      <vt:lpstr>Built Upon Global Best Supply Chain Standards</vt:lpstr>
      <vt:lpstr>Supply Chain Maturity Model</vt:lpstr>
      <vt:lpstr>Supply Chain Maturity Levels</vt:lpstr>
      <vt:lpstr>FCCL &amp; ACL current supply chain maturity level</vt:lpstr>
      <vt:lpstr>Assessment of Current State of Supply Chain Management at FCCL and ACL</vt:lpstr>
      <vt:lpstr>Assessment of Current State of Supply Chain Management at FCCL and ACL</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transportation and freight</vt:lpstr>
      <vt:lpstr>FCCL &amp; ACL Current Marketing &amp; Dispatch Interface</vt:lpstr>
      <vt:lpstr>Assessment of freight cost FCCL Average Freight Rs./ Ton. </vt:lpstr>
      <vt:lpstr>FCCL Freight Rate Analysis with respect to Current Market Freight</vt:lpstr>
      <vt:lpstr>FCCL Dispatch Staff Productivity Analysis &amp; Resource Optimization</vt:lpstr>
      <vt:lpstr>Assessment of Current Supply Chain  Network </vt:lpstr>
      <vt:lpstr>PowerPoint Presentation</vt:lpstr>
      <vt:lpstr>PowerPoint Presentation</vt:lpstr>
      <vt:lpstr>SC Innovations &amp; Collaboration to meet the future challenges, Good insight for ACL &amp; FCCL for future logistics arrangement</vt:lpstr>
      <vt:lpstr>SC Innovations &amp; Collaboration to meet the future challenges, Good insight for ACL &amp; FCCL for future logistics arrangement</vt:lpstr>
      <vt:lpstr>SC Innovations &amp; Collaboration to meet the future challenges, Good insight for ACL &amp; FCCL for future logistics arrangement</vt:lpstr>
      <vt:lpstr>Performing a gap analysis between the current and future states of SCM </vt:lpstr>
      <vt:lpstr>Recommended Way Forward</vt:lpstr>
      <vt:lpstr>PowerPoint Presentation</vt:lpstr>
      <vt:lpstr>Order Management</vt:lpstr>
      <vt:lpstr>Supply Chain Network Optimization Can Be Done In Two Ways </vt:lpstr>
      <vt:lpstr>Advantages of Supply Chain Network Optimization</vt:lpstr>
      <vt:lpstr>Recommendations / Steps Ahead</vt:lpstr>
      <vt:lpstr>Integrated Supply Chain Management Model – Recommendation  </vt:lpstr>
      <vt:lpstr>PowerPoint Presentation</vt:lpstr>
      <vt:lpstr>PowerPoint Presentation</vt:lpstr>
      <vt:lpstr>PowerPoint Presentation</vt:lpstr>
      <vt:lpstr>APICS-SCOR(Supply Chain Operational Reference Model)</vt:lpstr>
      <vt:lpstr>Activities Fragmentation to Integration (Supply Chain Management)</vt:lpstr>
      <vt:lpstr>Supply Chain Network Design Process Model</vt:lpstr>
      <vt:lpstr>Key steps involved in supply chain network design process </vt:lpstr>
      <vt:lpstr>Step 1: Define the supply chain network design process</vt:lpstr>
      <vt:lpstr>Step 2: Perform supply chain audit</vt:lpstr>
      <vt:lpstr>Following information should become available in result of audit</vt:lpstr>
      <vt:lpstr>Step 3: Develop an implementation plan</vt:lpstr>
      <vt:lpstr>Thanks</vt:lpstr>
      <vt:lpstr>Discovery Phase</vt:lpstr>
      <vt:lpstr>Discovery Phase</vt:lpstr>
      <vt:lpstr>Step 3: Data Verification</vt:lpstr>
      <vt:lpstr>Step 3: Data Verification</vt:lpstr>
      <vt:lpstr>Steps Required to Design the Integrated Supply Chain Mechanism</vt:lpstr>
      <vt:lpstr>Recommended Way Forward</vt:lpstr>
      <vt:lpstr>3rd Deliverable Integrated Supply Chain &amp; Logistics Organization Chart &amp; Authority Matrix Recommendation</vt:lpstr>
      <vt:lpstr>Proposed Dispatch Department Organogram </vt:lpstr>
      <vt:lpstr>Recommended Way Forward</vt:lpstr>
      <vt:lpstr>4th Deliverable Review and Share Recommendations for Supply Chain and Logistics IT/ERP/MIS</vt:lpstr>
      <vt:lpstr>Assessment of Supply Chain and Logistics IT/ERP/MIS</vt:lpstr>
      <vt:lpstr>Technology can be source of competitive advantage for FCCL and ACL. ERP is framework for organizing, defining, and standardizing the business processes necessary to effectively plan and control an organization so the organization can use its internal knowledge to seek external advantage Modularized suite providing automated interactions and a common data source. Evolving challenge of linking together ERP systems of supply chain partners. </vt:lpstr>
      <vt:lpstr>PowerPoint Presentation</vt:lpstr>
      <vt:lpstr>Role of Technology in Supply Chain Management</vt:lpstr>
      <vt:lpstr>Supply Chain Management key features,  continued </vt:lpstr>
      <vt:lpstr> SCM-ERP  (SAP-MM module, Oracle-OM module)</vt:lpstr>
      <vt:lpstr>Recommended Way Forward</vt:lpstr>
      <vt:lpstr>Recommended Way Forward</vt:lpstr>
      <vt:lpstr>Recommendation &amp; Way Forward</vt:lpstr>
      <vt:lpstr>Supply Chain and Logistics Deliverables </vt:lpstr>
      <vt:lpstr>Step 1: Data Collection</vt:lpstr>
      <vt:lpstr>Data Collection</vt:lpstr>
      <vt:lpstr>Data Collection </vt:lpstr>
      <vt:lpstr>Data Collection </vt:lpstr>
      <vt:lpstr>Data Collection</vt:lpstr>
      <vt:lpstr>Data Collection</vt:lpstr>
      <vt:lpstr>To conduct Customer Network optimization</vt:lpstr>
      <vt:lpstr>To conduct Fleet Network optimization</vt:lpstr>
      <vt:lpstr>Objective to analyze and optimize customer, warehouse and fleet network</vt:lpstr>
      <vt:lpstr>Steps to analyze and optimize customer and fleet network</vt:lpstr>
      <vt:lpstr>Steps to analyze and optimize customer and fleet network</vt:lpstr>
      <vt:lpstr>Built Upon APICS Global Standards American Production &amp; Inventory Control Society, Chicago-USA</vt:lpstr>
      <vt:lpstr>Current State of FCCL &amp; ACL SCM</vt:lpstr>
      <vt:lpstr>FCCL &amp; ACL SCM Way Forward</vt:lpstr>
      <vt:lpstr>Ultimate Objective to be Achieved by FCCL &amp; ACL Cement </vt:lpstr>
      <vt:lpstr>Assessment of freight cost FCCL Average Freight / Ton, per bag</vt:lpstr>
      <vt:lpstr>ACL Dispatch Staff Productivity Analysis &amp; Resource Optimization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526</cp:revision>
  <cp:lastPrinted>2019-10-17T13:10:38Z</cp:lastPrinted>
  <dcterms:created xsi:type="dcterms:W3CDTF">2019-10-25T13:54:57Z</dcterms:created>
  <dcterms:modified xsi:type="dcterms:W3CDTF">2019-11-12T06:34:41Z</dcterms:modified>
</cp:coreProperties>
</file>