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72" r:id="rId1"/>
  </p:sldMasterIdLst>
  <p:notesMasterIdLst>
    <p:notesMasterId r:id="rId32"/>
  </p:notesMasterIdLst>
  <p:sldIdLst>
    <p:sldId id="268" r:id="rId2"/>
    <p:sldId id="342" r:id="rId3"/>
    <p:sldId id="484" r:id="rId4"/>
    <p:sldId id="485" r:id="rId5"/>
    <p:sldId id="297" r:id="rId6"/>
    <p:sldId id="486" r:id="rId7"/>
    <p:sldId id="487" r:id="rId8"/>
    <p:sldId id="469" r:id="rId9"/>
    <p:sldId id="491" r:id="rId10"/>
    <p:sldId id="424" r:id="rId11"/>
    <p:sldId id="483" r:id="rId12"/>
    <p:sldId id="426" r:id="rId13"/>
    <p:sldId id="427" r:id="rId14"/>
    <p:sldId id="428" r:id="rId15"/>
    <p:sldId id="434" r:id="rId16"/>
    <p:sldId id="435" r:id="rId17"/>
    <p:sldId id="437" r:id="rId18"/>
    <p:sldId id="438" r:id="rId19"/>
    <p:sldId id="393" r:id="rId20"/>
    <p:sldId id="332" r:id="rId21"/>
    <p:sldId id="334" r:id="rId22"/>
    <p:sldId id="441" r:id="rId23"/>
    <p:sldId id="493" r:id="rId24"/>
    <p:sldId id="494" r:id="rId25"/>
    <p:sldId id="451" r:id="rId26"/>
    <p:sldId id="479" r:id="rId27"/>
    <p:sldId id="463" r:id="rId28"/>
    <p:sldId id="343" r:id="rId29"/>
    <p:sldId id="344" r:id="rId30"/>
    <p:sldId id="431"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F0500"/>
    <a:srgbClr val="6A0500"/>
    <a:srgbClr val="898989"/>
    <a:srgbClr val="B22D30"/>
    <a:srgbClr val="E46F33"/>
    <a:srgbClr val="4472C4"/>
    <a:srgbClr val="DA6F41"/>
    <a:srgbClr val="E46F41"/>
    <a:srgbClr val="FFED29"/>
    <a:srgbClr val="F49A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103" autoAdjust="0"/>
    <p:restoredTop sz="94663"/>
  </p:normalViewPr>
  <p:slideViewPr>
    <p:cSldViewPr snapToGrid="0" snapToObjects="1" showGuides="1">
      <p:cViewPr>
        <p:scale>
          <a:sx n="66" d="100"/>
          <a:sy n="66" d="100"/>
        </p:scale>
        <p:origin x="-1056" y="-270"/>
      </p:cViewPr>
      <p:guideLst>
        <p:guide orient="horz" pos="2160"/>
        <p:guide pos="3840"/>
      </p:guideLst>
    </p:cSldViewPr>
  </p:slideViewPr>
  <p:notesTextViewPr>
    <p:cViewPr>
      <p:scale>
        <a:sx n="1" d="1"/>
        <a:sy n="1" d="1"/>
      </p:scale>
      <p:origin x="0" y="0"/>
    </p:cViewPr>
  </p:notesTextViewPr>
  <p:sorterViewPr>
    <p:cViewPr>
      <p:scale>
        <a:sx n="120" d="100"/>
        <a:sy n="120" d="100"/>
      </p:scale>
      <p:origin x="0" y="730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DC00487-27D1-4326-A953-7E8E1F2BDB46}" type="doc">
      <dgm:prSet loTypeId="urn:microsoft.com/office/officeart/2005/8/layout/hProcess9" loCatId="process" qsTypeId="urn:microsoft.com/office/officeart/2005/8/quickstyle/simple1" qsCatId="simple" csTypeId="urn:microsoft.com/office/officeart/2005/8/colors/colorful1" csCatId="colorful" phldr="1"/>
      <dgm:spPr/>
    </dgm:pt>
    <dgm:pt modelId="{7506A070-AA07-47A9-9BB7-5F15966C2151}">
      <dgm:prSet phldrT="[Text]" custT="1"/>
      <dgm:spPr/>
      <dgm:t>
        <a:bodyPr/>
        <a:lstStyle/>
        <a:p>
          <a:r>
            <a:rPr lang="en-US" sz="1600" b="1" dirty="0" smtClean="0">
              <a:solidFill>
                <a:srgbClr val="6A0500"/>
              </a:solidFill>
              <a:latin typeface="Helvetica Neue"/>
              <a:cs typeface="Times New Roman" pitchFamily="18" charset="0"/>
            </a:rPr>
            <a:t>Stable</a:t>
          </a:r>
          <a:endParaRPr lang="en-US" sz="1600" b="1" dirty="0">
            <a:solidFill>
              <a:srgbClr val="6A0500"/>
            </a:solidFill>
            <a:latin typeface="Helvetica Neue"/>
            <a:cs typeface="Times New Roman" pitchFamily="18" charset="0"/>
          </a:endParaRPr>
        </a:p>
      </dgm:t>
    </dgm:pt>
    <dgm:pt modelId="{4ACB1745-0C09-42FD-9EF8-80A3AAD013BC}" type="parTrans" cxnId="{7D50249A-A29A-4DDA-BD35-971A87E9AEBE}">
      <dgm:prSet/>
      <dgm:spPr/>
      <dgm:t>
        <a:bodyPr/>
        <a:lstStyle/>
        <a:p>
          <a:endParaRPr lang="en-US" b="1">
            <a:solidFill>
              <a:srgbClr val="6A0500"/>
            </a:solidFill>
            <a:latin typeface="Helvetica Neue"/>
          </a:endParaRPr>
        </a:p>
      </dgm:t>
    </dgm:pt>
    <dgm:pt modelId="{0EE08AE3-5EC3-4C42-A2C8-32EE1383D3C8}" type="sibTrans" cxnId="{7D50249A-A29A-4DDA-BD35-971A87E9AEBE}">
      <dgm:prSet/>
      <dgm:spPr/>
      <dgm:t>
        <a:bodyPr/>
        <a:lstStyle/>
        <a:p>
          <a:endParaRPr lang="en-US" b="1">
            <a:solidFill>
              <a:srgbClr val="6A0500"/>
            </a:solidFill>
            <a:latin typeface="Helvetica Neue"/>
          </a:endParaRPr>
        </a:p>
      </dgm:t>
    </dgm:pt>
    <dgm:pt modelId="{6C3F0877-6075-4B45-B101-8537B738C983}">
      <dgm:prSet phldrT="[Text]" custT="1"/>
      <dgm:spPr/>
      <dgm:t>
        <a:bodyPr/>
        <a:lstStyle/>
        <a:p>
          <a:r>
            <a:rPr lang="en-US" sz="1600" b="1" dirty="0" smtClean="0">
              <a:solidFill>
                <a:srgbClr val="6A0500"/>
              </a:solidFill>
              <a:latin typeface="Helvetica Neue"/>
              <a:cs typeface="Times New Roman" pitchFamily="18" charset="0"/>
            </a:rPr>
            <a:t>Stage 1 </a:t>
          </a:r>
        </a:p>
        <a:p>
          <a:r>
            <a:rPr lang="en-US" sz="1600" b="1" dirty="0" smtClean="0">
              <a:solidFill>
                <a:srgbClr val="6A0500"/>
              </a:solidFill>
              <a:latin typeface="Helvetica Neue"/>
              <a:cs typeface="Times New Roman" pitchFamily="18" charset="0"/>
            </a:rPr>
            <a:t>Multiple Dysfunction</a:t>
          </a:r>
          <a:endParaRPr lang="en-US" sz="1600" b="1" dirty="0">
            <a:solidFill>
              <a:srgbClr val="6A0500"/>
            </a:solidFill>
            <a:latin typeface="Helvetica Neue"/>
            <a:cs typeface="Times New Roman" pitchFamily="18" charset="0"/>
          </a:endParaRPr>
        </a:p>
      </dgm:t>
    </dgm:pt>
    <dgm:pt modelId="{863A2CB5-B12D-44C5-B128-98EC332A0D9F}" type="parTrans" cxnId="{07A6A6AB-ECBF-4058-B54C-BF740395545C}">
      <dgm:prSet/>
      <dgm:spPr/>
      <dgm:t>
        <a:bodyPr/>
        <a:lstStyle/>
        <a:p>
          <a:endParaRPr lang="en-US" b="1">
            <a:solidFill>
              <a:srgbClr val="6A0500"/>
            </a:solidFill>
            <a:latin typeface="Helvetica Neue"/>
          </a:endParaRPr>
        </a:p>
      </dgm:t>
    </dgm:pt>
    <dgm:pt modelId="{6CBC9DED-6656-432D-B827-430A7FDC390E}" type="sibTrans" cxnId="{07A6A6AB-ECBF-4058-B54C-BF740395545C}">
      <dgm:prSet/>
      <dgm:spPr/>
      <dgm:t>
        <a:bodyPr/>
        <a:lstStyle/>
        <a:p>
          <a:endParaRPr lang="en-US" b="1">
            <a:solidFill>
              <a:srgbClr val="6A0500"/>
            </a:solidFill>
            <a:latin typeface="Helvetica Neue"/>
          </a:endParaRPr>
        </a:p>
      </dgm:t>
    </dgm:pt>
    <dgm:pt modelId="{97E5BDC0-9481-4D2C-9EDF-E1C023B76657}">
      <dgm:prSet phldrT="[Text]" custT="1"/>
      <dgm:spPr/>
      <dgm:t>
        <a:bodyPr/>
        <a:lstStyle/>
        <a:p>
          <a:r>
            <a:rPr lang="en-US" sz="1600" b="1" dirty="0" smtClean="0">
              <a:solidFill>
                <a:schemeClr val="bg1"/>
              </a:solidFill>
              <a:latin typeface="Helvetica Neue"/>
              <a:cs typeface="Times New Roman" pitchFamily="18" charset="0"/>
            </a:rPr>
            <a:t>Stage 3 Integrated Enterprise</a:t>
          </a:r>
          <a:endParaRPr lang="en-US" sz="1600" b="1" dirty="0">
            <a:solidFill>
              <a:schemeClr val="bg1"/>
            </a:solidFill>
            <a:latin typeface="Helvetica Neue"/>
            <a:cs typeface="Times New Roman" pitchFamily="18" charset="0"/>
          </a:endParaRPr>
        </a:p>
      </dgm:t>
    </dgm:pt>
    <dgm:pt modelId="{79C1A6AC-2129-4D64-B14D-5542AB63E2B3}" type="parTrans" cxnId="{3B27D736-B3B2-40E0-AE48-A7A52FB58995}">
      <dgm:prSet/>
      <dgm:spPr/>
      <dgm:t>
        <a:bodyPr/>
        <a:lstStyle/>
        <a:p>
          <a:endParaRPr lang="en-US" b="1">
            <a:solidFill>
              <a:srgbClr val="6A0500"/>
            </a:solidFill>
            <a:latin typeface="Helvetica Neue"/>
          </a:endParaRPr>
        </a:p>
      </dgm:t>
    </dgm:pt>
    <dgm:pt modelId="{01E53F3E-A0EB-4189-BFFF-B4F285CFBEA5}" type="sibTrans" cxnId="{3B27D736-B3B2-40E0-AE48-A7A52FB58995}">
      <dgm:prSet/>
      <dgm:spPr/>
      <dgm:t>
        <a:bodyPr/>
        <a:lstStyle/>
        <a:p>
          <a:endParaRPr lang="en-US" b="1">
            <a:solidFill>
              <a:srgbClr val="6A0500"/>
            </a:solidFill>
            <a:latin typeface="Helvetica Neue"/>
          </a:endParaRPr>
        </a:p>
      </dgm:t>
    </dgm:pt>
    <dgm:pt modelId="{B5152FD9-8F61-4C38-9F08-C684F2C105A3}">
      <dgm:prSet phldrT="[Text]" custT="1"/>
      <dgm:spPr/>
      <dgm:t>
        <a:bodyPr/>
        <a:lstStyle/>
        <a:p>
          <a:r>
            <a:rPr lang="en-US" sz="1600" b="1" dirty="0" smtClean="0">
              <a:solidFill>
                <a:srgbClr val="6A0500"/>
              </a:solidFill>
              <a:latin typeface="Helvetica Neue"/>
              <a:cs typeface="Times New Roman" pitchFamily="18" charset="0"/>
            </a:rPr>
            <a:t>Stage 2 </a:t>
          </a:r>
        </a:p>
        <a:p>
          <a:r>
            <a:rPr lang="en-US" sz="1600" b="1" dirty="0" smtClean="0">
              <a:solidFill>
                <a:srgbClr val="6A0500"/>
              </a:solidFill>
              <a:latin typeface="Helvetica Neue"/>
              <a:cs typeface="Times New Roman" pitchFamily="18" charset="0"/>
            </a:rPr>
            <a:t>Semi Functional Enterprise</a:t>
          </a:r>
          <a:endParaRPr lang="en-US" sz="1600" b="1" dirty="0">
            <a:solidFill>
              <a:srgbClr val="6A0500"/>
            </a:solidFill>
            <a:latin typeface="Helvetica Neue"/>
            <a:cs typeface="Times New Roman" pitchFamily="18" charset="0"/>
          </a:endParaRPr>
        </a:p>
      </dgm:t>
    </dgm:pt>
    <dgm:pt modelId="{07E66B20-B4B7-41E3-A606-0D85932BBE4F}" type="parTrans" cxnId="{B623C595-021A-4CA8-8BD6-B416956FFF83}">
      <dgm:prSet/>
      <dgm:spPr/>
      <dgm:t>
        <a:bodyPr/>
        <a:lstStyle/>
        <a:p>
          <a:endParaRPr lang="en-US" b="1">
            <a:solidFill>
              <a:srgbClr val="6A0500"/>
            </a:solidFill>
            <a:latin typeface="Helvetica Neue"/>
          </a:endParaRPr>
        </a:p>
      </dgm:t>
    </dgm:pt>
    <dgm:pt modelId="{C57A2667-9CA3-494B-A267-2A32745DA79F}" type="sibTrans" cxnId="{B623C595-021A-4CA8-8BD6-B416956FFF83}">
      <dgm:prSet/>
      <dgm:spPr/>
      <dgm:t>
        <a:bodyPr/>
        <a:lstStyle/>
        <a:p>
          <a:endParaRPr lang="en-US" b="1">
            <a:solidFill>
              <a:srgbClr val="6A0500"/>
            </a:solidFill>
            <a:latin typeface="Helvetica Neue"/>
          </a:endParaRPr>
        </a:p>
      </dgm:t>
    </dgm:pt>
    <dgm:pt modelId="{4296EB33-C804-4F46-878B-4CA01103E7CB}">
      <dgm:prSet phldrT="[Text]" custT="1"/>
      <dgm:spPr/>
      <dgm:t>
        <a:bodyPr/>
        <a:lstStyle/>
        <a:p>
          <a:r>
            <a:rPr lang="en-US" sz="1600" b="1" dirty="0" smtClean="0">
              <a:solidFill>
                <a:schemeClr val="bg1"/>
              </a:solidFill>
              <a:latin typeface="Helvetica Neue"/>
              <a:cs typeface="Times New Roman" pitchFamily="18" charset="0"/>
            </a:rPr>
            <a:t>Stage 4 </a:t>
          </a:r>
        </a:p>
        <a:p>
          <a:r>
            <a:rPr lang="en-US" sz="1600" b="1" dirty="0" smtClean="0">
              <a:solidFill>
                <a:schemeClr val="bg1"/>
              </a:solidFill>
              <a:latin typeface="Helvetica Neue"/>
              <a:cs typeface="Times New Roman" pitchFamily="18" charset="0"/>
            </a:rPr>
            <a:t>Extended Enterprise</a:t>
          </a:r>
          <a:endParaRPr lang="en-US" sz="1600" b="1" dirty="0">
            <a:solidFill>
              <a:schemeClr val="bg1"/>
            </a:solidFill>
            <a:latin typeface="Helvetica Neue"/>
            <a:cs typeface="Times New Roman" pitchFamily="18" charset="0"/>
          </a:endParaRPr>
        </a:p>
      </dgm:t>
    </dgm:pt>
    <dgm:pt modelId="{D4A72E75-4350-4D5F-A970-8EECB5123B1D}" type="parTrans" cxnId="{F7D593AB-48F7-40F9-8DF9-5F2FCB0079E8}">
      <dgm:prSet/>
      <dgm:spPr/>
      <dgm:t>
        <a:bodyPr/>
        <a:lstStyle/>
        <a:p>
          <a:endParaRPr lang="en-US" b="1">
            <a:solidFill>
              <a:srgbClr val="6A0500"/>
            </a:solidFill>
            <a:latin typeface="Helvetica Neue"/>
          </a:endParaRPr>
        </a:p>
      </dgm:t>
    </dgm:pt>
    <dgm:pt modelId="{4F54D6F8-ADD2-4BC0-9D4C-7E0640E56BEF}" type="sibTrans" cxnId="{F7D593AB-48F7-40F9-8DF9-5F2FCB0079E8}">
      <dgm:prSet/>
      <dgm:spPr/>
      <dgm:t>
        <a:bodyPr/>
        <a:lstStyle/>
        <a:p>
          <a:endParaRPr lang="en-US" b="1">
            <a:solidFill>
              <a:srgbClr val="6A0500"/>
            </a:solidFill>
            <a:latin typeface="Helvetica Neue"/>
          </a:endParaRPr>
        </a:p>
      </dgm:t>
    </dgm:pt>
    <dgm:pt modelId="{8E8C1737-DCE1-42B4-A902-B11EC1C14A1C}" type="pres">
      <dgm:prSet presAssocID="{ADC00487-27D1-4326-A953-7E8E1F2BDB46}" presName="CompostProcess" presStyleCnt="0">
        <dgm:presLayoutVars>
          <dgm:dir/>
          <dgm:resizeHandles val="exact"/>
        </dgm:presLayoutVars>
      </dgm:prSet>
      <dgm:spPr/>
    </dgm:pt>
    <dgm:pt modelId="{E773490E-DB60-47EB-A2F2-18A3AB78BF9B}" type="pres">
      <dgm:prSet presAssocID="{ADC00487-27D1-4326-A953-7E8E1F2BDB46}" presName="arrow" presStyleLbl="bgShp" presStyleIdx="0" presStyleCnt="1"/>
      <dgm:spPr/>
    </dgm:pt>
    <dgm:pt modelId="{3D279B87-D4BF-4E8B-AA31-AAA1F68047DB}" type="pres">
      <dgm:prSet presAssocID="{ADC00487-27D1-4326-A953-7E8E1F2BDB46}" presName="linearProcess" presStyleCnt="0"/>
      <dgm:spPr/>
    </dgm:pt>
    <dgm:pt modelId="{9D991359-1F67-4D72-853A-CBB7F40C81BC}" type="pres">
      <dgm:prSet presAssocID="{7506A070-AA07-47A9-9BB7-5F15966C2151}" presName="textNode" presStyleLbl="node1" presStyleIdx="0" presStyleCnt="5">
        <dgm:presLayoutVars>
          <dgm:bulletEnabled val="1"/>
        </dgm:presLayoutVars>
      </dgm:prSet>
      <dgm:spPr/>
      <dgm:t>
        <a:bodyPr/>
        <a:lstStyle/>
        <a:p>
          <a:endParaRPr lang="en-US"/>
        </a:p>
      </dgm:t>
    </dgm:pt>
    <dgm:pt modelId="{9DC5075C-0326-401A-8A56-46091497015D}" type="pres">
      <dgm:prSet presAssocID="{0EE08AE3-5EC3-4C42-A2C8-32EE1383D3C8}" presName="sibTrans" presStyleCnt="0"/>
      <dgm:spPr/>
    </dgm:pt>
    <dgm:pt modelId="{588103FD-E6EE-427C-B094-F4D728A1149F}" type="pres">
      <dgm:prSet presAssocID="{6C3F0877-6075-4B45-B101-8537B738C983}" presName="textNode" presStyleLbl="node1" presStyleIdx="1" presStyleCnt="5">
        <dgm:presLayoutVars>
          <dgm:bulletEnabled val="1"/>
        </dgm:presLayoutVars>
      </dgm:prSet>
      <dgm:spPr/>
      <dgm:t>
        <a:bodyPr/>
        <a:lstStyle/>
        <a:p>
          <a:endParaRPr lang="en-US"/>
        </a:p>
      </dgm:t>
    </dgm:pt>
    <dgm:pt modelId="{0FBA66F4-733B-4909-B57D-47552A6AC149}" type="pres">
      <dgm:prSet presAssocID="{6CBC9DED-6656-432D-B827-430A7FDC390E}" presName="sibTrans" presStyleCnt="0"/>
      <dgm:spPr/>
    </dgm:pt>
    <dgm:pt modelId="{A4995EDF-DD1C-4932-8300-9AA220A467F5}" type="pres">
      <dgm:prSet presAssocID="{B5152FD9-8F61-4C38-9F08-C684F2C105A3}" presName="textNode" presStyleLbl="node1" presStyleIdx="2" presStyleCnt="5">
        <dgm:presLayoutVars>
          <dgm:bulletEnabled val="1"/>
        </dgm:presLayoutVars>
      </dgm:prSet>
      <dgm:spPr/>
      <dgm:t>
        <a:bodyPr/>
        <a:lstStyle/>
        <a:p>
          <a:endParaRPr lang="en-US"/>
        </a:p>
      </dgm:t>
    </dgm:pt>
    <dgm:pt modelId="{7AE2F511-8470-44BE-9107-85F6E5749DF8}" type="pres">
      <dgm:prSet presAssocID="{C57A2667-9CA3-494B-A267-2A32745DA79F}" presName="sibTrans" presStyleCnt="0"/>
      <dgm:spPr/>
    </dgm:pt>
    <dgm:pt modelId="{740AB372-2484-4C20-B712-9D643035E3D1}" type="pres">
      <dgm:prSet presAssocID="{97E5BDC0-9481-4D2C-9EDF-E1C023B76657}" presName="textNode" presStyleLbl="node1" presStyleIdx="3" presStyleCnt="5">
        <dgm:presLayoutVars>
          <dgm:bulletEnabled val="1"/>
        </dgm:presLayoutVars>
      </dgm:prSet>
      <dgm:spPr/>
      <dgm:t>
        <a:bodyPr/>
        <a:lstStyle/>
        <a:p>
          <a:endParaRPr lang="en-US"/>
        </a:p>
      </dgm:t>
    </dgm:pt>
    <dgm:pt modelId="{93197EE8-39B2-439B-BD4F-D6DDCB001F82}" type="pres">
      <dgm:prSet presAssocID="{01E53F3E-A0EB-4189-BFFF-B4F285CFBEA5}" presName="sibTrans" presStyleCnt="0"/>
      <dgm:spPr/>
    </dgm:pt>
    <dgm:pt modelId="{B166429F-56E0-4753-B842-FD5E027D8929}" type="pres">
      <dgm:prSet presAssocID="{4296EB33-C804-4F46-878B-4CA01103E7CB}" presName="textNode" presStyleLbl="node1" presStyleIdx="4" presStyleCnt="5">
        <dgm:presLayoutVars>
          <dgm:bulletEnabled val="1"/>
        </dgm:presLayoutVars>
      </dgm:prSet>
      <dgm:spPr/>
      <dgm:t>
        <a:bodyPr/>
        <a:lstStyle/>
        <a:p>
          <a:endParaRPr lang="en-US"/>
        </a:p>
      </dgm:t>
    </dgm:pt>
  </dgm:ptLst>
  <dgm:cxnLst>
    <dgm:cxn modelId="{F7D593AB-48F7-40F9-8DF9-5F2FCB0079E8}" srcId="{ADC00487-27D1-4326-A953-7E8E1F2BDB46}" destId="{4296EB33-C804-4F46-878B-4CA01103E7CB}" srcOrd="4" destOrd="0" parTransId="{D4A72E75-4350-4D5F-A970-8EECB5123B1D}" sibTransId="{4F54D6F8-ADD2-4BC0-9D4C-7E0640E56BEF}"/>
    <dgm:cxn modelId="{7D50249A-A29A-4DDA-BD35-971A87E9AEBE}" srcId="{ADC00487-27D1-4326-A953-7E8E1F2BDB46}" destId="{7506A070-AA07-47A9-9BB7-5F15966C2151}" srcOrd="0" destOrd="0" parTransId="{4ACB1745-0C09-42FD-9EF8-80A3AAD013BC}" sibTransId="{0EE08AE3-5EC3-4C42-A2C8-32EE1383D3C8}"/>
    <dgm:cxn modelId="{E9BE96D2-D06A-48F1-B1B7-8887AF343404}" type="presOf" srcId="{4296EB33-C804-4F46-878B-4CA01103E7CB}" destId="{B166429F-56E0-4753-B842-FD5E027D8929}" srcOrd="0" destOrd="0" presId="urn:microsoft.com/office/officeart/2005/8/layout/hProcess9"/>
    <dgm:cxn modelId="{529076CB-6513-4B19-AE99-08D9CC39F7DD}" type="presOf" srcId="{7506A070-AA07-47A9-9BB7-5F15966C2151}" destId="{9D991359-1F67-4D72-853A-CBB7F40C81BC}" srcOrd="0" destOrd="0" presId="urn:microsoft.com/office/officeart/2005/8/layout/hProcess9"/>
    <dgm:cxn modelId="{07A6A6AB-ECBF-4058-B54C-BF740395545C}" srcId="{ADC00487-27D1-4326-A953-7E8E1F2BDB46}" destId="{6C3F0877-6075-4B45-B101-8537B738C983}" srcOrd="1" destOrd="0" parTransId="{863A2CB5-B12D-44C5-B128-98EC332A0D9F}" sibTransId="{6CBC9DED-6656-432D-B827-430A7FDC390E}"/>
    <dgm:cxn modelId="{DBA2FACB-A7EA-40EB-ABF2-5B4B0AB136A9}" type="presOf" srcId="{6C3F0877-6075-4B45-B101-8537B738C983}" destId="{588103FD-E6EE-427C-B094-F4D728A1149F}" srcOrd="0" destOrd="0" presId="urn:microsoft.com/office/officeart/2005/8/layout/hProcess9"/>
    <dgm:cxn modelId="{EFBAB1FD-FC42-42DB-BEEE-B11F3D7DF20D}" type="presOf" srcId="{ADC00487-27D1-4326-A953-7E8E1F2BDB46}" destId="{8E8C1737-DCE1-42B4-A902-B11EC1C14A1C}" srcOrd="0" destOrd="0" presId="urn:microsoft.com/office/officeart/2005/8/layout/hProcess9"/>
    <dgm:cxn modelId="{911B72E4-B224-4F53-9801-0DF1C49CDFF0}" type="presOf" srcId="{97E5BDC0-9481-4D2C-9EDF-E1C023B76657}" destId="{740AB372-2484-4C20-B712-9D643035E3D1}" srcOrd="0" destOrd="0" presId="urn:microsoft.com/office/officeart/2005/8/layout/hProcess9"/>
    <dgm:cxn modelId="{5B5CB66D-D933-4919-A107-F3814951F9C9}" type="presOf" srcId="{B5152FD9-8F61-4C38-9F08-C684F2C105A3}" destId="{A4995EDF-DD1C-4932-8300-9AA220A467F5}" srcOrd="0" destOrd="0" presId="urn:microsoft.com/office/officeart/2005/8/layout/hProcess9"/>
    <dgm:cxn modelId="{B623C595-021A-4CA8-8BD6-B416956FFF83}" srcId="{ADC00487-27D1-4326-A953-7E8E1F2BDB46}" destId="{B5152FD9-8F61-4C38-9F08-C684F2C105A3}" srcOrd="2" destOrd="0" parTransId="{07E66B20-B4B7-41E3-A606-0D85932BBE4F}" sibTransId="{C57A2667-9CA3-494B-A267-2A32745DA79F}"/>
    <dgm:cxn modelId="{3B27D736-B3B2-40E0-AE48-A7A52FB58995}" srcId="{ADC00487-27D1-4326-A953-7E8E1F2BDB46}" destId="{97E5BDC0-9481-4D2C-9EDF-E1C023B76657}" srcOrd="3" destOrd="0" parTransId="{79C1A6AC-2129-4D64-B14D-5542AB63E2B3}" sibTransId="{01E53F3E-A0EB-4189-BFFF-B4F285CFBEA5}"/>
    <dgm:cxn modelId="{F8972F70-0A88-4C7E-B998-1FCE67E121B3}" type="presParOf" srcId="{8E8C1737-DCE1-42B4-A902-B11EC1C14A1C}" destId="{E773490E-DB60-47EB-A2F2-18A3AB78BF9B}" srcOrd="0" destOrd="0" presId="urn:microsoft.com/office/officeart/2005/8/layout/hProcess9"/>
    <dgm:cxn modelId="{59BEB6C9-7759-473D-9E8D-916CBD425E81}" type="presParOf" srcId="{8E8C1737-DCE1-42B4-A902-B11EC1C14A1C}" destId="{3D279B87-D4BF-4E8B-AA31-AAA1F68047DB}" srcOrd="1" destOrd="0" presId="urn:microsoft.com/office/officeart/2005/8/layout/hProcess9"/>
    <dgm:cxn modelId="{72970BB1-BC27-4C6C-ACE0-9111DC3363B7}" type="presParOf" srcId="{3D279B87-D4BF-4E8B-AA31-AAA1F68047DB}" destId="{9D991359-1F67-4D72-853A-CBB7F40C81BC}" srcOrd="0" destOrd="0" presId="urn:microsoft.com/office/officeart/2005/8/layout/hProcess9"/>
    <dgm:cxn modelId="{5305CFEF-A195-40B3-AB2A-98943F4CA7E6}" type="presParOf" srcId="{3D279B87-D4BF-4E8B-AA31-AAA1F68047DB}" destId="{9DC5075C-0326-401A-8A56-46091497015D}" srcOrd="1" destOrd="0" presId="urn:microsoft.com/office/officeart/2005/8/layout/hProcess9"/>
    <dgm:cxn modelId="{FACD37B3-28B8-41EE-BAB4-5F479DF1DEA7}" type="presParOf" srcId="{3D279B87-D4BF-4E8B-AA31-AAA1F68047DB}" destId="{588103FD-E6EE-427C-B094-F4D728A1149F}" srcOrd="2" destOrd="0" presId="urn:microsoft.com/office/officeart/2005/8/layout/hProcess9"/>
    <dgm:cxn modelId="{C20A6B72-B654-4F6C-A5A2-6F709AA1986A}" type="presParOf" srcId="{3D279B87-D4BF-4E8B-AA31-AAA1F68047DB}" destId="{0FBA66F4-733B-4909-B57D-47552A6AC149}" srcOrd="3" destOrd="0" presId="urn:microsoft.com/office/officeart/2005/8/layout/hProcess9"/>
    <dgm:cxn modelId="{B00018FC-64DE-4B5F-B101-6484C8F49A9B}" type="presParOf" srcId="{3D279B87-D4BF-4E8B-AA31-AAA1F68047DB}" destId="{A4995EDF-DD1C-4932-8300-9AA220A467F5}" srcOrd="4" destOrd="0" presId="urn:microsoft.com/office/officeart/2005/8/layout/hProcess9"/>
    <dgm:cxn modelId="{09F57832-2743-496C-97E9-3FB88952D3E5}" type="presParOf" srcId="{3D279B87-D4BF-4E8B-AA31-AAA1F68047DB}" destId="{7AE2F511-8470-44BE-9107-85F6E5749DF8}" srcOrd="5" destOrd="0" presId="urn:microsoft.com/office/officeart/2005/8/layout/hProcess9"/>
    <dgm:cxn modelId="{B213174D-A365-42F0-9EE5-9C0850C1C4EB}" type="presParOf" srcId="{3D279B87-D4BF-4E8B-AA31-AAA1F68047DB}" destId="{740AB372-2484-4C20-B712-9D643035E3D1}" srcOrd="6" destOrd="0" presId="urn:microsoft.com/office/officeart/2005/8/layout/hProcess9"/>
    <dgm:cxn modelId="{1C01FB2A-37FF-43AE-96FE-5C2137FA96C8}" type="presParOf" srcId="{3D279B87-D4BF-4E8B-AA31-AAA1F68047DB}" destId="{93197EE8-39B2-439B-BD4F-D6DDCB001F82}" srcOrd="7" destOrd="0" presId="urn:microsoft.com/office/officeart/2005/8/layout/hProcess9"/>
    <dgm:cxn modelId="{F3639901-AECB-4233-ACC9-966895F2198A}" type="presParOf" srcId="{3D279B87-D4BF-4E8B-AA31-AAA1F68047DB}" destId="{B166429F-56E0-4753-B842-FD5E027D8929}" srcOrd="8"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82F8BF4-589A-4B59-99F0-FC4A11F5E38B}" type="doc">
      <dgm:prSet loTypeId="urn:microsoft.com/office/officeart/2005/8/layout/orgChart1" loCatId="hierarchy" qsTypeId="urn:microsoft.com/office/officeart/2005/8/quickstyle/simple1" qsCatId="simple" csTypeId="urn:microsoft.com/office/officeart/2005/8/colors/colorful3" csCatId="colorful" phldr="1"/>
      <dgm:spPr/>
      <dgm:t>
        <a:bodyPr/>
        <a:lstStyle/>
        <a:p>
          <a:endParaRPr lang="en-US"/>
        </a:p>
      </dgm:t>
    </dgm:pt>
    <dgm:pt modelId="{E9B053EA-FF1F-4EE2-966C-B444382B260E}">
      <dgm:prSet phldrT="[Text]" custT="1"/>
      <dgm:spPr/>
      <dgm:t>
        <a:bodyPr/>
        <a:lstStyle/>
        <a:p>
          <a:r>
            <a:rPr lang="en-US" sz="2000" b="1" dirty="0" smtClean="0">
              <a:solidFill>
                <a:srgbClr val="8F0500"/>
              </a:solidFill>
              <a:latin typeface="Helvetica Neue"/>
              <a:cs typeface="Times New Roman" pitchFamily="18" charset="0"/>
            </a:rPr>
            <a:t>Marketing</a:t>
          </a:r>
          <a:endParaRPr lang="en-US" sz="2000" b="1" dirty="0">
            <a:solidFill>
              <a:srgbClr val="8F0500"/>
            </a:solidFill>
            <a:latin typeface="Helvetica Neue"/>
            <a:cs typeface="Times New Roman" pitchFamily="18" charset="0"/>
          </a:endParaRPr>
        </a:p>
      </dgm:t>
    </dgm:pt>
    <dgm:pt modelId="{F9F58861-808E-4567-BA36-7302BD9882EF}" type="parTrans" cxnId="{959CDC33-F07C-4867-A1E8-7242427AF706}">
      <dgm:prSet/>
      <dgm:spPr/>
      <dgm:t>
        <a:bodyPr/>
        <a:lstStyle/>
        <a:p>
          <a:endParaRPr lang="en-US"/>
        </a:p>
      </dgm:t>
    </dgm:pt>
    <dgm:pt modelId="{9C398734-CD54-4C23-9978-D37AC9E4A56C}" type="sibTrans" cxnId="{959CDC33-F07C-4867-A1E8-7242427AF706}">
      <dgm:prSet/>
      <dgm:spPr/>
      <dgm:t>
        <a:bodyPr/>
        <a:lstStyle/>
        <a:p>
          <a:endParaRPr lang="en-US"/>
        </a:p>
      </dgm:t>
    </dgm:pt>
    <dgm:pt modelId="{F6FF18CD-EC79-419F-A25F-A19E14BA351E}">
      <dgm:prSet phldrT="[Text]" custT="1"/>
      <dgm:spPr/>
      <dgm:t>
        <a:bodyPr/>
        <a:lstStyle/>
        <a:p>
          <a:r>
            <a:rPr lang="en-US" sz="2000" b="1" dirty="0" smtClean="0">
              <a:solidFill>
                <a:srgbClr val="6A0500"/>
              </a:solidFill>
              <a:latin typeface="Helvetica Neue"/>
              <a:cs typeface="Times New Roman" pitchFamily="18" charset="0"/>
            </a:rPr>
            <a:t>Product</a:t>
          </a:r>
          <a:endParaRPr lang="en-US" sz="2000" b="1" dirty="0">
            <a:solidFill>
              <a:srgbClr val="6A0500"/>
            </a:solidFill>
            <a:latin typeface="Helvetica Neue"/>
            <a:cs typeface="Times New Roman" pitchFamily="18" charset="0"/>
          </a:endParaRPr>
        </a:p>
      </dgm:t>
    </dgm:pt>
    <dgm:pt modelId="{17787B1C-9B7F-4999-A3BD-FBFDEC4C70DA}" type="parTrans" cxnId="{6939370A-782A-44F7-AE79-534B976CE5C6}">
      <dgm:prSet/>
      <dgm:spPr/>
      <dgm:t>
        <a:bodyPr/>
        <a:lstStyle/>
        <a:p>
          <a:endParaRPr lang="en-US">
            <a:solidFill>
              <a:srgbClr val="6A0500"/>
            </a:solidFill>
          </a:endParaRPr>
        </a:p>
      </dgm:t>
    </dgm:pt>
    <dgm:pt modelId="{241930D0-C97D-4444-9FF5-67407F5E993A}" type="sibTrans" cxnId="{6939370A-782A-44F7-AE79-534B976CE5C6}">
      <dgm:prSet/>
      <dgm:spPr/>
      <dgm:t>
        <a:bodyPr/>
        <a:lstStyle/>
        <a:p>
          <a:endParaRPr lang="en-US"/>
        </a:p>
      </dgm:t>
    </dgm:pt>
    <dgm:pt modelId="{566AA9D8-6563-4552-BB69-C57EB25B3E2A}">
      <dgm:prSet phldrT="[Text]" custT="1"/>
      <dgm:spPr/>
      <dgm:t>
        <a:bodyPr/>
        <a:lstStyle/>
        <a:p>
          <a:r>
            <a:rPr lang="en-US" sz="2000" b="1" dirty="0" smtClean="0">
              <a:solidFill>
                <a:srgbClr val="6A0500"/>
              </a:solidFill>
              <a:latin typeface="Helvetica Neue"/>
              <a:cs typeface="Times New Roman" pitchFamily="18" charset="0"/>
            </a:rPr>
            <a:t>Price</a:t>
          </a:r>
          <a:endParaRPr lang="en-US" sz="2000" b="1" dirty="0">
            <a:solidFill>
              <a:srgbClr val="6A0500"/>
            </a:solidFill>
            <a:latin typeface="Helvetica Neue"/>
            <a:cs typeface="Times New Roman" pitchFamily="18" charset="0"/>
          </a:endParaRPr>
        </a:p>
      </dgm:t>
    </dgm:pt>
    <dgm:pt modelId="{7ACB878B-2416-46D4-9F41-390E8DBE961D}" type="parTrans" cxnId="{1C3B5C4A-3805-46E7-BB3E-F50EA8BC5A04}">
      <dgm:prSet/>
      <dgm:spPr/>
      <dgm:t>
        <a:bodyPr/>
        <a:lstStyle/>
        <a:p>
          <a:endParaRPr lang="en-US">
            <a:solidFill>
              <a:srgbClr val="6A0500"/>
            </a:solidFill>
          </a:endParaRPr>
        </a:p>
      </dgm:t>
    </dgm:pt>
    <dgm:pt modelId="{FD3BE12D-856F-4B74-A2A6-3AA7D2788B7E}" type="sibTrans" cxnId="{1C3B5C4A-3805-46E7-BB3E-F50EA8BC5A04}">
      <dgm:prSet/>
      <dgm:spPr/>
      <dgm:t>
        <a:bodyPr/>
        <a:lstStyle/>
        <a:p>
          <a:endParaRPr lang="en-US"/>
        </a:p>
      </dgm:t>
    </dgm:pt>
    <dgm:pt modelId="{FE4FD755-8054-4A51-A3BE-5910E2B9B681}">
      <dgm:prSet phldrT="[Text]" custT="1"/>
      <dgm:spPr/>
      <dgm:t>
        <a:bodyPr/>
        <a:lstStyle/>
        <a:p>
          <a:r>
            <a:rPr lang="en-US" sz="2000" b="1" dirty="0" smtClean="0">
              <a:solidFill>
                <a:srgbClr val="6A0500"/>
              </a:solidFill>
              <a:latin typeface="Helvetica Neue"/>
              <a:cs typeface="Times New Roman" pitchFamily="18" charset="0"/>
            </a:rPr>
            <a:t>Promotion</a:t>
          </a:r>
          <a:endParaRPr lang="en-US" sz="2000" b="1" dirty="0">
            <a:solidFill>
              <a:srgbClr val="6A0500"/>
            </a:solidFill>
            <a:latin typeface="Helvetica Neue"/>
            <a:cs typeface="Times New Roman" pitchFamily="18" charset="0"/>
          </a:endParaRPr>
        </a:p>
      </dgm:t>
    </dgm:pt>
    <dgm:pt modelId="{3136EA23-DA7F-4C42-A059-61AE5E71616D}" type="parTrans" cxnId="{C0999A64-2DD7-4A64-9BB2-8E57AC14FBB4}">
      <dgm:prSet/>
      <dgm:spPr/>
      <dgm:t>
        <a:bodyPr/>
        <a:lstStyle/>
        <a:p>
          <a:endParaRPr lang="en-US">
            <a:solidFill>
              <a:srgbClr val="6A0500"/>
            </a:solidFill>
          </a:endParaRPr>
        </a:p>
      </dgm:t>
    </dgm:pt>
    <dgm:pt modelId="{4F68B7DF-70C8-4AD3-9B07-6023C9E33FAE}" type="sibTrans" cxnId="{C0999A64-2DD7-4A64-9BB2-8E57AC14FBB4}">
      <dgm:prSet/>
      <dgm:spPr/>
      <dgm:t>
        <a:bodyPr/>
        <a:lstStyle/>
        <a:p>
          <a:endParaRPr lang="en-US"/>
        </a:p>
      </dgm:t>
    </dgm:pt>
    <dgm:pt modelId="{6F504C82-1A55-40DD-B960-A387308B15EA}" type="pres">
      <dgm:prSet presAssocID="{882F8BF4-589A-4B59-99F0-FC4A11F5E38B}" presName="hierChild1" presStyleCnt="0">
        <dgm:presLayoutVars>
          <dgm:orgChart val="1"/>
          <dgm:chPref val="1"/>
          <dgm:dir/>
          <dgm:animOne val="branch"/>
          <dgm:animLvl val="lvl"/>
          <dgm:resizeHandles/>
        </dgm:presLayoutVars>
      </dgm:prSet>
      <dgm:spPr/>
      <dgm:t>
        <a:bodyPr/>
        <a:lstStyle/>
        <a:p>
          <a:endParaRPr lang="en-US"/>
        </a:p>
      </dgm:t>
    </dgm:pt>
    <dgm:pt modelId="{B0755A80-4278-4FE2-85D1-F354B3BEDF11}" type="pres">
      <dgm:prSet presAssocID="{E9B053EA-FF1F-4EE2-966C-B444382B260E}" presName="hierRoot1" presStyleCnt="0">
        <dgm:presLayoutVars>
          <dgm:hierBranch val="init"/>
        </dgm:presLayoutVars>
      </dgm:prSet>
      <dgm:spPr/>
    </dgm:pt>
    <dgm:pt modelId="{D1B90836-2371-4AF0-9083-2439B673059A}" type="pres">
      <dgm:prSet presAssocID="{E9B053EA-FF1F-4EE2-966C-B444382B260E}" presName="rootComposite1" presStyleCnt="0"/>
      <dgm:spPr/>
    </dgm:pt>
    <dgm:pt modelId="{DF0371F5-6A51-4506-B993-F390AC395FAC}" type="pres">
      <dgm:prSet presAssocID="{E9B053EA-FF1F-4EE2-966C-B444382B260E}" presName="rootText1" presStyleLbl="node0" presStyleIdx="0" presStyleCnt="1" custScaleX="14271" custScaleY="10504" custLinFactNeighborX="-2688" custLinFactNeighborY="-93571">
        <dgm:presLayoutVars>
          <dgm:chPref val="3"/>
        </dgm:presLayoutVars>
      </dgm:prSet>
      <dgm:spPr/>
      <dgm:t>
        <a:bodyPr/>
        <a:lstStyle/>
        <a:p>
          <a:endParaRPr lang="en-US"/>
        </a:p>
      </dgm:t>
    </dgm:pt>
    <dgm:pt modelId="{7307C0B6-8F2D-4B10-BF2A-182C146ED585}" type="pres">
      <dgm:prSet presAssocID="{E9B053EA-FF1F-4EE2-966C-B444382B260E}" presName="rootConnector1" presStyleLbl="node1" presStyleIdx="0" presStyleCnt="0"/>
      <dgm:spPr/>
      <dgm:t>
        <a:bodyPr/>
        <a:lstStyle/>
        <a:p>
          <a:endParaRPr lang="en-US"/>
        </a:p>
      </dgm:t>
    </dgm:pt>
    <dgm:pt modelId="{A491ECF1-4526-471A-BB9A-E8DD3E7904CE}" type="pres">
      <dgm:prSet presAssocID="{E9B053EA-FF1F-4EE2-966C-B444382B260E}" presName="hierChild2" presStyleCnt="0"/>
      <dgm:spPr/>
    </dgm:pt>
    <dgm:pt modelId="{3FDD8CC9-D186-45B8-929D-48E47F8EFC59}" type="pres">
      <dgm:prSet presAssocID="{17787B1C-9B7F-4999-A3BD-FBFDEC4C70DA}" presName="Name37" presStyleLbl="parChTrans1D2" presStyleIdx="0" presStyleCnt="3"/>
      <dgm:spPr/>
      <dgm:t>
        <a:bodyPr/>
        <a:lstStyle/>
        <a:p>
          <a:endParaRPr lang="en-US"/>
        </a:p>
      </dgm:t>
    </dgm:pt>
    <dgm:pt modelId="{C1E7AC5D-C8BB-4732-B23E-8021C9BC3173}" type="pres">
      <dgm:prSet presAssocID="{F6FF18CD-EC79-419F-A25F-A19E14BA351E}" presName="hierRoot2" presStyleCnt="0">
        <dgm:presLayoutVars>
          <dgm:hierBranch val="init"/>
        </dgm:presLayoutVars>
      </dgm:prSet>
      <dgm:spPr/>
    </dgm:pt>
    <dgm:pt modelId="{48E8703B-B681-46AB-8AD7-094F22973B07}" type="pres">
      <dgm:prSet presAssocID="{F6FF18CD-EC79-419F-A25F-A19E14BA351E}" presName="rootComposite" presStyleCnt="0"/>
      <dgm:spPr/>
    </dgm:pt>
    <dgm:pt modelId="{2F4C8B4A-F7B6-44E5-9F6C-1A86A9E69410}" type="pres">
      <dgm:prSet presAssocID="{F6FF18CD-EC79-419F-A25F-A19E14BA351E}" presName="rootText" presStyleLbl="node2" presStyleIdx="0" presStyleCnt="3" custScaleX="11293" custScaleY="11675" custLinFactNeighborX="19474" custLinFactNeighborY="-45258">
        <dgm:presLayoutVars>
          <dgm:chPref val="3"/>
        </dgm:presLayoutVars>
      </dgm:prSet>
      <dgm:spPr/>
      <dgm:t>
        <a:bodyPr/>
        <a:lstStyle/>
        <a:p>
          <a:endParaRPr lang="en-US"/>
        </a:p>
      </dgm:t>
    </dgm:pt>
    <dgm:pt modelId="{F5D5CB9F-C698-45F1-BA16-A57A8B5CBDE9}" type="pres">
      <dgm:prSet presAssocID="{F6FF18CD-EC79-419F-A25F-A19E14BA351E}" presName="rootConnector" presStyleLbl="node2" presStyleIdx="0" presStyleCnt="3"/>
      <dgm:spPr/>
      <dgm:t>
        <a:bodyPr/>
        <a:lstStyle/>
        <a:p>
          <a:endParaRPr lang="en-US"/>
        </a:p>
      </dgm:t>
    </dgm:pt>
    <dgm:pt modelId="{BD890520-44D1-4B0C-8E17-0ED0DA794605}" type="pres">
      <dgm:prSet presAssocID="{F6FF18CD-EC79-419F-A25F-A19E14BA351E}" presName="hierChild4" presStyleCnt="0"/>
      <dgm:spPr/>
    </dgm:pt>
    <dgm:pt modelId="{C20A46A2-17E3-4A4E-A564-97A8F15666D1}" type="pres">
      <dgm:prSet presAssocID="{F6FF18CD-EC79-419F-A25F-A19E14BA351E}" presName="hierChild5" presStyleCnt="0"/>
      <dgm:spPr/>
    </dgm:pt>
    <dgm:pt modelId="{79B6BC0B-8636-49DD-80A1-26006D2FD8B5}" type="pres">
      <dgm:prSet presAssocID="{7ACB878B-2416-46D4-9F41-390E8DBE961D}" presName="Name37" presStyleLbl="parChTrans1D2" presStyleIdx="1" presStyleCnt="3"/>
      <dgm:spPr/>
      <dgm:t>
        <a:bodyPr/>
        <a:lstStyle/>
        <a:p>
          <a:endParaRPr lang="en-US"/>
        </a:p>
      </dgm:t>
    </dgm:pt>
    <dgm:pt modelId="{3EB627A4-67F8-49E4-8959-FAB8E56A017C}" type="pres">
      <dgm:prSet presAssocID="{566AA9D8-6563-4552-BB69-C57EB25B3E2A}" presName="hierRoot2" presStyleCnt="0">
        <dgm:presLayoutVars>
          <dgm:hierBranch val="init"/>
        </dgm:presLayoutVars>
      </dgm:prSet>
      <dgm:spPr/>
    </dgm:pt>
    <dgm:pt modelId="{0141BC31-6FF2-48F0-9BE7-E64832760688}" type="pres">
      <dgm:prSet presAssocID="{566AA9D8-6563-4552-BB69-C57EB25B3E2A}" presName="rootComposite" presStyleCnt="0"/>
      <dgm:spPr/>
    </dgm:pt>
    <dgm:pt modelId="{7686CD3D-6A44-4378-B3EF-CE1ADCFE0E29}" type="pres">
      <dgm:prSet presAssocID="{566AA9D8-6563-4552-BB69-C57EB25B3E2A}" presName="rootText" presStyleLbl="node2" presStyleIdx="1" presStyleCnt="3" custScaleX="15689" custScaleY="9685" custLinFactNeighborX="-690" custLinFactNeighborY="-49319">
        <dgm:presLayoutVars>
          <dgm:chPref val="3"/>
        </dgm:presLayoutVars>
      </dgm:prSet>
      <dgm:spPr/>
      <dgm:t>
        <a:bodyPr/>
        <a:lstStyle/>
        <a:p>
          <a:endParaRPr lang="en-US"/>
        </a:p>
      </dgm:t>
    </dgm:pt>
    <dgm:pt modelId="{FB125248-FA1B-4B73-9A78-BF6BAA329544}" type="pres">
      <dgm:prSet presAssocID="{566AA9D8-6563-4552-BB69-C57EB25B3E2A}" presName="rootConnector" presStyleLbl="node2" presStyleIdx="1" presStyleCnt="3"/>
      <dgm:spPr/>
      <dgm:t>
        <a:bodyPr/>
        <a:lstStyle/>
        <a:p>
          <a:endParaRPr lang="en-US"/>
        </a:p>
      </dgm:t>
    </dgm:pt>
    <dgm:pt modelId="{4B8E1E6D-55C6-4C2D-BF75-B2F55E807EFA}" type="pres">
      <dgm:prSet presAssocID="{566AA9D8-6563-4552-BB69-C57EB25B3E2A}" presName="hierChild4" presStyleCnt="0"/>
      <dgm:spPr/>
    </dgm:pt>
    <dgm:pt modelId="{24B20C07-C4FC-4C62-A89F-67D226EF59C7}" type="pres">
      <dgm:prSet presAssocID="{566AA9D8-6563-4552-BB69-C57EB25B3E2A}" presName="hierChild5" presStyleCnt="0"/>
      <dgm:spPr/>
    </dgm:pt>
    <dgm:pt modelId="{A3B3065E-E8A6-42EF-B21A-3EFA78AD8A0C}" type="pres">
      <dgm:prSet presAssocID="{3136EA23-DA7F-4C42-A059-61AE5E71616D}" presName="Name37" presStyleLbl="parChTrans1D2" presStyleIdx="2" presStyleCnt="3"/>
      <dgm:spPr/>
      <dgm:t>
        <a:bodyPr/>
        <a:lstStyle/>
        <a:p>
          <a:endParaRPr lang="en-US"/>
        </a:p>
      </dgm:t>
    </dgm:pt>
    <dgm:pt modelId="{1B7C4AE7-E121-4DDF-AC64-80D0F97A0B00}" type="pres">
      <dgm:prSet presAssocID="{FE4FD755-8054-4A51-A3BE-5910E2B9B681}" presName="hierRoot2" presStyleCnt="0">
        <dgm:presLayoutVars>
          <dgm:hierBranch val="init"/>
        </dgm:presLayoutVars>
      </dgm:prSet>
      <dgm:spPr/>
    </dgm:pt>
    <dgm:pt modelId="{0C957CC2-4B3E-44D2-A352-4DD4B0FD47A8}" type="pres">
      <dgm:prSet presAssocID="{FE4FD755-8054-4A51-A3BE-5910E2B9B681}" presName="rootComposite" presStyleCnt="0"/>
      <dgm:spPr/>
    </dgm:pt>
    <dgm:pt modelId="{319AE796-DA23-4AB5-A705-DD8C92BA4E71}" type="pres">
      <dgm:prSet presAssocID="{FE4FD755-8054-4A51-A3BE-5910E2B9B681}" presName="rootText" presStyleLbl="node2" presStyleIdx="2" presStyleCnt="3" custScaleX="15300" custScaleY="11614" custLinFactNeighborX="-21179" custLinFactNeighborY="-45258">
        <dgm:presLayoutVars>
          <dgm:chPref val="3"/>
        </dgm:presLayoutVars>
      </dgm:prSet>
      <dgm:spPr/>
      <dgm:t>
        <a:bodyPr/>
        <a:lstStyle/>
        <a:p>
          <a:endParaRPr lang="en-US"/>
        </a:p>
      </dgm:t>
    </dgm:pt>
    <dgm:pt modelId="{357C897C-B9F5-4BF2-9D70-7960FFB7E415}" type="pres">
      <dgm:prSet presAssocID="{FE4FD755-8054-4A51-A3BE-5910E2B9B681}" presName="rootConnector" presStyleLbl="node2" presStyleIdx="2" presStyleCnt="3"/>
      <dgm:spPr/>
      <dgm:t>
        <a:bodyPr/>
        <a:lstStyle/>
        <a:p>
          <a:endParaRPr lang="en-US"/>
        </a:p>
      </dgm:t>
    </dgm:pt>
    <dgm:pt modelId="{45AB1CEA-B70D-4331-845C-08764D87EBC9}" type="pres">
      <dgm:prSet presAssocID="{FE4FD755-8054-4A51-A3BE-5910E2B9B681}" presName="hierChild4" presStyleCnt="0"/>
      <dgm:spPr/>
    </dgm:pt>
    <dgm:pt modelId="{583A83F7-FC77-410E-98C2-7B2C73415874}" type="pres">
      <dgm:prSet presAssocID="{FE4FD755-8054-4A51-A3BE-5910E2B9B681}" presName="hierChild5" presStyleCnt="0"/>
      <dgm:spPr/>
    </dgm:pt>
    <dgm:pt modelId="{28921411-F606-434C-9512-CD437043D55E}" type="pres">
      <dgm:prSet presAssocID="{E9B053EA-FF1F-4EE2-966C-B444382B260E}" presName="hierChild3" presStyleCnt="0"/>
      <dgm:spPr/>
    </dgm:pt>
  </dgm:ptLst>
  <dgm:cxnLst>
    <dgm:cxn modelId="{BF9035F1-2271-427B-A29E-CB768AE39CD9}" type="presOf" srcId="{17787B1C-9B7F-4999-A3BD-FBFDEC4C70DA}" destId="{3FDD8CC9-D186-45B8-929D-48E47F8EFC59}" srcOrd="0" destOrd="0" presId="urn:microsoft.com/office/officeart/2005/8/layout/orgChart1"/>
    <dgm:cxn modelId="{0B388B97-CE49-4E8A-B8DB-CECB0349129B}" type="presOf" srcId="{FE4FD755-8054-4A51-A3BE-5910E2B9B681}" destId="{357C897C-B9F5-4BF2-9D70-7960FFB7E415}" srcOrd="1" destOrd="0" presId="urn:microsoft.com/office/officeart/2005/8/layout/orgChart1"/>
    <dgm:cxn modelId="{34F626D2-D726-494D-A9D5-78130077EA89}" type="presOf" srcId="{566AA9D8-6563-4552-BB69-C57EB25B3E2A}" destId="{FB125248-FA1B-4B73-9A78-BF6BAA329544}" srcOrd="1" destOrd="0" presId="urn:microsoft.com/office/officeart/2005/8/layout/orgChart1"/>
    <dgm:cxn modelId="{B6EB9D4A-FEB7-4A65-A4E3-A7301B737CFB}" type="presOf" srcId="{3136EA23-DA7F-4C42-A059-61AE5E71616D}" destId="{A3B3065E-E8A6-42EF-B21A-3EFA78AD8A0C}" srcOrd="0" destOrd="0" presId="urn:microsoft.com/office/officeart/2005/8/layout/orgChart1"/>
    <dgm:cxn modelId="{6939370A-782A-44F7-AE79-534B976CE5C6}" srcId="{E9B053EA-FF1F-4EE2-966C-B444382B260E}" destId="{F6FF18CD-EC79-419F-A25F-A19E14BA351E}" srcOrd="0" destOrd="0" parTransId="{17787B1C-9B7F-4999-A3BD-FBFDEC4C70DA}" sibTransId="{241930D0-C97D-4444-9FF5-67407F5E993A}"/>
    <dgm:cxn modelId="{AE2EDF80-70D5-4997-ADEE-5931638F52B5}" type="presOf" srcId="{E9B053EA-FF1F-4EE2-966C-B444382B260E}" destId="{DF0371F5-6A51-4506-B993-F390AC395FAC}" srcOrd="0" destOrd="0" presId="urn:microsoft.com/office/officeart/2005/8/layout/orgChart1"/>
    <dgm:cxn modelId="{F4953164-EA0B-48F5-A15A-A8941A8531B2}" type="presOf" srcId="{882F8BF4-589A-4B59-99F0-FC4A11F5E38B}" destId="{6F504C82-1A55-40DD-B960-A387308B15EA}" srcOrd="0" destOrd="0" presId="urn:microsoft.com/office/officeart/2005/8/layout/orgChart1"/>
    <dgm:cxn modelId="{967BBAF4-34BD-45E2-9D15-E3B36C13A96F}" type="presOf" srcId="{E9B053EA-FF1F-4EE2-966C-B444382B260E}" destId="{7307C0B6-8F2D-4B10-BF2A-182C146ED585}" srcOrd="1" destOrd="0" presId="urn:microsoft.com/office/officeart/2005/8/layout/orgChart1"/>
    <dgm:cxn modelId="{97E1AFA8-9FDD-4C76-966B-F05B63C48DD4}" type="presOf" srcId="{FE4FD755-8054-4A51-A3BE-5910E2B9B681}" destId="{319AE796-DA23-4AB5-A705-DD8C92BA4E71}" srcOrd="0" destOrd="0" presId="urn:microsoft.com/office/officeart/2005/8/layout/orgChart1"/>
    <dgm:cxn modelId="{90AD7578-7AE3-4301-8615-C6AD57F9EDA6}" type="presOf" srcId="{F6FF18CD-EC79-419F-A25F-A19E14BA351E}" destId="{2F4C8B4A-F7B6-44E5-9F6C-1A86A9E69410}" srcOrd="0" destOrd="0" presId="urn:microsoft.com/office/officeart/2005/8/layout/orgChart1"/>
    <dgm:cxn modelId="{C0999A64-2DD7-4A64-9BB2-8E57AC14FBB4}" srcId="{E9B053EA-FF1F-4EE2-966C-B444382B260E}" destId="{FE4FD755-8054-4A51-A3BE-5910E2B9B681}" srcOrd="2" destOrd="0" parTransId="{3136EA23-DA7F-4C42-A059-61AE5E71616D}" sibTransId="{4F68B7DF-70C8-4AD3-9B07-6023C9E33FAE}"/>
    <dgm:cxn modelId="{A74768AC-205D-44C3-9E1A-14836FD0D350}" type="presOf" srcId="{566AA9D8-6563-4552-BB69-C57EB25B3E2A}" destId="{7686CD3D-6A44-4378-B3EF-CE1ADCFE0E29}" srcOrd="0" destOrd="0" presId="urn:microsoft.com/office/officeart/2005/8/layout/orgChart1"/>
    <dgm:cxn modelId="{1C3B5C4A-3805-46E7-BB3E-F50EA8BC5A04}" srcId="{E9B053EA-FF1F-4EE2-966C-B444382B260E}" destId="{566AA9D8-6563-4552-BB69-C57EB25B3E2A}" srcOrd="1" destOrd="0" parTransId="{7ACB878B-2416-46D4-9F41-390E8DBE961D}" sibTransId="{FD3BE12D-856F-4B74-A2A6-3AA7D2788B7E}"/>
    <dgm:cxn modelId="{959CDC33-F07C-4867-A1E8-7242427AF706}" srcId="{882F8BF4-589A-4B59-99F0-FC4A11F5E38B}" destId="{E9B053EA-FF1F-4EE2-966C-B444382B260E}" srcOrd="0" destOrd="0" parTransId="{F9F58861-808E-4567-BA36-7302BD9882EF}" sibTransId="{9C398734-CD54-4C23-9978-D37AC9E4A56C}"/>
    <dgm:cxn modelId="{65126065-3DB8-4B92-9C35-461CB0D184D0}" type="presOf" srcId="{F6FF18CD-EC79-419F-A25F-A19E14BA351E}" destId="{F5D5CB9F-C698-45F1-BA16-A57A8B5CBDE9}" srcOrd="1" destOrd="0" presId="urn:microsoft.com/office/officeart/2005/8/layout/orgChart1"/>
    <dgm:cxn modelId="{7A095D2B-CE84-406E-BB27-B10F85EAEEFE}" type="presOf" srcId="{7ACB878B-2416-46D4-9F41-390E8DBE961D}" destId="{79B6BC0B-8636-49DD-80A1-26006D2FD8B5}" srcOrd="0" destOrd="0" presId="urn:microsoft.com/office/officeart/2005/8/layout/orgChart1"/>
    <dgm:cxn modelId="{5761F8F0-637C-40E7-BFE7-BA76A7F1790E}" type="presParOf" srcId="{6F504C82-1A55-40DD-B960-A387308B15EA}" destId="{B0755A80-4278-4FE2-85D1-F354B3BEDF11}" srcOrd="0" destOrd="0" presId="urn:microsoft.com/office/officeart/2005/8/layout/orgChart1"/>
    <dgm:cxn modelId="{8EAAE39B-8953-4414-BB66-A5F227CE03F5}" type="presParOf" srcId="{B0755A80-4278-4FE2-85D1-F354B3BEDF11}" destId="{D1B90836-2371-4AF0-9083-2439B673059A}" srcOrd="0" destOrd="0" presId="urn:microsoft.com/office/officeart/2005/8/layout/orgChart1"/>
    <dgm:cxn modelId="{D64F9C4D-3207-45F8-9BC6-E2AF6B3F194D}" type="presParOf" srcId="{D1B90836-2371-4AF0-9083-2439B673059A}" destId="{DF0371F5-6A51-4506-B993-F390AC395FAC}" srcOrd="0" destOrd="0" presId="urn:microsoft.com/office/officeart/2005/8/layout/orgChart1"/>
    <dgm:cxn modelId="{FBB74F19-06F8-4988-9194-688E1E30B83A}" type="presParOf" srcId="{D1B90836-2371-4AF0-9083-2439B673059A}" destId="{7307C0B6-8F2D-4B10-BF2A-182C146ED585}" srcOrd="1" destOrd="0" presId="urn:microsoft.com/office/officeart/2005/8/layout/orgChart1"/>
    <dgm:cxn modelId="{347BB0D5-CA0F-4C45-842F-01F797F9D61B}" type="presParOf" srcId="{B0755A80-4278-4FE2-85D1-F354B3BEDF11}" destId="{A491ECF1-4526-471A-BB9A-E8DD3E7904CE}" srcOrd="1" destOrd="0" presId="urn:microsoft.com/office/officeart/2005/8/layout/orgChart1"/>
    <dgm:cxn modelId="{42842FD4-BDE5-4002-B2F4-4543140296B4}" type="presParOf" srcId="{A491ECF1-4526-471A-BB9A-E8DD3E7904CE}" destId="{3FDD8CC9-D186-45B8-929D-48E47F8EFC59}" srcOrd="0" destOrd="0" presId="urn:microsoft.com/office/officeart/2005/8/layout/orgChart1"/>
    <dgm:cxn modelId="{AAD4CB09-CF0F-4A1C-BC40-EE57ADE9EE97}" type="presParOf" srcId="{A491ECF1-4526-471A-BB9A-E8DD3E7904CE}" destId="{C1E7AC5D-C8BB-4732-B23E-8021C9BC3173}" srcOrd="1" destOrd="0" presId="urn:microsoft.com/office/officeart/2005/8/layout/orgChart1"/>
    <dgm:cxn modelId="{D44D0070-C9EA-4A86-9488-94B06C32985A}" type="presParOf" srcId="{C1E7AC5D-C8BB-4732-B23E-8021C9BC3173}" destId="{48E8703B-B681-46AB-8AD7-094F22973B07}" srcOrd="0" destOrd="0" presId="urn:microsoft.com/office/officeart/2005/8/layout/orgChart1"/>
    <dgm:cxn modelId="{CFF26408-E1D5-443F-A409-AE30038CFABC}" type="presParOf" srcId="{48E8703B-B681-46AB-8AD7-094F22973B07}" destId="{2F4C8B4A-F7B6-44E5-9F6C-1A86A9E69410}" srcOrd="0" destOrd="0" presId="urn:microsoft.com/office/officeart/2005/8/layout/orgChart1"/>
    <dgm:cxn modelId="{1851F08F-7B77-422E-A48F-F97E2F21DCF9}" type="presParOf" srcId="{48E8703B-B681-46AB-8AD7-094F22973B07}" destId="{F5D5CB9F-C698-45F1-BA16-A57A8B5CBDE9}" srcOrd="1" destOrd="0" presId="urn:microsoft.com/office/officeart/2005/8/layout/orgChart1"/>
    <dgm:cxn modelId="{1102E903-3DF9-4F4C-844E-8A1565D20A2B}" type="presParOf" srcId="{C1E7AC5D-C8BB-4732-B23E-8021C9BC3173}" destId="{BD890520-44D1-4B0C-8E17-0ED0DA794605}" srcOrd="1" destOrd="0" presId="urn:microsoft.com/office/officeart/2005/8/layout/orgChart1"/>
    <dgm:cxn modelId="{A44FC1CD-1296-4F4A-AD28-6CF6AF5E1C3D}" type="presParOf" srcId="{C1E7AC5D-C8BB-4732-B23E-8021C9BC3173}" destId="{C20A46A2-17E3-4A4E-A564-97A8F15666D1}" srcOrd="2" destOrd="0" presId="urn:microsoft.com/office/officeart/2005/8/layout/orgChart1"/>
    <dgm:cxn modelId="{E554E1A7-7543-4392-ACEE-EF084C0642BD}" type="presParOf" srcId="{A491ECF1-4526-471A-BB9A-E8DD3E7904CE}" destId="{79B6BC0B-8636-49DD-80A1-26006D2FD8B5}" srcOrd="2" destOrd="0" presId="urn:microsoft.com/office/officeart/2005/8/layout/orgChart1"/>
    <dgm:cxn modelId="{1DFC7AAF-DC27-4411-B6E5-2567EAD290D4}" type="presParOf" srcId="{A491ECF1-4526-471A-BB9A-E8DD3E7904CE}" destId="{3EB627A4-67F8-49E4-8959-FAB8E56A017C}" srcOrd="3" destOrd="0" presId="urn:microsoft.com/office/officeart/2005/8/layout/orgChart1"/>
    <dgm:cxn modelId="{5A606A31-5B38-4A3D-8198-F4BBA33D6B9F}" type="presParOf" srcId="{3EB627A4-67F8-49E4-8959-FAB8E56A017C}" destId="{0141BC31-6FF2-48F0-9BE7-E64832760688}" srcOrd="0" destOrd="0" presId="urn:microsoft.com/office/officeart/2005/8/layout/orgChart1"/>
    <dgm:cxn modelId="{1C8A1F4E-E87D-465E-A827-12A3D7A70575}" type="presParOf" srcId="{0141BC31-6FF2-48F0-9BE7-E64832760688}" destId="{7686CD3D-6A44-4378-B3EF-CE1ADCFE0E29}" srcOrd="0" destOrd="0" presId="urn:microsoft.com/office/officeart/2005/8/layout/orgChart1"/>
    <dgm:cxn modelId="{413E4F2B-4524-4BE1-B6E2-6D903E5D1353}" type="presParOf" srcId="{0141BC31-6FF2-48F0-9BE7-E64832760688}" destId="{FB125248-FA1B-4B73-9A78-BF6BAA329544}" srcOrd="1" destOrd="0" presId="urn:microsoft.com/office/officeart/2005/8/layout/orgChart1"/>
    <dgm:cxn modelId="{D07D2E0C-02AD-4AD0-B0D3-CD1C3BFEA236}" type="presParOf" srcId="{3EB627A4-67F8-49E4-8959-FAB8E56A017C}" destId="{4B8E1E6D-55C6-4C2D-BF75-B2F55E807EFA}" srcOrd="1" destOrd="0" presId="urn:microsoft.com/office/officeart/2005/8/layout/orgChart1"/>
    <dgm:cxn modelId="{7522A7E8-0BA7-4055-9F86-B7BDFFD81061}" type="presParOf" srcId="{3EB627A4-67F8-49E4-8959-FAB8E56A017C}" destId="{24B20C07-C4FC-4C62-A89F-67D226EF59C7}" srcOrd="2" destOrd="0" presId="urn:microsoft.com/office/officeart/2005/8/layout/orgChart1"/>
    <dgm:cxn modelId="{A1A61256-0E44-4537-A66E-814B227F897E}" type="presParOf" srcId="{A491ECF1-4526-471A-BB9A-E8DD3E7904CE}" destId="{A3B3065E-E8A6-42EF-B21A-3EFA78AD8A0C}" srcOrd="4" destOrd="0" presId="urn:microsoft.com/office/officeart/2005/8/layout/orgChart1"/>
    <dgm:cxn modelId="{1DDD54BC-E600-470D-83FB-0C21CA3BEC1F}" type="presParOf" srcId="{A491ECF1-4526-471A-BB9A-E8DD3E7904CE}" destId="{1B7C4AE7-E121-4DDF-AC64-80D0F97A0B00}" srcOrd="5" destOrd="0" presId="urn:microsoft.com/office/officeart/2005/8/layout/orgChart1"/>
    <dgm:cxn modelId="{F77238A9-2E3F-4431-8779-5DC8D6949441}" type="presParOf" srcId="{1B7C4AE7-E121-4DDF-AC64-80D0F97A0B00}" destId="{0C957CC2-4B3E-44D2-A352-4DD4B0FD47A8}" srcOrd="0" destOrd="0" presId="urn:microsoft.com/office/officeart/2005/8/layout/orgChart1"/>
    <dgm:cxn modelId="{DFDD1F72-0844-45D5-8E33-EE2FAB17071B}" type="presParOf" srcId="{0C957CC2-4B3E-44D2-A352-4DD4B0FD47A8}" destId="{319AE796-DA23-4AB5-A705-DD8C92BA4E71}" srcOrd="0" destOrd="0" presId="urn:microsoft.com/office/officeart/2005/8/layout/orgChart1"/>
    <dgm:cxn modelId="{FDAF803A-2DFC-4D4C-8A39-EF6E8FA7549A}" type="presParOf" srcId="{0C957CC2-4B3E-44D2-A352-4DD4B0FD47A8}" destId="{357C897C-B9F5-4BF2-9D70-7960FFB7E415}" srcOrd="1" destOrd="0" presId="urn:microsoft.com/office/officeart/2005/8/layout/orgChart1"/>
    <dgm:cxn modelId="{F5438F89-FEE9-403B-B4BE-A20B4358E7C1}" type="presParOf" srcId="{1B7C4AE7-E121-4DDF-AC64-80D0F97A0B00}" destId="{45AB1CEA-B70D-4331-845C-08764D87EBC9}" srcOrd="1" destOrd="0" presId="urn:microsoft.com/office/officeart/2005/8/layout/orgChart1"/>
    <dgm:cxn modelId="{7B1F94C2-7E94-41A5-985D-FAE696AA51A1}" type="presParOf" srcId="{1B7C4AE7-E121-4DDF-AC64-80D0F97A0B00}" destId="{583A83F7-FC77-410E-98C2-7B2C73415874}" srcOrd="2" destOrd="0" presId="urn:microsoft.com/office/officeart/2005/8/layout/orgChart1"/>
    <dgm:cxn modelId="{BA4436DB-5887-4834-BFEB-A260B352A7E1}" type="presParOf" srcId="{B0755A80-4278-4FE2-85D1-F354B3BEDF11}" destId="{28921411-F606-434C-9512-CD437043D55E}"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39E7CC3-5752-4FCF-A4C4-D32F41785CAE}" type="doc">
      <dgm:prSet loTypeId="urn:microsoft.com/office/officeart/2005/8/layout/list1" loCatId="list" qsTypeId="urn:microsoft.com/office/officeart/2005/8/quickstyle/simple1" qsCatId="simple" csTypeId="urn:microsoft.com/office/officeart/2005/8/colors/colorful1" csCatId="colorful" phldr="1"/>
      <dgm:spPr/>
      <dgm:t>
        <a:bodyPr/>
        <a:lstStyle/>
        <a:p>
          <a:endParaRPr lang="en-US"/>
        </a:p>
      </dgm:t>
    </dgm:pt>
    <dgm:pt modelId="{981D1BFE-A9DB-429D-8D15-9B06D61FFD24}">
      <dgm:prSet phldrT="[Text]" custT="1"/>
      <dgm:spPr/>
      <dgm:t>
        <a:bodyPr/>
        <a:lstStyle/>
        <a:p>
          <a:pPr marL="0" marR="0" indent="0" defTabSz="914400" eaLnBrk="1" fontAlgn="auto" latinLnBrk="0" hangingPunct="1">
            <a:lnSpc>
              <a:spcPct val="100000"/>
            </a:lnSpc>
            <a:spcBef>
              <a:spcPts val="0"/>
            </a:spcBef>
            <a:spcAft>
              <a:spcPts val="0"/>
            </a:spcAft>
            <a:buClrTx/>
            <a:buSzTx/>
            <a:buFontTx/>
            <a:buNone/>
            <a:tabLst/>
            <a:defRPr/>
          </a:pPr>
          <a:r>
            <a:rPr lang="en-US" sz="1800" b="1" spc="-5" dirty="0" smtClean="0">
              <a:solidFill>
                <a:srgbClr val="8F0500"/>
              </a:solidFill>
              <a:latin typeface="Helvetica Neue"/>
              <a:cs typeface="Times New Roman" pitchFamily="18" charset="0"/>
            </a:rPr>
            <a:t>Present State:</a:t>
          </a:r>
        </a:p>
      </dgm:t>
    </dgm:pt>
    <dgm:pt modelId="{CB51E5DC-054F-43F1-A498-A5F20BC6DA0F}" type="parTrans" cxnId="{71DC9582-43A8-45C5-A2EA-F959682A274D}">
      <dgm:prSet/>
      <dgm:spPr/>
      <dgm:t>
        <a:bodyPr/>
        <a:lstStyle/>
        <a:p>
          <a:endParaRPr lang="en-US">
            <a:solidFill>
              <a:srgbClr val="8F0500"/>
            </a:solidFill>
            <a:latin typeface="Helvetica Neue"/>
          </a:endParaRPr>
        </a:p>
      </dgm:t>
    </dgm:pt>
    <dgm:pt modelId="{AFA2B46C-C393-47C0-9B3C-F0D7EA2493AD}" type="sibTrans" cxnId="{71DC9582-43A8-45C5-A2EA-F959682A274D}">
      <dgm:prSet/>
      <dgm:spPr/>
      <dgm:t>
        <a:bodyPr/>
        <a:lstStyle/>
        <a:p>
          <a:endParaRPr lang="en-US">
            <a:solidFill>
              <a:srgbClr val="8F0500"/>
            </a:solidFill>
            <a:latin typeface="Helvetica Neue"/>
          </a:endParaRPr>
        </a:p>
      </dgm:t>
    </dgm:pt>
    <dgm:pt modelId="{09B3E865-3609-49BD-93C3-BB556F535593}">
      <dgm:prSet phldrT="[Text]" custT="1"/>
      <dgm:spPr/>
      <dgm:t>
        <a:bodyPr/>
        <a:lstStyle/>
        <a:p>
          <a:pPr marL="0" marR="0" indent="0" defTabSz="914400" eaLnBrk="1" fontAlgn="auto" latinLnBrk="0" hangingPunct="1">
            <a:lnSpc>
              <a:spcPct val="100000"/>
            </a:lnSpc>
            <a:spcBef>
              <a:spcPts val="0"/>
            </a:spcBef>
            <a:spcAft>
              <a:spcPts val="0"/>
            </a:spcAft>
            <a:buClrTx/>
            <a:buSzTx/>
            <a:buFontTx/>
            <a:buNone/>
            <a:tabLst/>
            <a:defRPr/>
          </a:pPr>
          <a:r>
            <a:rPr lang="en-US" sz="1800" b="1" spc="-5" dirty="0" smtClean="0">
              <a:solidFill>
                <a:srgbClr val="8F0500"/>
              </a:solidFill>
              <a:latin typeface="Helvetica Neue"/>
              <a:cs typeface="Times New Roman" pitchFamily="18" charset="0"/>
            </a:rPr>
            <a:t>Observation:</a:t>
          </a:r>
        </a:p>
      </dgm:t>
    </dgm:pt>
    <dgm:pt modelId="{4A0F090C-3A8E-473A-86A0-BA101638543A}" type="parTrans" cxnId="{DF945EBA-C539-4996-B214-3904D4783BD0}">
      <dgm:prSet/>
      <dgm:spPr/>
      <dgm:t>
        <a:bodyPr/>
        <a:lstStyle/>
        <a:p>
          <a:endParaRPr lang="en-US">
            <a:solidFill>
              <a:srgbClr val="8F0500"/>
            </a:solidFill>
            <a:latin typeface="Helvetica Neue"/>
          </a:endParaRPr>
        </a:p>
      </dgm:t>
    </dgm:pt>
    <dgm:pt modelId="{60BC0DBD-29B6-423D-A942-0879939A19CF}" type="sibTrans" cxnId="{DF945EBA-C539-4996-B214-3904D4783BD0}">
      <dgm:prSet/>
      <dgm:spPr/>
      <dgm:t>
        <a:bodyPr/>
        <a:lstStyle/>
        <a:p>
          <a:endParaRPr lang="en-US">
            <a:solidFill>
              <a:srgbClr val="8F0500"/>
            </a:solidFill>
            <a:latin typeface="Helvetica Neue"/>
          </a:endParaRPr>
        </a:p>
      </dgm:t>
    </dgm:pt>
    <dgm:pt modelId="{ED732CBB-B586-401D-95B8-2F81D0E4CB4B}">
      <dgm:prSet phldrT="[Text]" custT="1"/>
      <dgm:spPr/>
      <dgm:t>
        <a:bodyPr/>
        <a:lstStyle/>
        <a:p>
          <a:r>
            <a:rPr lang="en-US" sz="1800" b="1" dirty="0" smtClean="0">
              <a:solidFill>
                <a:srgbClr val="8F0500"/>
              </a:solidFill>
              <a:latin typeface="Helvetica Neue"/>
              <a:cs typeface="Times New Roman" pitchFamily="18" charset="0"/>
            </a:rPr>
            <a:t>Future State</a:t>
          </a:r>
          <a:endParaRPr lang="en-US" sz="1800" b="1" dirty="0">
            <a:solidFill>
              <a:srgbClr val="8F0500"/>
            </a:solidFill>
            <a:latin typeface="Helvetica Neue"/>
            <a:cs typeface="Times New Roman" pitchFamily="18" charset="0"/>
          </a:endParaRPr>
        </a:p>
      </dgm:t>
    </dgm:pt>
    <dgm:pt modelId="{9907ED9D-27DD-4574-96BF-C03FA25009CF}" type="parTrans" cxnId="{09402CBE-E71A-4B30-903F-CBD3AE6583F8}">
      <dgm:prSet/>
      <dgm:spPr/>
      <dgm:t>
        <a:bodyPr/>
        <a:lstStyle/>
        <a:p>
          <a:endParaRPr lang="en-US">
            <a:solidFill>
              <a:srgbClr val="8F0500"/>
            </a:solidFill>
            <a:latin typeface="Helvetica Neue"/>
          </a:endParaRPr>
        </a:p>
      </dgm:t>
    </dgm:pt>
    <dgm:pt modelId="{A52C7037-FAB5-4D0A-B420-A3E884EE02D0}" type="sibTrans" cxnId="{09402CBE-E71A-4B30-903F-CBD3AE6583F8}">
      <dgm:prSet/>
      <dgm:spPr/>
      <dgm:t>
        <a:bodyPr/>
        <a:lstStyle/>
        <a:p>
          <a:endParaRPr lang="en-US">
            <a:solidFill>
              <a:srgbClr val="8F0500"/>
            </a:solidFill>
            <a:latin typeface="Helvetica Neue"/>
          </a:endParaRPr>
        </a:p>
      </dgm:t>
    </dgm:pt>
    <dgm:pt modelId="{0CF62B19-9B8C-4BF2-AC92-579705CEF67B}">
      <dgm:prSet custT="1"/>
      <dgm:spPr/>
      <dgm:t>
        <a:bodyPr/>
        <a:lstStyle/>
        <a:p>
          <a:pPr marL="354965" indent="-342900">
            <a:lnSpc>
              <a:spcPct val="100000"/>
            </a:lnSpc>
            <a:spcBef>
              <a:spcPts val="480"/>
            </a:spcBef>
            <a:buClr>
              <a:srgbClr val="010000"/>
            </a:buClr>
            <a:buFont typeface="Arial" pitchFamily="34" charset="0"/>
            <a:buChar char="•"/>
            <a:tabLst>
              <a:tab pos="354965" algn="l"/>
              <a:tab pos="355600" algn="l"/>
            </a:tabLst>
          </a:pPr>
          <a:r>
            <a:rPr lang="en-US" sz="1800" spc="-5" dirty="0" smtClean="0">
              <a:solidFill>
                <a:schemeClr val="tx1"/>
              </a:solidFill>
              <a:latin typeface="Helvetica Neue"/>
              <a:cs typeface="Times New Roman" pitchFamily="18" charset="0"/>
            </a:rPr>
            <a:t>The organization focused on Manufacturing &amp; Sales, Manufacturing Resource Planning </a:t>
          </a:r>
          <a:r>
            <a:rPr lang="en-US" sz="1800" dirty="0" smtClean="0">
              <a:solidFill>
                <a:schemeClr val="tx1"/>
              </a:solidFill>
              <a:latin typeface="Helvetica Neue"/>
              <a:cs typeface="Times New Roman" pitchFamily="18" charset="0"/>
            </a:rPr>
            <a:t>&amp;</a:t>
          </a:r>
          <a:r>
            <a:rPr lang="en-US" sz="1800" spc="130" dirty="0" smtClean="0">
              <a:solidFill>
                <a:schemeClr val="tx1"/>
              </a:solidFill>
              <a:latin typeface="Helvetica Neue"/>
              <a:cs typeface="Times New Roman" pitchFamily="18" charset="0"/>
            </a:rPr>
            <a:t> </a:t>
          </a:r>
          <a:r>
            <a:rPr lang="en-US" sz="1800" spc="-5" dirty="0" smtClean="0">
              <a:solidFill>
                <a:schemeClr val="tx1"/>
              </a:solidFill>
              <a:latin typeface="Helvetica Neue"/>
              <a:cs typeface="Times New Roman" pitchFamily="18" charset="0"/>
            </a:rPr>
            <a:t>Dispatch only.</a:t>
          </a:r>
          <a:endParaRPr lang="en-US" sz="1800" dirty="0">
            <a:solidFill>
              <a:schemeClr val="tx1"/>
            </a:solidFill>
            <a:latin typeface="Helvetica Neue"/>
          </a:endParaRPr>
        </a:p>
      </dgm:t>
    </dgm:pt>
    <dgm:pt modelId="{E3662FC9-5050-49E8-9C3F-9B8E5BA483C2}" type="parTrans" cxnId="{1B3A531C-1801-4E02-8636-0445CB2BE122}">
      <dgm:prSet/>
      <dgm:spPr/>
      <dgm:t>
        <a:bodyPr/>
        <a:lstStyle/>
        <a:p>
          <a:endParaRPr lang="en-US">
            <a:solidFill>
              <a:srgbClr val="8F0500"/>
            </a:solidFill>
            <a:latin typeface="Helvetica Neue"/>
          </a:endParaRPr>
        </a:p>
      </dgm:t>
    </dgm:pt>
    <dgm:pt modelId="{F84C5AC0-8424-4214-A1BA-1DE2C43B9B24}" type="sibTrans" cxnId="{1B3A531C-1801-4E02-8636-0445CB2BE122}">
      <dgm:prSet/>
      <dgm:spPr/>
      <dgm:t>
        <a:bodyPr/>
        <a:lstStyle/>
        <a:p>
          <a:endParaRPr lang="en-US">
            <a:solidFill>
              <a:srgbClr val="8F0500"/>
            </a:solidFill>
            <a:latin typeface="Helvetica Neue"/>
          </a:endParaRPr>
        </a:p>
      </dgm:t>
    </dgm:pt>
    <dgm:pt modelId="{B114AF6A-5F83-442F-88B5-EB2217D57869}">
      <dgm:prSet custT="1"/>
      <dgm:spPr/>
      <dgm:t>
        <a:bodyPr/>
        <a:lstStyle/>
        <a:p>
          <a:pPr marL="0" marR="0" indent="0" defTabSz="914400" eaLnBrk="1" fontAlgn="auto" latinLnBrk="0" hangingPunct="1">
            <a:lnSpc>
              <a:spcPct val="100000"/>
            </a:lnSpc>
            <a:spcBef>
              <a:spcPts val="0"/>
            </a:spcBef>
            <a:spcAft>
              <a:spcPts val="0"/>
            </a:spcAft>
            <a:buClrTx/>
            <a:buSzTx/>
            <a:buFontTx/>
            <a:buNone/>
            <a:tabLst/>
            <a:defRPr/>
          </a:pPr>
          <a:r>
            <a:rPr lang="en-US" sz="1800" b="0" i="0" u="none" strike="noStrike" dirty="0" smtClean="0">
              <a:solidFill>
                <a:srgbClr val="000000"/>
              </a:solidFill>
              <a:effectLst/>
              <a:latin typeface="Helvetica Neue"/>
              <a:cs typeface="Times New Roman" pitchFamily="18" charset="0"/>
            </a:rPr>
            <a:t>It</a:t>
          </a:r>
          <a:r>
            <a:rPr lang="en-US" sz="1800" b="0" i="0" u="none" strike="noStrike" baseline="0" dirty="0" smtClean="0">
              <a:solidFill>
                <a:srgbClr val="000000"/>
              </a:solidFill>
              <a:effectLst/>
              <a:latin typeface="Helvetica Neue"/>
              <a:cs typeface="Times New Roman" pitchFamily="18" charset="0"/>
            </a:rPr>
            <a:t> is observed that all functional areas of supply chain (Procurement, Dispatch, Warehouse and Logistics) operate in different silos</a:t>
          </a:r>
          <a:endParaRPr lang="en-US" sz="1800" spc="-10" dirty="0" smtClean="0">
            <a:solidFill>
              <a:schemeClr val="tx1"/>
            </a:solidFill>
            <a:latin typeface="Helvetica Neue"/>
            <a:cs typeface="Times New Roman" pitchFamily="18" charset="0"/>
          </a:endParaRPr>
        </a:p>
      </dgm:t>
    </dgm:pt>
    <dgm:pt modelId="{70358745-2380-4BAC-9125-913313928EE4}" type="parTrans" cxnId="{884BF19B-0C04-4CD7-99B1-E9365ED03640}">
      <dgm:prSet/>
      <dgm:spPr/>
      <dgm:t>
        <a:bodyPr/>
        <a:lstStyle/>
        <a:p>
          <a:endParaRPr lang="en-US">
            <a:solidFill>
              <a:srgbClr val="8F0500"/>
            </a:solidFill>
            <a:latin typeface="Helvetica Neue"/>
          </a:endParaRPr>
        </a:p>
      </dgm:t>
    </dgm:pt>
    <dgm:pt modelId="{97B2D22B-2BA3-4708-8734-1667B1FC6723}" type="sibTrans" cxnId="{884BF19B-0C04-4CD7-99B1-E9365ED03640}">
      <dgm:prSet/>
      <dgm:spPr/>
      <dgm:t>
        <a:bodyPr/>
        <a:lstStyle/>
        <a:p>
          <a:endParaRPr lang="en-US">
            <a:solidFill>
              <a:srgbClr val="8F0500"/>
            </a:solidFill>
            <a:latin typeface="Helvetica Neue"/>
          </a:endParaRPr>
        </a:p>
      </dgm:t>
    </dgm:pt>
    <dgm:pt modelId="{825A77E9-F3C3-47E1-9869-E06C5A3C12D8}">
      <dgm:prSet custT="1"/>
      <dgm:spPr/>
      <dgm:t>
        <a:bodyPr/>
        <a:lstStyle/>
        <a:p>
          <a:r>
            <a:rPr lang="en-US" sz="1800" dirty="0" smtClean="0">
              <a:solidFill>
                <a:schemeClr val="tx1"/>
              </a:solidFill>
              <a:latin typeface="Helvetica Neue"/>
              <a:cs typeface="Times New Roman" pitchFamily="18" charset="0"/>
            </a:rPr>
            <a:t>Supply Chain Management can be the new source of value creation in FCCL and ACL</a:t>
          </a:r>
          <a:endParaRPr lang="en-US" sz="1800" dirty="0">
            <a:solidFill>
              <a:schemeClr val="tx1"/>
            </a:solidFill>
            <a:latin typeface="Helvetica Neue"/>
            <a:cs typeface="Times New Roman" pitchFamily="18" charset="0"/>
          </a:endParaRPr>
        </a:p>
      </dgm:t>
    </dgm:pt>
    <dgm:pt modelId="{C7913BBA-C767-4026-ADAE-56730D7463EE}" type="parTrans" cxnId="{D54C5919-5D4A-44A0-A36B-AE30180226A7}">
      <dgm:prSet/>
      <dgm:spPr/>
      <dgm:t>
        <a:bodyPr/>
        <a:lstStyle/>
        <a:p>
          <a:endParaRPr lang="en-US">
            <a:solidFill>
              <a:srgbClr val="8F0500"/>
            </a:solidFill>
            <a:latin typeface="Helvetica Neue"/>
          </a:endParaRPr>
        </a:p>
      </dgm:t>
    </dgm:pt>
    <dgm:pt modelId="{02A4AE02-EF16-47A0-9DBF-B3F5A0F0C908}" type="sibTrans" cxnId="{D54C5919-5D4A-44A0-A36B-AE30180226A7}">
      <dgm:prSet/>
      <dgm:spPr/>
      <dgm:t>
        <a:bodyPr/>
        <a:lstStyle/>
        <a:p>
          <a:endParaRPr lang="en-US">
            <a:solidFill>
              <a:srgbClr val="8F0500"/>
            </a:solidFill>
            <a:latin typeface="Helvetica Neue"/>
          </a:endParaRPr>
        </a:p>
      </dgm:t>
    </dgm:pt>
    <dgm:pt modelId="{C6C77284-941E-406C-8EC1-9EEAED9CC940}">
      <dgm:prSet custT="1"/>
      <dgm:spPr/>
      <dgm:t>
        <a:bodyPr/>
        <a:lstStyle/>
        <a:p>
          <a:pPr marL="0" marR="0" indent="0" defTabSz="914400" eaLnBrk="1" fontAlgn="auto" latinLnBrk="0" hangingPunct="1">
            <a:lnSpc>
              <a:spcPct val="100000"/>
            </a:lnSpc>
            <a:spcBef>
              <a:spcPts val="0"/>
            </a:spcBef>
            <a:spcAft>
              <a:spcPts val="0"/>
            </a:spcAft>
            <a:buClrTx/>
            <a:buSzTx/>
            <a:buFontTx/>
            <a:buNone/>
            <a:tabLst/>
            <a:defRPr/>
          </a:pPr>
          <a:r>
            <a:rPr lang="en-US" sz="1800" spc="-5" dirty="0" smtClean="0">
              <a:solidFill>
                <a:schemeClr val="tx1"/>
              </a:solidFill>
              <a:latin typeface="Helvetica Neue"/>
              <a:cs typeface="Times New Roman" pitchFamily="18" charset="0"/>
            </a:rPr>
            <a:t>Cost reductions focus in</a:t>
          </a:r>
          <a:r>
            <a:rPr lang="en-US" sz="1800" spc="5" dirty="0" smtClean="0">
              <a:solidFill>
                <a:schemeClr val="tx1"/>
              </a:solidFill>
              <a:latin typeface="Helvetica Neue"/>
              <a:cs typeface="Times New Roman" pitchFamily="18" charset="0"/>
            </a:rPr>
            <a:t> </a:t>
          </a:r>
          <a:r>
            <a:rPr lang="en-US" sz="1800" spc="-5" dirty="0" smtClean="0">
              <a:solidFill>
                <a:schemeClr val="tx1"/>
              </a:solidFill>
              <a:latin typeface="Helvetica Neue"/>
              <a:cs typeface="Times New Roman" pitchFamily="18" charset="0"/>
            </a:rPr>
            <a:t>manufacturing only  </a:t>
          </a:r>
          <a:endParaRPr lang="en-US" sz="1800" spc="-10" dirty="0" smtClean="0">
            <a:solidFill>
              <a:schemeClr val="tx1"/>
            </a:solidFill>
            <a:latin typeface="Helvetica Neue"/>
            <a:cs typeface="Times New Roman" pitchFamily="18" charset="0"/>
          </a:endParaRPr>
        </a:p>
      </dgm:t>
    </dgm:pt>
    <dgm:pt modelId="{7061C23C-1DBC-4650-8E59-95119F637478}" type="parTrans" cxnId="{FF2D9755-D09F-4D88-8284-A6BF68388260}">
      <dgm:prSet/>
      <dgm:spPr/>
      <dgm:t>
        <a:bodyPr/>
        <a:lstStyle/>
        <a:p>
          <a:endParaRPr lang="en-US"/>
        </a:p>
      </dgm:t>
    </dgm:pt>
    <dgm:pt modelId="{C4E41CFF-0E38-4171-A2B0-DC8363DA7941}" type="sibTrans" cxnId="{FF2D9755-D09F-4D88-8284-A6BF68388260}">
      <dgm:prSet/>
      <dgm:spPr/>
      <dgm:t>
        <a:bodyPr/>
        <a:lstStyle/>
        <a:p>
          <a:endParaRPr lang="en-US"/>
        </a:p>
      </dgm:t>
    </dgm:pt>
    <dgm:pt modelId="{AA3C4BEA-2938-4738-9A8E-1CF7E3BEE6A8}">
      <dgm:prSet custT="1"/>
      <dgm:spPr/>
      <dgm:t>
        <a:bodyPr/>
        <a:lstStyle/>
        <a:p>
          <a:r>
            <a:rPr lang="en-US" sz="1800" dirty="0" smtClean="0">
              <a:solidFill>
                <a:schemeClr val="tx1"/>
              </a:solidFill>
              <a:latin typeface="Helvetica Neue"/>
              <a:cs typeface="Times New Roman" pitchFamily="18" charset="0"/>
            </a:rPr>
            <a:t>Efficient and effective supply chain can improve customer fulfillment and cash flow</a:t>
          </a:r>
          <a:endParaRPr lang="en-US" sz="1800" dirty="0">
            <a:solidFill>
              <a:schemeClr val="tx1"/>
            </a:solidFill>
            <a:latin typeface="Helvetica Neue"/>
            <a:cs typeface="Times New Roman" pitchFamily="18" charset="0"/>
          </a:endParaRPr>
        </a:p>
      </dgm:t>
    </dgm:pt>
    <dgm:pt modelId="{BCCE1770-9BD3-40D9-967F-4C3016004063}" type="parTrans" cxnId="{775098CF-B8D5-49D5-A513-E86B7BDA11E0}">
      <dgm:prSet/>
      <dgm:spPr/>
    </dgm:pt>
    <dgm:pt modelId="{5D53C503-0C0A-4195-9A46-B8A10054CFD5}" type="sibTrans" cxnId="{775098CF-B8D5-49D5-A513-E86B7BDA11E0}">
      <dgm:prSet/>
      <dgm:spPr/>
    </dgm:pt>
    <dgm:pt modelId="{59D0A481-E1A3-4719-9B4D-808F20BB80E4}" type="pres">
      <dgm:prSet presAssocID="{F39E7CC3-5752-4FCF-A4C4-D32F41785CAE}" presName="linear" presStyleCnt="0">
        <dgm:presLayoutVars>
          <dgm:dir/>
          <dgm:animLvl val="lvl"/>
          <dgm:resizeHandles val="exact"/>
        </dgm:presLayoutVars>
      </dgm:prSet>
      <dgm:spPr/>
      <dgm:t>
        <a:bodyPr/>
        <a:lstStyle/>
        <a:p>
          <a:endParaRPr lang="en-US"/>
        </a:p>
      </dgm:t>
    </dgm:pt>
    <dgm:pt modelId="{32C1E33D-73D4-4ACD-A41F-E6659725B0D6}" type="pres">
      <dgm:prSet presAssocID="{981D1BFE-A9DB-429D-8D15-9B06D61FFD24}" presName="parentLin" presStyleCnt="0"/>
      <dgm:spPr/>
    </dgm:pt>
    <dgm:pt modelId="{D1B88E80-6857-43EC-9BB2-215428ADF144}" type="pres">
      <dgm:prSet presAssocID="{981D1BFE-A9DB-429D-8D15-9B06D61FFD24}" presName="parentLeftMargin" presStyleLbl="node1" presStyleIdx="0" presStyleCnt="3"/>
      <dgm:spPr/>
      <dgm:t>
        <a:bodyPr/>
        <a:lstStyle/>
        <a:p>
          <a:endParaRPr lang="en-US"/>
        </a:p>
      </dgm:t>
    </dgm:pt>
    <dgm:pt modelId="{94D84C66-2830-4D11-B633-71E0111BFCA3}" type="pres">
      <dgm:prSet presAssocID="{981D1BFE-A9DB-429D-8D15-9B06D61FFD24}" presName="parentText" presStyleLbl="node1" presStyleIdx="0" presStyleCnt="3">
        <dgm:presLayoutVars>
          <dgm:chMax val="0"/>
          <dgm:bulletEnabled val="1"/>
        </dgm:presLayoutVars>
      </dgm:prSet>
      <dgm:spPr/>
      <dgm:t>
        <a:bodyPr/>
        <a:lstStyle/>
        <a:p>
          <a:endParaRPr lang="en-US"/>
        </a:p>
      </dgm:t>
    </dgm:pt>
    <dgm:pt modelId="{360C9ED3-DE75-4A1D-9116-3A0D1AAD22DB}" type="pres">
      <dgm:prSet presAssocID="{981D1BFE-A9DB-429D-8D15-9B06D61FFD24}" presName="negativeSpace" presStyleCnt="0"/>
      <dgm:spPr/>
    </dgm:pt>
    <dgm:pt modelId="{8222609B-8772-4675-82B8-A7AE16586A6B}" type="pres">
      <dgm:prSet presAssocID="{981D1BFE-A9DB-429D-8D15-9B06D61FFD24}" presName="childText" presStyleLbl="conFgAcc1" presStyleIdx="0" presStyleCnt="3" custLinFactNeighborY="22460">
        <dgm:presLayoutVars>
          <dgm:bulletEnabled val="1"/>
        </dgm:presLayoutVars>
      </dgm:prSet>
      <dgm:spPr/>
      <dgm:t>
        <a:bodyPr/>
        <a:lstStyle/>
        <a:p>
          <a:endParaRPr lang="en-US"/>
        </a:p>
      </dgm:t>
    </dgm:pt>
    <dgm:pt modelId="{3BD6B30B-2844-4418-A521-A88F099340C1}" type="pres">
      <dgm:prSet presAssocID="{AFA2B46C-C393-47C0-9B3C-F0D7EA2493AD}" presName="spaceBetweenRectangles" presStyleCnt="0"/>
      <dgm:spPr/>
    </dgm:pt>
    <dgm:pt modelId="{9622C285-3193-4DDD-9F1A-DB50FA2726B1}" type="pres">
      <dgm:prSet presAssocID="{09B3E865-3609-49BD-93C3-BB556F535593}" presName="parentLin" presStyleCnt="0"/>
      <dgm:spPr/>
    </dgm:pt>
    <dgm:pt modelId="{64332C4C-D593-42C6-96BD-85621630A254}" type="pres">
      <dgm:prSet presAssocID="{09B3E865-3609-49BD-93C3-BB556F535593}" presName="parentLeftMargin" presStyleLbl="node1" presStyleIdx="0" presStyleCnt="3"/>
      <dgm:spPr/>
      <dgm:t>
        <a:bodyPr/>
        <a:lstStyle/>
        <a:p>
          <a:endParaRPr lang="en-US"/>
        </a:p>
      </dgm:t>
    </dgm:pt>
    <dgm:pt modelId="{BCD0892D-FA95-45AB-A7CC-17788FFE98D8}" type="pres">
      <dgm:prSet presAssocID="{09B3E865-3609-49BD-93C3-BB556F535593}" presName="parentText" presStyleLbl="node1" presStyleIdx="1" presStyleCnt="3">
        <dgm:presLayoutVars>
          <dgm:chMax val="0"/>
          <dgm:bulletEnabled val="1"/>
        </dgm:presLayoutVars>
      </dgm:prSet>
      <dgm:spPr/>
      <dgm:t>
        <a:bodyPr/>
        <a:lstStyle/>
        <a:p>
          <a:endParaRPr lang="en-US"/>
        </a:p>
      </dgm:t>
    </dgm:pt>
    <dgm:pt modelId="{C5DFC058-A958-4F1F-ABF5-1DF49A6D8B61}" type="pres">
      <dgm:prSet presAssocID="{09B3E865-3609-49BD-93C3-BB556F535593}" presName="negativeSpace" presStyleCnt="0"/>
      <dgm:spPr/>
    </dgm:pt>
    <dgm:pt modelId="{E99B8653-14C8-41C4-82FF-78B65ABA6263}" type="pres">
      <dgm:prSet presAssocID="{09B3E865-3609-49BD-93C3-BB556F535593}" presName="childText" presStyleLbl="conFgAcc1" presStyleIdx="1" presStyleCnt="3">
        <dgm:presLayoutVars>
          <dgm:bulletEnabled val="1"/>
        </dgm:presLayoutVars>
      </dgm:prSet>
      <dgm:spPr/>
      <dgm:t>
        <a:bodyPr/>
        <a:lstStyle/>
        <a:p>
          <a:endParaRPr lang="en-US"/>
        </a:p>
      </dgm:t>
    </dgm:pt>
    <dgm:pt modelId="{7E9747A6-EA86-4797-B682-BAC964B121C5}" type="pres">
      <dgm:prSet presAssocID="{60BC0DBD-29B6-423D-A942-0879939A19CF}" presName="spaceBetweenRectangles" presStyleCnt="0"/>
      <dgm:spPr/>
    </dgm:pt>
    <dgm:pt modelId="{B13C12EC-BE01-4317-AF08-361A57A2CA9B}" type="pres">
      <dgm:prSet presAssocID="{ED732CBB-B586-401D-95B8-2F81D0E4CB4B}" presName="parentLin" presStyleCnt="0"/>
      <dgm:spPr/>
    </dgm:pt>
    <dgm:pt modelId="{AB88C3E4-6678-4EDE-9436-1767B23868CE}" type="pres">
      <dgm:prSet presAssocID="{ED732CBB-B586-401D-95B8-2F81D0E4CB4B}" presName="parentLeftMargin" presStyleLbl="node1" presStyleIdx="1" presStyleCnt="3"/>
      <dgm:spPr/>
      <dgm:t>
        <a:bodyPr/>
        <a:lstStyle/>
        <a:p>
          <a:endParaRPr lang="en-US"/>
        </a:p>
      </dgm:t>
    </dgm:pt>
    <dgm:pt modelId="{5DC0EF26-7E4B-48B1-8E96-DFD9C96C2F19}" type="pres">
      <dgm:prSet presAssocID="{ED732CBB-B586-401D-95B8-2F81D0E4CB4B}" presName="parentText" presStyleLbl="node1" presStyleIdx="2" presStyleCnt="3" custLinFactNeighborX="-12906" custLinFactNeighborY="2993">
        <dgm:presLayoutVars>
          <dgm:chMax val="0"/>
          <dgm:bulletEnabled val="1"/>
        </dgm:presLayoutVars>
      </dgm:prSet>
      <dgm:spPr/>
      <dgm:t>
        <a:bodyPr/>
        <a:lstStyle/>
        <a:p>
          <a:endParaRPr lang="en-US"/>
        </a:p>
      </dgm:t>
    </dgm:pt>
    <dgm:pt modelId="{CC3B9707-9836-4619-9721-49EB354DFBAD}" type="pres">
      <dgm:prSet presAssocID="{ED732CBB-B586-401D-95B8-2F81D0E4CB4B}" presName="negativeSpace" presStyleCnt="0"/>
      <dgm:spPr/>
    </dgm:pt>
    <dgm:pt modelId="{FE68B5C9-BF10-4524-88AA-9063BEAD1BC1}" type="pres">
      <dgm:prSet presAssocID="{ED732CBB-B586-401D-95B8-2F81D0E4CB4B}" presName="childText" presStyleLbl="conFgAcc1" presStyleIdx="2" presStyleCnt="3" custLinFactNeighborX="-6276" custLinFactNeighborY="69341">
        <dgm:presLayoutVars>
          <dgm:bulletEnabled val="1"/>
        </dgm:presLayoutVars>
      </dgm:prSet>
      <dgm:spPr/>
      <dgm:t>
        <a:bodyPr/>
        <a:lstStyle/>
        <a:p>
          <a:endParaRPr lang="en-US"/>
        </a:p>
      </dgm:t>
    </dgm:pt>
  </dgm:ptLst>
  <dgm:cxnLst>
    <dgm:cxn modelId="{775098CF-B8D5-49D5-A513-E86B7BDA11E0}" srcId="{ED732CBB-B586-401D-95B8-2F81D0E4CB4B}" destId="{AA3C4BEA-2938-4738-9A8E-1CF7E3BEE6A8}" srcOrd="1" destOrd="0" parTransId="{BCCE1770-9BD3-40D9-967F-4C3016004063}" sibTransId="{5D53C503-0C0A-4195-9A46-B8A10054CFD5}"/>
    <dgm:cxn modelId="{9311DD05-0624-4361-818A-BEDD00A83986}" type="presOf" srcId="{F39E7CC3-5752-4FCF-A4C4-D32F41785CAE}" destId="{59D0A481-E1A3-4719-9B4D-808F20BB80E4}" srcOrd="0" destOrd="0" presId="urn:microsoft.com/office/officeart/2005/8/layout/list1"/>
    <dgm:cxn modelId="{884BF19B-0C04-4CD7-99B1-E9365ED03640}" srcId="{09B3E865-3609-49BD-93C3-BB556F535593}" destId="{B114AF6A-5F83-442F-88B5-EB2217D57869}" srcOrd="0" destOrd="0" parTransId="{70358745-2380-4BAC-9125-913313928EE4}" sibTransId="{97B2D22B-2BA3-4708-8734-1667B1FC6723}"/>
    <dgm:cxn modelId="{1B3A531C-1801-4E02-8636-0445CB2BE122}" srcId="{981D1BFE-A9DB-429D-8D15-9B06D61FFD24}" destId="{0CF62B19-9B8C-4BF2-AC92-579705CEF67B}" srcOrd="0" destOrd="0" parTransId="{E3662FC9-5050-49E8-9C3F-9B8E5BA483C2}" sibTransId="{F84C5AC0-8424-4214-A1BA-1DE2C43B9B24}"/>
    <dgm:cxn modelId="{DAD41CE5-2A50-4765-96A8-EB44C53DDCDE}" type="presOf" srcId="{09B3E865-3609-49BD-93C3-BB556F535593}" destId="{BCD0892D-FA95-45AB-A7CC-17788FFE98D8}" srcOrd="1" destOrd="0" presId="urn:microsoft.com/office/officeart/2005/8/layout/list1"/>
    <dgm:cxn modelId="{DF945EBA-C539-4996-B214-3904D4783BD0}" srcId="{F39E7CC3-5752-4FCF-A4C4-D32F41785CAE}" destId="{09B3E865-3609-49BD-93C3-BB556F535593}" srcOrd="1" destOrd="0" parTransId="{4A0F090C-3A8E-473A-86A0-BA101638543A}" sibTransId="{60BC0DBD-29B6-423D-A942-0879939A19CF}"/>
    <dgm:cxn modelId="{7CE377A2-A387-47AB-82D8-A5B47E99051F}" type="presOf" srcId="{825A77E9-F3C3-47E1-9869-E06C5A3C12D8}" destId="{FE68B5C9-BF10-4524-88AA-9063BEAD1BC1}" srcOrd="0" destOrd="0" presId="urn:microsoft.com/office/officeart/2005/8/layout/list1"/>
    <dgm:cxn modelId="{D4B406B7-FBC8-4EF7-AC0E-F1E1D716A4F9}" type="presOf" srcId="{981D1BFE-A9DB-429D-8D15-9B06D61FFD24}" destId="{94D84C66-2830-4D11-B633-71E0111BFCA3}" srcOrd="1" destOrd="0" presId="urn:microsoft.com/office/officeart/2005/8/layout/list1"/>
    <dgm:cxn modelId="{93CD0651-0C23-43B1-92C9-04F3EBC7E167}" type="presOf" srcId="{AA3C4BEA-2938-4738-9A8E-1CF7E3BEE6A8}" destId="{FE68B5C9-BF10-4524-88AA-9063BEAD1BC1}" srcOrd="0" destOrd="1" presId="urn:microsoft.com/office/officeart/2005/8/layout/list1"/>
    <dgm:cxn modelId="{370DD768-D0AB-4392-8072-E6047BDD192A}" type="presOf" srcId="{B114AF6A-5F83-442F-88B5-EB2217D57869}" destId="{E99B8653-14C8-41C4-82FF-78B65ABA6263}" srcOrd="0" destOrd="0" presId="urn:microsoft.com/office/officeart/2005/8/layout/list1"/>
    <dgm:cxn modelId="{ED200043-537D-4922-B4F7-23F5CC614E68}" type="presOf" srcId="{981D1BFE-A9DB-429D-8D15-9B06D61FFD24}" destId="{D1B88E80-6857-43EC-9BB2-215428ADF144}" srcOrd="0" destOrd="0" presId="urn:microsoft.com/office/officeart/2005/8/layout/list1"/>
    <dgm:cxn modelId="{71DC9582-43A8-45C5-A2EA-F959682A274D}" srcId="{F39E7CC3-5752-4FCF-A4C4-D32F41785CAE}" destId="{981D1BFE-A9DB-429D-8D15-9B06D61FFD24}" srcOrd="0" destOrd="0" parTransId="{CB51E5DC-054F-43F1-A498-A5F20BC6DA0F}" sibTransId="{AFA2B46C-C393-47C0-9B3C-F0D7EA2493AD}"/>
    <dgm:cxn modelId="{68816498-93B1-49FC-A002-78C09E24B813}" type="presOf" srcId="{ED732CBB-B586-401D-95B8-2F81D0E4CB4B}" destId="{5DC0EF26-7E4B-48B1-8E96-DFD9C96C2F19}" srcOrd="1" destOrd="0" presId="urn:microsoft.com/office/officeart/2005/8/layout/list1"/>
    <dgm:cxn modelId="{D7286699-8419-439B-977C-FCAAAC0CCAEC}" type="presOf" srcId="{C6C77284-941E-406C-8EC1-9EEAED9CC940}" destId="{E99B8653-14C8-41C4-82FF-78B65ABA6263}" srcOrd="0" destOrd="1" presId="urn:microsoft.com/office/officeart/2005/8/layout/list1"/>
    <dgm:cxn modelId="{09402CBE-E71A-4B30-903F-CBD3AE6583F8}" srcId="{F39E7CC3-5752-4FCF-A4C4-D32F41785CAE}" destId="{ED732CBB-B586-401D-95B8-2F81D0E4CB4B}" srcOrd="2" destOrd="0" parTransId="{9907ED9D-27DD-4574-96BF-C03FA25009CF}" sibTransId="{A52C7037-FAB5-4D0A-B420-A3E884EE02D0}"/>
    <dgm:cxn modelId="{FF2D9755-D09F-4D88-8284-A6BF68388260}" srcId="{09B3E865-3609-49BD-93C3-BB556F535593}" destId="{C6C77284-941E-406C-8EC1-9EEAED9CC940}" srcOrd="1" destOrd="0" parTransId="{7061C23C-1DBC-4650-8E59-95119F637478}" sibTransId="{C4E41CFF-0E38-4171-A2B0-DC8363DA7941}"/>
    <dgm:cxn modelId="{F87CCCFB-ED2A-42F1-A963-2E19B794CDBC}" type="presOf" srcId="{0CF62B19-9B8C-4BF2-AC92-579705CEF67B}" destId="{8222609B-8772-4675-82B8-A7AE16586A6B}" srcOrd="0" destOrd="0" presId="urn:microsoft.com/office/officeart/2005/8/layout/list1"/>
    <dgm:cxn modelId="{DB2DDC17-8AC8-4695-8B46-A50CB5863E1B}" type="presOf" srcId="{09B3E865-3609-49BD-93C3-BB556F535593}" destId="{64332C4C-D593-42C6-96BD-85621630A254}" srcOrd="0" destOrd="0" presId="urn:microsoft.com/office/officeart/2005/8/layout/list1"/>
    <dgm:cxn modelId="{084AA4AC-E895-446D-A606-047E593B7CF9}" type="presOf" srcId="{ED732CBB-B586-401D-95B8-2F81D0E4CB4B}" destId="{AB88C3E4-6678-4EDE-9436-1767B23868CE}" srcOrd="0" destOrd="0" presId="urn:microsoft.com/office/officeart/2005/8/layout/list1"/>
    <dgm:cxn modelId="{D54C5919-5D4A-44A0-A36B-AE30180226A7}" srcId="{ED732CBB-B586-401D-95B8-2F81D0E4CB4B}" destId="{825A77E9-F3C3-47E1-9869-E06C5A3C12D8}" srcOrd="0" destOrd="0" parTransId="{C7913BBA-C767-4026-ADAE-56730D7463EE}" sibTransId="{02A4AE02-EF16-47A0-9DBF-B3F5A0F0C908}"/>
    <dgm:cxn modelId="{1734659A-9F03-4BB6-8131-DE81C6A27B57}" type="presParOf" srcId="{59D0A481-E1A3-4719-9B4D-808F20BB80E4}" destId="{32C1E33D-73D4-4ACD-A41F-E6659725B0D6}" srcOrd="0" destOrd="0" presId="urn:microsoft.com/office/officeart/2005/8/layout/list1"/>
    <dgm:cxn modelId="{EA338556-9165-44AE-B49E-F93843027BB7}" type="presParOf" srcId="{32C1E33D-73D4-4ACD-A41F-E6659725B0D6}" destId="{D1B88E80-6857-43EC-9BB2-215428ADF144}" srcOrd="0" destOrd="0" presId="urn:microsoft.com/office/officeart/2005/8/layout/list1"/>
    <dgm:cxn modelId="{73C48FDA-6897-4F88-A638-92E0E66A2AEB}" type="presParOf" srcId="{32C1E33D-73D4-4ACD-A41F-E6659725B0D6}" destId="{94D84C66-2830-4D11-B633-71E0111BFCA3}" srcOrd="1" destOrd="0" presId="urn:microsoft.com/office/officeart/2005/8/layout/list1"/>
    <dgm:cxn modelId="{87887422-FD43-425E-B409-C20A49A37223}" type="presParOf" srcId="{59D0A481-E1A3-4719-9B4D-808F20BB80E4}" destId="{360C9ED3-DE75-4A1D-9116-3A0D1AAD22DB}" srcOrd="1" destOrd="0" presId="urn:microsoft.com/office/officeart/2005/8/layout/list1"/>
    <dgm:cxn modelId="{CA335B15-6E61-43E4-B368-B766C10C1DA9}" type="presParOf" srcId="{59D0A481-E1A3-4719-9B4D-808F20BB80E4}" destId="{8222609B-8772-4675-82B8-A7AE16586A6B}" srcOrd="2" destOrd="0" presId="urn:microsoft.com/office/officeart/2005/8/layout/list1"/>
    <dgm:cxn modelId="{CAB259A2-8BD9-471C-A9BE-2C2AEA9AA67D}" type="presParOf" srcId="{59D0A481-E1A3-4719-9B4D-808F20BB80E4}" destId="{3BD6B30B-2844-4418-A521-A88F099340C1}" srcOrd="3" destOrd="0" presId="urn:microsoft.com/office/officeart/2005/8/layout/list1"/>
    <dgm:cxn modelId="{AA01D5E1-DDCF-4CC8-83BA-51705361176B}" type="presParOf" srcId="{59D0A481-E1A3-4719-9B4D-808F20BB80E4}" destId="{9622C285-3193-4DDD-9F1A-DB50FA2726B1}" srcOrd="4" destOrd="0" presId="urn:microsoft.com/office/officeart/2005/8/layout/list1"/>
    <dgm:cxn modelId="{37CC9586-F555-45AF-80F9-2A494E1430F6}" type="presParOf" srcId="{9622C285-3193-4DDD-9F1A-DB50FA2726B1}" destId="{64332C4C-D593-42C6-96BD-85621630A254}" srcOrd="0" destOrd="0" presId="urn:microsoft.com/office/officeart/2005/8/layout/list1"/>
    <dgm:cxn modelId="{1A6B57C3-C6F2-41BF-949F-04AB53EDCF0A}" type="presParOf" srcId="{9622C285-3193-4DDD-9F1A-DB50FA2726B1}" destId="{BCD0892D-FA95-45AB-A7CC-17788FFE98D8}" srcOrd="1" destOrd="0" presId="urn:microsoft.com/office/officeart/2005/8/layout/list1"/>
    <dgm:cxn modelId="{075871AC-2C17-4CEE-BB64-E773479C1643}" type="presParOf" srcId="{59D0A481-E1A3-4719-9B4D-808F20BB80E4}" destId="{C5DFC058-A958-4F1F-ABF5-1DF49A6D8B61}" srcOrd="5" destOrd="0" presId="urn:microsoft.com/office/officeart/2005/8/layout/list1"/>
    <dgm:cxn modelId="{7244E40C-BF2F-4A0A-B2FB-61DF40977D53}" type="presParOf" srcId="{59D0A481-E1A3-4719-9B4D-808F20BB80E4}" destId="{E99B8653-14C8-41C4-82FF-78B65ABA6263}" srcOrd="6" destOrd="0" presId="urn:microsoft.com/office/officeart/2005/8/layout/list1"/>
    <dgm:cxn modelId="{421F7B73-BDE4-412A-9E48-B0782FA3B683}" type="presParOf" srcId="{59D0A481-E1A3-4719-9B4D-808F20BB80E4}" destId="{7E9747A6-EA86-4797-B682-BAC964B121C5}" srcOrd="7" destOrd="0" presId="urn:microsoft.com/office/officeart/2005/8/layout/list1"/>
    <dgm:cxn modelId="{468A465D-539D-4DD2-9C8F-FF38811DD65E}" type="presParOf" srcId="{59D0A481-E1A3-4719-9B4D-808F20BB80E4}" destId="{B13C12EC-BE01-4317-AF08-361A57A2CA9B}" srcOrd="8" destOrd="0" presId="urn:microsoft.com/office/officeart/2005/8/layout/list1"/>
    <dgm:cxn modelId="{21032A54-6BC4-4437-AFF7-8D109C0A2D29}" type="presParOf" srcId="{B13C12EC-BE01-4317-AF08-361A57A2CA9B}" destId="{AB88C3E4-6678-4EDE-9436-1767B23868CE}" srcOrd="0" destOrd="0" presId="urn:microsoft.com/office/officeart/2005/8/layout/list1"/>
    <dgm:cxn modelId="{03E3762F-1454-4007-B128-52DDFBB9BD0D}" type="presParOf" srcId="{B13C12EC-BE01-4317-AF08-361A57A2CA9B}" destId="{5DC0EF26-7E4B-48B1-8E96-DFD9C96C2F19}" srcOrd="1" destOrd="0" presId="urn:microsoft.com/office/officeart/2005/8/layout/list1"/>
    <dgm:cxn modelId="{FEDC06EC-7BEB-4538-AC36-2312D4099E5E}" type="presParOf" srcId="{59D0A481-E1A3-4719-9B4D-808F20BB80E4}" destId="{CC3B9707-9836-4619-9721-49EB354DFBAD}" srcOrd="9" destOrd="0" presId="urn:microsoft.com/office/officeart/2005/8/layout/list1"/>
    <dgm:cxn modelId="{A2DC61AF-BA70-4ECD-A264-C7A8289AF39C}" type="presParOf" srcId="{59D0A481-E1A3-4719-9B4D-808F20BB80E4}" destId="{FE68B5C9-BF10-4524-88AA-9063BEAD1BC1}"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4AE6394-A3E6-4402-8C13-63625A5F2A66}" type="doc">
      <dgm:prSet loTypeId="urn:microsoft.com/office/officeart/2005/8/layout/process4" loCatId="list" qsTypeId="urn:microsoft.com/office/officeart/2005/8/quickstyle/simple1" qsCatId="simple" csTypeId="urn:microsoft.com/office/officeart/2005/8/colors/colorful1" csCatId="colorful" phldr="1"/>
      <dgm:spPr/>
      <dgm:t>
        <a:bodyPr/>
        <a:lstStyle/>
        <a:p>
          <a:endParaRPr lang="en-US"/>
        </a:p>
      </dgm:t>
    </dgm:pt>
    <dgm:pt modelId="{CCEA2CF2-1A10-43E2-855A-E8E68891DAB6}">
      <dgm:prSet phldrT="[Text]" custT="1"/>
      <dgm:spPr/>
      <dgm:t>
        <a:bodyPr/>
        <a:lstStyle/>
        <a:p>
          <a:r>
            <a:rPr lang="en-US" sz="2000" b="1" dirty="0" smtClean="0">
              <a:solidFill>
                <a:srgbClr val="6A0500"/>
              </a:solidFill>
              <a:latin typeface="Helvetica Neue"/>
              <a:cs typeface="Times New Roman" pitchFamily="18" charset="0"/>
            </a:rPr>
            <a:t>Investigate </a:t>
          </a:r>
          <a:endParaRPr lang="en-US" sz="2000" dirty="0">
            <a:solidFill>
              <a:srgbClr val="6A0500"/>
            </a:solidFill>
          </a:endParaRPr>
        </a:p>
      </dgm:t>
    </dgm:pt>
    <dgm:pt modelId="{BA9A929F-7A22-439B-B000-21C4F021C6B2}" type="parTrans" cxnId="{C7FE5586-E959-4F2C-BA06-D8BDC09562F0}">
      <dgm:prSet/>
      <dgm:spPr/>
      <dgm:t>
        <a:bodyPr/>
        <a:lstStyle/>
        <a:p>
          <a:endParaRPr lang="en-US">
            <a:solidFill>
              <a:srgbClr val="6A0500"/>
            </a:solidFill>
          </a:endParaRPr>
        </a:p>
      </dgm:t>
    </dgm:pt>
    <dgm:pt modelId="{0BCB5F54-6304-4936-BD9C-D946E7A80F1B}" type="sibTrans" cxnId="{C7FE5586-E959-4F2C-BA06-D8BDC09562F0}">
      <dgm:prSet/>
      <dgm:spPr/>
      <dgm:t>
        <a:bodyPr/>
        <a:lstStyle/>
        <a:p>
          <a:endParaRPr lang="en-US">
            <a:solidFill>
              <a:srgbClr val="6A0500"/>
            </a:solidFill>
          </a:endParaRPr>
        </a:p>
      </dgm:t>
    </dgm:pt>
    <dgm:pt modelId="{EB42B229-F0D3-43F7-8DD0-1A3EB0BA9443}">
      <dgm:prSet phldrT="[Text]"/>
      <dgm:spPr/>
      <dgm:t>
        <a:bodyPr/>
        <a:lstStyle/>
        <a:p>
          <a:r>
            <a:rPr lang="en-US" dirty="0" smtClean="0">
              <a:solidFill>
                <a:srgbClr val="6A0500"/>
              </a:solidFill>
              <a:latin typeface="Helvetica Neue"/>
              <a:cs typeface="Times New Roman" pitchFamily="18" charset="0"/>
            </a:rPr>
            <a:t>Order Management Process</a:t>
          </a:r>
          <a:endParaRPr lang="en-US" dirty="0">
            <a:solidFill>
              <a:srgbClr val="6A0500"/>
            </a:solidFill>
          </a:endParaRPr>
        </a:p>
      </dgm:t>
    </dgm:pt>
    <dgm:pt modelId="{CD67585C-AAF7-47AD-A366-DF4132E5BF4F}" type="parTrans" cxnId="{499A90D1-B03E-4D95-B16C-18DA00AA942B}">
      <dgm:prSet/>
      <dgm:spPr/>
      <dgm:t>
        <a:bodyPr/>
        <a:lstStyle/>
        <a:p>
          <a:endParaRPr lang="en-US">
            <a:solidFill>
              <a:srgbClr val="6A0500"/>
            </a:solidFill>
          </a:endParaRPr>
        </a:p>
      </dgm:t>
    </dgm:pt>
    <dgm:pt modelId="{9D11B7AA-329E-49CB-A568-C1886F55E865}" type="sibTrans" cxnId="{499A90D1-B03E-4D95-B16C-18DA00AA942B}">
      <dgm:prSet/>
      <dgm:spPr/>
      <dgm:t>
        <a:bodyPr/>
        <a:lstStyle/>
        <a:p>
          <a:endParaRPr lang="en-US">
            <a:solidFill>
              <a:srgbClr val="6A0500"/>
            </a:solidFill>
          </a:endParaRPr>
        </a:p>
      </dgm:t>
    </dgm:pt>
    <dgm:pt modelId="{A9285D2A-2463-4387-AE81-066E3EB22BC7}">
      <dgm:prSet phldrT="[Text]" custT="1"/>
      <dgm:spPr/>
      <dgm:t>
        <a:bodyPr/>
        <a:lstStyle/>
        <a:p>
          <a:r>
            <a:rPr lang="en-US" sz="2000" b="1" dirty="0" smtClean="0">
              <a:solidFill>
                <a:srgbClr val="6A0500"/>
              </a:solidFill>
              <a:latin typeface="Helvetica Neue"/>
              <a:cs typeface="Times New Roman" pitchFamily="18" charset="0"/>
            </a:rPr>
            <a:t>Diagnosis</a:t>
          </a:r>
          <a:endParaRPr lang="en-US" sz="2000" dirty="0">
            <a:solidFill>
              <a:srgbClr val="6A0500"/>
            </a:solidFill>
          </a:endParaRPr>
        </a:p>
      </dgm:t>
    </dgm:pt>
    <dgm:pt modelId="{DAD27E2A-A17B-49AC-A55A-2AEF59C8BE3F}" type="parTrans" cxnId="{4CDB65EB-3797-48FA-BEFC-0B54D4ADE402}">
      <dgm:prSet/>
      <dgm:spPr/>
      <dgm:t>
        <a:bodyPr/>
        <a:lstStyle/>
        <a:p>
          <a:endParaRPr lang="en-US">
            <a:solidFill>
              <a:srgbClr val="6A0500"/>
            </a:solidFill>
          </a:endParaRPr>
        </a:p>
      </dgm:t>
    </dgm:pt>
    <dgm:pt modelId="{E6AD94D0-DD5D-439D-B7AD-A3E2F0F31D47}" type="sibTrans" cxnId="{4CDB65EB-3797-48FA-BEFC-0B54D4ADE402}">
      <dgm:prSet/>
      <dgm:spPr/>
      <dgm:t>
        <a:bodyPr/>
        <a:lstStyle/>
        <a:p>
          <a:endParaRPr lang="en-US">
            <a:solidFill>
              <a:srgbClr val="6A0500"/>
            </a:solidFill>
          </a:endParaRPr>
        </a:p>
      </dgm:t>
    </dgm:pt>
    <dgm:pt modelId="{E758CE36-E2A3-47F3-93B6-6C8BAABE0340}">
      <dgm:prSet phldrT="[Text]"/>
      <dgm:spPr/>
      <dgm:t>
        <a:bodyPr/>
        <a:lstStyle/>
        <a:p>
          <a:r>
            <a:rPr lang="en-US" dirty="0" smtClean="0">
              <a:solidFill>
                <a:srgbClr val="6A0500"/>
              </a:solidFill>
              <a:latin typeface="Helvetica Neue"/>
              <a:cs typeface="Times New Roman" pitchFamily="18" charset="0"/>
            </a:rPr>
            <a:t>How to reduce order processing time?</a:t>
          </a:r>
          <a:endParaRPr lang="en-US" dirty="0">
            <a:solidFill>
              <a:srgbClr val="6A0500"/>
            </a:solidFill>
          </a:endParaRPr>
        </a:p>
      </dgm:t>
    </dgm:pt>
    <dgm:pt modelId="{8A3EECE5-75FD-47EC-A9DB-7EDC1688287A}" type="parTrans" cxnId="{D11D1EEE-4E14-40FF-8073-9D2424484CEE}">
      <dgm:prSet/>
      <dgm:spPr/>
      <dgm:t>
        <a:bodyPr/>
        <a:lstStyle/>
        <a:p>
          <a:endParaRPr lang="en-US">
            <a:solidFill>
              <a:srgbClr val="6A0500"/>
            </a:solidFill>
          </a:endParaRPr>
        </a:p>
      </dgm:t>
    </dgm:pt>
    <dgm:pt modelId="{115545DC-1AD2-44E8-835C-3B420CC9D66D}" type="sibTrans" cxnId="{D11D1EEE-4E14-40FF-8073-9D2424484CEE}">
      <dgm:prSet/>
      <dgm:spPr/>
      <dgm:t>
        <a:bodyPr/>
        <a:lstStyle/>
        <a:p>
          <a:endParaRPr lang="en-US">
            <a:solidFill>
              <a:srgbClr val="6A0500"/>
            </a:solidFill>
          </a:endParaRPr>
        </a:p>
      </dgm:t>
    </dgm:pt>
    <dgm:pt modelId="{187B05D1-6008-4F81-B4CA-7B4F1E660AA8}">
      <dgm:prSet phldrT="[Text]" custT="1"/>
      <dgm:spPr/>
      <dgm:t>
        <a:bodyPr/>
        <a:lstStyle/>
        <a:p>
          <a:r>
            <a:rPr lang="en-US" sz="2000" b="1" dirty="0" smtClean="0">
              <a:solidFill>
                <a:srgbClr val="6A0500"/>
              </a:solidFill>
              <a:latin typeface="Helvetica Neue"/>
              <a:cs typeface="Times New Roman" pitchFamily="18" charset="0"/>
            </a:rPr>
            <a:t>Design Improvement Plan</a:t>
          </a:r>
          <a:endParaRPr lang="en-US" sz="2000" dirty="0">
            <a:solidFill>
              <a:srgbClr val="6A0500"/>
            </a:solidFill>
          </a:endParaRPr>
        </a:p>
      </dgm:t>
    </dgm:pt>
    <dgm:pt modelId="{C6D02193-31BE-434E-A486-04B5E87ACCFD}" type="parTrans" cxnId="{C0AB7DA7-F0F7-4E31-B5EF-C9A848EC7781}">
      <dgm:prSet/>
      <dgm:spPr/>
      <dgm:t>
        <a:bodyPr/>
        <a:lstStyle/>
        <a:p>
          <a:endParaRPr lang="en-US">
            <a:solidFill>
              <a:srgbClr val="6A0500"/>
            </a:solidFill>
          </a:endParaRPr>
        </a:p>
      </dgm:t>
    </dgm:pt>
    <dgm:pt modelId="{23388439-63E1-46E8-ABDE-DA69A96A2172}" type="sibTrans" cxnId="{C0AB7DA7-F0F7-4E31-B5EF-C9A848EC7781}">
      <dgm:prSet/>
      <dgm:spPr/>
      <dgm:t>
        <a:bodyPr/>
        <a:lstStyle/>
        <a:p>
          <a:endParaRPr lang="en-US">
            <a:solidFill>
              <a:srgbClr val="6A0500"/>
            </a:solidFill>
          </a:endParaRPr>
        </a:p>
      </dgm:t>
    </dgm:pt>
    <dgm:pt modelId="{FEB6FFF5-2711-4537-9E68-E44CF9868C1C}">
      <dgm:prSet phldrT="[Text]"/>
      <dgm:spPr/>
      <dgm:t>
        <a:bodyPr/>
        <a:lstStyle/>
        <a:p>
          <a:r>
            <a:rPr lang="en-US" dirty="0" smtClean="0">
              <a:solidFill>
                <a:srgbClr val="6A0500"/>
              </a:solidFill>
              <a:latin typeface="Helvetica Neue"/>
              <a:cs typeface="Times New Roman" pitchFamily="18" charset="0"/>
            </a:rPr>
            <a:t>Order processing optimization by </a:t>
          </a:r>
          <a:r>
            <a:rPr lang="en-US" b="1" dirty="0" smtClean="0">
              <a:solidFill>
                <a:srgbClr val="6A0500"/>
              </a:solidFill>
              <a:latin typeface="Helvetica Neue"/>
              <a:cs typeface="Times New Roman" pitchFamily="18" charset="0"/>
            </a:rPr>
            <a:t>DIFOT- </a:t>
          </a:r>
          <a:r>
            <a:rPr lang="en-US" dirty="0" smtClean="0">
              <a:solidFill>
                <a:srgbClr val="6A0500"/>
              </a:solidFill>
              <a:latin typeface="Helvetica Neue"/>
              <a:cs typeface="Times New Roman" pitchFamily="18" charset="0"/>
            </a:rPr>
            <a:t>Delivery in full on time</a:t>
          </a:r>
          <a:endParaRPr lang="en-US" dirty="0">
            <a:solidFill>
              <a:srgbClr val="6A0500"/>
            </a:solidFill>
          </a:endParaRPr>
        </a:p>
      </dgm:t>
    </dgm:pt>
    <dgm:pt modelId="{546F2AA6-196C-4CDA-AF85-9DB34377C3BF}" type="parTrans" cxnId="{3A67DDE6-EC25-4DF2-91D2-59572EE692C8}">
      <dgm:prSet/>
      <dgm:spPr/>
      <dgm:t>
        <a:bodyPr/>
        <a:lstStyle/>
        <a:p>
          <a:endParaRPr lang="en-US">
            <a:solidFill>
              <a:srgbClr val="6A0500"/>
            </a:solidFill>
          </a:endParaRPr>
        </a:p>
      </dgm:t>
    </dgm:pt>
    <dgm:pt modelId="{BE9CD546-F0DE-4EA9-B35A-50C07A04E808}" type="sibTrans" cxnId="{3A67DDE6-EC25-4DF2-91D2-59572EE692C8}">
      <dgm:prSet/>
      <dgm:spPr/>
      <dgm:t>
        <a:bodyPr/>
        <a:lstStyle/>
        <a:p>
          <a:endParaRPr lang="en-US">
            <a:solidFill>
              <a:srgbClr val="6A0500"/>
            </a:solidFill>
          </a:endParaRPr>
        </a:p>
      </dgm:t>
    </dgm:pt>
    <dgm:pt modelId="{F81FC84F-D42F-422C-9D6E-BB27E9473D9E}" type="pres">
      <dgm:prSet presAssocID="{B4AE6394-A3E6-4402-8C13-63625A5F2A66}" presName="Name0" presStyleCnt="0">
        <dgm:presLayoutVars>
          <dgm:dir/>
          <dgm:animLvl val="lvl"/>
          <dgm:resizeHandles val="exact"/>
        </dgm:presLayoutVars>
      </dgm:prSet>
      <dgm:spPr/>
      <dgm:t>
        <a:bodyPr/>
        <a:lstStyle/>
        <a:p>
          <a:endParaRPr lang="en-US"/>
        </a:p>
      </dgm:t>
    </dgm:pt>
    <dgm:pt modelId="{B62EBC2B-1D59-4FF3-8677-ECFC635BFFE9}" type="pres">
      <dgm:prSet presAssocID="{187B05D1-6008-4F81-B4CA-7B4F1E660AA8}" presName="boxAndChildren" presStyleCnt="0"/>
      <dgm:spPr/>
      <dgm:t>
        <a:bodyPr/>
        <a:lstStyle/>
        <a:p>
          <a:endParaRPr lang="en-US"/>
        </a:p>
      </dgm:t>
    </dgm:pt>
    <dgm:pt modelId="{E26B2054-4C36-4690-B6A4-51F4F2FFBA43}" type="pres">
      <dgm:prSet presAssocID="{187B05D1-6008-4F81-B4CA-7B4F1E660AA8}" presName="parentTextBox" presStyleLbl="node1" presStyleIdx="0" presStyleCnt="3"/>
      <dgm:spPr/>
      <dgm:t>
        <a:bodyPr/>
        <a:lstStyle/>
        <a:p>
          <a:endParaRPr lang="en-US"/>
        </a:p>
      </dgm:t>
    </dgm:pt>
    <dgm:pt modelId="{591CAA76-B221-41E5-9119-871CB765EDA5}" type="pres">
      <dgm:prSet presAssocID="{187B05D1-6008-4F81-B4CA-7B4F1E660AA8}" presName="entireBox" presStyleLbl="node1" presStyleIdx="0" presStyleCnt="3"/>
      <dgm:spPr/>
      <dgm:t>
        <a:bodyPr/>
        <a:lstStyle/>
        <a:p>
          <a:endParaRPr lang="en-US"/>
        </a:p>
      </dgm:t>
    </dgm:pt>
    <dgm:pt modelId="{D69F2A0D-B644-4159-8143-524705A2BC1E}" type="pres">
      <dgm:prSet presAssocID="{187B05D1-6008-4F81-B4CA-7B4F1E660AA8}" presName="descendantBox" presStyleCnt="0"/>
      <dgm:spPr/>
      <dgm:t>
        <a:bodyPr/>
        <a:lstStyle/>
        <a:p>
          <a:endParaRPr lang="en-US"/>
        </a:p>
      </dgm:t>
    </dgm:pt>
    <dgm:pt modelId="{D9C3A752-9433-4580-842C-139DFFB3B3EC}" type="pres">
      <dgm:prSet presAssocID="{FEB6FFF5-2711-4537-9E68-E44CF9868C1C}" presName="childTextBox" presStyleLbl="fgAccFollowNode1" presStyleIdx="0" presStyleCnt="3">
        <dgm:presLayoutVars>
          <dgm:bulletEnabled val="1"/>
        </dgm:presLayoutVars>
      </dgm:prSet>
      <dgm:spPr/>
      <dgm:t>
        <a:bodyPr/>
        <a:lstStyle/>
        <a:p>
          <a:endParaRPr lang="en-US"/>
        </a:p>
      </dgm:t>
    </dgm:pt>
    <dgm:pt modelId="{6DB089A9-045A-4139-A29E-B7D9B2F98E61}" type="pres">
      <dgm:prSet presAssocID="{E6AD94D0-DD5D-439D-B7AD-A3E2F0F31D47}" presName="sp" presStyleCnt="0"/>
      <dgm:spPr/>
      <dgm:t>
        <a:bodyPr/>
        <a:lstStyle/>
        <a:p>
          <a:endParaRPr lang="en-US"/>
        </a:p>
      </dgm:t>
    </dgm:pt>
    <dgm:pt modelId="{5943CDF3-0A5C-4DD4-97AC-4D27CEC49FD2}" type="pres">
      <dgm:prSet presAssocID="{A9285D2A-2463-4387-AE81-066E3EB22BC7}" presName="arrowAndChildren" presStyleCnt="0"/>
      <dgm:spPr/>
      <dgm:t>
        <a:bodyPr/>
        <a:lstStyle/>
        <a:p>
          <a:endParaRPr lang="en-US"/>
        </a:p>
      </dgm:t>
    </dgm:pt>
    <dgm:pt modelId="{A9439117-9C7E-4732-BF55-9079E547B919}" type="pres">
      <dgm:prSet presAssocID="{A9285D2A-2463-4387-AE81-066E3EB22BC7}" presName="parentTextArrow" presStyleLbl="node1" presStyleIdx="0" presStyleCnt="3"/>
      <dgm:spPr/>
      <dgm:t>
        <a:bodyPr/>
        <a:lstStyle/>
        <a:p>
          <a:endParaRPr lang="en-US"/>
        </a:p>
      </dgm:t>
    </dgm:pt>
    <dgm:pt modelId="{5907D369-56C4-4209-84B1-22422A107A25}" type="pres">
      <dgm:prSet presAssocID="{A9285D2A-2463-4387-AE81-066E3EB22BC7}" presName="arrow" presStyleLbl="node1" presStyleIdx="1" presStyleCnt="3"/>
      <dgm:spPr/>
      <dgm:t>
        <a:bodyPr/>
        <a:lstStyle/>
        <a:p>
          <a:endParaRPr lang="en-US"/>
        </a:p>
      </dgm:t>
    </dgm:pt>
    <dgm:pt modelId="{6DE523DD-E4F8-4527-A076-C161C92177CA}" type="pres">
      <dgm:prSet presAssocID="{A9285D2A-2463-4387-AE81-066E3EB22BC7}" presName="descendantArrow" presStyleCnt="0"/>
      <dgm:spPr/>
      <dgm:t>
        <a:bodyPr/>
        <a:lstStyle/>
        <a:p>
          <a:endParaRPr lang="en-US"/>
        </a:p>
      </dgm:t>
    </dgm:pt>
    <dgm:pt modelId="{730ED26D-7686-40E6-B8CB-6777B34D57EC}" type="pres">
      <dgm:prSet presAssocID="{E758CE36-E2A3-47F3-93B6-6C8BAABE0340}" presName="childTextArrow" presStyleLbl="fgAccFollowNode1" presStyleIdx="1" presStyleCnt="3">
        <dgm:presLayoutVars>
          <dgm:bulletEnabled val="1"/>
        </dgm:presLayoutVars>
      </dgm:prSet>
      <dgm:spPr/>
      <dgm:t>
        <a:bodyPr/>
        <a:lstStyle/>
        <a:p>
          <a:endParaRPr lang="en-US"/>
        </a:p>
      </dgm:t>
    </dgm:pt>
    <dgm:pt modelId="{3150BFB0-7752-4ABB-908C-301D4A9D4C88}" type="pres">
      <dgm:prSet presAssocID="{0BCB5F54-6304-4936-BD9C-D946E7A80F1B}" presName="sp" presStyleCnt="0"/>
      <dgm:spPr/>
      <dgm:t>
        <a:bodyPr/>
        <a:lstStyle/>
        <a:p>
          <a:endParaRPr lang="en-US"/>
        </a:p>
      </dgm:t>
    </dgm:pt>
    <dgm:pt modelId="{BA77F66C-BA71-4826-AD99-538892AD43EA}" type="pres">
      <dgm:prSet presAssocID="{CCEA2CF2-1A10-43E2-855A-E8E68891DAB6}" presName="arrowAndChildren" presStyleCnt="0"/>
      <dgm:spPr/>
      <dgm:t>
        <a:bodyPr/>
        <a:lstStyle/>
        <a:p>
          <a:endParaRPr lang="en-US"/>
        </a:p>
      </dgm:t>
    </dgm:pt>
    <dgm:pt modelId="{99F1D3D9-125F-4108-BD1D-0A240A861B29}" type="pres">
      <dgm:prSet presAssocID="{CCEA2CF2-1A10-43E2-855A-E8E68891DAB6}" presName="parentTextArrow" presStyleLbl="node1" presStyleIdx="1" presStyleCnt="3"/>
      <dgm:spPr/>
      <dgm:t>
        <a:bodyPr/>
        <a:lstStyle/>
        <a:p>
          <a:endParaRPr lang="en-US"/>
        </a:p>
      </dgm:t>
    </dgm:pt>
    <dgm:pt modelId="{890F24A9-1D7F-4199-905F-7512BB257053}" type="pres">
      <dgm:prSet presAssocID="{CCEA2CF2-1A10-43E2-855A-E8E68891DAB6}" presName="arrow" presStyleLbl="node1" presStyleIdx="2" presStyleCnt="3"/>
      <dgm:spPr/>
      <dgm:t>
        <a:bodyPr/>
        <a:lstStyle/>
        <a:p>
          <a:endParaRPr lang="en-US"/>
        </a:p>
      </dgm:t>
    </dgm:pt>
    <dgm:pt modelId="{3D6D30A3-1FF3-4784-8368-52310F866C40}" type="pres">
      <dgm:prSet presAssocID="{CCEA2CF2-1A10-43E2-855A-E8E68891DAB6}" presName="descendantArrow" presStyleCnt="0"/>
      <dgm:spPr/>
      <dgm:t>
        <a:bodyPr/>
        <a:lstStyle/>
        <a:p>
          <a:endParaRPr lang="en-US"/>
        </a:p>
      </dgm:t>
    </dgm:pt>
    <dgm:pt modelId="{542998B8-BE22-49D8-A4AC-1C668D4ED8B0}" type="pres">
      <dgm:prSet presAssocID="{EB42B229-F0D3-43F7-8DD0-1A3EB0BA9443}" presName="childTextArrow" presStyleLbl="fgAccFollowNode1" presStyleIdx="2" presStyleCnt="3">
        <dgm:presLayoutVars>
          <dgm:bulletEnabled val="1"/>
        </dgm:presLayoutVars>
      </dgm:prSet>
      <dgm:spPr/>
      <dgm:t>
        <a:bodyPr/>
        <a:lstStyle/>
        <a:p>
          <a:endParaRPr lang="en-US"/>
        </a:p>
      </dgm:t>
    </dgm:pt>
  </dgm:ptLst>
  <dgm:cxnLst>
    <dgm:cxn modelId="{4CDB65EB-3797-48FA-BEFC-0B54D4ADE402}" srcId="{B4AE6394-A3E6-4402-8C13-63625A5F2A66}" destId="{A9285D2A-2463-4387-AE81-066E3EB22BC7}" srcOrd="1" destOrd="0" parTransId="{DAD27E2A-A17B-49AC-A55A-2AEF59C8BE3F}" sibTransId="{E6AD94D0-DD5D-439D-B7AD-A3E2F0F31D47}"/>
    <dgm:cxn modelId="{21EA235B-0BB2-479F-ABD0-B507FC218760}" type="presOf" srcId="{B4AE6394-A3E6-4402-8C13-63625A5F2A66}" destId="{F81FC84F-D42F-422C-9D6E-BB27E9473D9E}" srcOrd="0" destOrd="0" presId="urn:microsoft.com/office/officeart/2005/8/layout/process4"/>
    <dgm:cxn modelId="{C0AB7DA7-F0F7-4E31-B5EF-C9A848EC7781}" srcId="{B4AE6394-A3E6-4402-8C13-63625A5F2A66}" destId="{187B05D1-6008-4F81-B4CA-7B4F1E660AA8}" srcOrd="2" destOrd="0" parTransId="{C6D02193-31BE-434E-A486-04B5E87ACCFD}" sibTransId="{23388439-63E1-46E8-ABDE-DA69A96A2172}"/>
    <dgm:cxn modelId="{12C57146-4FB7-4A0E-9DAB-FE453E6FBD51}" type="presOf" srcId="{EB42B229-F0D3-43F7-8DD0-1A3EB0BA9443}" destId="{542998B8-BE22-49D8-A4AC-1C668D4ED8B0}" srcOrd="0" destOrd="0" presId="urn:microsoft.com/office/officeart/2005/8/layout/process4"/>
    <dgm:cxn modelId="{1F06944C-ED14-4149-B151-E866025490FE}" type="presOf" srcId="{FEB6FFF5-2711-4537-9E68-E44CF9868C1C}" destId="{D9C3A752-9433-4580-842C-139DFFB3B3EC}" srcOrd="0" destOrd="0" presId="urn:microsoft.com/office/officeart/2005/8/layout/process4"/>
    <dgm:cxn modelId="{43DB2D7B-332B-4205-AAEB-C318DEB5C66B}" type="presOf" srcId="{A9285D2A-2463-4387-AE81-066E3EB22BC7}" destId="{A9439117-9C7E-4732-BF55-9079E547B919}" srcOrd="0" destOrd="0" presId="urn:microsoft.com/office/officeart/2005/8/layout/process4"/>
    <dgm:cxn modelId="{AE9CF24F-7909-445F-9374-3BF5998BAD61}" type="presOf" srcId="{E758CE36-E2A3-47F3-93B6-6C8BAABE0340}" destId="{730ED26D-7686-40E6-B8CB-6777B34D57EC}" srcOrd="0" destOrd="0" presId="urn:microsoft.com/office/officeart/2005/8/layout/process4"/>
    <dgm:cxn modelId="{C7FE5586-E959-4F2C-BA06-D8BDC09562F0}" srcId="{B4AE6394-A3E6-4402-8C13-63625A5F2A66}" destId="{CCEA2CF2-1A10-43E2-855A-E8E68891DAB6}" srcOrd="0" destOrd="0" parTransId="{BA9A929F-7A22-439B-B000-21C4F021C6B2}" sibTransId="{0BCB5F54-6304-4936-BD9C-D946E7A80F1B}"/>
    <dgm:cxn modelId="{9A862473-D4BC-4E54-A7D6-06D0A7CFEFB9}" type="presOf" srcId="{CCEA2CF2-1A10-43E2-855A-E8E68891DAB6}" destId="{890F24A9-1D7F-4199-905F-7512BB257053}" srcOrd="1" destOrd="0" presId="urn:microsoft.com/office/officeart/2005/8/layout/process4"/>
    <dgm:cxn modelId="{8BDCF03B-5EFE-4709-BC33-F1FBAC84D1D9}" type="presOf" srcId="{CCEA2CF2-1A10-43E2-855A-E8E68891DAB6}" destId="{99F1D3D9-125F-4108-BD1D-0A240A861B29}" srcOrd="0" destOrd="0" presId="urn:microsoft.com/office/officeart/2005/8/layout/process4"/>
    <dgm:cxn modelId="{3A67DDE6-EC25-4DF2-91D2-59572EE692C8}" srcId="{187B05D1-6008-4F81-B4CA-7B4F1E660AA8}" destId="{FEB6FFF5-2711-4537-9E68-E44CF9868C1C}" srcOrd="0" destOrd="0" parTransId="{546F2AA6-196C-4CDA-AF85-9DB34377C3BF}" sibTransId="{BE9CD546-F0DE-4EA9-B35A-50C07A04E808}"/>
    <dgm:cxn modelId="{8D7F079C-13D8-4A65-B245-0EA70BC69EBC}" type="presOf" srcId="{187B05D1-6008-4F81-B4CA-7B4F1E660AA8}" destId="{E26B2054-4C36-4690-B6A4-51F4F2FFBA43}" srcOrd="0" destOrd="0" presId="urn:microsoft.com/office/officeart/2005/8/layout/process4"/>
    <dgm:cxn modelId="{499A90D1-B03E-4D95-B16C-18DA00AA942B}" srcId="{CCEA2CF2-1A10-43E2-855A-E8E68891DAB6}" destId="{EB42B229-F0D3-43F7-8DD0-1A3EB0BA9443}" srcOrd="0" destOrd="0" parTransId="{CD67585C-AAF7-47AD-A366-DF4132E5BF4F}" sibTransId="{9D11B7AA-329E-49CB-A568-C1886F55E865}"/>
    <dgm:cxn modelId="{1D96A150-E3BC-410D-80A7-0CC8599B8B50}" type="presOf" srcId="{187B05D1-6008-4F81-B4CA-7B4F1E660AA8}" destId="{591CAA76-B221-41E5-9119-871CB765EDA5}" srcOrd="1" destOrd="0" presId="urn:microsoft.com/office/officeart/2005/8/layout/process4"/>
    <dgm:cxn modelId="{14A1082D-5CDB-49A3-B576-DDFABA8074AB}" type="presOf" srcId="{A9285D2A-2463-4387-AE81-066E3EB22BC7}" destId="{5907D369-56C4-4209-84B1-22422A107A25}" srcOrd="1" destOrd="0" presId="urn:microsoft.com/office/officeart/2005/8/layout/process4"/>
    <dgm:cxn modelId="{D11D1EEE-4E14-40FF-8073-9D2424484CEE}" srcId="{A9285D2A-2463-4387-AE81-066E3EB22BC7}" destId="{E758CE36-E2A3-47F3-93B6-6C8BAABE0340}" srcOrd="0" destOrd="0" parTransId="{8A3EECE5-75FD-47EC-A9DB-7EDC1688287A}" sibTransId="{115545DC-1AD2-44E8-835C-3B420CC9D66D}"/>
    <dgm:cxn modelId="{895B1D86-2086-4533-9D2F-D4217C83A50D}" type="presParOf" srcId="{F81FC84F-D42F-422C-9D6E-BB27E9473D9E}" destId="{B62EBC2B-1D59-4FF3-8677-ECFC635BFFE9}" srcOrd="0" destOrd="0" presId="urn:microsoft.com/office/officeart/2005/8/layout/process4"/>
    <dgm:cxn modelId="{D6C56FF8-5092-435E-B132-154D828A9BDA}" type="presParOf" srcId="{B62EBC2B-1D59-4FF3-8677-ECFC635BFFE9}" destId="{E26B2054-4C36-4690-B6A4-51F4F2FFBA43}" srcOrd="0" destOrd="0" presId="urn:microsoft.com/office/officeart/2005/8/layout/process4"/>
    <dgm:cxn modelId="{6C73EC5F-1CEB-4A90-99A7-CBF3E5494590}" type="presParOf" srcId="{B62EBC2B-1D59-4FF3-8677-ECFC635BFFE9}" destId="{591CAA76-B221-41E5-9119-871CB765EDA5}" srcOrd="1" destOrd="0" presId="urn:microsoft.com/office/officeart/2005/8/layout/process4"/>
    <dgm:cxn modelId="{91D21D9B-BF59-4D79-BA9B-869B20A8B4FF}" type="presParOf" srcId="{B62EBC2B-1D59-4FF3-8677-ECFC635BFFE9}" destId="{D69F2A0D-B644-4159-8143-524705A2BC1E}" srcOrd="2" destOrd="0" presId="urn:microsoft.com/office/officeart/2005/8/layout/process4"/>
    <dgm:cxn modelId="{0F4F7226-F278-4574-9997-3A6C1D3649AD}" type="presParOf" srcId="{D69F2A0D-B644-4159-8143-524705A2BC1E}" destId="{D9C3A752-9433-4580-842C-139DFFB3B3EC}" srcOrd="0" destOrd="0" presId="urn:microsoft.com/office/officeart/2005/8/layout/process4"/>
    <dgm:cxn modelId="{D8A54F1F-E0FD-47E5-9639-FDE880BF5778}" type="presParOf" srcId="{F81FC84F-D42F-422C-9D6E-BB27E9473D9E}" destId="{6DB089A9-045A-4139-A29E-B7D9B2F98E61}" srcOrd="1" destOrd="0" presId="urn:microsoft.com/office/officeart/2005/8/layout/process4"/>
    <dgm:cxn modelId="{63758B3A-1D0A-4016-8237-36938AEEC0F3}" type="presParOf" srcId="{F81FC84F-D42F-422C-9D6E-BB27E9473D9E}" destId="{5943CDF3-0A5C-4DD4-97AC-4D27CEC49FD2}" srcOrd="2" destOrd="0" presId="urn:microsoft.com/office/officeart/2005/8/layout/process4"/>
    <dgm:cxn modelId="{21D6CEA9-6277-4183-809D-9575A52E9F19}" type="presParOf" srcId="{5943CDF3-0A5C-4DD4-97AC-4D27CEC49FD2}" destId="{A9439117-9C7E-4732-BF55-9079E547B919}" srcOrd="0" destOrd="0" presId="urn:microsoft.com/office/officeart/2005/8/layout/process4"/>
    <dgm:cxn modelId="{698F0A1A-8AE0-4AAD-A213-541C49E69326}" type="presParOf" srcId="{5943CDF3-0A5C-4DD4-97AC-4D27CEC49FD2}" destId="{5907D369-56C4-4209-84B1-22422A107A25}" srcOrd="1" destOrd="0" presId="urn:microsoft.com/office/officeart/2005/8/layout/process4"/>
    <dgm:cxn modelId="{7DDAFFCF-798C-4953-A613-951CFBE3FD1A}" type="presParOf" srcId="{5943CDF3-0A5C-4DD4-97AC-4D27CEC49FD2}" destId="{6DE523DD-E4F8-4527-A076-C161C92177CA}" srcOrd="2" destOrd="0" presId="urn:microsoft.com/office/officeart/2005/8/layout/process4"/>
    <dgm:cxn modelId="{46CA068A-235C-491C-82DB-A84CCAC5ABFD}" type="presParOf" srcId="{6DE523DD-E4F8-4527-A076-C161C92177CA}" destId="{730ED26D-7686-40E6-B8CB-6777B34D57EC}" srcOrd="0" destOrd="0" presId="urn:microsoft.com/office/officeart/2005/8/layout/process4"/>
    <dgm:cxn modelId="{8C1FE127-E193-45B2-B1D2-924D5D5BE543}" type="presParOf" srcId="{F81FC84F-D42F-422C-9D6E-BB27E9473D9E}" destId="{3150BFB0-7752-4ABB-908C-301D4A9D4C88}" srcOrd="3" destOrd="0" presId="urn:microsoft.com/office/officeart/2005/8/layout/process4"/>
    <dgm:cxn modelId="{79A1BDAA-9681-468F-8A3C-F847411722C2}" type="presParOf" srcId="{F81FC84F-D42F-422C-9D6E-BB27E9473D9E}" destId="{BA77F66C-BA71-4826-AD99-538892AD43EA}" srcOrd="4" destOrd="0" presId="urn:microsoft.com/office/officeart/2005/8/layout/process4"/>
    <dgm:cxn modelId="{3B7A2E87-BC01-43FF-994B-C56FEE2842AE}" type="presParOf" srcId="{BA77F66C-BA71-4826-AD99-538892AD43EA}" destId="{99F1D3D9-125F-4108-BD1D-0A240A861B29}" srcOrd="0" destOrd="0" presId="urn:microsoft.com/office/officeart/2005/8/layout/process4"/>
    <dgm:cxn modelId="{04569624-CCFF-46FF-BBF5-128DC6117F6E}" type="presParOf" srcId="{BA77F66C-BA71-4826-AD99-538892AD43EA}" destId="{890F24A9-1D7F-4199-905F-7512BB257053}" srcOrd="1" destOrd="0" presId="urn:microsoft.com/office/officeart/2005/8/layout/process4"/>
    <dgm:cxn modelId="{461287EF-E408-443D-92EA-B00836416821}" type="presParOf" srcId="{BA77F66C-BA71-4826-AD99-538892AD43EA}" destId="{3D6D30A3-1FF3-4784-8368-52310F866C40}" srcOrd="2" destOrd="0" presId="urn:microsoft.com/office/officeart/2005/8/layout/process4"/>
    <dgm:cxn modelId="{D3AD03DD-EE91-4035-9A4C-1F20A0ED01FA}" type="presParOf" srcId="{3D6D30A3-1FF3-4784-8368-52310F866C40}" destId="{542998B8-BE22-49D8-A4AC-1C668D4ED8B0}"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49C1EBD-909A-4C67-8F22-EEA5E3782E72}" type="doc">
      <dgm:prSet loTypeId="urn:microsoft.com/office/officeart/2005/8/layout/process4" loCatId="list" qsTypeId="urn:microsoft.com/office/officeart/2005/8/quickstyle/simple1" qsCatId="simple" csTypeId="urn:microsoft.com/office/officeart/2005/8/colors/colorful3" csCatId="colorful" phldr="1"/>
      <dgm:spPr/>
      <dgm:t>
        <a:bodyPr/>
        <a:lstStyle/>
        <a:p>
          <a:endParaRPr lang="en-US"/>
        </a:p>
      </dgm:t>
    </dgm:pt>
    <dgm:pt modelId="{8C3709AE-C663-45E6-877A-59EECEE82911}">
      <dgm:prSet phldrT="[Text]" custT="1"/>
      <dgm:spPr/>
      <dgm:t>
        <a:bodyPr/>
        <a:lstStyle/>
        <a:p>
          <a:r>
            <a:rPr lang="en-US" sz="2000" b="1" dirty="0" smtClean="0">
              <a:solidFill>
                <a:srgbClr val="6A0500"/>
              </a:solidFill>
              <a:latin typeface="Helvetica Neue"/>
              <a:cs typeface="Times New Roman" pitchFamily="18" charset="0"/>
            </a:rPr>
            <a:t>Order Cycle Component</a:t>
          </a:r>
          <a:endParaRPr lang="en-US" sz="2000" b="1" dirty="0">
            <a:solidFill>
              <a:srgbClr val="6A0500"/>
            </a:solidFill>
          </a:endParaRPr>
        </a:p>
      </dgm:t>
    </dgm:pt>
    <dgm:pt modelId="{6B194C03-EE34-42C4-B183-BDBFB2C0B5D6}" type="parTrans" cxnId="{624E8517-A49F-4EC6-BF8D-42ECDA9370B4}">
      <dgm:prSet/>
      <dgm:spPr/>
      <dgm:t>
        <a:bodyPr/>
        <a:lstStyle/>
        <a:p>
          <a:endParaRPr lang="en-US" b="1"/>
        </a:p>
      </dgm:t>
    </dgm:pt>
    <dgm:pt modelId="{08878468-79EF-495C-AE3C-B570A393F5F2}" type="sibTrans" cxnId="{624E8517-A49F-4EC6-BF8D-42ECDA9370B4}">
      <dgm:prSet/>
      <dgm:spPr/>
      <dgm:t>
        <a:bodyPr/>
        <a:lstStyle/>
        <a:p>
          <a:endParaRPr lang="en-US" b="1"/>
        </a:p>
      </dgm:t>
    </dgm:pt>
    <dgm:pt modelId="{B5FAB662-F131-4B94-B9EE-7C3F9E2DE2DC}">
      <dgm:prSet phldrT="[Text]" custT="1"/>
      <dgm:spPr/>
      <dgm:t>
        <a:bodyPr/>
        <a:lstStyle/>
        <a:p>
          <a:r>
            <a:rPr lang="en-US" sz="1400" b="0" dirty="0" smtClean="0">
              <a:latin typeface="Helvetica Neue"/>
              <a:cs typeface="Times New Roman" pitchFamily="18" charset="0"/>
            </a:rPr>
            <a:t>Order Request, how customer requests for order?</a:t>
          </a:r>
          <a:endParaRPr lang="en-US" sz="1400" b="0" dirty="0"/>
        </a:p>
      </dgm:t>
    </dgm:pt>
    <dgm:pt modelId="{D13A2272-4DEF-4D0C-8E49-70D1D58BF5CA}" type="parTrans" cxnId="{860E2D89-3A23-411C-8C30-05BEA9350926}">
      <dgm:prSet/>
      <dgm:spPr/>
      <dgm:t>
        <a:bodyPr/>
        <a:lstStyle/>
        <a:p>
          <a:endParaRPr lang="en-US" b="1"/>
        </a:p>
      </dgm:t>
    </dgm:pt>
    <dgm:pt modelId="{42FE19A2-9302-4F8C-94D8-19F87EA34D8B}" type="sibTrans" cxnId="{860E2D89-3A23-411C-8C30-05BEA9350926}">
      <dgm:prSet/>
      <dgm:spPr/>
      <dgm:t>
        <a:bodyPr/>
        <a:lstStyle/>
        <a:p>
          <a:endParaRPr lang="en-US" b="1"/>
        </a:p>
      </dgm:t>
    </dgm:pt>
    <dgm:pt modelId="{915B87B7-77F4-430E-8257-32A456220578}">
      <dgm:prSet phldrT="[Text]" custT="1"/>
      <dgm:spPr/>
      <dgm:t>
        <a:bodyPr/>
        <a:lstStyle/>
        <a:p>
          <a:r>
            <a:rPr lang="en-US" sz="1400" b="0" dirty="0" smtClean="0">
              <a:latin typeface="Helvetica Neue"/>
              <a:cs typeface="Times New Roman" pitchFamily="18" charset="0"/>
            </a:rPr>
            <a:t>Order Preparation, how order is prepared?</a:t>
          </a:r>
          <a:endParaRPr lang="en-US" sz="1400" b="0" dirty="0"/>
        </a:p>
      </dgm:t>
    </dgm:pt>
    <dgm:pt modelId="{66F7EA0D-D088-4E24-B653-CBABB4813B1B}" type="parTrans" cxnId="{528597B4-141C-4B53-ADB5-CF6695EA9543}">
      <dgm:prSet/>
      <dgm:spPr/>
      <dgm:t>
        <a:bodyPr/>
        <a:lstStyle/>
        <a:p>
          <a:endParaRPr lang="en-US" b="1"/>
        </a:p>
      </dgm:t>
    </dgm:pt>
    <dgm:pt modelId="{F30043D1-A99A-46D5-9F54-72D35F9856FF}" type="sibTrans" cxnId="{528597B4-141C-4B53-ADB5-CF6695EA9543}">
      <dgm:prSet/>
      <dgm:spPr/>
      <dgm:t>
        <a:bodyPr/>
        <a:lstStyle/>
        <a:p>
          <a:endParaRPr lang="en-US" b="1"/>
        </a:p>
      </dgm:t>
    </dgm:pt>
    <dgm:pt modelId="{0E80E364-B260-4FB2-9610-7AC69FFE8A9A}">
      <dgm:prSet custT="1"/>
      <dgm:spPr/>
      <dgm:t>
        <a:bodyPr/>
        <a:lstStyle/>
        <a:p>
          <a:r>
            <a:rPr lang="en-US" sz="1400" b="0" dirty="0" smtClean="0">
              <a:latin typeface="Helvetica Neue"/>
              <a:cs typeface="Times New Roman" pitchFamily="18" charset="0"/>
            </a:rPr>
            <a:t>Order Processing, how order is processed?</a:t>
          </a:r>
          <a:endParaRPr lang="en-US" sz="1400" b="0" dirty="0"/>
        </a:p>
      </dgm:t>
    </dgm:pt>
    <dgm:pt modelId="{3E5F27FA-DDB4-42C1-BD17-69980326A01B}" type="parTrans" cxnId="{CDC140A0-4D22-401B-8EB3-06D7FED0406A}">
      <dgm:prSet/>
      <dgm:spPr/>
      <dgm:t>
        <a:bodyPr/>
        <a:lstStyle/>
        <a:p>
          <a:endParaRPr lang="en-US" b="1"/>
        </a:p>
      </dgm:t>
    </dgm:pt>
    <dgm:pt modelId="{549DA3A3-1848-429C-813C-11A80B3862D0}" type="sibTrans" cxnId="{CDC140A0-4D22-401B-8EB3-06D7FED0406A}">
      <dgm:prSet/>
      <dgm:spPr/>
      <dgm:t>
        <a:bodyPr/>
        <a:lstStyle/>
        <a:p>
          <a:endParaRPr lang="en-US" b="1"/>
        </a:p>
      </dgm:t>
    </dgm:pt>
    <dgm:pt modelId="{09E3C5B3-98D9-4019-8CF6-CC2F1B672A76}">
      <dgm:prSet custT="1"/>
      <dgm:spPr/>
      <dgm:t>
        <a:bodyPr/>
        <a:lstStyle/>
        <a:p>
          <a:r>
            <a:rPr lang="en-US" sz="1400" b="0" dirty="0" smtClean="0">
              <a:latin typeface="Helvetica Neue"/>
              <a:cs typeface="Times New Roman" pitchFamily="18" charset="0"/>
            </a:rPr>
            <a:t>Order shipment, how order is shipped?</a:t>
          </a:r>
          <a:endParaRPr lang="en-US" sz="1400" b="0" dirty="0"/>
        </a:p>
      </dgm:t>
    </dgm:pt>
    <dgm:pt modelId="{30E3337E-E1B5-4FB0-A414-686B8C261EB1}" type="parTrans" cxnId="{EB8545AE-17E3-48CD-9934-760601DCD37F}">
      <dgm:prSet/>
      <dgm:spPr/>
      <dgm:t>
        <a:bodyPr/>
        <a:lstStyle/>
        <a:p>
          <a:endParaRPr lang="en-US" b="1"/>
        </a:p>
      </dgm:t>
    </dgm:pt>
    <dgm:pt modelId="{317FD250-A2B0-4204-AF22-19161053BEB8}" type="sibTrans" cxnId="{EB8545AE-17E3-48CD-9934-760601DCD37F}">
      <dgm:prSet/>
      <dgm:spPr/>
      <dgm:t>
        <a:bodyPr/>
        <a:lstStyle/>
        <a:p>
          <a:endParaRPr lang="en-US" b="1"/>
        </a:p>
      </dgm:t>
    </dgm:pt>
    <dgm:pt modelId="{064CACE0-DEAF-40D7-BD0A-79F5C0EA5D75}" type="pres">
      <dgm:prSet presAssocID="{B49C1EBD-909A-4C67-8F22-EEA5E3782E72}" presName="Name0" presStyleCnt="0">
        <dgm:presLayoutVars>
          <dgm:dir/>
          <dgm:animLvl val="lvl"/>
          <dgm:resizeHandles val="exact"/>
        </dgm:presLayoutVars>
      </dgm:prSet>
      <dgm:spPr/>
      <dgm:t>
        <a:bodyPr/>
        <a:lstStyle/>
        <a:p>
          <a:endParaRPr lang="en-US"/>
        </a:p>
      </dgm:t>
    </dgm:pt>
    <dgm:pt modelId="{4CD3DF2E-BB72-45F1-BA39-7869729DE706}" type="pres">
      <dgm:prSet presAssocID="{8C3709AE-C663-45E6-877A-59EECEE82911}" presName="boxAndChildren" presStyleCnt="0"/>
      <dgm:spPr/>
      <dgm:t>
        <a:bodyPr/>
        <a:lstStyle/>
        <a:p>
          <a:endParaRPr lang="en-US"/>
        </a:p>
      </dgm:t>
    </dgm:pt>
    <dgm:pt modelId="{DBF5F220-717A-436B-A409-839830B42466}" type="pres">
      <dgm:prSet presAssocID="{8C3709AE-C663-45E6-877A-59EECEE82911}" presName="parentTextBox" presStyleLbl="node1" presStyleIdx="0" presStyleCnt="1"/>
      <dgm:spPr/>
      <dgm:t>
        <a:bodyPr/>
        <a:lstStyle/>
        <a:p>
          <a:endParaRPr lang="en-US"/>
        </a:p>
      </dgm:t>
    </dgm:pt>
    <dgm:pt modelId="{0EEFFBB4-0738-41A8-AB89-AEAE83BC393E}" type="pres">
      <dgm:prSet presAssocID="{8C3709AE-C663-45E6-877A-59EECEE82911}" presName="entireBox" presStyleLbl="node1" presStyleIdx="0" presStyleCnt="1" custLinFactNeighborX="-123" custLinFactNeighborY="-6114"/>
      <dgm:spPr/>
      <dgm:t>
        <a:bodyPr/>
        <a:lstStyle/>
        <a:p>
          <a:endParaRPr lang="en-US"/>
        </a:p>
      </dgm:t>
    </dgm:pt>
    <dgm:pt modelId="{7B8225BE-D6FE-46D2-8E02-8494ED69EB1A}" type="pres">
      <dgm:prSet presAssocID="{8C3709AE-C663-45E6-877A-59EECEE82911}" presName="descendantBox" presStyleCnt="0"/>
      <dgm:spPr/>
      <dgm:t>
        <a:bodyPr/>
        <a:lstStyle/>
        <a:p>
          <a:endParaRPr lang="en-US"/>
        </a:p>
      </dgm:t>
    </dgm:pt>
    <dgm:pt modelId="{8EEF25E1-3622-44C1-8D39-4DA195F13DE0}" type="pres">
      <dgm:prSet presAssocID="{B5FAB662-F131-4B94-B9EE-7C3F9E2DE2DC}" presName="childTextBox" presStyleLbl="fgAccFollowNode1" presStyleIdx="0" presStyleCnt="4">
        <dgm:presLayoutVars>
          <dgm:bulletEnabled val="1"/>
        </dgm:presLayoutVars>
      </dgm:prSet>
      <dgm:spPr/>
      <dgm:t>
        <a:bodyPr/>
        <a:lstStyle/>
        <a:p>
          <a:endParaRPr lang="en-US"/>
        </a:p>
      </dgm:t>
    </dgm:pt>
    <dgm:pt modelId="{079B456E-FFEE-4028-A559-EB7ED790E7EF}" type="pres">
      <dgm:prSet presAssocID="{0E80E364-B260-4FB2-9610-7AC69FFE8A9A}" presName="childTextBox" presStyleLbl="fgAccFollowNode1" presStyleIdx="1" presStyleCnt="4">
        <dgm:presLayoutVars>
          <dgm:bulletEnabled val="1"/>
        </dgm:presLayoutVars>
      </dgm:prSet>
      <dgm:spPr/>
      <dgm:t>
        <a:bodyPr/>
        <a:lstStyle/>
        <a:p>
          <a:endParaRPr lang="en-US"/>
        </a:p>
      </dgm:t>
    </dgm:pt>
    <dgm:pt modelId="{26CA0FC4-1986-453B-BBD8-B8EC718D8E40}" type="pres">
      <dgm:prSet presAssocID="{915B87B7-77F4-430E-8257-32A456220578}" presName="childTextBox" presStyleLbl="fgAccFollowNode1" presStyleIdx="2" presStyleCnt="4">
        <dgm:presLayoutVars>
          <dgm:bulletEnabled val="1"/>
        </dgm:presLayoutVars>
      </dgm:prSet>
      <dgm:spPr/>
      <dgm:t>
        <a:bodyPr/>
        <a:lstStyle/>
        <a:p>
          <a:endParaRPr lang="en-US"/>
        </a:p>
      </dgm:t>
    </dgm:pt>
    <dgm:pt modelId="{5FA006D7-5E9D-4FEE-8E69-7419773F483E}" type="pres">
      <dgm:prSet presAssocID="{09E3C5B3-98D9-4019-8CF6-CC2F1B672A76}" presName="childTextBox" presStyleLbl="fgAccFollowNode1" presStyleIdx="3" presStyleCnt="4">
        <dgm:presLayoutVars>
          <dgm:bulletEnabled val="1"/>
        </dgm:presLayoutVars>
      </dgm:prSet>
      <dgm:spPr/>
      <dgm:t>
        <a:bodyPr/>
        <a:lstStyle/>
        <a:p>
          <a:endParaRPr lang="en-US"/>
        </a:p>
      </dgm:t>
    </dgm:pt>
  </dgm:ptLst>
  <dgm:cxnLst>
    <dgm:cxn modelId="{3CAB545F-3CBF-4195-985B-1E34B6CA6F42}" type="presOf" srcId="{B49C1EBD-909A-4C67-8F22-EEA5E3782E72}" destId="{064CACE0-DEAF-40D7-BD0A-79F5C0EA5D75}" srcOrd="0" destOrd="0" presId="urn:microsoft.com/office/officeart/2005/8/layout/process4"/>
    <dgm:cxn modelId="{9F802290-0828-4FE5-B9F1-69EAFB715F91}" type="presOf" srcId="{B5FAB662-F131-4B94-B9EE-7C3F9E2DE2DC}" destId="{8EEF25E1-3622-44C1-8D39-4DA195F13DE0}" srcOrd="0" destOrd="0" presId="urn:microsoft.com/office/officeart/2005/8/layout/process4"/>
    <dgm:cxn modelId="{69DAEF3F-62E8-44AC-922F-8DD293523643}" type="presOf" srcId="{915B87B7-77F4-430E-8257-32A456220578}" destId="{26CA0FC4-1986-453B-BBD8-B8EC718D8E40}" srcOrd="0" destOrd="0" presId="urn:microsoft.com/office/officeart/2005/8/layout/process4"/>
    <dgm:cxn modelId="{E754B5A0-F4C6-48F7-AD94-C13CD297CF59}" type="presOf" srcId="{8C3709AE-C663-45E6-877A-59EECEE82911}" destId="{0EEFFBB4-0738-41A8-AB89-AEAE83BC393E}" srcOrd="1" destOrd="0" presId="urn:microsoft.com/office/officeart/2005/8/layout/process4"/>
    <dgm:cxn modelId="{DCF501BA-FA17-43F9-B803-9CBFBC567E3F}" type="presOf" srcId="{0E80E364-B260-4FB2-9610-7AC69FFE8A9A}" destId="{079B456E-FFEE-4028-A559-EB7ED790E7EF}" srcOrd="0" destOrd="0" presId="urn:microsoft.com/office/officeart/2005/8/layout/process4"/>
    <dgm:cxn modelId="{528597B4-141C-4B53-ADB5-CF6695EA9543}" srcId="{8C3709AE-C663-45E6-877A-59EECEE82911}" destId="{915B87B7-77F4-430E-8257-32A456220578}" srcOrd="2" destOrd="0" parTransId="{66F7EA0D-D088-4E24-B653-CBABB4813B1B}" sibTransId="{F30043D1-A99A-46D5-9F54-72D35F9856FF}"/>
    <dgm:cxn modelId="{624E8517-A49F-4EC6-BF8D-42ECDA9370B4}" srcId="{B49C1EBD-909A-4C67-8F22-EEA5E3782E72}" destId="{8C3709AE-C663-45E6-877A-59EECEE82911}" srcOrd="0" destOrd="0" parTransId="{6B194C03-EE34-42C4-B183-BDBFB2C0B5D6}" sibTransId="{08878468-79EF-495C-AE3C-B570A393F5F2}"/>
    <dgm:cxn modelId="{FFB1A687-8C82-46AF-8157-E63F5EA28812}" type="presOf" srcId="{09E3C5B3-98D9-4019-8CF6-CC2F1B672A76}" destId="{5FA006D7-5E9D-4FEE-8E69-7419773F483E}" srcOrd="0" destOrd="0" presId="urn:microsoft.com/office/officeart/2005/8/layout/process4"/>
    <dgm:cxn modelId="{860E2D89-3A23-411C-8C30-05BEA9350926}" srcId="{8C3709AE-C663-45E6-877A-59EECEE82911}" destId="{B5FAB662-F131-4B94-B9EE-7C3F9E2DE2DC}" srcOrd="0" destOrd="0" parTransId="{D13A2272-4DEF-4D0C-8E49-70D1D58BF5CA}" sibTransId="{42FE19A2-9302-4F8C-94D8-19F87EA34D8B}"/>
    <dgm:cxn modelId="{EB8545AE-17E3-48CD-9934-760601DCD37F}" srcId="{8C3709AE-C663-45E6-877A-59EECEE82911}" destId="{09E3C5B3-98D9-4019-8CF6-CC2F1B672A76}" srcOrd="3" destOrd="0" parTransId="{30E3337E-E1B5-4FB0-A414-686B8C261EB1}" sibTransId="{317FD250-A2B0-4204-AF22-19161053BEB8}"/>
    <dgm:cxn modelId="{CDC140A0-4D22-401B-8EB3-06D7FED0406A}" srcId="{8C3709AE-C663-45E6-877A-59EECEE82911}" destId="{0E80E364-B260-4FB2-9610-7AC69FFE8A9A}" srcOrd="1" destOrd="0" parTransId="{3E5F27FA-DDB4-42C1-BD17-69980326A01B}" sibTransId="{549DA3A3-1848-429C-813C-11A80B3862D0}"/>
    <dgm:cxn modelId="{E80D2E77-0E53-41CB-B385-45620DB2EEC9}" type="presOf" srcId="{8C3709AE-C663-45E6-877A-59EECEE82911}" destId="{DBF5F220-717A-436B-A409-839830B42466}" srcOrd="0" destOrd="0" presId="urn:microsoft.com/office/officeart/2005/8/layout/process4"/>
    <dgm:cxn modelId="{950EBC9F-E9A2-46D7-B515-DB1528C6A7F8}" type="presParOf" srcId="{064CACE0-DEAF-40D7-BD0A-79F5C0EA5D75}" destId="{4CD3DF2E-BB72-45F1-BA39-7869729DE706}" srcOrd="0" destOrd="0" presId="urn:microsoft.com/office/officeart/2005/8/layout/process4"/>
    <dgm:cxn modelId="{3825E9BC-3945-4A62-BD73-FCA30F76C4C9}" type="presParOf" srcId="{4CD3DF2E-BB72-45F1-BA39-7869729DE706}" destId="{DBF5F220-717A-436B-A409-839830B42466}" srcOrd="0" destOrd="0" presId="urn:microsoft.com/office/officeart/2005/8/layout/process4"/>
    <dgm:cxn modelId="{64A12073-BAEF-4A63-9A78-2820AB77864D}" type="presParOf" srcId="{4CD3DF2E-BB72-45F1-BA39-7869729DE706}" destId="{0EEFFBB4-0738-41A8-AB89-AEAE83BC393E}" srcOrd="1" destOrd="0" presId="urn:microsoft.com/office/officeart/2005/8/layout/process4"/>
    <dgm:cxn modelId="{9818B2BC-43CD-48D4-9B0C-CF1B15CC55F0}" type="presParOf" srcId="{4CD3DF2E-BB72-45F1-BA39-7869729DE706}" destId="{7B8225BE-D6FE-46D2-8E02-8494ED69EB1A}" srcOrd="2" destOrd="0" presId="urn:microsoft.com/office/officeart/2005/8/layout/process4"/>
    <dgm:cxn modelId="{95E43F28-C98D-495C-B936-254D63677EF4}" type="presParOf" srcId="{7B8225BE-D6FE-46D2-8E02-8494ED69EB1A}" destId="{8EEF25E1-3622-44C1-8D39-4DA195F13DE0}" srcOrd="0" destOrd="0" presId="urn:microsoft.com/office/officeart/2005/8/layout/process4"/>
    <dgm:cxn modelId="{CE030858-0F15-4708-A0CB-35101421DFA5}" type="presParOf" srcId="{7B8225BE-D6FE-46D2-8E02-8494ED69EB1A}" destId="{079B456E-FFEE-4028-A559-EB7ED790E7EF}" srcOrd="1" destOrd="0" presId="urn:microsoft.com/office/officeart/2005/8/layout/process4"/>
    <dgm:cxn modelId="{D34382E8-86DF-450E-A098-C0A08412B4E5}" type="presParOf" srcId="{7B8225BE-D6FE-46D2-8E02-8494ED69EB1A}" destId="{26CA0FC4-1986-453B-BBD8-B8EC718D8E40}" srcOrd="2" destOrd="0" presId="urn:microsoft.com/office/officeart/2005/8/layout/process4"/>
    <dgm:cxn modelId="{240E4B73-D14F-4440-BDED-FE68330B8DCE}" type="presParOf" srcId="{7B8225BE-D6FE-46D2-8E02-8494ED69EB1A}" destId="{5FA006D7-5E9D-4FEE-8E69-7419773F483E}" srcOrd="3" destOrd="0" presId="urn:microsoft.com/office/officeart/2005/8/layout/process4"/>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8A9CBB4E-4CE1-46A9-92EB-D190EFB55AB5}" type="doc">
      <dgm:prSet loTypeId="urn:microsoft.com/office/officeart/2005/8/layout/hProcess4" loCatId="process" qsTypeId="urn:microsoft.com/office/officeart/2005/8/quickstyle/simple1" qsCatId="simple" csTypeId="urn:microsoft.com/office/officeart/2005/8/colors/colorful1" csCatId="colorful" phldr="1"/>
      <dgm:spPr/>
      <dgm:t>
        <a:bodyPr/>
        <a:lstStyle/>
        <a:p>
          <a:endParaRPr lang="en-US"/>
        </a:p>
      </dgm:t>
    </dgm:pt>
    <dgm:pt modelId="{0A08B4DA-F9D7-4018-BD81-8215DA432E3A}">
      <dgm:prSet custT="1"/>
      <dgm:spPr/>
      <dgm:t>
        <a:bodyPr/>
        <a:lstStyle/>
        <a:p>
          <a:pPr rtl="0"/>
          <a:r>
            <a:rPr lang="en-US" sz="1800" b="1" dirty="0" smtClean="0">
              <a:latin typeface="Helvetica Neue"/>
              <a:cs typeface="Times New Roman" pitchFamily="18" charset="0"/>
            </a:rPr>
            <a:t>Mathematical algorithms to determine</a:t>
          </a:r>
          <a:endParaRPr lang="en-US" sz="1800" b="1" dirty="0">
            <a:latin typeface="Helvetica Neue"/>
            <a:cs typeface="Times New Roman" pitchFamily="18" charset="0"/>
          </a:endParaRPr>
        </a:p>
      </dgm:t>
    </dgm:pt>
    <dgm:pt modelId="{BAD4834B-4C77-4090-A7EC-BDFE3CB62CBD}" type="parTrans" cxnId="{EDCC54C0-2055-41C2-9909-26BF6E3018A4}">
      <dgm:prSet/>
      <dgm:spPr/>
      <dgm:t>
        <a:bodyPr/>
        <a:lstStyle/>
        <a:p>
          <a:endParaRPr lang="en-US">
            <a:latin typeface="Helvetica Neue"/>
          </a:endParaRPr>
        </a:p>
      </dgm:t>
    </dgm:pt>
    <dgm:pt modelId="{EA8F9DB7-CD5F-42D4-B584-F93661F26994}" type="sibTrans" cxnId="{EDCC54C0-2055-41C2-9909-26BF6E3018A4}">
      <dgm:prSet/>
      <dgm:spPr/>
      <dgm:t>
        <a:bodyPr/>
        <a:lstStyle/>
        <a:p>
          <a:endParaRPr lang="en-US">
            <a:latin typeface="Helvetica Neue"/>
          </a:endParaRPr>
        </a:p>
      </dgm:t>
    </dgm:pt>
    <dgm:pt modelId="{73688CA1-4107-471D-965A-AD8640860EED}">
      <dgm:prSet/>
      <dgm:spPr/>
      <dgm:t>
        <a:bodyPr/>
        <a:lstStyle/>
        <a:p>
          <a:pPr rtl="0"/>
          <a:endParaRPr lang="en-US" sz="2200" dirty="0">
            <a:latin typeface="Helvetica Neue"/>
          </a:endParaRPr>
        </a:p>
      </dgm:t>
    </dgm:pt>
    <dgm:pt modelId="{896FFA31-DE57-4465-B3C3-2DA1B624D01C}" type="parTrans" cxnId="{B067BE61-F48C-4A0E-BF44-360BFD7FFAC1}">
      <dgm:prSet/>
      <dgm:spPr/>
      <dgm:t>
        <a:bodyPr/>
        <a:lstStyle/>
        <a:p>
          <a:endParaRPr lang="en-US">
            <a:latin typeface="Helvetica Neue"/>
          </a:endParaRPr>
        </a:p>
      </dgm:t>
    </dgm:pt>
    <dgm:pt modelId="{E3DB555F-83C0-4306-88C8-D41FE1148348}" type="sibTrans" cxnId="{B067BE61-F48C-4A0E-BF44-360BFD7FFAC1}">
      <dgm:prSet/>
      <dgm:spPr/>
      <dgm:t>
        <a:bodyPr/>
        <a:lstStyle/>
        <a:p>
          <a:endParaRPr lang="en-US">
            <a:latin typeface="Helvetica Neue"/>
          </a:endParaRPr>
        </a:p>
      </dgm:t>
    </dgm:pt>
    <dgm:pt modelId="{65C9BD7E-81B8-4E9C-9104-E362F8DA5277}">
      <dgm:prSet custT="1"/>
      <dgm:spPr/>
      <dgm:t>
        <a:bodyPr/>
        <a:lstStyle/>
        <a:p>
          <a:pPr rtl="0"/>
          <a:r>
            <a:rPr lang="en-US" sz="1800" dirty="0" smtClean="0">
              <a:solidFill>
                <a:srgbClr val="8F0500"/>
              </a:solidFill>
              <a:latin typeface="Helvetica Neue"/>
              <a:cs typeface="Times New Roman" pitchFamily="18" charset="0"/>
            </a:rPr>
            <a:t>This can be accomplished by implementing network modeling and operation research planning tools that employ two techniques</a:t>
          </a:r>
          <a:endParaRPr lang="en-US" sz="1800" dirty="0">
            <a:solidFill>
              <a:srgbClr val="8F0500"/>
            </a:solidFill>
            <a:latin typeface="Helvetica Neue"/>
            <a:cs typeface="Times New Roman" pitchFamily="18" charset="0"/>
          </a:endParaRPr>
        </a:p>
      </dgm:t>
    </dgm:pt>
    <dgm:pt modelId="{6A904E37-93C1-4055-8CC4-9FC7D3B74931}" type="parTrans" cxnId="{990EBE8E-8576-459B-890A-B13A9D57D148}">
      <dgm:prSet/>
      <dgm:spPr/>
      <dgm:t>
        <a:bodyPr/>
        <a:lstStyle/>
        <a:p>
          <a:endParaRPr lang="en-US">
            <a:latin typeface="Helvetica Neue"/>
          </a:endParaRPr>
        </a:p>
      </dgm:t>
    </dgm:pt>
    <dgm:pt modelId="{E1279E5D-FDF0-4B65-B755-CD3E23FF1F15}" type="sibTrans" cxnId="{990EBE8E-8576-459B-890A-B13A9D57D148}">
      <dgm:prSet/>
      <dgm:spPr/>
      <dgm:t>
        <a:bodyPr/>
        <a:lstStyle/>
        <a:p>
          <a:endParaRPr lang="en-US">
            <a:latin typeface="Helvetica Neue"/>
          </a:endParaRPr>
        </a:p>
      </dgm:t>
    </dgm:pt>
    <dgm:pt modelId="{39963DC3-46A5-4591-9D7F-264C6343F933}">
      <dgm:prSet custT="1"/>
      <dgm:spPr/>
      <dgm:t>
        <a:bodyPr/>
        <a:lstStyle/>
        <a:p>
          <a:r>
            <a:rPr lang="en-US" sz="1800" b="1" dirty="0" smtClean="0">
              <a:latin typeface="Helvetica Neue"/>
              <a:cs typeface="Times New Roman" pitchFamily="18" charset="0"/>
            </a:rPr>
            <a:t>Supply Chain (Customer, Warehouse &amp; Fleet) Network Optimization</a:t>
          </a:r>
          <a:endParaRPr lang="en-US" sz="1800" b="1" dirty="0">
            <a:latin typeface="Helvetica Neue"/>
            <a:cs typeface="Times New Roman" pitchFamily="18" charset="0"/>
          </a:endParaRPr>
        </a:p>
      </dgm:t>
    </dgm:pt>
    <dgm:pt modelId="{277577AD-EEB4-4D85-8ADB-FA20FE366679}" type="parTrans" cxnId="{E4CAF801-52A9-476C-BE93-27565D8DAA1B}">
      <dgm:prSet/>
      <dgm:spPr/>
      <dgm:t>
        <a:bodyPr/>
        <a:lstStyle/>
        <a:p>
          <a:endParaRPr lang="en-US">
            <a:latin typeface="Helvetica Neue"/>
          </a:endParaRPr>
        </a:p>
      </dgm:t>
    </dgm:pt>
    <dgm:pt modelId="{D02E2DF3-96DC-4A4A-92A8-8BE9BF19A3DC}" type="sibTrans" cxnId="{E4CAF801-52A9-476C-BE93-27565D8DAA1B}">
      <dgm:prSet/>
      <dgm:spPr/>
      <dgm:t>
        <a:bodyPr/>
        <a:lstStyle/>
        <a:p>
          <a:endParaRPr lang="en-US">
            <a:latin typeface="Helvetica Neue"/>
          </a:endParaRPr>
        </a:p>
      </dgm:t>
    </dgm:pt>
    <dgm:pt modelId="{64C9155B-5777-450E-8A32-F1434D210801}">
      <dgm:prSet custT="1"/>
      <dgm:spPr/>
      <dgm:t>
        <a:bodyPr/>
        <a:lstStyle/>
        <a:p>
          <a:pPr rtl="0"/>
          <a:r>
            <a:rPr lang="en-US" sz="1800" dirty="0" smtClean="0">
              <a:solidFill>
                <a:srgbClr val="8F0500"/>
              </a:solidFill>
              <a:latin typeface="Helvetica Neue"/>
              <a:cs typeface="Times New Roman" pitchFamily="18" charset="0"/>
            </a:rPr>
            <a:t>Least-cost or Best solutions (Method used to obtain the initial feasible solution) e.g. efficient supply chain</a:t>
          </a:r>
          <a:endParaRPr lang="en-US" sz="1800" dirty="0">
            <a:solidFill>
              <a:srgbClr val="8F0500"/>
            </a:solidFill>
            <a:latin typeface="Helvetica Neue"/>
            <a:cs typeface="Times New Roman" pitchFamily="18" charset="0"/>
          </a:endParaRPr>
        </a:p>
      </dgm:t>
    </dgm:pt>
    <dgm:pt modelId="{A036046B-21EF-4342-AD39-F8884AE61579}" type="sibTrans" cxnId="{6206A301-4DB4-4163-B7C6-9DA8B63E64F0}">
      <dgm:prSet/>
      <dgm:spPr/>
      <dgm:t>
        <a:bodyPr/>
        <a:lstStyle/>
        <a:p>
          <a:endParaRPr lang="en-US">
            <a:latin typeface="Helvetica Neue"/>
          </a:endParaRPr>
        </a:p>
      </dgm:t>
    </dgm:pt>
    <dgm:pt modelId="{23193D55-48BE-488A-93D8-16E03B562CB5}" type="parTrans" cxnId="{6206A301-4DB4-4163-B7C6-9DA8B63E64F0}">
      <dgm:prSet/>
      <dgm:spPr/>
      <dgm:t>
        <a:bodyPr/>
        <a:lstStyle/>
        <a:p>
          <a:endParaRPr lang="en-US">
            <a:latin typeface="Helvetica Neue"/>
          </a:endParaRPr>
        </a:p>
      </dgm:t>
    </dgm:pt>
    <dgm:pt modelId="{19065252-C3AB-45BD-AE0F-3FA2757B7D95}">
      <dgm:prSet custT="1"/>
      <dgm:spPr/>
      <dgm:t>
        <a:bodyPr/>
        <a:lstStyle/>
        <a:p>
          <a:pPr rtl="0"/>
          <a:r>
            <a:rPr lang="en-US" sz="1800" b="1" dirty="0" smtClean="0">
              <a:latin typeface="Helvetica Neue"/>
              <a:cs typeface="Times New Roman" pitchFamily="18" charset="0"/>
            </a:rPr>
            <a:t>Simulation models to evaluate </a:t>
          </a:r>
          <a:endParaRPr lang="en-US" sz="1800" b="1" dirty="0">
            <a:latin typeface="Helvetica Neue"/>
            <a:cs typeface="Times New Roman" pitchFamily="18" charset="0"/>
          </a:endParaRPr>
        </a:p>
      </dgm:t>
    </dgm:pt>
    <dgm:pt modelId="{FC5F3E27-F3B0-4B9C-BD14-4D78E1E180B6}" type="parTrans" cxnId="{7E4717C3-583F-480A-97FE-5845B56FD4A3}">
      <dgm:prSet/>
      <dgm:spPr/>
      <dgm:t>
        <a:bodyPr/>
        <a:lstStyle/>
        <a:p>
          <a:endParaRPr lang="en-US">
            <a:latin typeface="Helvetica Neue"/>
          </a:endParaRPr>
        </a:p>
      </dgm:t>
    </dgm:pt>
    <dgm:pt modelId="{A6FCCEF2-B1A1-418A-9FB2-FCE041DB0845}" type="sibTrans" cxnId="{7E4717C3-583F-480A-97FE-5845B56FD4A3}">
      <dgm:prSet/>
      <dgm:spPr/>
      <dgm:t>
        <a:bodyPr/>
        <a:lstStyle/>
        <a:p>
          <a:endParaRPr lang="en-US">
            <a:latin typeface="Helvetica Neue"/>
          </a:endParaRPr>
        </a:p>
      </dgm:t>
    </dgm:pt>
    <dgm:pt modelId="{C86AA33E-F8AF-4A04-9914-C2F65D0F2EAF}">
      <dgm:prSet custT="1"/>
      <dgm:spPr/>
      <dgm:t>
        <a:bodyPr/>
        <a:lstStyle/>
        <a:p>
          <a:pPr rtl="0"/>
          <a:r>
            <a:rPr lang="en-US" sz="1800" dirty="0" smtClean="0">
              <a:solidFill>
                <a:srgbClr val="8F0500"/>
              </a:solidFill>
              <a:latin typeface="Helvetica Neue"/>
              <a:cs typeface="Times New Roman" pitchFamily="18" charset="0"/>
            </a:rPr>
            <a:t>Design Alternative (Particular design for specific requirement) e.g. responsive supply chain</a:t>
          </a:r>
          <a:endParaRPr lang="en-US" sz="1800" dirty="0">
            <a:solidFill>
              <a:srgbClr val="8F0500"/>
            </a:solidFill>
            <a:latin typeface="Helvetica Neue"/>
            <a:cs typeface="Times New Roman" pitchFamily="18" charset="0"/>
          </a:endParaRPr>
        </a:p>
      </dgm:t>
    </dgm:pt>
    <dgm:pt modelId="{E51F787A-3F45-495E-9300-C119132A269A}" type="sibTrans" cxnId="{E23DB8D9-3D07-4BB2-84DE-25A2BD31FBE5}">
      <dgm:prSet/>
      <dgm:spPr/>
      <dgm:t>
        <a:bodyPr/>
        <a:lstStyle/>
        <a:p>
          <a:endParaRPr lang="en-US">
            <a:latin typeface="Helvetica Neue"/>
          </a:endParaRPr>
        </a:p>
      </dgm:t>
    </dgm:pt>
    <dgm:pt modelId="{03F12F78-E1A5-4C21-8C69-DB89A786B68C}" type="parTrans" cxnId="{E23DB8D9-3D07-4BB2-84DE-25A2BD31FBE5}">
      <dgm:prSet/>
      <dgm:spPr/>
      <dgm:t>
        <a:bodyPr/>
        <a:lstStyle/>
        <a:p>
          <a:endParaRPr lang="en-US">
            <a:latin typeface="Helvetica Neue"/>
          </a:endParaRPr>
        </a:p>
      </dgm:t>
    </dgm:pt>
    <dgm:pt modelId="{D66E1FE0-D45D-4BD7-8BEB-1613319CA137}" type="pres">
      <dgm:prSet presAssocID="{8A9CBB4E-4CE1-46A9-92EB-D190EFB55AB5}" presName="Name0" presStyleCnt="0">
        <dgm:presLayoutVars>
          <dgm:dir/>
          <dgm:animLvl val="lvl"/>
          <dgm:resizeHandles val="exact"/>
        </dgm:presLayoutVars>
      </dgm:prSet>
      <dgm:spPr/>
      <dgm:t>
        <a:bodyPr/>
        <a:lstStyle/>
        <a:p>
          <a:endParaRPr lang="en-US"/>
        </a:p>
      </dgm:t>
    </dgm:pt>
    <dgm:pt modelId="{F32FBF90-B1F2-44B4-A116-B58145780D78}" type="pres">
      <dgm:prSet presAssocID="{8A9CBB4E-4CE1-46A9-92EB-D190EFB55AB5}" presName="tSp" presStyleCnt="0"/>
      <dgm:spPr/>
    </dgm:pt>
    <dgm:pt modelId="{22996A8A-3E34-4B91-A1D3-0FC19634BD12}" type="pres">
      <dgm:prSet presAssocID="{8A9CBB4E-4CE1-46A9-92EB-D190EFB55AB5}" presName="bSp" presStyleCnt="0"/>
      <dgm:spPr/>
    </dgm:pt>
    <dgm:pt modelId="{B1D7992F-E739-43FA-836A-7DBF49F2DF29}" type="pres">
      <dgm:prSet presAssocID="{8A9CBB4E-4CE1-46A9-92EB-D190EFB55AB5}" presName="process" presStyleCnt="0"/>
      <dgm:spPr/>
    </dgm:pt>
    <dgm:pt modelId="{815E38F5-B2B5-4AEC-8C2B-962D095FBA72}" type="pres">
      <dgm:prSet presAssocID="{65C9BD7E-81B8-4E9C-9104-E362F8DA5277}" presName="composite1" presStyleCnt="0"/>
      <dgm:spPr/>
    </dgm:pt>
    <dgm:pt modelId="{F42326A4-FFC2-49FF-9662-9C826C2BD0CF}" type="pres">
      <dgm:prSet presAssocID="{65C9BD7E-81B8-4E9C-9104-E362F8DA5277}" presName="dummyNode1" presStyleLbl="node1" presStyleIdx="0" presStyleCnt="3"/>
      <dgm:spPr/>
    </dgm:pt>
    <dgm:pt modelId="{34C353B0-FC65-4594-817F-7A5DE8270864}" type="pres">
      <dgm:prSet presAssocID="{65C9BD7E-81B8-4E9C-9104-E362F8DA5277}" presName="childNode1" presStyleLbl="bgAcc1" presStyleIdx="0" presStyleCnt="3" custLinFactNeighborX="2120" custLinFactNeighborY="-23806">
        <dgm:presLayoutVars>
          <dgm:bulletEnabled val="1"/>
        </dgm:presLayoutVars>
      </dgm:prSet>
      <dgm:spPr/>
      <dgm:t>
        <a:bodyPr/>
        <a:lstStyle/>
        <a:p>
          <a:endParaRPr lang="en-US"/>
        </a:p>
      </dgm:t>
    </dgm:pt>
    <dgm:pt modelId="{C9129999-E9BE-4786-BAB7-76C23AFB22FC}" type="pres">
      <dgm:prSet presAssocID="{65C9BD7E-81B8-4E9C-9104-E362F8DA5277}" presName="childNode1tx" presStyleLbl="bgAcc1" presStyleIdx="0" presStyleCnt="3">
        <dgm:presLayoutVars>
          <dgm:bulletEnabled val="1"/>
        </dgm:presLayoutVars>
      </dgm:prSet>
      <dgm:spPr/>
      <dgm:t>
        <a:bodyPr/>
        <a:lstStyle/>
        <a:p>
          <a:endParaRPr lang="en-US"/>
        </a:p>
      </dgm:t>
    </dgm:pt>
    <dgm:pt modelId="{FC1A397C-02C2-4C57-BA9C-07622664B3AA}" type="pres">
      <dgm:prSet presAssocID="{65C9BD7E-81B8-4E9C-9104-E362F8DA5277}" presName="parentNode1" presStyleLbl="node1" presStyleIdx="0" presStyleCnt="3" custScaleY="232489" custLinFactNeighborX="-423" custLinFactNeighborY="39569">
        <dgm:presLayoutVars>
          <dgm:chMax val="1"/>
          <dgm:bulletEnabled val="1"/>
        </dgm:presLayoutVars>
      </dgm:prSet>
      <dgm:spPr/>
      <dgm:t>
        <a:bodyPr/>
        <a:lstStyle/>
        <a:p>
          <a:endParaRPr lang="en-US"/>
        </a:p>
      </dgm:t>
    </dgm:pt>
    <dgm:pt modelId="{12DEB969-B935-4050-BE81-DE77F246DC64}" type="pres">
      <dgm:prSet presAssocID="{65C9BD7E-81B8-4E9C-9104-E362F8DA5277}" presName="connSite1" presStyleCnt="0"/>
      <dgm:spPr/>
    </dgm:pt>
    <dgm:pt modelId="{55312C7F-BAAE-4752-AE2B-1C50910BAFEE}" type="pres">
      <dgm:prSet presAssocID="{E1279E5D-FDF0-4B65-B755-CD3E23FF1F15}" presName="Name9" presStyleLbl="sibTrans2D1" presStyleIdx="0" presStyleCnt="2" custFlipVert="1" custScaleY="39366" custLinFactNeighborY="18593"/>
      <dgm:spPr>
        <a:prstGeom prst="curvedDownArrow">
          <a:avLst/>
        </a:prstGeom>
      </dgm:spPr>
      <dgm:t>
        <a:bodyPr/>
        <a:lstStyle/>
        <a:p>
          <a:endParaRPr lang="en-US"/>
        </a:p>
      </dgm:t>
    </dgm:pt>
    <dgm:pt modelId="{CABD62A9-EAF7-47B2-BAEA-41F9B3C56E12}" type="pres">
      <dgm:prSet presAssocID="{64C9155B-5777-450E-8A32-F1434D210801}" presName="composite2" presStyleCnt="0"/>
      <dgm:spPr/>
    </dgm:pt>
    <dgm:pt modelId="{9A2A29F9-D09D-4A11-942C-E4E4110E2B99}" type="pres">
      <dgm:prSet presAssocID="{64C9155B-5777-450E-8A32-F1434D210801}" presName="dummyNode2" presStyleLbl="node1" presStyleIdx="0" presStyleCnt="3"/>
      <dgm:spPr/>
    </dgm:pt>
    <dgm:pt modelId="{35DAAEBE-A232-4B64-AEAD-519B3DC7A089}" type="pres">
      <dgm:prSet presAssocID="{64C9155B-5777-450E-8A32-F1434D210801}" presName="childNode2" presStyleLbl="bgAcc1" presStyleIdx="1" presStyleCnt="3" custLinFactNeighborY="5499">
        <dgm:presLayoutVars>
          <dgm:bulletEnabled val="1"/>
        </dgm:presLayoutVars>
      </dgm:prSet>
      <dgm:spPr/>
      <dgm:t>
        <a:bodyPr/>
        <a:lstStyle/>
        <a:p>
          <a:endParaRPr lang="en-US"/>
        </a:p>
      </dgm:t>
    </dgm:pt>
    <dgm:pt modelId="{5B1F3688-5224-48C6-A937-508D28C5596E}" type="pres">
      <dgm:prSet presAssocID="{64C9155B-5777-450E-8A32-F1434D210801}" presName="childNode2tx" presStyleLbl="bgAcc1" presStyleIdx="1" presStyleCnt="3">
        <dgm:presLayoutVars>
          <dgm:bulletEnabled val="1"/>
        </dgm:presLayoutVars>
      </dgm:prSet>
      <dgm:spPr/>
      <dgm:t>
        <a:bodyPr/>
        <a:lstStyle/>
        <a:p>
          <a:endParaRPr lang="en-US"/>
        </a:p>
      </dgm:t>
    </dgm:pt>
    <dgm:pt modelId="{961B1C54-3C90-40F0-9C28-A95D98B30732}" type="pres">
      <dgm:prSet presAssocID="{64C9155B-5777-450E-8A32-F1434D210801}" presName="parentNode2" presStyleLbl="node1" presStyleIdx="1" presStyleCnt="3" custScaleY="148603" custLinFactNeighborY="5093">
        <dgm:presLayoutVars>
          <dgm:chMax val="0"/>
          <dgm:bulletEnabled val="1"/>
        </dgm:presLayoutVars>
      </dgm:prSet>
      <dgm:spPr/>
      <dgm:t>
        <a:bodyPr/>
        <a:lstStyle/>
        <a:p>
          <a:endParaRPr lang="en-US"/>
        </a:p>
      </dgm:t>
    </dgm:pt>
    <dgm:pt modelId="{33A55518-74A8-4A23-B9F4-BA6C9BBB46A1}" type="pres">
      <dgm:prSet presAssocID="{64C9155B-5777-450E-8A32-F1434D210801}" presName="connSite2" presStyleCnt="0"/>
      <dgm:spPr/>
    </dgm:pt>
    <dgm:pt modelId="{AE6D9B60-0E27-490D-B2CC-E406F174BF2F}" type="pres">
      <dgm:prSet presAssocID="{A036046B-21EF-4342-AD39-F8884AE61579}" presName="Name18" presStyleLbl="sibTrans2D1" presStyleIdx="1" presStyleCnt="2" custScaleY="32928" custLinFactNeighborY="-22792"/>
      <dgm:spPr>
        <a:prstGeom prst="curvedDownArrow">
          <a:avLst/>
        </a:prstGeom>
      </dgm:spPr>
      <dgm:t>
        <a:bodyPr/>
        <a:lstStyle/>
        <a:p>
          <a:endParaRPr lang="en-US"/>
        </a:p>
      </dgm:t>
    </dgm:pt>
    <dgm:pt modelId="{DA24B21B-8082-426A-90E7-88CF8026333A}" type="pres">
      <dgm:prSet presAssocID="{C86AA33E-F8AF-4A04-9914-C2F65D0F2EAF}" presName="composite1" presStyleCnt="0"/>
      <dgm:spPr/>
    </dgm:pt>
    <dgm:pt modelId="{707EC4DB-EC8E-469F-B708-B6D3966DDA9E}" type="pres">
      <dgm:prSet presAssocID="{C86AA33E-F8AF-4A04-9914-C2F65D0F2EAF}" presName="dummyNode1" presStyleLbl="node1" presStyleIdx="1" presStyleCnt="3"/>
      <dgm:spPr/>
    </dgm:pt>
    <dgm:pt modelId="{C5B1A92F-A42D-4C05-9AE9-6705DDB3104C}" type="pres">
      <dgm:prSet presAssocID="{C86AA33E-F8AF-4A04-9914-C2F65D0F2EAF}" presName="childNode1" presStyleLbl="bgAcc1" presStyleIdx="2" presStyleCnt="3" custLinFactNeighborY="11654">
        <dgm:presLayoutVars>
          <dgm:bulletEnabled val="1"/>
        </dgm:presLayoutVars>
      </dgm:prSet>
      <dgm:spPr/>
      <dgm:t>
        <a:bodyPr/>
        <a:lstStyle/>
        <a:p>
          <a:endParaRPr lang="en-US"/>
        </a:p>
      </dgm:t>
    </dgm:pt>
    <dgm:pt modelId="{EDB73381-6B1D-42DA-9FDA-3B861D12F255}" type="pres">
      <dgm:prSet presAssocID="{C86AA33E-F8AF-4A04-9914-C2F65D0F2EAF}" presName="childNode1tx" presStyleLbl="bgAcc1" presStyleIdx="2" presStyleCnt="3">
        <dgm:presLayoutVars>
          <dgm:bulletEnabled val="1"/>
        </dgm:presLayoutVars>
      </dgm:prSet>
      <dgm:spPr/>
      <dgm:t>
        <a:bodyPr/>
        <a:lstStyle/>
        <a:p>
          <a:endParaRPr lang="en-US"/>
        </a:p>
      </dgm:t>
    </dgm:pt>
    <dgm:pt modelId="{36EEDC79-8F67-4F9F-818E-460AB9DE99EE}" type="pres">
      <dgm:prSet presAssocID="{C86AA33E-F8AF-4A04-9914-C2F65D0F2EAF}" presName="parentNode1" presStyleLbl="node1" presStyleIdx="2" presStyleCnt="3" custScaleY="136528" custLinFactNeighborY="25627">
        <dgm:presLayoutVars>
          <dgm:chMax val="1"/>
          <dgm:bulletEnabled val="1"/>
        </dgm:presLayoutVars>
      </dgm:prSet>
      <dgm:spPr/>
      <dgm:t>
        <a:bodyPr/>
        <a:lstStyle/>
        <a:p>
          <a:endParaRPr lang="en-US"/>
        </a:p>
      </dgm:t>
    </dgm:pt>
    <dgm:pt modelId="{374889CC-D020-42C0-91A7-1FA8C4DC9EB5}" type="pres">
      <dgm:prSet presAssocID="{C86AA33E-F8AF-4A04-9914-C2F65D0F2EAF}" presName="connSite1" presStyleCnt="0"/>
      <dgm:spPr/>
    </dgm:pt>
  </dgm:ptLst>
  <dgm:cxnLst>
    <dgm:cxn modelId="{E4CAF801-52A9-476C-BE93-27565D8DAA1B}" srcId="{65C9BD7E-81B8-4E9C-9104-E362F8DA5277}" destId="{39963DC3-46A5-4591-9D7F-264C6343F933}" srcOrd="0" destOrd="0" parTransId="{277577AD-EEB4-4D85-8ADB-FA20FE366679}" sibTransId="{D02E2DF3-96DC-4A4A-92A8-8BE9BF19A3DC}"/>
    <dgm:cxn modelId="{06207396-2C01-4EB8-A8D0-44CF3C185C99}" type="presOf" srcId="{73688CA1-4107-471D-965A-AD8640860EED}" destId="{C5B1A92F-A42D-4C05-9AE9-6705DDB3104C}" srcOrd="0" destOrd="0" presId="urn:microsoft.com/office/officeart/2005/8/layout/hProcess4"/>
    <dgm:cxn modelId="{6206A301-4DB4-4163-B7C6-9DA8B63E64F0}" srcId="{8A9CBB4E-4CE1-46A9-92EB-D190EFB55AB5}" destId="{64C9155B-5777-450E-8A32-F1434D210801}" srcOrd="1" destOrd="0" parTransId="{23193D55-48BE-488A-93D8-16E03B562CB5}" sibTransId="{A036046B-21EF-4342-AD39-F8884AE61579}"/>
    <dgm:cxn modelId="{0820B270-A201-455A-A15F-7AC9E6C6DBFC}" type="presOf" srcId="{73688CA1-4107-471D-965A-AD8640860EED}" destId="{EDB73381-6B1D-42DA-9FDA-3B861D12F255}" srcOrd="1" destOrd="0" presId="urn:microsoft.com/office/officeart/2005/8/layout/hProcess4"/>
    <dgm:cxn modelId="{6839B442-80FE-4E39-94F8-5E1466375A23}" type="presOf" srcId="{0A08B4DA-F9D7-4018-BD81-8215DA432E3A}" destId="{5B1F3688-5224-48C6-A937-508D28C5596E}" srcOrd="1" destOrd="0" presId="urn:microsoft.com/office/officeart/2005/8/layout/hProcess4"/>
    <dgm:cxn modelId="{37E2902D-334A-408B-A4CF-2BA79EB35771}" type="presOf" srcId="{19065252-C3AB-45BD-AE0F-3FA2757B7D95}" destId="{C5B1A92F-A42D-4C05-9AE9-6705DDB3104C}" srcOrd="0" destOrd="1" presId="urn:microsoft.com/office/officeart/2005/8/layout/hProcess4"/>
    <dgm:cxn modelId="{E1A92853-815E-47CC-B385-62E0E1B86BD2}" type="presOf" srcId="{8A9CBB4E-4CE1-46A9-92EB-D190EFB55AB5}" destId="{D66E1FE0-D45D-4BD7-8BEB-1613319CA137}" srcOrd="0" destOrd="0" presId="urn:microsoft.com/office/officeart/2005/8/layout/hProcess4"/>
    <dgm:cxn modelId="{787515BE-E9ED-4CB1-8ADF-E4A83B997F72}" type="presOf" srcId="{C86AA33E-F8AF-4A04-9914-C2F65D0F2EAF}" destId="{36EEDC79-8F67-4F9F-818E-460AB9DE99EE}" srcOrd="0" destOrd="0" presId="urn:microsoft.com/office/officeart/2005/8/layout/hProcess4"/>
    <dgm:cxn modelId="{6EF12009-A767-488F-9EEC-0BA2F4977C0B}" type="presOf" srcId="{0A08B4DA-F9D7-4018-BD81-8215DA432E3A}" destId="{35DAAEBE-A232-4B64-AEAD-519B3DC7A089}" srcOrd="0" destOrd="0" presId="urn:microsoft.com/office/officeart/2005/8/layout/hProcess4"/>
    <dgm:cxn modelId="{B067BE61-F48C-4A0E-BF44-360BFD7FFAC1}" srcId="{C86AA33E-F8AF-4A04-9914-C2F65D0F2EAF}" destId="{73688CA1-4107-471D-965A-AD8640860EED}" srcOrd="0" destOrd="0" parTransId="{896FFA31-DE57-4465-B3C3-2DA1B624D01C}" sibTransId="{E3DB555F-83C0-4306-88C8-D41FE1148348}"/>
    <dgm:cxn modelId="{837B3FE5-75DA-48AB-8B45-4D694AAB3DB6}" type="presOf" srcId="{A036046B-21EF-4342-AD39-F8884AE61579}" destId="{AE6D9B60-0E27-490D-B2CC-E406F174BF2F}" srcOrd="0" destOrd="0" presId="urn:microsoft.com/office/officeart/2005/8/layout/hProcess4"/>
    <dgm:cxn modelId="{E5A50FF6-C8CE-4F5B-8525-AD1106AF525D}" type="presOf" srcId="{65C9BD7E-81B8-4E9C-9104-E362F8DA5277}" destId="{FC1A397C-02C2-4C57-BA9C-07622664B3AA}" srcOrd="0" destOrd="0" presId="urn:microsoft.com/office/officeart/2005/8/layout/hProcess4"/>
    <dgm:cxn modelId="{7E4717C3-583F-480A-97FE-5845B56FD4A3}" srcId="{C86AA33E-F8AF-4A04-9914-C2F65D0F2EAF}" destId="{19065252-C3AB-45BD-AE0F-3FA2757B7D95}" srcOrd="1" destOrd="0" parTransId="{FC5F3E27-F3B0-4B9C-BD14-4D78E1E180B6}" sibTransId="{A6FCCEF2-B1A1-418A-9FB2-FCE041DB0845}"/>
    <dgm:cxn modelId="{EB02B5D1-6C66-4BC0-B562-F51DB9ACF8C6}" type="presOf" srcId="{E1279E5D-FDF0-4B65-B755-CD3E23FF1F15}" destId="{55312C7F-BAAE-4752-AE2B-1C50910BAFEE}" srcOrd="0" destOrd="0" presId="urn:microsoft.com/office/officeart/2005/8/layout/hProcess4"/>
    <dgm:cxn modelId="{990EBE8E-8576-459B-890A-B13A9D57D148}" srcId="{8A9CBB4E-4CE1-46A9-92EB-D190EFB55AB5}" destId="{65C9BD7E-81B8-4E9C-9104-E362F8DA5277}" srcOrd="0" destOrd="0" parTransId="{6A904E37-93C1-4055-8CC4-9FC7D3B74931}" sibTransId="{E1279E5D-FDF0-4B65-B755-CD3E23FF1F15}"/>
    <dgm:cxn modelId="{260E4A9D-3592-4695-BC68-B9C6183BB979}" type="presOf" srcId="{39963DC3-46A5-4591-9D7F-264C6343F933}" destId="{34C353B0-FC65-4594-817F-7A5DE8270864}" srcOrd="0" destOrd="0" presId="urn:microsoft.com/office/officeart/2005/8/layout/hProcess4"/>
    <dgm:cxn modelId="{E23DB8D9-3D07-4BB2-84DE-25A2BD31FBE5}" srcId="{8A9CBB4E-4CE1-46A9-92EB-D190EFB55AB5}" destId="{C86AA33E-F8AF-4A04-9914-C2F65D0F2EAF}" srcOrd="2" destOrd="0" parTransId="{03F12F78-E1A5-4C21-8C69-DB89A786B68C}" sibTransId="{E51F787A-3F45-495E-9300-C119132A269A}"/>
    <dgm:cxn modelId="{3179D883-F05B-4ED8-9CD0-ED0942F0017D}" type="presOf" srcId="{39963DC3-46A5-4591-9D7F-264C6343F933}" destId="{C9129999-E9BE-4786-BAB7-76C23AFB22FC}" srcOrd="1" destOrd="0" presId="urn:microsoft.com/office/officeart/2005/8/layout/hProcess4"/>
    <dgm:cxn modelId="{EDCC54C0-2055-41C2-9909-26BF6E3018A4}" srcId="{64C9155B-5777-450E-8A32-F1434D210801}" destId="{0A08B4DA-F9D7-4018-BD81-8215DA432E3A}" srcOrd="0" destOrd="0" parTransId="{BAD4834B-4C77-4090-A7EC-BDFE3CB62CBD}" sibTransId="{EA8F9DB7-CD5F-42D4-B584-F93661F26994}"/>
    <dgm:cxn modelId="{FB47A4AE-4078-4BDB-891F-46175FB5E929}" type="presOf" srcId="{64C9155B-5777-450E-8A32-F1434D210801}" destId="{961B1C54-3C90-40F0-9C28-A95D98B30732}" srcOrd="0" destOrd="0" presId="urn:microsoft.com/office/officeart/2005/8/layout/hProcess4"/>
    <dgm:cxn modelId="{AC25F37A-B297-4D79-A078-F065E25E7A8D}" type="presOf" srcId="{19065252-C3AB-45BD-AE0F-3FA2757B7D95}" destId="{EDB73381-6B1D-42DA-9FDA-3B861D12F255}" srcOrd="1" destOrd="1" presId="urn:microsoft.com/office/officeart/2005/8/layout/hProcess4"/>
    <dgm:cxn modelId="{91D12785-B70C-465C-98DB-A3DE228D18E5}" type="presParOf" srcId="{D66E1FE0-D45D-4BD7-8BEB-1613319CA137}" destId="{F32FBF90-B1F2-44B4-A116-B58145780D78}" srcOrd="0" destOrd="0" presId="urn:microsoft.com/office/officeart/2005/8/layout/hProcess4"/>
    <dgm:cxn modelId="{213EFF40-1979-4A2B-B480-29DBE0FD9980}" type="presParOf" srcId="{D66E1FE0-D45D-4BD7-8BEB-1613319CA137}" destId="{22996A8A-3E34-4B91-A1D3-0FC19634BD12}" srcOrd="1" destOrd="0" presId="urn:microsoft.com/office/officeart/2005/8/layout/hProcess4"/>
    <dgm:cxn modelId="{10D65D3B-333F-4916-9D18-476D566AD147}" type="presParOf" srcId="{D66E1FE0-D45D-4BD7-8BEB-1613319CA137}" destId="{B1D7992F-E739-43FA-836A-7DBF49F2DF29}" srcOrd="2" destOrd="0" presId="urn:microsoft.com/office/officeart/2005/8/layout/hProcess4"/>
    <dgm:cxn modelId="{54E8630B-26D5-47E2-8091-EB72346E0AF5}" type="presParOf" srcId="{B1D7992F-E739-43FA-836A-7DBF49F2DF29}" destId="{815E38F5-B2B5-4AEC-8C2B-962D095FBA72}" srcOrd="0" destOrd="0" presId="urn:microsoft.com/office/officeart/2005/8/layout/hProcess4"/>
    <dgm:cxn modelId="{9C73205C-5EA1-45D7-9E01-C072F41F82BA}" type="presParOf" srcId="{815E38F5-B2B5-4AEC-8C2B-962D095FBA72}" destId="{F42326A4-FFC2-49FF-9662-9C826C2BD0CF}" srcOrd="0" destOrd="0" presId="urn:microsoft.com/office/officeart/2005/8/layout/hProcess4"/>
    <dgm:cxn modelId="{FC444ADE-8FFF-4DEE-B2B9-3A2323125D24}" type="presParOf" srcId="{815E38F5-B2B5-4AEC-8C2B-962D095FBA72}" destId="{34C353B0-FC65-4594-817F-7A5DE8270864}" srcOrd="1" destOrd="0" presId="urn:microsoft.com/office/officeart/2005/8/layout/hProcess4"/>
    <dgm:cxn modelId="{DB39C23E-1A94-4089-A22C-4A77B705279C}" type="presParOf" srcId="{815E38F5-B2B5-4AEC-8C2B-962D095FBA72}" destId="{C9129999-E9BE-4786-BAB7-76C23AFB22FC}" srcOrd="2" destOrd="0" presId="urn:microsoft.com/office/officeart/2005/8/layout/hProcess4"/>
    <dgm:cxn modelId="{330E313A-34FB-4189-974C-4A4D8089B16B}" type="presParOf" srcId="{815E38F5-B2B5-4AEC-8C2B-962D095FBA72}" destId="{FC1A397C-02C2-4C57-BA9C-07622664B3AA}" srcOrd="3" destOrd="0" presId="urn:microsoft.com/office/officeart/2005/8/layout/hProcess4"/>
    <dgm:cxn modelId="{AC5D6603-500E-4B32-B849-79C20293CAA7}" type="presParOf" srcId="{815E38F5-B2B5-4AEC-8C2B-962D095FBA72}" destId="{12DEB969-B935-4050-BE81-DE77F246DC64}" srcOrd="4" destOrd="0" presId="urn:microsoft.com/office/officeart/2005/8/layout/hProcess4"/>
    <dgm:cxn modelId="{67D96036-106A-4C58-B6AE-056AD64DAC8B}" type="presParOf" srcId="{B1D7992F-E739-43FA-836A-7DBF49F2DF29}" destId="{55312C7F-BAAE-4752-AE2B-1C50910BAFEE}" srcOrd="1" destOrd="0" presId="urn:microsoft.com/office/officeart/2005/8/layout/hProcess4"/>
    <dgm:cxn modelId="{E638E426-E289-45AB-BC2E-4355D0A6E914}" type="presParOf" srcId="{B1D7992F-E739-43FA-836A-7DBF49F2DF29}" destId="{CABD62A9-EAF7-47B2-BAEA-41F9B3C56E12}" srcOrd="2" destOrd="0" presId="urn:microsoft.com/office/officeart/2005/8/layout/hProcess4"/>
    <dgm:cxn modelId="{7C269351-9372-4710-9322-8D5174A5FAD3}" type="presParOf" srcId="{CABD62A9-EAF7-47B2-BAEA-41F9B3C56E12}" destId="{9A2A29F9-D09D-4A11-942C-E4E4110E2B99}" srcOrd="0" destOrd="0" presId="urn:microsoft.com/office/officeart/2005/8/layout/hProcess4"/>
    <dgm:cxn modelId="{63DAAFB7-E117-441F-8C3B-AE599FCFFA13}" type="presParOf" srcId="{CABD62A9-EAF7-47B2-BAEA-41F9B3C56E12}" destId="{35DAAEBE-A232-4B64-AEAD-519B3DC7A089}" srcOrd="1" destOrd="0" presId="urn:microsoft.com/office/officeart/2005/8/layout/hProcess4"/>
    <dgm:cxn modelId="{F2E84C97-1E0C-4D2E-BB87-29AC11ED9741}" type="presParOf" srcId="{CABD62A9-EAF7-47B2-BAEA-41F9B3C56E12}" destId="{5B1F3688-5224-48C6-A937-508D28C5596E}" srcOrd="2" destOrd="0" presId="urn:microsoft.com/office/officeart/2005/8/layout/hProcess4"/>
    <dgm:cxn modelId="{C54291DE-A54E-4E6B-BC44-3FFBFAB461F6}" type="presParOf" srcId="{CABD62A9-EAF7-47B2-BAEA-41F9B3C56E12}" destId="{961B1C54-3C90-40F0-9C28-A95D98B30732}" srcOrd="3" destOrd="0" presId="urn:microsoft.com/office/officeart/2005/8/layout/hProcess4"/>
    <dgm:cxn modelId="{2EB746E3-A79A-44EB-B18B-53FB6673D8B4}" type="presParOf" srcId="{CABD62A9-EAF7-47B2-BAEA-41F9B3C56E12}" destId="{33A55518-74A8-4A23-B9F4-BA6C9BBB46A1}" srcOrd="4" destOrd="0" presId="urn:microsoft.com/office/officeart/2005/8/layout/hProcess4"/>
    <dgm:cxn modelId="{D3DA987A-1985-4F26-A2B2-6E4BC9922858}" type="presParOf" srcId="{B1D7992F-E739-43FA-836A-7DBF49F2DF29}" destId="{AE6D9B60-0E27-490D-B2CC-E406F174BF2F}" srcOrd="3" destOrd="0" presId="urn:microsoft.com/office/officeart/2005/8/layout/hProcess4"/>
    <dgm:cxn modelId="{EC53EFD4-C155-484E-B603-0886A4E4B521}" type="presParOf" srcId="{B1D7992F-E739-43FA-836A-7DBF49F2DF29}" destId="{DA24B21B-8082-426A-90E7-88CF8026333A}" srcOrd="4" destOrd="0" presId="urn:microsoft.com/office/officeart/2005/8/layout/hProcess4"/>
    <dgm:cxn modelId="{379B913F-C5C6-4ADE-A4D9-AEC4FFDD3D0A}" type="presParOf" srcId="{DA24B21B-8082-426A-90E7-88CF8026333A}" destId="{707EC4DB-EC8E-469F-B708-B6D3966DDA9E}" srcOrd="0" destOrd="0" presId="urn:microsoft.com/office/officeart/2005/8/layout/hProcess4"/>
    <dgm:cxn modelId="{0BD1CDD6-7545-474F-BE67-8403EFD72A58}" type="presParOf" srcId="{DA24B21B-8082-426A-90E7-88CF8026333A}" destId="{C5B1A92F-A42D-4C05-9AE9-6705DDB3104C}" srcOrd="1" destOrd="0" presId="urn:microsoft.com/office/officeart/2005/8/layout/hProcess4"/>
    <dgm:cxn modelId="{B19B187A-9FDA-4E60-BBBC-A9B41C40A9A6}" type="presParOf" srcId="{DA24B21B-8082-426A-90E7-88CF8026333A}" destId="{EDB73381-6B1D-42DA-9FDA-3B861D12F255}" srcOrd="2" destOrd="0" presId="urn:microsoft.com/office/officeart/2005/8/layout/hProcess4"/>
    <dgm:cxn modelId="{42D13D87-DD35-49FB-81E8-E1C2CC0B602C}" type="presParOf" srcId="{DA24B21B-8082-426A-90E7-88CF8026333A}" destId="{36EEDC79-8F67-4F9F-818E-460AB9DE99EE}" srcOrd="3" destOrd="0" presId="urn:microsoft.com/office/officeart/2005/8/layout/hProcess4"/>
    <dgm:cxn modelId="{9B14D43F-74A1-490D-BFEE-A50B13BD7F3F}" type="presParOf" srcId="{DA24B21B-8082-426A-90E7-88CF8026333A}" destId="{374889CC-D020-42C0-91A7-1FA8C4DC9EB5}" srcOrd="4" destOrd="0" presId="urn:microsoft.com/office/officeart/2005/8/layout/h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9DF5D2C9-2CA1-41D4-8228-25A9CD127909}" type="doc">
      <dgm:prSet loTypeId="urn:microsoft.com/office/officeart/2005/8/layout/process4" loCatId="process" qsTypeId="urn:microsoft.com/office/officeart/2005/8/quickstyle/simple1" qsCatId="simple" csTypeId="urn:microsoft.com/office/officeart/2005/8/colors/colorful1" csCatId="colorful" phldr="1"/>
      <dgm:spPr/>
      <dgm:t>
        <a:bodyPr/>
        <a:lstStyle/>
        <a:p>
          <a:endParaRPr lang="en-US"/>
        </a:p>
      </dgm:t>
    </dgm:pt>
    <dgm:pt modelId="{30BF21BF-5338-4856-86A5-F64CA834933F}">
      <dgm:prSet custT="1"/>
      <dgm:spPr/>
      <dgm:t>
        <a:bodyPr/>
        <a:lstStyle/>
        <a:p>
          <a:r>
            <a:rPr lang="en-US" sz="1800" b="1" dirty="0" smtClean="0">
              <a:solidFill>
                <a:srgbClr val="8F0500"/>
              </a:solidFill>
              <a:latin typeface="Helvetica Neue"/>
              <a:cs typeface="Times New Roman" pitchFamily="18" charset="0"/>
            </a:rPr>
            <a:t>Or developing the ability to manage demand and respond to actual demand (responsive) through design alternative i.e. some combination of customer focus and agility to satisfy the customer need</a:t>
          </a:r>
          <a:endParaRPr lang="en-US" sz="1800" b="1" dirty="0">
            <a:solidFill>
              <a:srgbClr val="8F0500"/>
            </a:solidFill>
            <a:latin typeface="Helvetica Neue"/>
          </a:endParaRPr>
        </a:p>
      </dgm:t>
    </dgm:pt>
    <dgm:pt modelId="{503CAF67-A7B5-45E8-BC16-1CB0241452CD}" type="parTrans" cxnId="{5BB7D5D6-FD27-4E9E-B98D-1BB97B8D4603}">
      <dgm:prSet/>
      <dgm:spPr/>
      <dgm:t>
        <a:bodyPr/>
        <a:lstStyle/>
        <a:p>
          <a:endParaRPr lang="en-US" sz="1800" b="1">
            <a:latin typeface="Helvetica Neue"/>
          </a:endParaRPr>
        </a:p>
      </dgm:t>
    </dgm:pt>
    <dgm:pt modelId="{9EF87253-4105-410D-9BD0-97EE334DC559}" type="sibTrans" cxnId="{5BB7D5D6-FD27-4E9E-B98D-1BB97B8D4603}">
      <dgm:prSet/>
      <dgm:spPr/>
      <dgm:t>
        <a:bodyPr/>
        <a:lstStyle/>
        <a:p>
          <a:endParaRPr lang="en-US" sz="1800" b="1">
            <a:latin typeface="Helvetica Neue"/>
          </a:endParaRPr>
        </a:p>
      </dgm:t>
    </dgm:pt>
    <dgm:pt modelId="{6F03A362-E29A-4040-9383-93AE2A5DE9AC}">
      <dgm:prSet custT="1"/>
      <dgm:spPr/>
      <dgm:t>
        <a:bodyPr/>
        <a:lstStyle/>
        <a:p>
          <a:r>
            <a:rPr lang="en-US" sz="1800" b="1" dirty="0" smtClean="0">
              <a:solidFill>
                <a:srgbClr val="8F0500"/>
              </a:solidFill>
              <a:latin typeface="Helvetica Neue"/>
              <a:cs typeface="Times New Roman" pitchFamily="18" charset="0"/>
            </a:rPr>
            <a:t>Optimization involves developing the capabilities to find and implement the least-cost solution for the entire network (efficient or lean) </a:t>
          </a:r>
          <a:r>
            <a:rPr lang="en-US" sz="1800" dirty="0" smtClean="0">
              <a:solidFill>
                <a:prstClr val="black"/>
              </a:solidFill>
              <a:latin typeface="+mn-lt"/>
              <a:cs typeface="Arial" pitchFamily="34" charset="0"/>
            </a:rPr>
            <a:t>Least-cost manufacturing/supply chain, Relatively stable demand, Reasonably accurate forecasts, Make-to-stock strategy</a:t>
          </a:r>
          <a:endParaRPr lang="en-US" sz="1800" b="1" dirty="0">
            <a:solidFill>
              <a:srgbClr val="8F0500"/>
            </a:solidFill>
            <a:latin typeface="Helvetica Neue"/>
            <a:cs typeface="Times New Roman" pitchFamily="18" charset="0"/>
          </a:endParaRPr>
        </a:p>
      </dgm:t>
    </dgm:pt>
    <dgm:pt modelId="{2C5AB64C-7D9A-43ED-B124-B0CF6FD0B8F4}" type="parTrans" cxnId="{5AA5952B-4D4C-42A0-8A33-B7801E998E7C}">
      <dgm:prSet/>
      <dgm:spPr/>
      <dgm:t>
        <a:bodyPr/>
        <a:lstStyle/>
        <a:p>
          <a:endParaRPr lang="en-US" sz="1800" b="1">
            <a:latin typeface="Helvetica Neue"/>
          </a:endParaRPr>
        </a:p>
      </dgm:t>
    </dgm:pt>
    <dgm:pt modelId="{C3787885-CF47-4B41-B6BC-9006DD1B2D87}" type="sibTrans" cxnId="{5AA5952B-4D4C-42A0-8A33-B7801E998E7C}">
      <dgm:prSet/>
      <dgm:spPr/>
      <dgm:t>
        <a:bodyPr/>
        <a:lstStyle/>
        <a:p>
          <a:endParaRPr lang="en-US" sz="1800" b="1">
            <a:latin typeface="Helvetica Neue"/>
          </a:endParaRPr>
        </a:p>
      </dgm:t>
    </dgm:pt>
    <dgm:pt modelId="{56040D3F-7F50-4459-83EE-E97B220B30F8}">
      <dgm:prSet custT="1"/>
      <dgm:spPr/>
      <dgm:t>
        <a:bodyPr/>
        <a:lstStyle/>
        <a:p>
          <a:r>
            <a:rPr lang="en-US" sz="1800" b="0" dirty="0" smtClean="0">
              <a:latin typeface="Helvetica Neue"/>
              <a:cs typeface="Times New Roman" pitchFamily="18" charset="0"/>
            </a:rPr>
            <a:t>1. It improves the lines of communication</a:t>
          </a:r>
          <a:endParaRPr lang="en-US" sz="1800" b="0" dirty="0">
            <a:latin typeface="Helvetica Neue"/>
            <a:cs typeface="Times New Roman" pitchFamily="18" charset="0"/>
          </a:endParaRPr>
        </a:p>
      </dgm:t>
    </dgm:pt>
    <dgm:pt modelId="{2CE5D3C1-BC0F-4615-9438-9ABD28D2A131}" type="parTrans" cxnId="{657C6667-94D3-4092-BE4F-8E056D5A7101}">
      <dgm:prSet/>
      <dgm:spPr/>
      <dgm:t>
        <a:bodyPr/>
        <a:lstStyle/>
        <a:p>
          <a:endParaRPr lang="en-US" sz="1800" b="1">
            <a:latin typeface="Helvetica Neue"/>
          </a:endParaRPr>
        </a:p>
      </dgm:t>
    </dgm:pt>
    <dgm:pt modelId="{26BF3951-13C8-49C4-9A89-4564B6C16892}" type="sibTrans" cxnId="{657C6667-94D3-4092-BE4F-8E056D5A7101}">
      <dgm:prSet/>
      <dgm:spPr/>
      <dgm:t>
        <a:bodyPr/>
        <a:lstStyle/>
        <a:p>
          <a:endParaRPr lang="en-US" sz="1800" b="1">
            <a:latin typeface="Helvetica Neue"/>
          </a:endParaRPr>
        </a:p>
      </dgm:t>
    </dgm:pt>
    <dgm:pt modelId="{9F0DDA54-A3F9-4DAD-9ABB-2DBC42D2DED3}">
      <dgm:prSet custT="1"/>
      <dgm:spPr/>
      <dgm:t>
        <a:bodyPr/>
        <a:lstStyle/>
        <a:p>
          <a:r>
            <a:rPr lang="en-US" sz="1800" b="0" dirty="0" smtClean="0">
              <a:latin typeface="Helvetica Neue"/>
              <a:cs typeface="Times New Roman" pitchFamily="18" charset="0"/>
            </a:rPr>
            <a:t>Responsive Supply Chain (</a:t>
          </a:r>
          <a:r>
            <a:rPr lang="en-US" sz="1800" dirty="0" smtClean="0">
              <a:solidFill>
                <a:prstClr val="black"/>
              </a:solidFill>
              <a:latin typeface="+mn-lt"/>
              <a:cs typeface="Arial" pitchFamily="34" charset="0"/>
            </a:rPr>
            <a:t>Ability to be flexible in response to changing demand, More volatile demand, Uncertain forecasts)</a:t>
          </a:r>
          <a:endParaRPr lang="en-US" sz="1800" b="0" dirty="0">
            <a:latin typeface="Helvetica Neue"/>
            <a:cs typeface="Times New Roman" pitchFamily="18" charset="0"/>
          </a:endParaRPr>
        </a:p>
      </dgm:t>
    </dgm:pt>
    <dgm:pt modelId="{81A74757-48AB-46D4-82AF-91A4CB981B65}" type="parTrans" cxnId="{F5DDA764-A703-4B65-A002-F169BC840935}">
      <dgm:prSet/>
      <dgm:spPr/>
      <dgm:t>
        <a:bodyPr/>
        <a:lstStyle/>
        <a:p>
          <a:endParaRPr lang="en-US" sz="1800" b="1">
            <a:latin typeface="Helvetica Neue"/>
          </a:endParaRPr>
        </a:p>
      </dgm:t>
    </dgm:pt>
    <dgm:pt modelId="{BA9BCFAD-98AF-4411-8D0E-EDD6E45A3605}" type="sibTrans" cxnId="{F5DDA764-A703-4B65-A002-F169BC840935}">
      <dgm:prSet/>
      <dgm:spPr/>
      <dgm:t>
        <a:bodyPr/>
        <a:lstStyle/>
        <a:p>
          <a:endParaRPr lang="en-US" sz="1800" b="1">
            <a:latin typeface="Helvetica Neue"/>
          </a:endParaRPr>
        </a:p>
      </dgm:t>
    </dgm:pt>
    <dgm:pt modelId="{3F5F660F-9732-4B51-A6E8-FA7506DFFC9A}">
      <dgm:prSet custT="1"/>
      <dgm:spPr/>
      <dgm:t>
        <a:bodyPr/>
        <a:lstStyle/>
        <a:p>
          <a:r>
            <a:rPr lang="en-US" sz="1800" b="0" dirty="0" smtClean="0">
              <a:latin typeface="Helvetica Neue"/>
            </a:rPr>
            <a:t>2. It increases access to information</a:t>
          </a:r>
          <a:endParaRPr lang="en-US" sz="1800" b="0" dirty="0">
            <a:latin typeface="Helvetica Neue"/>
          </a:endParaRPr>
        </a:p>
      </dgm:t>
    </dgm:pt>
    <dgm:pt modelId="{A5809951-1247-43F3-9B04-0444A7D2338C}" type="parTrans" cxnId="{21EE10C7-46A4-4A6D-9E22-1B81937F63F2}">
      <dgm:prSet/>
      <dgm:spPr/>
      <dgm:t>
        <a:bodyPr/>
        <a:lstStyle/>
        <a:p>
          <a:endParaRPr lang="en-US" sz="1800" b="1">
            <a:latin typeface="Helvetica Neue"/>
          </a:endParaRPr>
        </a:p>
      </dgm:t>
    </dgm:pt>
    <dgm:pt modelId="{23A25F95-A7CF-41C3-93C4-053E4F0E69D8}" type="sibTrans" cxnId="{21EE10C7-46A4-4A6D-9E22-1B81937F63F2}">
      <dgm:prSet/>
      <dgm:spPr/>
      <dgm:t>
        <a:bodyPr/>
        <a:lstStyle/>
        <a:p>
          <a:endParaRPr lang="en-US" sz="1800" b="1">
            <a:latin typeface="Helvetica Neue"/>
          </a:endParaRPr>
        </a:p>
      </dgm:t>
    </dgm:pt>
    <dgm:pt modelId="{60E5330F-B51B-479B-BD33-F7F8A9FCE5EA}">
      <dgm:prSet custT="1"/>
      <dgm:spPr/>
      <dgm:t>
        <a:bodyPr/>
        <a:lstStyle/>
        <a:p>
          <a:r>
            <a:rPr lang="en-US" sz="1800" b="0" dirty="0" smtClean="0">
              <a:latin typeface="Helvetica Neue"/>
            </a:rPr>
            <a:t>3. It reduces costs</a:t>
          </a:r>
          <a:endParaRPr lang="en-US" sz="1800" b="0" dirty="0">
            <a:latin typeface="Helvetica Neue"/>
          </a:endParaRPr>
        </a:p>
      </dgm:t>
    </dgm:pt>
    <dgm:pt modelId="{5BC0B588-B727-451B-8F62-A4B177FF7F71}" type="parTrans" cxnId="{8EB54DE7-BBCE-4414-9B1A-E0DB2569CD29}">
      <dgm:prSet/>
      <dgm:spPr/>
      <dgm:t>
        <a:bodyPr/>
        <a:lstStyle/>
        <a:p>
          <a:endParaRPr lang="en-US" sz="1800" b="1">
            <a:latin typeface="Helvetica Neue"/>
          </a:endParaRPr>
        </a:p>
      </dgm:t>
    </dgm:pt>
    <dgm:pt modelId="{C56F6CB4-838C-4E81-85BF-99CB084489A5}" type="sibTrans" cxnId="{8EB54DE7-BBCE-4414-9B1A-E0DB2569CD29}">
      <dgm:prSet/>
      <dgm:spPr/>
      <dgm:t>
        <a:bodyPr/>
        <a:lstStyle/>
        <a:p>
          <a:endParaRPr lang="en-US" sz="1800" b="1">
            <a:latin typeface="Helvetica Neue"/>
          </a:endParaRPr>
        </a:p>
      </dgm:t>
    </dgm:pt>
    <dgm:pt modelId="{2E997554-42CD-49E9-8CF1-ED39E9AA69CA}">
      <dgm:prSet custT="1"/>
      <dgm:spPr/>
      <dgm:t>
        <a:bodyPr/>
        <a:lstStyle/>
        <a:p>
          <a:r>
            <a:rPr lang="en-US" sz="1800" b="0" dirty="0" smtClean="0">
              <a:latin typeface="Helvetica Neue"/>
            </a:rPr>
            <a:t>4. It streamlines points of contact</a:t>
          </a:r>
          <a:endParaRPr lang="en-US" sz="1800" b="0" dirty="0">
            <a:latin typeface="Helvetica Neue"/>
          </a:endParaRPr>
        </a:p>
      </dgm:t>
    </dgm:pt>
    <dgm:pt modelId="{DD1DCDBD-1A00-4BD4-B9D5-D686D1048184}" type="parTrans" cxnId="{49B3A2B6-266D-4656-845F-6A2935BADC1F}">
      <dgm:prSet/>
      <dgm:spPr/>
      <dgm:t>
        <a:bodyPr/>
        <a:lstStyle/>
        <a:p>
          <a:endParaRPr lang="en-US" sz="1800" b="1">
            <a:latin typeface="Helvetica Neue"/>
          </a:endParaRPr>
        </a:p>
      </dgm:t>
    </dgm:pt>
    <dgm:pt modelId="{FF3E3353-11F9-478E-96BB-12F551E8C4D8}" type="sibTrans" cxnId="{49B3A2B6-266D-4656-845F-6A2935BADC1F}">
      <dgm:prSet/>
      <dgm:spPr/>
      <dgm:t>
        <a:bodyPr/>
        <a:lstStyle/>
        <a:p>
          <a:endParaRPr lang="en-US" sz="1800" b="1">
            <a:latin typeface="Helvetica Neue"/>
          </a:endParaRPr>
        </a:p>
      </dgm:t>
    </dgm:pt>
    <dgm:pt modelId="{40F89CDB-2B34-4CFB-A438-569533AC931E}">
      <dgm:prSet custT="1"/>
      <dgm:spPr/>
      <dgm:t>
        <a:bodyPr/>
        <a:lstStyle/>
        <a:p>
          <a:r>
            <a:rPr lang="en-US" sz="1800" dirty="0" smtClean="0">
              <a:latin typeface="Helvetica Neue"/>
            </a:rPr>
            <a:t>Hybrid Supply Chain</a:t>
          </a:r>
          <a:endParaRPr lang="en-US" sz="1800" dirty="0">
            <a:latin typeface="Helvetica Neue"/>
          </a:endParaRPr>
        </a:p>
      </dgm:t>
    </dgm:pt>
    <dgm:pt modelId="{22ABD179-660A-490E-9F11-2D48B58FBB80}" type="parTrans" cxnId="{C5612199-AE69-4899-8ADE-462A3E8B099E}">
      <dgm:prSet/>
      <dgm:spPr/>
      <dgm:t>
        <a:bodyPr/>
        <a:lstStyle/>
        <a:p>
          <a:endParaRPr lang="en-US"/>
        </a:p>
      </dgm:t>
    </dgm:pt>
    <dgm:pt modelId="{82A5CF30-BA82-46A1-A72C-E0FA20FFC52D}" type="sibTrans" cxnId="{C5612199-AE69-4899-8ADE-462A3E8B099E}">
      <dgm:prSet/>
      <dgm:spPr/>
      <dgm:t>
        <a:bodyPr/>
        <a:lstStyle/>
        <a:p>
          <a:endParaRPr lang="en-US"/>
        </a:p>
      </dgm:t>
    </dgm:pt>
    <dgm:pt modelId="{63890C92-CEBC-467B-943A-263B82299B34}" type="pres">
      <dgm:prSet presAssocID="{9DF5D2C9-2CA1-41D4-8228-25A9CD127909}" presName="Name0" presStyleCnt="0">
        <dgm:presLayoutVars>
          <dgm:dir/>
          <dgm:animLvl val="lvl"/>
          <dgm:resizeHandles val="exact"/>
        </dgm:presLayoutVars>
      </dgm:prSet>
      <dgm:spPr/>
      <dgm:t>
        <a:bodyPr/>
        <a:lstStyle/>
        <a:p>
          <a:endParaRPr lang="en-US"/>
        </a:p>
      </dgm:t>
    </dgm:pt>
    <dgm:pt modelId="{0D6752BB-279C-4820-8EFF-FF2DB84B88DA}" type="pres">
      <dgm:prSet presAssocID="{30BF21BF-5338-4856-86A5-F64CA834933F}" presName="boxAndChildren" presStyleCnt="0"/>
      <dgm:spPr/>
      <dgm:t>
        <a:bodyPr/>
        <a:lstStyle/>
        <a:p>
          <a:endParaRPr lang="en-US"/>
        </a:p>
      </dgm:t>
    </dgm:pt>
    <dgm:pt modelId="{F97C8463-AFFC-41D2-9882-48155D3FE923}" type="pres">
      <dgm:prSet presAssocID="{30BF21BF-5338-4856-86A5-F64CA834933F}" presName="parentTextBox" presStyleLbl="node1" presStyleIdx="0" presStyleCnt="2"/>
      <dgm:spPr/>
      <dgm:t>
        <a:bodyPr/>
        <a:lstStyle/>
        <a:p>
          <a:endParaRPr lang="en-US"/>
        </a:p>
      </dgm:t>
    </dgm:pt>
    <dgm:pt modelId="{17CF8708-1AB0-433D-8C9A-017610F6A80B}" type="pres">
      <dgm:prSet presAssocID="{30BF21BF-5338-4856-86A5-F64CA834933F}" presName="entireBox" presStyleLbl="node1" presStyleIdx="0" presStyleCnt="2"/>
      <dgm:spPr/>
      <dgm:t>
        <a:bodyPr/>
        <a:lstStyle/>
        <a:p>
          <a:endParaRPr lang="en-US"/>
        </a:p>
      </dgm:t>
    </dgm:pt>
    <dgm:pt modelId="{CD1A5E74-F23F-4472-B215-43BABDB68341}" type="pres">
      <dgm:prSet presAssocID="{30BF21BF-5338-4856-86A5-F64CA834933F}" presName="descendantBox" presStyleCnt="0"/>
      <dgm:spPr/>
      <dgm:t>
        <a:bodyPr/>
        <a:lstStyle/>
        <a:p>
          <a:endParaRPr lang="en-US"/>
        </a:p>
      </dgm:t>
    </dgm:pt>
    <dgm:pt modelId="{4687092A-D401-4765-977E-5F4C3A53E297}" type="pres">
      <dgm:prSet presAssocID="{9F0DDA54-A3F9-4DAD-9ABB-2DBC42D2DED3}" presName="childTextBox" presStyleLbl="fgAccFollowNode1" presStyleIdx="0" presStyleCnt="6" custLinFactNeighborY="6362">
        <dgm:presLayoutVars>
          <dgm:bulletEnabled val="1"/>
        </dgm:presLayoutVars>
      </dgm:prSet>
      <dgm:spPr/>
      <dgm:t>
        <a:bodyPr/>
        <a:lstStyle/>
        <a:p>
          <a:endParaRPr lang="en-US"/>
        </a:p>
      </dgm:t>
    </dgm:pt>
    <dgm:pt modelId="{FB081AA1-76DE-4814-A496-A3BAFD2671AD}" type="pres">
      <dgm:prSet presAssocID="{40F89CDB-2B34-4CFB-A438-569533AC931E}" presName="childTextBox" presStyleLbl="fgAccFollowNode1" presStyleIdx="1" presStyleCnt="6" custLinFactNeighborY="4596">
        <dgm:presLayoutVars>
          <dgm:bulletEnabled val="1"/>
        </dgm:presLayoutVars>
      </dgm:prSet>
      <dgm:spPr/>
      <dgm:t>
        <a:bodyPr/>
        <a:lstStyle/>
        <a:p>
          <a:endParaRPr lang="en-US"/>
        </a:p>
      </dgm:t>
    </dgm:pt>
    <dgm:pt modelId="{F7E9E464-9E52-40FC-9A4B-EC1F6D6D0C4B}" type="pres">
      <dgm:prSet presAssocID="{C3787885-CF47-4B41-B6BC-9006DD1B2D87}" presName="sp" presStyleCnt="0"/>
      <dgm:spPr/>
      <dgm:t>
        <a:bodyPr/>
        <a:lstStyle/>
        <a:p>
          <a:endParaRPr lang="en-US"/>
        </a:p>
      </dgm:t>
    </dgm:pt>
    <dgm:pt modelId="{FB74E618-95A1-477E-8E4F-F44C892DFDA6}" type="pres">
      <dgm:prSet presAssocID="{6F03A362-E29A-4040-9383-93AE2A5DE9AC}" presName="arrowAndChildren" presStyleCnt="0"/>
      <dgm:spPr/>
      <dgm:t>
        <a:bodyPr/>
        <a:lstStyle/>
        <a:p>
          <a:endParaRPr lang="en-US"/>
        </a:p>
      </dgm:t>
    </dgm:pt>
    <dgm:pt modelId="{71C459F9-198D-43E4-BFD3-BE6F092832DC}" type="pres">
      <dgm:prSet presAssocID="{6F03A362-E29A-4040-9383-93AE2A5DE9AC}" presName="parentTextArrow" presStyleLbl="node1" presStyleIdx="0" presStyleCnt="2"/>
      <dgm:spPr/>
      <dgm:t>
        <a:bodyPr/>
        <a:lstStyle/>
        <a:p>
          <a:endParaRPr lang="en-US"/>
        </a:p>
      </dgm:t>
    </dgm:pt>
    <dgm:pt modelId="{3F421C0A-78B1-466B-8AFB-721260DF67F3}" type="pres">
      <dgm:prSet presAssocID="{6F03A362-E29A-4040-9383-93AE2A5DE9AC}" presName="arrow" presStyleLbl="node1" presStyleIdx="1" presStyleCnt="2"/>
      <dgm:spPr/>
      <dgm:t>
        <a:bodyPr/>
        <a:lstStyle/>
        <a:p>
          <a:endParaRPr lang="en-US"/>
        </a:p>
      </dgm:t>
    </dgm:pt>
    <dgm:pt modelId="{71E76D37-0313-4690-B747-C529D3130815}" type="pres">
      <dgm:prSet presAssocID="{6F03A362-E29A-4040-9383-93AE2A5DE9AC}" presName="descendantArrow" presStyleCnt="0"/>
      <dgm:spPr/>
      <dgm:t>
        <a:bodyPr/>
        <a:lstStyle/>
        <a:p>
          <a:endParaRPr lang="en-US"/>
        </a:p>
      </dgm:t>
    </dgm:pt>
    <dgm:pt modelId="{1FC3C8C4-3591-41FD-9506-2047386963D8}" type="pres">
      <dgm:prSet presAssocID="{56040D3F-7F50-4459-83EE-E97B220B30F8}" presName="childTextArrow" presStyleLbl="fgAccFollowNode1" presStyleIdx="2" presStyleCnt="6">
        <dgm:presLayoutVars>
          <dgm:bulletEnabled val="1"/>
        </dgm:presLayoutVars>
      </dgm:prSet>
      <dgm:spPr/>
      <dgm:t>
        <a:bodyPr/>
        <a:lstStyle/>
        <a:p>
          <a:endParaRPr lang="en-US"/>
        </a:p>
      </dgm:t>
    </dgm:pt>
    <dgm:pt modelId="{42D22770-2ADA-4524-A692-68938734BBFF}" type="pres">
      <dgm:prSet presAssocID="{3F5F660F-9732-4B51-A6E8-FA7506DFFC9A}" presName="childTextArrow" presStyleLbl="fgAccFollowNode1" presStyleIdx="3" presStyleCnt="6">
        <dgm:presLayoutVars>
          <dgm:bulletEnabled val="1"/>
        </dgm:presLayoutVars>
      </dgm:prSet>
      <dgm:spPr/>
      <dgm:t>
        <a:bodyPr/>
        <a:lstStyle/>
        <a:p>
          <a:endParaRPr lang="en-US"/>
        </a:p>
      </dgm:t>
    </dgm:pt>
    <dgm:pt modelId="{A8095839-3BC2-4FEC-BEBE-45218D114532}" type="pres">
      <dgm:prSet presAssocID="{60E5330F-B51B-479B-BD33-F7F8A9FCE5EA}" presName="childTextArrow" presStyleLbl="fgAccFollowNode1" presStyleIdx="4" presStyleCnt="6">
        <dgm:presLayoutVars>
          <dgm:bulletEnabled val="1"/>
        </dgm:presLayoutVars>
      </dgm:prSet>
      <dgm:spPr/>
      <dgm:t>
        <a:bodyPr/>
        <a:lstStyle/>
        <a:p>
          <a:endParaRPr lang="en-US"/>
        </a:p>
      </dgm:t>
    </dgm:pt>
    <dgm:pt modelId="{92046F0D-285D-438B-A911-1266E658B73F}" type="pres">
      <dgm:prSet presAssocID="{2E997554-42CD-49E9-8CF1-ED39E9AA69CA}" presName="childTextArrow" presStyleLbl="fgAccFollowNode1" presStyleIdx="5" presStyleCnt="6">
        <dgm:presLayoutVars>
          <dgm:bulletEnabled val="1"/>
        </dgm:presLayoutVars>
      </dgm:prSet>
      <dgm:spPr/>
      <dgm:t>
        <a:bodyPr/>
        <a:lstStyle/>
        <a:p>
          <a:endParaRPr lang="en-US"/>
        </a:p>
      </dgm:t>
    </dgm:pt>
  </dgm:ptLst>
  <dgm:cxnLst>
    <dgm:cxn modelId="{D958EF8E-284C-48A5-B2F7-32899AB6669E}" type="presOf" srcId="{9DF5D2C9-2CA1-41D4-8228-25A9CD127909}" destId="{63890C92-CEBC-467B-943A-263B82299B34}" srcOrd="0" destOrd="0" presId="urn:microsoft.com/office/officeart/2005/8/layout/process4"/>
    <dgm:cxn modelId="{8BEDFC43-8D70-45D0-BC87-DF1A4478AE74}" type="presOf" srcId="{3F5F660F-9732-4B51-A6E8-FA7506DFFC9A}" destId="{42D22770-2ADA-4524-A692-68938734BBFF}" srcOrd="0" destOrd="0" presId="urn:microsoft.com/office/officeart/2005/8/layout/process4"/>
    <dgm:cxn modelId="{9486F1E4-DEEE-4547-A6D9-5514F07B3CC3}" type="presOf" srcId="{30BF21BF-5338-4856-86A5-F64CA834933F}" destId="{17CF8708-1AB0-433D-8C9A-017610F6A80B}" srcOrd="1" destOrd="0" presId="urn:microsoft.com/office/officeart/2005/8/layout/process4"/>
    <dgm:cxn modelId="{5B02208C-1D67-4F0A-B23B-F837D0D48C83}" type="presOf" srcId="{2E997554-42CD-49E9-8CF1-ED39E9AA69CA}" destId="{92046F0D-285D-438B-A911-1266E658B73F}" srcOrd="0" destOrd="0" presId="urn:microsoft.com/office/officeart/2005/8/layout/process4"/>
    <dgm:cxn modelId="{DA937693-2D8F-4C68-9608-135FDEF5CE96}" type="presOf" srcId="{9F0DDA54-A3F9-4DAD-9ABB-2DBC42D2DED3}" destId="{4687092A-D401-4765-977E-5F4C3A53E297}" srcOrd="0" destOrd="0" presId="urn:microsoft.com/office/officeart/2005/8/layout/process4"/>
    <dgm:cxn modelId="{5BB7D5D6-FD27-4E9E-B98D-1BB97B8D4603}" srcId="{9DF5D2C9-2CA1-41D4-8228-25A9CD127909}" destId="{30BF21BF-5338-4856-86A5-F64CA834933F}" srcOrd="1" destOrd="0" parTransId="{503CAF67-A7B5-45E8-BC16-1CB0241452CD}" sibTransId="{9EF87253-4105-410D-9BD0-97EE334DC559}"/>
    <dgm:cxn modelId="{B12226F7-51B6-466F-A665-AC79D9640D4A}" type="presOf" srcId="{56040D3F-7F50-4459-83EE-E97B220B30F8}" destId="{1FC3C8C4-3591-41FD-9506-2047386963D8}" srcOrd="0" destOrd="0" presId="urn:microsoft.com/office/officeart/2005/8/layout/process4"/>
    <dgm:cxn modelId="{8EB54DE7-BBCE-4414-9B1A-E0DB2569CD29}" srcId="{6F03A362-E29A-4040-9383-93AE2A5DE9AC}" destId="{60E5330F-B51B-479B-BD33-F7F8A9FCE5EA}" srcOrd="2" destOrd="0" parTransId="{5BC0B588-B727-451B-8F62-A4B177FF7F71}" sibTransId="{C56F6CB4-838C-4E81-85BF-99CB084489A5}"/>
    <dgm:cxn modelId="{94076D37-857E-414C-9F0E-537D57A7F140}" type="presOf" srcId="{60E5330F-B51B-479B-BD33-F7F8A9FCE5EA}" destId="{A8095839-3BC2-4FEC-BEBE-45218D114532}" srcOrd="0" destOrd="0" presId="urn:microsoft.com/office/officeart/2005/8/layout/process4"/>
    <dgm:cxn modelId="{C5612199-AE69-4899-8ADE-462A3E8B099E}" srcId="{30BF21BF-5338-4856-86A5-F64CA834933F}" destId="{40F89CDB-2B34-4CFB-A438-569533AC931E}" srcOrd="1" destOrd="0" parTransId="{22ABD179-660A-490E-9F11-2D48B58FBB80}" sibTransId="{82A5CF30-BA82-46A1-A72C-E0FA20FFC52D}"/>
    <dgm:cxn modelId="{657C6667-94D3-4092-BE4F-8E056D5A7101}" srcId="{6F03A362-E29A-4040-9383-93AE2A5DE9AC}" destId="{56040D3F-7F50-4459-83EE-E97B220B30F8}" srcOrd="0" destOrd="0" parTransId="{2CE5D3C1-BC0F-4615-9438-9ABD28D2A131}" sibTransId="{26BF3951-13C8-49C4-9A89-4564B6C16892}"/>
    <dgm:cxn modelId="{56FE8AE1-C93B-4598-9DF0-302BA2234A23}" type="presOf" srcId="{40F89CDB-2B34-4CFB-A438-569533AC931E}" destId="{FB081AA1-76DE-4814-A496-A3BAFD2671AD}" srcOrd="0" destOrd="0" presId="urn:microsoft.com/office/officeart/2005/8/layout/process4"/>
    <dgm:cxn modelId="{F5DDA764-A703-4B65-A002-F169BC840935}" srcId="{30BF21BF-5338-4856-86A5-F64CA834933F}" destId="{9F0DDA54-A3F9-4DAD-9ABB-2DBC42D2DED3}" srcOrd="0" destOrd="0" parTransId="{81A74757-48AB-46D4-82AF-91A4CB981B65}" sibTransId="{BA9BCFAD-98AF-4411-8D0E-EDD6E45A3605}"/>
    <dgm:cxn modelId="{D03BAFA7-A909-401C-9422-585221E6F5B9}" type="presOf" srcId="{6F03A362-E29A-4040-9383-93AE2A5DE9AC}" destId="{3F421C0A-78B1-466B-8AFB-721260DF67F3}" srcOrd="1" destOrd="0" presId="urn:microsoft.com/office/officeart/2005/8/layout/process4"/>
    <dgm:cxn modelId="{ABDDD4F4-9F94-4B5E-AF59-CFF71276DAAB}" type="presOf" srcId="{30BF21BF-5338-4856-86A5-F64CA834933F}" destId="{F97C8463-AFFC-41D2-9882-48155D3FE923}" srcOrd="0" destOrd="0" presId="urn:microsoft.com/office/officeart/2005/8/layout/process4"/>
    <dgm:cxn modelId="{5AA5952B-4D4C-42A0-8A33-B7801E998E7C}" srcId="{9DF5D2C9-2CA1-41D4-8228-25A9CD127909}" destId="{6F03A362-E29A-4040-9383-93AE2A5DE9AC}" srcOrd="0" destOrd="0" parTransId="{2C5AB64C-7D9A-43ED-B124-B0CF6FD0B8F4}" sibTransId="{C3787885-CF47-4B41-B6BC-9006DD1B2D87}"/>
    <dgm:cxn modelId="{49B3A2B6-266D-4656-845F-6A2935BADC1F}" srcId="{6F03A362-E29A-4040-9383-93AE2A5DE9AC}" destId="{2E997554-42CD-49E9-8CF1-ED39E9AA69CA}" srcOrd="3" destOrd="0" parTransId="{DD1DCDBD-1A00-4BD4-B9D5-D686D1048184}" sibTransId="{FF3E3353-11F9-478E-96BB-12F551E8C4D8}"/>
    <dgm:cxn modelId="{FCD4D046-3ACA-40BD-BF7D-26C2AB876B2C}" type="presOf" srcId="{6F03A362-E29A-4040-9383-93AE2A5DE9AC}" destId="{71C459F9-198D-43E4-BFD3-BE6F092832DC}" srcOrd="0" destOrd="0" presId="urn:microsoft.com/office/officeart/2005/8/layout/process4"/>
    <dgm:cxn modelId="{21EE10C7-46A4-4A6D-9E22-1B81937F63F2}" srcId="{6F03A362-E29A-4040-9383-93AE2A5DE9AC}" destId="{3F5F660F-9732-4B51-A6E8-FA7506DFFC9A}" srcOrd="1" destOrd="0" parTransId="{A5809951-1247-43F3-9B04-0444A7D2338C}" sibTransId="{23A25F95-A7CF-41C3-93C4-053E4F0E69D8}"/>
    <dgm:cxn modelId="{81BDE3A9-104D-4947-94F7-A68560A4253C}" type="presParOf" srcId="{63890C92-CEBC-467B-943A-263B82299B34}" destId="{0D6752BB-279C-4820-8EFF-FF2DB84B88DA}" srcOrd="0" destOrd="0" presId="urn:microsoft.com/office/officeart/2005/8/layout/process4"/>
    <dgm:cxn modelId="{FE11AD02-85E4-4845-A38D-621E4C349E01}" type="presParOf" srcId="{0D6752BB-279C-4820-8EFF-FF2DB84B88DA}" destId="{F97C8463-AFFC-41D2-9882-48155D3FE923}" srcOrd="0" destOrd="0" presId="urn:microsoft.com/office/officeart/2005/8/layout/process4"/>
    <dgm:cxn modelId="{7D2A87B8-5DEF-4940-A894-A32F9B02B5A0}" type="presParOf" srcId="{0D6752BB-279C-4820-8EFF-FF2DB84B88DA}" destId="{17CF8708-1AB0-433D-8C9A-017610F6A80B}" srcOrd="1" destOrd="0" presId="urn:microsoft.com/office/officeart/2005/8/layout/process4"/>
    <dgm:cxn modelId="{ADC3B4EF-FF86-4A55-943B-50939EFE0955}" type="presParOf" srcId="{0D6752BB-279C-4820-8EFF-FF2DB84B88DA}" destId="{CD1A5E74-F23F-4472-B215-43BABDB68341}" srcOrd="2" destOrd="0" presId="urn:microsoft.com/office/officeart/2005/8/layout/process4"/>
    <dgm:cxn modelId="{49BD810F-F450-47D4-A0CE-2ED338BF72C7}" type="presParOf" srcId="{CD1A5E74-F23F-4472-B215-43BABDB68341}" destId="{4687092A-D401-4765-977E-5F4C3A53E297}" srcOrd="0" destOrd="0" presId="urn:microsoft.com/office/officeart/2005/8/layout/process4"/>
    <dgm:cxn modelId="{7D8F9AE3-CC06-4245-AFD1-4C1B2F129FA5}" type="presParOf" srcId="{CD1A5E74-F23F-4472-B215-43BABDB68341}" destId="{FB081AA1-76DE-4814-A496-A3BAFD2671AD}" srcOrd="1" destOrd="0" presId="urn:microsoft.com/office/officeart/2005/8/layout/process4"/>
    <dgm:cxn modelId="{1E575719-1847-46C5-9A9F-40E6F47A976D}" type="presParOf" srcId="{63890C92-CEBC-467B-943A-263B82299B34}" destId="{F7E9E464-9E52-40FC-9A4B-EC1F6D6D0C4B}" srcOrd="1" destOrd="0" presId="urn:microsoft.com/office/officeart/2005/8/layout/process4"/>
    <dgm:cxn modelId="{F92BC619-4F64-4EFC-B7F8-9FE7CF409395}" type="presParOf" srcId="{63890C92-CEBC-467B-943A-263B82299B34}" destId="{FB74E618-95A1-477E-8E4F-F44C892DFDA6}" srcOrd="2" destOrd="0" presId="urn:microsoft.com/office/officeart/2005/8/layout/process4"/>
    <dgm:cxn modelId="{2C57FA67-6061-470C-9727-8AFC464AEA03}" type="presParOf" srcId="{FB74E618-95A1-477E-8E4F-F44C892DFDA6}" destId="{71C459F9-198D-43E4-BFD3-BE6F092832DC}" srcOrd="0" destOrd="0" presId="urn:microsoft.com/office/officeart/2005/8/layout/process4"/>
    <dgm:cxn modelId="{5BB6808C-2877-4621-B679-48B1530A3720}" type="presParOf" srcId="{FB74E618-95A1-477E-8E4F-F44C892DFDA6}" destId="{3F421C0A-78B1-466B-8AFB-721260DF67F3}" srcOrd="1" destOrd="0" presId="urn:microsoft.com/office/officeart/2005/8/layout/process4"/>
    <dgm:cxn modelId="{C3FD2E8D-3CC9-4959-ACF1-831D6EA6C266}" type="presParOf" srcId="{FB74E618-95A1-477E-8E4F-F44C892DFDA6}" destId="{71E76D37-0313-4690-B747-C529D3130815}" srcOrd="2" destOrd="0" presId="urn:microsoft.com/office/officeart/2005/8/layout/process4"/>
    <dgm:cxn modelId="{E729AC95-664A-40D1-8BB5-17C7D68361B5}" type="presParOf" srcId="{71E76D37-0313-4690-B747-C529D3130815}" destId="{1FC3C8C4-3591-41FD-9506-2047386963D8}" srcOrd="0" destOrd="0" presId="urn:microsoft.com/office/officeart/2005/8/layout/process4"/>
    <dgm:cxn modelId="{957FA82C-DFD1-48DA-8056-F31D01D1F676}" type="presParOf" srcId="{71E76D37-0313-4690-B747-C529D3130815}" destId="{42D22770-2ADA-4524-A692-68938734BBFF}" srcOrd="1" destOrd="0" presId="urn:microsoft.com/office/officeart/2005/8/layout/process4"/>
    <dgm:cxn modelId="{1DCCB96A-85BB-4067-B203-AF8FD999B2D0}" type="presParOf" srcId="{71E76D37-0313-4690-B747-C529D3130815}" destId="{A8095839-3BC2-4FEC-BEBE-45218D114532}" srcOrd="2" destOrd="0" presId="urn:microsoft.com/office/officeart/2005/8/layout/process4"/>
    <dgm:cxn modelId="{AC0BD6C4-6BE9-41C3-BC7D-5B5C94D2B905}" type="presParOf" srcId="{71E76D37-0313-4690-B747-C529D3130815}" destId="{92046F0D-285D-438B-A911-1266E658B73F}" srcOrd="3"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6192713C-8979-4F6D-BAEC-9A30A838951E}" type="doc">
      <dgm:prSet loTypeId="urn:microsoft.com/office/officeart/2005/8/layout/vProcess5" loCatId="process" qsTypeId="urn:microsoft.com/office/officeart/2005/8/quickstyle/simple1" qsCatId="simple" csTypeId="urn:microsoft.com/office/officeart/2005/8/colors/accent1_2" csCatId="accent1" phldr="1"/>
      <dgm:spPr/>
      <dgm:t>
        <a:bodyPr/>
        <a:lstStyle/>
        <a:p>
          <a:endParaRPr lang="en-US"/>
        </a:p>
      </dgm:t>
    </dgm:pt>
    <dgm:pt modelId="{ACA150B3-BBA6-4E92-A139-016DC329F241}">
      <dgm:prSet phldrT="[Text]"/>
      <dgm:spPr/>
      <dgm:t>
        <a:bodyPr/>
        <a:lstStyle/>
        <a:p>
          <a:r>
            <a:rPr lang="en-US" dirty="0" smtClean="0"/>
            <a:t>Standardization of Dispatch Process and Documentation</a:t>
          </a:r>
          <a:endParaRPr lang="en-US" dirty="0"/>
        </a:p>
      </dgm:t>
    </dgm:pt>
    <dgm:pt modelId="{41F47915-5D8B-4156-B48D-6D55386A5600}" type="parTrans" cxnId="{197454E0-FA2A-48B8-891B-3FE3783A4220}">
      <dgm:prSet/>
      <dgm:spPr/>
      <dgm:t>
        <a:bodyPr/>
        <a:lstStyle/>
        <a:p>
          <a:endParaRPr lang="en-US"/>
        </a:p>
      </dgm:t>
    </dgm:pt>
    <dgm:pt modelId="{BFCF60CC-D812-4191-A878-70CBEE3386C2}" type="sibTrans" cxnId="{197454E0-FA2A-48B8-891B-3FE3783A4220}">
      <dgm:prSet/>
      <dgm:spPr/>
      <dgm:t>
        <a:bodyPr/>
        <a:lstStyle/>
        <a:p>
          <a:endParaRPr lang="en-US"/>
        </a:p>
      </dgm:t>
    </dgm:pt>
    <dgm:pt modelId="{4CCD1862-2F47-40C2-8C2F-45CCF008204C}">
      <dgm:prSet phldrT="[Text]"/>
      <dgm:spPr/>
      <dgm:t>
        <a:bodyPr/>
        <a:lstStyle/>
        <a:p>
          <a:r>
            <a:rPr lang="en-US" dirty="0" smtClean="0"/>
            <a:t>Alignment of Supply Chain </a:t>
          </a:r>
          <a:r>
            <a:rPr lang="en-US" smtClean="0"/>
            <a:t>Function Areas</a:t>
          </a:r>
          <a:endParaRPr lang="en-US" dirty="0"/>
        </a:p>
      </dgm:t>
    </dgm:pt>
    <dgm:pt modelId="{8810C706-64A6-4E13-BA4A-E44B5507DC23}" type="parTrans" cxnId="{B68B6759-0993-490C-8C65-03BCF6D222EA}">
      <dgm:prSet/>
      <dgm:spPr/>
      <dgm:t>
        <a:bodyPr/>
        <a:lstStyle/>
        <a:p>
          <a:endParaRPr lang="en-US"/>
        </a:p>
      </dgm:t>
    </dgm:pt>
    <dgm:pt modelId="{D02D09FF-828A-4C09-A860-C7B68CA16C39}" type="sibTrans" cxnId="{B68B6759-0993-490C-8C65-03BCF6D222EA}">
      <dgm:prSet/>
      <dgm:spPr/>
      <dgm:t>
        <a:bodyPr/>
        <a:lstStyle/>
        <a:p>
          <a:endParaRPr lang="en-US"/>
        </a:p>
      </dgm:t>
    </dgm:pt>
    <dgm:pt modelId="{ABA40BFA-231A-4F92-BAC3-49C8BFB86948}">
      <dgm:prSet/>
      <dgm:spPr/>
      <dgm:t>
        <a:bodyPr/>
        <a:lstStyle/>
        <a:p>
          <a:r>
            <a:rPr lang="en-US" smtClean="0"/>
            <a:t>Facilitate in freight cost optimization for better placement of product</a:t>
          </a:r>
          <a:endParaRPr lang="en-US"/>
        </a:p>
      </dgm:t>
    </dgm:pt>
    <dgm:pt modelId="{7D0F9617-36C0-4004-B7B5-FE733664FBA5}" type="parTrans" cxnId="{B899796D-0B0E-479C-B5BA-F40EC00B2BF0}">
      <dgm:prSet/>
      <dgm:spPr/>
      <dgm:t>
        <a:bodyPr/>
        <a:lstStyle/>
        <a:p>
          <a:endParaRPr lang="en-US"/>
        </a:p>
      </dgm:t>
    </dgm:pt>
    <dgm:pt modelId="{34037E96-5A36-4DD3-BDD3-EC544C102196}" type="sibTrans" cxnId="{B899796D-0B0E-479C-B5BA-F40EC00B2BF0}">
      <dgm:prSet/>
      <dgm:spPr/>
      <dgm:t>
        <a:bodyPr/>
        <a:lstStyle/>
        <a:p>
          <a:endParaRPr lang="en-US"/>
        </a:p>
      </dgm:t>
    </dgm:pt>
    <dgm:pt modelId="{5B36D8EA-F4A3-4452-B2AC-1D71977711D3}" type="pres">
      <dgm:prSet presAssocID="{6192713C-8979-4F6D-BAEC-9A30A838951E}" presName="outerComposite" presStyleCnt="0">
        <dgm:presLayoutVars>
          <dgm:chMax val="5"/>
          <dgm:dir/>
          <dgm:resizeHandles val="exact"/>
        </dgm:presLayoutVars>
      </dgm:prSet>
      <dgm:spPr/>
      <dgm:t>
        <a:bodyPr/>
        <a:lstStyle/>
        <a:p>
          <a:endParaRPr lang="en-US"/>
        </a:p>
      </dgm:t>
    </dgm:pt>
    <dgm:pt modelId="{F9181DB2-9074-4FA7-B057-19CCDFF4BBAB}" type="pres">
      <dgm:prSet presAssocID="{6192713C-8979-4F6D-BAEC-9A30A838951E}" presName="dummyMaxCanvas" presStyleCnt="0">
        <dgm:presLayoutVars/>
      </dgm:prSet>
      <dgm:spPr/>
    </dgm:pt>
    <dgm:pt modelId="{D94C48AF-205E-4E95-8D5C-91A50E43B7B6}" type="pres">
      <dgm:prSet presAssocID="{6192713C-8979-4F6D-BAEC-9A30A838951E}" presName="ThreeNodes_1" presStyleLbl="node1" presStyleIdx="0" presStyleCnt="3">
        <dgm:presLayoutVars>
          <dgm:bulletEnabled val="1"/>
        </dgm:presLayoutVars>
      </dgm:prSet>
      <dgm:spPr/>
      <dgm:t>
        <a:bodyPr/>
        <a:lstStyle/>
        <a:p>
          <a:endParaRPr lang="en-US"/>
        </a:p>
      </dgm:t>
    </dgm:pt>
    <dgm:pt modelId="{6FBA640C-340F-4282-84EC-31D849D316D9}" type="pres">
      <dgm:prSet presAssocID="{6192713C-8979-4F6D-BAEC-9A30A838951E}" presName="ThreeNodes_2" presStyleLbl="node1" presStyleIdx="1" presStyleCnt="3">
        <dgm:presLayoutVars>
          <dgm:bulletEnabled val="1"/>
        </dgm:presLayoutVars>
      </dgm:prSet>
      <dgm:spPr/>
      <dgm:t>
        <a:bodyPr/>
        <a:lstStyle/>
        <a:p>
          <a:endParaRPr lang="en-US"/>
        </a:p>
      </dgm:t>
    </dgm:pt>
    <dgm:pt modelId="{E1616D77-E211-404C-8242-CCD05F14D40C}" type="pres">
      <dgm:prSet presAssocID="{6192713C-8979-4F6D-BAEC-9A30A838951E}" presName="ThreeNodes_3" presStyleLbl="node1" presStyleIdx="2" presStyleCnt="3" custLinFactNeighborX="-7" custLinFactNeighborY="0">
        <dgm:presLayoutVars>
          <dgm:bulletEnabled val="1"/>
        </dgm:presLayoutVars>
      </dgm:prSet>
      <dgm:spPr/>
      <dgm:t>
        <a:bodyPr/>
        <a:lstStyle/>
        <a:p>
          <a:endParaRPr lang="en-US"/>
        </a:p>
      </dgm:t>
    </dgm:pt>
    <dgm:pt modelId="{7C583801-1633-408B-B474-BDA880EF9D1D}" type="pres">
      <dgm:prSet presAssocID="{6192713C-8979-4F6D-BAEC-9A30A838951E}" presName="ThreeConn_1-2" presStyleLbl="fgAccFollowNode1" presStyleIdx="0" presStyleCnt="2">
        <dgm:presLayoutVars>
          <dgm:bulletEnabled val="1"/>
        </dgm:presLayoutVars>
      </dgm:prSet>
      <dgm:spPr/>
      <dgm:t>
        <a:bodyPr/>
        <a:lstStyle/>
        <a:p>
          <a:endParaRPr lang="en-US"/>
        </a:p>
      </dgm:t>
    </dgm:pt>
    <dgm:pt modelId="{936864CA-B5CB-40A9-98E4-8C6CBB95768A}" type="pres">
      <dgm:prSet presAssocID="{6192713C-8979-4F6D-BAEC-9A30A838951E}" presName="ThreeConn_2-3" presStyleLbl="fgAccFollowNode1" presStyleIdx="1" presStyleCnt="2">
        <dgm:presLayoutVars>
          <dgm:bulletEnabled val="1"/>
        </dgm:presLayoutVars>
      </dgm:prSet>
      <dgm:spPr/>
      <dgm:t>
        <a:bodyPr/>
        <a:lstStyle/>
        <a:p>
          <a:endParaRPr lang="en-US"/>
        </a:p>
      </dgm:t>
    </dgm:pt>
    <dgm:pt modelId="{C8DAD902-9F9A-4E78-9644-30C8ADB244C5}" type="pres">
      <dgm:prSet presAssocID="{6192713C-8979-4F6D-BAEC-9A30A838951E}" presName="ThreeNodes_1_text" presStyleLbl="node1" presStyleIdx="2" presStyleCnt="3">
        <dgm:presLayoutVars>
          <dgm:bulletEnabled val="1"/>
        </dgm:presLayoutVars>
      </dgm:prSet>
      <dgm:spPr/>
      <dgm:t>
        <a:bodyPr/>
        <a:lstStyle/>
        <a:p>
          <a:endParaRPr lang="en-US"/>
        </a:p>
      </dgm:t>
    </dgm:pt>
    <dgm:pt modelId="{3F034A3C-51D8-4E1C-ABB4-FFE0D376C3FA}" type="pres">
      <dgm:prSet presAssocID="{6192713C-8979-4F6D-BAEC-9A30A838951E}" presName="ThreeNodes_2_text" presStyleLbl="node1" presStyleIdx="2" presStyleCnt="3">
        <dgm:presLayoutVars>
          <dgm:bulletEnabled val="1"/>
        </dgm:presLayoutVars>
      </dgm:prSet>
      <dgm:spPr/>
      <dgm:t>
        <a:bodyPr/>
        <a:lstStyle/>
        <a:p>
          <a:endParaRPr lang="en-US"/>
        </a:p>
      </dgm:t>
    </dgm:pt>
    <dgm:pt modelId="{34CC9EE0-BA62-4E18-B4C3-614E1751CA91}" type="pres">
      <dgm:prSet presAssocID="{6192713C-8979-4F6D-BAEC-9A30A838951E}" presName="ThreeNodes_3_text" presStyleLbl="node1" presStyleIdx="2" presStyleCnt="3">
        <dgm:presLayoutVars>
          <dgm:bulletEnabled val="1"/>
        </dgm:presLayoutVars>
      </dgm:prSet>
      <dgm:spPr/>
      <dgm:t>
        <a:bodyPr/>
        <a:lstStyle/>
        <a:p>
          <a:endParaRPr lang="en-US"/>
        </a:p>
      </dgm:t>
    </dgm:pt>
  </dgm:ptLst>
  <dgm:cxnLst>
    <dgm:cxn modelId="{62E83382-BEE1-4C11-AA82-4728C93573EE}" type="presOf" srcId="{ACA150B3-BBA6-4E92-A139-016DC329F241}" destId="{D94C48AF-205E-4E95-8D5C-91A50E43B7B6}" srcOrd="0" destOrd="0" presId="urn:microsoft.com/office/officeart/2005/8/layout/vProcess5"/>
    <dgm:cxn modelId="{3E7E93F8-5E58-4AD2-B14D-53A1A75E2FDB}" type="presOf" srcId="{4CCD1862-2F47-40C2-8C2F-45CCF008204C}" destId="{6FBA640C-340F-4282-84EC-31D849D316D9}" srcOrd="0" destOrd="0" presId="urn:microsoft.com/office/officeart/2005/8/layout/vProcess5"/>
    <dgm:cxn modelId="{EFB25B38-4777-43B6-944B-687EC35EAB14}" type="presOf" srcId="{ACA150B3-BBA6-4E92-A139-016DC329F241}" destId="{C8DAD902-9F9A-4E78-9644-30C8ADB244C5}" srcOrd="1" destOrd="0" presId="urn:microsoft.com/office/officeart/2005/8/layout/vProcess5"/>
    <dgm:cxn modelId="{DDFD7BC3-12E9-4022-9AE8-CEBC6C0C0A24}" type="presOf" srcId="{BFCF60CC-D812-4191-A878-70CBEE3386C2}" destId="{7C583801-1633-408B-B474-BDA880EF9D1D}" srcOrd="0" destOrd="0" presId="urn:microsoft.com/office/officeart/2005/8/layout/vProcess5"/>
    <dgm:cxn modelId="{174BE93B-90DE-42AD-B032-D92D625DC508}" type="presOf" srcId="{ABA40BFA-231A-4F92-BAC3-49C8BFB86948}" destId="{E1616D77-E211-404C-8242-CCD05F14D40C}" srcOrd="0" destOrd="0" presId="urn:microsoft.com/office/officeart/2005/8/layout/vProcess5"/>
    <dgm:cxn modelId="{B68B6759-0993-490C-8C65-03BCF6D222EA}" srcId="{6192713C-8979-4F6D-BAEC-9A30A838951E}" destId="{4CCD1862-2F47-40C2-8C2F-45CCF008204C}" srcOrd="1" destOrd="0" parTransId="{8810C706-64A6-4E13-BA4A-E44B5507DC23}" sibTransId="{D02D09FF-828A-4C09-A860-C7B68CA16C39}"/>
    <dgm:cxn modelId="{09A41523-B246-47FD-9ECD-23E62392D0F2}" type="presOf" srcId="{6192713C-8979-4F6D-BAEC-9A30A838951E}" destId="{5B36D8EA-F4A3-4452-B2AC-1D71977711D3}" srcOrd="0" destOrd="0" presId="urn:microsoft.com/office/officeart/2005/8/layout/vProcess5"/>
    <dgm:cxn modelId="{2F920C87-676E-4F1E-87CB-3320FD28838A}" type="presOf" srcId="{D02D09FF-828A-4C09-A860-C7B68CA16C39}" destId="{936864CA-B5CB-40A9-98E4-8C6CBB95768A}" srcOrd="0" destOrd="0" presId="urn:microsoft.com/office/officeart/2005/8/layout/vProcess5"/>
    <dgm:cxn modelId="{197454E0-FA2A-48B8-891B-3FE3783A4220}" srcId="{6192713C-8979-4F6D-BAEC-9A30A838951E}" destId="{ACA150B3-BBA6-4E92-A139-016DC329F241}" srcOrd="0" destOrd="0" parTransId="{41F47915-5D8B-4156-B48D-6D55386A5600}" sibTransId="{BFCF60CC-D812-4191-A878-70CBEE3386C2}"/>
    <dgm:cxn modelId="{616BD08C-C8C0-4EDE-A460-A14FBAB78B82}" type="presOf" srcId="{4CCD1862-2F47-40C2-8C2F-45CCF008204C}" destId="{3F034A3C-51D8-4E1C-ABB4-FFE0D376C3FA}" srcOrd="1" destOrd="0" presId="urn:microsoft.com/office/officeart/2005/8/layout/vProcess5"/>
    <dgm:cxn modelId="{4B62AEC8-7036-4E3D-91BF-FFF288594B24}" type="presOf" srcId="{ABA40BFA-231A-4F92-BAC3-49C8BFB86948}" destId="{34CC9EE0-BA62-4E18-B4C3-614E1751CA91}" srcOrd="1" destOrd="0" presId="urn:microsoft.com/office/officeart/2005/8/layout/vProcess5"/>
    <dgm:cxn modelId="{B899796D-0B0E-479C-B5BA-F40EC00B2BF0}" srcId="{6192713C-8979-4F6D-BAEC-9A30A838951E}" destId="{ABA40BFA-231A-4F92-BAC3-49C8BFB86948}" srcOrd="2" destOrd="0" parTransId="{7D0F9617-36C0-4004-B7B5-FE733664FBA5}" sibTransId="{34037E96-5A36-4DD3-BDD3-EC544C102196}"/>
    <dgm:cxn modelId="{2689B619-0C32-4067-96AC-C00C0938D673}" type="presParOf" srcId="{5B36D8EA-F4A3-4452-B2AC-1D71977711D3}" destId="{F9181DB2-9074-4FA7-B057-19CCDFF4BBAB}" srcOrd="0" destOrd="0" presId="urn:microsoft.com/office/officeart/2005/8/layout/vProcess5"/>
    <dgm:cxn modelId="{20B4EE3A-978B-4AC2-9D7D-17D749928BEA}" type="presParOf" srcId="{5B36D8EA-F4A3-4452-B2AC-1D71977711D3}" destId="{D94C48AF-205E-4E95-8D5C-91A50E43B7B6}" srcOrd="1" destOrd="0" presId="urn:microsoft.com/office/officeart/2005/8/layout/vProcess5"/>
    <dgm:cxn modelId="{169275B2-B295-480E-A300-983A259D727B}" type="presParOf" srcId="{5B36D8EA-F4A3-4452-B2AC-1D71977711D3}" destId="{6FBA640C-340F-4282-84EC-31D849D316D9}" srcOrd="2" destOrd="0" presId="urn:microsoft.com/office/officeart/2005/8/layout/vProcess5"/>
    <dgm:cxn modelId="{51B92808-DCFD-4B9E-BD27-F739EA0D5650}" type="presParOf" srcId="{5B36D8EA-F4A3-4452-B2AC-1D71977711D3}" destId="{E1616D77-E211-404C-8242-CCD05F14D40C}" srcOrd="3" destOrd="0" presId="urn:microsoft.com/office/officeart/2005/8/layout/vProcess5"/>
    <dgm:cxn modelId="{5BF93C0D-1692-4F16-8D8C-DAFA18959C5B}" type="presParOf" srcId="{5B36D8EA-F4A3-4452-B2AC-1D71977711D3}" destId="{7C583801-1633-408B-B474-BDA880EF9D1D}" srcOrd="4" destOrd="0" presId="urn:microsoft.com/office/officeart/2005/8/layout/vProcess5"/>
    <dgm:cxn modelId="{392BB28B-0203-4287-85A0-0BFDABD68404}" type="presParOf" srcId="{5B36D8EA-F4A3-4452-B2AC-1D71977711D3}" destId="{936864CA-B5CB-40A9-98E4-8C6CBB95768A}" srcOrd="5" destOrd="0" presId="urn:microsoft.com/office/officeart/2005/8/layout/vProcess5"/>
    <dgm:cxn modelId="{839F7663-E9C1-405A-B72F-1618DC3B6348}" type="presParOf" srcId="{5B36D8EA-F4A3-4452-B2AC-1D71977711D3}" destId="{C8DAD902-9F9A-4E78-9644-30C8ADB244C5}" srcOrd="6" destOrd="0" presId="urn:microsoft.com/office/officeart/2005/8/layout/vProcess5"/>
    <dgm:cxn modelId="{FA2DCF72-57A9-46C8-92E3-F01A965A8AA1}" type="presParOf" srcId="{5B36D8EA-F4A3-4452-B2AC-1D71977711D3}" destId="{3F034A3C-51D8-4E1C-ABB4-FFE0D376C3FA}" srcOrd="7" destOrd="0" presId="urn:microsoft.com/office/officeart/2005/8/layout/vProcess5"/>
    <dgm:cxn modelId="{679C0827-0731-4364-A395-95A13931F6CB}" type="presParOf" srcId="{5B36D8EA-F4A3-4452-B2AC-1D71977711D3}" destId="{34CC9EE0-BA62-4E18-B4C3-614E1751CA91}" srcOrd="8"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73490E-DB60-47EB-A2F2-18A3AB78BF9B}">
      <dsp:nvSpPr>
        <dsp:cNvPr id="0" name=""/>
        <dsp:cNvSpPr/>
      </dsp:nvSpPr>
      <dsp:spPr>
        <a:xfrm>
          <a:off x="844391" y="0"/>
          <a:ext cx="9569767" cy="5070474"/>
        </a:xfrm>
        <a:prstGeom prst="rightArrow">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D991359-1F67-4D72-853A-CBB7F40C81BC}">
      <dsp:nvSpPr>
        <dsp:cNvPr id="0" name=""/>
        <dsp:cNvSpPr/>
      </dsp:nvSpPr>
      <dsp:spPr>
        <a:xfrm>
          <a:off x="3298" y="1521142"/>
          <a:ext cx="1985638" cy="202819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b="1" kern="1200" dirty="0" smtClean="0">
              <a:solidFill>
                <a:srgbClr val="6A0500"/>
              </a:solidFill>
              <a:latin typeface="Helvetica Neue"/>
              <a:cs typeface="Times New Roman" pitchFamily="18" charset="0"/>
            </a:rPr>
            <a:t>Stable</a:t>
          </a:r>
          <a:endParaRPr lang="en-US" sz="1600" b="1" kern="1200" dirty="0">
            <a:solidFill>
              <a:srgbClr val="6A0500"/>
            </a:solidFill>
            <a:latin typeface="Helvetica Neue"/>
            <a:cs typeface="Times New Roman" pitchFamily="18" charset="0"/>
          </a:endParaRPr>
        </a:p>
      </dsp:txBody>
      <dsp:txXfrm>
        <a:off x="100229" y="1618073"/>
        <a:ext cx="1791776" cy="1834328"/>
      </dsp:txXfrm>
    </dsp:sp>
    <dsp:sp modelId="{588103FD-E6EE-427C-B094-F4D728A1149F}">
      <dsp:nvSpPr>
        <dsp:cNvPr id="0" name=""/>
        <dsp:cNvSpPr/>
      </dsp:nvSpPr>
      <dsp:spPr>
        <a:xfrm>
          <a:off x="2319877" y="1521142"/>
          <a:ext cx="1985638" cy="202819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b="1" kern="1200" dirty="0" smtClean="0">
              <a:solidFill>
                <a:srgbClr val="6A0500"/>
              </a:solidFill>
              <a:latin typeface="Helvetica Neue"/>
              <a:cs typeface="Times New Roman" pitchFamily="18" charset="0"/>
            </a:rPr>
            <a:t>Stage 1 </a:t>
          </a:r>
        </a:p>
        <a:p>
          <a:pPr lvl="0" algn="ctr" defTabSz="711200">
            <a:lnSpc>
              <a:spcPct val="90000"/>
            </a:lnSpc>
            <a:spcBef>
              <a:spcPct val="0"/>
            </a:spcBef>
            <a:spcAft>
              <a:spcPct val="35000"/>
            </a:spcAft>
          </a:pPr>
          <a:r>
            <a:rPr lang="en-US" sz="1600" b="1" kern="1200" dirty="0" smtClean="0">
              <a:solidFill>
                <a:srgbClr val="6A0500"/>
              </a:solidFill>
              <a:latin typeface="Helvetica Neue"/>
              <a:cs typeface="Times New Roman" pitchFamily="18" charset="0"/>
            </a:rPr>
            <a:t>Multiple Dysfunction</a:t>
          </a:r>
          <a:endParaRPr lang="en-US" sz="1600" b="1" kern="1200" dirty="0">
            <a:solidFill>
              <a:srgbClr val="6A0500"/>
            </a:solidFill>
            <a:latin typeface="Helvetica Neue"/>
            <a:cs typeface="Times New Roman" pitchFamily="18" charset="0"/>
          </a:endParaRPr>
        </a:p>
      </dsp:txBody>
      <dsp:txXfrm>
        <a:off x="2416808" y="1618073"/>
        <a:ext cx="1791776" cy="1834328"/>
      </dsp:txXfrm>
    </dsp:sp>
    <dsp:sp modelId="{A4995EDF-DD1C-4932-8300-9AA220A467F5}">
      <dsp:nvSpPr>
        <dsp:cNvPr id="0" name=""/>
        <dsp:cNvSpPr/>
      </dsp:nvSpPr>
      <dsp:spPr>
        <a:xfrm>
          <a:off x="4636455" y="1521142"/>
          <a:ext cx="1985638" cy="202819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b="1" kern="1200" dirty="0" smtClean="0">
              <a:solidFill>
                <a:srgbClr val="6A0500"/>
              </a:solidFill>
              <a:latin typeface="Helvetica Neue"/>
              <a:cs typeface="Times New Roman" pitchFamily="18" charset="0"/>
            </a:rPr>
            <a:t>Stage 2 </a:t>
          </a:r>
        </a:p>
        <a:p>
          <a:pPr lvl="0" algn="ctr" defTabSz="711200">
            <a:lnSpc>
              <a:spcPct val="90000"/>
            </a:lnSpc>
            <a:spcBef>
              <a:spcPct val="0"/>
            </a:spcBef>
            <a:spcAft>
              <a:spcPct val="35000"/>
            </a:spcAft>
          </a:pPr>
          <a:r>
            <a:rPr lang="en-US" sz="1600" b="1" kern="1200" dirty="0" smtClean="0">
              <a:solidFill>
                <a:srgbClr val="6A0500"/>
              </a:solidFill>
              <a:latin typeface="Helvetica Neue"/>
              <a:cs typeface="Times New Roman" pitchFamily="18" charset="0"/>
            </a:rPr>
            <a:t>Semi Functional Enterprise</a:t>
          </a:r>
          <a:endParaRPr lang="en-US" sz="1600" b="1" kern="1200" dirty="0">
            <a:solidFill>
              <a:srgbClr val="6A0500"/>
            </a:solidFill>
            <a:latin typeface="Helvetica Neue"/>
            <a:cs typeface="Times New Roman" pitchFamily="18" charset="0"/>
          </a:endParaRPr>
        </a:p>
      </dsp:txBody>
      <dsp:txXfrm>
        <a:off x="4733386" y="1618073"/>
        <a:ext cx="1791776" cy="1834328"/>
      </dsp:txXfrm>
    </dsp:sp>
    <dsp:sp modelId="{740AB372-2484-4C20-B712-9D643035E3D1}">
      <dsp:nvSpPr>
        <dsp:cNvPr id="0" name=""/>
        <dsp:cNvSpPr/>
      </dsp:nvSpPr>
      <dsp:spPr>
        <a:xfrm>
          <a:off x="6953034" y="1521142"/>
          <a:ext cx="1985638" cy="202819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b="1" kern="1200" dirty="0" smtClean="0">
              <a:solidFill>
                <a:schemeClr val="bg1"/>
              </a:solidFill>
              <a:latin typeface="Helvetica Neue"/>
              <a:cs typeface="Times New Roman" pitchFamily="18" charset="0"/>
            </a:rPr>
            <a:t>Stage 3 Integrated Enterprise</a:t>
          </a:r>
          <a:endParaRPr lang="en-US" sz="1600" b="1" kern="1200" dirty="0">
            <a:solidFill>
              <a:schemeClr val="bg1"/>
            </a:solidFill>
            <a:latin typeface="Helvetica Neue"/>
            <a:cs typeface="Times New Roman" pitchFamily="18" charset="0"/>
          </a:endParaRPr>
        </a:p>
      </dsp:txBody>
      <dsp:txXfrm>
        <a:off x="7049965" y="1618073"/>
        <a:ext cx="1791776" cy="1834328"/>
      </dsp:txXfrm>
    </dsp:sp>
    <dsp:sp modelId="{B166429F-56E0-4753-B842-FD5E027D8929}">
      <dsp:nvSpPr>
        <dsp:cNvPr id="0" name=""/>
        <dsp:cNvSpPr/>
      </dsp:nvSpPr>
      <dsp:spPr>
        <a:xfrm>
          <a:off x="9269612" y="1521142"/>
          <a:ext cx="1985638" cy="2028190"/>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b="1" kern="1200" dirty="0" smtClean="0">
              <a:solidFill>
                <a:schemeClr val="bg1"/>
              </a:solidFill>
              <a:latin typeface="Helvetica Neue"/>
              <a:cs typeface="Times New Roman" pitchFamily="18" charset="0"/>
            </a:rPr>
            <a:t>Stage 4 </a:t>
          </a:r>
        </a:p>
        <a:p>
          <a:pPr lvl="0" algn="ctr" defTabSz="711200">
            <a:lnSpc>
              <a:spcPct val="90000"/>
            </a:lnSpc>
            <a:spcBef>
              <a:spcPct val="0"/>
            </a:spcBef>
            <a:spcAft>
              <a:spcPct val="35000"/>
            </a:spcAft>
          </a:pPr>
          <a:r>
            <a:rPr lang="en-US" sz="1600" b="1" kern="1200" dirty="0" smtClean="0">
              <a:solidFill>
                <a:schemeClr val="bg1"/>
              </a:solidFill>
              <a:latin typeface="Helvetica Neue"/>
              <a:cs typeface="Times New Roman" pitchFamily="18" charset="0"/>
            </a:rPr>
            <a:t>Extended Enterprise</a:t>
          </a:r>
          <a:endParaRPr lang="en-US" sz="1600" b="1" kern="1200" dirty="0">
            <a:solidFill>
              <a:schemeClr val="bg1"/>
            </a:solidFill>
            <a:latin typeface="Helvetica Neue"/>
            <a:cs typeface="Times New Roman" pitchFamily="18" charset="0"/>
          </a:endParaRPr>
        </a:p>
      </dsp:txBody>
      <dsp:txXfrm>
        <a:off x="9366543" y="1618073"/>
        <a:ext cx="1791776" cy="183432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B3065E-E8A6-42EF-B21A-3EFA78AD8A0C}">
      <dsp:nvSpPr>
        <dsp:cNvPr id="0" name=""/>
        <dsp:cNvSpPr/>
      </dsp:nvSpPr>
      <dsp:spPr>
        <a:xfrm>
          <a:off x="5270567" y="700868"/>
          <a:ext cx="2135166" cy="176712"/>
        </a:xfrm>
        <a:custGeom>
          <a:avLst/>
          <a:gdLst/>
          <a:ahLst/>
          <a:cxnLst/>
          <a:rect l="0" t="0" r="0" b="0"/>
          <a:pathLst>
            <a:path>
              <a:moveTo>
                <a:pt x="0" y="0"/>
              </a:moveTo>
              <a:lnTo>
                <a:pt x="2135166" y="0"/>
              </a:lnTo>
              <a:lnTo>
                <a:pt x="2135166" y="176712"/>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9B6BC0B-8636-49DD-80A1-26006D2FD8B5}">
      <dsp:nvSpPr>
        <dsp:cNvPr id="0" name=""/>
        <dsp:cNvSpPr/>
      </dsp:nvSpPr>
      <dsp:spPr>
        <a:xfrm>
          <a:off x="5224113" y="606615"/>
          <a:ext cx="91440" cy="94253"/>
        </a:xfrm>
        <a:custGeom>
          <a:avLst/>
          <a:gdLst/>
          <a:ahLst/>
          <a:cxnLst/>
          <a:rect l="0" t="0" r="0" b="0"/>
          <a:pathLst>
            <a:path>
              <a:moveTo>
                <a:pt x="46453" y="94253"/>
              </a:moveTo>
              <a:lnTo>
                <a:pt x="45720" y="0"/>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FDD8CC9-D186-45B8-929D-48E47F8EFC59}">
      <dsp:nvSpPr>
        <dsp:cNvPr id="0" name=""/>
        <dsp:cNvSpPr/>
      </dsp:nvSpPr>
      <dsp:spPr>
        <a:xfrm>
          <a:off x="3357925" y="700868"/>
          <a:ext cx="1912642" cy="176712"/>
        </a:xfrm>
        <a:custGeom>
          <a:avLst/>
          <a:gdLst/>
          <a:ahLst/>
          <a:cxnLst/>
          <a:rect l="0" t="0" r="0" b="0"/>
          <a:pathLst>
            <a:path>
              <a:moveTo>
                <a:pt x="1912642" y="0"/>
              </a:moveTo>
              <a:lnTo>
                <a:pt x="0" y="0"/>
              </a:lnTo>
              <a:lnTo>
                <a:pt x="0" y="176712"/>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F0371F5-6A51-4506-B993-F390AC395FAC}">
      <dsp:nvSpPr>
        <dsp:cNvPr id="0" name=""/>
        <dsp:cNvSpPr/>
      </dsp:nvSpPr>
      <dsp:spPr>
        <a:xfrm>
          <a:off x="4318349" y="0"/>
          <a:ext cx="1904434" cy="700868"/>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b="1" kern="1200" dirty="0" smtClean="0">
              <a:solidFill>
                <a:srgbClr val="8F0500"/>
              </a:solidFill>
              <a:latin typeface="Helvetica Neue"/>
              <a:cs typeface="Times New Roman" pitchFamily="18" charset="0"/>
            </a:rPr>
            <a:t>Marketing</a:t>
          </a:r>
          <a:endParaRPr lang="en-US" sz="2000" b="1" kern="1200" dirty="0">
            <a:solidFill>
              <a:srgbClr val="8F0500"/>
            </a:solidFill>
            <a:latin typeface="Helvetica Neue"/>
            <a:cs typeface="Times New Roman" pitchFamily="18" charset="0"/>
          </a:endParaRPr>
        </a:p>
      </dsp:txBody>
      <dsp:txXfrm>
        <a:off x="4318349" y="0"/>
        <a:ext cx="1904434" cy="700868"/>
      </dsp:txXfrm>
    </dsp:sp>
    <dsp:sp modelId="{2F4C8B4A-F7B6-44E5-9F6C-1A86A9E69410}">
      <dsp:nvSpPr>
        <dsp:cNvPr id="0" name=""/>
        <dsp:cNvSpPr/>
      </dsp:nvSpPr>
      <dsp:spPr>
        <a:xfrm>
          <a:off x="2604411" y="877581"/>
          <a:ext cx="1507027" cy="779002"/>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b="1" kern="1200" dirty="0" smtClean="0">
              <a:solidFill>
                <a:srgbClr val="6A0500"/>
              </a:solidFill>
              <a:latin typeface="Helvetica Neue"/>
              <a:cs typeface="Times New Roman" pitchFamily="18" charset="0"/>
            </a:rPr>
            <a:t>Product</a:t>
          </a:r>
          <a:endParaRPr lang="en-US" sz="2000" b="1" kern="1200" dirty="0">
            <a:solidFill>
              <a:srgbClr val="6A0500"/>
            </a:solidFill>
            <a:latin typeface="Helvetica Neue"/>
            <a:cs typeface="Times New Roman" pitchFamily="18" charset="0"/>
          </a:endParaRPr>
        </a:p>
      </dsp:txBody>
      <dsp:txXfrm>
        <a:off x="2604411" y="877581"/>
        <a:ext cx="1507027" cy="779002"/>
      </dsp:txXfrm>
    </dsp:sp>
    <dsp:sp modelId="{7686CD3D-6A44-4378-B3EF-CE1ADCFE0E29}">
      <dsp:nvSpPr>
        <dsp:cNvPr id="0" name=""/>
        <dsp:cNvSpPr/>
      </dsp:nvSpPr>
      <dsp:spPr>
        <a:xfrm>
          <a:off x="4223001" y="606615"/>
          <a:ext cx="2093664" cy="646221"/>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b="1" kern="1200" dirty="0" smtClean="0">
              <a:solidFill>
                <a:srgbClr val="6A0500"/>
              </a:solidFill>
              <a:latin typeface="Helvetica Neue"/>
              <a:cs typeface="Times New Roman" pitchFamily="18" charset="0"/>
            </a:rPr>
            <a:t>Price</a:t>
          </a:r>
          <a:endParaRPr lang="en-US" sz="2000" b="1" kern="1200" dirty="0">
            <a:solidFill>
              <a:srgbClr val="6A0500"/>
            </a:solidFill>
            <a:latin typeface="Helvetica Neue"/>
            <a:cs typeface="Times New Roman" pitchFamily="18" charset="0"/>
          </a:endParaRPr>
        </a:p>
      </dsp:txBody>
      <dsp:txXfrm>
        <a:off x="4223001" y="606615"/>
        <a:ext cx="2093664" cy="646221"/>
      </dsp:txXfrm>
    </dsp:sp>
    <dsp:sp modelId="{319AE796-DA23-4AB5-A705-DD8C92BA4E71}">
      <dsp:nvSpPr>
        <dsp:cNvPr id="0" name=""/>
        <dsp:cNvSpPr/>
      </dsp:nvSpPr>
      <dsp:spPr>
        <a:xfrm>
          <a:off x="6384857" y="877581"/>
          <a:ext cx="2041752" cy="774931"/>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b="1" kern="1200" dirty="0" smtClean="0">
              <a:solidFill>
                <a:srgbClr val="6A0500"/>
              </a:solidFill>
              <a:latin typeface="Helvetica Neue"/>
              <a:cs typeface="Times New Roman" pitchFamily="18" charset="0"/>
            </a:rPr>
            <a:t>Promotion</a:t>
          </a:r>
          <a:endParaRPr lang="en-US" sz="2000" b="1" kern="1200" dirty="0">
            <a:solidFill>
              <a:srgbClr val="6A0500"/>
            </a:solidFill>
            <a:latin typeface="Helvetica Neue"/>
            <a:cs typeface="Times New Roman" pitchFamily="18" charset="0"/>
          </a:endParaRPr>
        </a:p>
      </dsp:txBody>
      <dsp:txXfrm>
        <a:off x="6384857" y="877581"/>
        <a:ext cx="2041752" cy="77493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22609B-8772-4675-82B8-A7AE16586A6B}">
      <dsp:nvSpPr>
        <dsp:cNvPr id="0" name=""/>
        <dsp:cNvSpPr/>
      </dsp:nvSpPr>
      <dsp:spPr>
        <a:xfrm>
          <a:off x="0" y="340902"/>
          <a:ext cx="11258550" cy="11907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73789" tIns="437388" rIns="873789" bIns="128016" numCol="1" spcCol="1270" anchor="t" anchorCtr="0">
          <a:noAutofit/>
        </a:bodyPr>
        <a:lstStyle/>
        <a:p>
          <a:pPr marL="354965" lvl="1" indent="-342900" algn="l" defTabSz="800100">
            <a:lnSpc>
              <a:spcPct val="100000"/>
            </a:lnSpc>
            <a:spcBef>
              <a:spcPct val="0"/>
            </a:spcBef>
            <a:spcAft>
              <a:spcPct val="15000"/>
            </a:spcAft>
            <a:buClr>
              <a:srgbClr val="010000"/>
            </a:buClr>
            <a:buFont typeface="Arial" pitchFamily="34" charset="0"/>
            <a:buChar char="••"/>
            <a:tabLst>
              <a:tab pos="354965" algn="l"/>
              <a:tab pos="355600" algn="l"/>
            </a:tabLst>
          </a:pPr>
          <a:r>
            <a:rPr lang="en-US" sz="1800" kern="1200" spc="-5" dirty="0" smtClean="0">
              <a:solidFill>
                <a:schemeClr val="tx1"/>
              </a:solidFill>
              <a:latin typeface="Helvetica Neue"/>
              <a:cs typeface="Times New Roman" pitchFamily="18" charset="0"/>
            </a:rPr>
            <a:t>The organization focused on Manufacturing &amp; Sales, Manufacturing Resource Planning </a:t>
          </a:r>
          <a:r>
            <a:rPr lang="en-US" sz="1800" kern="1200" dirty="0" smtClean="0">
              <a:solidFill>
                <a:schemeClr val="tx1"/>
              </a:solidFill>
              <a:latin typeface="Helvetica Neue"/>
              <a:cs typeface="Times New Roman" pitchFamily="18" charset="0"/>
            </a:rPr>
            <a:t>&amp;</a:t>
          </a:r>
          <a:r>
            <a:rPr lang="en-US" sz="1800" kern="1200" spc="130" dirty="0" smtClean="0">
              <a:solidFill>
                <a:schemeClr val="tx1"/>
              </a:solidFill>
              <a:latin typeface="Helvetica Neue"/>
              <a:cs typeface="Times New Roman" pitchFamily="18" charset="0"/>
            </a:rPr>
            <a:t> </a:t>
          </a:r>
          <a:r>
            <a:rPr lang="en-US" sz="1800" kern="1200" spc="-5" dirty="0" smtClean="0">
              <a:solidFill>
                <a:schemeClr val="tx1"/>
              </a:solidFill>
              <a:latin typeface="Helvetica Neue"/>
              <a:cs typeface="Times New Roman" pitchFamily="18" charset="0"/>
            </a:rPr>
            <a:t>Dispatch only.</a:t>
          </a:r>
          <a:endParaRPr lang="en-US" sz="1800" kern="1200" dirty="0">
            <a:solidFill>
              <a:schemeClr val="tx1"/>
            </a:solidFill>
            <a:latin typeface="Helvetica Neue"/>
          </a:endParaRPr>
        </a:p>
      </dsp:txBody>
      <dsp:txXfrm>
        <a:off x="0" y="340902"/>
        <a:ext cx="11258550" cy="1190700"/>
      </dsp:txXfrm>
    </dsp:sp>
    <dsp:sp modelId="{94D84C66-2830-4D11-B633-71E0111BFCA3}">
      <dsp:nvSpPr>
        <dsp:cNvPr id="0" name=""/>
        <dsp:cNvSpPr/>
      </dsp:nvSpPr>
      <dsp:spPr>
        <a:xfrm>
          <a:off x="562927" y="5472"/>
          <a:ext cx="7880985" cy="61992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7882" tIns="0" rIns="297882" bIns="0" numCol="1" spcCol="1270" anchor="ctr" anchorCtr="0">
          <a:noAutofit/>
        </a:bodyPr>
        <a:lstStyle/>
        <a:p>
          <a:pPr marL="0" marR="0" lvl="0" indent="0" algn="l" defTabSz="914400" eaLnBrk="1" fontAlgn="auto" latinLnBrk="0" hangingPunct="1">
            <a:lnSpc>
              <a:spcPct val="100000"/>
            </a:lnSpc>
            <a:spcBef>
              <a:spcPct val="0"/>
            </a:spcBef>
            <a:spcAft>
              <a:spcPts val="0"/>
            </a:spcAft>
            <a:buClrTx/>
            <a:buSzTx/>
            <a:buFontTx/>
            <a:buNone/>
            <a:tabLst/>
            <a:defRPr/>
          </a:pPr>
          <a:r>
            <a:rPr lang="en-US" sz="1800" b="1" kern="1200" spc="-5" dirty="0" smtClean="0">
              <a:solidFill>
                <a:srgbClr val="8F0500"/>
              </a:solidFill>
              <a:latin typeface="Helvetica Neue"/>
              <a:cs typeface="Times New Roman" pitchFamily="18" charset="0"/>
            </a:rPr>
            <a:t>Present State:</a:t>
          </a:r>
        </a:p>
      </dsp:txBody>
      <dsp:txXfrm>
        <a:off x="593189" y="35734"/>
        <a:ext cx="7820461" cy="559396"/>
      </dsp:txXfrm>
    </dsp:sp>
    <dsp:sp modelId="{E99B8653-14C8-41C4-82FF-78B65ABA6263}">
      <dsp:nvSpPr>
        <dsp:cNvPr id="0" name=""/>
        <dsp:cNvSpPr/>
      </dsp:nvSpPr>
      <dsp:spPr>
        <a:xfrm>
          <a:off x="0" y="1929492"/>
          <a:ext cx="11258550" cy="1521449"/>
        </a:xfrm>
        <a:prstGeom prst="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73789" tIns="437388" rIns="873789" bIns="128016" numCol="1" spcCol="1270" anchor="t" anchorCtr="0">
          <a:noAutofit/>
        </a:bodyPr>
        <a:lstStyle/>
        <a:p>
          <a:pPr marL="0" marR="0" lvl="1" indent="0" algn="l" defTabSz="914400" eaLnBrk="1" fontAlgn="auto" latinLnBrk="0" hangingPunct="1">
            <a:lnSpc>
              <a:spcPct val="100000"/>
            </a:lnSpc>
            <a:spcBef>
              <a:spcPct val="0"/>
            </a:spcBef>
            <a:spcAft>
              <a:spcPts val="0"/>
            </a:spcAft>
            <a:buClrTx/>
            <a:buSzTx/>
            <a:buFontTx/>
            <a:buChar char="••"/>
            <a:tabLst/>
            <a:defRPr/>
          </a:pPr>
          <a:r>
            <a:rPr lang="en-US" sz="1800" b="0" i="0" u="none" strike="noStrike" kern="1200" dirty="0" smtClean="0">
              <a:solidFill>
                <a:srgbClr val="000000"/>
              </a:solidFill>
              <a:effectLst/>
              <a:latin typeface="Helvetica Neue"/>
              <a:cs typeface="Times New Roman" pitchFamily="18" charset="0"/>
            </a:rPr>
            <a:t>It</a:t>
          </a:r>
          <a:r>
            <a:rPr lang="en-US" sz="1800" b="0" i="0" u="none" strike="noStrike" kern="1200" baseline="0" dirty="0" smtClean="0">
              <a:solidFill>
                <a:srgbClr val="000000"/>
              </a:solidFill>
              <a:effectLst/>
              <a:latin typeface="Helvetica Neue"/>
              <a:cs typeface="Times New Roman" pitchFamily="18" charset="0"/>
            </a:rPr>
            <a:t> is observed that all functional areas of supply chain (Procurement, Dispatch, Warehouse and Logistics) operate in different silos</a:t>
          </a:r>
          <a:endParaRPr lang="en-US" sz="1800" kern="1200" spc="-10" dirty="0" smtClean="0">
            <a:solidFill>
              <a:schemeClr val="tx1"/>
            </a:solidFill>
            <a:latin typeface="Helvetica Neue"/>
            <a:cs typeface="Times New Roman" pitchFamily="18" charset="0"/>
          </a:endParaRPr>
        </a:p>
        <a:p>
          <a:pPr marL="0" marR="0" lvl="1" indent="0" algn="l" defTabSz="914400" eaLnBrk="1" fontAlgn="auto" latinLnBrk="0" hangingPunct="1">
            <a:lnSpc>
              <a:spcPct val="100000"/>
            </a:lnSpc>
            <a:spcBef>
              <a:spcPct val="0"/>
            </a:spcBef>
            <a:spcAft>
              <a:spcPts val="0"/>
            </a:spcAft>
            <a:buClrTx/>
            <a:buSzTx/>
            <a:buFontTx/>
            <a:buChar char="••"/>
            <a:tabLst/>
            <a:defRPr/>
          </a:pPr>
          <a:r>
            <a:rPr lang="en-US" sz="1800" kern="1200" spc="-5" dirty="0" smtClean="0">
              <a:solidFill>
                <a:schemeClr val="tx1"/>
              </a:solidFill>
              <a:latin typeface="Helvetica Neue"/>
              <a:cs typeface="Times New Roman" pitchFamily="18" charset="0"/>
            </a:rPr>
            <a:t>Cost reductions focus in</a:t>
          </a:r>
          <a:r>
            <a:rPr lang="en-US" sz="1800" kern="1200" spc="5" dirty="0" smtClean="0">
              <a:solidFill>
                <a:schemeClr val="tx1"/>
              </a:solidFill>
              <a:latin typeface="Helvetica Neue"/>
              <a:cs typeface="Times New Roman" pitchFamily="18" charset="0"/>
            </a:rPr>
            <a:t> </a:t>
          </a:r>
          <a:r>
            <a:rPr lang="en-US" sz="1800" kern="1200" spc="-5" dirty="0" smtClean="0">
              <a:solidFill>
                <a:schemeClr val="tx1"/>
              </a:solidFill>
              <a:latin typeface="Helvetica Neue"/>
              <a:cs typeface="Times New Roman" pitchFamily="18" charset="0"/>
            </a:rPr>
            <a:t>manufacturing only  </a:t>
          </a:r>
          <a:endParaRPr lang="en-US" sz="1800" kern="1200" spc="-10" dirty="0" smtClean="0">
            <a:solidFill>
              <a:schemeClr val="tx1"/>
            </a:solidFill>
            <a:latin typeface="Helvetica Neue"/>
            <a:cs typeface="Times New Roman" pitchFamily="18" charset="0"/>
          </a:endParaRPr>
        </a:p>
      </dsp:txBody>
      <dsp:txXfrm>
        <a:off x="0" y="1929492"/>
        <a:ext cx="11258550" cy="1521449"/>
      </dsp:txXfrm>
    </dsp:sp>
    <dsp:sp modelId="{BCD0892D-FA95-45AB-A7CC-17788FFE98D8}">
      <dsp:nvSpPr>
        <dsp:cNvPr id="0" name=""/>
        <dsp:cNvSpPr/>
      </dsp:nvSpPr>
      <dsp:spPr>
        <a:xfrm>
          <a:off x="562927" y="1619532"/>
          <a:ext cx="7880985" cy="61992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7882" tIns="0" rIns="297882" bIns="0" numCol="1" spcCol="1270" anchor="ctr" anchorCtr="0">
          <a:noAutofit/>
        </a:bodyPr>
        <a:lstStyle/>
        <a:p>
          <a:pPr marL="0" marR="0" lvl="0" indent="0" algn="l" defTabSz="914400" eaLnBrk="1" fontAlgn="auto" latinLnBrk="0" hangingPunct="1">
            <a:lnSpc>
              <a:spcPct val="100000"/>
            </a:lnSpc>
            <a:spcBef>
              <a:spcPct val="0"/>
            </a:spcBef>
            <a:spcAft>
              <a:spcPts val="0"/>
            </a:spcAft>
            <a:buClrTx/>
            <a:buSzTx/>
            <a:buFontTx/>
            <a:buNone/>
            <a:tabLst/>
            <a:defRPr/>
          </a:pPr>
          <a:r>
            <a:rPr lang="en-US" sz="1800" b="1" kern="1200" spc="-5" dirty="0" smtClean="0">
              <a:solidFill>
                <a:srgbClr val="8F0500"/>
              </a:solidFill>
              <a:latin typeface="Helvetica Neue"/>
              <a:cs typeface="Times New Roman" pitchFamily="18" charset="0"/>
            </a:rPr>
            <a:t>Observation:</a:t>
          </a:r>
        </a:p>
      </dsp:txBody>
      <dsp:txXfrm>
        <a:off x="593189" y="1649794"/>
        <a:ext cx="7820461" cy="559396"/>
      </dsp:txXfrm>
    </dsp:sp>
    <dsp:sp modelId="{FE68B5C9-BF10-4524-88AA-9063BEAD1BC1}">
      <dsp:nvSpPr>
        <dsp:cNvPr id="0" name=""/>
        <dsp:cNvSpPr/>
      </dsp:nvSpPr>
      <dsp:spPr>
        <a:xfrm>
          <a:off x="0" y="3879775"/>
          <a:ext cx="11258550" cy="1190700"/>
        </a:xfrm>
        <a:prstGeom prst="rect">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73789" tIns="437388" rIns="873789"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dirty="0" smtClean="0">
              <a:solidFill>
                <a:schemeClr val="tx1"/>
              </a:solidFill>
              <a:latin typeface="Helvetica Neue"/>
              <a:cs typeface="Times New Roman" pitchFamily="18" charset="0"/>
            </a:rPr>
            <a:t>Supply Chain Management can be the new source of value creation in FCCL and ACL</a:t>
          </a:r>
          <a:endParaRPr lang="en-US" sz="1800" kern="1200" dirty="0">
            <a:solidFill>
              <a:schemeClr val="tx1"/>
            </a:solidFill>
            <a:latin typeface="Helvetica Neue"/>
            <a:cs typeface="Times New Roman" pitchFamily="18" charset="0"/>
          </a:endParaRPr>
        </a:p>
        <a:p>
          <a:pPr marL="171450" lvl="1" indent="-171450" algn="l" defTabSz="800100">
            <a:lnSpc>
              <a:spcPct val="90000"/>
            </a:lnSpc>
            <a:spcBef>
              <a:spcPct val="0"/>
            </a:spcBef>
            <a:spcAft>
              <a:spcPct val="15000"/>
            </a:spcAft>
            <a:buChar char="••"/>
          </a:pPr>
          <a:r>
            <a:rPr lang="en-US" sz="1800" kern="1200" dirty="0" smtClean="0">
              <a:solidFill>
                <a:schemeClr val="tx1"/>
              </a:solidFill>
              <a:latin typeface="Helvetica Neue"/>
              <a:cs typeface="Times New Roman" pitchFamily="18" charset="0"/>
            </a:rPr>
            <a:t>Efficient and effective supply chain can improve customer fulfillment and cash flow</a:t>
          </a:r>
          <a:endParaRPr lang="en-US" sz="1800" kern="1200" dirty="0">
            <a:solidFill>
              <a:schemeClr val="tx1"/>
            </a:solidFill>
            <a:latin typeface="Helvetica Neue"/>
            <a:cs typeface="Times New Roman" pitchFamily="18" charset="0"/>
          </a:endParaRPr>
        </a:p>
      </dsp:txBody>
      <dsp:txXfrm>
        <a:off x="0" y="3879775"/>
        <a:ext cx="11258550" cy="1190700"/>
      </dsp:txXfrm>
    </dsp:sp>
    <dsp:sp modelId="{5DC0EF26-7E4B-48B1-8E96-DFD9C96C2F19}">
      <dsp:nvSpPr>
        <dsp:cNvPr id="0" name=""/>
        <dsp:cNvSpPr/>
      </dsp:nvSpPr>
      <dsp:spPr>
        <a:xfrm>
          <a:off x="490276" y="3582896"/>
          <a:ext cx="7880985" cy="61992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7882" tIns="0" rIns="297882" bIns="0" numCol="1" spcCol="1270" anchor="ctr" anchorCtr="0">
          <a:noAutofit/>
        </a:bodyPr>
        <a:lstStyle/>
        <a:p>
          <a:pPr lvl="0" algn="l" defTabSz="800100">
            <a:lnSpc>
              <a:spcPct val="90000"/>
            </a:lnSpc>
            <a:spcBef>
              <a:spcPct val="0"/>
            </a:spcBef>
            <a:spcAft>
              <a:spcPct val="35000"/>
            </a:spcAft>
          </a:pPr>
          <a:r>
            <a:rPr lang="en-US" sz="1800" b="1" kern="1200" dirty="0" smtClean="0">
              <a:solidFill>
                <a:srgbClr val="8F0500"/>
              </a:solidFill>
              <a:latin typeface="Helvetica Neue"/>
              <a:cs typeface="Times New Roman" pitchFamily="18" charset="0"/>
            </a:rPr>
            <a:t>Future State</a:t>
          </a:r>
          <a:endParaRPr lang="en-US" sz="1800" b="1" kern="1200" dirty="0">
            <a:solidFill>
              <a:srgbClr val="8F0500"/>
            </a:solidFill>
            <a:latin typeface="Helvetica Neue"/>
            <a:cs typeface="Times New Roman" pitchFamily="18" charset="0"/>
          </a:endParaRPr>
        </a:p>
      </dsp:txBody>
      <dsp:txXfrm>
        <a:off x="520538" y="3613158"/>
        <a:ext cx="7820461" cy="55939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1CAA76-B221-41E5-9119-871CB765EDA5}">
      <dsp:nvSpPr>
        <dsp:cNvPr id="0" name=""/>
        <dsp:cNvSpPr/>
      </dsp:nvSpPr>
      <dsp:spPr>
        <a:xfrm>
          <a:off x="0" y="1748182"/>
          <a:ext cx="11269026" cy="573792"/>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en-US" sz="2000" b="1" kern="1200" dirty="0" smtClean="0">
              <a:solidFill>
                <a:srgbClr val="6A0500"/>
              </a:solidFill>
              <a:latin typeface="Helvetica Neue"/>
              <a:cs typeface="Times New Roman" pitchFamily="18" charset="0"/>
            </a:rPr>
            <a:t>Design Improvement Plan</a:t>
          </a:r>
          <a:endParaRPr lang="en-US" sz="2000" kern="1200" dirty="0">
            <a:solidFill>
              <a:srgbClr val="6A0500"/>
            </a:solidFill>
          </a:endParaRPr>
        </a:p>
      </dsp:txBody>
      <dsp:txXfrm>
        <a:off x="0" y="1748182"/>
        <a:ext cx="11269026" cy="309848"/>
      </dsp:txXfrm>
    </dsp:sp>
    <dsp:sp modelId="{D9C3A752-9433-4580-842C-139DFFB3B3EC}">
      <dsp:nvSpPr>
        <dsp:cNvPr id="0" name=""/>
        <dsp:cNvSpPr/>
      </dsp:nvSpPr>
      <dsp:spPr>
        <a:xfrm>
          <a:off x="0" y="2046555"/>
          <a:ext cx="11269026" cy="263944"/>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568" tIns="17780" rIns="99568" bIns="17780" numCol="1" spcCol="1270" anchor="ctr" anchorCtr="0">
          <a:noAutofit/>
        </a:bodyPr>
        <a:lstStyle/>
        <a:p>
          <a:pPr lvl="0" algn="ctr" defTabSz="622300">
            <a:lnSpc>
              <a:spcPct val="90000"/>
            </a:lnSpc>
            <a:spcBef>
              <a:spcPct val="0"/>
            </a:spcBef>
            <a:spcAft>
              <a:spcPct val="35000"/>
            </a:spcAft>
          </a:pPr>
          <a:r>
            <a:rPr lang="en-US" sz="1400" kern="1200" dirty="0" smtClean="0">
              <a:solidFill>
                <a:srgbClr val="6A0500"/>
              </a:solidFill>
              <a:latin typeface="Helvetica Neue"/>
              <a:cs typeface="Times New Roman" pitchFamily="18" charset="0"/>
            </a:rPr>
            <a:t>Order processing optimization by </a:t>
          </a:r>
          <a:r>
            <a:rPr lang="en-US" sz="1400" b="1" kern="1200" dirty="0" smtClean="0">
              <a:solidFill>
                <a:srgbClr val="6A0500"/>
              </a:solidFill>
              <a:latin typeface="Helvetica Neue"/>
              <a:cs typeface="Times New Roman" pitchFamily="18" charset="0"/>
            </a:rPr>
            <a:t>DIFOT- </a:t>
          </a:r>
          <a:r>
            <a:rPr lang="en-US" sz="1400" kern="1200" dirty="0" smtClean="0">
              <a:solidFill>
                <a:srgbClr val="6A0500"/>
              </a:solidFill>
              <a:latin typeface="Helvetica Neue"/>
              <a:cs typeface="Times New Roman" pitchFamily="18" charset="0"/>
            </a:rPr>
            <a:t>Delivery in full on time</a:t>
          </a:r>
          <a:endParaRPr lang="en-US" sz="1400" kern="1200" dirty="0">
            <a:solidFill>
              <a:srgbClr val="6A0500"/>
            </a:solidFill>
          </a:endParaRPr>
        </a:p>
      </dsp:txBody>
      <dsp:txXfrm>
        <a:off x="0" y="2046555"/>
        <a:ext cx="11269026" cy="263944"/>
      </dsp:txXfrm>
    </dsp:sp>
    <dsp:sp modelId="{5907D369-56C4-4209-84B1-22422A107A25}">
      <dsp:nvSpPr>
        <dsp:cNvPr id="0" name=""/>
        <dsp:cNvSpPr/>
      </dsp:nvSpPr>
      <dsp:spPr>
        <a:xfrm rot="10800000">
          <a:off x="0" y="874296"/>
          <a:ext cx="11269026" cy="882493"/>
        </a:xfrm>
        <a:prstGeom prst="upArrowCallou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en-US" sz="2000" b="1" kern="1200" dirty="0" smtClean="0">
              <a:solidFill>
                <a:srgbClr val="6A0500"/>
              </a:solidFill>
              <a:latin typeface="Helvetica Neue"/>
              <a:cs typeface="Times New Roman" pitchFamily="18" charset="0"/>
            </a:rPr>
            <a:t>Diagnosis</a:t>
          </a:r>
          <a:endParaRPr lang="en-US" sz="2000" kern="1200" dirty="0">
            <a:solidFill>
              <a:srgbClr val="6A0500"/>
            </a:solidFill>
          </a:endParaRPr>
        </a:p>
      </dsp:txBody>
      <dsp:txXfrm rot="-10800000">
        <a:off x="0" y="874296"/>
        <a:ext cx="11269026" cy="309755"/>
      </dsp:txXfrm>
    </dsp:sp>
    <dsp:sp modelId="{730ED26D-7686-40E6-B8CB-6777B34D57EC}">
      <dsp:nvSpPr>
        <dsp:cNvPr id="0" name=""/>
        <dsp:cNvSpPr/>
      </dsp:nvSpPr>
      <dsp:spPr>
        <a:xfrm>
          <a:off x="0" y="1184051"/>
          <a:ext cx="11269026" cy="263865"/>
        </a:xfrm>
        <a:prstGeom prst="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568" tIns="17780" rIns="99568" bIns="17780" numCol="1" spcCol="1270" anchor="ctr" anchorCtr="0">
          <a:noAutofit/>
        </a:bodyPr>
        <a:lstStyle/>
        <a:p>
          <a:pPr lvl="0" algn="ctr" defTabSz="622300">
            <a:lnSpc>
              <a:spcPct val="90000"/>
            </a:lnSpc>
            <a:spcBef>
              <a:spcPct val="0"/>
            </a:spcBef>
            <a:spcAft>
              <a:spcPct val="35000"/>
            </a:spcAft>
          </a:pPr>
          <a:r>
            <a:rPr lang="en-US" sz="1400" kern="1200" dirty="0" smtClean="0">
              <a:solidFill>
                <a:srgbClr val="6A0500"/>
              </a:solidFill>
              <a:latin typeface="Helvetica Neue"/>
              <a:cs typeface="Times New Roman" pitchFamily="18" charset="0"/>
            </a:rPr>
            <a:t>How to reduce order processing time?</a:t>
          </a:r>
          <a:endParaRPr lang="en-US" sz="1400" kern="1200" dirty="0">
            <a:solidFill>
              <a:srgbClr val="6A0500"/>
            </a:solidFill>
          </a:endParaRPr>
        </a:p>
      </dsp:txBody>
      <dsp:txXfrm>
        <a:off x="0" y="1184051"/>
        <a:ext cx="11269026" cy="263865"/>
      </dsp:txXfrm>
    </dsp:sp>
    <dsp:sp modelId="{890F24A9-1D7F-4199-905F-7512BB257053}">
      <dsp:nvSpPr>
        <dsp:cNvPr id="0" name=""/>
        <dsp:cNvSpPr/>
      </dsp:nvSpPr>
      <dsp:spPr>
        <a:xfrm rot="10800000">
          <a:off x="0" y="410"/>
          <a:ext cx="11269026" cy="882493"/>
        </a:xfrm>
        <a:prstGeom prst="upArrowCallou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en-US" sz="2000" b="1" kern="1200" dirty="0" smtClean="0">
              <a:solidFill>
                <a:srgbClr val="6A0500"/>
              </a:solidFill>
              <a:latin typeface="Helvetica Neue"/>
              <a:cs typeface="Times New Roman" pitchFamily="18" charset="0"/>
            </a:rPr>
            <a:t>Investigate </a:t>
          </a:r>
          <a:endParaRPr lang="en-US" sz="2000" kern="1200" dirty="0">
            <a:solidFill>
              <a:srgbClr val="6A0500"/>
            </a:solidFill>
          </a:endParaRPr>
        </a:p>
      </dsp:txBody>
      <dsp:txXfrm rot="-10800000">
        <a:off x="0" y="410"/>
        <a:ext cx="11269026" cy="309755"/>
      </dsp:txXfrm>
    </dsp:sp>
    <dsp:sp modelId="{542998B8-BE22-49D8-A4AC-1C668D4ED8B0}">
      <dsp:nvSpPr>
        <dsp:cNvPr id="0" name=""/>
        <dsp:cNvSpPr/>
      </dsp:nvSpPr>
      <dsp:spPr>
        <a:xfrm>
          <a:off x="0" y="310165"/>
          <a:ext cx="11269026" cy="263865"/>
        </a:xfrm>
        <a:prstGeom prst="rect">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568" tIns="17780" rIns="99568" bIns="17780" numCol="1" spcCol="1270" anchor="ctr" anchorCtr="0">
          <a:noAutofit/>
        </a:bodyPr>
        <a:lstStyle/>
        <a:p>
          <a:pPr lvl="0" algn="ctr" defTabSz="622300">
            <a:lnSpc>
              <a:spcPct val="90000"/>
            </a:lnSpc>
            <a:spcBef>
              <a:spcPct val="0"/>
            </a:spcBef>
            <a:spcAft>
              <a:spcPct val="35000"/>
            </a:spcAft>
          </a:pPr>
          <a:r>
            <a:rPr lang="en-US" sz="1400" kern="1200" dirty="0" smtClean="0">
              <a:solidFill>
                <a:srgbClr val="6A0500"/>
              </a:solidFill>
              <a:latin typeface="Helvetica Neue"/>
              <a:cs typeface="Times New Roman" pitchFamily="18" charset="0"/>
            </a:rPr>
            <a:t>Order Management Process</a:t>
          </a:r>
          <a:endParaRPr lang="en-US" sz="1400" kern="1200" dirty="0">
            <a:solidFill>
              <a:srgbClr val="6A0500"/>
            </a:solidFill>
          </a:endParaRPr>
        </a:p>
      </dsp:txBody>
      <dsp:txXfrm>
        <a:off x="0" y="310165"/>
        <a:ext cx="11269026" cy="26386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EEFFBB4-0738-41A8-AB89-AEAE83BC393E}">
      <dsp:nvSpPr>
        <dsp:cNvPr id="0" name=""/>
        <dsp:cNvSpPr/>
      </dsp:nvSpPr>
      <dsp:spPr>
        <a:xfrm>
          <a:off x="0" y="0"/>
          <a:ext cx="11258550" cy="913510"/>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en-US" sz="2000" b="1" kern="1200" dirty="0" smtClean="0">
              <a:solidFill>
                <a:srgbClr val="6A0500"/>
              </a:solidFill>
              <a:latin typeface="Helvetica Neue"/>
              <a:cs typeface="Times New Roman" pitchFamily="18" charset="0"/>
            </a:rPr>
            <a:t>Order Cycle Component</a:t>
          </a:r>
          <a:endParaRPr lang="en-US" sz="2000" b="1" kern="1200" dirty="0">
            <a:solidFill>
              <a:srgbClr val="6A0500"/>
            </a:solidFill>
          </a:endParaRPr>
        </a:p>
      </dsp:txBody>
      <dsp:txXfrm>
        <a:off x="0" y="0"/>
        <a:ext cx="11258550" cy="493295"/>
      </dsp:txXfrm>
    </dsp:sp>
    <dsp:sp modelId="{8EEF25E1-3622-44C1-8D39-4DA195F13DE0}">
      <dsp:nvSpPr>
        <dsp:cNvPr id="0" name=""/>
        <dsp:cNvSpPr/>
      </dsp:nvSpPr>
      <dsp:spPr>
        <a:xfrm>
          <a:off x="0" y="475471"/>
          <a:ext cx="2814637" cy="420214"/>
        </a:xfrm>
        <a:prstGeom prst="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568" tIns="17780" rIns="99568" bIns="17780" numCol="1" spcCol="1270" anchor="ctr" anchorCtr="0">
          <a:noAutofit/>
        </a:bodyPr>
        <a:lstStyle/>
        <a:p>
          <a:pPr lvl="0" algn="ctr" defTabSz="622300">
            <a:lnSpc>
              <a:spcPct val="90000"/>
            </a:lnSpc>
            <a:spcBef>
              <a:spcPct val="0"/>
            </a:spcBef>
            <a:spcAft>
              <a:spcPct val="35000"/>
            </a:spcAft>
          </a:pPr>
          <a:r>
            <a:rPr lang="en-US" sz="1400" b="0" kern="1200" dirty="0" smtClean="0">
              <a:latin typeface="Helvetica Neue"/>
              <a:cs typeface="Times New Roman" pitchFamily="18" charset="0"/>
            </a:rPr>
            <a:t>Order Request, how customer requests for order?</a:t>
          </a:r>
          <a:endParaRPr lang="en-US" sz="1400" b="0" kern="1200" dirty="0"/>
        </a:p>
      </dsp:txBody>
      <dsp:txXfrm>
        <a:off x="0" y="475471"/>
        <a:ext cx="2814637" cy="420214"/>
      </dsp:txXfrm>
    </dsp:sp>
    <dsp:sp modelId="{079B456E-FFEE-4028-A559-EB7ED790E7EF}">
      <dsp:nvSpPr>
        <dsp:cNvPr id="0" name=""/>
        <dsp:cNvSpPr/>
      </dsp:nvSpPr>
      <dsp:spPr>
        <a:xfrm>
          <a:off x="2814637" y="475471"/>
          <a:ext cx="2814637" cy="420214"/>
        </a:xfrm>
        <a:prstGeom prst="rect">
          <a:avLst/>
        </a:prstGeom>
        <a:solidFill>
          <a:schemeClr val="accent3">
            <a:tint val="40000"/>
            <a:alpha val="90000"/>
            <a:hueOff val="-307713"/>
            <a:satOff val="-5781"/>
            <a:lumOff val="-261"/>
            <a:alphaOff val="0"/>
          </a:schemeClr>
        </a:solidFill>
        <a:ln w="12700" cap="flat" cmpd="sng" algn="ctr">
          <a:solidFill>
            <a:schemeClr val="accent3">
              <a:tint val="40000"/>
              <a:alpha val="90000"/>
              <a:hueOff val="-307713"/>
              <a:satOff val="-5781"/>
              <a:lumOff val="-261"/>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568" tIns="17780" rIns="99568" bIns="17780" numCol="1" spcCol="1270" anchor="ctr" anchorCtr="0">
          <a:noAutofit/>
        </a:bodyPr>
        <a:lstStyle/>
        <a:p>
          <a:pPr lvl="0" algn="ctr" defTabSz="622300">
            <a:lnSpc>
              <a:spcPct val="90000"/>
            </a:lnSpc>
            <a:spcBef>
              <a:spcPct val="0"/>
            </a:spcBef>
            <a:spcAft>
              <a:spcPct val="35000"/>
            </a:spcAft>
          </a:pPr>
          <a:r>
            <a:rPr lang="en-US" sz="1400" b="0" kern="1200" dirty="0" smtClean="0">
              <a:latin typeface="Helvetica Neue"/>
              <a:cs typeface="Times New Roman" pitchFamily="18" charset="0"/>
            </a:rPr>
            <a:t>Order Processing, how order is processed?</a:t>
          </a:r>
          <a:endParaRPr lang="en-US" sz="1400" b="0" kern="1200" dirty="0"/>
        </a:p>
      </dsp:txBody>
      <dsp:txXfrm>
        <a:off x="2814637" y="475471"/>
        <a:ext cx="2814637" cy="420214"/>
      </dsp:txXfrm>
    </dsp:sp>
    <dsp:sp modelId="{26CA0FC4-1986-453B-BBD8-B8EC718D8E40}">
      <dsp:nvSpPr>
        <dsp:cNvPr id="0" name=""/>
        <dsp:cNvSpPr/>
      </dsp:nvSpPr>
      <dsp:spPr>
        <a:xfrm>
          <a:off x="5629275" y="475471"/>
          <a:ext cx="2814637" cy="420214"/>
        </a:xfrm>
        <a:prstGeom prst="rect">
          <a:avLst/>
        </a:prstGeom>
        <a:solidFill>
          <a:schemeClr val="accent3">
            <a:tint val="40000"/>
            <a:alpha val="90000"/>
            <a:hueOff val="-615426"/>
            <a:satOff val="-11561"/>
            <a:lumOff val="-523"/>
            <a:alphaOff val="0"/>
          </a:schemeClr>
        </a:solidFill>
        <a:ln w="12700" cap="flat" cmpd="sng" algn="ctr">
          <a:solidFill>
            <a:schemeClr val="accent3">
              <a:tint val="40000"/>
              <a:alpha val="90000"/>
              <a:hueOff val="-615426"/>
              <a:satOff val="-11561"/>
              <a:lumOff val="-523"/>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568" tIns="17780" rIns="99568" bIns="17780" numCol="1" spcCol="1270" anchor="ctr" anchorCtr="0">
          <a:noAutofit/>
        </a:bodyPr>
        <a:lstStyle/>
        <a:p>
          <a:pPr lvl="0" algn="ctr" defTabSz="622300">
            <a:lnSpc>
              <a:spcPct val="90000"/>
            </a:lnSpc>
            <a:spcBef>
              <a:spcPct val="0"/>
            </a:spcBef>
            <a:spcAft>
              <a:spcPct val="35000"/>
            </a:spcAft>
          </a:pPr>
          <a:r>
            <a:rPr lang="en-US" sz="1400" b="0" kern="1200" dirty="0" smtClean="0">
              <a:latin typeface="Helvetica Neue"/>
              <a:cs typeface="Times New Roman" pitchFamily="18" charset="0"/>
            </a:rPr>
            <a:t>Order Preparation, how order is prepared?</a:t>
          </a:r>
          <a:endParaRPr lang="en-US" sz="1400" b="0" kern="1200" dirty="0"/>
        </a:p>
      </dsp:txBody>
      <dsp:txXfrm>
        <a:off x="5629275" y="475471"/>
        <a:ext cx="2814637" cy="420214"/>
      </dsp:txXfrm>
    </dsp:sp>
    <dsp:sp modelId="{5FA006D7-5E9D-4FEE-8E69-7419773F483E}">
      <dsp:nvSpPr>
        <dsp:cNvPr id="0" name=""/>
        <dsp:cNvSpPr/>
      </dsp:nvSpPr>
      <dsp:spPr>
        <a:xfrm>
          <a:off x="8443912" y="475471"/>
          <a:ext cx="2814637" cy="420214"/>
        </a:xfrm>
        <a:prstGeom prst="rect">
          <a:avLst/>
        </a:prstGeom>
        <a:solidFill>
          <a:schemeClr val="accent3">
            <a:tint val="40000"/>
            <a:alpha val="90000"/>
            <a:hueOff val="-923139"/>
            <a:satOff val="-17342"/>
            <a:lumOff val="-784"/>
            <a:alphaOff val="0"/>
          </a:schemeClr>
        </a:solidFill>
        <a:ln w="12700" cap="flat" cmpd="sng" algn="ctr">
          <a:solidFill>
            <a:schemeClr val="accent3">
              <a:tint val="40000"/>
              <a:alpha val="90000"/>
              <a:hueOff val="-923139"/>
              <a:satOff val="-17342"/>
              <a:lumOff val="-78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568" tIns="17780" rIns="99568" bIns="17780" numCol="1" spcCol="1270" anchor="ctr" anchorCtr="0">
          <a:noAutofit/>
        </a:bodyPr>
        <a:lstStyle/>
        <a:p>
          <a:pPr lvl="0" algn="ctr" defTabSz="622300">
            <a:lnSpc>
              <a:spcPct val="90000"/>
            </a:lnSpc>
            <a:spcBef>
              <a:spcPct val="0"/>
            </a:spcBef>
            <a:spcAft>
              <a:spcPct val="35000"/>
            </a:spcAft>
          </a:pPr>
          <a:r>
            <a:rPr lang="en-US" sz="1400" b="0" kern="1200" dirty="0" smtClean="0">
              <a:latin typeface="Helvetica Neue"/>
              <a:cs typeface="Times New Roman" pitchFamily="18" charset="0"/>
            </a:rPr>
            <a:t>Order shipment, how order is shipped?</a:t>
          </a:r>
          <a:endParaRPr lang="en-US" sz="1400" b="0" kern="1200" dirty="0"/>
        </a:p>
      </dsp:txBody>
      <dsp:txXfrm>
        <a:off x="8443912" y="475471"/>
        <a:ext cx="2814637" cy="42021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C353B0-FC65-4594-817F-7A5DE8270864}">
      <dsp:nvSpPr>
        <dsp:cNvPr id="0" name=""/>
        <dsp:cNvSpPr/>
      </dsp:nvSpPr>
      <dsp:spPr>
        <a:xfrm>
          <a:off x="109677" y="348817"/>
          <a:ext cx="3012318" cy="2484532"/>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3825" tIns="123825" rIns="123825" bIns="123825" numCol="1" spcCol="1270" anchor="t" anchorCtr="0">
          <a:noAutofit/>
        </a:bodyPr>
        <a:lstStyle/>
        <a:p>
          <a:pPr marL="171450" lvl="1" indent="-171450" algn="l" defTabSz="800100">
            <a:lnSpc>
              <a:spcPct val="90000"/>
            </a:lnSpc>
            <a:spcBef>
              <a:spcPct val="0"/>
            </a:spcBef>
            <a:spcAft>
              <a:spcPct val="15000"/>
            </a:spcAft>
            <a:buChar char="••"/>
          </a:pPr>
          <a:r>
            <a:rPr lang="en-US" sz="1800" b="1" kern="1200" dirty="0" smtClean="0">
              <a:latin typeface="Helvetica Neue"/>
              <a:cs typeface="Times New Roman" pitchFamily="18" charset="0"/>
            </a:rPr>
            <a:t>Supply Chain (Customer, Warehouse &amp; Fleet) Network Optimization</a:t>
          </a:r>
          <a:endParaRPr lang="en-US" sz="1800" b="1" kern="1200" dirty="0">
            <a:latin typeface="Helvetica Neue"/>
            <a:cs typeface="Times New Roman" pitchFamily="18" charset="0"/>
          </a:endParaRPr>
        </a:p>
      </dsp:txBody>
      <dsp:txXfrm>
        <a:off x="166853" y="405993"/>
        <a:ext cx="2897966" cy="1837780"/>
      </dsp:txXfrm>
    </dsp:sp>
    <dsp:sp modelId="{55312C7F-BAAE-4752-AE2B-1C50910BAFEE}">
      <dsp:nvSpPr>
        <dsp:cNvPr id="0" name=""/>
        <dsp:cNvSpPr/>
      </dsp:nvSpPr>
      <dsp:spPr>
        <a:xfrm flipV="1">
          <a:off x="1541497" y="3999622"/>
          <a:ext cx="3488103" cy="1373127"/>
        </a:xfrm>
        <a:prstGeom prst="curvedDownArrow">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FC1A397C-02C2-4C57-BA9C-07622664B3AA}">
      <dsp:nvSpPr>
        <dsp:cNvPr id="0" name=""/>
        <dsp:cNvSpPr/>
      </dsp:nvSpPr>
      <dsp:spPr>
        <a:xfrm>
          <a:off x="703894" y="2594932"/>
          <a:ext cx="2677616" cy="2475542"/>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22860" rIns="34290" bIns="22860" numCol="1" spcCol="1270" anchor="ctr" anchorCtr="0">
          <a:noAutofit/>
        </a:bodyPr>
        <a:lstStyle/>
        <a:p>
          <a:pPr lvl="0" algn="ctr" defTabSz="800100" rtl="0">
            <a:lnSpc>
              <a:spcPct val="90000"/>
            </a:lnSpc>
            <a:spcBef>
              <a:spcPct val="0"/>
            </a:spcBef>
            <a:spcAft>
              <a:spcPct val="35000"/>
            </a:spcAft>
          </a:pPr>
          <a:r>
            <a:rPr lang="en-US" sz="1800" kern="1200" dirty="0" smtClean="0">
              <a:solidFill>
                <a:srgbClr val="8F0500"/>
              </a:solidFill>
              <a:latin typeface="Helvetica Neue"/>
              <a:cs typeface="Times New Roman" pitchFamily="18" charset="0"/>
            </a:rPr>
            <a:t>This can be accomplished by implementing network modeling and operation research planning tools that employ two techniques</a:t>
          </a:r>
          <a:endParaRPr lang="en-US" sz="1800" kern="1200" dirty="0">
            <a:solidFill>
              <a:srgbClr val="8F0500"/>
            </a:solidFill>
            <a:latin typeface="Helvetica Neue"/>
            <a:cs typeface="Times New Roman" pitchFamily="18" charset="0"/>
          </a:endParaRPr>
        </a:p>
      </dsp:txBody>
      <dsp:txXfrm>
        <a:off x="776400" y="2667438"/>
        <a:ext cx="2532604" cy="2330530"/>
      </dsp:txXfrm>
    </dsp:sp>
    <dsp:sp modelId="{35DAAEBE-A232-4B64-AEAD-519B3DC7A089}">
      <dsp:nvSpPr>
        <dsp:cNvPr id="0" name=""/>
        <dsp:cNvSpPr/>
      </dsp:nvSpPr>
      <dsp:spPr>
        <a:xfrm>
          <a:off x="3955764" y="1558976"/>
          <a:ext cx="3012318" cy="2484532"/>
        </a:xfrm>
        <a:prstGeom prst="roundRect">
          <a:avLst>
            <a:gd name="adj" fmla="val 10000"/>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3825" tIns="123825" rIns="123825" bIns="123825" numCol="1" spcCol="1270" anchor="t" anchorCtr="0">
          <a:noAutofit/>
        </a:bodyPr>
        <a:lstStyle/>
        <a:p>
          <a:pPr marL="171450" lvl="1" indent="-171450" algn="l" defTabSz="800100" rtl="0">
            <a:lnSpc>
              <a:spcPct val="90000"/>
            </a:lnSpc>
            <a:spcBef>
              <a:spcPct val="0"/>
            </a:spcBef>
            <a:spcAft>
              <a:spcPct val="15000"/>
            </a:spcAft>
            <a:buChar char="••"/>
          </a:pPr>
          <a:r>
            <a:rPr lang="en-US" sz="1800" b="1" kern="1200" dirty="0" smtClean="0">
              <a:latin typeface="Helvetica Neue"/>
              <a:cs typeface="Times New Roman" pitchFamily="18" charset="0"/>
            </a:rPr>
            <a:t>Mathematical algorithms to determine</a:t>
          </a:r>
          <a:endParaRPr lang="en-US" sz="1800" b="1" kern="1200" dirty="0">
            <a:latin typeface="Helvetica Neue"/>
            <a:cs typeface="Times New Roman" pitchFamily="18" charset="0"/>
          </a:endParaRPr>
        </a:p>
      </dsp:txBody>
      <dsp:txXfrm>
        <a:off x="4012940" y="2148552"/>
        <a:ext cx="2897966" cy="1837780"/>
      </dsp:txXfrm>
    </dsp:sp>
    <dsp:sp modelId="{AE6D9B60-0E27-490D-B2CC-E406F174BF2F}">
      <dsp:nvSpPr>
        <dsp:cNvPr id="0" name=""/>
        <dsp:cNvSpPr/>
      </dsp:nvSpPr>
      <dsp:spPr>
        <a:xfrm>
          <a:off x="5521578" y="195829"/>
          <a:ext cx="3822836" cy="1258783"/>
        </a:xfrm>
        <a:prstGeom prst="curvedDownArrow">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961B1C54-3C90-40F0-9C28-A95D98B30732}">
      <dsp:nvSpPr>
        <dsp:cNvPr id="0" name=""/>
        <dsp:cNvSpPr/>
      </dsp:nvSpPr>
      <dsp:spPr>
        <a:xfrm>
          <a:off x="4625168" y="685420"/>
          <a:ext cx="2677616" cy="1582324"/>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22860" rIns="34290" bIns="22860" numCol="1" spcCol="1270" anchor="ctr" anchorCtr="0">
          <a:noAutofit/>
        </a:bodyPr>
        <a:lstStyle/>
        <a:p>
          <a:pPr lvl="0" algn="ctr" defTabSz="800100" rtl="0">
            <a:lnSpc>
              <a:spcPct val="90000"/>
            </a:lnSpc>
            <a:spcBef>
              <a:spcPct val="0"/>
            </a:spcBef>
            <a:spcAft>
              <a:spcPct val="35000"/>
            </a:spcAft>
          </a:pPr>
          <a:r>
            <a:rPr lang="en-US" sz="1800" kern="1200" dirty="0" smtClean="0">
              <a:solidFill>
                <a:srgbClr val="8F0500"/>
              </a:solidFill>
              <a:latin typeface="Helvetica Neue"/>
              <a:cs typeface="Times New Roman" pitchFamily="18" charset="0"/>
            </a:rPr>
            <a:t>Least-cost or Best solutions (Method used to obtain the initial feasible solution) e.g. efficient supply chain</a:t>
          </a:r>
          <a:endParaRPr lang="en-US" sz="1800" kern="1200" dirty="0">
            <a:solidFill>
              <a:srgbClr val="8F0500"/>
            </a:solidFill>
            <a:latin typeface="Helvetica Neue"/>
            <a:cs typeface="Times New Roman" pitchFamily="18" charset="0"/>
          </a:endParaRPr>
        </a:p>
      </dsp:txBody>
      <dsp:txXfrm>
        <a:off x="4671513" y="731765"/>
        <a:ext cx="2584926" cy="1489634"/>
      </dsp:txXfrm>
    </dsp:sp>
    <dsp:sp modelId="{C5B1A92F-A42D-4C05-9AE9-6705DDB3104C}">
      <dsp:nvSpPr>
        <dsp:cNvPr id="0" name=""/>
        <dsp:cNvSpPr/>
      </dsp:nvSpPr>
      <dsp:spPr>
        <a:xfrm>
          <a:off x="7865712" y="1485281"/>
          <a:ext cx="3012318" cy="2484532"/>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3825" tIns="123825" rIns="123825" bIns="123825" numCol="1" spcCol="1270" anchor="t" anchorCtr="0">
          <a:noAutofit/>
        </a:bodyPr>
        <a:lstStyle/>
        <a:p>
          <a:pPr marL="228600" lvl="1" indent="-228600" algn="l" defTabSz="977900" rtl="0">
            <a:lnSpc>
              <a:spcPct val="90000"/>
            </a:lnSpc>
            <a:spcBef>
              <a:spcPct val="0"/>
            </a:spcBef>
            <a:spcAft>
              <a:spcPct val="15000"/>
            </a:spcAft>
            <a:buChar char="••"/>
          </a:pPr>
          <a:endParaRPr lang="en-US" sz="2200" kern="1200" dirty="0">
            <a:latin typeface="Helvetica Neue"/>
          </a:endParaRPr>
        </a:p>
        <a:p>
          <a:pPr marL="171450" lvl="1" indent="-171450" algn="l" defTabSz="800100" rtl="0">
            <a:lnSpc>
              <a:spcPct val="90000"/>
            </a:lnSpc>
            <a:spcBef>
              <a:spcPct val="0"/>
            </a:spcBef>
            <a:spcAft>
              <a:spcPct val="15000"/>
            </a:spcAft>
            <a:buChar char="••"/>
          </a:pPr>
          <a:r>
            <a:rPr lang="en-US" sz="1800" b="1" kern="1200" dirty="0" smtClean="0">
              <a:latin typeface="Helvetica Neue"/>
              <a:cs typeface="Times New Roman" pitchFamily="18" charset="0"/>
            </a:rPr>
            <a:t>Simulation models to evaluate </a:t>
          </a:r>
          <a:endParaRPr lang="en-US" sz="1800" b="1" kern="1200" dirty="0">
            <a:latin typeface="Helvetica Neue"/>
            <a:cs typeface="Times New Roman" pitchFamily="18" charset="0"/>
          </a:endParaRPr>
        </a:p>
      </dsp:txBody>
      <dsp:txXfrm>
        <a:off x="7922888" y="1542457"/>
        <a:ext cx="2897966" cy="1837780"/>
      </dsp:txXfrm>
    </dsp:sp>
    <dsp:sp modelId="{36EEDC79-8F67-4F9F-818E-460AB9DE99EE}">
      <dsp:nvSpPr>
        <dsp:cNvPr id="0" name=""/>
        <dsp:cNvSpPr/>
      </dsp:nvSpPr>
      <dsp:spPr>
        <a:xfrm>
          <a:off x="8535116" y="3226267"/>
          <a:ext cx="2677616" cy="1453749"/>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22860" rIns="34290" bIns="22860" numCol="1" spcCol="1270" anchor="ctr" anchorCtr="0">
          <a:noAutofit/>
        </a:bodyPr>
        <a:lstStyle/>
        <a:p>
          <a:pPr lvl="0" algn="ctr" defTabSz="800100" rtl="0">
            <a:lnSpc>
              <a:spcPct val="90000"/>
            </a:lnSpc>
            <a:spcBef>
              <a:spcPct val="0"/>
            </a:spcBef>
            <a:spcAft>
              <a:spcPct val="35000"/>
            </a:spcAft>
          </a:pPr>
          <a:r>
            <a:rPr lang="en-US" sz="1800" kern="1200" dirty="0" smtClean="0">
              <a:solidFill>
                <a:srgbClr val="8F0500"/>
              </a:solidFill>
              <a:latin typeface="Helvetica Neue"/>
              <a:cs typeface="Times New Roman" pitchFamily="18" charset="0"/>
            </a:rPr>
            <a:t>Design Alternative (Particular design for specific requirement) e.g. responsive supply chain</a:t>
          </a:r>
          <a:endParaRPr lang="en-US" sz="1800" kern="1200" dirty="0">
            <a:solidFill>
              <a:srgbClr val="8F0500"/>
            </a:solidFill>
            <a:latin typeface="Helvetica Neue"/>
            <a:cs typeface="Times New Roman" pitchFamily="18" charset="0"/>
          </a:endParaRPr>
        </a:p>
      </dsp:txBody>
      <dsp:txXfrm>
        <a:off x="8577695" y="3268846"/>
        <a:ext cx="2592458" cy="1368591"/>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7CF8708-1AB0-433D-8C9A-017610F6A80B}">
      <dsp:nvSpPr>
        <dsp:cNvPr id="0" name=""/>
        <dsp:cNvSpPr/>
      </dsp:nvSpPr>
      <dsp:spPr>
        <a:xfrm>
          <a:off x="0" y="2521825"/>
          <a:ext cx="11269026" cy="1654590"/>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lvl="0" algn="ctr" defTabSz="800100">
            <a:lnSpc>
              <a:spcPct val="90000"/>
            </a:lnSpc>
            <a:spcBef>
              <a:spcPct val="0"/>
            </a:spcBef>
            <a:spcAft>
              <a:spcPct val="35000"/>
            </a:spcAft>
          </a:pPr>
          <a:r>
            <a:rPr lang="en-US" sz="1800" b="1" kern="1200" dirty="0" smtClean="0">
              <a:solidFill>
                <a:srgbClr val="8F0500"/>
              </a:solidFill>
              <a:latin typeface="Helvetica Neue"/>
              <a:cs typeface="Times New Roman" pitchFamily="18" charset="0"/>
            </a:rPr>
            <a:t>Or developing the ability to manage demand and respond to actual demand (responsive) through design alternative i.e. some combination of customer focus and agility to satisfy the customer need</a:t>
          </a:r>
          <a:endParaRPr lang="en-US" sz="1800" b="1" kern="1200" dirty="0">
            <a:solidFill>
              <a:srgbClr val="8F0500"/>
            </a:solidFill>
            <a:latin typeface="Helvetica Neue"/>
          </a:endParaRPr>
        </a:p>
      </dsp:txBody>
      <dsp:txXfrm>
        <a:off x="0" y="2521825"/>
        <a:ext cx="11269026" cy="893478"/>
      </dsp:txXfrm>
    </dsp:sp>
    <dsp:sp modelId="{4687092A-D401-4765-977E-5F4C3A53E297}">
      <dsp:nvSpPr>
        <dsp:cNvPr id="0" name=""/>
        <dsp:cNvSpPr/>
      </dsp:nvSpPr>
      <dsp:spPr>
        <a:xfrm>
          <a:off x="0" y="3417188"/>
          <a:ext cx="5634513" cy="761111"/>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22860" rIns="128016" bIns="22860" numCol="1" spcCol="1270" anchor="ctr" anchorCtr="0">
          <a:noAutofit/>
        </a:bodyPr>
        <a:lstStyle/>
        <a:p>
          <a:pPr lvl="0" algn="ctr" defTabSz="800100">
            <a:lnSpc>
              <a:spcPct val="90000"/>
            </a:lnSpc>
            <a:spcBef>
              <a:spcPct val="0"/>
            </a:spcBef>
            <a:spcAft>
              <a:spcPct val="35000"/>
            </a:spcAft>
          </a:pPr>
          <a:r>
            <a:rPr lang="en-US" sz="1800" b="0" kern="1200" dirty="0" smtClean="0">
              <a:latin typeface="Helvetica Neue"/>
              <a:cs typeface="Times New Roman" pitchFamily="18" charset="0"/>
            </a:rPr>
            <a:t>Responsive Supply Chain (</a:t>
          </a:r>
          <a:r>
            <a:rPr lang="en-US" sz="1800" kern="1200" dirty="0" smtClean="0">
              <a:solidFill>
                <a:prstClr val="black"/>
              </a:solidFill>
              <a:latin typeface="+mn-lt"/>
              <a:cs typeface="Arial" pitchFamily="34" charset="0"/>
            </a:rPr>
            <a:t>Ability to be flexible in response to changing demand, More volatile demand, Uncertain forecasts)</a:t>
          </a:r>
          <a:endParaRPr lang="en-US" sz="1800" b="0" kern="1200" dirty="0">
            <a:latin typeface="Helvetica Neue"/>
            <a:cs typeface="Times New Roman" pitchFamily="18" charset="0"/>
          </a:endParaRPr>
        </a:p>
      </dsp:txBody>
      <dsp:txXfrm>
        <a:off x="0" y="3417188"/>
        <a:ext cx="5634513" cy="761111"/>
      </dsp:txXfrm>
    </dsp:sp>
    <dsp:sp modelId="{FB081AA1-76DE-4814-A496-A3BAFD2671AD}">
      <dsp:nvSpPr>
        <dsp:cNvPr id="0" name=""/>
        <dsp:cNvSpPr/>
      </dsp:nvSpPr>
      <dsp:spPr>
        <a:xfrm>
          <a:off x="5634513" y="3417188"/>
          <a:ext cx="5634513" cy="761111"/>
        </a:xfrm>
        <a:prstGeom prst="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22860" rIns="128016" bIns="22860" numCol="1" spcCol="1270" anchor="ctr" anchorCtr="0">
          <a:noAutofit/>
        </a:bodyPr>
        <a:lstStyle/>
        <a:p>
          <a:pPr lvl="0" algn="ctr" defTabSz="800100">
            <a:lnSpc>
              <a:spcPct val="90000"/>
            </a:lnSpc>
            <a:spcBef>
              <a:spcPct val="0"/>
            </a:spcBef>
            <a:spcAft>
              <a:spcPct val="35000"/>
            </a:spcAft>
          </a:pPr>
          <a:r>
            <a:rPr lang="en-US" sz="1800" kern="1200" dirty="0" smtClean="0">
              <a:latin typeface="Helvetica Neue"/>
            </a:rPr>
            <a:t>Hybrid Supply Chain</a:t>
          </a:r>
          <a:endParaRPr lang="en-US" sz="1800" kern="1200" dirty="0">
            <a:latin typeface="Helvetica Neue"/>
          </a:endParaRPr>
        </a:p>
      </dsp:txBody>
      <dsp:txXfrm>
        <a:off x="5634513" y="3417188"/>
        <a:ext cx="5634513" cy="761111"/>
      </dsp:txXfrm>
    </dsp:sp>
    <dsp:sp modelId="{3F421C0A-78B1-466B-8AFB-721260DF67F3}">
      <dsp:nvSpPr>
        <dsp:cNvPr id="0" name=""/>
        <dsp:cNvSpPr/>
      </dsp:nvSpPr>
      <dsp:spPr>
        <a:xfrm rot="10800000">
          <a:off x="0" y="1884"/>
          <a:ext cx="11269026" cy="2544760"/>
        </a:xfrm>
        <a:prstGeom prst="upArrowCallou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lvl="0" algn="ctr" defTabSz="800100">
            <a:lnSpc>
              <a:spcPct val="90000"/>
            </a:lnSpc>
            <a:spcBef>
              <a:spcPct val="0"/>
            </a:spcBef>
            <a:spcAft>
              <a:spcPct val="35000"/>
            </a:spcAft>
          </a:pPr>
          <a:r>
            <a:rPr lang="en-US" sz="1800" b="1" kern="1200" dirty="0" smtClean="0">
              <a:solidFill>
                <a:srgbClr val="8F0500"/>
              </a:solidFill>
              <a:latin typeface="Helvetica Neue"/>
              <a:cs typeface="Times New Roman" pitchFamily="18" charset="0"/>
            </a:rPr>
            <a:t>Optimization involves developing the capabilities to find and implement the least-cost solution for the entire network (efficient or lean) </a:t>
          </a:r>
          <a:r>
            <a:rPr lang="en-US" sz="1800" kern="1200" dirty="0" smtClean="0">
              <a:solidFill>
                <a:prstClr val="black"/>
              </a:solidFill>
              <a:latin typeface="+mn-lt"/>
              <a:cs typeface="Arial" pitchFamily="34" charset="0"/>
            </a:rPr>
            <a:t>Least-cost manufacturing/supply chain, Relatively stable demand, Reasonably accurate forecasts, Make-to-stock strategy</a:t>
          </a:r>
          <a:endParaRPr lang="en-US" sz="1800" b="1" kern="1200" dirty="0">
            <a:solidFill>
              <a:srgbClr val="8F0500"/>
            </a:solidFill>
            <a:latin typeface="Helvetica Neue"/>
            <a:cs typeface="Times New Roman" pitchFamily="18" charset="0"/>
          </a:endParaRPr>
        </a:p>
      </dsp:txBody>
      <dsp:txXfrm rot="-10800000">
        <a:off x="0" y="1884"/>
        <a:ext cx="11269026" cy="893210"/>
      </dsp:txXfrm>
    </dsp:sp>
    <dsp:sp modelId="{1FC3C8C4-3591-41FD-9506-2047386963D8}">
      <dsp:nvSpPr>
        <dsp:cNvPr id="0" name=""/>
        <dsp:cNvSpPr/>
      </dsp:nvSpPr>
      <dsp:spPr>
        <a:xfrm>
          <a:off x="0" y="895094"/>
          <a:ext cx="2817256" cy="760883"/>
        </a:xfrm>
        <a:prstGeom prst="rect">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22860" rIns="128016" bIns="22860" numCol="1" spcCol="1270" anchor="ctr" anchorCtr="0">
          <a:noAutofit/>
        </a:bodyPr>
        <a:lstStyle/>
        <a:p>
          <a:pPr lvl="0" algn="ctr" defTabSz="800100">
            <a:lnSpc>
              <a:spcPct val="90000"/>
            </a:lnSpc>
            <a:spcBef>
              <a:spcPct val="0"/>
            </a:spcBef>
            <a:spcAft>
              <a:spcPct val="35000"/>
            </a:spcAft>
          </a:pPr>
          <a:r>
            <a:rPr lang="en-US" sz="1800" b="0" kern="1200" dirty="0" smtClean="0">
              <a:latin typeface="Helvetica Neue"/>
              <a:cs typeface="Times New Roman" pitchFamily="18" charset="0"/>
            </a:rPr>
            <a:t>1. It improves the lines of communication</a:t>
          </a:r>
          <a:endParaRPr lang="en-US" sz="1800" b="0" kern="1200" dirty="0">
            <a:latin typeface="Helvetica Neue"/>
            <a:cs typeface="Times New Roman" pitchFamily="18" charset="0"/>
          </a:endParaRPr>
        </a:p>
      </dsp:txBody>
      <dsp:txXfrm>
        <a:off x="0" y="895094"/>
        <a:ext cx="2817256" cy="760883"/>
      </dsp:txXfrm>
    </dsp:sp>
    <dsp:sp modelId="{42D22770-2ADA-4524-A692-68938734BBFF}">
      <dsp:nvSpPr>
        <dsp:cNvPr id="0" name=""/>
        <dsp:cNvSpPr/>
      </dsp:nvSpPr>
      <dsp:spPr>
        <a:xfrm>
          <a:off x="2817256" y="895094"/>
          <a:ext cx="2817256" cy="760883"/>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22860" rIns="128016" bIns="22860" numCol="1" spcCol="1270" anchor="ctr" anchorCtr="0">
          <a:noAutofit/>
        </a:bodyPr>
        <a:lstStyle/>
        <a:p>
          <a:pPr lvl="0" algn="ctr" defTabSz="800100">
            <a:lnSpc>
              <a:spcPct val="90000"/>
            </a:lnSpc>
            <a:spcBef>
              <a:spcPct val="0"/>
            </a:spcBef>
            <a:spcAft>
              <a:spcPct val="35000"/>
            </a:spcAft>
          </a:pPr>
          <a:r>
            <a:rPr lang="en-US" sz="1800" b="0" kern="1200" dirty="0" smtClean="0">
              <a:latin typeface="Helvetica Neue"/>
            </a:rPr>
            <a:t>2. It increases access to information</a:t>
          </a:r>
          <a:endParaRPr lang="en-US" sz="1800" b="0" kern="1200" dirty="0">
            <a:latin typeface="Helvetica Neue"/>
          </a:endParaRPr>
        </a:p>
      </dsp:txBody>
      <dsp:txXfrm>
        <a:off x="2817256" y="895094"/>
        <a:ext cx="2817256" cy="760883"/>
      </dsp:txXfrm>
    </dsp:sp>
    <dsp:sp modelId="{A8095839-3BC2-4FEC-BEBE-45218D114532}">
      <dsp:nvSpPr>
        <dsp:cNvPr id="0" name=""/>
        <dsp:cNvSpPr/>
      </dsp:nvSpPr>
      <dsp:spPr>
        <a:xfrm>
          <a:off x="5634513" y="895094"/>
          <a:ext cx="2817256" cy="760883"/>
        </a:xfrm>
        <a:prstGeom prst="rect">
          <a:avLst/>
        </a:prstGeom>
        <a:solidFill>
          <a:schemeClr val="accent6">
            <a:tint val="40000"/>
            <a:alpha val="90000"/>
            <a:hueOff val="0"/>
            <a:satOff val="0"/>
            <a:lumOff val="0"/>
            <a:alphaOff val="0"/>
          </a:schemeClr>
        </a:solidFill>
        <a:ln w="12700" cap="flat" cmpd="sng" algn="ctr">
          <a:solidFill>
            <a:schemeClr val="accent6">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22860" rIns="128016" bIns="22860" numCol="1" spcCol="1270" anchor="ctr" anchorCtr="0">
          <a:noAutofit/>
        </a:bodyPr>
        <a:lstStyle/>
        <a:p>
          <a:pPr lvl="0" algn="ctr" defTabSz="800100">
            <a:lnSpc>
              <a:spcPct val="90000"/>
            </a:lnSpc>
            <a:spcBef>
              <a:spcPct val="0"/>
            </a:spcBef>
            <a:spcAft>
              <a:spcPct val="35000"/>
            </a:spcAft>
          </a:pPr>
          <a:r>
            <a:rPr lang="en-US" sz="1800" b="0" kern="1200" dirty="0" smtClean="0">
              <a:latin typeface="Helvetica Neue"/>
            </a:rPr>
            <a:t>3. It reduces costs</a:t>
          </a:r>
          <a:endParaRPr lang="en-US" sz="1800" b="0" kern="1200" dirty="0">
            <a:latin typeface="Helvetica Neue"/>
          </a:endParaRPr>
        </a:p>
      </dsp:txBody>
      <dsp:txXfrm>
        <a:off x="5634513" y="895094"/>
        <a:ext cx="2817256" cy="760883"/>
      </dsp:txXfrm>
    </dsp:sp>
    <dsp:sp modelId="{92046F0D-285D-438B-A911-1266E658B73F}">
      <dsp:nvSpPr>
        <dsp:cNvPr id="0" name=""/>
        <dsp:cNvSpPr/>
      </dsp:nvSpPr>
      <dsp:spPr>
        <a:xfrm>
          <a:off x="8451770" y="895094"/>
          <a:ext cx="2817256" cy="760883"/>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22860" rIns="128016" bIns="22860" numCol="1" spcCol="1270" anchor="ctr" anchorCtr="0">
          <a:noAutofit/>
        </a:bodyPr>
        <a:lstStyle/>
        <a:p>
          <a:pPr lvl="0" algn="ctr" defTabSz="800100">
            <a:lnSpc>
              <a:spcPct val="90000"/>
            </a:lnSpc>
            <a:spcBef>
              <a:spcPct val="0"/>
            </a:spcBef>
            <a:spcAft>
              <a:spcPct val="35000"/>
            </a:spcAft>
          </a:pPr>
          <a:r>
            <a:rPr lang="en-US" sz="1800" b="0" kern="1200" dirty="0" smtClean="0">
              <a:latin typeface="Helvetica Neue"/>
            </a:rPr>
            <a:t>4. It streamlines points of contact</a:t>
          </a:r>
          <a:endParaRPr lang="en-US" sz="1800" b="0" kern="1200" dirty="0">
            <a:latin typeface="Helvetica Neue"/>
          </a:endParaRPr>
        </a:p>
      </dsp:txBody>
      <dsp:txXfrm>
        <a:off x="8451770" y="895094"/>
        <a:ext cx="2817256" cy="760883"/>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4C48AF-205E-4E95-8D5C-91A50E43B7B6}">
      <dsp:nvSpPr>
        <dsp:cNvPr id="0" name=""/>
        <dsp:cNvSpPr/>
      </dsp:nvSpPr>
      <dsp:spPr>
        <a:xfrm>
          <a:off x="0" y="0"/>
          <a:ext cx="9569767" cy="152114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lvl="0" algn="l" defTabSz="1733550">
            <a:lnSpc>
              <a:spcPct val="90000"/>
            </a:lnSpc>
            <a:spcBef>
              <a:spcPct val="0"/>
            </a:spcBef>
            <a:spcAft>
              <a:spcPct val="35000"/>
            </a:spcAft>
          </a:pPr>
          <a:r>
            <a:rPr lang="en-US" sz="3900" kern="1200" dirty="0" smtClean="0"/>
            <a:t>Standardization of Dispatch Process and Documentation</a:t>
          </a:r>
          <a:endParaRPr lang="en-US" sz="3900" kern="1200" dirty="0"/>
        </a:p>
      </dsp:txBody>
      <dsp:txXfrm>
        <a:off x="44553" y="44553"/>
        <a:ext cx="7928335" cy="1432036"/>
      </dsp:txXfrm>
    </dsp:sp>
    <dsp:sp modelId="{6FBA640C-340F-4282-84EC-31D849D316D9}">
      <dsp:nvSpPr>
        <dsp:cNvPr id="0" name=""/>
        <dsp:cNvSpPr/>
      </dsp:nvSpPr>
      <dsp:spPr>
        <a:xfrm>
          <a:off x="844391" y="1774666"/>
          <a:ext cx="9569767" cy="152114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lvl="0" algn="l" defTabSz="1733550">
            <a:lnSpc>
              <a:spcPct val="90000"/>
            </a:lnSpc>
            <a:spcBef>
              <a:spcPct val="0"/>
            </a:spcBef>
            <a:spcAft>
              <a:spcPct val="35000"/>
            </a:spcAft>
          </a:pPr>
          <a:r>
            <a:rPr lang="en-US" sz="3900" kern="1200" dirty="0" smtClean="0"/>
            <a:t>Alignment of Supply Chain </a:t>
          </a:r>
          <a:r>
            <a:rPr lang="en-US" sz="3900" kern="1200" smtClean="0"/>
            <a:t>Function Areas</a:t>
          </a:r>
          <a:endParaRPr lang="en-US" sz="3900" kern="1200" dirty="0"/>
        </a:p>
      </dsp:txBody>
      <dsp:txXfrm>
        <a:off x="888944" y="1819219"/>
        <a:ext cx="7647527" cy="1432036"/>
      </dsp:txXfrm>
    </dsp:sp>
    <dsp:sp modelId="{E1616D77-E211-404C-8242-CCD05F14D40C}">
      <dsp:nvSpPr>
        <dsp:cNvPr id="0" name=""/>
        <dsp:cNvSpPr/>
      </dsp:nvSpPr>
      <dsp:spPr>
        <a:xfrm>
          <a:off x="1688112" y="3549332"/>
          <a:ext cx="9569767" cy="152114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lvl="0" algn="l" defTabSz="1733550">
            <a:lnSpc>
              <a:spcPct val="90000"/>
            </a:lnSpc>
            <a:spcBef>
              <a:spcPct val="0"/>
            </a:spcBef>
            <a:spcAft>
              <a:spcPct val="35000"/>
            </a:spcAft>
          </a:pPr>
          <a:r>
            <a:rPr lang="en-US" sz="3900" kern="1200" smtClean="0"/>
            <a:t>Facilitate in freight cost optimization for better placement of product</a:t>
          </a:r>
          <a:endParaRPr lang="en-US" sz="3900" kern="1200"/>
        </a:p>
      </dsp:txBody>
      <dsp:txXfrm>
        <a:off x="1732665" y="3593885"/>
        <a:ext cx="7647527" cy="1432036"/>
      </dsp:txXfrm>
    </dsp:sp>
    <dsp:sp modelId="{7C583801-1633-408B-B474-BDA880EF9D1D}">
      <dsp:nvSpPr>
        <dsp:cNvPr id="0" name=""/>
        <dsp:cNvSpPr/>
      </dsp:nvSpPr>
      <dsp:spPr>
        <a:xfrm>
          <a:off x="8581024" y="1153533"/>
          <a:ext cx="988742" cy="988742"/>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1600200">
            <a:lnSpc>
              <a:spcPct val="90000"/>
            </a:lnSpc>
            <a:spcBef>
              <a:spcPct val="0"/>
            </a:spcBef>
            <a:spcAft>
              <a:spcPct val="35000"/>
            </a:spcAft>
          </a:pPr>
          <a:endParaRPr lang="en-US" sz="3600" kern="1200"/>
        </a:p>
      </dsp:txBody>
      <dsp:txXfrm>
        <a:off x="8803491" y="1153533"/>
        <a:ext cx="543808" cy="744028"/>
      </dsp:txXfrm>
    </dsp:sp>
    <dsp:sp modelId="{936864CA-B5CB-40A9-98E4-8C6CBB95768A}">
      <dsp:nvSpPr>
        <dsp:cNvPr id="0" name=""/>
        <dsp:cNvSpPr/>
      </dsp:nvSpPr>
      <dsp:spPr>
        <a:xfrm>
          <a:off x="9425416" y="2918058"/>
          <a:ext cx="988742" cy="988742"/>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1600200">
            <a:lnSpc>
              <a:spcPct val="90000"/>
            </a:lnSpc>
            <a:spcBef>
              <a:spcPct val="0"/>
            </a:spcBef>
            <a:spcAft>
              <a:spcPct val="35000"/>
            </a:spcAft>
          </a:pPr>
          <a:endParaRPr lang="en-US" sz="3600" kern="1200"/>
        </a:p>
      </dsp:txBody>
      <dsp:txXfrm>
        <a:off x="9647883" y="2918058"/>
        <a:ext cx="543808" cy="744028"/>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layout7.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F931C6-FB8C-5142-B7F2-014733B1FFA5}" type="datetimeFigureOut">
              <a:rPr lang="en-GB" smtClean="0"/>
              <a:t>12/11/2019</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AF63A1-DCF3-5F48-988A-CE816CDA1EFA}" type="slidenum">
              <a:rPr lang="en-GB" smtClean="0"/>
              <a:t>‹#›</a:t>
            </a:fld>
            <a:endParaRPr lang="en-GB"/>
          </a:p>
        </p:txBody>
      </p:sp>
    </p:spTree>
    <p:extLst>
      <p:ext uri="{BB962C8B-B14F-4D97-AF65-F5344CB8AC3E}">
        <p14:creationId xmlns:p14="http://schemas.microsoft.com/office/powerpoint/2010/main" val="25497857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780003" y="2589865"/>
            <a:ext cx="9887997" cy="825501"/>
          </a:xfrm>
        </p:spPr>
        <p:txBody>
          <a:bodyPr anchor="b">
            <a:noAutofit/>
          </a:bodyPr>
          <a:lstStyle>
            <a:lvl1pPr algn="l">
              <a:defRPr sz="2800" b="0">
                <a:solidFill>
                  <a:srgbClr val="8F0500"/>
                </a:solidFill>
              </a:defRPr>
            </a:lvl1pPr>
          </a:lstStyle>
          <a:p>
            <a:r>
              <a:rPr lang="en-GB" dirty="0"/>
              <a:t>[PRESENTATION TITLE]</a:t>
            </a:r>
            <a:endParaRPr lang="en-US" dirty="0"/>
          </a:p>
        </p:txBody>
      </p:sp>
      <p:sp>
        <p:nvSpPr>
          <p:cNvPr id="10" name="Picture Placeholder 4">
            <a:extLst>
              <a:ext uri="{FF2B5EF4-FFF2-40B4-BE49-F238E27FC236}">
                <a16:creationId xmlns:a16="http://schemas.microsoft.com/office/drawing/2014/main" xmlns="" id="{31D11933-AAED-F148-B4FF-A8ACF3B78A68}"/>
              </a:ext>
            </a:extLst>
          </p:cNvPr>
          <p:cNvSpPr>
            <a:spLocks noGrp="1"/>
          </p:cNvSpPr>
          <p:nvPr>
            <p:ph type="pic" sz="quarter" idx="13" hasCustomPrompt="1"/>
          </p:nvPr>
        </p:nvSpPr>
        <p:spPr>
          <a:xfrm>
            <a:off x="780003" y="3671999"/>
            <a:ext cx="1325999" cy="504000"/>
          </a:xfrm>
          <a:prstGeom prst="rect">
            <a:avLst/>
          </a:prstGeom>
        </p:spPr>
        <p:txBody>
          <a:bodyPr vert="horz" anchor="ctr" anchorCtr="0"/>
          <a:lstStyle>
            <a:lvl1pPr marL="0" indent="0" algn="ctr">
              <a:spcBef>
                <a:spcPts val="0"/>
              </a:spcBef>
              <a:buFontTx/>
              <a:buNone/>
              <a:defRPr sz="800" baseline="0">
                <a:solidFill>
                  <a:schemeClr val="tx1"/>
                </a:solidFill>
              </a:defRPr>
            </a:lvl1pPr>
          </a:lstStyle>
          <a:p>
            <a:r>
              <a:rPr lang="en-US" dirty="0"/>
              <a:t>Client Logo Here</a:t>
            </a:r>
          </a:p>
        </p:txBody>
      </p:sp>
      <p:cxnSp>
        <p:nvCxnSpPr>
          <p:cNvPr id="11" name="Straight Connector 10">
            <a:extLst>
              <a:ext uri="{FF2B5EF4-FFF2-40B4-BE49-F238E27FC236}">
                <a16:creationId xmlns:a16="http://schemas.microsoft.com/office/drawing/2014/main" xmlns="" id="{0F594C66-F5EB-0442-8E85-86D1E73FD6CA}"/>
              </a:ext>
            </a:extLst>
          </p:cNvPr>
          <p:cNvCxnSpPr/>
          <p:nvPr userDrawn="1"/>
        </p:nvCxnSpPr>
        <p:spPr>
          <a:xfrm>
            <a:off x="780003" y="3429000"/>
            <a:ext cx="8345999" cy="0"/>
          </a:xfrm>
          <a:prstGeom prst="line">
            <a:avLst/>
          </a:prstGeom>
          <a:ln w="38100">
            <a:solidFill>
              <a:srgbClr val="B22D30"/>
            </a:solidFill>
          </a:ln>
          <a:effectLst/>
        </p:spPr>
        <p:style>
          <a:lnRef idx="2">
            <a:schemeClr val="accent1"/>
          </a:lnRef>
          <a:fillRef idx="0">
            <a:schemeClr val="accent1"/>
          </a:fillRef>
          <a:effectRef idx="1">
            <a:schemeClr val="accent1"/>
          </a:effectRef>
          <a:fontRef idx="minor">
            <a:schemeClr val="tx1"/>
          </a:fontRef>
        </p:style>
      </p:cxnSp>
      <p:pic>
        <p:nvPicPr>
          <p:cNvPr id="20" name="Picture 19" descr="A picture containing drawing, table&#10;&#10;Description automatically generated">
            <a:extLst>
              <a:ext uri="{FF2B5EF4-FFF2-40B4-BE49-F238E27FC236}">
                <a16:creationId xmlns:a16="http://schemas.microsoft.com/office/drawing/2014/main" xmlns="" id="{DD6013B1-E1A3-3D47-8B1F-C42FF5F328D4}"/>
              </a:ext>
            </a:extLst>
          </p:cNvPr>
          <p:cNvPicPr>
            <a:picLocks noChangeAspect="1"/>
          </p:cNvPicPr>
          <p:nvPr userDrawn="1"/>
        </p:nvPicPr>
        <p:blipFill>
          <a:blip r:embed="rId2"/>
          <a:stretch>
            <a:fillRect/>
          </a:stretch>
        </p:blipFill>
        <p:spPr>
          <a:xfrm>
            <a:off x="9194800" y="528091"/>
            <a:ext cx="2159000" cy="825500"/>
          </a:xfrm>
          <a:prstGeom prst="rect">
            <a:avLst/>
          </a:prstGeom>
        </p:spPr>
      </p:pic>
      <p:sp>
        <p:nvSpPr>
          <p:cNvPr id="25" name="Rectangle 24">
            <a:extLst>
              <a:ext uri="{FF2B5EF4-FFF2-40B4-BE49-F238E27FC236}">
                <a16:creationId xmlns:a16="http://schemas.microsoft.com/office/drawing/2014/main" xmlns="" id="{0724E265-D607-8945-B9D1-DE682EDACD34}"/>
              </a:ext>
            </a:extLst>
          </p:cNvPr>
          <p:cNvSpPr/>
          <p:nvPr userDrawn="1"/>
        </p:nvSpPr>
        <p:spPr>
          <a:xfrm>
            <a:off x="1" y="1260764"/>
            <a:ext cx="314036" cy="4351338"/>
          </a:xfrm>
          <a:prstGeom prst="rect">
            <a:avLst/>
          </a:prstGeom>
          <a:solidFill>
            <a:srgbClr val="F46F3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1800"/>
          </a:p>
        </p:txBody>
      </p:sp>
      <p:sp>
        <p:nvSpPr>
          <p:cNvPr id="26" name="Rectangle 25">
            <a:extLst>
              <a:ext uri="{FF2B5EF4-FFF2-40B4-BE49-F238E27FC236}">
                <a16:creationId xmlns:a16="http://schemas.microsoft.com/office/drawing/2014/main" xmlns="" id="{277C6903-A849-D14F-AF1C-49C9D82A6035}"/>
              </a:ext>
            </a:extLst>
          </p:cNvPr>
          <p:cNvSpPr/>
          <p:nvPr userDrawn="1"/>
        </p:nvSpPr>
        <p:spPr>
          <a:xfrm>
            <a:off x="11877963" y="1260764"/>
            <a:ext cx="314036" cy="4351338"/>
          </a:xfrm>
          <a:prstGeom prst="rect">
            <a:avLst/>
          </a:prstGeom>
          <a:solidFill>
            <a:srgbClr val="F46F3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1800"/>
          </a:p>
        </p:txBody>
      </p:sp>
      <p:sp>
        <p:nvSpPr>
          <p:cNvPr id="33" name="Footer Placeholder 32">
            <a:extLst>
              <a:ext uri="{FF2B5EF4-FFF2-40B4-BE49-F238E27FC236}">
                <a16:creationId xmlns:a16="http://schemas.microsoft.com/office/drawing/2014/main" xmlns="" id="{4F75407C-C0CF-4144-ACD4-F2DC40992595}"/>
              </a:ext>
            </a:extLst>
          </p:cNvPr>
          <p:cNvSpPr>
            <a:spLocks noGrp="1"/>
          </p:cNvSpPr>
          <p:nvPr>
            <p:ph type="ftr" sz="quarter" idx="15"/>
          </p:nvPr>
        </p:nvSpPr>
        <p:spPr/>
        <p:txBody>
          <a:bodyPr/>
          <a:lstStyle/>
          <a:p>
            <a:endParaRPr lang="en-GB"/>
          </a:p>
        </p:txBody>
      </p:sp>
      <p:sp>
        <p:nvSpPr>
          <p:cNvPr id="34" name="Slide Number Placeholder 33">
            <a:extLst>
              <a:ext uri="{FF2B5EF4-FFF2-40B4-BE49-F238E27FC236}">
                <a16:creationId xmlns:a16="http://schemas.microsoft.com/office/drawing/2014/main" xmlns="" id="{5EFAF559-7D40-F14E-A4FA-822982EB5261}"/>
              </a:ext>
            </a:extLst>
          </p:cNvPr>
          <p:cNvSpPr>
            <a:spLocks noGrp="1"/>
          </p:cNvSpPr>
          <p:nvPr>
            <p:ph type="sldNum" sz="quarter" idx="16"/>
          </p:nvPr>
        </p:nvSpPr>
        <p:spPr/>
        <p:txBody>
          <a:bodyPr/>
          <a:lstStyle/>
          <a:p>
            <a:r>
              <a:rPr lang="en-GB" dirty="0"/>
              <a:t>| </a:t>
            </a:r>
            <a:fld id="{98576F2C-3D0B-454B-AF5B-DCB9508DE629}" type="slidenum">
              <a:rPr lang="en-GB" smtClean="0">
                <a:solidFill>
                  <a:srgbClr val="6A0500"/>
                </a:solidFill>
              </a:rPr>
              <a:pPr/>
              <a:t>‹#›</a:t>
            </a:fld>
            <a:endParaRPr lang="en-GB" dirty="0">
              <a:solidFill>
                <a:srgbClr val="6A0500"/>
              </a:solidFill>
            </a:endParaRPr>
          </a:p>
        </p:txBody>
      </p:sp>
      <p:sp>
        <p:nvSpPr>
          <p:cNvPr id="35" name="Date Placeholder 29">
            <a:extLst>
              <a:ext uri="{FF2B5EF4-FFF2-40B4-BE49-F238E27FC236}">
                <a16:creationId xmlns:a16="http://schemas.microsoft.com/office/drawing/2014/main" xmlns="" id="{4693D256-2947-B74B-8A18-40632737893C}"/>
              </a:ext>
            </a:extLst>
          </p:cNvPr>
          <p:cNvSpPr txBox="1">
            <a:spLocks/>
          </p:cNvSpPr>
          <p:nvPr userDrawn="1"/>
        </p:nvSpPr>
        <p:spPr>
          <a:xfrm>
            <a:off x="838200" y="6412794"/>
            <a:ext cx="2743200" cy="365125"/>
          </a:xfrm>
          <a:prstGeom prst="rect">
            <a:avLst/>
          </a:prstGeom>
        </p:spPr>
        <p:txBody>
          <a:bodyPr vert="horz" lIns="91440" tIns="45720" rIns="91440" bIns="45720" rtlCol="0" anchor="ctr"/>
          <a:lstStyle>
            <a:defPPr>
              <a:defRPr lang="en-US"/>
            </a:defPPr>
            <a:lvl1pPr marL="0" algn="l" defTabSz="457200" rtl="0" eaLnBrk="1" latinLnBrk="0" hangingPunct="1">
              <a:defRPr sz="1200" b="1"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GB" dirty="0">
              <a:latin typeface="Helvetica Neue" panose="02000503000000020004" pitchFamily="2" charset="0"/>
              <a:ea typeface="Helvetica Neue" panose="02000503000000020004" pitchFamily="2" charset="0"/>
              <a:cs typeface="Helvetica Neue" panose="02000503000000020004" pitchFamily="2" charset="0"/>
            </a:endParaRPr>
          </a:p>
        </p:txBody>
      </p:sp>
    </p:spTree>
    <p:extLst>
      <p:ext uri="{BB962C8B-B14F-4D97-AF65-F5344CB8AC3E}">
        <p14:creationId xmlns:p14="http://schemas.microsoft.com/office/powerpoint/2010/main" val="35758785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xmlns="" id="{BC45086F-F700-CB42-92EB-F4323E1CA0E1}"/>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xmlns="" id="{9346C6DD-8C03-7447-B266-5860650F8196}"/>
              </a:ext>
            </a:extLst>
          </p:cNvPr>
          <p:cNvSpPr>
            <a:spLocks noGrp="1"/>
          </p:cNvSpPr>
          <p:nvPr>
            <p:ph type="sldNum" sz="quarter" idx="12"/>
          </p:nvPr>
        </p:nvSpPr>
        <p:spPr/>
        <p:txBody>
          <a:bodyPr/>
          <a:lstStyle/>
          <a:p>
            <a:r>
              <a:rPr lang="en-GB"/>
              <a:t>| </a:t>
            </a:r>
            <a:fld id="{98576F2C-3D0B-454B-AF5B-DCB9508DE629}" type="slidenum">
              <a:rPr lang="en-GB" smtClean="0">
                <a:solidFill>
                  <a:srgbClr val="6A0500"/>
                </a:solidFill>
              </a:rPr>
              <a:pPr/>
              <a:t>‹#›</a:t>
            </a:fld>
            <a:endParaRPr lang="en-GB" dirty="0">
              <a:solidFill>
                <a:srgbClr val="6A0500"/>
              </a:solidFill>
            </a:endParaRPr>
          </a:p>
        </p:txBody>
      </p:sp>
      <p:sp>
        <p:nvSpPr>
          <p:cNvPr id="7" name="Text Placeholder 3">
            <a:extLst>
              <a:ext uri="{FF2B5EF4-FFF2-40B4-BE49-F238E27FC236}">
                <a16:creationId xmlns:a16="http://schemas.microsoft.com/office/drawing/2014/main" xmlns="" id="{42D098DE-C79C-4349-91B6-9A437139F082}"/>
              </a:ext>
            </a:extLst>
          </p:cNvPr>
          <p:cNvSpPr>
            <a:spLocks noGrp="1"/>
          </p:cNvSpPr>
          <p:nvPr>
            <p:ph type="body" sz="half" idx="13" hasCustomPrompt="1"/>
          </p:nvPr>
        </p:nvSpPr>
        <p:spPr>
          <a:xfrm>
            <a:off x="5265152" y="1273000"/>
            <a:ext cx="713193" cy="2156000"/>
          </a:xfrm>
          <a:prstGeom prst="rect">
            <a:avLst/>
          </a:prstGeom>
        </p:spPr>
        <p:txBody>
          <a:bodyPr lIns="0" tIns="0" rIns="0" bIns="0"/>
          <a:lstStyle>
            <a:lvl1pPr marL="0" indent="0" algn="r">
              <a:spcBef>
                <a:spcPts val="0"/>
              </a:spcBef>
              <a:spcAft>
                <a:spcPts val="500"/>
              </a:spcAft>
              <a:buNone/>
              <a:defRPr sz="1800" b="0" i="0">
                <a:solidFill>
                  <a:schemeClr val="tx1"/>
                </a:solidFill>
                <a:latin typeface="Helvetica Neue" panose="02000503000000020004" pitchFamily="2" charset="0"/>
                <a:ea typeface="Helvetica Neue" panose="02000503000000020004" pitchFamily="2" charset="0"/>
                <a:cs typeface="Helvetica Neue" panose="02000503000000020004" pitchFamily="2" charset="0"/>
              </a:defRPr>
            </a:lvl1pPr>
            <a:lvl2pPr marL="457153" indent="0">
              <a:buNone/>
              <a:defRPr sz="1200"/>
            </a:lvl2pPr>
            <a:lvl3pPr marL="914307" indent="0">
              <a:buNone/>
              <a:defRPr sz="1000"/>
            </a:lvl3pPr>
            <a:lvl4pPr marL="1371460" indent="0">
              <a:buNone/>
              <a:defRPr sz="900"/>
            </a:lvl4pPr>
            <a:lvl5pPr marL="1828613" indent="0">
              <a:buNone/>
              <a:defRPr sz="900"/>
            </a:lvl5pPr>
            <a:lvl6pPr marL="2285766" indent="0">
              <a:buNone/>
              <a:defRPr sz="900"/>
            </a:lvl6pPr>
            <a:lvl7pPr marL="2742921" indent="0">
              <a:buNone/>
              <a:defRPr sz="900"/>
            </a:lvl7pPr>
            <a:lvl8pPr marL="3200074" indent="0">
              <a:buNone/>
              <a:defRPr sz="900"/>
            </a:lvl8pPr>
            <a:lvl9pPr marL="3657228" indent="0">
              <a:buNone/>
              <a:defRPr sz="900"/>
            </a:lvl9pPr>
          </a:lstStyle>
          <a:p>
            <a:pPr lvl="0"/>
            <a:r>
              <a:rPr lang="en-GB" dirty="0"/>
              <a:t>3</a:t>
            </a:r>
          </a:p>
          <a:p>
            <a:pPr lvl="0"/>
            <a:r>
              <a:rPr lang="en-GB" dirty="0"/>
              <a:t>12</a:t>
            </a:r>
          </a:p>
          <a:p>
            <a:pPr lvl="0"/>
            <a:r>
              <a:rPr lang="en-GB" dirty="0"/>
              <a:t>20</a:t>
            </a:r>
          </a:p>
          <a:p>
            <a:pPr lvl="0"/>
            <a:r>
              <a:rPr lang="en-GB" dirty="0"/>
              <a:t>29</a:t>
            </a:r>
          </a:p>
          <a:p>
            <a:pPr lvl="0"/>
            <a:r>
              <a:rPr lang="en-GB" dirty="0"/>
              <a:t>35</a:t>
            </a:r>
          </a:p>
        </p:txBody>
      </p:sp>
      <p:sp>
        <p:nvSpPr>
          <p:cNvPr id="8" name="Text Placeholder 3">
            <a:extLst>
              <a:ext uri="{FF2B5EF4-FFF2-40B4-BE49-F238E27FC236}">
                <a16:creationId xmlns:a16="http://schemas.microsoft.com/office/drawing/2014/main" xmlns="" id="{DA3CA882-9E1C-194E-B5BC-B323D94D5951}"/>
              </a:ext>
            </a:extLst>
          </p:cNvPr>
          <p:cNvSpPr>
            <a:spLocks noGrp="1"/>
          </p:cNvSpPr>
          <p:nvPr>
            <p:ph type="body" sz="half" idx="14" hasCustomPrompt="1"/>
          </p:nvPr>
        </p:nvSpPr>
        <p:spPr>
          <a:xfrm>
            <a:off x="456277" y="1273000"/>
            <a:ext cx="4539745" cy="2156000"/>
          </a:xfrm>
          <a:prstGeom prst="rect">
            <a:avLst/>
          </a:prstGeom>
        </p:spPr>
        <p:txBody>
          <a:bodyPr lIns="0" tIns="0" rIns="0" bIns="0">
            <a:noAutofit/>
          </a:bodyPr>
          <a:lstStyle>
            <a:lvl1pPr marL="490538" indent="-215900">
              <a:spcBef>
                <a:spcPts val="0"/>
              </a:spcBef>
              <a:spcAft>
                <a:spcPts val="600"/>
              </a:spcAft>
              <a:buClr>
                <a:srgbClr val="042E3B"/>
              </a:buClr>
              <a:buFont typeface="+mj-lt"/>
              <a:buAutoNum type="arabicPeriod"/>
              <a:tabLst/>
              <a:defRPr sz="1800" b="0" i="0" baseline="0">
                <a:solidFill>
                  <a:schemeClr val="tx1"/>
                </a:solidFill>
                <a:latin typeface="Helvetica Neue" panose="02000503000000020004" pitchFamily="2" charset="0"/>
                <a:ea typeface="Helvetica Neue" panose="02000503000000020004" pitchFamily="2" charset="0"/>
                <a:cs typeface="Helvetica Neue" panose="02000503000000020004" pitchFamily="2" charset="0"/>
              </a:defRPr>
            </a:lvl1pPr>
            <a:lvl2pPr marL="457153" indent="0">
              <a:buNone/>
              <a:defRPr sz="1200"/>
            </a:lvl2pPr>
            <a:lvl3pPr marL="914307" indent="0">
              <a:buNone/>
              <a:defRPr sz="1000"/>
            </a:lvl3pPr>
            <a:lvl4pPr marL="1371460" indent="0">
              <a:buNone/>
              <a:defRPr sz="900"/>
            </a:lvl4pPr>
            <a:lvl5pPr marL="1828613" indent="0">
              <a:buNone/>
              <a:defRPr sz="900"/>
            </a:lvl5pPr>
            <a:lvl6pPr marL="2285766" indent="0">
              <a:buNone/>
              <a:defRPr sz="900"/>
            </a:lvl6pPr>
            <a:lvl7pPr marL="2742921" indent="0">
              <a:buNone/>
              <a:defRPr sz="900"/>
            </a:lvl7pPr>
            <a:lvl8pPr marL="3200074" indent="0">
              <a:buNone/>
              <a:defRPr sz="900"/>
            </a:lvl8pPr>
            <a:lvl9pPr marL="3657228" indent="0">
              <a:buNone/>
              <a:defRPr sz="900"/>
            </a:lvl9pPr>
          </a:lstStyle>
          <a:p>
            <a:pPr lvl="0"/>
            <a:r>
              <a:rPr lang="en-GB" dirty="0"/>
              <a:t>Section One </a:t>
            </a:r>
          </a:p>
          <a:p>
            <a:pPr lvl="0"/>
            <a:r>
              <a:rPr lang="en-GB" dirty="0"/>
              <a:t>Section Two</a:t>
            </a:r>
          </a:p>
          <a:p>
            <a:pPr lvl="0"/>
            <a:r>
              <a:rPr lang="en-GB" dirty="0"/>
              <a:t>Section Three</a:t>
            </a:r>
          </a:p>
          <a:p>
            <a:pPr lvl="0"/>
            <a:r>
              <a:rPr lang="en-GB" dirty="0"/>
              <a:t>Section Four</a:t>
            </a:r>
          </a:p>
          <a:p>
            <a:pPr lvl="0"/>
            <a:r>
              <a:rPr lang="en-GB" dirty="0"/>
              <a:t>Section Five</a:t>
            </a:r>
          </a:p>
          <a:p>
            <a:pPr lvl="0"/>
            <a:endParaRPr lang="en-GB" dirty="0"/>
          </a:p>
          <a:p>
            <a:pPr lvl="0"/>
            <a:endParaRPr lang="en-GB" dirty="0"/>
          </a:p>
        </p:txBody>
      </p:sp>
      <p:sp>
        <p:nvSpPr>
          <p:cNvPr id="9" name="Text Placeholder 3">
            <a:extLst>
              <a:ext uri="{FF2B5EF4-FFF2-40B4-BE49-F238E27FC236}">
                <a16:creationId xmlns:a16="http://schemas.microsoft.com/office/drawing/2014/main" xmlns="" id="{5DF599DE-552E-D24C-BEC9-90632939C6D7}"/>
              </a:ext>
            </a:extLst>
          </p:cNvPr>
          <p:cNvSpPr>
            <a:spLocks noGrp="1"/>
          </p:cNvSpPr>
          <p:nvPr>
            <p:ph type="body" sz="half" idx="16" hasCustomPrompt="1"/>
          </p:nvPr>
        </p:nvSpPr>
        <p:spPr>
          <a:xfrm>
            <a:off x="456276" y="3630466"/>
            <a:ext cx="5522069" cy="365124"/>
          </a:xfrm>
          <a:prstGeom prst="rect">
            <a:avLst/>
          </a:prstGeom>
        </p:spPr>
        <p:txBody>
          <a:bodyPr lIns="0" tIns="0" rIns="0" bIns="0">
            <a:noAutofit/>
          </a:bodyPr>
          <a:lstStyle>
            <a:lvl1pPr marL="0" indent="0">
              <a:spcBef>
                <a:spcPts val="0"/>
              </a:spcBef>
              <a:buNone/>
              <a:defRPr sz="1800" b="0" i="0" baseline="0">
                <a:solidFill>
                  <a:srgbClr val="6A0500"/>
                </a:solidFill>
                <a:latin typeface="Helvetica Neue" panose="02000503000000020004" pitchFamily="2" charset="0"/>
                <a:ea typeface="Helvetica Neue" panose="02000503000000020004" pitchFamily="2" charset="0"/>
                <a:cs typeface="Helvetica Neue" panose="02000503000000020004" pitchFamily="2" charset="0"/>
              </a:defRPr>
            </a:lvl1pPr>
            <a:lvl2pPr marL="457153" indent="0">
              <a:buNone/>
              <a:defRPr sz="1200"/>
            </a:lvl2pPr>
            <a:lvl3pPr marL="914307" indent="0">
              <a:buNone/>
              <a:defRPr sz="1000"/>
            </a:lvl3pPr>
            <a:lvl4pPr marL="1371460" indent="0">
              <a:buNone/>
              <a:defRPr sz="900"/>
            </a:lvl4pPr>
            <a:lvl5pPr marL="1828613" indent="0">
              <a:buNone/>
              <a:defRPr sz="900"/>
            </a:lvl5pPr>
            <a:lvl6pPr marL="2285766" indent="0">
              <a:buNone/>
              <a:defRPr sz="900"/>
            </a:lvl6pPr>
            <a:lvl7pPr marL="2742921" indent="0">
              <a:buNone/>
              <a:defRPr sz="900"/>
            </a:lvl7pPr>
            <a:lvl8pPr marL="3200074" indent="0">
              <a:buNone/>
              <a:defRPr sz="900"/>
            </a:lvl8pPr>
            <a:lvl9pPr marL="3657228" indent="0">
              <a:buNone/>
              <a:defRPr sz="900"/>
            </a:lvl9pPr>
          </a:lstStyle>
          <a:p>
            <a:pPr lvl="0"/>
            <a:r>
              <a:rPr lang="en-GB" dirty="0"/>
              <a:t>APPENDICES</a:t>
            </a:r>
          </a:p>
        </p:txBody>
      </p:sp>
      <p:sp>
        <p:nvSpPr>
          <p:cNvPr id="10" name="Text Placeholder 3">
            <a:extLst>
              <a:ext uri="{FF2B5EF4-FFF2-40B4-BE49-F238E27FC236}">
                <a16:creationId xmlns:a16="http://schemas.microsoft.com/office/drawing/2014/main" xmlns="" id="{FA9B0D23-05C8-BA4B-8E67-8E99BD27651B}"/>
              </a:ext>
            </a:extLst>
          </p:cNvPr>
          <p:cNvSpPr>
            <a:spLocks noGrp="1"/>
          </p:cNvSpPr>
          <p:nvPr>
            <p:ph type="body" sz="half" idx="18" hasCustomPrompt="1"/>
          </p:nvPr>
        </p:nvSpPr>
        <p:spPr>
          <a:xfrm>
            <a:off x="456277" y="4009774"/>
            <a:ext cx="4539745" cy="898402"/>
          </a:xfrm>
          <a:prstGeom prst="rect">
            <a:avLst/>
          </a:prstGeom>
        </p:spPr>
        <p:txBody>
          <a:bodyPr lIns="0" tIns="0" rIns="0" bIns="0"/>
          <a:lstStyle>
            <a:lvl1pPr marL="503997" indent="-251999">
              <a:spcBef>
                <a:spcPts val="0"/>
              </a:spcBef>
              <a:spcAft>
                <a:spcPts val="600"/>
              </a:spcAft>
              <a:buClr>
                <a:srgbClr val="003C4B"/>
              </a:buClr>
              <a:buFont typeface="+mj-lt"/>
              <a:buAutoNum type="alphaUcPeriod"/>
              <a:defRPr sz="1800" b="0" i="0" baseline="0">
                <a:solidFill>
                  <a:schemeClr val="tx1"/>
                </a:solidFill>
                <a:latin typeface="Helvetica Neue" panose="02000503000000020004" pitchFamily="2" charset="0"/>
                <a:ea typeface="Helvetica Neue" panose="02000503000000020004" pitchFamily="2" charset="0"/>
                <a:cs typeface="Helvetica Neue" panose="02000503000000020004" pitchFamily="2" charset="0"/>
              </a:defRPr>
            </a:lvl1pPr>
            <a:lvl2pPr marL="457153" indent="0">
              <a:buNone/>
              <a:defRPr sz="1200"/>
            </a:lvl2pPr>
            <a:lvl3pPr marL="914307" indent="0">
              <a:buNone/>
              <a:defRPr sz="1000"/>
            </a:lvl3pPr>
            <a:lvl4pPr marL="1371460" indent="0">
              <a:buNone/>
              <a:defRPr sz="900"/>
            </a:lvl4pPr>
            <a:lvl5pPr marL="1828613" indent="0">
              <a:buNone/>
              <a:defRPr sz="900"/>
            </a:lvl5pPr>
            <a:lvl6pPr marL="2285766" indent="0">
              <a:buNone/>
              <a:defRPr sz="900"/>
            </a:lvl6pPr>
            <a:lvl7pPr marL="2742921" indent="0">
              <a:buNone/>
              <a:defRPr sz="900"/>
            </a:lvl7pPr>
            <a:lvl8pPr marL="3200074" indent="0">
              <a:buNone/>
              <a:defRPr sz="900"/>
            </a:lvl8pPr>
            <a:lvl9pPr marL="3657228" indent="0">
              <a:buNone/>
              <a:defRPr sz="900"/>
            </a:lvl9pPr>
          </a:lstStyle>
          <a:p>
            <a:pPr lvl="0"/>
            <a:r>
              <a:rPr lang="en-GB" dirty="0"/>
              <a:t>Section One</a:t>
            </a:r>
          </a:p>
          <a:p>
            <a:pPr lvl="0"/>
            <a:r>
              <a:rPr lang="en-GB" dirty="0"/>
              <a:t>Section Two</a:t>
            </a:r>
          </a:p>
          <a:p>
            <a:pPr lvl="0"/>
            <a:r>
              <a:rPr lang="en-GB" dirty="0"/>
              <a:t>Section Three</a:t>
            </a:r>
          </a:p>
          <a:p>
            <a:pPr lvl="0"/>
            <a:endParaRPr lang="en-GB" dirty="0"/>
          </a:p>
        </p:txBody>
      </p:sp>
      <p:sp>
        <p:nvSpPr>
          <p:cNvPr id="11" name="Text Placeholder 3">
            <a:extLst>
              <a:ext uri="{FF2B5EF4-FFF2-40B4-BE49-F238E27FC236}">
                <a16:creationId xmlns:a16="http://schemas.microsoft.com/office/drawing/2014/main" xmlns="" id="{5A2FB9F1-6688-1D4C-9738-8C84C3744C75}"/>
              </a:ext>
            </a:extLst>
          </p:cNvPr>
          <p:cNvSpPr>
            <a:spLocks noGrp="1"/>
          </p:cNvSpPr>
          <p:nvPr>
            <p:ph type="body" sz="half" idx="19" hasCustomPrompt="1"/>
          </p:nvPr>
        </p:nvSpPr>
        <p:spPr>
          <a:xfrm>
            <a:off x="5265152" y="4009774"/>
            <a:ext cx="713193" cy="898402"/>
          </a:xfrm>
          <a:prstGeom prst="rect">
            <a:avLst/>
          </a:prstGeom>
        </p:spPr>
        <p:txBody>
          <a:bodyPr lIns="0" tIns="0" rIns="0" bIns="0">
            <a:normAutofit/>
          </a:bodyPr>
          <a:lstStyle>
            <a:lvl1pPr marL="0" indent="0" algn="r">
              <a:spcBef>
                <a:spcPts val="0"/>
              </a:spcBef>
              <a:spcAft>
                <a:spcPts val="500"/>
              </a:spcAft>
              <a:buNone/>
              <a:defRPr sz="1800" b="0" i="0">
                <a:solidFill>
                  <a:schemeClr val="tx1"/>
                </a:solidFill>
                <a:latin typeface="Helvetica Neue" panose="02000503000000020004" pitchFamily="2" charset="0"/>
                <a:ea typeface="Helvetica Neue" panose="02000503000000020004" pitchFamily="2" charset="0"/>
                <a:cs typeface="Helvetica Neue" panose="02000503000000020004" pitchFamily="2" charset="0"/>
              </a:defRPr>
            </a:lvl1pPr>
            <a:lvl2pPr marL="457153" indent="0">
              <a:buNone/>
              <a:defRPr sz="1200"/>
            </a:lvl2pPr>
            <a:lvl3pPr marL="914307" indent="0">
              <a:buNone/>
              <a:defRPr sz="1000"/>
            </a:lvl3pPr>
            <a:lvl4pPr marL="1371460" indent="0">
              <a:buNone/>
              <a:defRPr sz="900"/>
            </a:lvl4pPr>
            <a:lvl5pPr marL="1828613" indent="0">
              <a:buNone/>
              <a:defRPr sz="900"/>
            </a:lvl5pPr>
            <a:lvl6pPr marL="2285766" indent="0">
              <a:buNone/>
              <a:defRPr sz="900"/>
            </a:lvl6pPr>
            <a:lvl7pPr marL="2742921" indent="0">
              <a:buNone/>
              <a:defRPr sz="900"/>
            </a:lvl7pPr>
            <a:lvl8pPr marL="3200074" indent="0">
              <a:buNone/>
              <a:defRPr sz="900"/>
            </a:lvl8pPr>
            <a:lvl9pPr marL="3657228" indent="0">
              <a:buNone/>
              <a:defRPr sz="900"/>
            </a:lvl9pPr>
          </a:lstStyle>
          <a:p>
            <a:pPr lvl="0"/>
            <a:r>
              <a:rPr lang="en-GB" dirty="0"/>
              <a:t>44</a:t>
            </a:r>
          </a:p>
          <a:p>
            <a:pPr lvl="0"/>
            <a:r>
              <a:rPr lang="en-GB" dirty="0"/>
              <a:t>54</a:t>
            </a:r>
          </a:p>
          <a:p>
            <a:pPr lvl="0"/>
            <a:r>
              <a:rPr lang="en-GB" dirty="0"/>
              <a:t>60</a:t>
            </a:r>
          </a:p>
        </p:txBody>
      </p:sp>
      <p:sp>
        <p:nvSpPr>
          <p:cNvPr id="12" name="Title 11">
            <a:extLst>
              <a:ext uri="{FF2B5EF4-FFF2-40B4-BE49-F238E27FC236}">
                <a16:creationId xmlns:a16="http://schemas.microsoft.com/office/drawing/2014/main" xmlns="" id="{131BD279-2B26-3C46-BA4A-B01DCCFCF889}"/>
              </a:ext>
            </a:extLst>
          </p:cNvPr>
          <p:cNvSpPr>
            <a:spLocks noGrp="1"/>
          </p:cNvSpPr>
          <p:nvPr>
            <p:ph type="title" hasCustomPrompt="1"/>
          </p:nvPr>
        </p:nvSpPr>
        <p:spPr/>
        <p:txBody>
          <a:bodyPr/>
          <a:lstStyle/>
          <a:p>
            <a:r>
              <a:rPr lang="en-GB" dirty="0"/>
              <a:t>[Table of Contents]</a:t>
            </a:r>
          </a:p>
        </p:txBody>
      </p:sp>
      <p:pic>
        <p:nvPicPr>
          <p:cNvPr id="13" name="Picture 12" descr="A picture containing drawing, table&#10;&#10;Description automatically generated">
            <a:extLst>
              <a:ext uri="{FF2B5EF4-FFF2-40B4-BE49-F238E27FC236}">
                <a16:creationId xmlns:a16="http://schemas.microsoft.com/office/drawing/2014/main" xmlns="" id="{3D1B95B7-12A5-C04A-AEE6-ADD71D18BB33}"/>
              </a:ext>
            </a:extLst>
          </p:cNvPr>
          <p:cNvPicPr>
            <a:picLocks noChangeAspect="1"/>
          </p:cNvPicPr>
          <p:nvPr userDrawn="1"/>
        </p:nvPicPr>
        <p:blipFill>
          <a:blip r:embed="rId2"/>
          <a:stretch>
            <a:fillRect/>
          </a:stretch>
        </p:blipFill>
        <p:spPr>
          <a:xfrm>
            <a:off x="467360" y="6379964"/>
            <a:ext cx="1126671" cy="430786"/>
          </a:xfrm>
          <a:prstGeom prst="rect">
            <a:avLst/>
          </a:prstGeom>
        </p:spPr>
      </p:pic>
    </p:spTree>
    <p:extLst>
      <p:ext uri="{BB962C8B-B14F-4D97-AF65-F5344CB8AC3E}">
        <p14:creationId xmlns:p14="http://schemas.microsoft.com/office/powerpoint/2010/main" val="10367852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67360" y="527125"/>
            <a:ext cx="9931281" cy="651719"/>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467360" y="1260764"/>
            <a:ext cx="11257280" cy="507011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lvl1pPr>
              <a:defRPr/>
            </a:lvl1pPr>
          </a:lstStyle>
          <a:p>
            <a:r>
              <a:rPr lang="en-GB" dirty="0"/>
              <a:t>| </a:t>
            </a:r>
            <a:fld id="{D7FB5913-7EF0-FE46-AF6B-59C0510E6C1E}" type="slidenum">
              <a:rPr lang="en-GB" smtClean="0">
                <a:solidFill>
                  <a:srgbClr val="6A0500"/>
                </a:solidFill>
              </a:rPr>
              <a:pPr/>
              <a:t>‹#›</a:t>
            </a:fld>
            <a:endParaRPr lang="en-GB" dirty="0">
              <a:solidFill>
                <a:srgbClr val="6A0500"/>
              </a:solidFill>
            </a:endParaRPr>
          </a:p>
        </p:txBody>
      </p:sp>
      <p:sp>
        <p:nvSpPr>
          <p:cNvPr id="9" name="Picture Placeholder 4">
            <a:extLst>
              <a:ext uri="{FF2B5EF4-FFF2-40B4-BE49-F238E27FC236}">
                <a16:creationId xmlns:a16="http://schemas.microsoft.com/office/drawing/2014/main" xmlns="" id="{FFDA8268-D348-5D4B-8929-BE636555E318}"/>
              </a:ext>
            </a:extLst>
          </p:cNvPr>
          <p:cNvSpPr>
            <a:spLocks noGrp="1"/>
          </p:cNvSpPr>
          <p:nvPr>
            <p:ph type="pic" sz="quarter" idx="13" hasCustomPrompt="1"/>
          </p:nvPr>
        </p:nvSpPr>
        <p:spPr>
          <a:xfrm>
            <a:off x="10398641" y="216274"/>
            <a:ext cx="1325999" cy="504000"/>
          </a:xfrm>
          <a:prstGeom prst="rect">
            <a:avLst/>
          </a:prstGeom>
        </p:spPr>
        <p:txBody>
          <a:bodyPr vert="horz" anchor="ctr" anchorCtr="0"/>
          <a:lstStyle>
            <a:lvl1pPr marL="0" indent="0" algn="ctr">
              <a:spcBef>
                <a:spcPts val="0"/>
              </a:spcBef>
              <a:buFontTx/>
              <a:buNone/>
              <a:defRPr sz="800" baseline="0">
                <a:solidFill>
                  <a:schemeClr val="tx1"/>
                </a:solidFill>
              </a:defRPr>
            </a:lvl1pPr>
          </a:lstStyle>
          <a:p>
            <a:r>
              <a:rPr lang="en-US" dirty="0"/>
              <a:t>Client Logo Here</a:t>
            </a:r>
          </a:p>
        </p:txBody>
      </p:sp>
      <p:pic>
        <p:nvPicPr>
          <p:cNvPr id="14" name="Picture 13" descr="A picture containing drawing, table&#10;&#10;Description automatically generated">
            <a:extLst>
              <a:ext uri="{FF2B5EF4-FFF2-40B4-BE49-F238E27FC236}">
                <a16:creationId xmlns:a16="http://schemas.microsoft.com/office/drawing/2014/main" xmlns="" id="{236A865F-6C66-C04A-AF1F-609A52A5E420}"/>
              </a:ext>
            </a:extLst>
          </p:cNvPr>
          <p:cNvPicPr>
            <a:picLocks noChangeAspect="1"/>
          </p:cNvPicPr>
          <p:nvPr userDrawn="1"/>
        </p:nvPicPr>
        <p:blipFill>
          <a:blip r:embed="rId2"/>
          <a:stretch>
            <a:fillRect/>
          </a:stretch>
        </p:blipFill>
        <p:spPr>
          <a:xfrm>
            <a:off x="467360" y="6379964"/>
            <a:ext cx="1126671" cy="430786"/>
          </a:xfrm>
          <a:prstGeom prst="rect">
            <a:avLst/>
          </a:prstGeom>
        </p:spPr>
      </p:pic>
    </p:spTree>
    <p:extLst>
      <p:ext uri="{BB962C8B-B14F-4D97-AF65-F5344CB8AC3E}">
        <p14:creationId xmlns:p14="http://schemas.microsoft.com/office/powerpoint/2010/main" val="38476385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xmlns="" id="{E0F014E1-84E3-D948-8CF3-37ED1A3CCFCA}"/>
              </a:ext>
            </a:extLst>
          </p:cNvPr>
          <p:cNvSpPr>
            <a:spLocks noGrp="1"/>
          </p:cNvSpPr>
          <p:nvPr>
            <p:ph type="ctrTitle" hasCustomPrompt="1"/>
          </p:nvPr>
        </p:nvSpPr>
        <p:spPr>
          <a:xfrm>
            <a:off x="780003" y="2576231"/>
            <a:ext cx="9887997" cy="825501"/>
          </a:xfrm>
        </p:spPr>
        <p:txBody>
          <a:bodyPr anchor="b">
            <a:noAutofit/>
          </a:bodyPr>
          <a:lstStyle>
            <a:lvl1pPr algn="l">
              <a:defRPr sz="2400" b="0">
                <a:solidFill>
                  <a:srgbClr val="8F0500"/>
                </a:solidFill>
              </a:defRPr>
            </a:lvl1pPr>
          </a:lstStyle>
          <a:p>
            <a:r>
              <a:rPr lang="en-GB" dirty="0"/>
              <a:t>[SECTION HEADER]</a:t>
            </a:r>
            <a:endParaRPr lang="en-US" dirty="0"/>
          </a:p>
        </p:txBody>
      </p:sp>
      <p:sp>
        <p:nvSpPr>
          <p:cNvPr id="5" name="Footer Placeholder 4"/>
          <p:cNvSpPr>
            <a:spLocks noGrp="1"/>
          </p:cNvSpPr>
          <p:nvPr>
            <p:ph type="ftr" sz="quarter" idx="11"/>
          </p:nvPr>
        </p:nvSpPr>
        <p:spPr/>
        <p:txBody>
          <a:bodyPr/>
          <a:lstStyle>
            <a:lvl1pPr>
              <a:defRPr>
                <a:latin typeface="Helvetica Neue" panose="02000503000000020004" pitchFamily="2" charset="0"/>
                <a:ea typeface="Helvetica Neue" panose="02000503000000020004" pitchFamily="2" charset="0"/>
                <a:cs typeface="Helvetica Neue" panose="02000503000000020004" pitchFamily="2" charset="0"/>
              </a:defRPr>
            </a:lvl1pPr>
          </a:lstStyle>
          <a:p>
            <a:endParaRPr lang="en-GB"/>
          </a:p>
        </p:txBody>
      </p:sp>
      <p:sp>
        <p:nvSpPr>
          <p:cNvPr id="6" name="Slide Number Placeholder 5"/>
          <p:cNvSpPr>
            <a:spLocks noGrp="1"/>
          </p:cNvSpPr>
          <p:nvPr>
            <p:ph type="sldNum" sz="quarter" idx="12"/>
          </p:nvPr>
        </p:nvSpPr>
        <p:spPr/>
        <p:txBody>
          <a:bodyPr/>
          <a:lstStyle>
            <a:lvl1pPr>
              <a:defRPr>
                <a:latin typeface="Helvetica Neue" panose="02000503000000020004" pitchFamily="2" charset="0"/>
                <a:ea typeface="Helvetica Neue" panose="02000503000000020004" pitchFamily="2" charset="0"/>
                <a:cs typeface="Helvetica Neue" panose="02000503000000020004" pitchFamily="2" charset="0"/>
              </a:defRPr>
            </a:lvl1pPr>
          </a:lstStyle>
          <a:p>
            <a:r>
              <a:rPr lang="en-GB" dirty="0"/>
              <a:t>| </a:t>
            </a:r>
            <a:fld id="{D7FB5913-7EF0-FE46-AF6B-59C0510E6C1E}" type="slidenum">
              <a:rPr lang="en-GB" smtClean="0">
                <a:solidFill>
                  <a:srgbClr val="6A0500"/>
                </a:solidFill>
              </a:rPr>
              <a:pPr/>
              <a:t>‹#›</a:t>
            </a:fld>
            <a:endParaRPr lang="en-GB" dirty="0">
              <a:solidFill>
                <a:srgbClr val="6A0500"/>
              </a:solidFill>
            </a:endParaRPr>
          </a:p>
        </p:txBody>
      </p:sp>
      <p:pic>
        <p:nvPicPr>
          <p:cNvPr id="8" name="Picture 7" descr="A picture containing drawing, table&#10;&#10;Description automatically generated">
            <a:extLst>
              <a:ext uri="{FF2B5EF4-FFF2-40B4-BE49-F238E27FC236}">
                <a16:creationId xmlns:a16="http://schemas.microsoft.com/office/drawing/2014/main" xmlns="" id="{52D6EEFF-4386-0B4F-A708-A0A7AFA10C07}"/>
              </a:ext>
            </a:extLst>
          </p:cNvPr>
          <p:cNvPicPr>
            <a:picLocks noChangeAspect="1"/>
          </p:cNvPicPr>
          <p:nvPr userDrawn="1"/>
        </p:nvPicPr>
        <p:blipFill>
          <a:blip r:embed="rId2"/>
          <a:stretch>
            <a:fillRect/>
          </a:stretch>
        </p:blipFill>
        <p:spPr>
          <a:xfrm>
            <a:off x="467360" y="6379964"/>
            <a:ext cx="1126671" cy="430786"/>
          </a:xfrm>
          <a:prstGeom prst="rect">
            <a:avLst/>
          </a:prstGeom>
        </p:spPr>
      </p:pic>
      <p:sp>
        <p:nvSpPr>
          <p:cNvPr id="9" name="Picture Placeholder 4">
            <a:extLst>
              <a:ext uri="{FF2B5EF4-FFF2-40B4-BE49-F238E27FC236}">
                <a16:creationId xmlns:a16="http://schemas.microsoft.com/office/drawing/2014/main" xmlns="" id="{F64B1B3A-8438-5948-96F0-35A2570B6BE8}"/>
              </a:ext>
            </a:extLst>
          </p:cNvPr>
          <p:cNvSpPr>
            <a:spLocks noGrp="1"/>
          </p:cNvSpPr>
          <p:nvPr>
            <p:ph type="pic" sz="quarter" idx="13" hasCustomPrompt="1"/>
          </p:nvPr>
        </p:nvSpPr>
        <p:spPr>
          <a:xfrm>
            <a:off x="10398641" y="216274"/>
            <a:ext cx="1325999" cy="504000"/>
          </a:xfrm>
          <a:prstGeom prst="rect">
            <a:avLst/>
          </a:prstGeom>
        </p:spPr>
        <p:txBody>
          <a:bodyPr vert="horz" anchor="ctr" anchorCtr="0"/>
          <a:lstStyle>
            <a:lvl1pPr marL="0" indent="0" algn="ctr">
              <a:spcBef>
                <a:spcPts val="0"/>
              </a:spcBef>
              <a:buFontTx/>
              <a:buNone/>
              <a:defRPr sz="800" baseline="0">
                <a:solidFill>
                  <a:schemeClr val="tx1"/>
                </a:solidFill>
                <a:latin typeface="Helvetica Neue" panose="02000503000000020004" pitchFamily="2" charset="0"/>
                <a:ea typeface="Helvetica Neue" panose="02000503000000020004" pitchFamily="2" charset="0"/>
                <a:cs typeface="Helvetica Neue" panose="02000503000000020004" pitchFamily="2" charset="0"/>
              </a:defRPr>
            </a:lvl1pPr>
          </a:lstStyle>
          <a:p>
            <a:r>
              <a:rPr lang="en-US" dirty="0"/>
              <a:t>Client Logo Here</a:t>
            </a:r>
          </a:p>
        </p:txBody>
      </p:sp>
      <p:cxnSp>
        <p:nvCxnSpPr>
          <p:cNvPr id="12" name="Straight Connector 11">
            <a:extLst>
              <a:ext uri="{FF2B5EF4-FFF2-40B4-BE49-F238E27FC236}">
                <a16:creationId xmlns:a16="http://schemas.microsoft.com/office/drawing/2014/main" xmlns="" id="{7C90ADB6-D949-9144-AC50-3660A3D64C49}"/>
              </a:ext>
            </a:extLst>
          </p:cNvPr>
          <p:cNvCxnSpPr/>
          <p:nvPr userDrawn="1"/>
        </p:nvCxnSpPr>
        <p:spPr>
          <a:xfrm>
            <a:off x="780003" y="3429000"/>
            <a:ext cx="8345999" cy="0"/>
          </a:xfrm>
          <a:prstGeom prst="line">
            <a:avLst/>
          </a:prstGeom>
          <a:ln w="38100">
            <a:solidFill>
              <a:srgbClr val="B22D30"/>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906781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6277" y="527125"/>
            <a:ext cx="9942364" cy="65171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6277" y="2152891"/>
            <a:ext cx="5563523" cy="417798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199" y="2152890"/>
            <a:ext cx="5563523" cy="417798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lvl1pPr>
              <a:defRPr/>
            </a:lvl1pPr>
          </a:lstStyle>
          <a:p>
            <a:r>
              <a:rPr lang="en-GB" dirty="0"/>
              <a:t>| </a:t>
            </a:r>
            <a:fld id="{D7FB5913-7EF0-FE46-AF6B-59C0510E6C1E}" type="slidenum">
              <a:rPr lang="en-GB" smtClean="0">
                <a:solidFill>
                  <a:srgbClr val="6A0500"/>
                </a:solidFill>
              </a:rPr>
              <a:pPr/>
              <a:t>‹#›</a:t>
            </a:fld>
            <a:endParaRPr lang="en-GB" dirty="0">
              <a:solidFill>
                <a:srgbClr val="6A0500"/>
              </a:solidFill>
            </a:endParaRPr>
          </a:p>
        </p:txBody>
      </p:sp>
      <p:pic>
        <p:nvPicPr>
          <p:cNvPr id="11" name="Picture 10" descr="A picture containing drawing, table&#10;&#10;Description automatically generated">
            <a:extLst>
              <a:ext uri="{FF2B5EF4-FFF2-40B4-BE49-F238E27FC236}">
                <a16:creationId xmlns:a16="http://schemas.microsoft.com/office/drawing/2014/main" xmlns="" id="{4256CBB8-A8C3-5549-9F56-7EF6388B8DB4}"/>
              </a:ext>
            </a:extLst>
          </p:cNvPr>
          <p:cNvPicPr>
            <a:picLocks noChangeAspect="1"/>
          </p:cNvPicPr>
          <p:nvPr userDrawn="1"/>
        </p:nvPicPr>
        <p:blipFill>
          <a:blip r:embed="rId2"/>
          <a:stretch>
            <a:fillRect/>
          </a:stretch>
        </p:blipFill>
        <p:spPr>
          <a:xfrm>
            <a:off x="467360" y="6379964"/>
            <a:ext cx="1126671" cy="430786"/>
          </a:xfrm>
          <a:prstGeom prst="rect">
            <a:avLst/>
          </a:prstGeom>
        </p:spPr>
      </p:pic>
      <p:sp>
        <p:nvSpPr>
          <p:cNvPr id="12" name="Picture Placeholder 4">
            <a:extLst>
              <a:ext uri="{FF2B5EF4-FFF2-40B4-BE49-F238E27FC236}">
                <a16:creationId xmlns:a16="http://schemas.microsoft.com/office/drawing/2014/main" xmlns="" id="{CB058EFD-3DE8-B243-AD92-4D5133C14616}"/>
              </a:ext>
            </a:extLst>
          </p:cNvPr>
          <p:cNvSpPr>
            <a:spLocks noGrp="1"/>
          </p:cNvSpPr>
          <p:nvPr>
            <p:ph type="pic" sz="quarter" idx="14" hasCustomPrompt="1"/>
          </p:nvPr>
        </p:nvSpPr>
        <p:spPr>
          <a:xfrm>
            <a:off x="10398641" y="216274"/>
            <a:ext cx="1325999" cy="504000"/>
          </a:xfrm>
          <a:prstGeom prst="rect">
            <a:avLst/>
          </a:prstGeom>
        </p:spPr>
        <p:txBody>
          <a:bodyPr vert="horz" anchor="ctr" anchorCtr="0"/>
          <a:lstStyle>
            <a:lvl1pPr marL="0" indent="0" algn="ctr">
              <a:spcBef>
                <a:spcPts val="0"/>
              </a:spcBef>
              <a:buFontTx/>
              <a:buNone/>
              <a:defRPr sz="800" baseline="0">
                <a:solidFill>
                  <a:schemeClr val="tx1"/>
                </a:solidFill>
              </a:defRPr>
            </a:lvl1pPr>
          </a:lstStyle>
          <a:p>
            <a:r>
              <a:rPr lang="en-US" dirty="0"/>
              <a:t>Client Logo Here</a:t>
            </a:r>
          </a:p>
        </p:txBody>
      </p:sp>
      <p:sp>
        <p:nvSpPr>
          <p:cNvPr id="10" name="Content Placeholder 2">
            <a:extLst>
              <a:ext uri="{FF2B5EF4-FFF2-40B4-BE49-F238E27FC236}">
                <a16:creationId xmlns:a16="http://schemas.microsoft.com/office/drawing/2014/main" xmlns="" id="{AE8889F1-19C3-1F49-9823-226A19EA553C}"/>
              </a:ext>
            </a:extLst>
          </p:cNvPr>
          <p:cNvSpPr>
            <a:spLocks noGrp="1"/>
          </p:cNvSpPr>
          <p:nvPr>
            <p:ph idx="15"/>
          </p:nvPr>
        </p:nvSpPr>
        <p:spPr>
          <a:xfrm>
            <a:off x="467360" y="1260766"/>
            <a:ext cx="11257280" cy="72569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477725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lvl1pPr>
              <a:defRPr/>
            </a:lvl1pPr>
          </a:lstStyle>
          <a:p>
            <a:r>
              <a:rPr lang="en-GB" dirty="0"/>
              <a:t>| </a:t>
            </a:r>
            <a:fld id="{D7FB5913-7EF0-FE46-AF6B-59C0510E6C1E}" type="slidenum">
              <a:rPr lang="en-GB" smtClean="0">
                <a:solidFill>
                  <a:srgbClr val="6A0500"/>
                </a:solidFill>
              </a:rPr>
              <a:pPr/>
              <a:t>‹#›</a:t>
            </a:fld>
            <a:endParaRPr lang="en-GB" dirty="0">
              <a:solidFill>
                <a:srgbClr val="6A0500"/>
              </a:solidFill>
            </a:endParaRPr>
          </a:p>
        </p:txBody>
      </p:sp>
      <p:pic>
        <p:nvPicPr>
          <p:cNvPr id="9" name="Picture 8" descr="A picture containing drawing, table&#10;&#10;Description automatically generated">
            <a:extLst>
              <a:ext uri="{FF2B5EF4-FFF2-40B4-BE49-F238E27FC236}">
                <a16:creationId xmlns:a16="http://schemas.microsoft.com/office/drawing/2014/main" xmlns="" id="{A561ED5D-8167-7645-B26E-5285679F3FBE}"/>
              </a:ext>
            </a:extLst>
          </p:cNvPr>
          <p:cNvPicPr>
            <a:picLocks noChangeAspect="1"/>
          </p:cNvPicPr>
          <p:nvPr userDrawn="1"/>
        </p:nvPicPr>
        <p:blipFill>
          <a:blip r:embed="rId2"/>
          <a:stretch>
            <a:fillRect/>
          </a:stretch>
        </p:blipFill>
        <p:spPr>
          <a:xfrm>
            <a:off x="467360" y="6379964"/>
            <a:ext cx="1126671" cy="430786"/>
          </a:xfrm>
          <a:prstGeom prst="rect">
            <a:avLst/>
          </a:prstGeom>
        </p:spPr>
      </p:pic>
      <p:sp>
        <p:nvSpPr>
          <p:cNvPr id="10" name="Picture Placeholder 4">
            <a:extLst>
              <a:ext uri="{FF2B5EF4-FFF2-40B4-BE49-F238E27FC236}">
                <a16:creationId xmlns:a16="http://schemas.microsoft.com/office/drawing/2014/main" xmlns="" id="{C8EF1071-E680-674D-A838-D908FE03503C}"/>
              </a:ext>
            </a:extLst>
          </p:cNvPr>
          <p:cNvSpPr>
            <a:spLocks noGrp="1"/>
          </p:cNvSpPr>
          <p:nvPr>
            <p:ph type="pic" sz="quarter" idx="13" hasCustomPrompt="1"/>
          </p:nvPr>
        </p:nvSpPr>
        <p:spPr>
          <a:xfrm>
            <a:off x="10398641" y="216274"/>
            <a:ext cx="1325999" cy="504000"/>
          </a:xfrm>
          <a:prstGeom prst="rect">
            <a:avLst/>
          </a:prstGeom>
        </p:spPr>
        <p:txBody>
          <a:bodyPr vert="horz" anchor="ctr" anchorCtr="0"/>
          <a:lstStyle>
            <a:lvl1pPr marL="0" indent="0" algn="ctr">
              <a:spcBef>
                <a:spcPts val="0"/>
              </a:spcBef>
              <a:buFontTx/>
              <a:buNone/>
              <a:defRPr sz="800" baseline="0">
                <a:solidFill>
                  <a:schemeClr val="tx1"/>
                </a:solidFill>
              </a:defRPr>
            </a:lvl1pPr>
          </a:lstStyle>
          <a:p>
            <a:r>
              <a:rPr lang="en-US" dirty="0"/>
              <a:t>Client Logo Here</a:t>
            </a:r>
          </a:p>
        </p:txBody>
      </p:sp>
    </p:spTree>
    <p:extLst>
      <p:ext uri="{BB962C8B-B14F-4D97-AF65-F5344CB8AC3E}">
        <p14:creationId xmlns:p14="http://schemas.microsoft.com/office/powerpoint/2010/main" val="3326707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74CE1B9A-6501-4654-B16A-2FCC67F4C660}" type="datetime1">
              <a:rPr lang="en-GB" smtClean="0"/>
              <a:t>12/11/2019</a:t>
            </a:fld>
            <a:endParaRPr lang="en-GB"/>
          </a:p>
        </p:txBody>
      </p:sp>
      <p:sp>
        <p:nvSpPr>
          <p:cNvPr id="5" name="Footer Placeholder 4"/>
          <p:cNvSpPr>
            <a:spLocks noGrp="1"/>
          </p:cNvSpPr>
          <p:nvPr>
            <p:ph type="ftr" sz="quarter" idx="11"/>
          </p:nvPr>
        </p:nvSpPr>
        <p:spPr/>
        <p:txBody>
          <a:bodyPr/>
          <a:lstStyle>
            <a:extLst/>
          </a:lstStyle>
          <a:p>
            <a:r>
              <a:rPr lang="en-GB" dirty="0" smtClean="0"/>
              <a:t>Teamup Advisory - Confidential</a:t>
            </a:r>
            <a:endParaRPr lang="en-GB" dirty="0"/>
          </a:p>
        </p:txBody>
      </p:sp>
      <p:sp>
        <p:nvSpPr>
          <p:cNvPr id="6" name="Slide Number Placeholder 5"/>
          <p:cNvSpPr>
            <a:spLocks noGrp="1"/>
          </p:cNvSpPr>
          <p:nvPr>
            <p:ph type="sldNum" sz="quarter" idx="12"/>
          </p:nvPr>
        </p:nvSpPr>
        <p:spPr/>
        <p:txBody>
          <a:bodyPr/>
          <a:lstStyle>
            <a:extLst/>
          </a:lstStyle>
          <a:p>
            <a:fld id="{D92F3F0D-1408-4367-A855-40F65622E7AE}" type="slidenum">
              <a:rPr lang="en-GB" smtClean="0"/>
              <a:t>‹#›</a:t>
            </a:fld>
            <a:endParaRPr lang="en-GB"/>
          </a:p>
        </p:txBody>
      </p:sp>
    </p:spTree>
    <p:extLst>
      <p:ext uri="{BB962C8B-B14F-4D97-AF65-F5344CB8AC3E}">
        <p14:creationId xmlns:p14="http://schemas.microsoft.com/office/powerpoint/2010/main" val="2306774197"/>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1871531" y="0"/>
            <a:ext cx="9997440" cy="1143000"/>
          </a:xfrm>
        </p:spPr>
        <p:txBody>
          <a:bodyPr anchor="ctr"/>
          <a:lstStyle>
            <a:extLst/>
          </a:lstStyle>
          <a:p>
            <a:r>
              <a:rPr kumimoji="0" lang="en-US" dirty="0" smtClean="0"/>
              <a:t>Click to edit Master title style</a:t>
            </a:r>
            <a:endParaRPr kumimoji="0" lang="en-US" dirty="0"/>
          </a:p>
        </p:txBody>
      </p:sp>
      <p:sp>
        <p:nvSpPr>
          <p:cNvPr id="3" name="Date Placeholder 2"/>
          <p:cNvSpPr>
            <a:spLocks noGrp="1"/>
          </p:cNvSpPr>
          <p:nvPr>
            <p:ph type="dt" sz="half" idx="10"/>
          </p:nvPr>
        </p:nvSpPr>
        <p:spPr/>
        <p:txBody>
          <a:bodyPr/>
          <a:lstStyle>
            <a:extLst/>
          </a:lstStyle>
          <a:p>
            <a:fld id="{6566DEB0-7BD5-4A58-AE80-26A9A90A8961}" type="datetime1">
              <a:rPr lang="en-GB" smtClean="0"/>
              <a:t>12/11/2019</a:t>
            </a:fld>
            <a:endParaRPr lang="en-GB"/>
          </a:p>
        </p:txBody>
      </p:sp>
      <p:sp>
        <p:nvSpPr>
          <p:cNvPr id="4" name="Footer Placeholder 3"/>
          <p:cNvSpPr>
            <a:spLocks noGrp="1"/>
          </p:cNvSpPr>
          <p:nvPr>
            <p:ph type="ftr" sz="quarter" idx="11"/>
          </p:nvPr>
        </p:nvSpPr>
        <p:spPr/>
        <p:txBody>
          <a:bodyPr/>
          <a:lstStyle>
            <a:extLst/>
          </a:lstStyle>
          <a:p>
            <a:r>
              <a:rPr lang="en-GB" dirty="0" smtClean="0"/>
              <a:t>Teamup Advisory - Confidential</a:t>
            </a:r>
            <a:endParaRPr lang="en-GB" dirty="0"/>
          </a:p>
        </p:txBody>
      </p:sp>
      <p:sp>
        <p:nvSpPr>
          <p:cNvPr id="5" name="Slide Number Placeholder 4"/>
          <p:cNvSpPr>
            <a:spLocks noGrp="1"/>
          </p:cNvSpPr>
          <p:nvPr>
            <p:ph type="sldNum" sz="quarter" idx="12"/>
          </p:nvPr>
        </p:nvSpPr>
        <p:spPr/>
        <p:txBody>
          <a:bodyPr/>
          <a:lstStyle>
            <a:extLst/>
          </a:lstStyle>
          <a:p>
            <a:fld id="{D92F3F0D-1408-4367-A855-40F65622E7AE}" type="slidenum">
              <a:rPr lang="en-GB" smtClean="0"/>
              <a:t>‹#›</a:t>
            </a:fld>
            <a:endParaRPr lang="en-GB"/>
          </a:p>
        </p:txBody>
      </p:sp>
    </p:spTree>
    <p:extLst>
      <p:ext uri="{BB962C8B-B14F-4D97-AF65-F5344CB8AC3E}">
        <p14:creationId xmlns:p14="http://schemas.microsoft.com/office/powerpoint/2010/main" val="4184695355"/>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blank">
  <p:cSld name="Blank">
    <p:spTree>
      <p:nvGrpSpPr>
        <p:cNvPr id="1" name=""/>
        <p:cNvGrpSpPr/>
        <p:nvPr/>
      </p:nvGrpSpPr>
      <p:grpSpPr>
        <a:xfrm>
          <a:off x="0" y="0"/>
          <a:ext cx="0" cy="0"/>
          <a:chOff x="0" y="0"/>
          <a:chExt cx="0" cy="0"/>
        </a:xfrm>
      </p:grpSpPr>
      <p:sp>
        <p:nvSpPr>
          <p:cNvPr id="5" name="Rectangle 4"/>
          <p:cNvSpPr/>
          <p:nvPr userDrawn="1"/>
        </p:nvSpPr>
        <p:spPr>
          <a:xfrm>
            <a:off x="0" y="0"/>
            <a:ext cx="12192000"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B6BF70C9-15F4-43C3-A57E-FC07A5DC66F9}" type="datetime1">
              <a:rPr lang="en-GB" smtClean="0"/>
              <a:t>12/11/2019</a:t>
            </a:fld>
            <a:endParaRPr lang="en-GB"/>
          </a:p>
        </p:txBody>
      </p:sp>
      <p:sp>
        <p:nvSpPr>
          <p:cNvPr id="3" name="Footer Placeholder 2"/>
          <p:cNvSpPr>
            <a:spLocks noGrp="1"/>
          </p:cNvSpPr>
          <p:nvPr>
            <p:ph type="ftr" sz="quarter" idx="11"/>
          </p:nvPr>
        </p:nvSpPr>
        <p:spPr/>
        <p:txBody>
          <a:bodyPr/>
          <a:lstStyle>
            <a:extLst/>
          </a:lstStyle>
          <a:p>
            <a:r>
              <a:rPr lang="en-GB" dirty="0" smtClean="0"/>
              <a:t>Teamup Advisory - Confidential</a:t>
            </a:r>
            <a:endParaRPr lang="en-GB" dirty="0"/>
          </a:p>
        </p:txBody>
      </p:sp>
      <p:sp>
        <p:nvSpPr>
          <p:cNvPr id="4" name="Slide Number Placeholder 3"/>
          <p:cNvSpPr>
            <a:spLocks noGrp="1"/>
          </p:cNvSpPr>
          <p:nvPr>
            <p:ph type="sldNum" sz="quarter" idx="12"/>
          </p:nvPr>
        </p:nvSpPr>
        <p:spPr/>
        <p:txBody>
          <a:bodyPr/>
          <a:lstStyle>
            <a:extLst/>
          </a:lstStyle>
          <a:p>
            <a:fld id="{D92F3F0D-1408-4367-A855-40F65622E7AE}" type="slidenum">
              <a:rPr lang="en-GB" smtClean="0"/>
              <a:t>‹#›</a:t>
            </a:fld>
            <a:endParaRPr lang="en-GB"/>
          </a:p>
        </p:txBody>
      </p:sp>
      <p:pic>
        <p:nvPicPr>
          <p:cNvPr id="7" name="Picture 5"/>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9890782" y="0"/>
            <a:ext cx="2274517" cy="8089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0642598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6277" y="527125"/>
            <a:ext cx="9942363" cy="651719"/>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6277" y="1286844"/>
            <a:ext cx="11250301" cy="504403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412795"/>
            <a:ext cx="2743200" cy="365125"/>
          </a:xfrm>
          <a:prstGeom prst="rect">
            <a:avLst/>
          </a:prstGeom>
        </p:spPr>
        <p:txBody>
          <a:bodyPr vert="horz" lIns="91440" tIns="45720" rIns="91440" bIns="45720" rtlCol="0" anchor="ctr"/>
          <a:lstStyle>
            <a:lvl1pPr algn="l">
              <a:defRPr sz="1200">
                <a:solidFill>
                  <a:schemeClr val="tx1">
                    <a:tint val="75000"/>
                  </a:schemeClr>
                </a:solidFill>
                <a:latin typeface="Helvetica Neue" panose="02000503000000020004" pitchFamily="2" charset="0"/>
                <a:ea typeface="Helvetica Neue" panose="02000503000000020004" pitchFamily="2" charset="0"/>
                <a:cs typeface="Helvetica Neue" panose="02000503000000020004" pitchFamily="2" charset="0"/>
              </a:defRPr>
            </a:lvl1pPr>
          </a:lstStyle>
          <a:p>
            <a:fld id="{8FC3D8CD-23DA-6449-97A5-15B391F2D821}" type="datetime3">
              <a:rPr lang="en-GB" smtClean="0"/>
              <a:pPr/>
              <a:t>12 November, 2019</a:t>
            </a:fld>
            <a:endParaRPr lang="en-GB" dirty="0"/>
          </a:p>
        </p:txBody>
      </p:sp>
      <p:sp>
        <p:nvSpPr>
          <p:cNvPr id="5" name="Footer Placeholder 4"/>
          <p:cNvSpPr>
            <a:spLocks noGrp="1"/>
          </p:cNvSpPr>
          <p:nvPr>
            <p:ph type="ftr" sz="quarter" idx="3"/>
          </p:nvPr>
        </p:nvSpPr>
        <p:spPr>
          <a:xfrm>
            <a:off x="4038600" y="6412795"/>
            <a:ext cx="4114800" cy="365125"/>
          </a:xfrm>
          <a:prstGeom prst="rect">
            <a:avLst/>
          </a:prstGeom>
        </p:spPr>
        <p:txBody>
          <a:bodyPr vert="horz" lIns="91440" tIns="45720" rIns="91440" bIns="45720" rtlCol="0" anchor="ctr"/>
          <a:lstStyle>
            <a:lvl1pPr algn="ctr">
              <a:defRPr sz="1200">
                <a:solidFill>
                  <a:schemeClr val="tx1">
                    <a:tint val="75000"/>
                  </a:schemeClr>
                </a:solidFill>
                <a:latin typeface="Helvetica Neue" panose="02000503000000020004" pitchFamily="2" charset="0"/>
                <a:ea typeface="Helvetica Neue" panose="02000503000000020004" pitchFamily="2" charset="0"/>
                <a:cs typeface="Helvetica Neue" panose="02000503000000020004" pitchFamily="2" charset="0"/>
              </a:defRPr>
            </a:lvl1pPr>
          </a:lstStyle>
          <a:p>
            <a:endParaRPr lang="en-GB"/>
          </a:p>
        </p:txBody>
      </p:sp>
      <p:sp>
        <p:nvSpPr>
          <p:cNvPr id="6" name="Slide Number Placeholder 5"/>
          <p:cNvSpPr>
            <a:spLocks noGrp="1"/>
          </p:cNvSpPr>
          <p:nvPr>
            <p:ph type="sldNum" sz="quarter" idx="4"/>
          </p:nvPr>
        </p:nvSpPr>
        <p:spPr>
          <a:xfrm>
            <a:off x="8610600" y="6412795"/>
            <a:ext cx="2743200" cy="365125"/>
          </a:xfrm>
          <a:prstGeom prst="rect">
            <a:avLst/>
          </a:prstGeom>
        </p:spPr>
        <p:txBody>
          <a:bodyPr vert="horz" lIns="91440" tIns="45720" rIns="91440" bIns="45720" rtlCol="0" anchor="ctr"/>
          <a:lstStyle>
            <a:lvl1pPr algn="r">
              <a:defRPr sz="1200">
                <a:solidFill>
                  <a:schemeClr val="tx1">
                    <a:tint val="75000"/>
                  </a:schemeClr>
                </a:solidFill>
                <a:latin typeface="Helvetica Neue" panose="02000503000000020004" pitchFamily="2" charset="0"/>
                <a:ea typeface="Helvetica Neue" panose="02000503000000020004" pitchFamily="2" charset="0"/>
                <a:cs typeface="Helvetica Neue" panose="02000503000000020004" pitchFamily="2" charset="0"/>
              </a:defRPr>
            </a:lvl1pPr>
          </a:lstStyle>
          <a:p>
            <a:r>
              <a:rPr lang="en-GB"/>
              <a:t>| </a:t>
            </a:r>
            <a:fld id="{98576F2C-3D0B-454B-AF5B-DCB9508DE629}" type="slidenum">
              <a:rPr lang="en-GB" smtClean="0">
                <a:solidFill>
                  <a:srgbClr val="6A0500"/>
                </a:solidFill>
              </a:rPr>
              <a:pPr/>
              <a:t>‹#›</a:t>
            </a:fld>
            <a:endParaRPr lang="en-GB" dirty="0">
              <a:solidFill>
                <a:srgbClr val="6A0500"/>
              </a:solidFill>
            </a:endParaRPr>
          </a:p>
        </p:txBody>
      </p:sp>
      <p:sp>
        <p:nvSpPr>
          <p:cNvPr id="7" name="Rectangle 6">
            <a:extLst>
              <a:ext uri="{FF2B5EF4-FFF2-40B4-BE49-F238E27FC236}">
                <a16:creationId xmlns:a16="http://schemas.microsoft.com/office/drawing/2014/main" xmlns="" id="{2E2E7D38-2861-3045-B871-C33EDD8576D7}"/>
              </a:ext>
            </a:extLst>
          </p:cNvPr>
          <p:cNvSpPr/>
          <p:nvPr/>
        </p:nvSpPr>
        <p:spPr>
          <a:xfrm>
            <a:off x="-1856816" y="2627353"/>
            <a:ext cx="1559443" cy="297712"/>
          </a:xfrm>
          <a:prstGeom prst="rect">
            <a:avLst/>
          </a:prstGeom>
          <a:solidFill>
            <a:srgbClr val="FFCB2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GB" sz="1400" b="1" dirty="0">
                <a:solidFill>
                  <a:schemeClr val="tx1"/>
                </a:solidFill>
                <a:latin typeface="Helvetica Neue" panose="02000503000000020004" pitchFamily="2" charset="0"/>
                <a:ea typeface="Helvetica Neue" panose="02000503000000020004" pitchFamily="2" charset="0"/>
                <a:cs typeface="Helvetica Neue" panose="02000503000000020004" pitchFamily="2" charset="0"/>
              </a:rPr>
              <a:t>FFCB29</a:t>
            </a:r>
          </a:p>
        </p:txBody>
      </p:sp>
      <p:sp>
        <p:nvSpPr>
          <p:cNvPr id="8" name="Rectangle 7">
            <a:extLst>
              <a:ext uri="{FF2B5EF4-FFF2-40B4-BE49-F238E27FC236}">
                <a16:creationId xmlns:a16="http://schemas.microsoft.com/office/drawing/2014/main" xmlns="" id="{2F8EC578-59C2-9440-9EBB-895D08E5BDE7}"/>
              </a:ext>
            </a:extLst>
          </p:cNvPr>
          <p:cNvSpPr/>
          <p:nvPr/>
        </p:nvSpPr>
        <p:spPr>
          <a:xfrm>
            <a:off x="-1856816" y="3263591"/>
            <a:ext cx="1559443" cy="297712"/>
          </a:xfrm>
          <a:prstGeom prst="rect">
            <a:avLst/>
          </a:prstGeom>
          <a:solidFill>
            <a:srgbClr val="F46F3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GB" sz="1400" b="1" dirty="0">
                <a:solidFill>
                  <a:schemeClr val="tx1"/>
                </a:solidFill>
                <a:latin typeface="Helvetica Neue" panose="02000503000000020004" pitchFamily="2" charset="0"/>
                <a:ea typeface="Helvetica Neue" panose="02000503000000020004" pitchFamily="2" charset="0"/>
                <a:cs typeface="Helvetica Neue" panose="02000503000000020004" pitchFamily="2" charset="0"/>
              </a:rPr>
              <a:t>F46F33</a:t>
            </a:r>
          </a:p>
        </p:txBody>
      </p:sp>
      <p:sp>
        <p:nvSpPr>
          <p:cNvPr id="9" name="Rectangle 8">
            <a:extLst>
              <a:ext uri="{FF2B5EF4-FFF2-40B4-BE49-F238E27FC236}">
                <a16:creationId xmlns:a16="http://schemas.microsoft.com/office/drawing/2014/main" xmlns="" id="{611E917F-D3B5-FA43-8D97-3D404A3CB446}"/>
              </a:ext>
            </a:extLst>
          </p:cNvPr>
          <p:cNvSpPr/>
          <p:nvPr/>
        </p:nvSpPr>
        <p:spPr>
          <a:xfrm>
            <a:off x="-1856816" y="3899829"/>
            <a:ext cx="1559443" cy="297712"/>
          </a:xfrm>
          <a:prstGeom prst="rect">
            <a:avLst/>
          </a:prstGeom>
          <a:solidFill>
            <a:srgbClr val="B22D3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GB" sz="1400" b="1"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B22D30</a:t>
            </a:r>
          </a:p>
        </p:txBody>
      </p:sp>
      <p:sp>
        <p:nvSpPr>
          <p:cNvPr id="10" name="Rectangle 9">
            <a:extLst>
              <a:ext uri="{FF2B5EF4-FFF2-40B4-BE49-F238E27FC236}">
                <a16:creationId xmlns:a16="http://schemas.microsoft.com/office/drawing/2014/main" xmlns="" id="{6117D06E-EE97-D444-97BB-C09DB8A66B40}"/>
              </a:ext>
            </a:extLst>
          </p:cNvPr>
          <p:cNvSpPr/>
          <p:nvPr/>
        </p:nvSpPr>
        <p:spPr>
          <a:xfrm>
            <a:off x="-1856816" y="4217948"/>
            <a:ext cx="1559443" cy="297712"/>
          </a:xfrm>
          <a:prstGeom prst="rect">
            <a:avLst/>
          </a:prstGeom>
          <a:solidFill>
            <a:srgbClr val="8F05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GB" sz="1400" b="1"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8F0500</a:t>
            </a:r>
          </a:p>
        </p:txBody>
      </p:sp>
      <p:sp>
        <p:nvSpPr>
          <p:cNvPr id="11" name="Rectangle 10">
            <a:extLst>
              <a:ext uri="{FF2B5EF4-FFF2-40B4-BE49-F238E27FC236}">
                <a16:creationId xmlns:a16="http://schemas.microsoft.com/office/drawing/2014/main" xmlns="" id="{CFE0EFB4-2BDB-F046-92EB-18BAD586CE71}"/>
              </a:ext>
            </a:extLst>
          </p:cNvPr>
          <p:cNvSpPr/>
          <p:nvPr/>
        </p:nvSpPr>
        <p:spPr>
          <a:xfrm>
            <a:off x="-1856816" y="2945472"/>
            <a:ext cx="1559443" cy="297712"/>
          </a:xfrm>
          <a:prstGeom prst="rect">
            <a:avLst/>
          </a:prstGeom>
          <a:solidFill>
            <a:srgbClr val="F49A3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GB" sz="1400" b="1" dirty="0">
                <a:solidFill>
                  <a:schemeClr val="tx1"/>
                </a:solidFill>
                <a:latin typeface="Helvetica Neue" panose="02000503000000020004" pitchFamily="2" charset="0"/>
                <a:ea typeface="Helvetica Neue" panose="02000503000000020004" pitchFamily="2" charset="0"/>
                <a:cs typeface="Helvetica Neue" panose="02000503000000020004" pitchFamily="2" charset="0"/>
              </a:rPr>
              <a:t>F49A33</a:t>
            </a:r>
          </a:p>
        </p:txBody>
      </p:sp>
      <p:sp>
        <p:nvSpPr>
          <p:cNvPr id="12" name="Rectangle 11">
            <a:extLst>
              <a:ext uri="{FF2B5EF4-FFF2-40B4-BE49-F238E27FC236}">
                <a16:creationId xmlns:a16="http://schemas.microsoft.com/office/drawing/2014/main" xmlns="" id="{D49307AD-AAF6-8646-AF1D-C6B5446B851D}"/>
              </a:ext>
            </a:extLst>
          </p:cNvPr>
          <p:cNvSpPr/>
          <p:nvPr/>
        </p:nvSpPr>
        <p:spPr>
          <a:xfrm>
            <a:off x="-1856816" y="2309235"/>
            <a:ext cx="1559443" cy="297712"/>
          </a:xfrm>
          <a:prstGeom prst="rect">
            <a:avLst/>
          </a:prstGeom>
          <a:solidFill>
            <a:srgbClr val="FFED2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GB" sz="1400" b="1" dirty="0">
                <a:solidFill>
                  <a:schemeClr val="tx1"/>
                </a:solidFill>
                <a:latin typeface="Helvetica Neue" panose="02000503000000020004" pitchFamily="2" charset="0"/>
                <a:ea typeface="Helvetica Neue" panose="02000503000000020004" pitchFamily="2" charset="0"/>
                <a:cs typeface="Helvetica Neue" panose="02000503000000020004" pitchFamily="2" charset="0"/>
              </a:rPr>
              <a:t>FFED29</a:t>
            </a:r>
          </a:p>
        </p:txBody>
      </p:sp>
      <p:sp>
        <p:nvSpPr>
          <p:cNvPr id="13" name="TextBox 12">
            <a:extLst>
              <a:ext uri="{FF2B5EF4-FFF2-40B4-BE49-F238E27FC236}">
                <a16:creationId xmlns:a16="http://schemas.microsoft.com/office/drawing/2014/main" xmlns="" id="{141C5E2D-A20A-3345-A937-BEF8C4D9E644}"/>
              </a:ext>
            </a:extLst>
          </p:cNvPr>
          <p:cNvSpPr txBox="1"/>
          <p:nvPr/>
        </p:nvSpPr>
        <p:spPr>
          <a:xfrm>
            <a:off x="-1856817" y="1981051"/>
            <a:ext cx="1559443" cy="307777"/>
          </a:xfrm>
          <a:prstGeom prst="rect">
            <a:avLst/>
          </a:prstGeom>
          <a:noFill/>
        </p:spPr>
        <p:txBody>
          <a:bodyPr wrap="square" rtlCol="0">
            <a:spAutoFit/>
          </a:bodyPr>
          <a:lstStyle/>
          <a:p>
            <a:pPr algn="l"/>
            <a:r>
              <a:rPr lang="en-GB" sz="1400" b="1" dirty="0">
                <a:latin typeface="Helvetica Neue" panose="02000503000000020004" pitchFamily="2" charset="0"/>
                <a:ea typeface="Helvetica Neue" panose="02000503000000020004" pitchFamily="2" charset="0"/>
                <a:cs typeface="Helvetica Neue" panose="02000503000000020004" pitchFamily="2" charset="0"/>
              </a:rPr>
              <a:t>Colour Palette</a:t>
            </a:r>
          </a:p>
        </p:txBody>
      </p:sp>
      <p:sp>
        <p:nvSpPr>
          <p:cNvPr id="14" name="Rectangle 13">
            <a:extLst>
              <a:ext uri="{FF2B5EF4-FFF2-40B4-BE49-F238E27FC236}">
                <a16:creationId xmlns:a16="http://schemas.microsoft.com/office/drawing/2014/main" xmlns="" id="{82A832AE-2CB8-3B4C-8452-B9AF33E871EA}"/>
              </a:ext>
            </a:extLst>
          </p:cNvPr>
          <p:cNvSpPr/>
          <p:nvPr/>
        </p:nvSpPr>
        <p:spPr>
          <a:xfrm>
            <a:off x="-1856816" y="4536067"/>
            <a:ext cx="1559443" cy="297712"/>
          </a:xfrm>
          <a:prstGeom prst="rect">
            <a:avLst/>
          </a:prstGeom>
          <a:solidFill>
            <a:srgbClr val="6A05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GB" sz="1400" b="1"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6A0500</a:t>
            </a:r>
          </a:p>
        </p:txBody>
      </p:sp>
      <p:sp>
        <p:nvSpPr>
          <p:cNvPr id="15" name="Rectangle 14">
            <a:extLst>
              <a:ext uri="{FF2B5EF4-FFF2-40B4-BE49-F238E27FC236}">
                <a16:creationId xmlns:a16="http://schemas.microsoft.com/office/drawing/2014/main" xmlns="" id="{31E4839E-7762-D149-9ED6-62828D55FDF6}"/>
              </a:ext>
            </a:extLst>
          </p:cNvPr>
          <p:cNvSpPr/>
          <p:nvPr/>
        </p:nvSpPr>
        <p:spPr>
          <a:xfrm>
            <a:off x="-1856816" y="3581710"/>
            <a:ext cx="1559443" cy="297712"/>
          </a:xfrm>
          <a:prstGeom prst="rect">
            <a:avLst/>
          </a:prstGeom>
          <a:solidFill>
            <a:srgbClr val="DA6F4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GB" sz="1400" b="1" dirty="0">
                <a:solidFill>
                  <a:schemeClr val="tx1"/>
                </a:solidFill>
                <a:latin typeface="Helvetica Neue" panose="02000503000000020004" pitchFamily="2" charset="0"/>
                <a:ea typeface="Helvetica Neue" panose="02000503000000020004" pitchFamily="2" charset="0"/>
                <a:cs typeface="Helvetica Neue" panose="02000503000000020004" pitchFamily="2" charset="0"/>
              </a:rPr>
              <a:t>DA6F41</a:t>
            </a:r>
          </a:p>
        </p:txBody>
      </p:sp>
      <p:sp>
        <p:nvSpPr>
          <p:cNvPr id="18" name="Rectangle 17">
            <a:extLst>
              <a:ext uri="{FF2B5EF4-FFF2-40B4-BE49-F238E27FC236}">
                <a16:creationId xmlns:a16="http://schemas.microsoft.com/office/drawing/2014/main" xmlns="" id="{54415027-EF8B-024D-AC1C-532710FB02ED}"/>
              </a:ext>
            </a:extLst>
          </p:cNvPr>
          <p:cNvSpPr/>
          <p:nvPr/>
        </p:nvSpPr>
        <p:spPr>
          <a:xfrm>
            <a:off x="1" y="1981050"/>
            <a:ext cx="314036" cy="2852729"/>
          </a:xfrm>
          <a:prstGeom prst="rect">
            <a:avLst/>
          </a:prstGeom>
          <a:solidFill>
            <a:srgbClr val="F46F3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140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19" name="Rectangle 18">
            <a:extLst>
              <a:ext uri="{FF2B5EF4-FFF2-40B4-BE49-F238E27FC236}">
                <a16:creationId xmlns:a16="http://schemas.microsoft.com/office/drawing/2014/main" xmlns="" id="{1474E2D7-1DA4-C340-8A23-65EF9ABF4ADE}"/>
              </a:ext>
            </a:extLst>
          </p:cNvPr>
          <p:cNvSpPr/>
          <p:nvPr/>
        </p:nvSpPr>
        <p:spPr>
          <a:xfrm>
            <a:off x="11877963" y="1981050"/>
            <a:ext cx="314036" cy="2852729"/>
          </a:xfrm>
          <a:prstGeom prst="rect">
            <a:avLst/>
          </a:prstGeom>
          <a:solidFill>
            <a:srgbClr val="F46F3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1800"/>
          </a:p>
        </p:txBody>
      </p:sp>
      <p:sp>
        <p:nvSpPr>
          <p:cNvPr id="21" name="Date Placeholder 3">
            <a:extLst>
              <a:ext uri="{FF2B5EF4-FFF2-40B4-BE49-F238E27FC236}">
                <a16:creationId xmlns:a16="http://schemas.microsoft.com/office/drawing/2014/main" xmlns="" id="{C0AB0635-70F7-6843-B77E-3D229ACBF4CC}"/>
              </a:ext>
            </a:extLst>
          </p:cNvPr>
          <p:cNvSpPr txBox="1">
            <a:spLocks/>
          </p:cNvSpPr>
          <p:nvPr/>
        </p:nvSpPr>
        <p:spPr>
          <a:xfrm>
            <a:off x="456277" y="311125"/>
            <a:ext cx="2317089" cy="108000"/>
          </a:xfrm>
          <a:prstGeom prst="rect">
            <a:avLst/>
          </a:prstGeom>
        </p:spPr>
        <p:txBody>
          <a:bodyPr vert="horz" lIns="0" tIns="0" rIns="0" bIns="0" rtlCol="0" anchor="t" anchorCtr="0"/>
          <a:lstStyle>
            <a:defPPr>
              <a:defRPr lang="en-US"/>
            </a:defPPr>
            <a:lvl1pPr marL="0" algn="r" defTabSz="457156" rtl="0" eaLnBrk="1" latinLnBrk="0" hangingPunct="1">
              <a:defRPr sz="1000" b="1" i="0" kern="1200" baseline="0">
                <a:solidFill>
                  <a:schemeClr val="tx1">
                    <a:tint val="75000"/>
                  </a:schemeClr>
                </a:solidFill>
                <a:latin typeface="Georgia"/>
                <a:ea typeface="+mn-ea"/>
                <a:cs typeface="+mn-cs"/>
              </a:defRPr>
            </a:lvl1pPr>
            <a:lvl2pPr marL="457156" algn="l" defTabSz="457156" rtl="0" eaLnBrk="1" latinLnBrk="0" hangingPunct="1">
              <a:defRPr sz="1800" kern="1200">
                <a:solidFill>
                  <a:schemeClr val="tx1"/>
                </a:solidFill>
                <a:latin typeface="+mn-lt"/>
                <a:ea typeface="+mn-ea"/>
                <a:cs typeface="+mn-cs"/>
              </a:defRPr>
            </a:lvl2pPr>
            <a:lvl3pPr marL="914312" algn="l" defTabSz="457156" rtl="0" eaLnBrk="1" latinLnBrk="0" hangingPunct="1">
              <a:defRPr sz="1800" kern="1200">
                <a:solidFill>
                  <a:schemeClr val="tx1"/>
                </a:solidFill>
                <a:latin typeface="+mn-lt"/>
                <a:ea typeface="+mn-ea"/>
                <a:cs typeface="+mn-cs"/>
              </a:defRPr>
            </a:lvl3pPr>
            <a:lvl4pPr marL="1371468" algn="l" defTabSz="457156" rtl="0" eaLnBrk="1" latinLnBrk="0" hangingPunct="1">
              <a:defRPr sz="1800" kern="1200">
                <a:solidFill>
                  <a:schemeClr val="tx1"/>
                </a:solidFill>
                <a:latin typeface="+mn-lt"/>
                <a:ea typeface="+mn-ea"/>
                <a:cs typeface="+mn-cs"/>
              </a:defRPr>
            </a:lvl4pPr>
            <a:lvl5pPr marL="1828624" algn="l" defTabSz="457156" rtl="0" eaLnBrk="1" latinLnBrk="0" hangingPunct="1">
              <a:defRPr sz="1800" kern="1200">
                <a:solidFill>
                  <a:schemeClr val="tx1"/>
                </a:solidFill>
                <a:latin typeface="+mn-lt"/>
                <a:ea typeface="+mn-ea"/>
                <a:cs typeface="+mn-cs"/>
              </a:defRPr>
            </a:lvl5pPr>
            <a:lvl6pPr marL="2285780" algn="l" defTabSz="457156" rtl="0" eaLnBrk="1" latinLnBrk="0" hangingPunct="1">
              <a:defRPr sz="1800" kern="1200">
                <a:solidFill>
                  <a:schemeClr val="tx1"/>
                </a:solidFill>
                <a:latin typeface="+mn-lt"/>
                <a:ea typeface="+mn-ea"/>
                <a:cs typeface="+mn-cs"/>
              </a:defRPr>
            </a:lvl6pPr>
            <a:lvl7pPr marL="2742936" algn="l" defTabSz="457156" rtl="0" eaLnBrk="1" latinLnBrk="0" hangingPunct="1">
              <a:defRPr sz="1800" kern="1200">
                <a:solidFill>
                  <a:schemeClr val="tx1"/>
                </a:solidFill>
                <a:latin typeface="+mn-lt"/>
                <a:ea typeface="+mn-ea"/>
                <a:cs typeface="+mn-cs"/>
              </a:defRPr>
            </a:lvl7pPr>
            <a:lvl8pPr marL="3200092" algn="l" defTabSz="457156" rtl="0" eaLnBrk="1" latinLnBrk="0" hangingPunct="1">
              <a:defRPr sz="1800" kern="1200">
                <a:solidFill>
                  <a:schemeClr val="tx1"/>
                </a:solidFill>
                <a:latin typeface="+mn-lt"/>
                <a:ea typeface="+mn-ea"/>
                <a:cs typeface="+mn-cs"/>
              </a:defRPr>
            </a:lvl8pPr>
            <a:lvl9pPr marL="3657249" algn="l" defTabSz="457156" rtl="0" eaLnBrk="1" latinLnBrk="0" hangingPunct="1">
              <a:defRPr sz="1800" kern="1200">
                <a:solidFill>
                  <a:schemeClr val="tx1"/>
                </a:solidFill>
                <a:latin typeface="+mn-lt"/>
                <a:ea typeface="+mn-ea"/>
                <a:cs typeface="+mn-cs"/>
              </a:defRPr>
            </a:lvl9pPr>
          </a:lstStyle>
          <a:p>
            <a:pPr algn="l"/>
            <a:r>
              <a:rPr lang="en-GB" sz="1000" dirty="0">
                <a:solidFill>
                  <a:schemeClr val="tx1"/>
                </a:solidFill>
                <a:latin typeface="+mj-lt"/>
              </a:rPr>
              <a:t>PRIVATE</a:t>
            </a:r>
            <a:r>
              <a:rPr lang="en-GB" sz="1000" baseline="0" dirty="0">
                <a:solidFill>
                  <a:schemeClr val="tx1"/>
                </a:solidFill>
                <a:latin typeface="+mj-lt"/>
              </a:rPr>
              <a:t> &amp; CONFIDENTIAL</a:t>
            </a:r>
            <a:endParaRPr lang="en-US" sz="1000" dirty="0">
              <a:solidFill>
                <a:schemeClr val="tx1"/>
              </a:solidFill>
              <a:latin typeface="+mj-lt"/>
            </a:endParaRPr>
          </a:p>
        </p:txBody>
      </p:sp>
    </p:spTree>
    <p:extLst>
      <p:ext uri="{BB962C8B-B14F-4D97-AF65-F5344CB8AC3E}">
        <p14:creationId xmlns:p14="http://schemas.microsoft.com/office/powerpoint/2010/main" val="3502908865"/>
      </p:ext>
    </p:extLst>
  </p:cSld>
  <p:clrMap bg1="lt1" tx1="dk1" bg2="lt2" tx2="dk2" accent1="accent1" accent2="accent2" accent3="accent3" accent4="accent4" accent5="accent5" accent6="accent6" hlink="hlink" folHlink="folHlink"/>
  <p:sldLayoutIdLst>
    <p:sldLayoutId id="2147483673" r:id="rId1"/>
    <p:sldLayoutId id="2147483686" r:id="rId2"/>
    <p:sldLayoutId id="2147483674" r:id="rId3"/>
    <p:sldLayoutId id="2147483675" r:id="rId4"/>
    <p:sldLayoutId id="2147483676" r:id="rId5"/>
    <p:sldLayoutId id="2147483678" r:id="rId6"/>
    <p:sldLayoutId id="2147483688" r:id="rId7"/>
    <p:sldLayoutId id="2147483689" r:id="rId8"/>
    <p:sldLayoutId id="2147483690" r:id="rId9"/>
  </p:sldLayoutIdLst>
  <p:hf hdr="0" ftr="0"/>
  <p:txStyles>
    <p:titleStyle>
      <a:lvl1pPr algn="l" defTabSz="914400" rtl="0" eaLnBrk="1" latinLnBrk="0" hangingPunct="1">
        <a:lnSpc>
          <a:spcPct val="90000"/>
        </a:lnSpc>
        <a:spcBef>
          <a:spcPct val="0"/>
        </a:spcBef>
        <a:buNone/>
        <a:defRPr sz="2800" kern="1200">
          <a:solidFill>
            <a:srgbClr val="8F0500"/>
          </a:solidFill>
          <a:latin typeface="Helvetica Neue" panose="02000503000000020004" pitchFamily="2" charset="0"/>
          <a:ea typeface="Helvetica Neue" panose="02000503000000020004" pitchFamily="2" charset="0"/>
          <a:cs typeface="Helvetica Neue" panose="02000503000000020004" pitchFamily="2"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Helvetica Neue" panose="02000503000000020004" pitchFamily="2" charset="0"/>
          <a:ea typeface="Helvetica Neue" panose="02000503000000020004" pitchFamily="2" charset="0"/>
          <a:cs typeface="Helvetica Neue" panose="02000503000000020004"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Helvetica Neue" panose="02000503000000020004" pitchFamily="2" charset="0"/>
          <a:ea typeface="Helvetica Neue" panose="02000503000000020004" pitchFamily="2" charset="0"/>
          <a:cs typeface="Helvetica Neue" panose="02000503000000020004" pitchFamily="2"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Helvetica Neue" panose="02000503000000020004" pitchFamily="2" charset="0"/>
          <a:ea typeface="Helvetica Neue" panose="02000503000000020004" pitchFamily="2" charset="0"/>
          <a:cs typeface="Helvetica Neue" panose="02000503000000020004"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Helvetica Neue" panose="02000503000000020004" pitchFamily="2" charset="0"/>
          <a:ea typeface="Helvetica Neue" panose="02000503000000020004" pitchFamily="2" charset="0"/>
          <a:cs typeface="Helvetica Neue" panose="02000503000000020004" pitchFamily="2"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Helvetica Neue" panose="02000503000000020004" pitchFamily="2" charset="0"/>
          <a:ea typeface="Helvetica Neue" panose="02000503000000020004" pitchFamily="2" charset="0"/>
          <a:cs typeface="Helvetica Neue" panose="02000503000000020004"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3" Type="http://schemas.openxmlformats.org/officeDocument/2006/relationships/hyperlink" Target="https://karandaaz.com.pk/wp-content/uploads/2018/11/Bankability-of-the-Transport-Sector-2-1.pdf" TargetMode="External"/><Relationship Id="rId2" Type="http://schemas.openxmlformats.org/officeDocument/2006/relationships/hyperlink" Target="https://propakistani.pk/2019/05/08/careem-and-unilever-partner-for-a-cost-effective-logistics-solution/" TargetMode="Externa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hyperlink" Target="https://aurora.dawn.com/news/1143412/unblocking-pakistans-logistics-quagmire" TargetMode="External"/><Relationship Id="rId2" Type="http://schemas.openxmlformats.org/officeDocument/2006/relationships/hyperlink" Target="https://pdfs.semanticscholar.org/95ab/8987d0d9c4d7168487cf918e67bd834c2634.pdf" TargetMode="External"/><Relationship Id="rId1" Type="http://schemas.openxmlformats.org/officeDocument/2006/relationships/slideLayout" Target="../slideLayouts/slideLayout3.xml"/><Relationship Id="rId5" Type="http://schemas.openxmlformats.org/officeDocument/2006/relationships/hyperlink" Target="https://invest.gov.pk/logistics" TargetMode="External"/><Relationship Id="rId4" Type="http://schemas.openxmlformats.org/officeDocument/2006/relationships/hyperlink" Target="https://aurora.dawn.com/news/1143412" TargetMode="External"/></Relationships>
</file>

<file path=ppt/slides/_rels/slide24.xml.rels><?xml version="1.0" encoding="UTF-8" standalone="yes"?>
<Relationships xmlns="http://schemas.openxmlformats.org/package/2006/relationships"><Relationship Id="rId3" Type="http://schemas.openxmlformats.org/officeDocument/2006/relationships/hyperlink" Target="http://downloads.nha.gov.pk/index.php?option=com_content&amp;view=article&amp;id=28:axle-load-control&amp;catid=56:services&amp;Itemid=58" TargetMode="External"/><Relationship Id="rId2" Type="http://schemas.openxmlformats.org/officeDocument/2006/relationships/hyperlink" Target="https://lpi.worldbank.org/international/global/2018" TargetMode="Externa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image" Target="../media/image3.png"/><Relationship Id="rId2" Type="http://schemas.openxmlformats.org/officeDocument/2006/relationships/diagramData" Target="../diagrams/data3.xml"/><Relationship Id="rId1" Type="http://schemas.openxmlformats.org/officeDocument/2006/relationships/slideLayout" Target="../slideLayouts/slideLayout3.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8" Type="http://schemas.openxmlformats.org/officeDocument/2006/relationships/diagramLayout" Target="../diagrams/layout5.xml"/><Relationship Id="rId3" Type="http://schemas.openxmlformats.org/officeDocument/2006/relationships/diagramLayout" Target="../diagrams/layout4.xml"/><Relationship Id="rId7" Type="http://schemas.openxmlformats.org/officeDocument/2006/relationships/diagramData" Target="../diagrams/data5.xml"/><Relationship Id="rId12" Type="http://schemas.openxmlformats.org/officeDocument/2006/relationships/image" Target="../media/image3.png"/><Relationship Id="rId2" Type="http://schemas.openxmlformats.org/officeDocument/2006/relationships/diagramData" Target="../diagrams/data4.xml"/><Relationship Id="rId1" Type="http://schemas.openxmlformats.org/officeDocument/2006/relationships/slideLayout" Target="../slideLayouts/slideLayout5.xml"/><Relationship Id="rId6" Type="http://schemas.microsoft.com/office/2007/relationships/diagramDrawing" Target="../diagrams/drawing4.xml"/><Relationship Id="rId11" Type="http://schemas.microsoft.com/office/2007/relationships/diagramDrawing" Target="../diagrams/drawing5.xml"/><Relationship Id="rId5" Type="http://schemas.openxmlformats.org/officeDocument/2006/relationships/diagramColors" Target="../diagrams/colors4.xml"/><Relationship Id="rId10" Type="http://schemas.openxmlformats.org/officeDocument/2006/relationships/diagramColors" Target="../diagrams/colors5.xml"/><Relationship Id="rId4" Type="http://schemas.openxmlformats.org/officeDocument/2006/relationships/diagramQuickStyle" Target="../diagrams/quickStyle4.xml"/><Relationship Id="rId9" Type="http://schemas.openxmlformats.org/officeDocument/2006/relationships/diagramQuickStyle" Target="../diagrams/quickStyle5.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6.xml"/><Relationship Id="rId7" Type="http://schemas.openxmlformats.org/officeDocument/2006/relationships/image" Target="../media/image3.png"/><Relationship Id="rId2" Type="http://schemas.openxmlformats.org/officeDocument/2006/relationships/diagramData" Target="../diagrams/data6.xml"/><Relationship Id="rId1" Type="http://schemas.openxmlformats.org/officeDocument/2006/relationships/slideLayout" Target="../slideLayouts/slideLayout3.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7.xml"/><Relationship Id="rId7" Type="http://schemas.openxmlformats.org/officeDocument/2006/relationships/image" Target="../media/image3.png"/><Relationship Id="rId2" Type="http://schemas.openxmlformats.org/officeDocument/2006/relationships/diagramData" Target="../diagrams/data7.xml"/><Relationship Id="rId1" Type="http://schemas.openxmlformats.org/officeDocument/2006/relationships/slideLayout" Target="../slideLayouts/slideLayout5.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3.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3.png"/><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3.png"/><Relationship Id="rId2" Type="http://schemas.openxmlformats.org/officeDocument/2006/relationships/diagramData" Target="../diagrams/data2.xml"/><Relationship Id="rId1" Type="http://schemas.openxmlformats.org/officeDocument/2006/relationships/slideLayout" Target="../slideLayouts/slideLayout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b="1" kern="0" spc="-10" dirty="0" smtClean="0">
                <a:latin typeface="Helvetica Neue"/>
                <a:cs typeface="Times New Roman" panose="02020603050405020304" pitchFamily="18" charset="0"/>
              </a:rPr>
              <a:t>SUPPLY CHAIN MANAGEMENT</a:t>
            </a:r>
            <a:br>
              <a:rPr lang="en-US" b="1" kern="0" spc="-10" dirty="0" smtClean="0">
                <a:latin typeface="Helvetica Neue"/>
                <a:cs typeface="Times New Roman" panose="02020603050405020304" pitchFamily="18" charset="0"/>
              </a:rPr>
            </a:br>
            <a:r>
              <a:rPr lang="en-US" kern="0" spc="-10" dirty="0" smtClean="0">
                <a:latin typeface="Helvetica Neue"/>
                <a:cs typeface="Times New Roman" panose="02020603050405020304" pitchFamily="18" charset="0"/>
              </a:rPr>
              <a:t>FAUJI FOUNDATION CEMENT SECTOR COMPANIES</a:t>
            </a:r>
            <a:endParaRPr lang="en-US" dirty="0">
              <a:latin typeface="Helvetica Neue"/>
            </a:endParaRPr>
          </a:p>
        </p:txBody>
      </p:sp>
      <p:sp>
        <p:nvSpPr>
          <p:cNvPr id="3" name="Footer Placeholder 2"/>
          <p:cNvSpPr>
            <a:spLocks noGrp="1"/>
          </p:cNvSpPr>
          <p:nvPr>
            <p:ph type="ftr" sz="quarter" idx="15"/>
          </p:nvPr>
        </p:nvSpPr>
        <p:spPr/>
        <p:txBody>
          <a:bodyPr/>
          <a:lstStyle/>
          <a:p>
            <a:r>
              <a:rPr lang="en-GB" dirty="0" smtClean="0"/>
              <a:t>Teamup Advisory - Confidential</a:t>
            </a:r>
            <a:endParaRPr lang="en-GB" dirty="0"/>
          </a:p>
        </p:txBody>
      </p:sp>
      <p:pic>
        <p:nvPicPr>
          <p:cNvPr id="6" name="Picture 5" descr="Image result for fauji foundation">
            <a:extLst>
              <a:ext uri="{FF2B5EF4-FFF2-40B4-BE49-F238E27FC236}">
                <a16:creationId xmlns:a16="http://schemas.microsoft.com/office/drawing/2014/main" xmlns="" id="{AB88DB5B-B1E3-4613-BDFC-B1D3C98B3616}"/>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780004" y="3415365"/>
            <a:ext cx="1630688" cy="1599979"/>
          </a:xfrm>
          <a:prstGeom prst="rect">
            <a:avLst/>
          </a:prstGeom>
          <a:noFill/>
          <a:ln>
            <a:noFill/>
          </a:ln>
        </p:spPr>
      </p:pic>
    </p:spTree>
    <p:extLst>
      <p:ext uri="{BB962C8B-B14F-4D97-AF65-F5344CB8AC3E}">
        <p14:creationId xmlns:p14="http://schemas.microsoft.com/office/powerpoint/2010/main" val="5308340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latin typeface="Helvetica Neue"/>
                <a:cs typeface="Times New Roman" pitchFamily="18" charset="0"/>
              </a:rPr>
              <a:t>Assessment of Current Supply Chain Management</a:t>
            </a:r>
            <a:endParaRPr lang="en-US" dirty="0">
              <a:latin typeface="Helvetica Neue"/>
            </a:endParaRP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7467115"/>
              </p:ext>
            </p:extLst>
          </p:nvPr>
        </p:nvGraphicFramePr>
        <p:xfrm>
          <a:off x="466725" y="1260475"/>
          <a:ext cx="11258548" cy="4831797"/>
        </p:xfrm>
        <a:graphic>
          <a:graphicData uri="http://schemas.openxmlformats.org/drawingml/2006/table">
            <a:tbl>
              <a:tblPr>
                <a:tableStyleId>{5940675A-B579-460E-94D1-54222C63F5DA}</a:tableStyleId>
              </a:tblPr>
              <a:tblGrid>
                <a:gridCol w="554752"/>
                <a:gridCol w="2394076"/>
                <a:gridCol w="2375141"/>
                <a:gridCol w="2760014"/>
                <a:gridCol w="3174565"/>
              </a:tblGrid>
              <a:tr h="380066">
                <a:tc rowSpan="2">
                  <a:txBody>
                    <a:bodyPr/>
                    <a:lstStyle/>
                    <a:p>
                      <a:pPr algn="ctr" fontAlgn="ctr"/>
                      <a:r>
                        <a:rPr lang="en-US" sz="1800" b="1" u="none" strike="noStrike" dirty="0">
                          <a:solidFill>
                            <a:schemeClr val="bg1"/>
                          </a:solidFill>
                          <a:effectLst/>
                          <a:latin typeface="Helvetica Neue"/>
                        </a:rPr>
                        <a:t>Sr. # </a:t>
                      </a:r>
                      <a:endParaRPr lang="en-US" sz="1800" b="1" i="0" u="none" strike="noStrike" dirty="0">
                        <a:solidFill>
                          <a:schemeClr val="bg1"/>
                        </a:solidFill>
                        <a:effectLst/>
                        <a:latin typeface="Helvetica Neue"/>
                        <a:cs typeface="Times New Roman" pitchFamily="18" charset="0"/>
                      </a:endParaRPr>
                    </a:p>
                  </a:txBody>
                  <a:tcPr marL="7178" marR="7178" marT="5393" marB="0" anchor="ctr">
                    <a:solidFill>
                      <a:schemeClr val="accent1"/>
                    </a:solidFill>
                  </a:tcPr>
                </a:tc>
                <a:tc gridSpan="2">
                  <a:txBody>
                    <a:bodyPr/>
                    <a:lstStyle/>
                    <a:p>
                      <a:pPr algn="ctr" fontAlgn="b"/>
                      <a:r>
                        <a:rPr lang="en-US" sz="1800" b="1" u="none" strike="noStrike" dirty="0" smtClean="0">
                          <a:solidFill>
                            <a:schemeClr val="bg1"/>
                          </a:solidFill>
                          <a:effectLst/>
                          <a:latin typeface="Helvetica Neue"/>
                        </a:rPr>
                        <a:t>Observation</a:t>
                      </a:r>
                      <a:endParaRPr lang="en-US" sz="1800" b="1" i="0" u="none" strike="noStrike" dirty="0">
                        <a:solidFill>
                          <a:schemeClr val="bg1"/>
                        </a:solidFill>
                        <a:effectLst/>
                        <a:latin typeface="Helvetica Neue"/>
                        <a:cs typeface="Times New Roman" pitchFamily="18" charset="0"/>
                      </a:endParaRPr>
                    </a:p>
                  </a:txBody>
                  <a:tcPr marL="7178" marR="7178" marT="5393" marB="0" anchor="ctr">
                    <a:solidFill>
                      <a:schemeClr val="accent1"/>
                    </a:solidFill>
                  </a:tcPr>
                </a:tc>
                <a:tc hMerge="1">
                  <a:txBody>
                    <a:bodyPr/>
                    <a:lstStyle/>
                    <a:p>
                      <a:endParaRPr lang="en-US"/>
                    </a:p>
                  </a:txBody>
                  <a:tcPr/>
                </a:tc>
                <a:tc rowSpan="2">
                  <a:txBody>
                    <a:bodyPr/>
                    <a:lstStyle/>
                    <a:p>
                      <a:pPr algn="ctr" fontAlgn="ctr"/>
                      <a:r>
                        <a:rPr lang="en-US" sz="1800" b="1" u="none" strike="noStrike" dirty="0">
                          <a:solidFill>
                            <a:schemeClr val="bg1"/>
                          </a:solidFill>
                          <a:effectLst/>
                          <a:latin typeface="Helvetica Neue"/>
                        </a:rPr>
                        <a:t>Implication</a:t>
                      </a:r>
                      <a:endParaRPr lang="en-US" sz="1800" b="1" i="0" u="none" strike="noStrike" dirty="0">
                        <a:solidFill>
                          <a:schemeClr val="bg1"/>
                        </a:solidFill>
                        <a:effectLst/>
                        <a:latin typeface="Helvetica Neue"/>
                        <a:cs typeface="Times New Roman" pitchFamily="18" charset="0"/>
                      </a:endParaRPr>
                    </a:p>
                  </a:txBody>
                  <a:tcPr marL="7178" marR="7178" marT="5393" marB="0" anchor="ctr">
                    <a:solidFill>
                      <a:schemeClr val="accent1"/>
                    </a:solidFill>
                  </a:tcPr>
                </a:tc>
                <a:tc rowSpan="2">
                  <a:txBody>
                    <a:bodyPr/>
                    <a:lstStyle/>
                    <a:p>
                      <a:pPr algn="ctr" fontAlgn="ctr"/>
                      <a:r>
                        <a:rPr lang="en-US" sz="1800" b="1" u="none" strike="noStrike" dirty="0" smtClean="0">
                          <a:solidFill>
                            <a:schemeClr val="bg1"/>
                          </a:solidFill>
                          <a:effectLst/>
                          <a:latin typeface="Helvetica Neue"/>
                        </a:rPr>
                        <a:t>Recommendation</a:t>
                      </a:r>
                      <a:endParaRPr lang="en-US" sz="1800" b="1" i="0" u="none" strike="noStrike" dirty="0">
                        <a:solidFill>
                          <a:schemeClr val="bg1"/>
                        </a:solidFill>
                        <a:effectLst/>
                        <a:latin typeface="Helvetica Neue"/>
                        <a:cs typeface="Times New Roman" pitchFamily="18" charset="0"/>
                      </a:endParaRPr>
                    </a:p>
                  </a:txBody>
                  <a:tcPr marL="7178" marR="7178" marT="5393" marB="0" anchor="ctr">
                    <a:solidFill>
                      <a:schemeClr val="accent1"/>
                    </a:solidFill>
                  </a:tcPr>
                </a:tc>
              </a:tr>
              <a:tr h="349624">
                <a:tc vMerge="1">
                  <a:txBody>
                    <a:bodyPr/>
                    <a:lstStyle/>
                    <a:p>
                      <a:endParaRPr lang="en-US"/>
                    </a:p>
                  </a:txBody>
                  <a:tcPr/>
                </a:tc>
                <a:tc>
                  <a:txBody>
                    <a:bodyPr/>
                    <a:lstStyle/>
                    <a:p>
                      <a:pPr algn="ctr" fontAlgn="b"/>
                      <a:r>
                        <a:rPr lang="en-US" sz="1800" b="1" u="none" strike="noStrike" dirty="0" smtClean="0">
                          <a:solidFill>
                            <a:schemeClr val="bg1"/>
                          </a:solidFill>
                          <a:effectLst/>
                          <a:latin typeface="Helvetica Neue"/>
                        </a:rPr>
                        <a:t>FCCL</a:t>
                      </a:r>
                      <a:endParaRPr lang="en-US" sz="1800" b="1" i="0" u="none" strike="noStrike" dirty="0">
                        <a:solidFill>
                          <a:schemeClr val="bg1"/>
                        </a:solidFill>
                        <a:effectLst/>
                        <a:latin typeface="Helvetica Neue"/>
                        <a:cs typeface="Times New Roman" pitchFamily="18" charset="0"/>
                      </a:endParaRPr>
                    </a:p>
                  </a:txBody>
                  <a:tcPr marL="7178" marR="7178" marT="5393" marB="0" anchor="ctr">
                    <a:solidFill>
                      <a:schemeClr val="accent1"/>
                    </a:solidFill>
                  </a:tcPr>
                </a:tc>
                <a:tc>
                  <a:txBody>
                    <a:bodyPr/>
                    <a:lstStyle/>
                    <a:p>
                      <a:pPr algn="ctr" fontAlgn="b"/>
                      <a:r>
                        <a:rPr lang="en-US" sz="1800" b="1" u="none" strike="noStrike" dirty="0">
                          <a:solidFill>
                            <a:schemeClr val="bg1"/>
                          </a:solidFill>
                          <a:effectLst/>
                          <a:latin typeface="Helvetica Neue"/>
                        </a:rPr>
                        <a:t>ACL</a:t>
                      </a:r>
                      <a:endParaRPr lang="en-US" sz="1800" b="1" i="0" u="none" strike="noStrike" dirty="0">
                        <a:solidFill>
                          <a:schemeClr val="bg1"/>
                        </a:solidFill>
                        <a:effectLst/>
                        <a:latin typeface="Helvetica Neue"/>
                        <a:cs typeface="Times New Roman" pitchFamily="18" charset="0"/>
                      </a:endParaRPr>
                    </a:p>
                  </a:txBody>
                  <a:tcPr marL="7178" marR="7178" marT="5393" marB="0" anchor="ctr">
                    <a:solidFill>
                      <a:schemeClr val="accent1"/>
                    </a:solidFill>
                  </a:tcPr>
                </a:tc>
                <a:tc vMerge="1">
                  <a:txBody>
                    <a:bodyPr/>
                    <a:lstStyle/>
                    <a:p>
                      <a:endParaRPr lang="en-US"/>
                    </a:p>
                  </a:txBody>
                  <a:tcPr/>
                </a:tc>
                <a:tc vMerge="1">
                  <a:txBody>
                    <a:bodyPr/>
                    <a:lstStyle/>
                    <a:p>
                      <a:endParaRPr lang="en-US"/>
                    </a:p>
                  </a:txBody>
                  <a:tcPr/>
                </a:tc>
              </a:tr>
              <a:tr h="433721">
                <a:tc gridSpan="5">
                  <a:txBody>
                    <a:bodyPr/>
                    <a:lstStyle/>
                    <a:p>
                      <a:pPr algn="ctr" fontAlgn="ctr"/>
                      <a:r>
                        <a:rPr lang="en-US" sz="1600" b="1" i="0" u="none" strike="noStrike" dirty="0" smtClean="0">
                          <a:solidFill>
                            <a:srgbClr val="000000"/>
                          </a:solidFill>
                          <a:effectLst/>
                          <a:latin typeface="Helvetica Neue"/>
                          <a:cs typeface="Times New Roman" pitchFamily="18" charset="0"/>
                        </a:rPr>
                        <a:t>Order Management</a:t>
                      </a:r>
                      <a:endParaRPr lang="en-US" sz="1600" b="1" i="0" u="none" strike="noStrike" dirty="0">
                        <a:solidFill>
                          <a:srgbClr val="000000"/>
                        </a:solidFill>
                        <a:effectLst/>
                        <a:latin typeface="Helvetica Neue"/>
                        <a:cs typeface="Times New Roman" pitchFamily="18" charset="0"/>
                      </a:endParaRPr>
                    </a:p>
                  </a:txBody>
                  <a:tcPr marL="7178" marR="7178" marT="5393" marB="0" anchor="ctr"/>
                </a:tc>
                <a:tc hMerge="1">
                  <a:txBody>
                    <a:bodyPr/>
                    <a:lstStyle/>
                    <a:p>
                      <a:pPr algn="l" fontAlgn="ctr"/>
                      <a:endParaRPr lang="en-US" sz="1400" b="0" i="0" u="none" strike="noStrike" dirty="0">
                        <a:solidFill>
                          <a:srgbClr val="000000"/>
                        </a:solidFill>
                        <a:effectLst/>
                        <a:latin typeface="Helvetica Neue"/>
                        <a:cs typeface="Times New Roman" pitchFamily="18" charset="0"/>
                      </a:endParaRPr>
                    </a:p>
                  </a:txBody>
                  <a:tcPr marL="7178" marR="7178" marT="5393" marB="0" anchor="ctr"/>
                </a:tc>
                <a:tc hMerge="1">
                  <a:txBody>
                    <a:bodyPr/>
                    <a:lstStyle/>
                    <a:p>
                      <a:pPr algn="l" fontAlgn="ctr"/>
                      <a:endParaRPr lang="en-US" sz="1400" b="0" i="0" u="none" strike="noStrike" dirty="0">
                        <a:solidFill>
                          <a:srgbClr val="000000"/>
                        </a:solidFill>
                        <a:effectLst/>
                        <a:latin typeface="Helvetica Neue"/>
                        <a:cs typeface="Times New Roman" pitchFamily="18" charset="0"/>
                      </a:endParaRPr>
                    </a:p>
                  </a:txBody>
                  <a:tcPr marL="7178" marR="7178" marT="5393" marB="0" anchor="ctr"/>
                </a:tc>
                <a:tc hMerge="1">
                  <a:txBody>
                    <a:bodyPr/>
                    <a:lstStyle/>
                    <a:p>
                      <a:pPr algn="l" fontAlgn="ctr"/>
                      <a:endParaRPr lang="en-US" sz="1400" b="0" i="0" u="none" strike="noStrike" dirty="0">
                        <a:solidFill>
                          <a:srgbClr val="000000"/>
                        </a:solidFill>
                        <a:effectLst/>
                        <a:latin typeface="Helvetica Neue"/>
                        <a:cs typeface="Times New Roman" pitchFamily="18" charset="0"/>
                      </a:endParaRPr>
                    </a:p>
                  </a:txBody>
                  <a:tcPr marL="7178" marR="7178" marT="5393" marB="0" anchor="ctr"/>
                </a:tc>
                <a:tc hMerge="1">
                  <a:txBody>
                    <a:bodyPr/>
                    <a:lstStyle/>
                    <a:p>
                      <a:pPr algn="l" fontAlgn="b"/>
                      <a:endParaRPr lang="en-US" sz="1400" b="0" i="0" u="none" strike="noStrike" dirty="0">
                        <a:solidFill>
                          <a:srgbClr val="000000"/>
                        </a:solidFill>
                        <a:effectLst/>
                        <a:latin typeface="Helvetica Neue"/>
                        <a:cs typeface="Times New Roman" pitchFamily="18" charset="0"/>
                      </a:endParaRPr>
                    </a:p>
                  </a:txBody>
                  <a:tcPr marL="7178" marR="7178" marT="5393" marB="0" anchor="ctr"/>
                </a:tc>
              </a:tr>
              <a:tr h="985216">
                <a:tc>
                  <a:txBody>
                    <a:bodyPr/>
                    <a:lstStyle/>
                    <a:p>
                      <a:pPr algn="ctr" fontAlgn="ctr"/>
                      <a:r>
                        <a:rPr lang="en-US" sz="1600" b="0" i="0" u="none" strike="noStrike" dirty="0" smtClean="0">
                          <a:solidFill>
                            <a:srgbClr val="000000"/>
                          </a:solidFill>
                          <a:effectLst/>
                          <a:latin typeface="Helvetica Neue"/>
                          <a:cs typeface="Times New Roman" pitchFamily="18" charset="0"/>
                        </a:rPr>
                        <a:t>5</a:t>
                      </a:r>
                      <a:endParaRPr lang="en-US" sz="1600" b="0" i="0" u="none" strike="noStrike" dirty="0">
                        <a:solidFill>
                          <a:srgbClr val="000000"/>
                        </a:solidFill>
                        <a:effectLst/>
                        <a:latin typeface="Helvetica Neue"/>
                        <a:cs typeface="Times New Roman" pitchFamily="18" charset="0"/>
                      </a:endParaRPr>
                    </a:p>
                  </a:txBody>
                  <a:tcPr marL="7178" marR="7178" marT="5393" marB="0" anchor="ctr"/>
                </a:tc>
                <a:tc>
                  <a:txBody>
                    <a:bodyPr/>
                    <a:lstStyle/>
                    <a:p>
                      <a:pPr algn="l" fontAlgn="ctr"/>
                      <a:r>
                        <a:rPr lang="en-US" sz="1600" u="none" strike="noStrike" dirty="0" smtClean="0">
                          <a:effectLst/>
                          <a:latin typeface="Helvetica Neue"/>
                        </a:rPr>
                        <a:t>The</a:t>
                      </a:r>
                      <a:r>
                        <a:rPr lang="en-US" sz="1600" u="none" strike="noStrike" baseline="0" dirty="0" smtClean="0">
                          <a:effectLst/>
                          <a:latin typeface="Helvetica Neue"/>
                        </a:rPr>
                        <a:t> bank deposit slip is admitted as  customer order request.</a:t>
                      </a:r>
                      <a:endParaRPr lang="en-US" sz="1600" b="0" i="0" u="none" strike="noStrike" dirty="0">
                        <a:solidFill>
                          <a:srgbClr val="000000"/>
                        </a:solidFill>
                        <a:effectLst/>
                        <a:latin typeface="Helvetica Neue"/>
                        <a:cs typeface="Times New Roman" pitchFamily="18" charset="0"/>
                      </a:endParaRPr>
                    </a:p>
                  </a:txBody>
                  <a:tcPr marL="7178" marR="7178" marT="5393" marB="0" anchor="ctr"/>
                </a:tc>
                <a:tc>
                  <a:txBody>
                    <a:bodyPr/>
                    <a:lstStyle/>
                    <a:p>
                      <a:pPr algn="l" fontAlgn="ctr"/>
                      <a:r>
                        <a:rPr lang="en-US" sz="1600" u="none" strike="noStrike" dirty="0" smtClean="0">
                          <a:effectLst/>
                          <a:latin typeface="Helvetica Neue"/>
                        </a:rPr>
                        <a:t>The bank deposit slip is admitted as customer order request. </a:t>
                      </a:r>
                      <a:endParaRPr lang="en-US" sz="1600" b="0" i="0" u="none" strike="noStrike" dirty="0">
                        <a:solidFill>
                          <a:srgbClr val="000000"/>
                        </a:solidFill>
                        <a:effectLst/>
                        <a:latin typeface="Helvetica Neue"/>
                        <a:cs typeface="Times New Roman" pitchFamily="18" charset="0"/>
                      </a:endParaRPr>
                    </a:p>
                  </a:txBody>
                  <a:tcPr marL="7178" marR="7178" marT="5393" marB="0" anchor="ctr"/>
                </a:tc>
                <a:tc>
                  <a:txBody>
                    <a:bodyPr/>
                    <a:lstStyle/>
                    <a:p>
                      <a:pPr algn="l" fontAlgn="ctr"/>
                      <a:r>
                        <a:rPr lang="en-US" sz="1600" u="none" strike="noStrike" dirty="0" smtClean="0">
                          <a:effectLst/>
                          <a:latin typeface="Helvetica Neue"/>
                        </a:rPr>
                        <a:t>This</a:t>
                      </a:r>
                      <a:r>
                        <a:rPr lang="en-US" sz="1600" u="none" strike="noStrike" baseline="0" dirty="0" smtClean="0">
                          <a:effectLst/>
                          <a:latin typeface="Helvetica Neue"/>
                        </a:rPr>
                        <a:t> may  cause  possible  errors while generating Customer Order Form since  the basic document i.e. customer order request is  not provided by the customer.</a:t>
                      </a:r>
                      <a:endParaRPr lang="en-US" sz="1600" b="0" i="0" u="none" strike="noStrike" dirty="0">
                        <a:solidFill>
                          <a:srgbClr val="000000"/>
                        </a:solidFill>
                        <a:effectLst/>
                        <a:latin typeface="Helvetica Neue"/>
                        <a:cs typeface="Times New Roman" pitchFamily="18" charset="0"/>
                      </a:endParaRPr>
                    </a:p>
                  </a:txBody>
                  <a:tcPr marL="7178" marR="7178" marT="5393" marB="0" anchor="ctr"/>
                </a:tc>
                <a:tc>
                  <a:txBody>
                    <a:bodyPr/>
                    <a:lstStyle/>
                    <a:p>
                      <a:pPr algn="l" fontAlgn="b"/>
                      <a:r>
                        <a:rPr lang="en-US" sz="1600" u="none" strike="noStrike" dirty="0" smtClean="0">
                          <a:effectLst/>
                          <a:latin typeface="Helvetica Neue"/>
                        </a:rPr>
                        <a:t>It is recommended to introduce  standard  </a:t>
                      </a:r>
                      <a:r>
                        <a:rPr lang="en-US" sz="1600" u="none" strike="noStrike" dirty="0">
                          <a:effectLst/>
                          <a:latin typeface="Helvetica Neue"/>
                        </a:rPr>
                        <a:t>customer order </a:t>
                      </a:r>
                      <a:r>
                        <a:rPr lang="en-US" sz="1600" u="none" strike="noStrike" dirty="0" smtClean="0">
                          <a:effectLst/>
                          <a:latin typeface="Helvetica Neue"/>
                        </a:rPr>
                        <a:t>request form,</a:t>
                      </a:r>
                      <a:r>
                        <a:rPr lang="en-US" sz="1600" u="none" strike="noStrike" baseline="0" dirty="0" smtClean="0">
                          <a:effectLst/>
                          <a:latin typeface="Helvetica Neue"/>
                        </a:rPr>
                        <a:t> it </a:t>
                      </a:r>
                      <a:r>
                        <a:rPr lang="en-US" sz="1600" u="none" strike="noStrike" dirty="0" smtClean="0">
                          <a:effectLst/>
                          <a:latin typeface="Helvetica Neue"/>
                        </a:rPr>
                        <a:t>will</a:t>
                      </a:r>
                      <a:r>
                        <a:rPr lang="en-US" sz="1600" u="none" strike="noStrike" baseline="0" dirty="0" smtClean="0">
                          <a:effectLst/>
                          <a:latin typeface="Helvetica Neue"/>
                        </a:rPr>
                        <a:t> help in maintaining  accuracy  in collecting the details of the order i.e. order qty, order date, payment instrument, dealer name, code, shipment address, packing details, source of dispatch, and transportation mode.</a:t>
                      </a:r>
                      <a:endParaRPr lang="en-US" sz="1600" b="0" i="0" u="none" strike="noStrike" dirty="0">
                        <a:solidFill>
                          <a:srgbClr val="000000"/>
                        </a:solidFill>
                        <a:effectLst/>
                        <a:latin typeface="Helvetica Neue"/>
                        <a:cs typeface="Times New Roman" pitchFamily="18" charset="0"/>
                      </a:endParaRPr>
                    </a:p>
                  </a:txBody>
                  <a:tcPr marL="7178" marR="7178" marT="5393" marB="0" anchor="ctr"/>
                </a:tc>
              </a:tr>
              <a:tr h="985216">
                <a:tc>
                  <a:txBody>
                    <a:bodyPr/>
                    <a:lstStyle/>
                    <a:p>
                      <a:pPr algn="ctr" fontAlgn="ctr"/>
                      <a:r>
                        <a:rPr lang="en-US" sz="1600" b="0" i="0" u="none" strike="noStrike" dirty="0" smtClean="0">
                          <a:solidFill>
                            <a:srgbClr val="000000"/>
                          </a:solidFill>
                          <a:effectLst/>
                          <a:latin typeface="Helvetica Neue"/>
                          <a:cs typeface="Times New Roman" pitchFamily="18" charset="0"/>
                        </a:rPr>
                        <a:t>6</a:t>
                      </a:r>
                      <a:endParaRPr lang="en-US" sz="1600" b="0" i="0" u="none" strike="noStrike" dirty="0">
                        <a:solidFill>
                          <a:srgbClr val="000000"/>
                        </a:solidFill>
                        <a:effectLst/>
                        <a:latin typeface="Helvetica Neue"/>
                        <a:cs typeface="Times New Roman" pitchFamily="18" charset="0"/>
                      </a:endParaRPr>
                    </a:p>
                  </a:txBody>
                  <a:tcPr marL="7178" marR="7178" marT="5393" marB="0" anchor="ctr"/>
                </a:tc>
                <a:tc>
                  <a:txBody>
                    <a:bodyPr/>
                    <a:lstStyle/>
                    <a:p>
                      <a:pPr algn="l" fontAlgn="b"/>
                      <a:r>
                        <a:rPr lang="en-US" sz="1600" b="0" i="0" u="none" strike="noStrike" dirty="0" smtClean="0">
                          <a:solidFill>
                            <a:srgbClr val="000000"/>
                          </a:solidFill>
                          <a:effectLst/>
                          <a:latin typeface="Helvetica Neue"/>
                          <a:cs typeface="Times New Roman" pitchFamily="18" charset="0"/>
                        </a:rPr>
                        <a:t>Customer order form is generated in ERP by marketing/sale</a:t>
                      </a:r>
                      <a:r>
                        <a:rPr lang="en-US" sz="1600" b="0" i="0" u="none" strike="noStrike" baseline="0" dirty="0" smtClean="0">
                          <a:solidFill>
                            <a:srgbClr val="000000"/>
                          </a:solidFill>
                          <a:effectLst/>
                          <a:latin typeface="Helvetica Neue"/>
                          <a:cs typeface="Times New Roman" pitchFamily="18" charset="0"/>
                        </a:rPr>
                        <a:t> support department before payment confirmation by the finance department</a:t>
                      </a:r>
                      <a:endParaRPr lang="en-US" sz="1600" b="0" i="0" u="none" strike="noStrike" dirty="0">
                        <a:solidFill>
                          <a:srgbClr val="000000"/>
                        </a:solidFill>
                        <a:effectLst/>
                        <a:latin typeface="Helvetica Neue"/>
                        <a:cs typeface="Times New Roman" pitchFamily="18" charset="0"/>
                      </a:endParaRPr>
                    </a:p>
                  </a:txBody>
                  <a:tcPr marL="7178" marR="7178" marT="5393" marB="0" anchor="ctr"/>
                </a:tc>
                <a:tc>
                  <a:txBody>
                    <a:bodyPr/>
                    <a:lstStyle/>
                    <a:p>
                      <a:pPr algn="l" fontAlgn="b"/>
                      <a:r>
                        <a:rPr lang="en-US" sz="1600" b="0" i="0" u="none" strike="noStrike" dirty="0" smtClean="0">
                          <a:solidFill>
                            <a:srgbClr val="000000"/>
                          </a:solidFill>
                          <a:effectLst/>
                          <a:latin typeface="Helvetica Neue"/>
                          <a:cs typeface="Times New Roman" pitchFamily="18" charset="0"/>
                        </a:rPr>
                        <a:t>Customer order form is generated in ERP by marketing/sale</a:t>
                      </a:r>
                      <a:r>
                        <a:rPr lang="en-US" sz="1600" b="0" i="0" u="none" strike="noStrike" baseline="0" dirty="0" smtClean="0">
                          <a:solidFill>
                            <a:srgbClr val="000000"/>
                          </a:solidFill>
                          <a:effectLst/>
                          <a:latin typeface="Helvetica Neue"/>
                          <a:cs typeface="Times New Roman" pitchFamily="18" charset="0"/>
                        </a:rPr>
                        <a:t> support department before payment confirmation by the finance department</a:t>
                      </a:r>
                      <a:endParaRPr lang="en-US" sz="1600" b="0" i="0" u="none" strike="noStrike" dirty="0">
                        <a:solidFill>
                          <a:srgbClr val="000000"/>
                        </a:solidFill>
                        <a:effectLst/>
                        <a:latin typeface="Helvetica Neue"/>
                        <a:cs typeface="Times New Roman" pitchFamily="18" charset="0"/>
                      </a:endParaRPr>
                    </a:p>
                  </a:txBody>
                  <a:tcPr marL="7178" marR="7178" marT="5393" marB="0" anchor="ctr"/>
                </a:tc>
                <a:tc>
                  <a:txBody>
                    <a:bodyPr/>
                    <a:lstStyle/>
                    <a:p>
                      <a:pPr algn="l" fontAlgn="ctr"/>
                      <a:r>
                        <a:rPr lang="en-US" sz="1600" b="0" i="0" u="none" strike="noStrike" dirty="0" smtClean="0">
                          <a:solidFill>
                            <a:srgbClr val="000000"/>
                          </a:solidFill>
                          <a:effectLst/>
                          <a:latin typeface="Helvetica Neue"/>
                          <a:cs typeface="Times New Roman" pitchFamily="18" charset="0"/>
                        </a:rPr>
                        <a:t>This may create</a:t>
                      </a:r>
                      <a:r>
                        <a:rPr lang="en-US" sz="1600" b="0" i="0" u="none" strike="noStrike" baseline="0" dirty="0" smtClean="0">
                          <a:solidFill>
                            <a:srgbClr val="000000"/>
                          </a:solidFill>
                          <a:effectLst/>
                          <a:latin typeface="Helvetica Neue"/>
                          <a:cs typeface="Times New Roman" pitchFamily="18" charset="0"/>
                        </a:rPr>
                        <a:t> inefficiencies in managing order processing</a:t>
                      </a:r>
                      <a:endParaRPr lang="en-US" sz="1600" b="0" i="0" u="none" strike="noStrike" dirty="0">
                        <a:solidFill>
                          <a:srgbClr val="000000"/>
                        </a:solidFill>
                        <a:effectLst/>
                        <a:latin typeface="Helvetica Neue"/>
                        <a:cs typeface="Times New Roman" pitchFamily="18" charset="0"/>
                      </a:endParaRPr>
                    </a:p>
                  </a:txBody>
                  <a:tcPr marL="7178" marR="7178" marT="5393" marB="0" anchor="ctr"/>
                </a:tc>
                <a:tc>
                  <a:txBody>
                    <a:bodyPr/>
                    <a:lstStyle/>
                    <a:p>
                      <a:pPr algn="l" fontAlgn="b"/>
                      <a:r>
                        <a:rPr lang="en-US" sz="1600" b="0" i="0" u="none" strike="noStrike" dirty="0" smtClean="0">
                          <a:solidFill>
                            <a:srgbClr val="000000"/>
                          </a:solidFill>
                          <a:effectLst/>
                          <a:latin typeface="Helvetica Neue"/>
                          <a:cs typeface="Times New Roman" pitchFamily="18" charset="0"/>
                        </a:rPr>
                        <a:t>It is recommended to generate customer order in ERP after payment confirmation by the finance department.</a:t>
                      </a:r>
                      <a:endParaRPr lang="en-US" sz="1600" b="0" i="0" u="none" strike="noStrike" dirty="0">
                        <a:solidFill>
                          <a:srgbClr val="000000"/>
                        </a:solidFill>
                        <a:effectLst/>
                        <a:latin typeface="Helvetica Neue"/>
                        <a:cs typeface="Times New Roman" pitchFamily="18" charset="0"/>
                      </a:endParaRPr>
                    </a:p>
                  </a:txBody>
                  <a:tcPr marL="7178" marR="7178" marT="5393" marB="0" anchor="ctr"/>
                </a:tc>
              </a:tr>
            </a:tbl>
          </a:graphicData>
        </a:graphic>
      </p:graphicFrame>
      <p:sp>
        <p:nvSpPr>
          <p:cNvPr id="5" name="Slide Number Placeholder 4"/>
          <p:cNvSpPr>
            <a:spLocks noGrp="1"/>
          </p:cNvSpPr>
          <p:nvPr>
            <p:ph type="sldNum" sz="quarter" idx="12"/>
          </p:nvPr>
        </p:nvSpPr>
        <p:spPr/>
        <p:txBody>
          <a:bodyPr/>
          <a:lstStyle/>
          <a:p>
            <a:fld id="{D92F3F0D-1408-4367-A855-40F65622E7AE}" type="slidenum">
              <a:rPr lang="en-GB" smtClean="0"/>
              <a:t>10</a:t>
            </a:fld>
            <a:endParaRPr lang="en-GB" dirty="0"/>
          </a:p>
        </p:txBody>
      </p:sp>
      <p:pic>
        <p:nvPicPr>
          <p:cNvPr id="7" name="Picture 6" descr="Image result for fauji foundation">
            <a:extLst>
              <a:ext uri="{FF2B5EF4-FFF2-40B4-BE49-F238E27FC236}">
                <a16:creationId xmlns:a16="http://schemas.microsoft.com/office/drawing/2014/main" xmlns="" id="{AB88DB5B-B1E3-4613-BDFC-B1D3C98B3616}"/>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1187953" y="67235"/>
            <a:ext cx="856129" cy="941293"/>
          </a:xfrm>
          <a:prstGeom prst="rect">
            <a:avLst/>
          </a:prstGeom>
          <a:noFill/>
          <a:ln>
            <a:noFill/>
          </a:ln>
        </p:spPr>
      </p:pic>
    </p:spTree>
    <p:extLst>
      <p:ext uri="{BB962C8B-B14F-4D97-AF65-F5344CB8AC3E}">
        <p14:creationId xmlns:p14="http://schemas.microsoft.com/office/powerpoint/2010/main" val="356500407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latin typeface="Helvetica Neue"/>
                <a:cs typeface="Times New Roman" pitchFamily="18" charset="0"/>
              </a:rPr>
              <a:t>Assessment of Current Supply Chain Management</a:t>
            </a:r>
            <a:endParaRPr lang="en-US" dirty="0">
              <a:latin typeface="Helvetica Neue"/>
            </a:endParaRP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710719584"/>
              </p:ext>
            </p:extLst>
          </p:nvPr>
        </p:nvGraphicFramePr>
        <p:xfrm>
          <a:off x="466725" y="1260475"/>
          <a:ext cx="11258548" cy="4997672"/>
        </p:xfrm>
        <a:graphic>
          <a:graphicData uri="http://schemas.openxmlformats.org/drawingml/2006/table">
            <a:tbl>
              <a:tblPr>
                <a:tableStyleId>{5940675A-B579-460E-94D1-54222C63F5DA}</a:tableStyleId>
              </a:tblPr>
              <a:tblGrid>
                <a:gridCol w="554752"/>
                <a:gridCol w="2394076"/>
                <a:gridCol w="2375141"/>
                <a:gridCol w="2760014"/>
                <a:gridCol w="3174565"/>
              </a:tblGrid>
              <a:tr h="380066">
                <a:tc rowSpan="2">
                  <a:txBody>
                    <a:bodyPr/>
                    <a:lstStyle/>
                    <a:p>
                      <a:pPr algn="ctr" fontAlgn="ctr"/>
                      <a:r>
                        <a:rPr lang="en-US" sz="1800" b="1" u="none" strike="noStrike" dirty="0">
                          <a:solidFill>
                            <a:schemeClr val="bg1"/>
                          </a:solidFill>
                          <a:effectLst/>
                          <a:latin typeface="Helvetica Neue"/>
                        </a:rPr>
                        <a:t>Sr. # </a:t>
                      </a:r>
                      <a:endParaRPr lang="en-US" sz="1800" b="1" i="0" u="none" strike="noStrike" dirty="0">
                        <a:solidFill>
                          <a:schemeClr val="bg1"/>
                        </a:solidFill>
                        <a:effectLst/>
                        <a:latin typeface="Helvetica Neue"/>
                        <a:cs typeface="Times New Roman" pitchFamily="18" charset="0"/>
                      </a:endParaRPr>
                    </a:p>
                  </a:txBody>
                  <a:tcPr marL="7178" marR="7178" marT="5393" marB="0" anchor="ctr">
                    <a:solidFill>
                      <a:schemeClr val="accent1"/>
                    </a:solidFill>
                  </a:tcPr>
                </a:tc>
                <a:tc gridSpan="2">
                  <a:txBody>
                    <a:bodyPr/>
                    <a:lstStyle/>
                    <a:p>
                      <a:pPr algn="ctr" fontAlgn="b"/>
                      <a:r>
                        <a:rPr lang="en-US" sz="1800" b="1" u="none" strike="noStrike" dirty="0" smtClean="0">
                          <a:solidFill>
                            <a:schemeClr val="bg1"/>
                          </a:solidFill>
                          <a:effectLst/>
                          <a:latin typeface="Helvetica Neue"/>
                        </a:rPr>
                        <a:t>Observation</a:t>
                      </a:r>
                      <a:endParaRPr lang="en-US" sz="1800" b="1" i="0" u="none" strike="noStrike" dirty="0">
                        <a:solidFill>
                          <a:schemeClr val="bg1"/>
                        </a:solidFill>
                        <a:effectLst/>
                        <a:latin typeface="Helvetica Neue"/>
                        <a:cs typeface="Times New Roman" pitchFamily="18" charset="0"/>
                      </a:endParaRPr>
                    </a:p>
                  </a:txBody>
                  <a:tcPr marL="7178" marR="7178" marT="5393" marB="0" anchor="ctr">
                    <a:solidFill>
                      <a:schemeClr val="accent1"/>
                    </a:solidFill>
                  </a:tcPr>
                </a:tc>
                <a:tc hMerge="1">
                  <a:txBody>
                    <a:bodyPr/>
                    <a:lstStyle/>
                    <a:p>
                      <a:endParaRPr lang="en-US"/>
                    </a:p>
                  </a:txBody>
                  <a:tcPr/>
                </a:tc>
                <a:tc rowSpan="2">
                  <a:txBody>
                    <a:bodyPr/>
                    <a:lstStyle/>
                    <a:p>
                      <a:pPr algn="ctr" fontAlgn="ctr"/>
                      <a:r>
                        <a:rPr lang="en-US" sz="1800" b="1" u="none" strike="noStrike" dirty="0">
                          <a:solidFill>
                            <a:schemeClr val="bg1"/>
                          </a:solidFill>
                          <a:effectLst/>
                          <a:latin typeface="Helvetica Neue"/>
                        </a:rPr>
                        <a:t>Implication</a:t>
                      </a:r>
                      <a:endParaRPr lang="en-US" sz="1800" b="1" i="0" u="none" strike="noStrike" dirty="0">
                        <a:solidFill>
                          <a:schemeClr val="bg1"/>
                        </a:solidFill>
                        <a:effectLst/>
                        <a:latin typeface="Helvetica Neue"/>
                        <a:cs typeface="Times New Roman" pitchFamily="18" charset="0"/>
                      </a:endParaRPr>
                    </a:p>
                  </a:txBody>
                  <a:tcPr marL="7178" marR="7178" marT="5393" marB="0" anchor="ctr">
                    <a:solidFill>
                      <a:schemeClr val="accent1"/>
                    </a:solidFill>
                  </a:tcPr>
                </a:tc>
                <a:tc rowSpan="2">
                  <a:txBody>
                    <a:bodyPr/>
                    <a:lstStyle/>
                    <a:p>
                      <a:pPr algn="ctr" fontAlgn="ctr"/>
                      <a:r>
                        <a:rPr lang="en-US" sz="1800" b="1" u="none" strike="noStrike" dirty="0" smtClean="0">
                          <a:solidFill>
                            <a:schemeClr val="bg1"/>
                          </a:solidFill>
                          <a:effectLst/>
                          <a:latin typeface="Helvetica Neue"/>
                        </a:rPr>
                        <a:t>Recommendation</a:t>
                      </a:r>
                      <a:endParaRPr lang="en-US" sz="1800" b="1" i="0" u="none" strike="noStrike" dirty="0">
                        <a:solidFill>
                          <a:schemeClr val="bg1"/>
                        </a:solidFill>
                        <a:effectLst/>
                        <a:latin typeface="Helvetica Neue"/>
                        <a:cs typeface="Times New Roman" pitchFamily="18" charset="0"/>
                      </a:endParaRPr>
                    </a:p>
                  </a:txBody>
                  <a:tcPr marL="7178" marR="7178" marT="5393" marB="0" anchor="ctr">
                    <a:solidFill>
                      <a:schemeClr val="accent1"/>
                    </a:solidFill>
                  </a:tcPr>
                </a:tc>
              </a:tr>
              <a:tr h="349624">
                <a:tc vMerge="1">
                  <a:txBody>
                    <a:bodyPr/>
                    <a:lstStyle/>
                    <a:p>
                      <a:endParaRPr lang="en-US"/>
                    </a:p>
                  </a:txBody>
                  <a:tcPr/>
                </a:tc>
                <a:tc>
                  <a:txBody>
                    <a:bodyPr/>
                    <a:lstStyle/>
                    <a:p>
                      <a:pPr algn="ctr" fontAlgn="b"/>
                      <a:r>
                        <a:rPr lang="en-US" sz="1800" b="1" u="none" strike="noStrike" dirty="0" smtClean="0">
                          <a:solidFill>
                            <a:schemeClr val="bg1"/>
                          </a:solidFill>
                          <a:effectLst/>
                          <a:latin typeface="Helvetica Neue"/>
                        </a:rPr>
                        <a:t>FCCL</a:t>
                      </a:r>
                      <a:endParaRPr lang="en-US" sz="1800" b="1" i="0" u="none" strike="noStrike" dirty="0">
                        <a:solidFill>
                          <a:schemeClr val="bg1"/>
                        </a:solidFill>
                        <a:effectLst/>
                        <a:latin typeface="Helvetica Neue"/>
                        <a:cs typeface="Times New Roman" pitchFamily="18" charset="0"/>
                      </a:endParaRPr>
                    </a:p>
                  </a:txBody>
                  <a:tcPr marL="7178" marR="7178" marT="5393" marB="0" anchor="ctr">
                    <a:solidFill>
                      <a:schemeClr val="accent1"/>
                    </a:solidFill>
                  </a:tcPr>
                </a:tc>
                <a:tc>
                  <a:txBody>
                    <a:bodyPr/>
                    <a:lstStyle/>
                    <a:p>
                      <a:pPr algn="ctr" fontAlgn="b"/>
                      <a:r>
                        <a:rPr lang="en-US" sz="1800" b="1" u="none" strike="noStrike" dirty="0">
                          <a:solidFill>
                            <a:schemeClr val="bg1"/>
                          </a:solidFill>
                          <a:effectLst/>
                          <a:latin typeface="Helvetica Neue"/>
                        </a:rPr>
                        <a:t>ACL</a:t>
                      </a:r>
                      <a:endParaRPr lang="en-US" sz="1800" b="1" i="0" u="none" strike="noStrike" dirty="0">
                        <a:solidFill>
                          <a:schemeClr val="bg1"/>
                        </a:solidFill>
                        <a:effectLst/>
                        <a:latin typeface="Helvetica Neue"/>
                        <a:cs typeface="Times New Roman" pitchFamily="18" charset="0"/>
                      </a:endParaRPr>
                    </a:p>
                  </a:txBody>
                  <a:tcPr marL="7178" marR="7178" marT="5393" marB="0" anchor="ctr">
                    <a:solidFill>
                      <a:schemeClr val="accent1"/>
                    </a:solidFill>
                  </a:tcPr>
                </a:tc>
                <a:tc vMerge="1">
                  <a:txBody>
                    <a:bodyPr/>
                    <a:lstStyle/>
                    <a:p>
                      <a:endParaRPr lang="en-US"/>
                    </a:p>
                  </a:txBody>
                  <a:tcPr/>
                </a:tc>
                <a:tc vMerge="1">
                  <a:txBody>
                    <a:bodyPr/>
                    <a:lstStyle/>
                    <a:p>
                      <a:endParaRPr lang="en-US"/>
                    </a:p>
                  </a:txBody>
                  <a:tcPr/>
                </a:tc>
              </a:tr>
              <a:tr h="985216">
                <a:tc>
                  <a:txBody>
                    <a:bodyPr/>
                    <a:lstStyle/>
                    <a:p>
                      <a:pPr algn="ctr" fontAlgn="ctr"/>
                      <a:r>
                        <a:rPr lang="en-US" sz="1600" b="0" i="0" u="none" strike="noStrike" dirty="0" smtClean="0">
                          <a:solidFill>
                            <a:schemeClr val="tx1"/>
                          </a:solidFill>
                          <a:effectLst/>
                          <a:latin typeface="Helvetica Neue"/>
                          <a:cs typeface="+mn-cs"/>
                        </a:rPr>
                        <a:t>7</a:t>
                      </a:r>
                      <a:endParaRPr lang="en-US" sz="1600" b="0" i="0" u="none" strike="noStrike" dirty="0">
                        <a:solidFill>
                          <a:srgbClr val="000000"/>
                        </a:solidFill>
                        <a:effectLst/>
                        <a:latin typeface="Helvetica Neue"/>
                        <a:cs typeface="Times New Roman" pitchFamily="18" charset="0"/>
                      </a:endParaRPr>
                    </a:p>
                  </a:txBody>
                  <a:tcPr marL="7178" marR="7178" marT="5393" marB="0" anchor="ctr"/>
                </a:tc>
                <a:tc>
                  <a:txBody>
                    <a:bodyPr/>
                    <a:lstStyle/>
                    <a:p>
                      <a:pPr algn="l" fontAlgn="b"/>
                      <a:r>
                        <a:rPr lang="en-US" sz="1600" u="none" strike="noStrike" dirty="0">
                          <a:effectLst/>
                          <a:latin typeface="Helvetica Neue"/>
                        </a:rPr>
                        <a:t>Packing details </a:t>
                      </a:r>
                      <a:r>
                        <a:rPr lang="en-US" sz="1600" u="none" strike="noStrike" dirty="0" smtClean="0">
                          <a:effectLst/>
                          <a:latin typeface="Helvetica Neue"/>
                        </a:rPr>
                        <a:t> are</a:t>
                      </a:r>
                      <a:r>
                        <a:rPr lang="en-US" sz="1600" u="none" strike="noStrike" baseline="0" dirty="0" smtClean="0">
                          <a:effectLst/>
                          <a:latin typeface="Helvetica Neue"/>
                        </a:rPr>
                        <a:t> missing</a:t>
                      </a:r>
                      <a:r>
                        <a:rPr lang="en-US" sz="1600" u="none" strike="noStrike" dirty="0" smtClean="0">
                          <a:effectLst/>
                          <a:latin typeface="Helvetica Neue"/>
                        </a:rPr>
                        <a:t> </a:t>
                      </a:r>
                      <a:r>
                        <a:rPr lang="en-US" sz="1600" u="none" strike="noStrike" dirty="0">
                          <a:effectLst/>
                          <a:latin typeface="Helvetica Neue"/>
                        </a:rPr>
                        <a:t>in customer order </a:t>
                      </a:r>
                      <a:r>
                        <a:rPr lang="en-US" sz="1600" u="none" strike="noStrike" dirty="0" smtClean="0">
                          <a:effectLst/>
                          <a:latin typeface="Helvetica Neue"/>
                        </a:rPr>
                        <a:t>form.</a:t>
                      </a:r>
                      <a:endParaRPr lang="en-US" sz="1600" b="0" i="0" u="none" strike="noStrike" dirty="0">
                        <a:solidFill>
                          <a:srgbClr val="000000"/>
                        </a:solidFill>
                        <a:effectLst/>
                        <a:latin typeface="Helvetica Neue"/>
                        <a:cs typeface="Times New Roman" pitchFamily="18" charset="0"/>
                      </a:endParaRPr>
                    </a:p>
                  </a:txBody>
                  <a:tcPr marL="7178" marR="7178" marT="5393" marB="0" anchor="ctr"/>
                </a:tc>
                <a:tc>
                  <a:txBody>
                    <a:bodyPr/>
                    <a:lstStyle/>
                    <a:p>
                      <a:pPr algn="l" fontAlgn="b"/>
                      <a:r>
                        <a:rPr lang="en-US" sz="1600" u="none" strike="noStrike" dirty="0" smtClean="0">
                          <a:effectLst/>
                          <a:latin typeface="Helvetica Neue"/>
                        </a:rPr>
                        <a:t>Packing details are</a:t>
                      </a:r>
                      <a:r>
                        <a:rPr lang="en-US" sz="1600" u="none" strike="noStrike" baseline="0" dirty="0" smtClean="0">
                          <a:effectLst/>
                          <a:latin typeface="Helvetica Neue"/>
                        </a:rPr>
                        <a:t> missing</a:t>
                      </a:r>
                      <a:r>
                        <a:rPr lang="en-US" sz="1600" u="none" strike="noStrike" dirty="0" smtClean="0">
                          <a:effectLst/>
                          <a:latin typeface="Helvetica Neue"/>
                        </a:rPr>
                        <a:t> in booking</a:t>
                      </a:r>
                      <a:r>
                        <a:rPr lang="en-US" sz="1600" u="none" strike="noStrike" baseline="0" dirty="0" smtClean="0">
                          <a:effectLst/>
                          <a:latin typeface="Helvetica Neue"/>
                        </a:rPr>
                        <a:t> order form.</a:t>
                      </a:r>
                      <a:endParaRPr lang="en-US" sz="1600" b="0" i="0" u="none" strike="noStrike" dirty="0">
                        <a:solidFill>
                          <a:srgbClr val="000000"/>
                        </a:solidFill>
                        <a:effectLst/>
                        <a:latin typeface="Helvetica Neue"/>
                        <a:cs typeface="Times New Roman" pitchFamily="18" charset="0"/>
                      </a:endParaRPr>
                    </a:p>
                  </a:txBody>
                  <a:tcPr marL="7178" marR="7178" marT="5393" marB="0" anchor="ctr"/>
                </a:tc>
                <a:tc>
                  <a:txBody>
                    <a:bodyPr/>
                    <a:lstStyle/>
                    <a:p>
                      <a:pPr algn="l" fontAlgn="ctr"/>
                      <a:r>
                        <a:rPr lang="en-US" sz="1600" u="none" strike="noStrike" dirty="0" smtClean="0">
                          <a:effectLst/>
                          <a:latin typeface="Helvetica Neue"/>
                        </a:rPr>
                        <a:t>Absence of packing details may cause doubt, create discrepancy and  inaccuracy of data </a:t>
                      </a:r>
                      <a:endParaRPr lang="en-US" sz="1600" b="0" i="0" u="none" strike="noStrike" dirty="0">
                        <a:solidFill>
                          <a:srgbClr val="000000"/>
                        </a:solidFill>
                        <a:effectLst/>
                        <a:latin typeface="Helvetica Neue"/>
                        <a:cs typeface="Times New Roman" pitchFamily="18" charset="0"/>
                      </a:endParaRPr>
                    </a:p>
                  </a:txBody>
                  <a:tcPr marL="7178" marR="7178" marT="5393" marB="0" anchor="ctr"/>
                </a:tc>
                <a:tc>
                  <a:txBody>
                    <a:bodyPr/>
                    <a:lstStyle/>
                    <a:p>
                      <a:pPr algn="l" fontAlgn="b"/>
                      <a:r>
                        <a:rPr lang="en-US" sz="1600" u="none" strike="noStrike" dirty="0" smtClean="0">
                          <a:effectLst/>
                          <a:latin typeface="Helvetica Neue"/>
                        </a:rPr>
                        <a:t>It is recommended to</a:t>
                      </a:r>
                      <a:r>
                        <a:rPr lang="en-US" sz="1600" u="none" strike="noStrike" baseline="0" dirty="0" smtClean="0">
                          <a:effectLst/>
                          <a:latin typeface="Helvetica Neue"/>
                        </a:rPr>
                        <a:t> mention </a:t>
                      </a:r>
                      <a:r>
                        <a:rPr lang="en-US" sz="1600" u="none" strike="noStrike" dirty="0" smtClean="0">
                          <a:effectLst/>
                          <a:latin typeface="Helvetica Neue"/>
                        </a:rPr>
                        <a:t>packing details in customer order form. it would bring more accuracy.</a:t>
                      </a:r>
                      <a:r>
                        <a:rPr lang="en-US" sz="1600" u="none" strike="noStrike" baseline="0" dirty="0" smtClean="0">
                          <a:effectLst/>
                          <a:latin typeface="Helvetica Neue"/>
                        </a:rPr>
                        <a:t> In data compilation.</a:t>
                      </a:r>
                      <a:endParaRPr lang="en-US" sz="1600" b="0" i="0" u="none" strike="noStrike" dirty="0">
                        <a:solidFill>
                          <a:srgbClr val="000000"/>
                        </a:solidFill>
                        <a:effectLst/>
                        <a:latin typeface="Helvetica Neue"/>
                        <a:cs typeface="Times New Roman" pitchFamily="18" charset="0"/>
                      </a:endParaRPr>
                    </a:p>
                  </a:txBody>
                  <a:tcPr marL="7178" marR="7178" marT="5393" marB="0" anchor="ctr"/>
                </a:tc>
              </a:tr>
              <a:tr h="985216">
                <a:tc>
                  <a:txBody>
                    <a:bodyPr/>
                    <a:lstStyle/>
                    <a:p>
                      <a:pPr algn="ctr" fontAlgn="ctr"/>
                      <a:r>
                        <a:rPr lang="en-US" sz="1600" b="0" i="0" u="none" strike="noStrike" dirty="0" smtClean="0">
                          <a:solidFill>
                            <a:srgbClr val="000000"/>
                          </a:solidFill>
                          <a:effectLst/>
                          <a:latin typeface="Helvetica Neue"/>
                          <a:cs typeface="Times New Roman" pitchFamily="18" charset="0"/>
                        </a:rPr>
                        <a:t>8</a:t>
                      </a:r>
                      <a:endParaRPr lang="en-US" sz="1600" b="0" i="0" u="none" strike="noStrike" dirty="0">
                        <a:solidFill>
                          <a:srgbClr val="000000"/>
                        </a:solidFill>
                        <a:effectLst/>
                        <a:latin typeface="Helvetica Neue"/>
                        <a:cs typeface="Times New Roman" pitchFamily="18" charset="0"/>
                      </a:endParaRPr>
                    </a:p>
                  </a:txBody>
                  <a:tcPr marL="7178" marR="7178" marT="5393" marB="0" anchor="ctr"/>
                </a:tc>
                <a:tc gridSpan="2">
                  <a:txBody>
                    <a:bodyPr/>
                    <a:lstStyle/>
                    <a:p>
                      <a:pPr algn="l" fontAlgn="b"/>
                      <a:r>
                        <a:rPr lang="en-US" sz="1600" u="none" strike="noStrike" dirty="0" smtClean="0">
                          <a:effectLst/>
                          <a:latin typeface="Helvetica Neue"/>
                        </a:rPr>
                        <a:t>Absence</a:t>
                      </a:r>
                      <a:r>
                        <a:rPr lang="en-US" sz="1600" u="none" strike="noStrike" baseline="0" dirty="0" smtClean="0">
                          <a:effectLst/>
                          <a:latin typeface="Helvetica Neue"/>
                        </a:rPr>
                        <a:t> of key performance indicators in dispatch section i.e.  Delivery in full on time-DIFOT ( perfect order, accurate order, Inventory availability, warehouse service level, carrier deliveries, customer order acceptance, accurate invoice) </a:t>
                      </a:r>
                      <a:endParaRPr lang="en-US" sz="1600" u="none" strike="noStrike" dirty="0" smtClean="0">
                        <a:effectLst/>
                        <a:latin typeface="Helvetica Neue"/>
                      </a:endParaRPr>
                    </a:p>
                  </a:txBody>
                  <a:tcPr marL="7178" marR="7178" marT="5393" marB="0" anchor="ctr"/>
                </a:tc>
                <a:tc hMerge="1">
                  <a:txBody>
                    <a:bodyPr/>
                    <a:lstStyle/>
                    <a:p>
                      <a:endParaRPr lang="en-US"/>
                    </a:p>
                  </a:txBody>
                  <a:tcPr/>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1600" b="0" i="0" u="none" strike="noStrike" dirty="0" smtClean="0">
                          <a:solidFill>
                            <a:srgbClr val="000000"/>
                          </a:solidFill>
                          <a:effectLst/>
                          <a:latin typeface="Helvetica Neue"/>
                          <a:cs typeface="Times New Roman" pitchFamily="18" charset="0"/>
                        </a:rPr>
                        <a:t>May effect</a:t>
                      </a:r>
                      <a:r>
                        <a:rPr lang="en-US" sz="1600" b="0" i="0" u="none" strike="noStrike" baseline="0" dirty="0" smtClean="0">
                          <a:solidFill>
                            <a:srgbClr val="000000"/>
                          </a:solidFill>
                          <a:effectLst/>
                          <a:latin typeface="Helvetica Neue"/>
                          <a:cs typeface="Times New Roman" pitchFamily="18" charset="0"/>
                        </a:rPr>
                        <a:t> achieving cost efficiencies, accuracy and reducing dispatch lead time.</a:t>
                      </a:r>
                      <a:r>
                        <a:rPr lang="en-US" sz="1600" b="0" i="0" u="none" strike="noStrike" dirty="0" smtClean="0">
                          <a:solidFill>
                            <a:srgbClr val="000000"/>
                          </a:solidFill>
                          <a:effectLst/>
                          <a:latin typeface="Helvetica Neue"/>
                          <a:cs typeface="Times New Roman" pitchFamily="18" charset="0"/>
                        </a:rPr>
                        <a:t>.</a:t>
                      </a:r>
                    </a:p>
                  </a:txBody>
                  <a:tcPr marL="7178" marR="7178" marT="5393" marB="0" anchor="ctr"/>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1600" b="0" i="0" u="none" strike="noStrike" dirty="0" smtClean="0">
                          <a:solidFill>
                            <a:srgbClr val="000000"/>
                          </a:solidFill>
                          <a:effectLst/>
                          <a:latin typeface="Helvetica Neue"/>
                          <a:cs typeface="Times New Roman" pitchFamily="18" charset="0"/>
                        </a:rPr>
                        <a:t>It is recommended</a:t>
                      </a:r>
                      <a:r>
                        <a:rPr lang="en-US" sz="1600" b="0" i="0" u="none" strike="noStrike" baseline="0" dirty="0" smtClean="0">
                          <a:solidFill>
                            <a:srgbClr val="000000"/>
                          </a:solidFill>
                          <a:effectLst/>
                          <a:latin typeface="Helvetica Neue"/>
                          <a:cs typeface="Times New Roman" pitchFamily="18" charset="0"/>
                        </a:rPr>
                        <a:t> to implement DIFOT to achieve efficiencies. </a:t>
                      </a:r>
                      <a:endParaRPr lang="en-US" sz="1600" b="0" i="0" u="none" strike="noStrike" dirty="0" smtClean="0">
                        <a:solidFill>
                          <a:srgbClr val="000000"/>
                        </a:solidFill>
                        <a:effectLst/>
                        <a:latin typeface="Helvetica Neue"/>
                        <a:cs typeface="Times New Roman" pitchFamily="18" charset="0"/>
                      </a:endParaRPr>
                    </a:p>
                  </a:txBody>
                  <a:tcPr marL="7178" marR="7178" marT="5393" marB="0" anchor="ctr"/>
                </a:tc>
              </a:tr>
              <a:tr h="589740">
                <a:tc gridSpan="5">
                  <a:txBody>
                    <a:bodyPr/>
                    <a:lstStyle/>
                    <a:p>
                      <a:pPr algn="ctr" fontAlgn="ctr"/>
                      <a:r>
                        <a:rPr lang="en-US" sz="1600" u="none" strike="noStrike" dirty="0">
                          <a:effectLst/>
                          <a:latin typeface="Helvetica Neue"/>
                        </a:rPr>
                        <a:t> </a:t>
                      </a:r>
                      <a:r>
                        <a:rPr lang="en-US" sz="1600" b="1" u="none" strike="noStrike" dirty="0" smtClean="0">
                          <a:effectLst/>
                          <a:latin typeface="Helvetica Neue"/>
                        </a:rPr>
                        <a:t>Authority Letter</a:t>
                      </a:r>
                      <a:endParaRPr lang="en-US" sz="1600" b="0" i="0" u="none" strike="noStrike" dirty="0">
                        <a:solidFill>
                          <a:srgbClr val="000000"/>
                        </a:solidFill>
                        <a:effectLst/>
                        <a:latin typeface="Helvetica Neue"/>
                        <a:cs typeface="Times New Roman" pitchFamily="18" charset="0"/>
                      </a:endParaRPr>
                    </a:p>
                  </a:txBody>
                  <a:tcPr marL="7191" marR="7191" marT="5393" marB="0" anchor="ctr"/>
                </a:tc>
                <a:tc hMerge="1">
                  <a:txBody>
                    <a:bodyPr/>
                    <a:lstStyle/>
                    <a:p>
                      <a:pPr algn="ctr" fontAlgn="b"/>
                      <a:endParaRPr lang="en-US" sz="1600" b="1" i="0" u="none" strike="noStrike" dirty="0">
                        <a:solidFill>
                          <a:srgbClr val="000000"/>
                        </a:solidFill>
                        <a:effectLst/>
                        <a:latin typeface="Helvetica Neue"/>
                        <a:cs typeface="Times New Roman" pitchFamily="18" charset="0"/>
                      </a:endParaRPr>
                    </a:p>
                  </a:txBody>
                  <a:tcPr marL="7191" marR="7191" marT="5393" marB="0" anchor="ctr"/>
                </a:tc>
                <a:tc hMerge="1">
                  <a:txBody>
                    <a:bodyPr/>
                    <a:lstStyle/>
                    <a:p>
                      <a:pPr algn="l" fontAlgn="b"/>
                      <a:endParaRPr lang="en-US" sz="1600" b="0" i="0" u="none" strike="noStrike" dirty="0">
                        <a:solidFill>
                          <a:srgbClr val="000000"/>
                        </a:solidFill>
                        <a:effectLst/>
                        <a:latin typeface="Helvetica Neue"/>
                        <a:cs typeface="Times New Roman" pitchFamily="18" charset="0"/>
                      </a:endParaRPr>
                    </a:p>
                  </a:txBody>
                  <a:tcPr marL="7191" marR="7191" marT="5393" marB="0" anchor="ctr"/>
                </a:tc>
                <a:tc hMerge="1">
                  <a:txBody>
                    <a:bodyPr/>
                    <a:lstStyle/>
                    <a:p>
                      <a:pPr algn="l" fontAlgn="b"/>
                      <a:endParaRPr lang="en-US" sz="1600" b="0" i="0" u="none" strike="noStrike" dirty="0">
                        <a:solidFill>
                          <a:srgbClr val="000000"/>
                        </a:solidFill>
                        <a:effectLst/>
                        <a:latin typeface="Helvetica Neue"/>
                        <a:cs typeface="Times New Roman" pitchFamily="18" charset="0"/>
                      </a:endParaRPr>
                    </a:p>
                  </a:txBody>
                  <a:tcPr marL="7191" marR="7191" marT="5393" marB="0" anchor="ctr"/>
                </a:tc>
                <a:tc hMerge="1">
                  <a:txBody>
                    <a:bodyPr/>
                    <a:lstStyle/>
                    <a:p>
                      <a:pPr algn="l" fontAlgn="b"/>
                      <a:endParaRPr lang="en-US" sz="1600" b="0" i="0" u="none" strike="noStrike" dirty="0">
                        <a:solidFill>
                          <a:srgbClr val="000000"/>
                        </a:solidFill>
                        <a:effectLst/>
                        <a:latin typeface="Helvetica Neue"/>
                        <a:cs typeface="Times New Roman" pitchFamily="18" charset="0"/>
                      </a:endParaRPr>
                    </a:p>
                  </a:txBody>
                  <a:tcPr marL="7191" marR="7191" marT="5393" marB="0" anchor="ctr"/>
                </a:tc>
              </a:tr>
              <a:tr h="985216">
                <a:tc>
                  <a:txBody>
                    <a:bodyPr/>
                    <a:lstStyle/>
                    <a:p>
                      <a:pPr algn="ctr" fontAlgn="ctr"/>
                      <a:r>
                        <a:rPr lang="en-US" sz="1600" b="0" i="0" u="none" strike="noStrike" dirty="0" smtClean="0">
                          <a:solidFill>
                            <a:srgbClr val="000000"/>
                          </a:solidFill>
                          <a:effectLst/>
                          <a:latin typeface="Helvetica Neue"/>
                          <a:cs typeface="Times New Roman" pitchFamily="18" charset="0"/>
                        </a:rPr>
                        <a:t>9</a:t>
                      </a:r>
                      <a:endParaRPr lang="en-US" sz="1600" b="0" i="0" u="none" strike="noStrike" dirty="0">
                        <a:solidFill>
                          <a:srgbClr val="000000"/>
                        </a:solidFill>
                        <a:effectLst/>
                        <a:latin typeface="Helvetica Neue"/>
                        <a:cs typeface="Times New Roman" pitchFamily="18" charset="0"/>
                      </a:endParaRPr>
                    </a:p>
                  </a:txBody>
                  <a:tcPr marL="7191" marR="7191" marT="5393" marB="0" anchor="ctr"/>
                </a:tc>
                <a:tc>
                  <a:txBody>
                    <a:bodyPr/>
                    <a:lstStyle/>
                    <a:p>
                      <a:pPr algn="l" fontAlgn="b"/>
                      <a:r>
                        <a:rPr lang="en-US" sz="1600" u="none" strike="noStrike" dirty="0" smtClean="0">
                          <a:effectLst/>
                          <a:latin typeface="Helvetica Neue"/>
                        </a:rPr>
                        <a:t>The study reveals that presently there are different</a:t>
                      </a:r>
                      <a:r>
                        <a:rPr lang="en-US" sz="1600" u="none" strike="noStrike" baseline="0" dirty="0" smtClean="0">
                          <a:effectLst/>
                          <a:latin typeface="Helvetica Neue"/>
                        </a:rPr>
                        <a:t> formats of</a:t>
                      </a:r>
                      <a:r>
                        <a:rPr lang="en-US" sz="1600" u="none" strike="noStrike" dirty="0" smtClean="0">
                          <a:effectLst/>
                          <a:latin typeface="Helvetica Neue"/>
                        </a:rPr>
                        <a:t> </a:t>
                      </a:r>
                      <a:r>
                        <a:rPr lang="en-US" sz="1600" u="none" strike="noStrike" dirty="0">
                          <a:effectLst/>
                          <a:latin typeface="Helvetica Neue"/>
                        </a:rPr>
                        <a:t>authority </a:t>
                      </a:r>
                      <a:r>
                        <a:rPr lang="en-US" sz="1600" u="none" strike="noStrike" dirty="0" smtClean="0">
                          <a:effectLst/>
                          <a:latin typeface="Helvetica Neue"/>
                        </a:rPr>
                        <a:t>letters /permits </a:t>
                      </a:r>
                      <a:r>
                        <a:rPr lang="en-US" sz="1600" u="none" strike="noStrike" baseline="0" dirty="0" smtClean="0">
                          <a:effectLst/>
                          <a:latin typeface="Helvetica Neue"/>
                        </a:rPr>
                        <a:t> in practice in FCCL</a:t>
                      </a:r>
                      <a:endParaRPr lang="en-US" sz="1600" u="none" strike="noStrike" dirty="0">
                        <a:effectLst/>
                        <a:latin typeface="Helvetica Neue"/>
                      </a:endParaRPr>
                    </a:p>
                    <a:p>
                      <a:pPr algn="l" fontAlgn="b"/>
                      <a:r>
                        <a:rPr lang="en-US" sz="1600" u="none" strike="noStrike" dirty="0">
                          <a:effectLst/>
                          <a:latin typeface="Helvetica Neue"/>
                        </a:rPr>
                        <a:t> </a:t>
                      </a:r>
                      <a:endParaRPr lang="en-US" sz="1600" b="0" i="0" u="none" strike="noStrike" dirty="0">
                        <a:solidFill>
                          <a:srgbClr val="000000"/>
                        </a:solidFill>
                        <a:effectLst/>
                        <a:latin typeface="Helvetica Neue"/>
                        <a:cs typeface="Times New Roman" pitchFamily="18" charset="0"/>
                      </a:endParaRPr>
                    </a:p>
                  </a:txBody>
                  <a:tcPr marL="7191" marR="7191" marT="5393" marB="0" anchor="ctr"/>
                </a:tc>
                <a:tc>
                  <a:txBody>
                    <a:bodyPr/>
                    <a:lstStyle/>
                    <a:p>
                      <a:pPr algn="ctr" fontAlgn="b"/>
                      <a:r>
                        <a:rPr lang="en-US" sz="1600" u="none" strike="noStrike" dirty="0">
                          <a:effectLst/>
                          <a:latin typeface="Helvetica Neue"/>
                        </a:rPr>
                        <a:t>N</a:t>
                      </a:r>
                      <a:r>
                        <a:rPr lang="en-US" sz="1600" u="none" strike="noStrike" dirty="0" smtClean="0">
                          <a:effectLst/>
                          <a:latin typeface="Helvetica Neue"/>
                        </a:rPr>
                        <a:t>ot </a:t>
                      </a:r>
                      <a:r>
                        <a:rPr lang="en-US" sz="1600" u="none" strike="noStrike" dirty="0">
                          <a:effectLst/>
                          <a:latin typeface="Helvetica Neue"/>
                        </a:rPr>
                        <a:t>provided</a:t>
                      </a:r>
                      <a:endParaRPr lang="en-US" sz="1600" b="0" i="0" u="none" strike="noStrike" dirty="0">
                        <a:solidFill>
                          <a:srgbClr val="0070C0"/>
                        </a:solidFill>
                        <a:effectLst/>
                        <a:latin typeface="Helvetica Neue"/>
                        <a:cs typeface="Times New Roman" pitchFamily="18" charset="0"/>
                      </a:endParaRPr>
                    </a:p>
                  </a:txBody>
                  <a:tcPr marL="7191" marR="7191" marT="5393" marB="0" anchor="ctr"/>
                </a:tc>
                <a:tc>
                  <a:txBody>
                    <a:bodyPr/>
                    <a:lstStyle/>
                    <a:p>
                      <a:pPr algn="l" fontAlgn="b"/>
                      <a:r>
                        <a:rPr lang="en-US" sz="1600" u="none" strike="noStrike" dirty="0" smtClean="0">
                          <a:effectLst/>
                          <a:latin typeface="Helvetica Neue"/>
                        </a:rPr>
                        <a:t>Use of non-standard formats</a:t>
                      </a:r>
                      <a:r>
                        <a:rPr lang="en-US" sz="1600" u="none" strike="noStrike" baseline="0" dirty="0" smtClean="0">
                          <a:effectLst/>
                          <a:latin typeface="Helvetica Neue"/>
                        </a:rPr>
                        <a:t> may </a:t>
                      </a:r>
                      <a:r>
                        <a:rPr lang="en-US" sz="1600" u="none" strike="noStrike" dirty="0" smtClean="0">
                          <a:effectLst/>
                          <a:latin typeface="Helvetica Neue"/>
                        </a:rPr>
                        <a:t> lead </a:t>
                      </a:r>
                      <a:r>
                        <a:rPr lang="en-US" sz="1600" u="none" strike="noStrike" dirty="0">
                          <a:effectLst/>
                          <a:latin typeface="Helvetica Neue"/>
                        </a:rPr>
                        <a:t>to </a:t>
                      </a:r>
                      <a:r>
                        <a:rPr lang="en-US" sz="1600" u="none" strike="noStrike" dirty="0" smtClean="0">
                          <a:effectLst/>
                          <a:latin typeface="Helvetica Neue"/>
                        </a:rPr>
                        <a:t>misinterpretation of data resulting in inaccuracy of information. </a:t>
                      </a:r>
                      <a:endParaRPr lang="en-US" sz="1600" b="0" i="0" u="none" strike="noStrike" dirty="0">
                        <a:solidFill>
                          <a:srgbClr val="000000"/>
                        </a:solidFill>
                        <a:effectLst/>
                        <a:latin typeface="Helvetica Neue"/>
                        <a:cs typeface="Times New Roman" pitchFamily="18" charset="0"/>
                      </a:endParaRPr>
                    </a:p>
                  </a:txBody>
                  <a:tcPr marL="7191" marR="7191" marT="5393" marB="0" anchor="ctr"/>
                </a:tc>
                <a:tc>
                  <a:txBody>
                    <a:bodyPr/>
                    <a:lstStyle/>
                    <a:p>
                      <a:pPr algn="l" fontAlgn="b"/>
                      <a:r>
                        <a:rPr lang="en-US" sz="1600" u="none" strike="noStrike" dirty="0" smtClean="0">
                          <a:effectLst/>
                          <a:latin typeface="Helvetica Neue"/>
                        </a:rPr>
                        <a:t>The</a:t>
                      </a:r>
                      <a:r>
                        <a:rPr lang="en-US" sz="1600" u="none" strike="noStrike" baseline="0" dirty="0" smtClean="0">
                          <a:effectLst/>
                          <a:latin typeface="Helvetica Neue"/>
                        </a:rPr>
                        <a:t> format of the Authority Letter/Permit may be standardized for all the customers for improved reporting of information.</a:t>
                      </a:r>
                      <a:endParaRPr lang="en-US" sz="1600" b="0" i="0" u="none" strike="noStrike" dirty="0">
                        <a:solidFill>
                          <a:srgbClr val="000000"/>
                        </a:solidFill>
                        <a:effectLst/>
                        <a:latin typeface="Helvetica Neue"/>
                        <a:cs typeface="Times New Roman" pitchFamily="18" charset="0"/>
                      </a:endParaRPr>
                    </a:p>
                  </a:txBody>
                  <a:tcPr marL="7191" marR="7191" marT="5393" marB="0" anchor="ctr"/>
                </a:tc>
              </a:tr>
            </a:tbl>
          </a:graphicData>
        </a:graphic>
      </p:graphicFrame>
      <p:sp>
        <p:nvSpPr>
          <p:cNvPr id="5" name="Slide Number Placeholder 4"/>
          <p:cNvSpPr>
            <a:spLocks noGrp="1"/>
          </p:cNvSpPr>
          <p:nvPr>
            <p:ph type="sldNum" sz="quarter" idx="12"/>
          </p:nvPr>
        </p:nvSpPr>
        <p:spPr/>
        <p:txBody>
          <a:bodyPr/>
          <a:lstStyle/>
          <a:p>
            <a:fld id="{D92F3F0D-1408-4367-A855-40F65622E7AE}" type="slidenum">
              <a:rPr lang="en-GB" smtClean="0"/>
              <a:t>11</a:t>
            </a:fld>
            <a:endParaRPr lang="en-GB" dirty="0"/>
          </a:p>
        </p:txBody>
      </p:sp>
      <p:pic>
        <p:nvPicPr>
          <p:cNvPr id="7" name="Picture 6" descr="Image result for fauji foundation">
            <a:extLst>
              <a:ext uri="{FF2B5EF4-FFF2-40B4-BE49-F238E27FC236}">
                <a16:creationId xmlns:a16="http://schemas.microsoft.com/office/drawing/2014/main" xmlns="" id="{AB88DB5B-B1E3-4613-BDFC-B1D3C98B3616}"/>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1187953" y="67235"/>
            <a:ext cx="856129" cy="941293"/>
          </a:xfrm>
          <a:prstGeom prst="rect">
            <a:avLst/>
          </a:prstGeom>
          <a:noFill/>
          <a:ln>
            <a:noFill/>
          </a:ln>
        </p:spPr>
      </p:pic>
    </p:spTree>
    <p:extLst>
      <p:ext uri="{BB962C8B-B14F-4D97-AF65-F5344CB8AC3E}">
        <p14:creationId xmlns:p14="http://schemas.microsoft.com/office/powerpoint/2010/main" val="283818672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latin typeface="Helvetica Neue"/>
                <a:cs typeface="Times New Roman" pitchFamily="18" charset="0"/>
              </a:rPr>
              <a:t>Assessment of Current Supply Chain Management</a:t>
            </a:r>
            <a:endParaRPr lang="en-US" dirty="0">
              <a:latin typeface="Helvetica Neue"/>
            </a:endParaRP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812448156"/>
              </p:ext>
            </p:extLst>
          </p:nvPr>
        </p:nvGraphicFramePr>
        <p:xfrm>
          <a:off x="466725" y="1260475"/>
          <a:ext cx="11258120" cy="4991454"/>
        </p:xfrm>
        <a:graphic>
          <a:graphicData uri="http://schemas.openxmlformats.org/drawingml/2006/table">
            <a:tbl>
              <a:tblPr>
                <a:tableStyleId>{5940675A-B579-460E-94D1-54222C63F5DA}</a:tableStyleId>
              </a:tblPr>
              <a:tblGrid>
                <a:gridCol w="540238"/>
                <a:gridCol w="2330116"/>
                <a:gridCol w="2453413"/>
                <a:gridCol w="3807350"/>
                <a:gridCol w="2127003"/>
              </a:tblGrid>
              <a:tr h="294417">
                <a:tc rowSpan="2">
                  <a:txBody>
                    <a:bodyPr/>
                    <a:lstStyle/>
                    <a:p>
                      <a:pPr algn="ctr" fontAlgn="ctr"/>
                      <a:r>
                        <a:rPr lang="en-US" sz="1800" b="1" u="none" strike="noStrike" dirty="0">
                          <a:solidFill>
                            <a:schemeClr val="bg1"/>
                          </a:solidFill>
                          <a:effectLst/>
                          <a:latin typeface="Helvetica Neue"/>
                        </a:rPr>
                        <a:t>Sr. # </a:t>
                      </a:r>
                      <a:endParaRPr lang="en-US" sz="1800" b="1" i="0" u="none" strike="noStrike" dirty="0">
                        <a:solidFill>
                          <a:schemeClr val="bg1"/>
                        </a:solidFill>
                        <a:effectLst/>
                        <a:latin typeface="Helvetica Neue"/>
                        <a:cs typeface="Times New Roman" pitchFamily="18" charset="0"/>
                      </a:endParaRPr>
                    </a:p>
                  </a:txBody>
                  <a:tcPr marL="7169" marR="7169" marT="5393" marB="0" anchor="ctr">
                    <a:solidFill>
                      <a:schemeClr val="accent1"/>
                    </a:solidFill>
                  </a:tcPr>
                </a:tc>
                <a:tc gridSpan="2">
                  <a:txBody>
                    <a:bodyPr/>
                    <a:lstStyle/>
                    <a:p>
                      <a:pPr algn="ctr" fontAlgn="b"/>
                      <a:r>
                        <a:rPr lang="en-US" sz="1800" b="1" u="none" strike="noStrike" dirty="0" smtClean="0">
                          <a:solidFill>
                            <a:schemeClr val="bg1"/>
                          </a:solidFill>
                          <a:effectLst/>
                          <a:latin typeface="Helvetica Neue"/>
                        </a:rPr>
                        <a:t>Observation</a:t>
                      </a:r>
                      <a:endParaRPr lang="en-US" sz="1800" b="1" i="0" u="none" strike="noStrike" dirty="0">
                        <a:solidFill>
                          <a:schemeClr val="bg1"/>
                        </a:solidFill>
                        <a:effectLst/>
                        <a:latin typeface="Helvetica Neue"/>
                        <a:cs typeface="Times New Roman" pitchFamily="18" charset="0"/>
                      </a:endParaRPr>
                    </a:p>
                  </a:txBody>
                  <a:tcPr marL="7169" marR="7169" marT="5393" marB="0" anchor="ctr">
                    <a:solidFill>
                      <a:schemeClr val="accent1"/>
                    </a:solidFill>
                  </a:tcPr>
                </a:tc>
                <a:tc hMerge="1">
                  <a:txBody>
                    <a:bodyPr/>
                    <a:lstStyle/>
                    <a:p>
                      <a:endParaRPr lang="en-US"/>
                    </a:p>
                  </a:txBody>
                  <a:tcPr/>
                </a:tc>
                <a:tc rowSpan="2">
                  <a:txBody>
                    <a:bodyPr/>
                    <a:lstStyle/>
                    <a:p>
                      <a:pPr algn="ctr" fontAlgn="ctr"/>
                      <a:r>
                        <a:rPr lang="en-US" sz="1800" b="1" u="none" strike="noStrike" dirty="0">
                          <a:solidFill>
                            <a:schemeClr val="bg1"/>
                          </a:solidFill>
                          <a:effectLst/>
                          <a:latin typeface="Helvetica Neue"/>
                        </a:rPr>
                        <a:t>Implication</a:t>
                      </a:r>
                      <a:endParaRPr lang="en-US" sz="1800" b="1" i="0" u="none" strike="noStrike" dirty="0">
                        <a:solidFill>
                          <a:schemeClr val="bg1"/>
                        </a:solidFill>
                        <a:effectLst/>
                        <a:latin typeface="Helvetica Neue"/>
                        <a:cs typeface="Times New Roman" pitchFamily="18" charset="0"/>
                      </a:endParaRPr>
                    </a:p>
                  </a:txBody>
                  <a:tcPr marL="7169" marR="7169" marT="5393" marB="0" anchor="ctr">
                    <a:solidFill>
                      <a:schemeClr val="accent1"/>
                    </a:solidFill>
                  </a:tcPr>
                </a:tc>
                <a:tc rowSpan="2">
                  <a:txBody>
                    <a:bodyPr/>
                    <a:lstStyle/>
                    <a:p>
                      <a:pPr algn="ctr" fontAlgn="ctr"/>
                      <a:r>
                        <a:rPr lang="en-US" sz="1800" b="1" u="none" strike="noStrike" dirty="0" smtClean="0">
                          <a:solidFill>
                            <a:schemeClr val="bg1"/>
                          </a:solidFill>
                          <a:effectLst/>
                          <a:latin typeface="Helvetica Neue"/>
                        </a:rPr>
                        <a:t>Recommendation</a:t>
                      </a:r>
                      <a:endParaRPr lang="en-US" sz="1800" b="1" i="0" u="none" strike="noStrike" dirty="0">
                        <a:solidFill>
                          <a:schemeClr val="bg1"/>
                        </a:solidFill>
                        <a:effectLst/>
                        <a:latin typeface="Helvetica Neue"/>
                        <a:cs typeface="Times New Roman" pitchFamily="18" charset="0"/>
                      </a:endParaRPr>
                    </a:p>
                  </a:txBody>
                  <a:tcPr marL="7169" marR="7169" marT="5393" marB="0" anchor="ctr">
                    <a:solidFill>
                      <a:schemeClr val="accent1"/>
                    </a:solidFill>
                  </a:tcPr>
                </a:tc>
              </a:tr>
              <a:tr h="488963">
                <a:tc vMerge="1">
                  <a:txBody>
                    <a:bodyPr/>
                    <a:lstStyle/>
                    <a:p>
                      <a:endParaRPr lang="en-US"/>
                    </a:p>
                  </a:txBody>
                  <a:tcPr/>
                </a:tc>
                <a:tc>
                  <a:txBody>
                    <a:bodyPr/>
                    <a:lstStyle/>
                    <a:p>
                      <a:pPr algn="ctr" fontAlgn="b"/>
                      <a:r>
                        <a:rPr lang="en-US" sz="1800" b="1" u="none" strike="noStrike" dirty="0" smtClean="0">
                          <a:solidFill>
                            <a:schemeClr val="bg1"/>
                          </a:solidFill>
                          <a:effectLst/>
                          <a:latin typeface="Helvetica Neue"/>
                        </a:rPr>
                        <a:t>FCCL</a:t>
                      </a:r>
                      <a:endParaRPr lang="en-US" sz="1800" b="1" i="0" u="none" strike="noStrike" dirty="0">
                        <a:solidFill>
                          <a:schemeClr val="bg1"/>
                        </a:solidFill>
                        <a:effectLst/>
                        <a:latin typeface="Helvetica Neue"/>
                        <a:cs typeface="Times New Roman" pitchFamily="18" charset="0"/>
                      </a:endParaRPr>
                    </a:p>
                  </a:txBody>
                  <a:tcPr marL="7169" marR="7169" marT="5393" marB="0" anchor="ctr">
                    <a:solidFill>
                      <a:schemeClr val="accent1"/>
                    </a:solidFill>
                  </a:tcPr>
                </a:tc>
                <a:tc>
                  <a:txBody>
                    <a:bodyPr/>
                    <a:lstStyle/>
                    <a:p>
                      <a:pPr algn="ctr" fontAlgn="b"/>
                      <a:r>
                        <a:rPr lang="en-US" sz="1800" b="1" u="none" strike="noStrike" dirty="0">
                          <a:solidFill>
                            <a:schemeClr val="bg1"/>
                          </a:solidFill>
                          <a:effectLst/>
                          <a:latin typeface="Helvetica Neue"/>
                        </a:rPr>
                        <a:t>ACL</a:t>
                      </a:r>
                      <a:endParaRPr lang="en-US" sz="1800" b="1" i="0" u="none" strike="noStrike" dirty="0">
                        <a:solidFill>
                          <a:schemeClr val="bg1"/>
                        </a:solidFill>
                        <a:effectLst/>
                        <a:latin typeface="Helvetica Neue"/>
                        <a:cs typeface="Times New Roman" pitchFamily="18" charset="0"/>
                      </a:endParaRPr>
                    </a:p>
                  </a:txBody>
                  <a:tcPr marL="7169" marR="7169" marT="5393" marB="0" anchor="ctr">
                    <a:solidFill>
                      <a:schemeClr val="accent1"/>
                    </a:solidFill>
                  </a:tcPr>
                </a:tc>
                <a:tc vMerge="1">
                  <a:txBody>
                    <a:bodyPr/>
                    <a:lstStyle/>
                    <a:p>
                      <a:endParaRPr lang="en-US"/>
                    </a:p>
                  </a:txBody>
                  <a:tcPr/>
                </a:tc>
                <a:tc vMerge="1">
                  <a:txBody>
                    <a:bodyPr/>
                    <a:lstStyle/>
                    <a:p>
                      <a:endParaRPr lang="en-US"/>
                    </a:p>
                  </a:txBody>
                  <a:tcPr/>
                </a:tc>
              </a:tr>
              <a:tr h="539688">
                <a:tc gridSpan="5">
                  <a:txBody>
                    <a:bodyPr/>
                    <a:lstStyle/>
                    <a:p>
                      <a:pPr algn="ctr" fontAlgn="b"/>
                      <a:r>
                        <a:rPr lang="en-US" sz="1600" b="1" u="none" strike="noStrike" dirty="0" smtClean="0">
                          <a:effectLst/>
                          <a:latin typeface="Helvetica Neue"/>
                        </a:rPr>
                        <a:t>ERP</a:t>
                      </a:r>
                      <a:endParaRPr lang="en-US" sz="1600" b="0" i="0" u="none" strike="noStrike" dirty="0">
                        <a:solidFill>
                          <a:srgbClr val="000000"/>
                        </a:solidFill>
                        <a:effectLst/>
                        <a:latin typeface="Helvetica Neue"/>
                        <a:cs typeface="Times New Roman" pitchFamily="18" charset="0"/>
                      </a:endParaRPr>
                    </a:p>
                  </a:txBody>
                  <a:tcPr marL="7169" marR="7169" marT="5393" marB="0" anchor="ctr"/>
                </a:tc>
                <a:tc hMerge="1">
                  <a:txBody>
                    <a:bodyPr/>
                    <a:lstStyle/>
                    <a:p>
                      <a:pPr algn="ctr" fontAlgn="b"/>
                      <a:endParaRPr lang="en-US" sz="1600" b="1" i="0" u="none" strike="noStrike" dirty="0">
                        <a:solidFill>
                          <a:srgbClr val="000000"/>
                        </a:solidFill>
                        <a:effectLst/>
                        <a:latin typeface="Helvetica Neue"/>
                        <a:cs typeface="Times New Roman" pitchFamily="18" charset="0"/>
                      </a:endParaRPr>
                    </a:p>
                  </a:txBody>
                  <a:tcPr marL="7169" marR="7169" marT="5393" marB="0" anchor="ctr"/>
                </a:tc>
                <a:tc hMerge="1">
                  <a:txBody>
                    <a:bodyPr/>
                    <a:lstStyle/>
                    <a:p>
                      <a:endParaRPr lang="en-US"/>
                    </a:p>
                  </a:txBody>
                  <a:tcPr/>
                </a:tc>
                <a:tc hMerge="1">
                  <a:txBody>
                    <a:bodyPr/>
                    <a:lstStyle/>
                    <a:p>
                      <a:pPr algn="ctr" fontAlgn="b"/>
                      <a:endParaRPr lang="en-US" sz="1400" b="0" i="0" u="none" strike="noStrike" dirty="0">
                        <a:solidFill>
                          <a:srgbClr val="000000"/>
                        </a:solidFill>
                        <a:effectLst/>
                        <a:latin typeface="Helvetica Neue"/>
                        <a:cs typeface="Times New Roman" pitchFamily="18" charset="0"/>
                      </a:endParaRPr>
                    </a:p>
                  </a:txBody>
                  <a:tcPr marL="7169" marR="7169" marT="5393" marB="0" anchor="ctr"/>
                </a:tc>
                <a:tc hMerge="1">
                  <a:txBody>
                    <a:bodyPr/>
                    <a:lstStyle/>
                    <a:p>
                      <a:pPr algn="ctr" fontAlgn="b"/>
                      <a:endParaRPr lang="en-US" sz="1400" b="0" i="0" u="none" strike="noStrike" dirty="0">
                        <a:solidFill>
                          <a:srgbClr val="000000"/>
                        </a:solidFill>
                        <a:effectLst/>
                        <a:latin typeface="Helvetica Neue"/>
                        <a:cs typeface="Times New Roman" pitchFamily="18" charset="0"/>
                      </a:endParaRPr>
                    </a:p>
                  </a:txBody>
                  <a:tcPr marL="7169" marR="7169" marT="5393" marB="0" anchor="ctr"/>
                </a:tc>
              </a:tr>
              <a:tr h="1619310">
                <a:tc>
                  <a:txBody>
                    <a:bodyPr/>
                    <a:lstStyle/>
                    <a:p>
                      <a:pPr algn="ctr" fontAlgn="ctr"/>
                      <a:r>
                        <a:rPr lang="en-US" sz="1600" b="0" i="0" u="none" strike="noStrike" dirty="0" smtClean="0">
                          <a:solidFill>
                            <a:schemeClr val="tx1"/>
                          </a:solidFill>
                          <a:effectLst/>
                          <a:latin typeface="Helvetica Neue"/>
                          <a:cs typeface="+mn-cs"/>
                        </a:rPr>
                        <a:t>10</a:t>
                      </a:r>
                      <a:endParaRPr lang="en-US" sz="1600" b="0" i="0" u="none" strike="noStrike" dirty="0">
                        <a:solidFill>
                          <a:srgbClr val="000000"/>
                        </a:solidFill>
                        <a:effectLst/>
                        <a:latin typeface="Helvetica Neue"/>
                        <a:cs typeface="Times New Roman" pitchFamily="18" charset="0"/>
                      </a:endParaRPr>
                    </a:p>
                  </a:txBody>
                  <a:tcPr marL="7169" marR="7169" marT="5393" marB="0" anchor="ctr"/>
                </a:tc>
                <a:tc>
                  <a:txBody>
                    <a:bodyPr/>
                    <a:lstStyle/>
                    <a:p>
                      <a:pPr algn="l" fontAlgn="b"/>
                      <a:r>
                        <a:rPr lang="en-US" sz="1600" u="none" strike="noStrike" dirty="0" smtClean="0">
                          <a:effectLst/>
                          <a:latin typeface="Helvetica Neue"/>
                        </a:rPr>
                        <a:t>It</a:t>
                      </a:r>
                      <a:r>
                        <a:rPr lang="en-US" sz="1600" u="none" strike="noStrike" baseline="0" dirty="0" smtClean="0">
                          <a:effectLst/>
                          <a:latin typeface="Helvetica Neue"/>
                        </a:rPr>
                        <a:t> is </a:t>
                      </a:r>
                      <a:r>
                        <a:rPr lang="en-US" sz="1600" u="none" strike="noStrike" dirty="0" smtClean="0">
                          <a:effectLst/>
                          <a:latin typeface="Helvetica Neue"/>
                        </a:rPr>
                        <a:t>observed that  the ERP tool is not aligned with the details</a:t>
                      </a:r>
                      <a:r>
                        <a:rPr lang="en-US" sz="1600" u="none" strike="noStrike" baseline="0" dirty="0" smtClean="0">
                          <a:effectLst/>
                          <a:latin typeface="Helvetica Neue"/>
                        </a:rPr>
                        <a:t> of the finished goods inventory, dispatch details and order management. </a:t>
                      </a:r>
                      <a:endParaRPr lang="en-US" sz="1600" b="0" i="0" u="none" strike="noStrike" dirty="0">
                        <a:solidFill>
                          <a:srgbClr val="000000"/>
                        </a:solidFill>
                        <a:effectLst/>
                        <a:latin typeface="Helvetica Neue"/>
                        <a:cs typeface="Times New Roman" pitchFamily="18" charset="0"/>
                      </a:endParaRPr>
                    </a:p>
                  </a:txBody>
                  <a:tcPr marL="7169" marR="7169" marT="5393" marB="0" anchor="ctr"/>
                </a:tc>
                <a:tc>
                  <a:txBody>
                    <a:bodyPr/>
                    <a:lstStyle/>
                    <a:p>
                      <a:pPr algn="l" fontAlgn="b"/>
                      <a:r>
                        <a:rPr lang="en-US" sz="1600" u="none" strike="noStrike" dirty="0" smtClean="0">
                          <a:effectLst/>
                          <a:latin typeface="Helvetica Neue"/>
                        </a:rPr>
                        <a:t>It</a:t>
                      </a:r>
                      <a:r>
                        <a:rPr lang="en-US" sz="1600" u="none" strike="noStrike" baseline="0" dirty="0" smtClean="0">
                          <a:effectLst/>
                          <a:latin typeface="Helvetica Neue"/>
                        </a:rPr>
                        <a:t> is </a:t>
                      </a:r>
                      <a:r>
                        <a:rPr lang="en-US" sz="1600" u="none" strike="noStrike" dirty="0" smtClean="0">
                          <a:effectLst/>
                          <a:latin typeface="Helvetica Neue"/>
                        </a:rPr>
                        <a:t>observed that  the ERP tool is not aligned with the details</a:t>
                      </a:r>
                      <a:r>
                        <a:rPr lang="en-US" sz="1600" u="none" strike="noStrike" baseline="0" dirty="0" smtClean="0">
                          <a:effectLst/>
                          <a:latin typeface="Helvetica Neue"/>
                        </a:rPr>
                        <a:t> of the finished goods inventory, dispatch details and order management. </a:t>
                      </a:r>
                      <a:endParaRPr lang="en-US" sz="1600" u="none" strike="noStrike" dirty="0" smtClean="0">
                        <a:effectLst/>
                        <a:latin typeface="Helvetica Neue"/>
                      </a:endParaRPr>
                    </a:p>
                  </a:txBody>
                  <a:tcPr marL="7169" marR="7169" marT="5393" marB="0" anchor="ctr"/>
                </a:tc>
                <a:tc>
                  <a:txBody>
                    <a:bodyPr/>
                    <a:lstStyle/>
                    <a:p>
                      <a:pPr algn="l" fontAlgn="b"/>
                      <a:r>
                        <a:rPr lang="en-US" sz="1600" u="none" strike="noStrike" dirty="0" smtClean="0">
                          <a:effectLst/>
                          <a:latin typeface="Helvetica Neue"/>
                        </a:rPr>
                        <a:t>Non-availability of real time information on finished</a:t>
                      </a:r>
                      <a:r>
                        <a:rPr lang="en-US" sz="1600" u="none" strike="noStrike" baseline="0" dirty="0" smtClean="0">
                          <a:effectLst/>
                          <a:latin typeface="Helvetica Neue"/>
                        </a:rPr>
                        <a:t> goods inventory may lead to overbooking thus causing delays  in loading of goods for the customers  in the  waiting line. </a:t>
                      </a:r>
                      <a:endParaRPr lang="en-US" sz="1600" b="0" i="0" u="none" strike="noStrike" dirty="0">
                        <a:solidFill>
                          <a:srgbClr val="000000"/>
                        </a:solidFill>
                        <a:effectLst/>
                        <a:latin typeface="Helvetica Neue"/>
                        <a:cs typeface="Times New Roman" pitchFamily="18" charset="0"/>
                      </a:endParaRPr>
                    </a:p>
                  </a:txBody>
                  <a:tcPr marL="7169" marR="7169" marT="5393" marB="0" anchor="ctr"/>
                </a:tc>
                <a:tc>
                  <a:txBody>
                    <a:bodyPr/>
                    <a:lstStyle/>
                    <a:p>
                      <a:pPr algn="l" fontAlgn="b"/>
                      <a:r>
                        <a:rPr lang="en-US" sz="1600" u="none" strike="noStrike" dirty="0" smtClean="0">
                          <a:effectLst/>
                          <a:latin typeface="Helvetica Neue"/>
                        </a:rPr>
                        <a:t> ERP module  may</a:t>
                      </a:r>
                      <a:r>
                        <a:rPr lang="en-US" sz="1600" u="none" strike="noStrike" baseline="0" dirty="0" smtClean="0">
                          <a:effectLst/>
                          <a:latin typeface="Helvetica Neue"/>
                        </a:rPr>
                        <a:t> reflect  real time information on Finished Goods Inventory, Dispatch details and different stages of order process management.</a:t>
                      </a:r>
                      <a:endParaRPr lang="en-US" sz="1600" b="0" i="0" u="none" strike="noStrike" dirty="0">
                        <a:solidFill>
                          <a:srgbClr val="000000"/>
                        </a:solidFill>
                        <a:effectLst/>
                        <a:latin typeface="Helvetica Neue"/>
                        <a:cs typeface="Times New Roman" pitchFamily="18" charset="0"/>
                      </a:endParaRPr>
                    </a:p>
                  </a:txBody>
                  <a:tcPr marL="7169" marR="7169" marT="5393" marB="0" anchor="ctr"/>
                </a:tc>
              </a:tr>
              <a:tr h="459332">
                <a:tc>
                  <a:txBody>
                    <a:bodyPr/>
                    <a:lstStyle/>
                    <a:p>
                      <a:pPr algn="ctr" fontAlgn="ctr"/>
                      <a:r>
                        <a:rPr lang="en-US" sz="1600" b="0" i="0" u="none" strike="noStrike" dirty="0" smtClean="0">
                          <a:solidFill>
                            <a:schemeClr val="tx1"/>
                          </a:solidFill>
                          <a:effectLst/>
                          <a:latin typeface="Helvetica Neue"/>
                          <a:cs typeface="+mn-cs"/>
                        </a:rPr>
                        <a:t>11</a:t>
                      </a:r>
                      <a:endParaRPr lang="en-US" sz="1600" b="0" i="0" u="none" strike="noStrike" dirty="0">
                        <a:solidFill>
                          <a:srgbClr val="000000"/>
                        </a:solidFill>
                        <a:effectLst/>
                        <a:latin typeface="Helvetica Neue"/>
                        <a:cs typeface="Times New Roman" pitchFamily="18" charset="0"/>
                      </a:endParaRPr>
                    </a:p>
                  </a:txBody>
                  <a:tcPr marL="7169" marR="7169" marT="5393" marB="0" anchor="ctr"/>
                </a:tc>
                <a:tc>
                  <a:txBody>
                    <a:bodyPr/>
                    <a:lstStyle/>
                    <a:p>
                      <a:pPr algn="l" fontAlgn="b"/>
                      <a:r>
                        <a:rPr lang="en-US" sz="1600" u="none" strike="noStrike" dirty="0" smtClean="0">
                          <a:effectLst/>
                          <a:latin typeface="Helvetica Neue"/>
                        </a:rPr>
                        <a:t>There </a:t>
                      </a:r>
                      <a:r>
                        <a:rPr lang="en-US" sz="1600" u="none" strike="noStrike" dirty="0">
                          <a:effectLst/>
                          <a:latin typeface="Helvetica Neue"/>
                        </a:rPr>
                        <a:t>is </a:t>
                      </a:r>
                      <a:r>
                        <a:rPr lang="en-US" sz="1600" u="none" strike="noStrike" dirty="0" smtClean="0">
                          <a:effectLst/>
                          <a:latin typeface="Helvetica Neue"/>
                        </a:rPr>
                        <a:t>an absence </a:t>
                      </a:r>
                      <a:r>
                        <a:rPr lang="en-US" sz="1600" u="none" strike="noStrike" dirty="0">
                          <a:effectLst/>
                          <a:latin typeface="Helvetica Neue"/>
                        </a:rPr>
                        <a:t>of information dashboard </a:t>
                      </a:r>
                      <a:r>
                        <a:rPr lang="en-US" sz="1600" u="none" strike="noStrike" dirty="0" smtClean="0">
                          <a:effectLst/>
                          <a:latin typeface="Helvetica Neue"/>
                        </a:rPr>
                        <a:t>providing</a:t>
                      </a:r>
                      <a:r>
                        <a:rPr lang="en-US" sz="1600" u="none" strike="noStrike" baseline="0" dirty="0" smtClean="0">
                          <a:effectLst/>
                          <a:latin typeface="Helvetica Neue"/>
                        </a:rPr>
                        <a:t> real time information on</a:t>
                      </a:r>
                      <a:r>
                        <a:rPr lang="en-US" sz="1600" u="none" strike="noStrike" dirty="0" smtClean="0">
                          <a:effectLst/>
                          <a:latin typeface="Helvetica Neue"/>
                        </a:rPr>
                        <a:t> dispatch</a:t>
                      </a:r>
                      <a:r>
                        <a:rPr lang="en-US" sz="1600" u="none" strike="noStrike" baseline="0" dirty="0" smtClean="0">
                          <a:effectLst/>
                          <a:latin typeface="Helvetica Neue"/>
                        </a:rPr>
                        <a:t> &amp; </a:t>
                      </a:r>
                      <a:r>
                        <a:rPr lang="en-US" sz="1600" u="none" strike="noStrike" dirty="0" smtClean="0">
                          <a:effectLst/>
                          <a:latin typeface="Helvetica Neue"/>
                        </a:rPr>
                        <a:t>pending order, carriage back</a:t>
                      </a:r>
                      <a:r>
                        <a:rPr lang="en-US" sz="1600" u="none" strike="noStrike" baseline="0" dirty="0" smtClean="0">
                          <a:effectLst/>
                          <a:latin typeface="Helvetica Neue"/>
                        </a:rPr>
                        <a:t> log, carriage in pipeline etc.</a:t>
                      </a:r>
                      <a:endParaRPr lang="en-US" sz="1600" b="0" i="0" u="none" strike="noStrike" dirty="0">
                        <a:solidFill>
                          <a:srgbClr val="000000"/>
                        </a:solidFill>
                        <a:effectLst/>
                        <a:latin typeface="Helvetica Neue"/>
                        <a:cs typeface="Times New Roman" pitchFamily="18" charset="0"/>
                      </a:endParaRPr>
                    </a:p>
                  </a:txBody>
                  <a:tcPr marL="7169" marR="7169" marT="5393" marB="0" anchor="ctr"/>
                </a:tc>
                <a:tc>
                  <a:txBody>
                    <a:bodyPr/>
                    <a:lstStyle/>
                    <a:p>
                      <a:pPr algn="l" fontAlgn="b"/>
                      <a:r>
                        <a:rPr lang="en-US" sz="1600" u="none" strike="noStrike" dirty="0" smtClean="0">
                          <a:effectLst/>
                          <a:latin typeface="Helvetica Neue"/>
                        </a:rPr>
                        <a:t>There is an absence of information dashboard providing</a:t>
                      </a:r>
                      <a:r>
                        <a:rPr lang="en-US" sz="1600" u="none" strike="noStrike" baseline="0" dirty="0" smtClean="0">
                          <a:effectLst/>
                          <a:latin typeface="Helvetica Neue"/>
                        </a:rPr>
                        <a:t> real time information on</a:t>
                      </a:r>
                      <a:r>
                        <a:rPr lang="en-US" sz="1600" u="none" strike="noStrike" dirty="0" smtClean="0">
                          <a:effectLst/>
                          <a:latin typeface="Helvetica Neue"/>
                        </a:rPr>
                        <a:t> dispatch</a:t>
                      </a:r>
                      <a:r>
                        <a:rPr lang="en-US" sz="1600" u="none" strike="noStrike" baseline="0" dirty="0" smtClean="0">
                          <a:effectLst/>
                          <a:latin typeface="Helvetica Neue"/>
                        </a:rPr>
                        <a:t> &amp; </a:t>
                      </a:r>
                      <a:r>
                        <a:rPr lang="en-US" sz="1600" u="none" strike="noStrike" dirty="0" smtClean="0">
                          <a:effectLst/>
                          <a:latin typeface="Helvetica Neue"/>
                        </a:rPr>
                        <a:t>pending order, carriage back</a:t>
                      </a:r>
                      <a:r>
                        <a:rPr lang="en-US" sz="1600" u="none" strike="noStrike" baseline="0" dirty="0" smtClean="0">
                          <a:effectLst/>
                          <a:latin typeface="Helvetica Neue"/>
                        </a:rPr>
                        <a:t> log, carriage in pipeline etc.</a:t>
                      </a:r>
                      <a:endParaRPr lang="en-US" sz="1600" b="0" i="0" u="none" strike="noStrike" dirty="0">
                        <a:solidFill>
                          <a:srgbClr val="000000"/>
                        </a:solidFill>
                        <a:effectLst/>
                        <a:latin typeface="Helvetica Neue"/>
                        <a:cs typeface="Times New Roman" pitchFamily="18" charset="0"/>
                      </a:endParaRPr>
                    </a:p>
                  </a:txBody>
                  <a:tcPr marL="7169" marR="7169" marT="5393" marB="0" anchor="ctr"/>
                </a:tc>
                <a:tc>
                  <a:txBody>
                    <a:bodyPr/>
                    <a:lstStyle/>
                    <a:p>
                      <a:pPr algn="l" fontAlgn="b"/>
                      <a:r>
                        <a:rPr lang="en-US" sz="1600" u="none" strike="noStrike" dirty="0" smtClean="0">
                          <a:effectLst/>
                          <a:latin typeface="Helvetica Neue"/>
                        </a:rPr>
                        <a:t>Absence of dashboard leads to In-visibility </a:t>
                      </a:r>
                      <a:r>
                        <a:rPr lang="en-US" sz="1600" u="none" strike="noStrike" dirty="0">
                          <a:effectLst/>
                          <a:latin typeface="Helvetica Neue"/>
                        </a:rPr>
                        <a:t>of real time </a:t>
                      </a:r>
                      <a:r>
                        <a:rPr lang="en-US" sz="1600" u="none" strike="noStrike" dirty="0" smtClean="0">
                          <a:effectLst/>
                          <a:latin typeface="Helvetica Neue"/>
                        </a:rPr>
                        <a:t>progress of dispatch</a:t>
                      </a:r>
                      <a:endParaRPr lang="en-US" sz="1600" b="0" i="0" u="none" strike="noStrike" dirty="0">
                        <a:solidFill>
                          <a:srgbClr val="000000"/>
                        </a:solidFill>
                        <a:effectLst/>
                        <a:latin typeface="Helvetica Neue"/>
                        <a:cs typeface="Times New Roman" pitchFamily="18" charset="0"/>
                      </a:endParaRPr>
                    </a:p>
                  </a:txBody>
                  <a:tcPr marL="7169" marR="7169" marT="5393" marB="0" anchor="ctr"/>
                </a:tc>
                <a:tc>
                  <a:txBody>
                    <a:bodyPr/>
                    <a:lstStyle/>
                    <a:p>
                      <a:pPr algn="l" fontAlgn="b"/>
                      <a:r>
                        <a:rPr lang="en-US" sz="1600" u="none" strike="noStrike" dirty="0" smtClean="0">
                          <a:effectLst/>
                          <a:latin typeface="Helvetica Neue"/>
                        </a:rPr>
                        <a:t>It is recommended to introduce real time visibility through dashboard in the ERP</a:t>
                      </a:r>
                      <a:endParaRPr lang="en-US" sz="1600" b="0" i="0" u="none" strike="noStrike" dirty="0">
                        <a:solidFill>
                          <a:srgbClr val="000000"/>
                        </a:solidFill>
                        <a:effectLst/>
                        <a:latin typeface="Helvetica Neue"/>
                        <a:cs typeface="Times New Roman" pitchFamily="18" charset="0"/>
                      </a:endParaRPr>
                    </a:p>
                  </a:txBody>
                  <a:tcPr marL="7169" marR="7169" marT="5393" marB="0" anchor="ctr"/>
                </a:tc>
              </a:tr>
            </a:tbl>
          </a:graphicData>
        </a:graphic>
      </p:graphicFrame>
      <p:sp>
        <p:nvSpPr>
          <p:cNvPr id="5" name="Slide Number Placeholder 4"/>
          <p:cNvSpPr>
            <a:spLocks noGrp="1"/>
          </p:cNvSpPr>
          <p:nvPr>
            <p:ph type="sldNum" sz="quarter" idx="12"/>
          </p:nvPr>
        </p:nvSpPr>
        <p:spPr/>
        <p:txBody>
          <a:bodyPr/>
          <a:lstStyle/>
          <a:p>
            <a:fld id="{D92F3F0D-1408-4367-A855-40F65622E7AE}" type="slidenum">
              <a:rPr lang="en-GB" smtClean="0"/>
              <a:t>12</a:t>
            </a:fld>
            <a:endParaRPr lang="en-GB" dirty="0"/>
          </a:p>
        </p:txBody>
      </p:sp>
      <p:pic>
        <p:nvPicPr>
          <p:cNvPr id="7" name="Picture 6" descr="Image result for fauji foundation">
            <a:extLst>
              <a:ext uri="{FF2B5EF4-FFF2-40B4-BE49-F238E27FC236}">
                <a16:creationId xmlns:a16="http://schemas.microsoft.com/office/drawing/2014/main" xmlns="" id="{AB88DB5B-B1E3-4613-BDFC-B1D3C98B3616}"/>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1187953" y="67235"/>
            <a:ext cx="856129" cy="941293"/>
          </a:xfrm>
          <a:prstGeom prst="rect">
            <a:avLst/>
          </a:prstGeom>
          <a:noFill/>
          <a:ln>
            <a:noFill/>
          </a:ln>
        </p:spPr>
      </p:pic>
    </p:spTree>
    <p:extLst>
      <p:ext uri="{BB962C8B-B14F-4D97-AF65-F5344CB8AC3E}">
        <p14:creationId xmlns:p14="http://schemas.microsoft.com/office/powerpoint/2010/main" val="143061827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b="1" dirty="0">
                <a:latin typeface="Helvetica Neue"/>
                <a:cs typeface="Times New Roman" pitchFamily="18" charset="0"/>
              </a:rPr>
              <a:t>Assessment of Current Supply Chain Management</a:t>
            </a:r>
            <a:endParaRPr lang="en-US" dirty="0">
              <a:latin typeface="Helvetica Neue"/>
            </a:endParaRPr>
          </a:p>
        </p:txBody>
      </p:sp>
      <p:sp>
        <p:nvSpPr>
          <p:cNvPr id="4" name="Slide Number Placeholder 3"/>
          <p:cNvSpPr>
            <a:spLocks noGrp="1"/>
          </p:cNvSpPr>
          <p:nvPr>
            <p:ph type="sldNum" sz="quarter" idx="12"/>
          </p:nvPr>
        </p:nvSpPr>
        <p:spPr/>
        <p:txBody>
          <a:bodyPr/>
          <a:lstStyle/>
          <a:p>
            <a:fld id="{D92F3F0D-1408-4367-A855-40F65622E7AE}" type="slidenum">
              <a:rPr lang="en-GB" smtClean="0"/>
              <a:t>13</a:t>
            </a:fld>
            <a:endParaRPr lang="en-GB" dirty="0"/>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1914401274"/>
              </p:ext>
            </p:extLst>
          </p:nvPr>
        </p:nvGraphicFramePr>
        <p:xfrm>
          <a:off x="466725" y="1260475"/>
          <a:ext cx="11257914" cy="3587296"/>
        </p:xfrm>
        <a:graphic>
          <a:graphicData uri="http://schemas.openxmlformats.org/drawingml/2006/table">
            <a:tbl>
              <a:tblPr>
                <a:tableStyleId>{5940675A-B579-460E-94D1-54222C63F5DA}</a:tableStyleId>
              </a:tblPr>
              <a:tblGrid>
                <a:gridCol w="537582"/>
                <a:gridCol w="2312895"/>
                <a:gridCol w="2526899"/>
                <a:gridCol w="3770954"/>
                <a:gridCol w="2109584"/>
              </a:tblGrid>
              <a:tr h="409444">
                <a:tc rowSpan="2">
                  <a:txBody>
                    <a:bodyPr/>
                    <a:lstStyle/>
                    <a:p>
                      <a:pPr algn="ctr" fontAlgn="ctr"/>
                      <a:r>
                        <a:rPr lang="en-US" sz="1800" b="1" u="none" strike="noStrike" dirty="0">
                          <a:solidFill>
                            <a:schemeClr val="bg1"/>
                          </a:solidFill>
                          <a:effectLst/>
                          <a:latin typeface="Helvetica Neue"/>
                        </a:rPr>
                        <a:t>Sr. # </a:t>
                      </a:r>
                      <a:endParaRPr lang="en-US" sz="1800" b="1" i="0" u="none" strike="noStrike" dirty="0">
                        <a:solidFill>
                          <a:schemeClr val="bg1"/>
                        </a:solidFill>
                        <a:effectLst/>
                        <a:latin typeface="Helvetica Neue"/>
                        <a:cs typeface="Times New Roman" pitchFamily="18" charset="0"/>
                      </a:endParaRPr>
                    </a:p>
                  </a:txBody>
                  <a:tcPr marL="7191" marR="7191" marT="5393" marB="0" anchor="ctr">
                    <a:solidFill>
                      <a:schemeClr val="accent1"/>
                    </a:solidFill>
                  </a:tcPr>
                </a:tc>
                <a:tc gridSpan="2">
                  <a:txBody>
                    <a:bodyPr/>
                    <a:lstStyle/>
                    <a:p>
                      <a:pPr algn="ctr" fontAlgn="b"/>
                      <a:r>
                        <a:rPr lang="en-US" sz="1800" b="1" u="none" strike="noStrike" dirty="0" smtClean="0">
                          <a:solidFill>
                            <a:schemeClr val="bg1"/>
                          </a:solidFill>
                          <a:effectLst/>
                          <a:latin typeface="Helvetica Neue"/>
                        </a:rPr>
                        <a:t>Observation</a:t>
                      </a:r>
                      <a:endParaRPr lang="en-US" sz="1800" b="1" i="0" u="none" strike="noStrike" dirty="0">
                        <a:solidFill>
                          <a:schemeClr val="bg1"/>
                        </a:solidFill>
                        <a:effectLst/>
                        <a:latin typeface="Helvetica Neue"/>
                        <a:cs typeface="Times New Roman" pitchFamily="18" charset="0"/>
                      </a:endParaRPr>
                    </a:p>
                  </a:txBody>
                  <a:tcPr marL="7191" marR="7191" marT="5393" marB="0" anchor="ctr">
                    <a:solidFill>
                      <a:schemeClr val="accent1"/>
                    </a:solidFill>
                  </a:tcPr>
                </a:tc>
                <a:tc hMerge="1">
                  <a:txBody>
                    <a:bodyPr/>
                    <a:lstStyle/>
                    <a:p>
                      <a:endParaRPr lang="en-US"/>
                    </a:p>
                  </a:txBody>
                  <a:tcPr/>
                </a:tc>
                <a:tc rowSpan="2">
                  <a:txBody>
                    <a:bodyPr/>
                    <a:lstStyle/>
                    <a:p>
                      <a:pPr algn="ctr" fontAlgn="ctr"/>
                      <a:r>
                        <a:rPr lang="en-US" sz="1800" b="1" u="none" strike="noStrike" dirty="0">
                          <a:solidFill>
                            <a:schemeClr val="bg1"/>
                          </a:solidFill>
                          <a:effectLst/>
                          <a:latin typeface="Helvetica Neue"/>
                        </a:rPr>
                        <a:t>Implication</a:t>
                      </a:r>
                      <a:endParaRPr lang="en-US" sz="1800" b="1" i="0" u="none" strike="noStrike" dirty="0">
                        <a:solidFill>
                          <a:schemeClr val="bg1"/>
                        </a:solidFill>
                        <a:effectLst/>
                        <a:latin typeface="Helvetica Neue"/>
                        <a:cs typeface="Times New Roman" pitchFamily="18" charset="0"/>
                      </a:endParaRPr>
                    </a:p>
                  </a:txBody>
                  <a:tcPr marL="7191" marR="7191" marT="5393" marB="0" anchor="ctr">
                    <a:solidFill>
                      <a:schemeClr val="accent1"/>
                    </a:solidFill>
                  </a:tcPr>
                </a:tc>
                <a:tc rowSpan="2">
                  <a:txBody>
                    <a:bodyPr/>
                    <a:lstStyle/>
                    <a:p>
                      <a:pPr algn="ctr" fontAlgn="ctr"/>
                      <a:r>
                        <a:rPr lang="en-US" sz="1800" b="1" u="none" strike="noStrike" dirty="0" smtClean="0">
                          <a:solidFill>
                            <a:schemeClr val="bg1"/>
                          </a:solidFill>
                          <a:effectLst/>
                          <a:latin typeface="Helvetica Neue"/>
                        </a:rPr>
                        <a:t>Recommendation</a:t>
                      </a:r>
                      <a:endParaRPr lang="en-US" sz="1800" b="1" i="0" u="none" strike="noStrike" dirty="0">
                        <a:solidFill>
                          <a:schemeClr val="bg1"/>
                        </a:solidFill>
                        <a:effectLst/>
                        <a:latin typeface="Helvetica Neue"/>
                        <a:cs typeface="Times New Roman" pitchFamily="18" charset="0"/>
                      </a:endParaRPr>
                    </a:p>
                  </a:txBody>
                  <a:tcPr marL="7191" marR="7191" marT="5393" marB="0" anchor="ctr">
                    <a:solidFill>
                      <a:schemeClr val="accent1"/>
                    </a:solidFill>
                  </a:tcPr>
                </a:tc>
              </a:tr>
              <a:tr h="527867">
                <a:tc vMerge="1">
                  <a:txBody>
                    <a:bodyPr/>
                    <a:lstStyle/>
                    <a:p>
                      <a:endParaRPr lang="en-US"/>
                    </a:p>
                  </a:txBody>
                  <a:tcPr/>
                </a:tc>
                <a:tc>
                  <a:txBody>
                    <a:bodyPr/>
                    <a:lstStyle/>
                    <a:p>
                      <a:pPr algn="ctr" fontAlgn="b"/>
                      <a:r>
                        <a:rPr lang="en-US" sz="1800" b="1" u="none" strike="noStrike" dirty="0" smtClean="0">
                          <a:solidFill>
                            <a:schemeClr val="bg1"/>
                          </a:solidFill>
                          <a:effectLst/>
                          <a:latin typeface="Helvetica Neue"/>
                        </a:rPr>
                        <a:t>FCCL</a:t>
                      </a:r>
                      <a:endParaRPr lang="en-US" sz="1800" b="1" i="0" u="none" strike="noStrike" dirty="0">
                        <a:solidFill>
                          <a:schemeClr val="bg1"/>
                        </a:solidFill>
                        <a:effectLst/>
                        <a:latin typeface="Helvetica Neue"/>
                        <a:cs typeface="Times New Roman" pitchFamily="18" charset="0"/>
                      </a:endParaRPr>
                    </a:p>
                  </a:txBody>
                  <a:tcPr marL="7191" marR="7191" marT="5393" marB="0" anchor="ctr">
                    <a:solidFill>
                      <a:schemeClr val="accent1"/>
                    </a:solidFill>
                  </a:tcPr>
                </a:tc>
                <a:tc>
                  <a:txBody>
                    <a:bodyPr/>
                    <a:lstStyle/>
                    <a:p>
                      <a:pPr algn="ctr" fontAlgn="b"/>
                      <a:r>
                        <a:rPr lang="en-US" sz="1800" b="1" u="none" strike="noStrike" dirty="0">
                          <a:solidFill>
                            <a:schemeClr val="bg1"/>
                          </a:solidFill>
                          <a:effectLst/>
                          <a:latin typeface="Helvetica Neue"/>
                        </a:rPr>
                        <a:t>ACL</a:t>
                      </a:r>
                      <a:endParaRPr lang="en-US" sz="1800" b="1" i="0" u="none" strike="noStrike" dirty="0">
                        <a:solidFill>
                          <a:schemeClr val="bg1"/>
                        </a:solidFill>
                        <a:effectLst/>
                        <a:latin typeface="Helvetica Neue"/>
                        <a:cs typeface="Times New Roman" pitchFamily="18" charset="0"/>
                      </a:endParaRPr>
                    </a:p>
                  </a:txBody>
                  <a:tcPr marL="7191" marR="7191" marT="5393" marB="0" anchor="ctr">
                    <a:solidFill>
                      <a:schemeClr val="accent1"/>
                    </a:solidFill>
                  </a:tcPr>
                </a:tc>
                <a:tc vMerge="1">
                  <a:txBody>
                    <a:bodyPr/>
                    <a:lstStyle/>
                    <a:p>
                      <a:endParaRPr lang="en-US"/>
                    </a:p>
                  </a:txBody>
                  <a:tcPr/>
                </a:tc>
                <a:tc vMerge="1">
                  <a:txBody>
                    <a:bodyPr/>
                    <a:lstStyle/>
                    <a:p>
                      <a:endParaRPr lang="en-US"/>
                    </a:p>
                  </a:txBody>
                  <a:tcPr/>
                </a:tc>
              </a:tr>
              <a:tr h="333207">
                <a:tc gridSpan="5">
                  <a:txBody>
                    <a:bodyPr/>
                    <a:lstStyle/>
                    <a:p>
                      <a:pPr algn="ctr" fontAlgn="ctr"/>
                      <a:r>
                        <a:rPr lang="en-US" sz="1600" u="none" strike="noStrike" dirty="0">
                          <a:effectLst/>
                          <a:latin typeface="Helvetica Neue"/>
                        </a:rPr>
                        <a:t> </a:t>
                      </a:r>
                      <a:r>
                        <a:rPr lang="en-US" sz="1600" b="1" u="none" strike="noStrike" dirty="0" smtClean="0">
                          <a:effectLst/>
                          <a:latin typeface="Helvetica Neue"/>
                        </a:rPr>
                        <a:t>Loading </a:t>
                      </a:r>
                      <a:r>
                        <a:rPr lang="en-US" sz="1600" b="1" u="none" strike="noStrike" dirty="0">
                          <a:effectLst/>
                          <a:latin typeface="Helvetica Neue"/>
                        </a:rPr>
                        <a:t>Gate </a:t>
                      </a:r>
                      <a:r>
                        <a:rPr lang="en-US" sz="1600" b="1" u="none" strike="noStrike" dirty="0" smtClean="0">
                          <a:effectLst/>
                          <a:latin typeface="Helvetica Neue"/>
                        </a:rPr>
                        <a:t>Entry </a:t>
                      </a:r>
                      <a:r>
                        <a:rPr lang="en-US" sz="1600" u="none" strike="noStrike" dirty="0">
                          <a:effectLst/>
                          <a:latin typeface="Helvetica Neue"/>
                        </a:rPr>
                        <a:t> </a:t>
                      </a:r>
                      <a:endParaRPr lang="en-US" sz="1600" b="0" i="0" u="none" strike="noStrike" dirty="0">
                        <a:solidFill>
                          <a:srgbClr val="000000"/>
                        </a:solidFill>
                        <a:effectLst/>
                        <a:latin typeface="Helvetica Neue"/>
                        <a:cs typeface="Times New Roman" pitchFamily="18" charset="0"/>
                      </a:endParaRPr>
                    </a:p>
                  </a:txBody>
                  <a:tcPr marL="7191" marR="7191" marT="5393" marB="0" anchor="ctr"/>
                </a:tc>
                <a:tc hMerge="1">
                  <a:txBody>
                    <a:bodyPr/>
                    <a:lstStyle/>
                    <a:p>
                      <a:pPr algn="ctr" fontAlgn="b"/>
                      <a:endParaRPr lang="en-US" sz="1600" b="1" i="0" u="none" strike="noStrike" dirty="0">
                        <a:solidFill>
                          <a:srgbClr val="000000"/>
                        </a:solidFill>
                        <a:effectLst/>
                        <a:latin typeface="Helvetica Neue"/>
                        <a:cs typeface="Times New Roman" pitchFamily="18" charset="0"/>
                      </a:endParaRPr>
                    </a:p>
                  </a:txBody>
                  <a:tcPr marL="7191" marR="7191" marT="5393" marB="0" anchor="ctr"/>
                </a:tc>
                <a:tc hMerge="1">
                  <a:txBody>
                    <a:bodyPr/>
                    <a:lstStyle/>
                    <a:p>
                      <a:pPr algn="ctr" fontAlgn="b"/>
                      <a:endParaRPr lang="en-US" sz="1400" b="0" i="0" u="none" strike="noStrike" dirty="0">
                        <a:solidFill>
                          <a:srgbClr val="000000"/>
                        </a:solidFill>
                        <a:effectLst/>
                        <a:latin typeface="Helvetica Neue"/>
                        <a:cs typeface="Times New Roman" pitchFamily="18" charset="0"/>
                      </a:endParaRPr>
                    </a:p>
                  </a:txBody>
                  <a:tcPr marL="7191" marR="7191" marT="5393" marB="0" anchor="ctr"/>
                </a:tc>
                <a:tc hMerge="1">
                  <a:txBody>
                    <a:bodyPr/>
                    <a:lstStyle/>
                    <a:p>
                      <a:pPr algn="ctr" fontAlgn="b"/>
                      <a:endParaRPr lang="en-US" sz="1600" b="0" i="0" u="none" strike="noStrike" dirty="0">
                        <a:solidFill>
                          <a:srgbClr val="000000"/>
                        </a:solidFill>
                        <a:effectLst/>
                        <a:latin typeface="Helvetica Neue"/>
                        <a:cs typeface="Times New Roman" pitchFamily="18" charset="0"/>
                      </a:endParaRPr>
                    </a:p>
                  </a:txBody>
                  <a:tcPr marL="7191" marR="7191" marT="5393" marB="0" anchor="ctr"/>
                </a:tc>
                <a:tc hMerge="1">
                  <a:txBody>
                    <a:bodyPr/>
                    <a:lstStyle/>
                    <a:p>
                      <a:pPr algn="ctr" fontAlgn="b"/>
                      <a:endParaRPr lang="en-US" sz="1600" b="0" i="0" u="none" strike="noStrike" dirty="0">
                        <a:solidFill>
                          <a:srgbClr val="000000"/>
                        </a:solidFill>
                        <a:effectLst/>
                        <a:latin typeface="Helvetica Neue"/>
                        <a:cs typeface="Times New Roman" pitchFamily="18" charset="0"/>
                      </a:endParaRPr>
                    </a:p>
                  </a:txBody>
                  <a:tcPr marL="7191" marR="7191" marT="5393" marB="0" anchor="ctr"/>
                </a:tc>
              </a:tr>
              <a:tr h="2316778">
                <a:tc>
                  <a:txBody>
                    <a:bodyPr/>
                    <a:lstStyle/>
                    <a:p>
                      <a:pPr algn="ctr" fontAlgn="ctr"/>
                      <a:r>
                        <a:rPr lang="en-US" sz="1600" u="none" strike="noStrike" dirty="0" smtClean="0">
                          <a:effectLst/>
                          <a:latin typeface="Helvetica Neue"/>
                        </a:rPr>
                        <a:t>12</a:t>
                      </a:r>
                      <a:endParaRPr lang="en-US" sz="1600" b="0" i="0" u="none" strike="noStrike" dirty="0">
                        <a:solidFill>
                          <a:srgbClr val="000000"/>
                        </a:solidFill>
                        <a:effectLst/>
                        <a:latin typeface="Helvetica Neue"/>
                        <a:cs typeface="Times New Roman" pitchFamily="18" charset="0"/>
                      </a:endParaRPr>
                    </a:p>
                  </a:txBody>
                  <a:tcPr marL="7191" marR="7191" marT="5393" marB="0" anchor="ctr"/>
                </a:tc>
                <a:tc>
                  <a:txBody>
                    <a:bodyPr/>
                    <a:lstStyle/>
                    <a:p>
                      <a:pPr algn="l" fontAlgn="b"/>
                      <a:r>
                        <a:rPr lang="en-US" sz="1600" u="none" strike="noStrike" dirty="0" smtClean="0">
                          <a:effectLst/>
                          <a:latin typeface="Helvetica Neue"/>
                        </a:rPr>
                        <a:t>Absence of </a:t>
                      </a:r>
                      <a:r>
                        <a:rPr lang="en-US" sz="1600" u="none" strike="noStrike" dirty="0">
                          <a:effectLst/>
                          <a:latin typeface="Helvetica Neue"/>
                        </a:rPr>
                        <a:t>proper </a:t>
                      </a:r>
                      <a:r>
                        <a:rPr lang="en-US" sz="1600" u="none" strike="noStrike" dirty="0" smtClean="0">
                          <a:effectLst/>
                          <a:latin typeface="Helvetica Neue"/>
                        </a:rPr>
                        <a:t>vehicle inspection process  i.e.</a:t>
                      </a:r>
                      <a:r>
                        <a:rPr lang="en-US" sz="1600" u="none" strike="noStrike" baseline="0" dirty="0" smtClean="0">
                          <a:effectLst/>
                          <a:latin typeface="Helvetica Neue"/>
                        </a:rPr>
                        <a:t> check list of items to be  checked, such as  fitness of the vehicle, cleaning, rope, spare  tyre,  canvas (tarpal) and  etc.</a:t>
                      </a:r>
                      <a:endParaRPr lang="en-US" sz="1600" b="0" i="0" u="none" strike="noStrike" dirty="0">
                        <a:solidFill>
                          <a:srgbClr val="000000"/>
                        </a:solidFill>
                        <a:effectLst/>
                        <a:latin typeface="Helvetica Neue"/>
                        <a:cs typeface="Times New Roman" pitchFamily="18" charset="0"/>
                      </a:endParaRPr>
                    </a:p>
                  </a:txBody>
                  <a:tcPr marL="7191" marR="7191" marT="5393" marB="0" anchor="ctr"/>
                </a:tc>
                <a:tc>
                  <a:txBody>
                    <a:bodyPr/>
                    <a:lstStyle/>
                    <a:p>
                      <a:pPr algn="ctr" fontAlgn="b"/>
                      <a:endParaRPr lang="en-US" sz="1600" b="0" i="0" u="none" strike="noStrike" dirty="0">
                        <a:solidFill>
                          <a:srgbClr val="000000"/>
                        </a:solidFill>
                        <a:effectLst/>
                        <a:latin typeface="Helvetica Neue"/>
                        <a:cs typeface="Times New Roman" pitchFamily="18" charset="0"/>
                      </a:endParaRPr>
                    </a:p>
                  </a:txBody>
                  <a:tcPr marL="7191" marR="7191" marT="5393" marB="0" anchor="ctr"/>
                </a:tc>
                <a:tc>
                  <a:txBody>
                    <a:bodyPr/>
                    <a:lstStyle/>
                    <a:p>
                      <a:pPr algn="l" fontAlgn="b"/>
                      <a:r>
                        <a:rPr lang="en-US" sz="1600" b="0" i="0" u="none" strike="noStrike" dirty="0" smtClean="0">
                          <a:solidFill>
                            <a:srgbClr val="000000"/>
                          </a:solidFill>
                          <a:effectLst/>
                          <a:latin typeface="Helvetica Neue"/>
                          <a:cs typeface="Times New Roman" pitchFamily="18" charset="0"/>
                        </a:rPr>
                        <a:t>The unfit vehicle without the supporting material may cause delays in delivery and/or damage of the goods in transit</a:t>
                      </a:r>
                      <a:endParaRPr lang="en-US" sz="1600" b="0" i="0" u="none" strike="noStrike" dirty="0">
                        <a:solidFill>
                          <a:srgbClr val="000000"/>
                        </a:solidFill>
                        <a:effectLst/>
                        <a:latin typeface="Helvetica Neue"/>
                        <a:cs typeface="Times New Roman" pitchFamily="18" charset="0"/>
                      </a:endParaRPr>
                    </a:p>
                  </a:txBody>
                  <a:tcPr marL="7191" marR="7191" marT="5393" marB="0" anchor="ctr"/>
                </a:tc>
                <a:tc>
                  <a:txBody>
                    <a:bodyPr/>
                    <a:lstStyle/>
                    <a:p>
                      <a:pPr algn="l" fontAlgn="b"/>
                      <a:r>
                        <a:rPr lang="en-US" sz="1600" u="none" strike="noStrike" dirty="0" smtClean="0">
                          <a:effectLst/>
                          <a:latin typeface="Helvetica Neue"/>
                        </a:rPr>
                        <a:t>It is recommended to Implement proper </a:t>
                      </a:r>
                      <a:r>
                        <a:rPr lang="en-US" sz="1600" u="none" strike="noStrike" dirty="0">
                          <a:effectLst/>
                          <a:latin typeface="Helvetica Neue"/>
                        </a:rPr>
                        <a:t>vehicle inspection before </a:t>
                      </a:r>
                      <a:r>
                        <a:rPr lang="en-US" sz="1600" u="none" strike="noStrike" dirty="0" smtClean="0">
                          <a:effectLst/>
                          <a:latin typeface="Helvetica Neue"/>
                        </a:rPr>
                        <a:t>loading</a:t>
                      </a:r>
                      <a:r>
                        <a:rPr lang="en-US" sz="1600" u="none" strike="noStrike" baseline="0" dirty="0" smtClean="0">
                          <a:effectLst/>
                          <a:latin typeface="Helvetica Neue"/>
                        </a:rPr>
                        <a:t> of goods</a:t>
                      </a:r>
                      <a:endParaRPr lang="en-US" sz="1600" b="0" i="0" u="none" strike="noStrike" dirty="0">
                        <a:solidFill>
                          <a:srgbClr val="000000"/>
                        </a:solidFill>
                        <a:effectLst/>
                        <a:latin typeface="Helvetica Neue"/>
                        <a:cs typeface="Times New Roman" pitchFamily="18" charset="0"/>
                      </a:endParaRPr>
                    </a:p>
                  </a:txBody>
                  <a:tcPr marL="7191" marR="7191" marT="5393" marB="0" anchor="ctr"/>
                </a:tc>
              </a:tr>
            </a:tbl>
          </a:graphicData>
        </a:graphic>
      </p:graphicFrame>
      <p:pic>
        <p:nvPicPr>
          <p:cNvPr id="9" name="Picture 8" descr="Image result for fauji foundation">
            <a:extLst>
              <a:ext uri="{FF2B5EF4-FFF2-40B4-BE49-F238E27FC236}">
                <a16:creationId xmlns:a16="http://schemas.microsoft.com/office/drawing/2014/main" xmlns="" id="{AB88DB5B-B1E3-4613-BDFC-B1D3C98B3616}"/>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1187953" y="67235"/>
            <a:ext cx="856129" cy="941293"/>
          </a:xfrm>
          <a:prstGeom prst="rect">
            <a:avLst/>
          </a:prstGeom>
          <a:noFill/>
          <a:ln>
            <a:noFill/>
          </a:ln>
        </p:spPr>
      </p:pic>
    </p:spTree>
    <p:extLst>
      <p:ext uri="{BB962C8B-B14F-4D97-AF65-F5344CB8AC3E}">
        <p14:creationId xmlns:p14="http://schemas.microsoft.com/office/powerpoint/2010/main" val="379522919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latin typeface="Helvetica Neue"/>
                <a:cs typeface="Times New Roman" pitchFamily="18" charset="0"/>
              </a:rPr>
              <a:t>Assessment of Current Supply Chain Management</a:t>
            </a:r>
            <a:endParaRPr lang="en-US" dirty="0">
              <a:latin typeface="Helvetica Neue"/>
            </a:endParaRP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896250045"/>
              </p:ext>
            </p:extLst>
          </p:nvPr>
        </p:nvGraphicFramePr>
        <p:xfrm>
          <a:off x="466725" y="1260475"/>
          <a:ext cx="11258118" cy="3789167"/>
        </p:xfrm>
        <a:graphic>
          <a:graphicData uri="http://schemas.openxmlformats.org/drawingml/2006/table">
            <a:tbl>
              <a:tblPr>
                <a:tableStyleId>{5940675A-B579-460E-94D1-54222C63F5DA}</a:tableStyleId>
              </a:tblPr>
              <a:tblGrid>
                <a:gridCol w="454244"/>
                <a:gridCol w="2319500"/>
                <a:gridCol w="2692975"/>
                <a:gridCol w="2887588"/>
                <a:gridCol w="2903811"/>
              </a:tblGrid>
              <a:tr h="379152">
                <a:tc rowSpan="2">
                  <a:txBody>
                    <a:bodyPr/>
                    <a:lstStyle/>
                    <a:p>
                      <a:pPr algn="ctr" fontAlgn="ctr"/>
                      <a:r>
                        <a:rPr lang="en-US" sz="1800" b="1" u="none" strike="noStrike" dirty="0">
                          <a:solidFill>
                            <a:schemeClr val="bg1"/>
                          </a:solidFill>
                          <a:effectLst/>
                          <a:latin typeface="Helvetica Neue"/>
                        </a:rPr>
                        <a:t>Sr. # </a:t>
                      </a:r>
                      <a:endParaRPr lang="en-US" sz="1800" b="1" i="0" u="none" strike="noStrike" dirty="0">
                        <a:solidFill>
                          <a:schemeClr val="bg1"/>
                        </a:solidFill>
                        <a:effectLst/>
                        <a:latin typeface="Helvetica Neue"/>
                        <a:cs typeface="Times New Roman" pitchFamily="18" charset="0"/>
                      </a:endParaRPr>
                    </a:p>
                  </a:txBody>
                  <a:tcPr marL="7169" marR="7169" marT="5393" marB="0" anchor="ctr">
                    <a:solidFill>
                      <a:schemeClr val="accent1"/>
                    </a:solidFill>
                  </a:tcPr>
                </a:tc>
                <a:tc gridSpan="2">
                  <a:txBody>
                    <a:bodyPr/>
                    <a:lstStyle/>
                    <a:p>
                      <a:pPr algn="ctr" fontAlgn="b"/>
                      <a:r>
                        <a:rPr lang="en-US" sz="1800" b="1" u="none" strike="noStrike" dirty="0" smtClean="0">
                          <a:solidFill>
                            <a:schemeClr val="bg1"/>
                          </a:solidFill>
                          <a:effectLst/>
                          <a:latin typeface="Helvetica Neue"/>
                        </a:rPr>
                        <a:t>Observation</a:t>
                      </a:r>
                      <a:endParaRPr lang="en-US" sz="1800" b="1" i="0" u="none" strike="noStrike" dirty="0">
                        <a:solidFill>
                          <a:schemeClr val="bg1"/>
                        </a:solidFill>
                        <a:effectLst/>
                        <a:latin typeface="Helvetica Neue"/>
                        <a:cs typeface="Times New Roman" pitchFamily="18" charset="0"/>
                      </a:endParaRPr>
                    </a:p>
                  </a:txBody>
                  <a:tcPr marL="7169" marR="7169" marT="5393" marB="0" anchor="ctr">
                    <a:solidFill>
                      <a:schemeClr val="accent1"/>
                    </a:solidFill>
                  </a:tcPr>
                </a:tc>
                <a:tc hMerge="1">
                  <a:txBody>
                    <a:bodyPr/>
                    <a:lstStyle/>
                    <a:p>
                      <a:endParaRPr lang="en-US"/>
                    </a:p>
                  </a:txBody>
                  <a:tcPr/>
                </a:tc>
                <a:tc rowSpan="2">
                  <a:txBody>
                    <a:bodyPr/>
                    <a:lstStyle/>
                    <a:p>
                      <a:pPr algn="ctr" fontAlgn="ctr"/>
                      <a:r>
                        <a:rPr lang="en-US" sz="1800" b="1" u="none" strike="noStrike">
                          <a:solidFill>
                            <a:schemeClr val="bg1"/>
                          </a:solidFill>
                          <a:effectLst/>
                          <a:latin typeface="Helvetica Neue"/>
                        </a:rPr>
                        <a:t>Implication</a:t>
                      </a:r>
                      <a:endParaRPr lang="en-US" sz="1800" b="1" i="0" u="none" strike="noStrike">
                        <a:solidFill>
                          <a:schemeClr val="bg1"/>
                        </a:solidFill>
                        <a:effectLst/>
                        <a:latin typeface="Helvetica Neue"/>
                        <a:cs typeface="Times New Roman" pitchFamily="18" charset="0"/>
                      </a:endParaRPr>
                    </a:p>
                  </a:txBody>
                  <a:tcPr marL="7169" marR="7169" marT="5393" marB="0" anchor="ctr">
                    <a:solidFill>
                      <a:schemeClr val="accent1"/>
                    </a:solidFill>
                  </a:tcPr>
                </a:tc>
                <a:tc rowSpan="2">
                  <a:txBody>
                    <a:bodyPr/>
                    <a:lstStyle/>
                    <a:p>
                      <a:pPr algn="ctr" fontAlgn="ctr"/>
                      <a:r>
                        <a:rPr lang="en-US" sz="1800" b="1" u="none" strike="noStrike" dirty="0" smtClean="0">
                          <a:solidFill>
                            <a:schemeClr val="bg1"/>
                          </a:solidFill>
                          <a:effectLst/>
                          <a:latin typeface="Helvetica Neue"/>
                        </a:rPr>
                        <a:t>Recommendation</a:t>
                      </a:r>
                      <a:endParaRPr lang="en-US" sz="1800" b="1" i="0" u="none" strike="noStrike" dirty="0">
                        <a:solidFill>
                          <a:schemeClr val="bg1"/>
                        </a:solidFill>
                        <a:effectLst/>
                        <a:latin typeface="Helvetica Neue"/>
                        <a:cs typeface="Times New Roman" pitchFamily="18" charset="0"/>
                      </a:endParaRPr>
                    </a:p>
                  </a:txBody>
                  <a:tcPr marL="7169" marR="7169" marT="5393" marB="0" anchor="ctr">
                    <a:solidFill>
                      <a:schemeClr val="accent1"/>
                    </a:solidFill>
                  </a:tcPr>
                </a:tc>
              </a:tr>
              <a:tr h="379152">
                <a:tc vMerge="1">
                  <a:txBody>
                    <a:bodyPr/>
                    <a:lstStyle/>
                    <a:p>
                      <a:endParaRPr lang="en-US"/>
                    </a:p>
                  </a:txBody>
                  <a:tcPr/>
                </a:tc>
                <a:tc>
                  <a:txBody>
                    <a:bodyPr/>
                    <a:lstStyle/>
                    <a:p>
                      <a:pPr algn="ctr" fontAlgn="b"/>
                      <a:r>
                        <a:rPr lang="en-US" sz="1800" b="1" u="none" strike="noStrike" dirty="0" smtClean="0">
                          <a:solidFill>
                            <a:schemeClr val="bg1"/>
                          </a:solidFill>
                          <a:effectLst/>
                          <a:latin typeface="Helvetica Neue"/>
                        </a:rPr>
                        <a:t>FCCL</a:t>
                      </a:r>
                      <a:endParaRPr lang="en-US" sz="1800" b="1" i="0" u="none" strike="noStrike" dirty="0">
                        <a:solidFill>
                          <a:schemeClr val="bg1"/>
                        </a:solidFill>
                        <a:effectLst/>
                        <a:latin typeface="Helvetica Neue"/>
                        <a:cs typeface="Times New Roman" pitchFamily="18" charset="0"/>
                      </a:endParaRPr>
                    </a:p>
                  </a:txBody>
                  <a:tcPr marL="7169" marR="7169" marT="5393" marB="0" anchor="ctr">
                    <a:solidFill>
                      <a:schemeClr val="accent1"/>
                    </a:solidFill>
                  </a:tcPr>
                </a:tc>
                <a:tc>
                  <a:txBody>
                    <a:bodyPr/>
                    <a:lstStyle/>
                    <a:p>
                      <a:pPr algn="ctr" fontAlgn="b"/>
                      <a:r>
                        <a:rPr lang="en-US" sz="1800" b="1" u="none" strike="noStrike" dirty="0">
                          <a:solidFill>
                            <a:schemeClr val="bg1"/>
                          </a:solidFill>
                          <a:effectLst/>
                          <a:latin typeface="Helvetica Neue"/>
                        </a:rPr>
                        <a:t>ACL</a:t>
                      </a:r>
                      <a:endParaRPr lang="en-US" sz="1800" b="1" i="0" u="none" strike="noStrike" dirty="0">
                        <a:solidFill>
                          <a:schemeClr val="bg1"/>
                        </a:solidFill>
                        <a:effectLst/>
                        <a:latin typeface="Helvetica Neue"/>
                        <a:cs typeface="Times New Roman" pitchFamily="18" charset="0"/>
                      </a:endParaRPr>
                    </a:p>
                  </a:txBody>
                  <a:tcPr marL="7169" marR="7169" marT="5393" marB="0" anchor="ctr">
                    <a:solidFill>
                      <a:schemeClr val="accent1"/>
                    </a:solidFill>
                  </a:tcPr>
                </a:tc>
                <a:tc vMerge="1">
                  <a:txBody>
                    <a:bodyPr/>
                    <a:lstStyle/>
                    <a:p>
                      <a:endParaRPr lang="en-US"/>
                    </a:p>
                  </a:txBody>
                  <a:tcPr/>
                </a:tc>
                <a:tc vMerge="1">
                  <a:txBody>
                    <a:bodyPr/>
                    <a:lstStyle/>
                    <a:p>
                      <a:endParaRPr lang="en-US"/>
                    </a:p>
                  </a:txBody>
                  <a:tcPr/>
                </a:tc>
              </a:tr>
              <a:tr h="337837">
                <a:tc gridSpan="5">
                  <a:txBody>
                    <a:bodyPr/>
                    <a:lstStyle/>
                    <a:p>
                      <a:pPr algn="ctr" fontAlgn="ctr"/>
                      <a:r>
                        <a:rPr lang="en-US" sz="1600" u="none" strike="noStrike" dirty="0">
                          <a:effectLst/>
                          <a:latin typeface="Helvetica Neue"/>
                        </a:rPr>
                        <a:t> </a:t>
                      </a:r>
                      <a:r>
                        <a:rPr lang="en-US" sz="1600" b="1" u="none" strike="noStrike" dirty="0" smtClean="0">
                          <a:effectLst/>
                          <a:latin typeface="Helvetica Neue"/>
                        </a:rPr>
                        <a:t>Weigh Bridge Risk</a:t>
                      </a:r>
                      <a:r>
                        <a:rPr lang="en-US" sz="1600" u="none" strike="noStrike" dirty="0">
                          <a:effectLst/>
                          <a:latin typeface="Helvetica Neue"/>
                        </a:rPr>
                        <a:t>  </a:t>
                      </a:r>
                      <a:endParaRPr lang="en-US" sz="1600" b="0" i="0" u="none" strike="noStrike" dirty="0">
                        <a:solidFill>
                          <a:srgbClr val="000000"/>
                        </a:solidFill>
                        <a:effectLst/>
                        <a:latin typeface="Helvetica Neue"/>
                        <a:cs typeface="Times New Roman" pitchFamily="18" charset="0"/>
                      </a:endParaRPr>
                    </a:p>
                  </a:txBody>
                  <a:tcPr marL="7169" marR="7169" marT="5393" marB="0" anchor="ctr"/>
                </a:tc>
                <a:tc hMerge="1">
                  <a:txBody>
                    <a:bodyPr/>
                    <a:lstStyle/>
                    <a:p>
                      <a:pPr algn="ctr" fontAlgn="b"/>
                      <a:endParaRPr lang="en-US" sz="1600" b="1" i="0" u="none" strike="noStrike" dirty="0">
                        <a:solidFill>
                          <a:srgbClr val="000000"/>
                        </a:solidFill>
                        <a:effectLst/>
                        <a:latin typeface="Helvetica Neue"/>
                        <a:cs typeface="Times New Roman" pitchFamily="18" charset="0"/>
                      </a:endParaRPr>
                    </a:p>
                  </a:txBody>
                  <a:tcPr marL="7169" marR="7169" marT="5393" marB="0" anchor="ctr"/>
                </a:tc>
                <a:tc hMerge="1">
                  <a:txBody>
                    <a:bodyPr/>
                    <a:lstStyle/>
                    <a:p>
                      <a:pPr algn="ctr" fontAlgn="b"/>
                      <a:endParaRPr lang="en-US" sz="1600" b="1" i="0" u="none" strike="noStrike" dirty="0">
                        <a:solidFill>
                          <a:srgbClr val="000000"/>
                        </a:solidFill>
                        <a:effectLst/>
                        <a:latin typeface="Helvetica Neue"/>
                        <a:cs typeface="Times New Roman" pitchFamily="18" charset="0"/>
                      </a:endParaRPr>
                    </a:p>
                  </a:txBody>
                  <a:tcPr marL="7191" marR="7191" marT="5393" marB="0" anchor="ctr"/>
                </a:tc>
                <a:tc hMerge="1">
                  <a:txBody>
                    <a:bodyPr/>
                    <a:lstStyle/>
                    <a:p>
                      <a:pPr algn="ctr" fontAlgn="b"/>
                      <a:endParaRPr lang="en-US" sz="1600" b="0" i="0" u="none" strike="noStrike" dirty="0">
                        <a:solidFill>
                          <a:srgbClr val="000000"/>
                        </a:solidFill>
                        <a:effectLst/>
                        <a:latin typeface="Helvetica Neue"/>
                        <a:cs typeface="Times New Roman" pitchFamily="18" charset="0"/>
                      </a:endParaRPr>
                    </a:p>
                  </a:txBody>
                  <a:tcPr marL="7169" marR="7169" marT="5393" marB="0" anchor="ctr"/>
                </a:tc>
                <a:tc hMerge="1">
                  <a:txBody>
                    <a:bodyPr/>
                    <a:lstStyle/>
                    <a:p>
                      <a:pPr algn="ctr" fontAlgn="b"/>
                      <a:endParaRPr lang="en-US" sz="1600" b="0" i="0" u="none" strike="noStrike" dirty="0">
                        <a:solidFill>
                          <a:srgbClr val="000000"/>
                        </a:solidFill>
                        <a:effectLst/>
                        <a:latin typeface="Helvetica Neue"/>
                        <a:cs typeface="Times New Roman" pitchFamily="18" charset="0"/>
                      </a:endParaRPr>
                    </a:p>
                  </a:txBody>
                  <a:tcPr marL="7169" marR="7169" marT="5393" marB="0" anchor="ctr"/>
                </a:tc>
              </a:tr>
              <a:tr h="1453363">
                <a:tc>
                  <a:txBody>
                    <a:bodyPr/>
                    <a:lstStyle/>
                    <a:p>
                      <a:pPr algn="ctr" fontAlgn="ctr"/>
                      <a:r>
                        <a:rPr lang="en-US" sz="1600" u="none" strike="noStrike" dirty="0" smtClean="0">
                          <a:effectLst/>
                          <a:latin typeface="Helvetica Neue"/>
                        </a:rPr>
                        <a:t>13</a:t>
                      </a:r>
                      <a:endParaRPr lang="en-US" sz="1600" b="0" i="0" u="none" strike="noStrike" dirty="0">
                        <a:solidFill>
                          <a:srgbClr val="000000"/>
                        </a:solidFill>
                        <a:effectLst/>
                        <a:latin typeface="Helvetica Neue"/>
                        <a:cs typeface="Times New Roman" pitchFamily="18" charset="0"/>
                      </a:endParaRPr>
                    </a:p>
                  </a:txBody>
                  <a:tcPr marL="7169" marR="7169" marT="5393" marB="0" anchor="ctr"/>
                </a:tc>
                <a:tc>
                  <a:txBody>
                    <a:bodyPr/>
                    <a:lstStyle/>
                    <a:p>
                      <a:pPr algn="l" fontAlgn="b"/>
                      <a:r>
                        <a:rPr lang="en-US" sz="1600" u="none" strike="noStrike" dirty="0" smtClean="0">
                          <a:effectLst/>
                          <a:latin typeface="Helvetica Neue"/>
                        </a:rPr>
                        <a:t>Absence</a:t>
                      </a:r>
                      <a:r>
                        <a:rPr lang="en-US" sz="1600" u="none" strike="noStrike" baseline="0" dirty="0" smtClean="0">
                          <a:effectLst/>
                          <a:latin typeface="Helvetica Neue"/>
                        </a:rPr>
                        <a:t> of </a:t>
                      </a:r>
                      <a:r>
                        <a:rPr lang="en-US" sz="1600" u="none" strike="noStrike" dirty="0" smtClean="0">
                          <a:effectLst/>
                          <a:latin typeface="Helvetica Neue"/>
                        </a:rPr>
                        <a:t> </a:t>
                      </a:r>
                      <a:r>
                        <a:rPr lang="en-US" sz="1600" u="none" strike="noStrike" dirty="0">
                          <a:effectLst/>
                          <a:latin typeface="Helvetica Neue"/>
                        </a:rPr>
                        <a:t>guide line at weigh bridge for truck drivers, how to enter/exit the w/b platform</a:t>
                      </a:r>
                      <a:endParaRPr lang="en-US" sz="1600" b="0" i="0" u="none" strike="noStrike" dirty="0">
                        <a:solidFill>
                          <a:srgbClr val="000000"/>
                        </a:solidFill>
                        <a:effectLst/>
                        <a:latin typeface="Helvetica Neue"/>
                        <a:cs typeface="Times New Roman" pitchFamily="18" charset="0"/>
                      </a:endParaRPr>
                    </a:p>
                  </a:txBody>
                  <a:tcPr marL="7169" marR="7169" marT="5393" marB="0" anchor="ctr"/>
                </a:tc>
                <a:tc>
                  <a:txBody>
                    <a:bodyPr/>
                    <a:lstStyle/>
                    <a:p>
                      <a:pPr algn="ctr" fontAlgn="b"/>
                      <a:r>
                        <a:rPr lang="en-US" sz="1600" u="none" strike="noStrike" dirty="0">
                          <a:effectLst/>
                          <a:latin typeface="Helvetica Neue"/>
                        </a:rPr>
                        <a:t> </a:t>
                      </a:r>
                      <a:r>
                        <a:rPr lang="en-US" sz="1600" u="none" strike="noStrike" dirty="0" smtClean="0">
                          <a:effectLst/>
                          <a:latin typeface="Helvetica Neue"/>
                        </a:rPr>
                        <a:t>-</a:t>
                      </a:r>
                      <a:endParaRPr lang="en-US" sz="1600" b="0" i="0" u="none" strike="noStrike" dirty="0">
                        <a:solidFill>
                          <a:srgbClr val="000000"/>
                        </a:solidFill>
                        <a:effectLst/>
                        <a:latin typeface="Helvetica Neue"/>
                        <a:cs typeface="Times New Roman" pitchFamily="18" charset="0"/>
                      </a:endParaRPr>
                    </a:p>
                  </a:txBody>
                  <a:tcPr marL="7169" marR="7169" marT="5393" marB="0" anchor="ctr"/>
                </a:tc>
                <a:tc>
                  <a:txBody>
                    <a:bodyPr/>
                    <a:lstStyle/>
                    <a:p>
                      <a:pPr algn="l" fontAlgn="b"/>
                      <a:r>
                        <a:rPr lang="en-US" sz="1600" u="none" strike="noStrike" dirty="0" smtClean="0">
                          <a:effectLst/>
                          <a:latin typeface="Helvetica Neue"/>
                        </a:rPr>
                        <a:t>Absence of guidelines may </a:t>
                      </a:r>
                      <a:r>
                        <a:rPr lang="en-US" sz="1600" u="none" strike="noStrike" dirty="0">
                          <a:effectLst/>
                          <a:latin typeface="Helvetica Neue"/>
                        </a:rPr>
                        <a:t>cause damage </a:t>
                      </a:r>
                      <a:r>
                        <a:rPr lang="en-US" sz="1600" u="none" strike="noStrike" baseline="0" dirty="0" smtClean="0">
                          <a:effectLst/>
                          <a:latin typeface="Helvetica Neue"/>
                        </a:rPr>
                        <a:t> </a:t>
                      </a:r>
                      <a:r>
                        <a:rPr lang="en-US" sz="1600" u="none" strike="noStrike" dirty="0" smtClean="0">
                          <a:effectLst/>
                          <a:latin typeface="Helvetica Neue"/>
                        </a:rPr>
                        <a:t>to</a:t>
                      </a:r>
                      <a:r>
                        <a:rPr lang="en-US" sz="1600" u="none" strike="noStrike" baseline="0" dirty="0" smtClean="0">
                          <a:effectLst/>
                          <a:latin typeface="Helvetica Neue"/>
                        </a:rPr>
                        <a:t> </a:t>
                      </a:r>
                      <a:r>
                        <a:rPr lang="en-US" sz="1600" u="none" strike="noStrike" dirty="0" smtClean="0">
                          <a:effectLst/>
                          <a:latin typeface="Helvetica Neue"/>
                        </a:rPr>
                        <a:t>weigh </a:t>
                      </a:r>
                      <a:r>
                        <a:rPr lang="en-US" sz="1600" u="none" strike="noStrike" dirty="0">
                          <a:effectLst/>
                          <a:latin typeface="Helvetica Neue"/>
                        </a:rPr>
                        <a:t>bridge, </a:t>
                      </a:r>
                      <a:r>
                        <a:rPr lang="en-US" sz="1600" u="none" strike="noStrike" dirty="0" smtClean="0">
                          <a:effectLst/>
                          <a:latin typeface="Helvetica Neue"/>
                        </a:rPr>
                        <a:t>error</a:t>
                      </a:r>
                      <a:r>
                        <a:rPr lang="en-US" sz="1600" u="none" strike="noStrike" baseline="0" dirty="0" smtClean="0">
                          <a:effectLst/>
                          <a:latin typeface="Helvetica Neue"/>
                        </a:rPr>
                        <a:t> in weight calculation and may cause</a:t>
                      </a:r>
                      <a:r>
                        <a:rPr lang="en-US" sz="1600" u="none" strike="noStrike" dirty="0" smtClean="0">
                          <a:effectLst/>
                          <a:latin typeface="Helvetica Neue"/>
                        </a:rPr>
                        <a:t> dispatch disturbance</a:t>
                      </a:r>
                      <a:endParaRPr lang="en-US" sz="1600" b="0" i="0" u="none" strike="noStrike" dirty="0">
                        <a:solidFill>
                          <a:srgbClr val="000000"/>
                        </a:solidFill>
                        <a:effectLst/>
                        <a:latin typeface="Helvetica Neue"/>
                        <a:cs typeface="Times New Roman" pitchFamily="18" charset="0"/>
                      </a:endParaRPr>
                    </a:p>
                  </a:txBody>
                  <a:tcPr marL="7169" marR="7169" marT="5393" marB="0" anchor="ctr"/>
                </a:tc>
                <a:tc>
                  <a:txBody>
                    <a:bodyPr/>
                    <a:lstStyle/>
                    <a:p>
                      <a:pPr algn="l" fontAlgn="b"/>
                      <a:r>
                        <a:rPr lang="en-US" sz="1600" u="none" strike="noStrike" dirty="0" smtClean="0">
                          <a:effectLst/>
                          <a:latin typeface="Helvetica Neue"/>
                        </a:rPr>
                        <a:t>It</a:t>
                      </a:r>
                      <a:r>
                        <a:rPr lang="en-US" sz="1600" u="none" strike="noStrike" baseline="0" dirty="0" smtClean="0">
                          <a:effectLst/>
                          <a:latin typeface="Helvetica Neue"/>
                        </a:rPr>
                        <a:t> is recommended that guidelines for the drivers may be clearly  mentioned at the entrance via a notice board  to ensure  accurate and error free  dispatches.</a:t>
                      </a:r>
                      <a:endParaRPr lang="en-US" sz="1600" b="0" i="0" u="none" strike="noStrike" dirty="0">
                        <a:solidFill>
                          <a:srgbClr val="000000"/>
                        </a:solidFill>
                        <a:effectLst/>
                        <a:latin typeface="Helvetica Neue"/>
                        <a:cs typeface="Times New Roman" pitchFamily="18" charset="0"/>
                      </a:endParaRPr>
                    </a:p>
                  </a:txBody>
                  <a:tcPr marL="7169" marR="7169" marT="5393" marB="0" anchor="ctr"/>
                </a:tc>
              </a:tr>
              <a:tr h="1164153">
                <a:tc>
                  <a:txBody>
                    <a:bodyPr/>
                    <a:lstStyle/>
                    <a:p>
                      <a:pPr algn="ctr" fontAlgn="ctr"/>
                      <a:r>
                        <a:rPr lang="en-US" sz="1600" b="0" i="0" u="none" strike="noStrike" dirty="0" smtClean="0">
                          <a:solidFill>
                            <a:schemeClr val="tx1"/>
                          </a:solidFill>
                          <a:effectLst/>
                          <a:latin typeface="Helvetica Neue"/>
                          <a:cs typeface="+mn-cs"/>
                        </a:rPr>
                        <a:t>14</a:t>
                      </a:r>
                      <a:endParaRPr lang="en-US" sz="1600" b="0" i="0" u="none" strike="noStrike" dirty="0">
                        <a:solidFill>
                          <a:srgbClr val="000000"/>
                        </a:solidFill>
                        <a:effectLst/>
                        <a:latin typeface="Helvetica Neue"/>
                        <a:cs typeface="Times New Roman" pitchFamily="18" charset="0"/>
                      </a:endParaRPr>
                    </a:p>
                  </a:txBody>
                  <a:tcPr marL="7169" marR="7169" marT="5393" marB="0" anchor="ctr"/>
                </a:tc>
                <a:tc>
                  <a:txBody>
                    <a:bodyPr/>
                    <a:lstStyle/>
                    <a:p>
                      <a:pPr algn="l" fontAlgn="b"/>
                      <a:r>
                        <a:rPr lang="en-US" sz="1600" u="none" strike="noStrike" dirty="0" smtClean="0">
                          <a:effectLst/>
                          <a:latin typeface="Helvetica Neue"/>
                        </a:rPr>
                        <a:t>Absence</a:t>
                      </a:r>
                      <a:r>
                        <a:rPr lang="en-US" sz="1600" u="none" strike="noStrike" baseline="0" dirty="0" smtClean="0">
                          <a:effectLst/>
                          <a:latin typeface="Helvetica Neue"/>
                        </a:rPr>
                        <a:t> of proper light arrangement,</a:t>
                      </a:r>
                      <a:r>
                        <a:rPr lang="en-US" sz="1600" u="none" strike="noStrike" dirty="0" smtClean="0">
                          <a:effectLst/>
                          <a:latin typeface="Helvetica Neue"/>
                        </a:rPr>
                        <a:t> </a:t>
                      </a:r>
                      <a:r>
                        <a:rPr lang="en-US" sz="1600" u="none" strike="noStrike" dirty="0">
                          <a:effectLst/>
                          <a:latin typeface="Helvetica Neue"/>
                        </a:rPr>
                        <a:t>security </a:t>
                      </a:r>
                      <a:r>
                        <a:rPr lang="en-US" sz="1600" u="none" strike="noStrike" dirty="0" smtClean="0">
                          <a:effectLst/>
                          <a:latin typeface="Helvetica Neue"/>
                        </a:rPr>
                        <a:t>cameras &amp; cat lights at weighbridge </a:t>
                      </a:r>
                      <a:r>
                        <a:rPr lang="en-US" sz="1600" u="none" strike="noStrike" baseline="0" dirty="0" smtClean="0">
                          <a:effectLst/>
                          <a:latin typeface="Helvetica Neue"/>
                        </a:rPr>
                        <a:t>.</a:t>
                      </a:r>
                      <a:endParaRPr lang="en-US" sz="1600" b="0" i="0" u="none" strike="noStrike" dirty="0">
                        <a:solidFill>
                          <a:srgbClr val="000000"/>
                        </a:solidFill>
                        <a:effectLst/>
                        <a:latin typeface="Helvetica Neue"/>
                        <a:cs typeface="Times New Roman" pitchFamily="18" charset="0"/>
                      </a:endParaRPr>
                    </a:p>
                  </a:txBody>
                  <a:tcPr marL="7169" marR="7169" marT="5393" marB="0" anchor="ctr"/>
                </a:tc>
                <a:tc>
                  <a:txBody>
                    <a:bodyPr/>
                    <a:lstStyle/>
                    <a:p>
                      <a:pPr algn="ctr" fontAlgn="b"/>
                      <a:r>
                        <a:rPr lang="en-US" sz="1600" u="none" strike="noStrike" dirty="0">
                          <a:effectLst/>
                          <a:latin typeface="Helvetica Neue"/>
                        </a:rPr>
                        <a:t> </a:t>
                      </a:r>
                      <a:r>
                        <a:rPr lang="en-US" sz="1600" u="none" strike="noStrike" dirty="0" smtClean="0">
                          <a:effectLst/>
                          <a:latin typeface="Helvetica Neue"/>
                        </a:rPr>
                        <a:t>-</a:t>
                      </a:r>
                      <a:endParaRPr lang="en-US" sz="1600" b="0" i="0" u="none" strike="noStrike" dirty="0">
                        <a:solidFill>
                          <a:srgbClr val="000000"/>
                        </a:solidFill>
                        <a:effectLst/>
                        <a:latin typeface="Helvetica Neue"/>
                        <a:cs typeface="Times New Roman" pitchFamily="18" charset="0"/>
                      </a:endParaRPr>
                    </a:p>
                  </a:txBody>
                  <a:tcPr marL="7169" marR="7169" marT="5393" marB="0" anchor="ctr"/>
                </a:tc>
                <a:tc>
                  <a:txBody>
                    <a:bodyPr/>
                    <a:lstStyle/>
                    <a:p>
                      <a:pPr algn="l" fontAlgn="b"/>
                      <a:r>
                        <a:rPr lang="en-US" sz="1600" u="none" strike="noStrike" dirty="0" smtClean="0">
                          <a:effectLst/>
                          <a:latin typeface="Helvetica Neue"/>
                        </a:rPr>
                        <a:t>Absence of these</a:t>
                      </a:r>
                      <a:r>
                        <a:rPr lang="en-US" sz="1600" u="none" strike="noStrike" baseline="0" dirty="0" smtClean="0">
                          <a:effectLst/>
                          <a:latin typeface="Helvetica Neue"/>
                        </a:rPr>
                        <a:t> arrangement</a:t>
                      </a:r>
                      <a:r>
                        <a:rPr lang="en-US" sz="1600" u="none" strike="noStrike" dirty="0" smtClean="0">
                          <a:effectLst/>
                          <a:latin typeface="Helvetica Neue"/>
                        </a:rPr>
                        <a:t> may </a:t>
                      </a:r>
                      <a:r>
                        <a:rPr lang="en-US" sz="1600" u="none" strike="noStrike" dirty="0">
                          <a:effectLst/>
                          <a:latin typeface="Helvetica Neue"/>
                        </a:rPr>
                        <a:t>cause </a:t>
                      </a:r>
                      <a:r>
                        <a:rPr lang="en-US" sz="1600" u="none" strike="noStrike" baseline="0" dirty="0" smtClean="0">
                          <a:effectLst/>
                          <a:latin typeface="Helvetica Neue"/>
                        </a:rPr>
                        <a:t> </a:t>
                      </a:r>
                      <a:r>
                        <a:rPr lang="en-US" sz="1600" u="none" strike="noStrike" dirty="0" smtClean="0">
                          <a:effectLst/>
                          <a:latin typeface="Helvetica Neue"/>
                        </a:rPr>
                        <a:t>security breach</a:t>
                      </a:r>
                      <a:r>
                        <a:rPr lang="en-US" sz="1600" u="none" strike="noStrike" baseline="0" dirty="0" smtClean="0">
                          <a:effectLst/>
                          <a:latin typeface="Helvetica Neue"/>
                        </a:rPr>
                        <a:t>, accident  and </a:t>
                      </a:r>
                      <a:r>
                        <a:rPr lang="en-US" sz="1600" u="none" strike="noStrike" dirty="0" smtClean="0">
                          <a:effectLst/>
                          <a:latin typeface="Helvetica Neue"/>
                        </a:rPr>
                        <a:t> or damage to property or the vehicle.</a:t>
                      </a:r>
                      <a:endParaRPr lang="en-US" sz="1600" b="0" i="0" u="none" strike="noStrike" dirty="0">
                        <a:solidFill>
                          <a:srgbClr val="000000"/>
                        </a:solidFill>
                        <a:effectLst/>
                        <a:latin typeface="Helvetica Neue"/>
                        <a:cs typeface="Times New Roman" pitchFamily="18" charset="0"/>
                      </a:endParaRPr>
                    </a:p>
                  </a:txBody>
                  <a:tcPr marL="7169" marR="7169" marT="5393" marB="0" anchor="ctr"/>
                </a:tc>
                <a:tc>
                  <a:txBody>
                    <a:bodyPr/>
                    <a:lstStyle/>
                    <a:p>
                      <a:pPr algn="l" fontAlgn="b"/>
                      <a:r>
                        <a:rPr lang="en-US" sz="1600" u="none" strike="noStrike" dirty="0" smtClean="0">
                          <a:effectLst/>
                          <a:latin typeface="Helvetica Neue"/>
                        </a:rPr>
                        <a:t>It is recommended to that  safety </a:t>
                      </a:r>
                      <a:r>
                        <a:rPr lang="en-US" sz="1600" u="none" strike="noStrike" dirty="0">
                          <a:effectLst/>
                          <a:latin typeface="Helvetica Neue"/>
                        </a:rPr>
                        <a:t>&amp; </a:t>
                      </a:r>
                      <a:r>
                        <a:rPr lang="en-US" sz="1600" u="none" strike="noStrike" dirty="0" smtClean="0">
                          <a:effectLst/>
                          <a:latin typeface="Helvetica Neue"/>
                        </a:rPr>
                        <a:t>security standards</a:t>
                      </a:r>
                      <a:r>
                        <a:rPr lang="en-US" sz="1600" u="none" strike="noStrike" baseline="0" dirty="0" smtClean="0">
                          <a:effectLst/>
                          <a:latin typeface="Helvetica Neue"/>
                        </a:rPr>
                        <a:t> at weighbridge &amp;  along road side in/out side of plant area  may be </a:t>
                      </a:r>
                      <a:r>
                        <a:rPr lang="en-US" sz="1600" u="none" strike="noStrike" baseline="0" dirty="0" err="1" smtClean="0">
                          <a:effectLst/>
                          <a:latin typeface="Helvetica Neue"/>
                        </a:rPr>
                        <a:t>maitained</a:t>
                      </a:r>
                      <a:r>
                        <a:rPr lang="en-US" sz="1600" u="none" strike="noStrike" baseline="0" dirty="0" smtClean="0">
                          <a:effectLst/>
                          <a:latin typeface="Helvetica Neue"/>
                        </a:rPr>
                        <a:t>.</a:t>
                      </a:r>
                      <a:endParaRPr lang="en-US" sz="1600" b="0" i="0" u="none" strike="noStrike" dirty="0">
                        <a:solidFill>
                          <a:srgbClr val="000000"/>
                        </a:solidFill>
                        <a:effectLst/>
                        <a:latin typeface="Helvetica Neue"/>
                        <a:cs typeface="Times New Roman" pitchFamily="18" charset="0"/>
                      </a:endParaRPr>
                    </a:p>
                  </a:txBody>
                  <a:tcPr marL="7169" marR="7169" marT="5393" marB="0" anchor="ctr"/>
                </a:tc>
              </a:tr>
            </a:tbl>
          </a:graphicData>
        </a:graphic>
      </p:graphicFrame>
      <p:sp>
        <p:nvSpPr>
          <p:cNvPr id="5" name="Slide Number Placeholder 4"/>
          <p:cNvSpPr>
            <a:spLocks noGrp="1"/>
          </p:cNvSpPr>
          <p:nvPr>
            <p:ph type="sldNum" sz="quarter" idx="12"/>
          </p:nvPr>
        </p:nvSpPr>
        <p:spPr/>
        <p:txBody>
          <a:bodyPr/>
          <a:lstStyle/>
          <a:p>
            <a:fld id="{D92F3F0D-1408-4367-A855-40F65622E7AE}" type="slidenum">
              <a:rPr lang="en-GB" smtClean="0"/>
              <a:t>14</a:t>
            </a:fld>
            <a:endParaRPr lang="en-GB"/>
          </a:p>
        </p:txBody>
      </p:sp>
      <p:pic>
        <p:nvPicPr>
          <p:cNvPr id="7" name="Picture 6" descr="Image result for fauji foundation">
            <a:extLst>
              <a:ext uri="{FF2B5EF4-FFF2-40B4-BE49-F238E27FC236}">
                <a16:creationId xmlns:a16="http://schemas.microsoft.com/office/drawing/2014/main" xmlns="" id="{AB88DB5B-B1E3-4613-BDFC-B1D3C98B3616}"/>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1187953" y="67235"/>
            <a:ext cx="856129" cy="941293"/>
          </a:xfrm>
          <a:prstGeom prst="rect">
            <a:avLst/>
          </a:prstGeom>
          <a:noFill/>
          <a:ln>
            <a:noFill/>
          </a:ln>
        </p:spPr>
      </p:pic>
    </p:spTree>
    <p:extLst>
      <p:ext uri="{BB962C8B-B14F-4D97-AF65-F5344CB8AC3E}">
        <p14:creationId xmlns:p14="http://schemas.microsoft.com/office/powerpoint/2010/main" val="24549727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Assessment of transportation and freight</a:t>
            </a:r>
            <a:endParaRPr lang="en-US" dirty="0">
              <a:latin typeface="Helvetica Neue"/>
            </a:endParaRP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113011353"/>
              </p:ext>
            </p:extLst>
          </p:nvPr>
        </p:nvGraphicFramePr>
        <p:xfrm>
          <a:off x="466725" y="1260475"/>
          <a:ext cx="11258117" cy="2752968"/>
        </p:xfrm>
        <a:graphic>
          <a:graphicData uri="http://schemas.openxmlformats.org/drawingml/2006/table">
            <a:tbl>
              <a:tblPr>
                <a:tableStyleId>{5940675A-B579-460E-94D1-54222C63F5DA}</a:tableStyleId>
              </a:tblPr>
              <a:tblGrid>
                <a:gridCol w="411282"/>
                <a:gridCol w="2986054"/>
                <a:gridCol w="3275297"/>
                <a:gridCol w="2499918"/>
                <a:gridCol w="2085566"/>
              </a:tblGrid>
              <a:tr h="339869">
                <a:tc rowSpan="2">
                  <a:txBody>
                    <a:bodyPr/>
                    <a:lstStyle/>
                    <a:p>
                      <a:pPr algn="ctr" fontAlgn="ctr"/>
                      <a:r>
                        <a:rPr lang="en-US" sz="1800" b="1" u="none" strike="noStrike" dirty="0">
                          <a:solidFill>
                            <a:schemeClr val="bg1"/>
                          </a:solidFill>
                          <a:effectLst/>
                          <a:latin typeface="Helvetica Neue"/>
                        </a:rPr>
                        <a:t>Sr. # </a:t>
                      </a:r>
                      <a:endParaRPr lang="en-US" sz="1800" b="1" i="0" u="none" strike="noStrike" dirty="0">
                        <a:solidFill>
                          <a:schemeClr val="bg1"/>
                        </a:solidFill>
                        <a:effectLst/>
                        <a:latin typeface="Helvetica Neue"/>
                        <a:cs typeface="Times New Roman" pitchFamily="18" charset="0"/>
                      </a:endParaRPr>
                    </a:p>
                  </a:txBody>
                  <a:tcPr marL="7169" marR="7169" marT="5393" marB="0" anchor="ctr">
                    <a:solidFill>
                      <a:schemeClr val="accent1"/>
                    </a:solidFill>
                  </a:tcPr>
                </a:tc>
                <a:tc gridSpan="2">
                  <a:txBody>
                    <a:bodyPr/>
                    <a:lstStyle/>
                    <a:p>
                      <a:pPr algn="ctr" fontAlgn="b"/>
                      <a:r>
                        <a:rPr lang="en-US" sz="1800" b="1" u="none" strike="noStrike" dirty="0" smtClean="0">
                          <a:solidFill>
                            <a:schemeClr val="bg1"/>
                          </a:solidFill>
                          <a:effectLst/>
                          <a:latin typeface="Helvetica Neue"/>
                        </a:rPr>
                        <a:t>Observation</a:t>
                      </a:r>
                      <a:endParaRPr lang="en-US" sz="1800" b="1" i="0" u="none" strike="noStrike" dirty="0">
                        <a:solidFill>
                          <a:schemeClr val="bg1"/>
                        </a:solidFill>
                        <a:effectLst/>
                        <a:latin typeface="Helvetica Neue"/>
                        <a:cs typeface="Times New Roman" pitchFamily="18" charset="0"/>
                      </a:endParaRPr>
                    </a:p>
                  </a:txBody>
                  <a:tcPr marL="7169" marR="7169" marT="5393" marB="0" anchor="ctr">
                    <a:solidFill>
                      <a:schemeClr val="accent1"/>
                    </a:solidFill>
                  </a:tcPr>
                </a:tc>
                <a:tc hMerge="1">
                  <a:txBody>
                    <a:bodyPr/>
                    <a:lstStyle/>
                    <a:p>
                      <a:endParaRPr lang="en-US"/>
                    </a:p>
                  </a:txBody>
                  <a:tcPr/>
                </a:tc>
                <a:tc rowSpan="2">
                  <a:txBody>
                    <a:bodyPr/>
                    <a:lstStyle/>
                    <a:p>
                      <a:pPr algn="ctr" fontAlgn="ctr"/>
                      <a:r>
                        <a:rPr lang="en-US" sz="1800" b="1" u="none" strike="noStrike" dirty="0">
                          <a:solidFill>
                            <a:schemeClr val="bg1"/>
                          </a:solidFill>
                          <a:effectLst/>
                          <a:latin typeface="Helvetica Neue"/>
                        </a:rPr>
                        <a:t>Implication</a:t>
                      </a:r>
                      <a:endParaRPr lang="en-US" sz="1800" b="1" i="0" u="none" strike="noStrike" dirty="0">
                        <a:solidFill>
                          <a:schemeClr val="bg1"/>
                        </a:solidFill>
                        <a:effectLst/>
                        <a:latin typeface="Helvetica Neue"/>
                        <a:cs typeface="Times New Roman" pitchFamily="18" charset="0"/>
                      </a:endParaRPr>
                    </a:p>
                  </a:txBody>
                  <a:tcPr marL="7169" marR="7169" marT="5393" marB="0" anchor="ctr">
                    <a:solidFill>
                      <a:schemeClr val="accent1"/>
                    </a:solidFill>
                  </a:tcPr>
                </a:tc>
                <a:tc rowSpan="2">
                  <a:txBody>
                    <a:bodyPr/>
                    <a:lstStyle/>
                    <a:p>
                      <a:pPr algn="ctr" fontAlgn="ctr"/>
                      <a:r>
                        <a:rPr lang="en-US" sz="1800" b="1" u="none" strike="noStrike" dirty="0" smtClean="0">
                          <a:solidFill>
                            <a:schemeClr val="bg1"/>
                          </a:solidFill>
                          <a:effectLst/>
                          <a:latin typeface="Helvetica Neue"/>
                        </a:rPr>
                        <a:t>Recommendation</a:t>
                      </a:r>
                      <a:endParaRPr lang="en-US" sz="1800" b="1" i="0" u="none" strike="noStrike" dirty="0">
                        <a:solidFill>
                          <a:schemeClr val="bg1"/>
                        </a:solidFill>
                        <a:effectLst/>
                        <a:latin typeface="Helvetica Neue"/>
                        <a:cs typeface="Times New Roman" pitchFamily="18" charset="0"/>
                      </a:endParaRPr>
                    </a:p>
                  </a:txBody>
                  <a:tcPr marL="7169" marR="7169" marT="5393" marB="0" anchor="ctr">
                    <a:solidFill>
                      <a:schemeClr val="accent1"/>
                    </a:solidFill>
                  </a:tcPr>
                </a:tc>
              </a:tr>
              <a:tr h="464704">
                <a:tc vMerge="1">
                  <a:txBody>
                    <a:bodyPr/>
                    <a:lstStyle/>
                    <a:p>
                      <a:endParaRPr lang="en-US"/>
                    </a:p>
                  </a:txBody>
                  <a:tcPr/>
                </a:tc>
                <a:tc>
                  <a:txBody>
                    <a:bodyPr/>
                    <a:lstStyle/>
                    <a:p>
                      <a:pPr algn="ctr" fontAlgn="b"/>
                      <a:r>
                        <a:rPr lang="en-US" sz="1800" b="1" u="none" strike="noStrike" dirty="0" smtClean="0">
                          <a:solidFill>
                            <a:schemeClr val="bg1"/>
                          </a:solidFill>
                          <a:effectLst/>
                          <a:latin typeface="Helvetica Neue"/>
                        </a:rPr>
                        <a:t>FCCL</a:t>
                      </a:r>
                      <a:endParaRPr lang="en-US" sz="1800" b="1" i="0" u="none" strike="noStrike" dirty="0">
                        <a:solidFill>
                          <a:schemeClr val="bg1"/>
                        </a:solidFill>
                        <a:effectLst/>
                        <a:latin typeface="Helvetica Neue"/>
                        <a:cs typeface="Times New Roman" pitchFamily="18" charset="0"/>
                      </a:endParaRPr>
                    </a:p>
                  </a:txBody>
                  <a:tcPr marL="7169" marR="7169" marT="5393" marB="0" anchor="ctr">
                    <a:solidFill>
                      <a:schemeClr val="accent1"/>
                    </a:solidFill>
                  </a:tcPr>
                </a:tc>
                <a:tc>
                  <a:txBody>
                    <a:bodyPr/>
                    <a:lstStyle/>
                    <a:p>
                      <a:pPr algn="ctr" fontAlgn="b"/>
                      <a:r>
                        <a:rPr lang="en-US" sz="1800" b="1" u="none" strike="noStrike" dirty="0">
                          <a:solidFill>
                            <a:schemeClr val="bg1"/>
                          </a:solidFill>
                          <a:effectLst/>
                          <a:latin typeface="Helvetica Neue"/>
                        </a:rPr>
                        <a:t>ACL</a:t>
                      </a:r>
                      <a:endParaRPr lang="en-US" sz="1800" b="1" i="0" u="none" strike="noStrike" dirty="0">
                        <a:solidFill>
                          <a:schemeClr val="bg1"/>
                        </a:solidFill>
                        <a:effectLst/>
                        <a:latin typeface="Helvetica Neue"/>
                        <a:cs typeface="Times New Roman" pitchFamily="18" charset="0"/>
                      </a:endParaRPr>
                    </a:p>
                  </a:txBody>
                  <a:tcPr marL="7169" marR="7169" marT="5393" marB="0" anchor="ctr">
                    <a:solidFill>
                      <a:schemeClr val="accent1"/>
                    </a:solidFill>
                  </a:tcPr>
                </a:tc>
                <a:tc vMerge="1">
                  <a:txBody>
                    <a:bodyPr/>
                    <a:lstStyle/>
                    <a:p>
                      <a:endParaRPr lang="en-US"/>
                    </a:p>
                  </a:txBody>
                  <a:tcPr/>
                </a:tc>
                <a:tc vMerge="1">
                  <a:txBody>
                    <a:bodyPr/>
                    <a:lstStyle/>
                    <a:p>
                      <a:endParaRPr lang="en-US"/>
                    </a:p>
                  </a:txBody>
                  <a:tcPr/>
                </a:tc>
              </a:tr>
              <a:tr h="460438">
                <a:tc gridSpan="5">
                  <a:txBody>
                    <a:bodyPr/>
                    <a:lstStyle/>
                    <a:p>
                      <a:pPr algn="ctr" fontAlgn="b"/>
                      <a:r>
                        <a:rPr lang="en-US" sz="1600" b="1" i="0" u="none" strike="noStrike" dirty="0" smtClean="0">
                          <a:solidFill>
                            <a:srgbClr val="000000"/>
                          </a:solidFill>
                          <a:effectLst/>
                          <a:latin typeface="Helvetica Neue"/>
                          <a:cs typeface="Times New Roman" pitchFamily="18" charset="0"/>
                        </a:rPr>
                        <a:t>Transportation arrangement and analysis</a:t>
                      </a:r>
                      <a:endParaRPr lang="en-US" sz="1600" b="1" i="0" u="none" strike="noStrike" dirty="0">
                        <a:solidFill>
                          <a:srgbClr val="000000"/>
                        </a:solidFill>
                        <a:effectLst/>
                        <a:latin typeface="Helvetica Neue"/>
                        <a:cs typeface="Times New Roman" pitchFamily="18" charset="0"/>
                      </a:endParaRPr>
                    </a:p>
                  </a:txBody>
                  <a:tcPr marL="7169" marR="7169" marT="5393" marB="0" anchor="ctr"/>
                </a:tc>
                <a:tc hMerge="1">
                  <a:txBody>
                    <a:bodyPr/>
                    <a:lstStyle/>
                    <a:p>
                      <a:pPr algn="l" fontAlgn="b"/>
                      <a:endParaRPr lang="en-US" sz="1600" b="0" i="0" u="none" strike="noStrike" dirty="0">
                        <a:solidFill>
                          <a:srgbClr val="000000"/>
                        </a:solidFill>
                        <a:effectLst/>
                        <a:latin typeface="Helvetica Neue"/>
                        <a:cs typeface="Times New Roman" pitchFamily="18" charset="0"/>
                      </a:endParaRPr>
                    </a:p>
                  </a:txBody>
                  <a:tcPr marL="7169" marR="7169" marT="5393" marB="0" anchor="ctr"/>
                </a:tc>
                <a:tc hMerge="1">
                  <a:txBody>
                    <a:bodyPr/>
                    <a:lstStyle/>
                    <a:p>
                      <a:pPr algn="l" fontAlgn="b"/>
                      <a:endParaRPr lang="en-US" sz="1600" b="0" i="0" u="none" strike="noStrike" dirty="0">
                        <a:solidFill>
                          <a:srgbClr val="000000"/>
                        </a:solidFill>
                        <a:effectLst/>
                        <a:latin typeface="Helvetica Neue"/>
                        <a:cs typeface="Times New Roman" pitchFamily="18" charset="0"/>
                      </a:endParaRPr>
                    </a:p>
                  </a:txBody>
                  <a:tcPr marL="7169" marR="7169" marT="5393" marB="0" anchor="ctr"/>
                </a:tc>
                <a:tc hMerge="1">
                  <a:txBody>
                    <a:bodyPr/>
                    <a:lstStyle/>
                    <a:p>
                      <a:pPr algn="l" fontAlgn="b"/>
                      <a:endParaRPr lang="en-US" sz="1600" b="0" i="0" u="none" strike="noStrike" dirty="0">
                        <a:solidFill>
                          <a:srgbClr val="000000"/>
                        </a:solidFill>
                        <a:effectLst/>
                        <a:latin typeface="Helvetica Neue"/>
                        <a:cs typeface="Times New Roman" pitchFamily="18" charset="0"/>
                      </a:endParaRPr>
                    </a:p>
                  </a:txBody>
                  <a:tcPr marL="7169" marR="7169" marT="5393" marB="0" anchor="ctr"/>
                </a:tc>
                <a:tc hMerge="1">
                  <a:txBody>
                    <a:bodyPr/>
                    <a:lstStyle/>
                    <a:p>
                      <a:pPr algn="l" fontAlgn="b"/>
                      <a:endParaRPr lang="en-US" sz="1600" b="0" i="0" u="none" strike="noStrike" dirty="0">
                        <a:solidFill>
                          <a:srgbClr val="000000"/>
                        </a:solidFill>
                        <a:effectLst/>
                        <a:latin typeface="Helvetica Neue"/>
                        <a:cs typeface="Times New Roman" pitchFamily="18" charset="0"/>
                      </a:endParaRPr>
                    </a:p>
                  </a:txBody>
                  <a:tcPr marL="7169" marR="7169" marT="5393" marB="0" anchor="ctr"/>
                </a:tc>
              </a:tr>
              <a:tr h="1487957">
                <a:tc>
                  <a:txBody>
                    <a:bodyPr/>
                    <a:lstStyle/>
                    <a:p>
                      <a:pPr algn="ctr" fontAlgn="ctr"/>
                      <a:r>
                        <a:rPr lang="en-US" sz="1600" b="0" i="0" u="none" strike="noStrike" dirty="0" smtClean="0">
                          <a:solidFill>
                            <a:srgbClr val="000000"/>
                          </a:solidFill>
                          <a:effectLst/>
                          <a:latin typeface="Helvetica Neue"/>
                          <a:cs typeface="Times New Roman" pitchFamily="18" charset="0"/>
                        </a:rPr>
                        <a:t>15</a:t>
                      </a:r>
                      <a:endParaRPr lang="en-US" sz="1600" b="0" i="0" u="none" strike="noStrike" dirty="0">
                        <a:solidFill>
                          <a:srgbClr val="000000"/>
                        </a:solidFill>
                        <a:effectLst/>
                        <a:latin typeface="Helvetica Neue"/>
                        <a:cs typeface="Times New Roman" pitchFamily="18" charset="0"/>
                      </a:endParaRPr>
                    </a:p>
                  </a:txBody>
                  <a:tcPr marL="7169" marR="7169" marT="5393" marB="0" anchor="ctr"/>
                </a:tc>
                <a:tc>
                  <a:txBody>
                    <a:bodyPr/>
                    <a:lstStyle/>
                    <a:p>
                      <a:pPr algn="l" fontAlgn="b"/>
                      <a:r>
                        <a:rPr lang="en-US" sz="1600" u="none" strike="noStrike" dirty="0" smtClean="0">
                          <a:effectLst/>
                          <a:latin typeface="Helvetica Neue"/>
                        </a:rPr>
                        <a:t>It is observed that there is a variance of 22% between the approved freight rates and the going market rates.</a:t>
                      </a:r>
                      <a:endParaRPr lang="en-US" sz="1600" b="0" i="0" u="none" strike="noStrike" dirty="0">
                        <a:solidFill>
                          <a:srgbClr val="000000"/>
                        </a:solidFill>
                        <a:effectLst/>
                        <a:latin typeface="Helvetica Neue"/>
                        <a:cs typeface="Times New Roman" pitchFamily="18" charset="0"/>
                      </a:endParaRPr>
                    </a:p>
                  </a:txBody>
                  <a:tcPr marL="7169" marR="7169" marT="5393" marB="0" anchor="ctr"/>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endParaRPr lang="en-US" sz="1600" b="0" i="0" u="none" strike="noStrike" dirty="0" smtClean="0">
                        <a:solidFill>
                          <a:srgbClr val="000000"/>
                        </a:solidFill>
                        <a:effectLst/>
                        <a:latin typeface="Helvetica Neue"/>
                        <a:cs typeface="Times New Roman" pitchFamily="18" charset="0"/>
                      </a:endParaRPr>
                    </a:p>
                  </a:txBody>
                  <a:tcPr marL="7169" marR="7169" marT="5393" marB="0" anchor="ctr"/>
                </a:tc>
                <a:tc>
                  <a:txBody>
                    <a:bodyPr/>
                    <a:lstStyle/>
                    <a:p>
                      <a:pPr algn="l" fontAlgn="b"/>
                      <a:r>
                        <a:rPr lang="en-US" sz="1600" b="0" i="0" u="none" strike="noStrike" dirty="0" smtClean="0">
                          <a:solidFill>
                            <a:srgbClr val="000000"/>
                          </a:solidFill>
                          <a:effectLst/>
                          <a:latin typeface="Helvetica Neue"/>
                          <a:cs typeface="Times New Roman" pitchFamily="18" charset="0"/>
                        </a:rPr>
                        <a:t>High</a:t>
                      </a:r>
                      <a:r>
                        <a:rPr lang="en-US" sz="1600" b="0" i="0" u="none" strike="noStrike" baseline="0" dirty="0" smtClean="0">
                          <a:solidFill>
                            <a:srgbClr val="000000"/>
                          </a:solidFill>
                          <a:effectLst/>
                          <a:latin typeface="Helvetica Neue"/>
                          <a:cs typeface="Times New Roman" pitchFamily="18" charset="0"/>
                        </a:rPr>
                        <a:t> cost of transportation may limit the penetration in new territories </a:t>
                      </a:r>
                      <a:r>
                        <a:rPr lang="en-US" sz="1600" b="0" i="0" u="none" strike="noStrike" dirty="0" smtClean="0">
                          <a:solidFill>
                            <a:srgbClr val="000000"/>
                          </a:solidFill>
                          <a:effectLst/>
                          <a:latin typeface="Helvetica Neue"/>
                          <a:cs typeface="Times New Roman" pitchFamily="18" charset="0"/>
                        </a:rPr>
                        <a:t> </a:t>
                      </a:r>
                      <a:endParaRPr lang="en-US" sz="1600" b="0" i="0" u="none" strike="noStrike" dirty="0">
                        <a:solidFill>
                          <a:srgbClr val="000000"/>
                        </a:solidFill>
                        <a:effectLst/>
                        <a:latin typeface="Helvetica Neue"/>
                        <a:cs typeface="Times New Roman" pitchFamily="18" charset="0"/>
                      </a:endParaRPr>
                    </a:p>
                  </a:txBody>
                  <a:tcPr marL="7169" marR="7169" marT="5393" marB="0" anchor="ctr"/>
                </a:tc>
                <a:tc>
                  <a:txBody>
                    <a:bodyPr/>
                    <a:lstStyle/>
                    <a:p>
                      <a:pPr algn="l" fontAlgn="b"/>
                      <a:r>
                        <a:rPr lang="en-US" sz="1600" b="0" i="0" u="none" strike="noStrike" dirty="0" smtClean="0">
                          <a:solidFill>
                            <a:srgbClr val="000000"/>
                          </a:solidFill>
                          <a:effectLst/>
                          <a:latin typeface="Helvetica Neue"/>
                          <a:cs typeface="Times New Roman" pitchFamily="18" charset="0"/>
                        </a:rPr>
                        <a:t>It is recommended to optimize the freight cost to achieve the better placement of product.</a:t>
                      </a:r>
                      <a:endParaRPr lang="en-US" sz="1600" b="0" i="0" u="none" strike="noStrike" dirty="0">
                        <a:solidFill>
                          <a:srgbClr val="000000"/>
                        </a:solidFill>
                        <a:effectLst/>
                        <a:latin typeface="Helvetica Neue"/>
                        <a:cs typeface="Times New Roman" pitchFamily="18" charset="0"/>
                      </a:endParaRPr>
                    </a:p>
                  </a:txBody>
                  <a:tcPr marL="7169" marR="7169" marT="5393" marB="0" anchor="ctr"/>
                </a:tc>
              </a:tr>
            </a:tbl>
          </a:graphicData>
        </a:graphic>
      </p:graphicFrame>
      <p:sp>
        <p:nvSpPr>
          <p:cNvPr id="5" name="Slide Number Placeholder 4"/>
          <p:cNvSpPr>
            <a:spLocks noGrp="1"/>
          </p:cNvSpPr>
          <p:nvPr>
            <p:ph type="sldNum" sz="quarter" idx="12"/>
          </p:nvPr>
        </p:nvSpPr>
        <p:spPr/>
        <p:txBody>
          <a:bodyPr/>
          <a:lstStyle/>
          <a:p>
            <a:fld id="{D92F3F0D-1408-4367-A855-40F65622E7AE}" type="slidenum">
              <a:rPr lang="en-GB" smtClean="0"/>
              <a:t>15</a:t>
            </a:fld>
            <a:endParaRPr lang="en-GB"/>
          </a:p>
        </p:txBody>
      </p:sp>
      <p:pic>
        <p:nvPicPr>
          <p:cNvPr id="7" name="Picture 6" descr="Image result for fauji foundation">
            <a:extLst>
              <a:ext uri="{FF2B5EF4-FFF2-40B4-BE49-F238E27FC236}">
                <a16:creationId xmlns:a16="http://schemas.microsoft.com/office/drawing/2014/main" xmlns="" id="{AB88DB5B-B1E3-4613-BDFC-B1D3C98B3616}"/>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1187953" y="67235"/>
            <a:ext cx="856129" cy="941293"/>
          </a:xfrm>
          <a:prstGeom prst="rect">
            <a:avLst/>
          </a:prstGeom>
          <a:noFill/>
          <a:ln>
            <a:noFill/>
          </a:ln>
        </p:spPr>
      </p:pic>
    </p:spTree>
    <p:extLst>
      <p:ext uri="{BB962C8B-B14F-4D97-AF65-F5344CB8AC3E}">
        <p14:creationId xmlns:p14="http://schemas.microsoft.com/office/powerpoint/2010/main" val="425286470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b="1" dirty="0" smtClean="0">
                <a:latin typeface="Helvetica Neue"/>
                <a:cs typeface="Times New Roman" pitchFamily="18" charset="0"/>
              </a:rPr>
              <a:t>Assessment of freight cost</a:t>
            </a:r>
            <a:br>
              <a:rPr lang="en-US" b="1" dirty="0" smtClean="0">
                <a:latin typeface="Helvetica Neue"/>
                <a:cs typeface="Times New Roman" pitchFamily="18" charset="0"/>
              </a:rPr>
            </a:br>
            <a:r>
              <a:rPr lang="en-US" b="1" dirty="0" smtClean="0">
                <a:latin typeface="Helvetica Neue"/>
                <a:cs typeface="Times New Roman" pitchFamily="18" charset="0"/>
              </a:rPr>
              <a:t>FCCL Average </a:t>
            </a:r>
            <a:r>
              <a:rPr lang="en-US" b="1" dirty="0">
                <a:latin typeface="Helvetica Neue"/>
                <a:cs typeface="Times New Roman" pitchFamily="18" charset="0"/>
              </a:rPr>
              <a:t>Freight </a:t>
            </a:r>
            <a:r>
              <a:rPr lang="en-US" b="1" dirty="0" smtClean="0">
                <a:latin typeface="Helvetica Neue"/>
                <a:cs typeface="Times New Roman" pitchFamily="18" charset="0"/>
              </a:rPr>
              <a:t>Rs./ Ton. </a:t>
            </a:r>
            <a:endParaRPr lang="en-US" dirty="0">
              <a:latin typeface="Helvetica Neue"/>
            </a:endParaRPr>
          </a:p>
        </p:txBody>
      </p:sp>
      <p:sp>
        <p:nvSpPr>
          <p:cNvPr id="3" name="Slide Number Placeholder 2"/>
          <p:cNvSpPr>
            <a:spLocks noGrp="1"/>
          </p:cNvSpPr>
          <p:nvPr>
            <p:ph type="sldNum" sz="quarter" idx="12"/>
          </p:nvPr>
        </p:nvSpPr>
        <p:spPr/>
        <p:txBody>
          <a:bodyPr/>
          <a:lstStyle/>
          <a:p>
            <a:fld id="{D92F3F0D-1408-4367-A855-40F65622E7AE}" type="slidenum">
              <a:rPr lang="en-GB" smtClean="0"/>
              <a:t>16</a:t>
            </a:fld>
            <a:endParaRPr lang="en-GB"/>
          </a:p>
        </p:txBody>
      </p:sp>
      <p:graphicFrame>
        <p:nvGraphicFramePr>
          <p:cNvPr id="7" name="Content Placeholder 6">
            <a:extLst>
              <a:ext uri="{FF2B5EF4-FFF2-40B4-BE49-F238E27FC236}">
                <a16:creationId xmlns:a16="http://schemas.microsoft.com/office/drawing/2014/main" xmlns="" id="{06B92D5A-C43B-4D62-8406-FB78785EB88A}"/>
              </a:ext>
            </a:extLst>
          </p:cNvPr>
          <p:cNvGraphicFramePr>
            <a:graphicFrameLocks noGrp="1"/>
          </p:cNvGraphicFramePr>
          <p:nvPr>
            <p:ph idx="1"/>
            <p:extLst>
              <p:ext uri="{D42A27DB-BD31-4B8C-83A1-F6EECF244321}">
                <p14:modId xmlns:p14="http://schemas.microsoft.com/office/powerpoint/2010/main" val="1021629207"/>
              </p:ext>
            </p:extLst>
          </p:nvPr>
        </p:nvGraphicFramePr>
        <p:xfrm>
          <a:off x="358101" y="1756228"/>
          <a:ext cx="11257916" cy="3031606"/>
        </p:xfrm>
        <a:graphic>
          <a:graphicData uri="http://schemas.openxmlformats.org/drawingml/2006/table">
            <a:tbl>
              <a:tblPr firstRow="1" bandRow="1">
                <a:tableStyleId>{5940675A-B579-460E-94D1-54222C63F5DA}</a:tableStyleId>
              </a:tblPr>
              <a:tblGrid>
                <a:gridCol w="2814479">
                  <a:extLst>
                    <a:ext uri="{9D8B030D-6E8A-4147-A177-3AD203B41FA5}">
                      <a16:colId xmlns:a16="http://schemas.microsoft.com/office/drawing/2014/main" xmlns="" val="1488515698"/>
                    </a:ext>
                  </a:extLst>
                </a:gridCol>
                <a:gridCol w="2814479">
                  <a:extLst>
                    <a:ext uri="{9D8B030D-6E8A-4147-A177-3AD203B41FA5}">
                      <a16:colId xmlns:a16="http://schemas.microsoft.com/office/drawing/2014/main" xmlns="" val="1101257704"/>
                    </a:ext>
                  </a:extLst>
                </a:gridCol>
                <a:gridCol w="2814479">
                  <a:extLst>
                    <a:ext uri="{9D8B030D-6E8A-4147-A177-3AD203B41FA5}">
                      <a16:colId xmlns:a16="http://schemas.microsoft.com/office/drawing/2014/main" xmlns="" val="3331597950"/>
                    </a:ext>
                  </a:extLst>
                </a:gridCol>
                <a:gridCol w="2814479">
                  <a:extLst>
                    <a:ext uri="{9D8B030D-6E8A-4147-A177-3AD203B41FA5}">
                      <a16:colId xmlns:a16="http://schemas.microsoft.com/office/drawing/2014/main" xmlns="" val="4169089687"/>
                    </a:ext>
                  </a:extLst>
                </a:gridCol>
              </a:tblGrid>
              <a:tr h="214312">
                <a:tc>
                  <a:txBody>
                    <a:bodyPr/>
                    <a:lstStyle/>
                    <a:p>
                      <a:pPr algn="ctr">
                        <a:lnSpc>
                          <a:spcPct val="150000"/>
                        </a:lnSpc>
                      </a:pPr>
                      <a:r>
                        <a:rPr lang="en-US" sz="1800" b="1" dirty="0">
                          <a:solidFill>
                            <a:schemeClr val="bg1"/>
                          </a:solidFill>
                          <a:latin typeface="Helvetica Neue"/>
                        </a:rPr>
                        <a:t>Category</a:t>
                      </a:r>
                      <a:endParaRPr lang="en-US" sz="1800" b="1" dirty="0">
                        <a:solidFill>
                          <a:schemeClr val="bg1"/>
                        </a:solidFill>
                        <a:latin typeface="Helvetica Neue"/>
                        <a:cs typeface="Times New Roman" pitchFamily="18" charset="0"/>
                      </a:endParaRPr>
                    </a:p>
                  </a:txBody>
                  <a:tcPr anchor="ctr">
                    <a:solidFill>
                      <a:schemeClr val="accent1"/>
                    </a:solidFill>
                  </a:tcPr>
                </a:tc>
                <a:tc>
                  <a:txBody>
                    <a:bodyPr/>
                    <a:lstStyle/>
                    <a:p>
                      <a:pPr algn="ctr"/>
                      <a:r>
                        <a:rPr lang="en-US" sz="1800" b="1" dirty="0">
                          <a:solidFill>
                            <a:schemeClr val="bg1"/>
                          </a:solidFill>
                          <a:latin typeface="Helvetica Neue"/>
                        </a:rPr>
                        <a:t>FY 16-17</a:t>
                      </a:r>
                      <a:br>
                        <a:rPr lang="en-US" sz="1800" b="1" dirty="0">
                          <a:solidFill>
                            <a:schemeClr val="bg1"/>
                          </a:solidFill>
                          <a:latin typeface="Helvetica Neue"/>
                        </a:rPr>
                      </a:br>
                      <a:r>
                        <a:rPr lang="en-US" sz="1800" b="1" dirty="0">
                          <a:solidFill>
                            <a:schemeClr val="bg1"/>
                          </a:solidFill>
                          <a:latin typeface="Helvetica Neue"/>
                        </a:rPr>
                        <a:t>(Rs</a:t>
                      </a:r>
                      <a:r>
                        <a:rPr lang="en-US" sz="1800" b="1" dirty="0" smtClean="0">
                          <a:solidFill>
                            <a:schemeClr val="bg1"/>
                          </a:solidFill>
                          <a:latin typeface="Helvetica Neue"/>
                        </a:rPr>
                        <a:t>./ton)</a:t>
                      </a:r>
                      <a:endParaRPr lang="en-US" sz="1800" b="1" dirty="0">
                        <a:solidFill>
                          <a:schemeClr val="bg1"/>
                        </a:solidFill>
                        <a:latin typeface="Helvetica Neue"/>
                        <a:cs typeface="Times New Roman" pitchFamily="18" charset="0"/>
                      </a:endParaRPr>
                    </a:p>
                  </a:txBody>
                  <a:tcPr anchor="ctr">
                    <a:solidFill>
                      <a:schemeClr val="accent1"/>
                    </a:solidFill>
                  </a:tcPr>
                </a:tc>
                <a:tc>
                  <a:txBody>
                    <a:bodyPr/>
                    <a:lstStyle/>
                    <a:p>
                      <a:pPr algn="ctr"/>
                      <a:r>
                        <a:rPr lang="en-US" sz="1800" b="1" dirty="0">
                          <a:solidFill>
                            <a:schemeClr val="bg1"/>
                          </a:solidFill>
                          <a:latin typeface="Helvetica Neue"/>
                        </a:rPr>
                        <a:t>FY 17-18</a:t>
                      </a:r>
                      <a:br>
                        <a:rPr lang="en-US" sz="1800" b="1" dirty="0">
                          <a:solidFill>
                            <a:schemeClr val="bg1"/>
                          </a:solidFill>
                          <a:latin typeface="Helvetica Neue"/>
                        </a:rPr>
                      </a:br>
                      <a:r>
                        <a:rPr lang="en-US" sz="1800" b="1" dirty="0">
                          <a:solidFill>
                            <a:schemeClr val="bg1"/>
                          </a:solidFill>
                          <a:latin typeface="Helvetica Neue"/>
                        </a:rPr>
                        <a:t>(Rs</a:t>
                      </a:r>
                      <a:r>
                        <a:rPr lang="en-US" sz="1800" b="1" dirty="0" smtClean="0">
                          <a:solidFill>
                            <a:schemeClr val="bg1"/>
                          </a:solidFill>
                          <a:latin typeface="Helvetica Neue"/>
                        </a:rPr>
                        <a:t>./ton)</a:t>
                      </a:r>
                      <a:endParaRPr lang="en-US" sz="1800" b="1" dirty="0">
                        <a:solidFill>
                          <a:schemeClr val="bg1"/>
                        </a:solidFill>
                        <a:latin typeface="Helvetica Neue"/>
                        <a:cs typeface="Times New Roman" pitchFamily="18" charset="0"/>
                      </a:endParaRPr>
                    </a:p>
                  </a:txBody>
                  <a:tcPr anchor="ctr">
                    <a:solidFill>
                      <a:schemeClr val="accent1"/>
                    </a:solidFill>
                  </a:tcPr>
                </a:tc>
                <a:tc>
                  <a:txBody>
                    <a:bodyPr/>
                    <a:lstStyle/>
                    <a:p>
                      <a:pPr algn="ctr"/>
                      <a:r>
                        <a:rPr lang="en-US" sz="1800" b="1" dirty="0">
                          <a:solidFill>
                            <a:schemeClr val="bg1"/>
                          </a:solidFill>
                          <a:latin typeface="Helvetica Neue"/>
                        </a:rPr>
                        <a:t>FY 18-19</a:t>
                      </a:r>
                      <a:br>
                        <a:rPr lang="en-US" sz="1800" b="1" dirty="0">
                          <a:solidFill>
                            <a:schemeClr val="bg1"/>
                          </a:solidFill>
                          <a:latin typeface="Helvetica Neue"/>
                        </a:rPr>
                      </a:br>
                      <a:r>
                        <a:rPr lang="en-US" sz="1800" b="1" dirty="0">
                          <a:solidFill>
                            <a:schemeClr val="bg1"/>
                          </a:solidFill>
                          <a:latin typeface="Helvetica Neue"/>
                        </a:rPr>
                        <a:t>(Rs</a:t>
                      </a:r>
                      <a:r>
                        <a:rPr lang="en-US" sz="1800" b="1" dirty="0" smtClean="0">
                          <a:solidFill>
                            <a:schemeClr val="bg1"/>
                          </a:solidFill>
                          <a:latin typeface="Helvetica Neue"/>
                        </a:rPr>
                        <a:t>./ton)</a:t>
                      </a:r>
                      <a:endParaRPr lang="en-US" sz="1800" b="1" dirty="0">
                        <a:solidFill>
                          <a:schemeClr val="bg1"/>
                        </a:solidFill>
                        <a:latin typeface="Helvetica Neue"/>
                        <a:cs typeface="Times New Roman" pitchFamily="18" charset="0"/>
                      </a:endParaRPr>
                    </a:p>
                  </a:txBody>
                  <a:tcPr anchor="ctr">
                    <a:solidFill>
                      <a:schemeClr val="accent1"/>
                    </a:solidFill>
                  </a:tcPr>
                </a:tc>
                <a:extLst>
                  <a:ext uri="{0D108BD9-81ED-4DB2-BD59-A6C34878D82A}">
                    <a16:rowId xmlns:a16="http://schemas.microsoft.com/office/drawing/2014/main" xmlns="" val="2154101210"/>
                  </a:ext>
                </a:extLst>
              </a:tr>
              <a:tr h="54309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smtClean="0">
                          <a:latin typeface="Helvetica Neue"/>
                        </a:rPr>
                        <a:t>Freight for project (Bag Packing)</a:t>
                      </a:r>
                      <a:endParaRPr lang="en-US" sz="1600" b="1" dirty="0">
                        <a:solidFill>
                          <a:schemeClr val="tx1"/>
                        </a:solidFill>
                        <a:latin typeface="Helvetica Neue"/>
                        <a:cs typeface="Times New Roman" pitchFamily="18" charset="0"/>
                      </a:endParaRPr>
                    </a:p>
                  </a:txBody>
                  <a:tcPr anchor="ctr"/>
                </a:tc>
                <a:tc>
                  <a:txBody>
                    <a:bodyPr/>
                    <a:lstStyle/>
                    <a:p>
                      <a:pPr algn="ctr">
                        <a:lnSpc>
                          <a:spcPct val="100000"/>
                        </a:lnSpc>
                      </a:pPr>
                      <a:r>
                        <a:rPr lang="en-US" sz="1600" dirty="0">
                          <a:latin typeface="Helvetica Neue"/>
                        </a:rPr>
                        <a:t>815</a:t>
                      </a:r>
                      <a:endParaRPr lang="en-US" sz="1600" b="0" dirty="0">
                        <a:solidFill>
                          <a:schemeClr val="tx1"/>
                        </a:solidFill>
                        <a:latin typeface="Helvetica Neue"/>
                        <a:cs typeface="Times New Roman" pitchFamily="18" charset="0"/>
                      </a:endParaRPr>
                    </a:p>
                  </a:txBody>
                  <a:tcPr anchor="ctr"/>
                </a:tc>
                <a:tc>
                  <a:txBody>
                    <a:bodyPr/>
                    <a:lstStyle/>
                    <a:p>
                      <a:pPr algn="ctr">
                        <a:lnSpc>
                          <a:spcPct val="100000"/>
                        </a:lnSpc>
                      </a:pPr>
                      <a:r>
                        <a:rPr lang="en-US" sz="1600" dirty="0">
                          <a:latin typeface="Helvetica Neue"/>
                        </a:rPr>
                        <a:t>1,080</a:t>
                      </a:r>
                      <a:endParaRPr lang="en-US" sz="1600" b="0" dirty="0">
                        <a:solidFill>
                          <a:schemeClr val="tx1"/>
                        </a:solidFill>
                        <a:latin typeface="Helvetica Neue"/>
                        <a:cs typeface="Times New Roman" pitchFamily="18" charset="0"/>
                      </a:endParaRPr>
                    </a:p>
                  </a:txBody>
                  <a:tcPr anchor="ctr"/>
                </a:tc>
                <a:tc>
                  <a:txBody>
                    <a:bodyPr/>
                    <a:lstStyle/>
                    <a:p>
                      <a:pPr algn="ctr">
                        <a:lnSpc>
                          <a:spcPct val="100000"/>
                        </a:lnSpc>
                      </a:pPr>
                      <a:r>
                        <a:rPr lang="en-US" sz="1600" dirty="0">
                          <a:latin typeface="Helvetica Neue"/>
                        </a:rPr>
                        <a:t>1,665</a:t>
                      </a:r>
                      <a:endParaRPr lang="en-US" sz="1600" b="0" dirty="0">
                        <a:solidFill>
                          <a:schemeClr val="tx1"/>
                        </a:solidFill>
                        <a:latin typeface="Helvetica Neue"/>
                        <a:cs typeface="Times New Roman" pitchFamily="18" charset="0"/>
                      </a:endParaRPr>
                    </a:p>
                  </a:txBody>
                  <a:tcPr anchor="ctr"/>
                </a:tc>
                <a:extLst>
                  <a:ext uri="{0D108BD9-81ED-4DB2-BD59-A6C34878D82A}">
                    <a16:rowId xmlns:a16="http://schemas.microsoft.com/office/drawing/2014/main" xmlns="" val="3705272830"/>
                  </a:ext>
                </a:extLst>
              </a:tr>
              <a:tr h="5700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smtClean="0">
                          <a:latin typeface="Helvetica Neue"/>
                        </a:rPr>
                        <a:t>Freight for project (Bowser/Bulker)</a:t>
                      </a:r>
                      <a:endParaRPr lang="en-US" sz="1600" b="1" dirty="0">
                        <a:solidFill>
                          <a:schemeClr val="tx1"/>
                        </a:solidFill>
                        <a:latin typeface="Helvetica Neue"/>
                        <a:cs typeface="Times New Roman"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atin typeface="Helvetica Neue"/>
                        </a:rPr>
                        <a:t>767</a:t>
                      </a:r>
                      <a:endParaRPr lang="en-US" sz="1600" b="0" dirty="0">
                        <a:solidFill>
                          <a:schemeClr val="tx1"/>
                        </a:solidFill>
                        <a:latin typeface="Helvetica Neue"/>
                        <a:cs typeface="Times New Roman"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atin typeface="Helvetica Neue"/>
                        </a:rPr>
                        <a:t>870</a:t>
                      </a:r>
                      <a:endParaRPr lang="en-US" sz="1600" b="0" dirty="0">
                        <a:solidFill>
                          <a:schemeClr val="tx1"/>
                        </a:solidFill>
                        <a:latin typeface="Helvetica Neue"/>
                        <a:cs typeface="Times New Roman"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atin typeface="Helvetica Neue"/>
                        </a:rPr>
                        <a:t>1,570</a:t>
                      </a:r>
                      <a:endParaRPr lang="en-US" sz="1600" b="0" dirty="0">
                        <a:solidFill>
                          <a:schemeClr val="tx1"/>
                        </a:solidFill>
                        <a:latin typeface="Helvetica Neue"/>
                        <a:cs typeface="Times New Roman" pitchFamily="18" charset="0"/>
                      </a:endParaRPr>
                    </a:p>
                  </a:txBody>
                  <a:tcPr anchor="ctr"/>
                </a:tc>
                <a:extLst>
                  <a:ext uri="{0D108BD9-81ED-4DB2-BD59-A6C34878D82A}">
                    <a16:rowId xmlns:a16="http://schemas.microsoft.com/office/drawing/2014/main" xmlns="" val="2111231860"/>
                  </a:ext>
                </a:extLst>
              </a:tr>
              <a:tr h="65416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smtClean="0">
                          <a:latin typeface="Helvetica Neue"/>
                        </a:rPr>
                        <a:t>Freight for Dealer (Bag Packing)</a:t>
                      </a:r>
                      <a:endParaRPr lang="en-US" sz="1600" b="1" dirty="0">
                        <a:solidFill>
                          <a:schemeClr val="tx1"/>
                        </a:solidFill>
                        <a:latin typeface="Helvetica Neue"/>
                        <a:cs typeface="Times New Roman"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atin typeface="Helvetica Neue"/>
                        </a:rPr>
                        <a:t>890</a:t>
                      </a:r>
                      <a:endParaRPr lang="en-US" sz="1600" b="0" dirty="0">
                        <a:solidFill>
                          <a:schemeClr val="tx1"/>
                        </a:solidFill>
                        <a:latin typeface="Helvetica Neue"/>
                        <a:cs typeface="Times New Roman"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atin typeface="Helvetica Neue"/>
                        </a:rPr>
                        <a:t>1,160</a:t>
                      </a:r>
                      <a:endParaRPr lang="en-US" sz="1600" b="0" dirty="0">
                        <a:solidFill>
                          <a:schemeClr val="tx1"/>
                        </a:solidFill>
                        <a:latin typeface="Helvetica Neue"/>
                        <a:cs typeface="Times New Roman"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atin typeface="Helvetica Neue"/>
                        </a:rPr>
                        <a:t>1,820</a:t>
                      </a:r>
                      <a:endParaRPr lang="en-US" sz="1600" b="0" dirty="0">
                        <a:solidFill>
                          <a:schemeClr val="tx1"/>
                        </a:solidFill>
                        <a:latin typeface="Helvetica Neue"/>
                        <a:cs typeface="Times New Roman" pitchFamily="18" charset="0"/>
                      </a:endParaRPr>
                    </a:p>
                  </a:txBody>
                  <a:tcPr anchor="ctr"/>
                </a:tc>
                <a:extLst>
                  <a:ext uri="{0D108BD9-81ED-4DB2-BD59-A6C34878D82A}">
                    <a16:rowId xmlns:a16="http://schemas.microsoft.com/office/drawing/2014/main" xmlns="" val="3658849456"/>
                  </a:ext>
                </a:extLst>
              </a:tr>
              <a:tr h="45725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atin typeface="Helvetica Neue"/>
                        </a:rPr>
                        <a:t>Average </a:t>
                      </a:r>
                      <a:br>
                        <a:rPr lang="en-US" sz="1600" dirty="0">
                          <a:latin typeface="Helvetica Neue"/>
                        </a:rPr>
                      </a:br>
                      <a:r>
                        <a:rPr lang="en-US" sz="1600" dirty="0">
                          <a:latin typeface="Helvetica Neue"/>
                        </a:rPr>
                        <a:t>(Overall)</a:t>
                      </a:r>
                      <a:endParaRPr lang="en-US" sz="1600" b="1" dirty="0">
                        <a:solidFill>
                          <a:schemeClr val="tx1"/>
                        </a:solidFill>
                        <a:latin typeface="Helvetica Neue"/>
                        <a:cs typeface="Times New Roman"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atin typeface="Helvetica Neue"/>
                        </a:rPr>
                        <a:t>824</a:t>
                      </a:r>
                      <a:endParaRPr lang="en-US" sz="1600" b="0" dirty="0">
                        <a:solidFill>
                          <a:schemeClr val="tx1"/>
                        </a:solidFill>
                        <a:latin typeface="Helvetica Neue"/>
                        <a:cs typeface="Times New Roman"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atin typeface="Helvetica Neue"/>
                        </a:rPr>
                        <a:t>1,036</a:t>
                      </a:r>
                      <a:endParaRPr lang="en-US" sz="1600" b="0" dirty="0">
                        <a:solidFill>
                          <a:schemeClr val="tx1"/>
                        </a:solidFill>
                        <a:latin typeface="Helvetica Neue"/>
                        <a:cs typeface="Times New Roman"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atin typeface="Helvetica Neue"/>
                        </a:rPr>
                        <a:t>1,685</a:t>
                      </a:r>
                      <a:endParaRPr lang="en-US" sz="1600" b="0" dirty="0">
                        <a:solidFill>
                          <a:schemeClr val="tx1"/>
                        </a:solidFill>
                        <a:latin typeface="Helvetica Neue"/>
                        <a:cs typeface="Times New Roman" pitchFamily="18" charset="0"/>
                      </a:endParaRPr>
                    </a:p>
                  </a:txBody>
                  <a:tcPr anchor="ctr"/>
                </a:tc>
                <a:extLst>
                  <a:ext uri="{0D108BD9-81ED-4DB2-BD59-A6C34878D82A}">
                    <a16:rowId xmlns:a16="http://schemas.microsoft.com/office/drawing/2014/main" xmlns="" val="711571983"/>
                  </a:ext>
                </a:extLst>
              </a:tr>
            </a:tbl>
          </a:graphicData>
        </a:graphic>
      </p:graphicFrame>
      <p:pic>
        <p:nvPicPr>
          <p:cNvPr id="8" name="Picture 7" descr="Image result for fauji foundation">
            <a:extLst>
              <a:ext uri="{FF2B5EF4-FFF2-40B4-BE49-F238E27FC236}">
                <a16:creationId xmlns:a16="http://schemas.microsoft.com/office/drawing/2014/main" xmlns="" id="{AB88DB5B-B1E3-4613-BDFC-B1D3C98B3616}"/>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1187953" y="67235"/>
            <a:ext cx="856129" cy="941293"/>
          </a:xfrm>
          <a:prstGeom prst="rect">
            <a:avLst/>
          </a:prstGeom>
          <a:noFill/>
          <a:ln>
            <a:noFill/>
          </a:ln>
        </p:spPr>
      </p:pic>
      <p:sp>
        <p:nvSpPr>
          <p:cNvPr id="2" name="TextBox 1"/>
          <p:cNvSpPr txBox="1"/>
          <p:nvPr/>
        </p:nvSpPr>
        <p:spPr>
          <a:xfrm>
            <a:off x="467360" y="1178844"/>
            <a:ext cx="7401385" cy="369332"/>
          </a:xfrm>
          <a:prstGeom prst="rect">
            <a:avLst/>
          </a:prstGeom>
          <a:noFill/>
        </p:spPr>
        <p:txBody>
          <a:bodyPr wrap="none" rtlCol="0">
            <a:spAutoFit/>
          </a:bodyPr>
          <a:lstStyle/>
          <a:p>
            <a:r>
              <a:rPr lang="en-US" dirty="0">
                <a:solidFill>
                  <a:srgbClr val="000000"/>
                </a:solidFill>
                <a:latin typeface="Helvetica Neue"/>
                <a:cs typeface="Times New Roman" pitchFamily="18" charset="0"/>
              </a:rPr>
              <a:t>High cost of transportation may limit the penetration in new territories</a:t>
            </a:r>
            <a:r>
              <a:rPr lang="en-US" dirty="0" smtClean="0">
                <a:latin typeface="Helvetica Neue"/>
              </a:rPr>
              <a:t> </a:t>
            </a:r>
            <a:endParaRPr lang="en-US" dirty="0">
              <a:latin typeface="Helvetica Neue"/>
            </a:endParaRPr>
          </a:p>
        </p:txBody>
      </p:sp>
      <p:sp>
        <p:nvSpPr>
          <p:cNvPr id="5" name="TextBox 4"/>
          <p:cNvSpPr txBox="1"/>
          <p:nvPr/>
        </p:nvSpPr>
        <p:spPr>
          <a:xfrm>
            <a:off x="1088571" y="4852313"/>
            <a:ext cx="6165470" cy="861774"/>
          </a:xfrm>
          <a:prstGeom prst="rect">
            <a:avLst/>
          </a:prstGeom>
          <a:noFill/>
        </p:spPr>
        <p:txBody>
          <a:bodyPr wrap="none" rtlCol="0">
            <a:spAutoFit/>
          </a:bodyPr>
          <a:lstStyle/>
          <a:p>
            <a:pPr>
              <a:buFont typeface="Wingdings" pitchFamily="2" charset="2"/>
              <a:buChar char="Ø"/>
            </a:pPr>
            <a:r>
              <a:rPr lang="en-US" sz="1600" dirty="0">
                <a:latin typeface="Helvetica Neue"/>
                <a:cs typeface="Times New Roman" pitchFamily="18" charset="0"/>
              </a:rPr>
              <a:t>Average </a:t>
            </a:r>
            <a:r>
              <a:rPr lang="en-US" sz="1600" dirty="0" smtClean="0">
                <a:latin typeface="Helvetica Neue"/>
                <a:cs typeface="Times New Roman" pitchFamily="18" charset="0"/>
              </a:rPr>
              <a:t>Freight </a:t>
            </a:r>
            <a:r>
              <a:rPr lang="en-US" sz="1600" dirty="0">
                <a:latin typeface="Helvetica Neue"/>
                <a:cs typeface="Times New Roman" pitchFamily="18" charset="0"/>
              </a:rPr>
              <a:t>Cost </a:t>
            </a:r>
            <a:r>
              <a:rPr lang="en-US" sz="1600" dirty="0" smtClean="0">
                <a:latin typeface="Helvetica Neue"/>
                <a:cs typeface="Times New Roman" pitchFamily="18" charset="0"/>
              </a:rPr>
              <a:t>	</a:t>
            </a:r>
            <a:r>
              <a:rPr lang="en-US" sz="1600" dirty="0">
                <a:latin typeface="Helvetica Neue"/>
                <a:cs typeface="Times New Roman" pitchFamily="18" charset="0"/>
              </a:rPr>
              <a:t>	</a:t>
            </a:r>
            <a:r>
              <a:rPr lang="en-US" sz="1600" dirty="0" smtClean="0">
                <a:latin typeface="Helvetica Neue"/>
                <a:cs typeface="Times New Roman" pitchFamily="18" charset="0"/>
              </a:rPr>
              <a:t>				= </a:t>
            </a:r>
            <a:r>
              <a:rPr lang="en-US" sz="1600" dirty="0">
                <a:latin typeface="Helvetica Neue"/>
                <a:cs typeface="Times New Roman" pitchFamily="18" charset="0"/>
              </a:rPr>
              <a:t>Rs.1685/ton</a:t>
            </a:r>
          </a:p>
          <a:p>
            <a:pPr marL="1947672" lvl="8" indent="0">
              <a:buNone/>
            </a:pPr>
            <a:r>
              <a:rPr lang="en-US" sz="1600" dirty="0">
                <a:latin typeface="Helvetica Neue"/>
                <a:cs typeface="Times New Roman" pitchFamily="18" charset="0"/>
              </a:rPr>
              <a:t>                                           	= Rs.84.25/bag</a:t>
            </a:r>
          </a:p>
          <a:p>
            <a:endParaRPr lang="en-US" dirty="0"/>
          </a:p>
        </p:txBody>
      </p:sp>
    </p:spTree>
    <p:extLst>
      <p:ext uri="{BB962C8B-B14F-4D97-AF65-F5344CB8AC3E}">
        <p14:creationId xmlns:p14="http://schemas.microsoft.com/office/powerpoint/2010/main" val="200411162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Helvetica Neue"/>
                <a:cs typeface="Times New Roman" pitchFamily="18" charset="0"/>
              </a:rPr>
              <a:t>FCCL </a:t>
            </a:r>
            <a:r>
              <a:rPr lang="en-US" b="1" dirty="0">
                <a:latin typeface="Helvetica Neue"/>
                <a:cs typeface="Times New Roman" pitchFamily="18" charset="0"/>
              </a:rPr>
              <a:t>Freight R</a:t>
            </a:r>
            <a:r>
              <a:rPr lang="en-US" b="1" dirty="0" smtClean="0">
                <a:latin typeface="Helvetica Neue"/>
                <a:cs typeface="Times New Roman" pitchFamily="18" charset="0"/>
              </a:rPr>
              <a:t>ate Analysis with respect to Current </a:t>
            </a:r>
            <a:r>
              <a:rPr lang="en-US" b="1" dirty="0">
                <a:latin typeface="Helvetica Neue"/>
                <a:cs typeface="Times New Roman" pitchFamily="18" charset="0"/>
              </a:rPr>
              <a:t>M</a:t>
            </a:r>
            <a:r>
              <a:rPr lang="en-US" b="1" dirty="0" smtClean="0">
                <a:latin typeface="Helvetica Neue"/>
                <a:cs typeface="Times New Roman" pitchFamily="18" charset="0"/>
              </a:rPr>
              <a:t>arket </a:t>
            </a:r>
            <a:r>
              <a:rPr lang="en-US" b="1" dirty="0">
                <a:latin typeface="Helvetica Neue"/>
                <a:cs typeface="Times New Roman" pitchFamily="18" charset="0"/>
              </a:rPr>
              <a:t>F</a:t>
            </a:r>
            <a:r>
              <a:rPr lang="en-US" b="1" dirty="0" smtClean="0">
                <a:latin typeface="Helvetica Neue"/>
                <a:cs typeface="Times New Roman" pitchFamily="18" charset="0"/>
              </a:rPr>
              <a:t>reight</a:t>
            </a:r>
            <a:endParaRPr lang="en-US" dirty="0">
              <a:latin typeface="Helvetica Neue"/>
            </a:endParaRPr>
          </a:p>
        </p:txBody>
      </p:sp>
      <p:graphicFrame>
        <p:nvGraphicFramePr>
          <p:cNvPr id="6" name="Content Placeholder 4"/>
          <p:cNvGraphicFramePr>
            <a:graphicFrameLocks noGrp="1"/>
          </p:cNvGraphicFramePr>
          <p:nvPr>
            <p:ph idx="1"/>
            <p:extLst>
              <p:ext uri="{D42A27DB-BD31-4B8C-83A1-F6EECF244321}">
                <p14:modId xmlns:p14="http://schemas.microsoft.com/office/powerpoint/2010/main" val="3066309136"/>
              </p:ext>
            </p:extLst>
          </p:nvPr>
        </p:nvGraphicFramePr>
        <p:xfrm>
          <a:off x="466725" y="1220134"/>
          <a:ext cx="10721228" cy="5113658"/>
        </p:xfrm>
        <a:graphic>
          <a:graphicData uri="http://schemas.openxmlformats.org/drawingml/2006/table">
            <a:tbl>
              <a:tblPr firstRow="1" bandRow="1">
                <a:tableStyleId>{5940675A-B579-460E-94D1-54222C63F5DA}</a:tableStyleId>
              </a:tblPr>
              <a:tblGrid>
                <a:gridCol w="1074428"/>
                <a:gridCol w="1896489"/>
                <a:gridCol w="1980519"/>
                <a:gridCol w="3077034"/>
                <a:gridCol w="2692758"/>
              </a:tblGrid>
              <a:tr h="1027795">
                <a:tc>
                  <a:txBody>
                    <a:bodyPr/>
                    <a:lstStyle/>
                    <a:p>
                      <a:pPr algn="ctr"/>
                      <a:r>
                        <a:rPr lang="en-US" sz="1600" b="1" dirty="0" smtClean="0">
                          <a:solidFill>
                            <a:schemeClr val="bg1"/>
                          </a:solidFill>
                          <a:latin typeface="Helvetica Neue"/>
                        </a:rPr>
                        <a:t>Sr.#</a:t>
                      </a:r>
                      <a:endParaRPr lang="en-US" sz="1600" b="1" dirty="0">
                        <a:solidFill>
                          <a:schemeClr val="bg1"/>
                        </a:solidFill>
                        <a:latin typeface="Helvetica Neue"/>
                        <a:cs typeface="Times New Roman" pitchFamily="18" charset="0"/>
                      </a:endParaRPr>
                    </a:p>
                  </a:txBody>
                  <a:tcPr marL="121697" marR="121697" anchor="ctr">
                    <a:solidFill>
                      <a:schemeClr val="accent1"/>
                    </a:solidFill>
                  </a:tcPr>
                </a:tc>
                <a:tc>
                  <a:txBody>
                    <a:bodyPr/>
                    <a:lstStyle/>
                    <a:p>
                      <a:pPr algn="ctr"/>
                      <a:r>
                        <a:rPr lang="en-US" sz="1600" b="1" dirty="0" smtClean="0">
                          <a:solidFill>
                            <a:schemeClr val="bg1"/>
                          </a:solidFill>
                          <a:latin typeface="Helvetica Neue"/>
                        </a:rPr>
                        <a:t>Destination</a:t>
                      </a:r>
                      <a:endParaRPr lang="en-US" sz="1600" b="1" dirty="0">
                        <a:solidFill>
                          <a:schemeClr val="bg1"/>
                        </a:solidFill>
                        <a:latin typeface="Helvetica Neue"/>
                        <a:cs typeface="Times New Roman" pitchFamily="18" charset="0"/>
                      </a:endParaRPr>
                    </a:p>
                  </a:txBody>
                  <a:tcPr marL="121697" marR="121697" anchor="ctr">
                    <a:solidFill>
                      <a:schemeClr val="accent1"/>
                    </a:solidFill>
                  </a:tcPr>
                </a:tc>
                <a:tc>
                  <a:txBody>
                    <a:bodyPr/>
                    <a:lstStyle/>
                    <a:p>
                      <a:pPr algn="ctr"/>
                      <a:r>
                        <a:rPr lang="en-US" sz="1600" b="1" dirty="0" smtClean="0">
                          <a:solidFill>
                            <a:schemeClr val="bg1"/>
                          </a:solidFill>
                          <a:latin typeface="Helvetica Neue"/>
                        </a:rPr>
                        <a:t>FCCL Freight</a:t>
                      </a:r>
                      <a:r>
                        <a:rPr lang="en-US" sz="1600" b="1" baseline="0" dirty="0" smtClean="0">
                          <a:solidFill>
                            <a:schemeClr val="bg1"/>
                          </a:solidFill>
                          <a:latin typeface="Helvetica Neue"/>
                        </a:rPr>
                        <a:t> Rs</a:t>
                      </a:r>
                      <a:r>
                        <a:rPr lang="en-US" sz="1600" b="1" dirty="0" smtClean="0">
                          <a:solidFill>
                            <a:schemeClr val="bg1"/>
                          </a:solidFill>
                          <a:latin typeface="Helvetica Neue"/>
                        </a:rPr>
                        <a:t>./bag</a:t>
                      </a:r>
                      <a:endParaRPr lang="en-US" sz="1600" b="1" dirty="0">
                        <a:solidFill>
                          <a:schemeClr val="bg1"/>
                        </a:solidFill>
                        <a:latin typeface="Helvetica Neue"/>
                        <a:cs typeface="Times New Roman" pitchFamily="18" charset="0"/>
                      </a:endParaRPr>
                    </a:p>
                  </a:txBody>
                  <a:tcPr marL="121697" marR="121697" anchor="ctr">
                    <a:solidFill>
                      <a:schemeClr val="accent1"/>
                    </a:solidFill>
                  </a:tcPr>
                </a:tc>
                <a:tc>
                  <a:txBody>
                    <a:bodyPr/>
                    <a:lstStyle/>
                    <a:p>
                      <a:pPr algn="ctr"/>
                      <a:r>
                        <a:rPr lang="en-US" sz="1600" b="1" dirty="0" smtClean="0">
                          <a:solidFill>
                            <a:schemeClr val="bg1"/>
                          </a:solidFill>
                          <a:latin typeface="Helvetica Neue"/>
                        </a:rPr>
                        <a:t>Open Market Rs./bag Dated 1</a:t>
                      </a:r>
                      <a:r>
                        <a:rPr lang="en-US" sz="1600" b="1" baseline="30000" dirty="0" smtClean="0">
                          <a:solidFill>
                            <a:schemeClr val="bg1"/>
                          </a:solidFill>
                          <a:latin typeface="Helvetica Neue"/>
                        </a:rPr>
                        <a:t>st</a:t>
                      </a:r>
                      <a:r>
                        <a:rPr lang="en-US" sz="1600" b="1" dirty="0" smtClean="0">
                          <a:solidFill>
                            <a:schemeClr val="bg1"/>
                          </a:solidFill>
                          <a:latin typeface="Helvetica Neue"/>
                        </a:rPr>
                        <a:t> Sep, 19</a:t>
                      </a:r>
                      <a:r>
                        <a:rPr lang="en-US" sz="1600" b="1" baseline="0" dirty="0" smtClean="0">
                          <a:solidFill>
                            <a:schemeClr val="bg1"/>
                          </a:solidFill>
                          <a:latin typeface="Helvetica Neue"/>
                        </a:rPr>
                        <a:t> (Fuel price increase Rs.5.35/</a:t>
                      </a:r>
                      <a:r>
                        <a:rPr lang="en-US" sz="1600" b="1" baseline="0" dirty="0" err="1" smtClean="0">
                          <a:solidFill>
                            <a:schemeClr val="bg1"/>
                          </a:solidFill>
                          <a:latin typeface="Helvetica Neue"/>
                        </a:rPr>
                        <a:t>ltr</a:t>
                      </a:r>
                      <a:r>
                        <a:rPr lang="en-US" sz="1600" b="1" baseline="0" dirty="0" smtClean="0">
                          <a:solidFill>
                            <a:schemeClr val="bg1"/>
                          </a:solidFill>
                          <a:latin typeface="Helvetica Neue"/>
                        </a:rPr>
                        <a:t>.(3.95%) translate in freight @1.38%</a:t>
                      </a:r>
                      <a:endParaRPr lang="en-US" sz="1600" b="1" dirty="0">
                        <a:solidFill>
                          <a:schemeClr val="bg1"/>
                        </a:solidFill>
                        <a:latin typeface="Helvetica Neue"/>
                        <a:cs typeface="Times New Roman" pitchFamily="18" charset="0"/>
                      </a:endParaRPr>
                    </a:p>
                  </a:txBody>
                  <a:tcPr marL="121697" marR="121697" anchor="ctr">
                    <a:solidFill>
                      <a:schemeClr val="accent1"/>
                    </a:solidFill>
                  </a:tcPr>
                </a:tc>
                <a:tc>
                  <a:txBody>
                    <a:bodyPr/>
                    <a:lstStyle/>
                    <a:p>
                      <a:pPr algn="ctr"/>
                      <a:r>
                        <a:rPr lang="en-US" sz="1600" b="1" dirty="0" smtClean="0">
                          <a:solidFill>
                            <a:schemeClr val="bg1"/>
                          </a:solidFill>
                          <a:latin typeface="Helvetica Neue"/>
                        </a:rPr>
                        <a:t>Open Market/bag Dated 1</a:t>
                      </a:r>
                      <a:r>
                        <a:rPr lang="en-US" sz="1600" b="1" baseline="30000" dirty="0" smtClean="0">
                          <a:solidFill>
                            <a:schemeClr val="bg1"/>
                          </a:solidFill>
                          <a:latin typeface="Helvetica Neue"/>
                        </a:rPr>
                        <a:t>st</a:t>
                      </a:r>
                      <a:r>
                        <a:rPr lang="en-US" sz="1600" b="1" dirty="0" smtClean="0">
                          <a:solidFill>
                            <a:schemeClr val="bg1"/>
                          </a:solidFill>
                          <a:latin typeface="Helvetica Neue"/>
                        </a:rPr>
                        <a:t> Oct, 19.</a:t>
                      </a:r>
                      <a:r>
                        <a:rPr lang="en-US" sz="1600" b="1" baseline="0" dirty="0" smtClean="0">
                          <a:solidFill>
                            <a:schemeClr val="bg1"/>
                          </a:solidFill>
                          <a:latin typeface="Helvetica Neue"/>
                        </a:rPr>
                        <a:t> No change in fuel</a:t>
                      </a:r>
                      <a:endParaRPr lang="en-US" sz="1600" b="1" dirty="0">
                        <a:solidFill>
                          <a:schemeClr val="bg1"/>
                        </a:solidFill>
                        <a:latin typeface="Helvetica Neue"/>
                        <a:cs typeface="Times New Roman" pitchFamily="18" charset="0"/>
                      </a:endParaRPr>
                    </a:p>
                  </a:txBody>
                  <a:tcPr marL="121697" marR="121697" anchor="ctr">
                    <a:solidFill>
                      <a:schemeClr val="accent1"/>
                    </a:solidFill>
                  </a:tcPr>
                </a:tc>
              </a:tr>
              <a:tr h="323021">
                <a:tc>
                  <a:txBody>
                    <a:bodyPr/>
                    <a:lstStyle/>
                    <a:p>
                      <a:pPr algn="ctr"/>
                      <a:r>
                        <a:rPr lang="en-US" sz="1600" dirty="0" smtClean="0">
                          <a:latin typeface="Helvetica Neue"/>
                        </a:rPr>
                        <a:t>1</a:t>
                      </a:r>
                      <a:endParaRPr lang="en-US" sz="1600" dirty="0">
                        <a:latin typeface="Helvetica Neue"/>
                        <a:cs typeface="Times New Roman" pitchFamily="18" charset="0"/>
                      </a:endParaRPr>
                    </a:p>
                  </a:txBody>
                  <a:tcPr marL="121697" marR="121697" anchor="ctr"/>
                </a:tc>
                <a:tc>
                  <a:txBody>
                    <a:bodyPr/>
                    <a:lstStyle/>
                    <a:p>
                      <a:pPr algn="ctr"/>
                      <a:r>
                        <a:rPr lang="en-US" sz="1600" dirty="0" smtClean="0">
                          <a:latin typeface="Helvetica Neue"/>
                        </a:rPr>
                        <a:t>Islamabad</a:t>
                      </a:r>
                      <a:endParaRPr lang="en-US" sz="1600" dirty="0">
                        <a:latin typeface="Helvetica Neue"/>
                        <a:cs typeface="Times New Roman" pitchFamily="18" charset="0"/>
                      </a:endParaRPr>
                    </a:p>
                  </a:txBody>
                  <a:tcPr marL="121697" marR="121697" anchor="ctr"/>
                </a:tc>
                <a:tc>
                  <a:txBody>
                    <a:bodyPr/>
                    <a:lstStyle/>
                    <a:p>
                      <a:pPr algn="ctr"/>
                      <a:r>
                        <a:rPr lang="en-US" sz="1600" dirty="0" smtClean="0">
                          <a:latin typeface="Helvetica Neue"/>
                        </a:rPr>
                        <a:t>54</a:t>
                      </a:r>
                      <a:endParaRPr lang="en-US" sz="1600" dirty="0">
                        <a:latin typeface="Helvetica Neue"/>
                        <a:cs typeface="Times New Roman" pitchFamily="18" charset="0"/>
                      </a:endParaRPr>
                    </a:p>
                  </a:txBody>
                  <a:tcPr marL="121697" marR="121697" anchor="ctr"/>
                </a:tc>
                <a:tc>
                  <a:txBody>
                    <a:bodyPr/>
                    <a:lstStyle/>
                    <a:p>
                      <a:pPr algn="ctr"/>
                      <a:r>
                        <a:rPr lang="en-US" sz="1600" dirty="0" smtClean="0">
                          <a:latin typeface="Helvetica Neue"/>
                        </a:rPr>
                        <a:t>35</a:t>
                      </a:r>
                      <a:endParaRPr lang="en-US" sz="1600" dirty="0">
                        <a:latin typeface="Helvetica Neue"/>
                        <a:cs typeface="Times New Roman" pitchFamily="18" charset="0"/>
                      </a:endParaRPr>
                    </a:p>
                  </a:txBody>
                  <a:tcPr marL="121697" marR="121697" anchor="ctr"/>
                </a:tc>
                <a:tc>
                  <a:txBody>
                    <a:bodyPr/>
                    <a:lstStyle/>
                    <a:p>
                      <a:pPr algn="ctr"/>
                      <a:r>
                        <a:rPr lang="en-US" sz="1600" dirty="0" smtClean="0">
                          <a:latin typeface="Helvetica Neue"/>
                        </a:rPr>
                        <a:t>No Change</a:t>
                      </a:r>
                      <a:endParaRPr lang="en-US" sz="1600" dirty="0">
                        <a:latin typeface="Helvetica Neue"/>
                        <a:cs typeface="Times New Roman" pitchFamily="18" charset="0"/>
                      </a:endParaRPr>
                    </a:p>
                  </a:txBody>
                  <a:tcPr marL="121697" marR="121697" anchor="ctr"/>
                </a:tc>
              </a:tr>
              <a:tr h="323021">
                <a:tc>
                  <a:txBody>
                    <a:bodyPr/>
                    <a:lstStyle/>
                    <a:p>
                      <a:pPr algn="ctr"/>
                      <a:r>
                        <a:rPr lang="en-US" sz="1600" dirty="0" smtClean="0">
                          <a:latin typeface="Helvetica Neue"/>
                        </a:rPr>
                        <a:t>2</a:t>
                      </a:r>
                      <a:endParaRPr lang="en-US" sz="1600" dirty="0">
                        <a:latin typeface="Helvetica Neue"/>
                        <a:cs typeface="Times New Roman" pitchFamily="18" charset="0"/>
                      </a:endParaRPr>
                    </a:p>
                  </a:txBody>
                  <a:tcPr marL="121697" marR="121697" anchor="ctr"/>
                </a:tc>
                <a:tc>
                  <a:txBody>
                    <a:bodyPr/>
                    <a:lstStyle/>
                    <a:p>
                      <a:pPr algn="ctr"/>
                      <a:r>
                        <a:rPr lang="en-US" sz="1600" dirty="0" smtClean="0">
                          <a:latin typeface="Helvetica Neue"/>
                        </a:rPr>
                        <a:t>Rawalpindi</a:t>
                      </a:r>
                      <a:endParaRPr lang="en-US" sz="1600" dirty="0">
                        <a:latin typeface="Helvetica Neue"/>
                        <a:cs typeface="Times New Roman" pitchFamily="18" charset="0"/>
                      </a:endParaRPr>
                    </a:p>
                  </a:txBody>
                  <a:tcPr marL="121697" marR="121697" anchor="ctr"/>
                </a:tc>
                <a:tc>
                  <a:txBody>
                    <a:bodyPr/>
                    <a:lstStyle/>
                    <a:p>
                      <a:pPr algn="ctr"/>
                      <a:r>
                        <a:rPr lang="en-US" sz="1600" dirty="0" smtClean="0">
                          <a:latin typeface="Helvetica Neue"/>
                        </a:rPr>
                        <a:t>54</a:t>
                      </a:r>
                      <a:endParaRPr lang="en-US" sz="1600" dirty="0">
                        <a:latin typeface="Helvetica Neue"/>
                        <a:cs typeface="Times New Roman" pitchFamily="18" charset="0"/>
                      </a:endParaRPr>
                    </a:p>
                  </a:txBody>
                  <a:tcPr marL="121697" marR="121697" anchor="ctr"/>
                </a:tc>
                <a:tc>
                  <a:txBody>
                    <a:bodyPr/>
                    <a:lstStyle/>
                    <a:p>
                      <a:pPr algn="ctr"/>
                      <a:r>
                        <a:rPr lang="en-US" sz="1600" dirty="0" smtClean="0">
                          <a:latin typeface="Helvetica Neue"/>
                        </a:rPr>
                        <a:t>35</a:t>
                      </a:r>
                      <a:endParaRPr lang="en-US" sz="1600" dirty="0">
                        <a:latin typeface="Helvetica Neue"/>
                        <a:cs typeface="Times New Roman" pitchFamily="18" charset="0"/>
                      </a:endParaRPr>
                    </a:p>
                  </a:txBody>
                  <a:tcPr marL="121697" marR="121697" anchor="ctr"/>
                </a:tc>
                <a:tc>
                  <a:txBody>
                    <a:bodyPr/>
                    <a:lstStyle/>
                    <a:p>
                      <a:pPr algn="ctr"/>
                      <a:r>
                        <a:rPr lang="en-US" sz="1600" dirty="0" smtClean="0">
                          <a:latin typeface="Helvetica Neue"/>
                        </a:rPr>
                        <a:t>No Change</a:t>
                      </a:r>
                      <a:endParaRPr lang="en-US" sz="1600" dirty="0">
                        <a:latin typeface="Helvetica Neue"/>
                        <a:cs typeface="Times New Roman" pitchFamily="18" charset="0"/>
                      </a:endParaRPr>
                    </a:p>
                  </a:txBody>
                  <a:tcPr marL="121697" marR="121697" anchor="ctr"/>
                </a:tc>
              </a:tr>
              <a:tr h="323021">
                <a:tc>
                  <a:txBody>
                    <a:bodyPr/>
                    <a:lstStyle/>
                    <a:p>
                      <a:pPr algn="ctr"/>
                      <a:r>
                        <a:rPr lang="en-US" sz="1600" dirty="0" smtClean="0">
                          <a:latin typeface="Helvetica Neue"/>
                        </a:rPr>
                        <a:t>3</a:t>
                      </a:r>
                      <a:endParaRPr lang="en-US" sz="1600" dirty="0">
                        <a:latin typeface="Helvetica Neue"/>
                        <a:cs typeface="Times New Roman" pitchFamily="18" charset="0"/>
                      </a:endParaRPr>
                    </a:p>
                  </a:txBody>
                  <a:tcPr marL="121697" marR="121697" anchor="ctr"/>
                </a:tc>
                <a:tc>
                  <a:txBody>
                    <a:bodyPr/>
                    <a:lstStyle/>
                    <a:p>
                      <a:pPr algn="ctr"/>
                      <a:r>
                        <a:rPr lang="en-US" sz="1600" dirty="0" smtClean="0">
                          <a:latin typeface="Helvetica Neue"/>
                        </a:rPr>
                        <a:t>Peshawar</a:t>
                      </a:r>
                      <a:endParaRPr lang="en-US" sz="1600" dirty="0">
                        <a:latin typeface="Helvetica Neue"/>
                        <a:cs typeface="Times New Roman" pitchFamily="18" charset="0"/>
                      </a:endParaRPr>
                    </a:p>
                  </a:txBody>
                  <a:tcPr marL="121697" marR="121697" anchor="ctr"/>
                </a:tc>
                <a:tc>
                  <a:txBody>
                    <a:bodyPr/>
                    <a:lstStyle/>
                    <a:p>
                      <a:pPr algn="ctr"/>
                      <a:r>
                        <a:rPr lang="en-US" sz="1600" dirty="0" smtClean="0">
                          <a:latin typeface="Helvetica Neue"/>
                        </a:rPr>
                        <a:t>63</a:t>
                      </a:r>
                      <a:endParaRPr lang="en-US" sz="1600" dirty="0">
                        <a:latin typeface="Helvetica Neue"/>
                        <a:cs typeface="Times New Roman" pitchFamily="18" charset="0"/>
                      </a:endParaRPr>
                    </a:p>
                  </a:txBody>
                  <a:tcPr marL="121697" marR="121697" anchor="ctr"/>
                </a:tc>
                <a:tc>
                  <a:txBody>
                    <a:bodyPr/>
                    <a:lstStyle/>
                    <a:p>
                      <a:pPr algn="ctr"/>
                      <a:r>
                        <a:rPr lang="en-US" sz="1600" dirty="0" smtClean="0">
                          <a:latin typeface="Helvetica Neue"/>
                          <a:cs typeface="+mn-cs"/>
                        </a:rPr>
                        <a:t>40</a:t>
                      </a:r>
                      <a:endParaRPr lang="en-US" sz="1600" dirty="0">
                        <a:latin typeface="Helvetica Neue"/>
                        <a:cs typeface="Times New Roman" pitchFamily="18" charset="0"/>
                      </a:endParaRPr>
                    </a:p>
                  </a:txBody>
                  <a:tcPr marL="121697" marR="121697" anchor="ctr"/>
                </a:tc>
                <a:tc>
                  <a:txBody>
                    <a:bodyPr/>
                    <a:lstStyle/>
                    <a:p>
                      <a:pPr algn="ctr"/>
                      <a:r>
                        <a:rPr lang="en-US" sz="1600" dirty="0" smtClean="0">
                          <a:latin typeface="Helvetica Neue"/>
                        </a:rPr>
                        <a:t>No Change</a:t>
                      </a:r>
                      <a:endParaRPr lang="en-US" sz="1600" dirty="0">
                        <a:latin typeface="Helvetica Neue"/>
                        <a:cs typeface="Times New Roman" pitchFamily="18" charset="0"/>
                      </a:endParaRPr>
                    </a:p>
                  </a:txBody>
                  <a:tcPr marL="121697" marR="121697" anchor="ctr"/>
                </a:tc>
              </a:tr>
              <a:tr h="323021">
                <a:tc>
                  <a:txBody>
                    <a:bodyPr/>
                    <a:lstStyle/>
                    <a:p>
                      <a:pPr algn="ctr"/>
                      <a:r>
                        <a:rPr lang="en-US" sz="1600" dirty="0" smtClean="0">
                          <a:latin typeface="Helvetica Neue"/>
                        </a:rPr>
                        <a:t>4</a:t>
                      </a:r>
                      <a:endParaRPr lang="en-US" sz="1600" dirty="0">
                        <a:latin typeface="Helvetica Neue"/>
                        <a:cs typeface="Times New Roman" pitchFamily="18" charset="0"/>
                      </a:endParaRPr>
                    </a:p>
                  </a:txBody>
                  <a:tcPr marL="121697" marR="121697" anchor="ctr"/>
                </a:tc>
                <a:tc>
                  <a:txBody>
                    <a:bodyPr/>
                    <a:lstStyle/>
                    <a:p>
                      <a:pPr algn="ctr"/>
                      <a:r>
                        <a:rPr lang="en-US" sz="1600" dirty="0" smtClean="0">
                          <a:latin typeface="Helvetica Neue"/>
                        </a:rPr>
                        <a:t>Gujranwala</a:t>
                      </a:r>
                      <a:endParaRPr lang="en-US" sz="1600" dirty="0">
                        <a:latin typeface="Helvetica Neue"/>
                        <a:cs typeface="Times New Roman" pitchFamily="18" charset="0"/>
                      </a:endParaRPr>
                    </a:p>
                  </a:txBody>
                  <a:tcPr marL="121697" marR="121697" anchor="ctr"/>
                </a:tc>
                <a:tc>
                  <a:txBody>
                    <a:bodyPr/>
                    <a:lstStyle/>
                    <a:p>
                      <a:pPr algn="ctr"/>
                      <a:r>
                        <a:rPr lang="en-US" sz="1600" dirty="0" smtClean="0">
                          <a:latin typeface="Helvetica Neue"/>
                        </a:rPr>
                        <a:t>93</a:t>
                      </a:r>
                      <a:endParaRPr lang="en-US" sz="1600" dirty="0">
                        <a:latin typeface="Helvetica Neue"/>
                        <a:cs typeface="Times New Roman" pitchFamily="18" charset="0"/>
                      </a:endParaRPr>
                    </a:p>
                  </a:txBody>
                  <a:tcPr marL="121697" marR="121697" anchor="ctr"/>
                </a:tc>
                <a:tc>
                  <a:txBody>
                    <a:bodyPr/>
                    <a:lstStyle/>
                    <a:p>
                      <a:pPr algn="ctr"/>
                      <a:r>
                        <a:rPr lang="en-US" sz="1600" dirty="0" smtClean="0">
                          <a:latin typeface="Helvetica Neue"/>
                        </a:rPr>
                        <a:t>65</a:t>
                      </a:r>
                      <a:endParaRPr lang="en-US" sz="1600" dirty="0">
                        <a:latin typeface="Helvetica Neue"/>
                        <a:cs typeface="Times New Roman" pitchFamily="18" charset="0"/>
                      </a:endParaRPr>
                    </a:p>
                  </a:txBody>
                  <a:tcPr marL="121697" marR="121697" anchor="ctr"/>
                </a:tc>
                <a:tc>
                  <a:txBody>
                    <a:bodyPr/>
                    <a:lstStyle/>
                    <a:p>
                      <a:pPr algn="ctr"/>
                      <a:r>
                        <a:rPr lang="en-US" sz="1600" dirty="0" smtClean="0">
                          <a:latin typeface="Helvetica Neue"/>
                        </a:rPr>
                        <a:t>No Change</a:t>
                      </a:r>
                      <a:endParaRPr lang="en-US" sz="1600" dirty="0">
                        <a:latin typeface="Helvetica Neue"/>
                        <a:cs typeface="Times New Roman" pitchFamily="18" charset="0"/>
                      </a:endParaRPr>
                    </a:p>
                  </a:txBody>
                  <a:tcPr marL="121697" marR="121697" anchor="ctr"/>
                </a:tc>
              </a:tr>
              <a:tr h="323021">
                <a:tc>
                  <a:txBody>
                    <a:bodyPr/>
                    <a:lstStyle/>
                    <a:p>
                      <a:pPr algn="ctr"/>
                      <a:r>
                        <a:rPr lang="en-US" sz="1600" dirty="0" smtClean="0">
                          <a:latin typeface="Helvetica Neue"/>
                        </a:rPr>
                        <a:t>5</a:t>
                      </a:r>
                      <a:endParaRPr lang="en-US" sz="1600" dirty="0">
                        <a:latin typeface="Helvetica Neue"/>
                        <a:cs typeface="Times New Roman" pitchFamily="18" charset="0"/>
                      </a:endParaRPr>
                    </a:p>
                  </a:txBody>
                  <a:tcPr marL="121697" marR="121697" anchor="ctr"/>
                </a:tc>
                <a:tc>
                  <a:txBody>
                    <a:bodyPr/>
                    <a:lstStyle/>
                    <a:p>
                      <a:pPr algn="ctr"/>
                      <a:r>
                        <a:rPr lang="en-US" sz="1600" dirty="0" smtClean="0">
                          <a:latin typeface="Helvetica Neue"/>
                        </a:rPr>
                        <a:t>Lahore</a:t>
                      </a:r>
                      <a:endParaRPr lang="en-US" sz="1600" dirty="0">
                        <a:latin typeface="Helvetica Neue"/>
                        <a:cs typeface="Times New Roman" pitchFamily="18" charset="0"/>
                      </a:endParaRPr>
                    </a:p>
                  </a:txBody>
                  <a:tcPr marL="121697" marR="121697" anchor="ctr"/>
                </a:tc>
                <a:tc>
                  <a:txBody>
                    <a:bodyPr/>
                    <a:lstStyle/>
                    <a:p>
                      <a:pPr algn="ctr"/>
                      <a:r>
                        <a:rPr lang="en-US" sz="1600" dirty="0" smtClean="0">
                          <a:latin typeface="Helvetica Neue"/>
                        </a:rPr>
                        <a:t>93</a:t>
                      </a:r>
                      <a:endParaRPr lang="en-US" sz="1600" dirty="0">
                        <a:latin typeface="Helvetica Neue"/>
                        <a:cs typeface="Times New Roman" pitchFamily="18" charset="0"/>
                      </a:endParaRPr>
                    </a:p>
                  </a:txBody>
                  <a:tcPr marL="121697" marR="121697" anchor="ctr"/>
                </a:tc>
                <a:tc>
                  <a:txBody>
                    <a:bodyPr/>
                    <a:lstStyle/>
                    <a:p>
                      <a:pPr algn="ctr"/>
                      <a:r>
                        <a:rPr lang="en-US" sz="1600" dirty="0" smtClean="0">
                          <a:latin typeface="Helvetica Neue"/>
                        </a:rPr>
                        <a:t>75</a:t>
                      </a:r>
                      <a:endParaRPr lang="en-US" sz="1600" dirty="0">
                        <a:latin typeface="Helvetica Neue"/>
                        <a:cs typeface="Times New Roman" pitchFamily="18" charset="0"/>
                      </a:endParaRPr>
                    </a:p>
                  </a:txBody>
                  <a:tcPr marL="121697" marR="121697" anchor="ctr"/>
                </a:tc>
                <a:tc>
                  <a:txBody>
                    <a:bodyPr/>
                    <a:lstStyle/>
                    <a:p>
                      <a:pPr algn="ctr"/>
                      <a:r>
                        <a:rPr lang="en-US" sz="1600" dirty="0" smtClean="0">
                          <a:latin typeface="Helvetica Neue"/>
                        </a:rPr>
                        <a:t>No Change</a:t>
                      </a:r>
                      <a:endParaRPr lang="en-US" sz="1600" dirty="0">
                        <a:latin typeface="Helvetica Neue"/>
                        <a:cs typeface="Times New Roman" pitchFamily="18" charset="0"/>
                      </a:endParaRPr>
                    </a:p>
                  </a:txBody>
                  <a:tcPr marL="121697" marR="121697" anchor="ctr"/>
                </a:tc>
              </a:tr>
              <a:tr h="323021">
                <a:tc>
                  <a:txBody>
                    <a:bodyPr/>
                    <a:lstStyle/>
                    <a:p>
                      <a:pPr algn="ctr"/>
                      <a:r>
                        <a:rPr lang="en-US" sz="1600" dirty="0" smtClean="0">
                          <a:latin typeface="Helvetica Neue"/>
                        </a:rPr>
                        <a:t>6</a:t>
                      </a:r>
                      <a:endParaRPr lang="en-US" sz="1600" dirty="0">
                        <a:latin typeface="Helvetica Neue"/>
                        <a:cs typeface="Times New Roman" pitchFamily="18" charset="0"/>
                      </a:endParaRPr>
                    </a:p>
                  </a:txBody>
                  <a:tcPr marL="121697" marR="121697" anchor="ctr"/>
                </a:tc>
                <a:tc>
                  <a:txBody>
                    <a:bodyPr/>
                    <a:lstStyle/>
                    <a:p>
                      <a:pPr algn="ctr"/>
                      <a:r>
                        <a:rPr lang="en-US" sz="1600" dirty="0" smtClean="0">
                          <a:latin typeface="Helvetica Neue"/>
                        </a:rPr>
                        <a:t>Faisalabad</a:t>
                      </a:r>
                      <a:endParaRPr lang="en-US" sz="1600" dirty="0">
                        <a:latin typeface="Helvetica Neue"/>
                        <a:cs typeface="Times New Roman" pitchFamily="18" charset="0"/>
                      </a:endParaRPr>
                    </a:p>
                  </a:txBody>
                  <a:tcPr marL="121697" marR="121697" anchor="ctr"/>
                </a:tc>
                <a:tc>
                  <a:txBody>
                    <a:bodyPr/>
                    <a:lstStyle/>
                    <a:p>
                      <a:pPr algn="ctr"/>
                      <a:r>
                        <a:rPr lang="en-US" sz="1600" dirty="0" smtClean="0">
                          <a:latin typeface="Helvetica Neue"/>
                        </a:rPr>
                        <a:t>98</a:t>
                      </a:r>
                      <a:endParaRPr lang="en-US" sz="1600" dirty="0">
                        <a:latin typeface="Helvetica Neue"/>
                        <a:cs typeface="Times New Roman" pitchFamily="18" charset="0"/>
                      </a:endParaRPr>
                    </a:p>
                  </a:txBody>
                  <a:tcPr marL="121697" marR="121697" anchor="ctr"/>
                </a:tc>
                <a:tc>
                  <a:txBody>
                    <a:bodyPr/>
                    <a:lstStyle/>
                    <a:p>
                      <a:pPr algn="ctr"/>
                      <a:r>
                        <a:rPr lang="en-US" sz="1600" dirty="0" smtClean="0">
                          <a:latin typeface="Helvetica Neue"/>
                          <a:cs typeface="+mn-cs"/>
                        </a:rPr>
                        <a:t>80</a:t>
                      </a:r>
                      <a:endParaRPr lang="en-US" sz="1600" dirty="0">
                        <a:latin typeface="Helvetica Neue"/>
                        <a:cs typeface="Times New Roman" pitchFamily="18" charset="0"/>
                      </a:endParaRPr>
                    </a:p>
                  </a:txBody>
                  <a:tcPr marL="121697" marR="121697" anchor="ctr"/>
                </a:tc>
                <a:tc>
                  <a:txBody>
                    <a:bodyPr/>
                    <a:lstStyle/>
                    <a:p>
                      <a:pPr algn="ctr"/>
                      <a:r>
                        <a:rPr lang="en-US" sz="1600" dirty="0" smtClean="0">
                          <a:latin typeface="Helvetica Neue"/>
                        </a:rPr>
                        <a:t>No Change</a:t>
                      </a:r>
                      <a:endParaRPr lang="en-US" sz="1600" dirty="0">
                        <a:latin typeface="Helvetica Neue"/>
                        <a:cs typeface="Times New Roman" pitchFamily="18" charset="0"/>
                      </a:endParaRPr>
                    </a:p>
                  </a:txBody>
                  <a:tcPr marL="121697" marR="121697" anchor="ctr"/>
                </a:tc>
              </a:tr>
              <a:tr h="323021">
                <a:tc>
                  <a:txBody>
                    <a:bodyPr/>
                    <a:lstStyle/>
                    <a:p>
                      <a:pPr algn="ctr"/>
                      <a:r>
                        <a:rPr lang="en-US" sz="1600" dirty="0" smtClean="0">
                          <a:latin typeface="Helvetica Neue"/>
                        </a:rPr>
                        <a:t>7</a:t>
                      </a:r>
                      <a:endParaRPr lang="en-US" sz="1600" dirty="0">
                        <a:latin typeface="Helvetica Neue"/>
                        <a:cs typeface="Times New Roman" pitchFamily="18" charset="0"/>
                      </a:endParaRPr>
                    </a:p>
                  </a:txBody>
                  <a:tcPr marL="121697" marR="121697" anchor="ctr"/>
                </a:tc>
                <a:tc>
                  <a:txBody>
                    <a:bodyPr/>
                    <a:lstStyle/>
                    <a:p>
                      <a:pPr algn="ctr"/>
                      <a:r>
                        <a:rPr lang="en-US" sz="1600" dirty="0" smtClean="0">
                          <a:latin typeface="Helvetica Neue"/>
                        </a:rPr>
                        <a:t>Sargodha</a:t>
                      </a:r>
                      <a:endParaRPr lang="en-US" sz="1600" dirty="0">
                        <a:latin typeface="Helvetica Neue"/>
                        <a:cs typeface="Times New Roman" pitchFamily="18" charset="0"/>
                      </a:endParaRPr>
                    </a:p>
                  </a:txBody>
                  <a:tcPr marL="121697" marR="121697" anchor="ctr"/>
                </a:tc>
                <a:tc>
                  <a:txBody>
                    <a:bodyPr/>
                    <a:lstStyle/>
                    <a:p>
                      <a:pPr algn="ctr"/>
                      <a:r>
                        <a:rPr lang="en-US" sz="1600" dirty="0" smtClean="0">
                          <a:latin typeface="Helvetica Neue"/>
                        </a:rPr>
                        <a:t>100</a:t>
                      </a:r>
                      <a:endParaRPr lang="en-US" sz="1600" dirty="0">
                        <a:latin typeface="Helvetica Neue"/>
                        <a:cs typeface="Times New Roman" pitchFamily="18" charset="0"/>
                      </a:endParaRPr>
                    </a:p>
                  </a:txBody>
                  <a:tcPr marL="121697" marR="121697" anchor="ctr"/>
                </a:tc>
                <a:tc>
                  <a:txBody>
                    <a:bodyPr/>
                    <a:lstStyle/>
                    <a:p>
                      <a:pPr algn="ctr"/>
                      <a:r>
                        <a:rPr lang="en-US" sz="1600" dirty="0" smtClean="0">
                          <a:latin typeface="Helvetica Neue"/>
                        </a:rPr>
                        <a:t>65</a:t>
                      </a:r>
                      <a:endParaRPr lang="en-US" sz="1600" dirty="0">
                        <a:latin typeface="Helvetica Neue"/>
                        <a:cs typeface="Times New Roman" pitchFamily="18" charset="0"/>
                      </a:endParaRPr>
                    </a:p>
                  </a:txBody>
                  <a:tcPr marL="121697" marR="121697" anchor="ctr"/>
                </a:tc>
                <a:tc>
                  <a:txBody>
                    <a:bodyPr/>
                    <a:lstStyle/>
                    <a:p>
                      <a:pPr algn="ctr"/>
                      <a:r>
                        <a:rPr lang="en-US" sz="1600" dirty="0" smtClean="0">
                          <a:latin typeface="Helvetica Neue"/>
                        </a:rPr>
                        <a:t>No Change</a:t>
                      </a:r>
                      <a:endParaRPr lang="en-US" sz="1600" dirty="0">
                        <a:latin typeface="Helvetica Neue"/>
                        <a:cs typeface="Times New Roman" pitchFamily="18" charset="0"/>
                      </a:endParaRPr>
                    </a:p>
                  </a:txBody>
                  <a:tcPr marL="121697" marR="121697" anchor="ctr"/>
                </a:tc>
              </a:tr>
              <a:tr h="323021">
                <a:tc>
                  <a:txBody>
                    <a:bodyPr/>
                    <a:lstStyle/>
                    <a:p>
                      <a:pPr algn="ctr"/>
                      <a:r>
                        <a:rPr lang="en-US" sz="1600" dirty="0" smtClean="0">
                          <a:latin typeface="Helvetica Neue"/>
                        </a:rPr>
                        <a:t>8</a:t>
                      </a:r>
                      <a:endParaRPr lang="en-US" sz="1600" dirty="0">
                        <a:latin typeface="Helvetica Neue"/>
                        <a:cs typeface="Times New Roman" pitchFamily="18" charset="0"/>
                      </a:endParaRPr>
                    </a:p>
                  </a:txBody>
                  <a:tcPr marL="121697" marR="121697" anchor="ctr"/>
                </a:tc>
                <a:tc>
                  <a:txBody>
                    <a:bodyPr/>
                    <a:lstStyle/>
                    <a:p>
                      <a:pPr algn="ctr"/>
                      <a:r>
                        <a:rPr lang="en-US" sz="1600" dirty="0" smtClean="0">
                          <a:latin typeface="Helvetica Neue"/>
                        </a:rPr>
                        <a:t>Multan</a:t>
                      </a:r>
                      <a:endParaRPr lang="en-US" sz="1600" dirty="0">
                        <a:latin typeface="Helvetica Neue"/>
                        <a:cs typeface="Times New Roman" pitchFamily="18" charset="0"/>
                      </a:endParaRPr>
                    </a:p>
                  </a:txBody>
                  <a:tcPr marL="121697" marR="121697" anchor="ctr"/>
                </a:tc>
                <a:tc>
                  <a:txBody>
                    <a:bodyPr/>
                    <a:lstStyle/>
                    <a:p>
                      <a:pPr algn="ctr"/>
                      <a:r>
                        <a:rPr lang="en-US" sz="1600" dirty="0" smtClean="0">
                          <a:latin typeface="Helvetica Neue"/>
                        </a:rPr>
                        <a:t>100</a:t>
                      </a:r>
                      <a:endParaRPr lang="en-US" sz="1600" dirty="0">
                        <a:latin typeface="Helvetica Neue"/>
                        <a:cs typeface="Times New Roman" pitchFamily="18" charset="0"/>
                      </a:endParaRPr>
                    </a:p>
                  </a:txBody>
                  <a:tcPr marL="121697" marR="121697" anchor="ctr"/>
                </a:tc>
                <a:tc>
                  <a:txBody>
                    <a:bodyPr/>
                    <a:lstStyle/>
                    <a:p>
                      <a:pPr algn="ctr"/>
                      <a:r>
                        <a:rPr lang="en-US" sz="1600" dirty="0" smtClean="0">
                          <a:latin typeface="Helvetica Neue"/>
                          <a:cs typeface="+mn-cs"/>
                        </a:rPr>
                        <a:t>80</a:t>
                      </a:r>
                      <a:endParaRPr lang="en-US" sz="1600" dirty="0">
                        <a:latin typeface="Helvetica Neue"/>
                        <a:cs typeface="Times New Roman" pitchFamily="18" charset="0"/>
                      </a:endParaRPr>
                    </a:p>
                  </a:txBody>
                  <a:tcPr marL="121697" marR="121697" anchor="ctr"/>
                </a:tc>
                <a:tc>
                  <a:txBody>
                    <a:bodyPr/>
                    <a:lstStyle/>
                    <a:p>
                      <a:pPr algn="ctr"/>
                      <a:r>
                        <a:rPr lang="en-US" sz="1600" dirty="0" smtClean="0">
                          <a:latin typeface="Helvetica Neue"/>
                        </a:rPr>
                        <a:t>No Change</a:t>
                      </a:r>
                      <a:endParaRPr lang="en-US" sz="1600" dirty="0">
                        <a:latin typeface="Helvetica Neue"/>
                        <a:cs typeface="Times New Roman" pitchFamily="18" charset="0"/>
                      </a:endParaRPr>
                    </a:p>
                  </a:txBody>
                  <a:tcPr marL="121697" marR="121697" anchor="ctr"/>
                </a:tc>
              </a:tr>
              <a:tr h="323021">
                <a:tc>
                  <a:txBody>
                    <a:bodyPr/>
                    <a:lstStyle/>
                    <a:p>
                      <a:pPr algn="ctr"/>
                      <a:r>
                        <a:rPr lang="en-US" sz="1600" dirty="0" smtClean="0">
                          <a:latin typeface="Helvetica Neue"/>
                        </a:rPr>
                        <a:t>9</a:t>
                      </a:r>
                      <a:endParaRPr lang="en-US" sz="1600" dirty="0">
                        <a:latin typeface="Helvetica Neue"/>
                        <a:cs typeface="Times New Roman" pitchFamily="18" charset="0"/>
                      </a:endParaRPr>
                    </a:p>
                  </a:txBody>
                  <a:tcPr marL="121697" marR="121697" anchor="ctr"/>
                </a:tc>
                <a:tc>
                  <a:txBody>
                    <a:bodyPr/>
                    <a:lstStyle/>
                    <a:p>
                      <a:pPr algn="ctr"/>
                      <a:r>
                        <a:rPr lang="en-US" sz="1600" dirty="0" smtClean="0">
                          <a:latin typeface="Helvetica Neue"/>
                        </a:rPr>
                        <a:t>Bahawalpur</a:t>
                      </a:r>
                      <a:endParaRPr lang="en-US" sz="1600" dirty="0">
                        <a:latin typeface="Helvetica Neue"/>
                        <a:cs typeface="Times New Roman" pitchFamily="18" charset="0"/>
                      </a:endParaRPr>
                    </a:p>
                  </a:txBody>
                  <a:tcPr marL="121697" marR="121697" anchor="ctr"/>
                </a:tc>
                <a:tc>
                  <a:txBody>
                    <a:bodyPr/>
                    <a:lstStyle/>
                    <a:p>
                      <a:pPr algn="ctr"/>
                      <a:r>
                        <a:rPr lang="en-US" sz="1600" dirty="0" smtClean="0">
                          <a:latin typeface="Helvetica Neue"/>
                        </a:rPr>
                        <a:t>92</a:t>
                      </a:r>
                      <a:endParaRPr lang="en-US" sz="1600" dirty="0">
                        <a:latin typeface="Helvetica Neue"/>
                        <a:cs typeface="Times New Roman" pitchFamily="18" charset="0"/>
                      </a:endParaRPr>
                    </a:p>
                  </a:txBody>
                  <a:tcPr marL="121697" marR="121697" anchor="ctr"/>
                </a:tc>
                <a:tc>
                  <a:txBody>
                    <a:bodyPr/>
                    <a:lstStyle/>
                    <a:p>
                      <a:pPr algn="ctr"/>
                      <a:r>
                        <a:rPr lang="en-US" sz="1600" dirty="0" smtClean="0">
                          <a:latin typeface="Helvetica Neue"/>
                        </a:rPr>
                        <a:t>95</a:t>
                      </a:r>
                      <a:endParaRPr lang="en-US" sz="1600" dirty="0">
                        <a:latin typeface="Helvetica Neue"/>
                        <a:cs typeface="Times New Roman" pitchFamily="18" charset="0"/>
                      </a:endParaRPr>
                    </a:p>
                  </a:txBody>
                  <a:tcPr marL="121697" marR="121697" anchor="ctr"/>
                </a:tc>
                <a:tc>
                  <a:txBody>
                    <a:bodyPr/>
                    <a:lstStyle/>
                    <a:p>
                      <a:pPr algn="ctr"/>
                      <a:r>
                        <a:rPr lang="en-US" sz="1600" dirty="0" smtClean="0">
                          <a:latin typeface="Helvetica Neue"/>
                        </a:rPr>
                        <a:t>No Change</a:t>
                      </a:r>
                      <a:endParaRPr lang="en-US" sz="1600" dirty="0">
                        <a:latin typeface="Helvetica Neue"/>
                        <a:cs typeface="Times New Roman" pitchFamily="18" charset="0"/>
                      </a:endParaRPr>
                    </a:p>
                  </a:txBody>
                  <a:tcPr marL="121697" marR="121697" anchor="ctr"/>
                </a:tc>
              </a:tr>
              <a:tr h="323021">
                <a:tc>
                  <a:txBody>
                    <a:bodyPr/>
                    <a:lstStyle/>
                    <a:p>
                      <a:pPr algn="ctr"/>
                      <a:r>
                        <a:rPr lang="en-US" sz="1600" dirty="0" smtClean="0">
                          <a:latin typeface="Helvetica Neue"/>
                        </a:rPr>
                        <a:t>10</a:t>
                      </a:r>
                      <a:endParaRPr lang="en-US" sz="1600" dirty="0">
                        <a:latin typeface="Helvetica Neue"/>
                        <a:cs typeface="Times New Roman" pitchFamily="18" charset="0"/>
                      </a:endParaRPr>
                    </a:p>
                  </a:txBody>
                  <a:tcPr marL="121697" marR="121697" anchor="ctr"/>
                </a:tc>
                <a:tc>
                  <a:txBody>
                    <a:bodyPr/>
                    <a:lstStyle/>
                    <a:p>
                      <a:pPr algn="ctr"/>
                      <a:r>
                        <a:rPr lang="en-US" sz="1600" dirty="0" smtClean="0">
                          <a:latin typeface="Helvetica Neue"/>
                        </a:rPr>
                        <a:t>Karachi</a:t>
                      </a:r>
                      <a:endParaRPr lang="en-US" sz="1600" dirty="0">
                        <a:latin typeface="Helvetica Neue"/>
                        <a:cs typeface="Times New Roman" pitchFamily="18" charset="0"/>
                      </a:endParaRPr>
                    </a:p>
                  </a:txBody>
                  <a:tcPr marL="121697" marR="121697" anchor="ctr"/>
                </a:tc>
                <a:tc>
                  <a:txBody>
                    <a:bodyPr/>
                    <a:lstStyle/>
                    <a:p>
                      <a:pPr algn="ctr"/>
                      <a:r>
                        <a:rPr lang="en-US" sz="1600" dirty="0" smtClean="0">
                          <a:latin typeface="Helvetica Neue"/>
                        </a:rPr>
                        <a:t>137</a:t>
                      </a:r>
                      <a:endParaRPr lang="en-US" sz="1600" dirty="0">
                        <a:latin typeface="Helvetica Neue"/>
                        <a:cs typeface="Times New Roman" pitchFamily="18" charset="0"/>
                      </a:endParaRPr>
                    </a:p>
                  </a:txBody>
                  <a:tcPr marL="121697" marR="121697" anchor="ctr"/>
                </a:tc>
                <a:tc>
                  <a:txBody>
                    <a:bodyPr/>
                    <a:lstStyle/>
                    <a:p>
                      <a:pPr algn="ctr"/>
                      <a:r>
                        <a:rPr lang="en-US" sz="1600" dirty="0" smtClean="0">
                          <a:latin typeface="Helvetica Neue"/>
                        </a:rPr>
                        <a:t>120</a:t>
                      </a:r>
                      <a:endParaRPr lang="en-US" sz="1600" dirty="0">
                        <a:latin typeface="Helvetica Neue"/>
                        <a:cs typeface="Times New Roman" pitchFamily="18" charset="0"/>
                      </a:endParaRPr>
                    </a:p>
                  </a:txBody>
                  <a:tcPr marL="121697" marR="121697" anchor="ctr"/>
                </a:tc>
                <a:tc>
                  <a:txBody>
                    <a:bodyPr/>
                    <a:lstStyle/>
                    <a:p>
                      <a:pPr algn="ctr"/>
                      <a:r>
                        <a:rPr lang="en-US" sz="1600" dirty="0" smtClean="0">
                          <a:latin typeface="Helvetica Neue"/>
                        </a:rPr>
                        <a:t>No Change</a:t>
                      </a:r>
                      <a:endParaRPr lang="en-US" sz="1600" dirty="0">
                        <a:latin typeface="Helvetica Neue"/>
                        <a:cs typeface="Times New Roman" pitchFamily="18" charset="0"/>
                      </a:endParaRPr>
                    </a:p>
                  </a:txBody>
                  <a:tcPr marL="121697" marR="121697" anchor="ctr"/>
                </a:tc>
              </a:tr>
              <a:tr h="694058">
                <a:tc>
                  <a:txBody>
                    <a:bodyPr/>
                    <a:lstStyle/>
                    <a:p>
                      <a:pPr algn="ctr"/>
                      <a:endParaRPr lang="en-US" sz="1600" b="1">
                        <a:latin typeface="Helvetica Neue"/>
                        <a:cs typeface="Times New Roman" pitchFamily="18" charset="0"/>
                      </a:endParaRPr>
                    </a:p>
                  </a:txBody>
                  <a:tcPr marL="121697" marR="121697" anchor="ctr"/>
                </a:tc>
                <a:tc>
                  <a:txBody>
                    <a:bodyPr/>
                    <a:lstStyle/>
                    <a:p>
                      <a:pPr algn="ctr"/>
                      <a:r>
                        <a:rPr lang="en-US" sz="1600" dirty="0" smtClean="0">
                          <a:latin typeface="Helvetica Neue"/>
                        </a:rPr>
                        <a:t>Avg. Freight Rs./bag</a:t>
                      </a:r>
                      <a:endParaRPr lang="en-US" sz="1600" b="1" dirty="0">
                        <a:latin typeface="Helvetica Neue"/>
                        <a:cs typeface="Times New Roman" pitchFamily="18" charset="0"/>
                      </a:endParaRPr>
                    </a:p>
                  </a:txBody>
                  <a:tcPr marL="121697" marR="121697" anchor="ctr"/>
                </a:tc>
                <a:tc>
                  <a:txBody>
                    <a:bodyPr/>
                    <a:lstStyle/>
                    <a:p>
                      <a:pPr algn="ctr"/>
                      <a:r>
                        <a:rPr lang="en-US" sz="1600" dirty="0" smtClean="0">
                          <a:latin typeface="Helvetica Neue"/>
                        </a:rPr>
                        <a:t>88</a:t>
                      </a:r>
                      <a:endParaRPr lang="en-US" sz="1600" b="1" dirty="0">
                        <a:latin typeface="Helvetica Neue"/>
                        <a:cs typeface="Times New Roman" pitchFamily="18" charset="0"/>
                      </a:endParaRPr>
                    </a:p>
                  </a:txBody>
                  <a:tcPr marL="121697" marR="121697" anchor="ctr"/>
                </a:tc>
                <a:tc>
                  <a:txBody>
                    <a:bodyPr/>
                    <a:lstStyle/>
                    <a:p>
                      <a:pPr algn="ctr"/>
                      <a:r>
                        <a:rPr lang="en-US" sz="1600" dirty="0" smtClean="0">
                          <a:latin typeface="Helvetica Neue"/>
                        </a:rPr>
                        <a:t>69</a:t>
                      </a:r>
                      <a:endParaRPr lang="en-US" sz="1600" b="1" dirty="0">
                        <a:latin typeface="Helvetica Neue"/>
                        <a:cs typeface="Times New Roman" pitchFamily="18" charset="0"/>
                      </a:endParaRPr>
                    </a:p>
                  </a:txBody>
                  <a:tcPr marL="121697" marR="121697" anchor="ctr"/>
                </a:tc>
                <a:tc>
                  <a:txBody>
                    <a:bodyPr/>
                    <a:lstStyle/>
                    <a:p>
                      <a:pPr algn="ctr"/>
                      <a:r>
                        <a:rPr lang="en-US" sz="1600" dirty="0" smtClean="0">
                          <a:latin typeface="Helvetica Neue"/>
                        </a:rPr>
                        <a:t>22% variance from</a:t>
                      </a:r>
                      <a:r>
                        <a:rPr lang="en-US" sz="1600" baseline="0" dirty="0" smtClean="0">
                          <a:latin typeface="Helvetica Neue"/>
                        </a:rPr>
                        <a:t> Market</a:t>
                      </a:r>
                      <a:endParaRPr lang="en-US" sz="1600" b="1" dirty="0">
                        <a:latin typeface="Helvetica Neue"/>
                        <a:cs typeface="Times New Roman" pitchFamily="18" charset="0"/>
                      </a:endParaRPr>
                    </a:p>
                  </a:txBody>
                  <a:tcPr marL="121697" marR="121697" anchor="ctr"/>
                </a:tc>
              </a:tr>
            </a:tbl>
          </a:graphicData>
        </a:graphic>
      </p:graphicFrame>
      <p:sp>
        <p:nvSpPr>
          <p:cNvPr id="5" name="Slide Number Placeholder 4"/>
          <p:cNvSpPr>
            <a:spLocks noGrp="1"/>
          </p:cNvSpPr>
          <p:nvPr>
            <p:ph type="sldNum" sz="quarter" idx="12"/>
          </p:nvPr>
        </p:nvSpPr>
        <p:spPr/>
        <p:txBody>
          <a:bodyPr/>
          <a:lstStyle/>
          <a:p>
            <a:fld id="{D92F3F0D-1408-4367-A855-40F65622E7AE}" type="slidenum">
              <a:rPr lang="en-GB" smtClean="0"/>
              <a:t>17</a:t>
            </a:fld>
            <a:endParaRPr lang="en-GB"/>
          </a:p>
        </p:txBody>
      </p:sp>
      <p:pic>
        <p:nvPicPr>
          <p:cNvPr id="7" name="Picture 6" descr="Image result for fauji foundation">
            <a:extLst>
              <a:ext uri="{FF2B5EF4-FFF2-40B4-BE49-F238E27FC236}">
                <a16:creationId xmlns:a16="http://schemas.microsoft.com/office/drawing/2014/main" xmlns="" id="{AB88DB5B-B1E3-4613-BDFC-B1D3C98B3616}"/>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1187953" y="67235"/>
            <a:ext cx="856129" cy="941293"/>
          </a:xfrm>
          <a:prstGeom prst="rect">
            <a:avLst/>
          </a:prstGeom>
          <a:noFill/>
          <a:ln>
            <a:noFill/>
          </a:ln>
        </p:spPr>
      </p:pic>
    </p:spTree>
    <p:extLst>
      <p:ext uri="{BB962C8B-B14F-4D97-AF65-F5344CB8AC3E}">
        <p14:creationId xmlns:p14="http://schemas.microsoft.com/office/powerpoint/2010/main" val="236915385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b="1" dirty="0">
                <a:latin typeface="Helvetica Neue"/>
                <a:cs typeface="Times New Roman" pitchFamily="18" charset="0"/>
              </a:rPr>
              <a:t>FCCL Dispatch Staff Productivity Analysis &amp; Resource Optimization</a:t>
            </a:r>
            <a:endParaRPr lang="en-US" dirty="0">
              <a:latin typeface="Helvetica Neue"/>
            </a:endParaRPr>
          </a:p>
        </p:txBody>
      </p:sp>
      <p:sp>
        <p:nvSpPr>
          <p:cNvPr id="4" name="Slide Number Placeholder 3"/>
          <p:cNvSpPr>
            <a:spLocks noGrp="1"/>
          </p:cNvSpPr>
          <p:nvPr>
            <p:ph type="sldNum" sz="quarter" idx="12"/>
          </p:nvPr>
        </p:nvSpPr>
        <p:spPr/>
        <p:txBody>
          <a:bodyPr/>
          <a:lstStyle/>
          <a:p>
            <a:r>
              <a:rPr lang="en-GB" smtClean="0"/>
              <a:t>| </a:t>
            </a:r>
            <a:fld id="{D7FB5913-7EF0-FE46-AF6B-59C0510E6C1E}" type="slidenum">
              <a:rPr lang="en-GB" smtClean="0">
                <a:solidFill>
                  <a:srgbClr val="6A0500"/>
                </a:solidFill>
              </a:rPr>
              <a:pPr/>
              <a:t>18</a:t>
            </a:fld>
            <a:endParaRPr lang="en-GB" dirty="0">
              <a:solidFill>
                <a:srgbClr val="6A0500"/>
              </a:solidFill>
            </a:endParaRPr>
          </a:p>
        </p:txBody>
      </p:sp>
      <p:pic>
        <p:nvPicPr>
          <p:cNvPr id="6" name="Picture 5" descr="Image result for fauji foundation">
            <a:extLst>
              <a:ext uri="{FF2B5EF4-FFF2-40B4-BE49-F238E27FC236}">
                <a16:creationId xmlns:a16="http://schemas.microsoft.com/office/drawing/2014/main" xmlns="" id="{AB88DB5B-B1E3-4613-BDFC-B1D3C98B3616}"/>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1187953" y="67235"/>
            <a:ext cx="856129" cy="941293"/>
          </a:xfrm>
          <a:prstGeom prst="rect">
            <a:avLst/>
          </a:prstGeom>
          <a:noFill/>
          <a:ln>
            <a:noFill/>
          </a:ln>
        </p:spPr>
      </p:pic>
      <p:sp>
        <p:nvSpPr>
          <p:cNvPr id="5" name="Rectangle 4"/>
          <p:cNvSpPr/>
          <p:nvPr/>
        </p:nvSpPr>
        <p:spPr>
          <a:xfrm>
            <a:off x="2025315" y="6426514"/>
            <a:ext cx="6096000" cy="246221"/>
          </a:xfrm>
          <a:prstGeom prst="rect">
            <a:avLst/>
          </a:prstGeom>
        </p:spPr>
        <p:txBody>
          <a:bodyPr>
            <a:spAutoFit/>
          </a:bodyPr>
          <a:lstStyle/>
          <a:p>
            <a:r>
              <a:rPr lang="en-US" sz="1000" dirty="0" smtClean="0"/>
              <a:t>Source: Received from FCCL and ACL numbers are round</a:t>
            </a:r>
            <a:endParaRPr lang="en-US" sz="1000" dirty="0"/>
          </a:p>
        </p:txBody>
      </p:sp>
      <p:sp>
        <p:nvSpPr>
          <p:cNvPr id="7" name="TextBox 6"/>
          <p:cNvSpPr txBox="1"/>
          <p:nvPr/>
        </p:nvSpPr>
        <p:spPr>
          <a:xfrm>
            <a:off x="1815152" y="1260764"/>
            <a:ext cx="8355172" cy="369332"/>
          </a:xfrm>
          <a:prstGeom prst="rect">
            <a:avLst/>
          </a:prstGeom>
          <a:noFill/>
        </p:spPr>
        <p:txBody>
          <a:bodyPr wrap="none" rtlCol="0">
            <a:spAutoFit/>
          </a:bodyPr>
          <a:lstStyle/>
          <a:p>
            <a:r>
              <a:rPr lang="en-US" dirty="0" smtClean="0">
                <a:latin typeface="Helvetica Neue"/>
              </a:rPr>
              <a:t>This analyses can help to optimize the resources at dispatch section on plant site.</a:t>
            </a:r>
            <a:endParaRPr lang="en-US" dirty="0">
              <a:latin typeface="Helvetica Neue"/>
            </a:endParaRPr>
          </a:p>
        </p:txBody>
      </p:sp>
      <p:graphicFrame>
        <p:nvGraphicFramePr>
          <p:cNvPr id="8" name="Table 7"/>
          <p:cNvGraphicFramePr>
            <a:graphicFrameLocks noGrp="1"/>
          </p:cNvGraphicFramePr>
          <p:nvPr>
            <p:extLst>
              <p:ext uri="{D42A27DB-BD31-4B8C-83A1-F6EECF244321}">
                <p14:modId xmlns:p14="http://schemas.microsoft.com/office/powerpoint/2010/main" val="3172778921"/>
              </p:ext>
            </p:extLst>
          </p:nvPr>
        </p:nvGraphicFramePr>
        <p:xfrm>
          <a:off x="467363" y="1915408"/>
          <a:ext cx="11148654" cy="4216400"/>
        </p:xfrm>
        <a:graphic>
          <a:graphicData uri="http://schemas.openxmlformats.org/drawingml/2006/table">
            <a:tbl>
              <a:tblPr firstRow="1" bandRow="1">
                <a:tableStyleId>{5C22544A-7EE6-4342-B048-85BDC9FD1C3A}</a:tableStyleId>
              </a:tblPr>
              <a:tblGrid>
                <a:gridCol w="2531848"/>
                <a:gridCol w="2719418"/>
                <a:gridCol w="2496457"/>
                <a:gridCol w="3400931"/>
              </a:tblGrid>
              <a:tr h="370840">
                <a:tc>
                  <a:txBody>
                    <a:bodyPr/>
                    <a:lstStyle/>
                    <a:p>
                      <a:endParaRPr lang="en-US" dirty="0"/>
                    </a:p>
                  </a:txBody>
                  <a:tcPr/>
                </a:tc>
                <a:tc>
                  <a:txBody>
                    <a:bodyPr/>
                    <a:lstStyle/>
                    <a:p>
                      <a:r>
                        <a:rPr lang="en-US" dirty="0" smtClean="0"/>
                        <a:t>FCCL</a:t>
                      </a:r>
                      <a:endParaRPr lang="en-US" dirty="0"/>
                    </a:p>
                  </a:txBody>
                  <a:tcPr/>
                </a:tc>
                <a:tc>
                  <a:txBody>
                    <a:bodyPr/>
                    <a:lstStyle/>
                    <a:p>
                      <a:r>
                        <a:rPr lang="en-US" dirty="0" smtClean="0"/>
                        <a:t>ACL-Nizampur</a:t>
                      </a:r>
                      <a:endParaRPr lang="en-US" dirty="0"/>
                    </a:p>
                  </a:txBody>
                  <a:tcPr/>
                </a:tc>
                <a:tc>
                  <a:txBody>
                    <a:bodyPr/>
                    <a:lstStyle/>
                    <a:p>
                      <a:r>
                        <a:rPr lang="en-US" dirty="0" smtClean="0"/>
                        <a:t>ACL-Wah</a:t>
                      </a:r>
                      <a:endParaRPr lang="en-US" dirty="0"/>
                    </a:p>
                  </a:txBody>
                  <a:tcPr/>
                </a:tc>
              </a:tr>
              <a:tr h="370840">
                <a:tc>
                  <a:txBody>
                    <a:bodyPr/>
                    <a:lstStyle/>
                    <a:p>
                      <a:pPr algn="ctr"/>
                      <a:r>
                        <a:rPr lang="en-US" sz="1800" dirty="0" smtClean="0">
                          <a:latin typeface="Helvetica Neue"/>
                          <a:cs typeface="Times New Roman" pitchFamily="18" charset="0"/>
                        </a:rPr>
                        <a:t>Total dispatch for 2018-19 in tons</a:t>
                      </a:r>
                      <a:endParaRPr lang="en-US" dirty="0"/>
                    </a:p>
                  </a:txBody>
                  <a:tcPr anchor="ctr"/>
                </a:tc>
                <a:tc>
                  <a:txBody>
                    <a:bodyPr/>
                    <a:lstStyle/>
                    <a:p>
                      <a:pPr algn="ctr"/>
                      <a:r>
                        <a:rPr lang="en-US" sz="1800" dirty="0" smtClean="0">
                          <a:latin typeface="Helvetica Neue"/>
                          <a:cs typeface="Times New Roman" pitchFamily="18" charset="0"/>
                        </a:rPr>
                        <a:t>3,037,623 </a:t>
                      </a:r>
                      <a:endParaRPr lang="en-US" dirty="0"/>
                    </a:p>
                  </a:txBody>
                  <a:tcPr anchor="ctr"/>
                </a:tc>
                <a:tc>
                  <a:txBody>
                    <a:bodyPr/>
                    <a:lstStyle/>
                    <a:p>
                      <a:pPr algn="ctr"/>
                      <a:r>
                        <a:rPr lang="en-US" sz="1800" kern="1200" dirty="0" smtClean="0">
                          <a:solidFill>
                            <a:srgbClr val="000000"/>
                          </a:solidFill>
                          <a:effectLst/>
                          <a:latin typeface="Helvetica Neue"/>
                          <a:ea typeface="Helvetica Neue"/>
                          <a:cs typeface="Times New Roman"/>
                        </a:rPr>
                        <a:t>1,292,752</a:t>
                      </a:r>
                      <a:endParaRPr lang="en-US" dirty="0"/>
                    </a:p>
                  </a:txBody>
                  <a:tcPr anchor="ctr"/>
                </a:tc>
                <a:tc>
                  <a:txBody>
                    <a:bodyPr/>
                    <a:lstStyle/>
                    <a:p>
                      <a:pPr algn="ctr"/>
                      <a:r>
                        <a:rPr lang="en-US" sz="1800" kern="1200" dirty="0" smtClean="0">
                          <a:solidFill>
                            <a:srgbClr val="000000"/>
                          </a:solidFill>
                          <a:effectLst/>
                          <a:latin typeface="Helvetica Neue"/>
                          <a:ea typeface="Helvetica Neue"/>
                          <a:cs typeface="Times New Roman"/>
                        </a:rPr>
                        <a:t>1,060,743</a:t>
                      </a:r>
                      <a:endParaRPr lang="en-US" dirty="0"/>
                    </a:p>
                  </a:txBody>
                  <a:tcPr anchor="ctr"/>
                </a:tc>
              </a:tr>
              <a:tr h="370840">
                <a:tc>
                  <a:txBody>
                    <a:bodyPr/>
                    <a:lstStyle/>
                    <a:p>
                      <a:pPr algn="ctr"/>
                      <a:r>
                        <a:rPr lang="en-US" sz="1800" dirty="0" smtClean="0">
                          <a:latin typeface="Helvetica Neue"/>
                          <a:cs typeface="Times New Roman" pitchFamily="18" charset="0"/>
                        </a:rPr>
                        <a:t>Total dispatch staff</a:t>
                      </a:r>
                      <a:endParaRPr lang="en-US" dirty="0"/>
                    </a:p>
                  </a:txBody>
                  <a:tcPr anchor="ctr"/>
                </a:tc>
                <a:tc>
                  <a:txBody>
                    <a:bodyPr/>
                    <a:lstStyle/>
                    <a:p>
                      <a:pPr algn="ctr"/>
                      <a:r>
                        <a:rPr lang="en-US" sz="1800" dirty="0" smtClean="0">
                          <a:latin typeface="Helvetica Neue"/>
                          <a:cs typeface="Times New Roman" pitchFamily="18" charset="0"/>
                        </a:rPr>
                        <a:t>23</a:t>
                      </a:r>
                      <a:endParaRPr lang="en-US" dirty="0"/>
                    </a:p>
                  </a:txBody>
                  <a:tcPr anchor="ctr"/>
                </a:tc>
                <a:tc>
                  <a:txBody>
                    <a:bodyPr/>
                    <a:lstStyle/>
                    <a:p>
                      <a:pPr algn="ctr"/>
                      <a:r>
                        <a:rPr lang="en-US" dirty="0" smtClean="0"/>
                        <a:t>17</a:t>
                      </a:r>
                      <a:endParaRPr lang="en-US" dirty="0"/>
                    </a:p>
                  </a:txBody>
                  <a:tcPr anchor="ctr"/>
                </a:tc>
                <a:tc>
                  <a:txBody>
                    <a:bodyPr/>
                    <a:lstStyle/>
                    <a:p>
                      <a:pPr algn="ctr"/>
                      <a:r>
                        <a:rPr lang="en-US" dirty="0" smtClean="0"/>
                        <a:t>10</a:t>
                      </a:r>
                      <a:endParaRPr lang="en-US" dirty="0"/>
                    </a:p>
                  </a:txBody>
                  <a:tcPr anchor="ctr"/>
                </a:tc>
              </a:tr>
              <a:tr h="370840">
                <a:tc>
                  <a:txBody>
                    <a:bodyPr/>
                    <a:lstStyle/>
                    <a:p>
                      <a:pPr algn="ctr"/>
                      <a:r>
                        <a:rPr lang="en-US" sz="1800" dirty="0" smtClean="0">
                          <a:latin typeface="Helvetica Neue"/>
                          <a:cs typeface="Times New Roman" pitchFamily="18" charset="0"/>
                        </a:rPr>
                        <a:t>Average dispatch staff productivity /year</a:t>
                      </a:r>
                      <a:endParaRPr lang="en-US" dirty="0"/>
                    </a:p>
                  </a:txBody>
                  <a:tcPr anchor="ctr"/>
                </a:tc>
                <a:tc>
                  <a:txBody>
                    <a:bodyPr/>
                    <a:lstStyle/>
                    <a:p>
                      <a:pPr algn="ctr"/>
                      <a:r>
                        <a:rPr lang="en-US" sz="1800" dirty="0" smtClean="0">
                          <a:latin typeface="Helvetica Neue"/>
                          <a:cs typeface="Times New Roman" pitchFamily="18" charset="0"/>
                        </a:rPr>
                        <a:t>132,070</a:t>
                      </a:r>
                      <a:endParaRPr lang="en-US" dirty="0"/>
                    </a:p>
                  </a:txBody>
                  <a:tcPr anchor="ctr"/>
                </a:tc>
                <a:tc>
                  <a:txBody>
                    <a:bodyPr/>
                    <a:lstStyle/>
                    <a:p>
                      <a:pPr marL="457200" indent="0" algn="ctr" rtl="0" eaLnBrk="1" latinLnBrk="0" hangingPunct="1">
                        <a:lnSpc>
                          <a:spcPct val="90000"/>
                        </a:lnSpc>
                        <a:spcBef>
                          <a:spcPts val="500"/>
                        </a:spcBef>
                        <a:spcAft>
                          <a:spcPts val="0"/>
                        </a:spcAft>
                      </a:pPr>
                      <a:r>
                        <a:rPr lang="en-US" sz="1800" kern="1200" dirty="0" smtClean="0">
                          <a:solidFill>
                            <a:srgbClr val="000000"/>
                          </a:solidFill>
                          <a:effectLst/>
                          <a:latin typeface="Helvetica Neue"/>
                          <a:ea typeface="Helvetica Neue"/>
                          <a:cs typeface="Times New Roman"/>
                        </a:rPr>
                        <a:t>76,044</a:t>
                      </a:r>
                      <a:r>
                        <a:rPr lang="en-US" sz="1800" kern="1200" baseline="0" dirty="0" smtClean="0">
                          <a:solidFill>
                            <a:srgbClr val="000000"/>
                          </a:solidFill>
                          <a:effectLst/>
                          <a:latin typeface="Helvetica Neue"/>
                          <a:ea typeface="Helvetica Neue"/>
                          <a:cs typeface="Times New Roman"/>
                        </a:rPr>
                        <a:t> </a:t>
                      </a:r>
                      <a:endParaRPr lang="en-US" dirty="0" smtClean="0">
                        <a:effectLst/>
                      </a:endParaRPr>
                    </a:p>
                    <a:p>
                      <a:pPr algn="ctr"/>
                      <a:endParaRPr lang="en-US" dirty="0"/>
                    </a:p>
                  </a:txBody>
                  <a:tcPr anchor="ctr"/>
                </a:tc>
                <a:tc>
                  <a:txBody>
                    <a:bodyPr/>
                    <a:lstStyle/>
                    <a:p>
                      <a:pPr marL="0" algn="ctr" rtl="0" eaLnBrk="1" latinLnBrk="0" hangingPunct="1">
                        <a:spcBef>
                          <a:spcPts val="0"/>
                        </a:spcBef>
                        <a:spcAft>
                          <a:spcPts val="0"/>
                        </a:spcAft>
                      </a:pPr>
                      <a:r>
                        <a:rPr lang="en-US" sz="1800" dirty="0" smtClean="0">
                          <a:latin typeface="Helvetica Neue"/>
                          <a:cs typeface="Times New Roman" pitchFamily="18" charset="0"/>
                        </a:rPr>
                        <a:t>106,074</a:t>
                      </a:r>
                      <a:endParaRPr lang="en-US" dirty="0" smtClean="0">
                        <a:effectLst/>
                      </a:endParaRPr>
                    </a:p>
                    <a:p>
                      <a:pPr algn="ctr"/>
                      <a:endParaRPr lang="en-US" dirty="0"/>
                    </a:p>
                  </a:txBody>
                  <a:tcPr anchor="ctr"/>
                </a:tc>
              </a:tr>
              <a:tr h="370840">
                <a:tc>
                  <a:txBody>
                    <a:bodyPr/>
                    <a:lstStyle/>
                    <a:p>
                      <a:pPr algn="ctr"/>
                      <a:r>
                        <a:rPr lang="en-US" dirty="0" smtClean="0"/>
                        <a:t>Average productivity in tons/month</a:t>
                      </a:r>
                      <a:endParaRPr lang="en-US" dirty="0"/>
                    </a:p>
                  </a:txBody>
                  <a:tcPr anchor="ctr"/>
                </a:tc>
                <a:tc>
                  <a:txBody>
                    <a:bodyPr/>
                    <a:lstStyle/>
                    <a:p>
                      <a:pPr algn="ctr"/>
                      <a:r>
                        <a:rPr lang="en-US" sz="1800" dirty="0" smtClean="0">
                          <a:solidFill>
                            <a:schemeClr val="tx1"/>
                          </a:solidFill>
                          <a:latin typeface="Helvetica Neue"/>
                          <a:cs typeface="Times New Roman" pitchFamily="18" charset="0"/>
                        </a:rPr>
                        <a:t>11,006</a:t>
                      </a:r>
                      <a:endParaRPr lang="en-US" dirty="0">
                        <a:solidFill>
                          <a:schemeClr val="tx1"/>
                        </a:solidFill>
                      </a:endParaRPr>
                    </a:p>
                  </a:txBody>
                  <a:tcPr anchor="ctr"/>
                </a:tc>
                <a:tc>
                  <a:txBody>
                    <a:bodyPr/>
                    <a:lstStyle/>
                    <a:p>
                      <a:pPr algn="ctr"/>
                      <a:r>
                        <a:rPr lang="en-US" sz="1800" kern="1200" dirty="0" smtClean="0">
                          <a:solidFill>
                            <a:schemeClr val="tx1"/>
                          </a:solidFill>
                          <a:effectLst/>
                          <a:latin typeface="Helvetica Neue"/>
                          <a:ea typeface="Helvetica Neue"/>
                          <a:cs typeface="Times New Roman"/>
                        </a:rPr>
                        <a:t>6,337 </a:t>
                      </a:r>
                      <a:endParaRPr lang="en-US" dirty="0">
                        <a:solidFill>
                          <a:schemeClr val="tx1"/>
                        </a:solidFill>
                      </a:endParaRPr>
                    </a:p>
                  </a:txBody>
                  <a:tcPr anchor="ctr"/>
                </a:tc>
                <a:tc>
                  <a:txBody>
                    <a:bodyPr/>
                    <a:lstStyle/>
                    <a:p>
                      <a:pPr marL="0" algn="ctr" rtl="0" eaLnBrk="1" latinLnBrk="0" hangingPunct="1">
                        <a:spcBef>
                          <a:spcPts val="0"/>
                        </a:spcBef>
                        <a:spcAft>
                          <a:spcPts val="0"/>
                        </a:spcAft>
                      </a:pPr>
                      <a:r>
                        <a:rPr lang="en-US" sz="1800" kern="1200" dirty="0" smtClean="0">
                          <a:solidFill>
                            <a:schemeClr val="tx1"/>
                          </a:solidFill>
                          <a:effectLst/>
                          <a:latin typeface="Helvetica Neue"/>
                          <a:ea typeface="Helvetica Neue"/>
                          <a:cs typeface="Times New Roman"/>
                        </a:rPr>
                        <a:t>8,839 </a:t>
                      </a:r>
                      <a:endParaRPr lang="en-US" dirty="0" smtClean="0">
                        <a:solidFill>
                          <a:schemeClr val="tx1"/>
                        </a:solidFill>
                        <a:effectLst/>
                      </a:endParaRPr>
                    </a:p>
                    <a:p>
                      <a:pPr algn="ctr"/>
                      <a:endParaRPr lang="en-US" dirty="0">
                        <a:solidFill>
                          <a:schemeClr val="tx1"/>
                        </a:solidFill>
                      </a:endParaRPr>
                    </a:p>
                  </a:txBody>
                  <a:tcPr anchor="ctr"/>
                </a:tc>
              </a:tr>
              <a:tr h="370840">
                <a:tc>
                  <a:txBody>
                    <a:bodyPr/>
                    <a:lstStyle/>
                    <a:p>
                      <a:pPr algn="ctr"/>
                      <a:r>
                        <a:rPr lang="en-US" dirty="0" smtClean="0"/>
                        <a:t>Average productivity in tons/day</a:t>
                      </a:r>
                      <a:endParaRPr lang="en-US" dirty="0"/>
                    </a:p>
                  </a:txBody>
                  <a:tcPr anchor="ctr"/>
                </a:tc>
                <a:tc>
                  <a:txBody>
                    <a:bodyPr/>
                    <a:lstStyle/>
                    <a:p>
                      <a:pPr algn="ctr"/>
                      <a:r>
                        <a:rPr lang="en-US" sz="1800" dirty="0" smtClean="0">
                          <a:solidFill>
                            <a:schemeClr val="tx1"/>
                          </a:solidFill>
                          <a:latin typeface="Helvetica Neue"/>
                          <a:cs typeface="Times New Roman" pitchFamily="18" charset="0"/>
                        </a:rPr>
                        <a:t>478 </a:t>
                      </a:r>
                      <a:endParaRPr lang="en-US" dirty="0">
                        <a:solidFill>
                          <a:schemeClr val="tx1"/>
                        </a:solidFill>
                      </a:endParaRPr>
                    </a:p>
                  </a:txBody>
                  <a:tcPr anchor="ctr"/>
                </a:tc>
                <a:tc>
                  <a:txBody>
                    <a:bodyPr/>
                    <a:lstStyle/>
                    <a:p>
                      <a:pPr algn="ctr"/>
                      <a:r>
                        <a:rPr lang="en-US" sz="1800" kern="1200" dirty="0" smtClean="0">
                          <a:solidFill>
                            <a:schemeClr val="tx1"/>
                          </a:solidFill>
                          <a:effectLst/>
                          <a:latin typeface="Helvetica Neue"/>
                          <a:ea typeface="Helvetica Neue"/>
                          <a:cs typeface="Times New Roman"/>
                        </a:rPr>
                        <a:t>275 </a:t>
                      </a:r>
                      <a:endParaRPr lang="en-US" dirty="0">
                        <a:solidFill>
                          <a:schemeClr val="tx1"/>
                        </a:solidFill>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dirty="0" smtClean="0">
                        <a:solidFill>
                          <a:schemeClr val="tx1"/>
                        </a:solidFill>
                      </a:endParaRPr>
                    </a:p>
                    <a:p>
                      <a:pPr algn="ctr"/>
                      <a:r>
                        <a:rPr lang="en-US" sz="1800" dirty="0" smtClean="0">
                          <a:solidFill>
                            <a:schemeClr val="tx1"/>
                          </a:solidFill>
                          <a:latin typeface="Helvetica Neue"/>
                          <a:cs typeface="Times New Roman" pitchFamily="18" charset="0"/>
                        </a:rPr>
                        <a:t>384 </a:t>
                      </a:r>
                      <a:endParaRPr lang="en-US" dirty="0">
                        <a:solidFill>
                          <a:schemeClr val="tx1"/>
                        </a:solidFill>
                      </a:endParaRPr>
                    </a:p>
                  </a:txBody>
                  <a:tcPr anchor="ctr"/>
                </a:tc>
              </a:tr>
              <a:tr h="370840">
                <a:tc>
                  <a:txBody>
                    <a:bodyPr/>
                    <a:lstStyle/>
                    <a:p>
                      <a:pPr algn="ctr"/>
                      <a:r>
                        <a:rPr lang="en-US" dirty="0" smtClean="0"/>
                        <a:t>Average productivity in term of vehicle documentation/ day</a:t>
                      </a:r>
                      <a:endParaRPr lang="en-US" dirty="0"/>
                    </a:p>
                  </a:txBody>
                  <a:tcPr anchor="ctr"/>
                </a:tc>
                <a:tc>
                  <a:txBody>
                    <a:bodyPr/>
                    <a:lstStyle/>
                    <a:p>
                      <a:pPr algn="ctr"/>
                      <a:r>
                        <a:rPr lang="en-US" sz="1800" dirty="0" smtClean="0">
                          <a:solidFill>
                            <a:schemeClr val="tx1"/>
                          </a:solidFill>
                          <a:latin typeface="Helvetica Neue"/>
                          <a:cs typeface="Times New Roman" pitchFamily="18" charset="0"/>
                        </a:rPr>
                        <a:t>16 </a:t>
                      </a:r>
                      <a:endParaRPr lang="en-US" dirty="0">
                        <a:solidFill>
                          <a:schemeClr val="tx1"/>
                        </a:solidFill>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solidFill>
                            <a:schemeClr val="tx1"/>
                          </a:solidFill>
                          <a:latin typeface="Helvetica Neue"/>
                          <a:cs typeface="Times New Roman" pitchFamily="18" charset="0"/>
                        </a:rPr>
                        <a:t>09</a:t>
                      </a:r>
                      <a:r>
                        <a:rPr lang="en-US" sz="1800" baseline="0" dirty="0" smtClean="0">
                          <a:solidFill>
                            <a:schemeClr val="tx1"/>
                          </a:solidFill>
                          <a:latin typeface="Helvetica Neue"/>
                          <a:cs typeface="Times New Roman" pitchFamily="18" charset="0"/>
                        </a:rPr>
                        <a:t> </a:t>
                      </a:r>
                      <a:endParaRPr lang="en-US" dirty="0" smtClean="0">
                        <a:solidFill>
                          <a:schemeClr val="tx1"/>
                        </a:solidFill>
                      </a:endParaRPr>
                    </a:p>
                    <a:p>
                      <a:pPr algn="ctr"/>
                      <a:endParaRPr lang="en-US" dirty="0">
                        <a:solidFill>
                          <a:schemeClr val="tx1"/>
                        </a:solidFill>
                      </a:endParaRPr>
                    </a:p>
                  </a:txBody>
                  <a:tcPr anchor="ctr"/>
                </a:tc>
                <a:tc>
                  <a:txBody>
                    <a:bodyPr/>
                    <a:lstStyle/>
                    <a:p>
                      <a:pPr algn="ctr"/>
                      <a:r>
                        <a:rPr lang="en-US" sz="1800" dirty="0" smtClean="0">
                          <a:solidFill>
                            <a:schemeClr val="tx1"/>
                          </a:solidFill>
                          <a:latin typeface="Helvetica Neue"/>
                          <a:cs typeface="Times New Roman" pitchFamily="18" charset="0"/>
                        </a:rPr>
                        <a:t>13 </a:t>
                      </a:r>
                      <a:endParaRPr lang="en-US" dirty="0">
                        <a:solidFill>
                          <a:schemeClr val="tx1"/>
                        </a:solidFill>
                      </a:endParaRPr>
                    </a:p>
                  </a:txBody>
                  <a:tcPr anchor="ctr"/>
                </a:tc>
              </a:tr>
            </a:tbl>
          </a:graphicData>
        </a:graphic>
      </p:graphicFrame>
    </p:spTree>
    <p:extLst>
      <p:ext uri="{BB962C8B-B14F-4D97-AF65-F5344CB8AC3E}">
        <p14:creationId xmlns:p14="http://schemas.microsoft.com/office/powerpoint/2010/main" val="423621643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Assessment of </a:t>
            </a:r>
            <a:r>
              <a:rPr lang="en-US" b="1" dirty="0" smtClean="0">
                <a:latin typeface="Helvetica Neue"/>
                <a:cs typeface="Times New Roman" pitchFamily="18" charset="0"/>
              </a:rPr>
              <a:t>Current Supply Chain  </a:t>
            </a:r>
            <a:r>
              <a:rPr lang="en-US" b="1" dirty="0">
                <a:latin typeface="Helvetica Neue"/>
                <a:cs typeface="Times New Roman" pitchFamily="18" charset="0"/>
              </a:rPr>
              <a:t>Network</a:t>
            </a:r>
            <a:r>
              <a:rPr lang="en-US" b="1" dirty="0" smtClean="0"/>
              <a:t> </a:t>
            </a:r>
            <a:endParaRPr lang="en-US" b="1" dirty="0"/>
          </a:p>
        </p:txBody>
      </p:sp>
      <p:sp>
        <p:nvSpPr>
          <p:cNvPr id="6" name="Content Placeholder 5"/>
          <p:cNvSpPr>
            <a:spLocks noGrp="1"/>
          </p:cNvSpPr>
          <p:nvPr>
            <p:ph idx="1"/>
          </p:nvPr>
        </p:nvSpPr>
        <p:spPr/>
        <p:txBody>
          <a:bodyPr>
            <a:normAutofit/>
          </a:bodyPr>
          <a:lstStyle/>
          <a:p>
            <a:pPr marL="0" indent="0">
              <a:buNone/>
            </a:pPr>
            <a:r>
              <a:rPr lang="en-US" sz="1800" b="1" dirty="0" smtClean="0"/>
              <a:t>The following data has been received with regards to supply chain network.</a:t>
            </a:r>
          </a:p>
          <a:p>
            <a:pPr marL="0" indent="0">
              <a:buNone/>
            </a:pPr>
            <a:endParaRPr lang="en-US" b="1" dirty="0" smtClean="0"/>
          </a:p>
          <a:p>
            <a:pPr marL="0" indent="0">
              <a:buNone/>
            </a:pPr>
            <a:endParaRPr lang="en-US" b="1" dirty="0" smtClean="0"/>
          </a:p>
          <a:p>
            <a:endParaRPr lang="en-US" dirty="0"/>
          </a:p>
        </p:txBody>
      </p:sp>
      <p:sp>
        <p:nvSpPr>
          <p:cNvPr id="3" name="Slide Number Placeholder 2"/>
          <p:cNvSpPr>
            <a:spLocks noGrp="1"/>
          </p:cNvSpPr>
          <p:nvPr>
            <p:ph type="sldNum" sz="quarter" idx="12"/>
          </p:nvPr>
        </p:nvSpPr>
        <p:spPr/>
        <p:txBody>
          <a:bodyPr/>
          <a:lstStyle/>
          <a:p>
            <a:r>
              <a:rPr lang="en-GB" smtClean="0"/>
              <a:t>| </a:t>
            </a:r>
            <a:fld id="{D7FB5913-7EF0-FE46-AF6B-59C0510E6C1E}" type="slidenum">
              <a:rPr lang="en-GB" smtClean="0">
                <a:solidFill>
                  <a:srgbClr val="6A0500"/>
                </a:solidFill>
              </a:rPr>
              <a:pPr/>
              <a:t>19</a:t>
            </a:fld>
            <a:endParaRPr lang="en-GB" dirty="0">
              <a:solidFill>
                <a:srgbClr val="6A0500"/>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1625584321"/>
              </p:ext>
            </p:extLst>
          </p:nvPr>
        </p:nvGraphicFramePr>
        <p:xfrm>
          <a:off x="456276" y="1921056"/>
          <a:ext cx="11250301" cy="3545840"/>
        </p:xfrm>
        <a:graphic>
          <a:graphicData uri="http://schemas.openxmlformats.org/drawingml/2006/table">
            <a:tbl>
              <a:tblPr firstRow="1" bandRow="1">
                <a:tableStyleId>{5C22544A-7EE6-4342-B048-85BDC9FD1C3A}</a:tableStyleId>
              </a:tblPr>
              <a:tblGrid>
                <a:gridCol w="831349"/>
                <a:gridCol w="2969631"/>
                <a:gridCol w="2604695"/>
                <a:gridCol w="2380184"/>
                <a:gridCol w="2464442"/>
              </a:tblGrid>
              <a:tr h="370840">
                <a:tc>
                  <a:txBody>
                    <a:bodyPr/>
                    <a:lstStyle/>
                    <a:p>
                      <a:pPr algn="ctr"/>
                      <a:r>
                        <a:rPr lang="en-US" sz="1600" dirty="0" smtClean="0">
                          <a:latin typeface="Helvetica Neue"/>
                        </a:rPr>
                        <a:t>Sr. # </a:t>
                      </a:r>
                      <a:endParaRPr lang="en-US" sz="1600" dirty="0">
                        <a:latin typeface="Helvetica Neue"/>
                      </a:endParaRPr>
                    </a:p>
                  </a:txBody>
                  <a:tcPr anchor="ctr"/>
                </a:tc>
                <a:tc>
                  <a:txBody>
                    <a:bodyPr/>
                    <a:lstStyle/>
                    <a:p>
                      <a:pPr algn="ctr"/>
                      <a:r>
                        <a:rPr lang="en-US" sz="1600" dirty="0" smtClean="0">
                          <a:latin typeface="Helvetica Neue"/>
                        </a:rPr>
                        <a:t>Data</a:t>
                      </a:r>
                      <a:endParaRPr lang="en-US" sz="1600" dirty="0">
                        <a:latin typeface="Helvetica Neue"/>
                      </a:endParaRPr>
                    </a:p>
                  </a:txBody>
                  <a:tcPr anchor="ctr"/>
                </a:tc>
                <a:tc>
                  <a:txBody>
                    <a:bodyPr/>
                    <a:lstStyle/>
                    <a:p>
                      <a:pPr algn="ctr"/>
                      <a:r>
                        <a:rPr lang="en-US" sz="1600" dirty="0" smtClean="0">
                          <a:latin typeface="Helvetica Neue"/>
                        </a:rPr>
                        <a:t>FCCL</a:t>
                      </a:r>
                      <a:endParaRPr lang="en-US" sz="1600" dirty="0">
                        <a:latin typeface="Helvetica Neue"/>
                      </a:endParaRPr>
                    </a:p>
                  </a:txBody>
                  <a:tcPr anchor="ctr"/>
                </a:tc>
                <a:tc>
                  <a:txBody>
                    <a:bodyPr/>
                    <a:lstStyle/>
                    <a:p>
                      <a:pPr algn="ctr"/>
                      <a:r>
                        <a:rPr lang="en-US" sz="1600" dirty="0" smtClean="0">
                          <a:latin typeface="Helvetica Neue"/>
                        </a:rPr>
                        <a:t>ACL-N</a:t>
                      </a:r>
                      <a:endParaRPr lang="en-US" sz="1600" dirty="0">
                        <a:latin typeface="Helvetica Neue"/>
                      </a:endParaRPr>
                    </a:p>
                  </a:txBody>
                  <a:tcPr anchor="ctr"/>
                </a:tc>
                <a:tc>
                  <a:txBody>
                    <a:bodyPr/>
                    <a:lstStyle/>
                    <a:p>
                      <a:pPr algn="ctr"/>
                      <a:r>
                        <a:rPr lang="en-US" sz="1600" dirty="0" smtClean="0">
                          <a:latin typeface="Helvetica Neue"/>
                        </a:rPr>
                        <a:t>ACL-W</a:t>
                      </a:r>
                      <a:endParaRPr lang="en-US" sz="1600" dirty="0">
                        <a:latin typeface="Helvetica Neue"/>
                      </a:endParaRPr>
                    </a:p>
                  </a:txBody>
                  <a:tcPr anchor="ctr"/>
                </a:tc>
              </a:tr>
              <a:tr h="370840">
                <a:tc>
                  <a:txBody>
                    <a:bodyPr/>
                    <a:lstStyle/>
                    <a:p>
                      <a:r>
                        <a:rPr lang="en-US" sz="1600" dirty="0" smtClean="0">
                          <a:latin typeface="Helvetica Neue"/>
                        </a:rPr>
                        <a:t>1</a:t>
                      </a:r>
                      <a:endParaRPr lang="en-US" sz="1600" dirty="0">
                        <a:latin typeface="Helvetica Neue"/>
                      </a:endParaRPr>
                    </a:p>
                  </a:txBody>
                  <a:tcPr/>
                </a:tc>
                <a:tc>
                  <a:txBody>
                    <a:bodyPr/>
                    <a:lstStyle/>
                    <a:p>
                      <a:r>
                        <a:rPr lang="en-US" sz="1600" dirty="0" smtClean="0">
                          <a:latin typeface="Helvetica Neue"/>
                        </a:rPr>
                        <a:t>Customer Network </a:t>
                      </a:r>
                      <a:endParaRPr lang="en-US" sz="1600" dirty="0">
                        <a:latin typeface="Helvetica Neue"/>
                      </a:endParaRPr>
                    </a:p>
                  </a:txBody>
                  <a:tcPr/>
                </a:tc>
                <a:tc>
                  <a:txBody>
                    <a:bodyPr/>
                    <a:lstStyle/>
                    <a:p>
                      <a:r>
                        <a:rPr lang="en-US" sz="1600" dirty="0" smtClean="0">
                          <a:latin typeface="Helvetica Neue"/>
                        </a:rPr>
                        <a:t>108nos.</a:t>
                      </a:r>
                      <a:endParaRPr lang="en-US" sz="1600" dirty="0">
                        <a:latin typeface="Helvetica Neue"/>
                      </a:endParaRPr>
                    </a:p>
                  </a:txBody>
                  <a:tcPr/>
                </a:tc>
                <a:tc gridSpan="2">
                  <a:txBody>
                    <a:bodyPr/>
                    <a:lstStyle/>
                    <a:p>
                      <a:pPr algn="ctr"/>
                      <a:r>
                        <a:rPr lang="en-US" sz="1600" dirty="0" smtClean="0">
                          <a:latin typeface="Helvetica Neue"/>
                        </a:rPr>
                        <a:t>81nos.</a:t>
                      </a:r>
                      <a:endParaRPr lang="en-US" sz="1600" dirty="0">
                        <a:latin typeface="Helvetica Neue"/>
                      </a:endParaRPr>
                    </a:p>
                  </a:txBody>
                  <a:tcPr anchor="ctr"/>
                </a:tc>
                <a:tc hMerge="1">
                  <a:txBody>
                    <a:bodyPr/>
                    <a:lstStyle/>
                    <a:p>
                      <a:endParaRPr lang="en-US" dirty="0"/>
                    </a:p>
                  </a:txBody>
                  <a:tcPr/>
                </a:tc>
              </a:tr>
              <a:tr h="370840">
                <a:tc>
                  <a:txBody>
                    <a:bodyPr/>
                    <a:lstStyle/>
                    <a:p>
                      <a:r>
                        <a:rPr lang="en-US" sz="1600" dirty="0" smtClean="0">
                          <a:latin typeface="Helvetica Neue"/>
                        </a:rPr>
                        <a:t>2</a:t>
                      </a:r>
                      <a:endParaRPr lang="en-US" sz="1600" dirty="0">
                        <a:latin typeface="Helvetica Neue"/>
                      </a:endParaRPr>
                    </a:p>
                  </a:txBody>
                  <a:tcPr/>
                </a:tc>
                <a:tc>
                  <a:txBody>
                    <a:bodyPr/>
                    <a:lstStyle/>
                    <a:p>
                      <a:r>
                        <a:rPr lang="en-US" sz="1600" dirty="0" smtClean="0">
                          <a:latin typeface="Helvetica Neue"/>
                        </a:rPr>
                        <a:t>Regions</a:t>
                      </a:r>
                      <a:endParaRPr lang="en-US" sz="1600" dirty="0">
                        <a:latin typeface="Helvetica Neue"/>
                      </a:endParaRPr>
                    </a:p>
                  </a:txBody>
                  <a:tcPr/>
                </a:tc>
                <a:tc>
                  <a:txBody>
                    <a:bodyPr/>
                    <a:lstStyle/>
                    <a:p>
                      <a:r>
                        <a:rPr lang="en-US" sz="1600" dirty="0" smtClean="0">
                          <a:latin typeface="Helvetica Neue"/>
                        </a:rPr>
                        <a:t>09nos.</a:t>
                      </a:r>
                      <a:endParaRPr lang="en-US" sz="1600" dirty="0">
                        <a:latin typeface="Helvetica Neue"/>
                      </a:endParaRPr>
                    </a:p>
                  </a:txBody>
                  <a:tcPr/>
                </a:tc>
                <a:tc>
                  <a:txBody>
                    <a:bodyPr/>
                    <a:lstStyle/>
                    <a:p>
                      <a:r>
                        <a:rPr lang="en-US" sz="1600" dirty="0" smtClean="0">
                          <a:latin typeface="Helvetica Neue"/>
                        </a:rPr>
                        <a:t>04nos.</a:t>
                      </a:r>
                      <a:endParaRPr lang="en-US" sz="1600" dirty="0">
                        <a:latin typeface="Helvetica Neue"/>
                      </a:endParaRPr>
                    </a:p>
                  </a:txBody>
                  <a:tcPr/>
                </a:tc>
                <a:tc>
                  <a:txBody>
                    <a:bodyPr/>
                    <a:lstStyle/>
                    <a:p>
                      <a:r>
                        <a:rPr lang="en-US" sz="1600" dirty="0" smtClean="0">
                          <a:latin typeface="Helvetica Neue"/>
                        </a:rPr>
                        <a:t>05nos.</a:t>
                      </a:r>
                      <a:endParaRPr lang="en-US" sz="1600" dirty="0">
                        <a:latin typeface="Helvetica Neue"/>
                      </a:endParaRPr>
                    </a:p>
                  </a:txBody>
                  <a:tcPr/>
                </a:tc>
              </a:tr>
              <a:tr h="370840">
                <a:tc>
                  <a:txBody>
                    <a:bodyPr/>
                    <a:lstStyle/>
                    <a:p>
                      <a:r>
                        <a:rPr lang="en-US" sz="1600" dirty="0" smtClean="0">
                          <a:latin typeface="Helvetica Neue"/>
                        </a:rPr>
                        <a:t>3</a:t>
                      </a:r>
                      <a:endParaRPr lang="en-US" sz="1600" dirty="0">
                        <a:latin typeface="Helvetica Neue"/>
                      </a:endParaRPr>
                    </a:p>
                  </a:txBody>
                  <a:tcPr/>
                </a:tc>
                <a:tc>
                  <a:txBody>
                    <a:bodyPr/>
                    <a:lstStyle/>
                    <a:p>
                      <a:r>
                        <a:rPr lang="en-US" sz="1600" dirty="0" smtClean="0">
                          <a:latin typeface="Helvetica Neue"/>
                        </a:rPr>
                        <a:t>ACL Combined Region</a:t>
                      </a:r>
                      <a:endParaRPr lang="en-US" sz="1600" dirty="0">
                        <a:latin typeface="Helvetica Neue"/>
                      </a:endParaRPr>
                    </a:p>
                  </a:txBody>
                  <a:tcPr/>
                </a:tc>
                <a:tc>
                  <a:txBody>
                    <a:bodyPr/>
                    <a:lstStyle/>
                    <a:p>
                      <a:endParaRPr lang="en-US" sz="1600" dirty="0">
                        <a:latin typeface="Helvetica Neue"/>
                      </a:endParaRPr>
                    </a:p>
                  </a:txBody>
                  <a:tcPr/>
                </a:tc>
                <a:tc gridSpan="2">
                  <a:txBody>
                    <a:bodyPr/>
                    <a:lstStyle/>
                    <a:p>
                      <a:pPr algn="ctr"/>
                      <a:r>
                        <a:rPr lang="en-US" sz="1600" dirty="0" smtClean="0">
                          <a:latin typeface="Helvetica Neue"/>
                        </a:rPr>
                        <a:t>04nos.</a:t>
                      </a:r>
                      <a:endParaRPr lang="en-US" sz="1600" dirty="0">
                        <a:latin typeface="Helvetica Neue"/>
                      </a:endParaRPr>
                    </a:p>
                  </a:txBody>
                  <a:tcPr anchor="ctr"/>
                </a:tc>
                <a:tc hMerge="1">
                  <a:txBody>
                    <a:bodyPr/>
                    <a:lstStyle/>
                    <a:p>
                      <a:endParaRPr lang="en-US" dirty="0"/>
                    </a:p>
                  </a:txBody>
                  <a:tcPr/>
                </a:tc>
              </a:tr>
              <a:tr h="370840">
                <a:tc>
                  <a:txBody>
                    <a:bodyPr/>
                    <a:lstStyle/>
                    <a:p>
                      <a:r>
                        <a:rPr lang="en-US" sz="1600" dirty="0" smtClean="0">
                          <a:latin typeface="Helvetica Neue"/>
                        </a:rPr>
                        <a:t>4</a:t>
                      </a:r>
                      <a:endParaRPr lang="en-US" sz="1600" dirty="0">
                        <a:latin typeface="Helvetica Neue"/>
                      </a:endParaRPr>
                    </a:p>
                  </a:txBody>
                  <a:tcPr/>
                </a:tc>
                <a:tc>
                  <a:txBody>
                    <a:bodyPr/>
                    <a:lstStyle/>
                    <a:p>
                      <a:r>
                        <a:rPr lang="en-US" sz="1600" dirty="0" smtClean="0">
                          <a:latin typeface="Helvetica Neue"/>
                        </a:rPr>
                        <a:t>Plant Location</a:t>
                      </a:r>
                      <a:endParaRPr lang="en-US" sz="1600" dirty="0">
                        <a:latin typeface="Helvetica Neue"/>
                      </a:endParaRPr>
                    </a:p>
                  </a:txBody>
                  <a:tcPr/>
                </a:tc>
                <a:tc>
                  <a:txBody>
                    <a:bodyPr/>
                    <a:lstStyle/>
                    <a:p>
                      <a:r>
                        <a:rPr lang="en-US" sz="1600" dirty="0" smtClean="0">
                          <a:latin typeface="Helvetica Neue"/>
                        </a:rPr>
                        <a:t>Jhang</a:t>
                      </a:r>
                      <a:r>
                        <a:rPr lang="en-US" sz="1600" baseline="0" dirty="0" smtClean="0">
                          <a:latin typeface="Helvetica Neue"/>
                        </a:rPr>
                        <a:t> Bahtar, Attock</a:t>
                      </a:r>
                      <a:endParaRPr lang="en-US" sz="1600" dirty="0">
                        <a:latin typeface="Helvetica Neue"/>
                      </a:endParaRPr>
                    </a:p>
                  </a:txBody>
                  <a:tcPr/>
                </a:tc>
                <a:tc>
                  <a:txBody>
                    <a:bodyPr/>
                    <a:lstStyle/>
                    <a:p>
                      <a:r>
                        <a:rPr lang="en-US" sz="1600" dirty="0" smtClean="0">
                          <a:latin typeface="Helvetica Neue"/>
                        </a:rPr>
                        <a:t>Nizampur,</a:t>
                      </a:r>
                      <a:r>
                        <a:rPr lang="en-US" sz="1600" baseline="0" dirty="0" smtClean="0">
                          <a:latin typeface="Helvetica Neue"/>
                        </a:rPr>
                        <a:t> </a:t>
                      </a:r>
                      <a:endParaRPr lang="en-US" sz="1600" dirty="0">
                        <a:latin typeface="Helvetica Neue"/>
                      </a:endParaRPr>
                    </a:p>
                  </a:txBody>
                  <a:tcPr/>
                </a:tc>
                <a:tc>
                  <a:txBody>
                    <a:bodyPr/>
                    <a:lstStyle/>
                    <a:p>
                      <a:r>
                        <a:rPr lang="en-US" sz="1600" dirty="0" smtClean="0">
                          <a:latin typeface="Helvetica Neue"/>
                        </a:rPr>
                        <a:t>Wah, </a:t>
                      </a:r>
                      <a:r>
                        <a:rPr lang="en-US" sz="1600" baseline="0" dirty="0" smtClean="0">
                          <a:latin typeface="Helvetica Neue"/>
                        </a:rPr>
                        <a:t>Rawalpindi</a:t>
                      </a:r>
                      <a:endParaRPr lang="en-US" sz="1600" dirty="0">
                        <a:latin typeface="Helvetica Neue"/>
                      </a:endParaRPr>
                    </a:p>
                  </a:txBody>
                  <a:tcPr/>
                </a:tc>
              </a:tr>
              <a:tr h="370840">
                <a:tc>
                  <a:txBody>
                    <a:bodyPr/>
                    <a:lstStyle/>
                    <a:p>
                      <a:r>
                        <a:rPr lang="en-US" sz="1600" dirty="0" smtClean="0">
                          <a:latin typeface="Helvetica Neue"/>
                        </a:rPr>
                        <a:t>5</a:t>
                      </a:r>
                      <a:endParaRPr lang="en-US" sz="1600" dirty="0">
                        <a:latin typeface="Helvetica Neue"/>
                      </a:endParaRPr>
                    </a:p>
                  </a:txBody>
                  <a:tcPr/>
                </a:tc>
                <a:tc>
                  <a:txBody>
                    <a:bodyPr/>
                    <a:lstStyle/>
                    <a:p>
                      <a:r>
                        <a:rPr lang="en-US" sz="1600" dirty="0" smtClean="0">
                          <a:latin typeface="Helvetica Neue"/>
                        </a:rPr>
                        <a:t>Production Capacity</a:t>
                      </a:r>
                      <a:endParaRPr lang="en-US" sz="1600" dirty="0">
                        <a:latin typeface="Helvetica Neue"/>
                      </a:endParaRPr>
                    </a:p>
                  </a:txBody>
                  <a:tcPr/>
                </a:tc>
                <a:tc>
                  <a:txBody>
                    <a:bodyPr/>
                    <a:lstStyle/>
                    <a:p>
                      <a:r>
                        <a:rPr lang="en-US" sz="1600" dirty="0" smtClean="0">
                          <a:latin typeface="Helvetica Neue"/>
                        </a:rPr>
                        <a:t>3,559,500ton</a:t>
                      </a:r>
                      <a:endParaRPr lang="en-US" sz="1600" dirty="0">
                        <a:latin typeface="Helvetica Neue"/>
                      </a:endParaRPr>
                    </a:p>
                  </a:txBody>
                  <a:tcPr/>
                </a:tc>
                <a:tc>
                  <a:txBody>
                    <a:bodyPr/>
                    <a:lstStyle/>
                    <a:p>
                      <a:r>
                        <a:rPr lang="en-US" sz="1600" dirty="0" smtClean="0">
                          <a:latin typeface="Helvetica Neue"/>
                        </a:rPr>
                        <a:t>1,500,000ton</a:t>
                      </a:r>
                      <a:endParaRPr lang="en-US" sz="1600" dirty="0">
                        <a:latin typeface="Helvetica Neue"/>
                      </a:endParaRPr>
                    </a:p>
                  </a:txBody>
                  <a:tcPr/>
                </a:tc>
                <a:tc>
                  <a:txBody>
                    <a:bodyPr/>
                    <a:lstStyle/>
                    <a:p>
                      <a:r>
                        <a:rPr lang="en-US" sz="1600" dirty="0" smtClean="0">
                          <a:latin typeface="Helvetica Neue"/>
                        </a:rPr>
                        <a:t>1,050,000ton</a:t>
                      </a:r>
                      <a:endParaRPr lang="en-US" sz="1600" dirty="0">
                        <a:latin typeface="Helvetica Neue"/>
                      </a:endParaRPr>
                    </a:p>
                  </a:txBody>
                  <a:tcPr/>
                </a:tc>
              </a:tr>
              <a:tr h="370840">
                <a:tc>
                  <a:txBody>
                    <a:bodyPr/>
                    <a:lstStyle/>
                    <a:p>
                      <a:r>
                        <a:rPr lang="en-US" sz="1600" dirty="0" smtClean="0">
                          <a:latin typeface="Helvetica Neue"/>
                        </a:rPr>
                        <a:t>6</a:t>
                      </a:r>
                      <a:endParaRPr lang="en-US" sz="1600" dirty="0">
                        <a:latin typeface="Helvetica Neue"/>
                      </a:endParaRPr>
                    </a:p>
                  </a:txBody>
                  <a:tcPr/>
                </a:tc>
                <a:tc>
                  <a:txBody>
                    <a:bodyPr/>
                    <a:lstStyle/>
                    <a:p>
                      <a:r>
                        <a:rPr lang="en-US" sz="1600" dirty="0" smtClean="0">
                          <a:latin typeface="Helvetica Neue"/>
                        </a:rPr>
                        <a:t>Dispatches 2018~2019</a:t>
                      </a:r>
                      <a:endParaRPr lang="en-US" sz="1600" dirty="0">
                        <a:latin typeface="Helvetica Neue"/>
                      </a:endParaRPr>
                    </a:p>
                  </a:txBody>
                  <a:tcPr/>
                </a:tc>
                <a:tc>
                  <a:txBody>
                    <a:bodyPr/>
                    <a:lstStyle/>
                    <a:p>
                      <a:r>
                        <a:rPr lang="en-US" sz="1600" dirty="0" smtClean="0">
                          <a:latin typeface="Helvetica Neue"/>
                          <a:cs typeface="Times New Roman" pitchFamily="18" charset="0"/>
                        </a:rPr>
                        <a:t>3,037,677ton</a:t>
                      </a:r>
                      <a:endParaRPr lang="en-US" sz="1600" dirty="0">
                        <a:latin typeface="Helvetica Neue"/>
                      </a:endParaRPr>
                    </a:p>
                  </a:txBody>
                  <a:tcPr/>
                </a:tc>
                <a:tc>
                  <a:txBody>
                    <a:bodyPr/>
                    <a:lstStyle/>
                    <a:p>
                      <a:r>
                        <a:rPr lang="en-US" sz="1600" dirty="0" smtClean="0">
                          <a:latin typeface="Helvetica Neue"/>
                          <a:cs typeface="Times New Roman" pitchFamily="18" charset="0"/>
                        </a:rPr>
                        <a:t>1292752ton</a:t>
                      </a:r>
                      <a:endParaRPr lang="en-US" sz="1600" dirty="0">
                        <a:latin typeface="Helvetica Neue"/>
                      </a:endParaRPr>
                    </a:p>
                  </a:txBody>
                  <a:tcPr/>
                </a:tc>
                <a:tc>
                  <a:txBody>
                    <a:bodyPr/>
                    <a:lstStyle/>
                    <a:p>
                      <a:r>
                        <a:rPr lang="en-US" sz="1600" dirty="0" smtClean="0">
                          <a:latin typeface="Helvetica Neue"/>
                          <a:cs typeface="Times New Roman" pitchFamily="18" charset="0"/>
                        </a:rPr>
                        <a:t>1060743ton</a:t>
                      </a:r>
                      <a:endParaRPr lang="en-US" sz="1600" dirty="0">
                        <a:latin typeface="Helvetica Neue"/>
                      </a:endParaRPr>
                    </a:p>
                  </a:txBody>
                  <a:tcPr/>
                </a:tc>
              </a:tr>
              <a:tr h="370840">
                <a:tc>
                  <a:txBody>
                    <a:bodyPr/>
                    <a:lstStyle/>
                    <a:p>
                      <a:r>
                        <a:rPr lang="en-US" sz="1600" dirty="0" smtClean="0">
                          <a:latin typeface="Helvetica Neue"/>
                        </a:rPr>
                        <a:t>7</a:t>
                      </a:r>
                      <a:endParaRPr lang="en-US" sz="1600" dirty="0">
                        <a:latin typeface="Helvetica Neue"/>
                      </a:endParaRPr>
                    </a:p>
                  </a:txBody>
                  <a:tcPr/>
                </a:tc>
                <a:tc>
                  <a:txBody>
                    <a:bodyPr/>
                    <a:lstStyle/>
                    <a:p>
                      <a:r>
                        <a:rPr lang="en-US" sz="1600" dirty="0" smtClean="0">
                          <a:latin typeface="Helvetica Neue"/>
                        </a:rPr>
                        <a:t>Dispatch Staff</a:t>
                      </a:r>
                      <a:endParaRPr lang="en-US" sz="1600" dirty="0">
                        <a:latin typeface="Helvetica Neue"/>
                      </a:endParaRPr>
                    </a:p>
                  </a:txBody>
                  <a:tcPr/>
                </a:tc>
                <a:tc>
                  <a:txBody>
                    <a:bodyPr/>
                    <a:lstStyle/>
                    <a:p>
                      <a:r>
                        <a:rPr lang="en-US" sz="1600" dirty="0" smtClean="0">
                          <a:latin typeface="Helvetica Neue"/>
                        </a:rPr>
                        <a:t>23nos.</a:t>
                      </a:r>
                      <a:endParaRPr lang="en-US" sz="1600" dirty="0">
                        <a:latin typeface="Helvetica Neue"/>
                      </a:endParaRPr>
                    </a:p>
                  </a:txBody>
                  <a:tcPr/>
                </a:tc>
                <a:tc>
                  <a:txBody>
                    <a:bodyPr/>
                    <a:lstStyle/>
                    <a:p>
                      <a:r>
                        <a:rPr lang="en-US" sz="1600" dirty="0" smtClean="0">
                          <a:latin typeface="Helvetica Neue"/>
                        </a:rPr>
                        <a:t>17nos.</a:t>
                      </a:r>
                      <a:endParaRPr lang="en-US" sz="1600" dirty="0">
                        <a:latin typeface="Helvetica Neue"/>
                      </a:endParaRPr>
                    </a:p>
                  </a:txBody>
                  <a:tcPr/>
                </a:tc>
                <a:tc>
                  <a:txBody>
                    <a:bodyPr/>
                    <a:lstStyle/>
                    <a:p>
                      <a:r>
                        <a:rPr lang="en-US" sz="1600" dirty="0" smtClean="0">
                          <a:latin typeface="Helvetica Neue"/>
                        </a:rPr>
                        <a:t>10nos.</a:t>
                      </a:r>
                      <a:endParaRPr lang="en-US" sz="1600" dirty="0">
                        <a:latin typeface="Helvetica Neue"/>
                      </a:endParaRPr>
                    </a:p>
                  </a:txBody>
                  <a:tcPr/>
                </a:tc>
              </a:tr>
              <a:tr h="370840">
                <a:tc>
                  <a:txBody>
                    <a:bodyPr/>
                    <a:lstStyle/>
                    <a:p>
                      <a:r>
                        <a:rPr lang="en-US" sz="1600" dirty="0" smtClean="0">
                          <a:latin typeface="Helvetica Neue"/>
                        </a:rPr>
                        <a:t>8</a:t>
                      </a:r>
                      <a:endParaRPr lang="en-US" sz="1600" dirty="0">
                        <a:latin typeface="Helvetica Neue"/>
                      </a:endParaRPr>
                    </a:p>
                  </a:txBody>
                  <a:tcPr/>
                </a:tc>
                <a:tc>
                  <a:txBody>
                    <a:bodyPr/>
                    <a:lstStyle/>
                    <a:p>
                      <a:r>
                        <a:rPr lang="en-US" sz="1600" dirty="0" smtClean="0">
                          <a:latin typeface="Helvetica Neue"/>
                        </a:rPr>
                        <a:t>Average dispatch staff productivity</a:t>
                      </a:r>
                      <a:endParaRPr lang="en-US" sz="1600" dirty="0">
                        <a:latin typeface="Helvetica Neue"/>
                      </a:endParaRPr>
                    </a:p>
                  </a:txBody>
                  <a:tcPr/>
                </a:tc>
                <a:tc>
                  <a:txBody>
                    <a:bodyPr/>
                    <a:lstStyle/>
                    <a:p>
                      <a:r>
                        <a:rPr lang="en-US" sz="1600" dirty="0" smtClean="0">
                          <a:latin typeface="Helvetica Neue"/>
                        </a:rPr>
                        <a:t>16 vehicles documentation/day</a:t>
                      </a:r>
                      <a:endParaRPr lang="en-US" sz="1600" dirty="0">
                        <a:latin typeface="Helvetica Neue"/>
                      </a:endParaRPr>
                    </a:p>
                  </a:txBody>
                  <a:tcPr/>
                </a:tc>
                <a:tc>
                  <a:txBody>
                    <a:bodyPr/>
                    <a:lstStyle/>
                    <a:p>
                      <a:r>
                        <a:rPr lang="en-US" sz="1600" dirty="0" smtClean="0">
                          <a:latin typeface="Helvetica Neue"/>
                        </a:rPr>
                        <a:t>9 vehicles documentation/day</a:t>
                      </a:r>
                      <a:endParaRPr lang="en-US" sz="1600" dirty="0">
                        <a:latin typeface="Helvetica Neue"/>
                      </a:endParaRPr>
                    </a:p>
                  </a:txBody>
                  <a:tcPr/>
                </a:tc>
                <a:tc>
                  <a:txBody>
                    <a:bodyPr/>
                    <a:lstStyle/>
                    <a:p>
                      <a:r>
                        <a:rPr lang="en-US" sz="1600" dirty="0" smtClean="0">
                          <a:latin typeface="Helvetica Neue"/>
                        </a:rPr>
                        <a:t>13 vehicles documentation/day</a:t>
                      </a:r>
                      <a:endParaRPr lang="en-US" sz="1600" dirty="0">
                        <a:latin typeface="Helvetica Neue"/>
                      </a:endParaRPr>
                    </a:p>
                  </a:txBody>
                  <a:tcPr/>
                </a:tc>
              </a:tr>
            </a:tbl>
          </a:graphicData>
        </a:graphic>
      </p:graphicFrame>
    </p:spTree>
    <p:extLst>
      <p:ext uri="{BB962C8B-B14F-4D97-AF65-F5344CB8AC3E}">
        <p14:creationId xmlns:p14="http://schemas.microsoft.com/office/powerpoint/2010/main" val="97061612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sz="2800" b="1" dirty="0" smtClean="0">
                <a:latin typeface="Helvetica Neue"/>
                <a:cs typeface="Times New Roman" pitchFamily="18" charset="0"/>
              </a:rPr>
              <a:t/>
            </a:r>
            <a:br>
              <a:rPr lang="en-US" sz="2800" b="1" dirty="0" smtClean="0">
                <a:latin typeface="Helvetica Neue"/>
                <a:cs typeface="Times New Roman" pitchFamily="18" charset="0"/>
              </a:rPr>
            </a:br>
            <a:r>
              <a:rPr lang="en-US" sz="2800" b="1" dirty="0">
                <a:latin typeface="Helvetica Neue"/>
                <a:cs typeface="Times New Roman" pitchFamily="18" charset="0"/>
              </a:rPr>
              <a:t/>
            </a:r>
            <a:br>
              <a:rPr lang="en-US" sz="2800" b="1" dirty="0">
                <a:latin typeface="Helvetica Neue"/>
                <a:cs typeface="Times New Roman" pitchFamily="18" charset="0"/>
              </a:rPr>
            </a:br>
            <a:r>
              <a:rPr lang="en-US" sz="2800" b="1" dirty="0" smtClean="0">
                <a:latin typeface="Helvetica Neue"/>
                <a:cs typeface="Times New Roman" pitchFamily="18" charset="0"/>
              </a:rPr>
              <a:t>Assessment of Current Supply Chain Management </a:t>
            </a:r>
            <a:endParaRPr lang="en-US" sz="2800" b="1" dirty="0">
              <a:latin typeface="Helvetica Neue"/>
            </a:endParaRPr>
          </a:p>
        </p:txBody>
      </p:sp>
      <p:sp>
        <p:nvSpPr>
          <p:cNvPr id="4" name="Slide Number Placeholder 3"/>
          <p:cNvSpPr>
            <a:spLocks noGrp="1"/>
          </p:cNvSpPr>
          <p:nvPr>
            <p:ph type="sldNum" sz="quarter" idx="12"/>
          </p:nvPr>
        </p:nvSpPr>
        <p:spPr/>
        <p:txBody>
          <a:bodyPr/>
          <a:lstStyle/>
          <a:p>
            <a:fld id="{D92F3F0D-1408-4367-A855-40F65622E7AE}" type="slidenum">
              <a:rPr lang="en-GB" smtClean="0"/>
              <a:t>2</a:t>
            </a:fld>
            <a:endParaRPr lang="en-GB" dirty="0"/>
          </a:p>
        </p:txBody>
      </p:sp>
      <p:pic>
        <p:nvPicPr>
          <p:cNvPr id="7" name="Picture 6" descr="Image result for fauji foundation">
            <a:extLst>
              <a:ext uri="{FF2B5EF4-FFF2-40B4-BE49-F238E27FC236}">
                <a16:creationId xmlns:a16="http://schemas.microsoft.com/office/drawing/2014/main" xmlns="" id="{AB88DB5B-B1E3-4613-BDFC-B1D3C98B3616}"/>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1187953" y="67235"/>
            <a:ext cx="856129" cy="941293"/>
          </a:xfrm>
          <a:prstGeom prst="rect">
            <a:avLst/>
          </a:prstGeom>
          <a:noFill/>
          <a:ln>
            <a:noFill/>
          </a:ln>
        </p:spPr>
      </p:pic>
    </p:spTree>
    <p:extLst>
      <p:ext uri="{BB962C8B-B14F-4D97-AF65-F5344CB8AC3E}">
        <p14:creationId xmlns:p14="http://schemas.microsoft.com/office/powerpoint/2010/main" val="214788197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438114136"/>
              </p:ext>
            </p:extLst>
          </p:nvPr>
        </p:nvGraphicFramePr>
        <p:xfrm>
          <a:off x="791569" y="890910"/>
          <a:ext cx="10590664" cy="5337487"/>
        </p:xfrm>
        <a:graphic>
          <a:graphicData uri="http://schemas.openxmlformats.org/drawingml/2006/table">
            <a:tbl>
              <a:tblPr firstRow="1" bandRow="1">
                <a:tableStyleId>{5C22544A-7EE6-4342-B048-85BDC9FD1C3A}</a:tableStyleId>
              </a:tblPr>
              <a:tblGrid>
                <a:gridCol w="5295332"/>
                <a:gridCol w="5295332"/>
              </a:tblGrid>
              <a:tr h="2104470">
                <a:tc>
                  <a:txBody>
                    <a:bodyPr/>
                    <a:lstStyle/>
                    <a:p>
                      <a:pPr marL="0" lvl="0" indent="0" algn="r">
                        <a:buClr>
                          <a:schemeClr val="bg1"/>
                        </a:buClr>
                        <a:buFontTx/>
                        <a:buNone/>
                      </a:pPr>
                      <a:r>
                        <a:rPr lang="en-US" sz="2400" b="0" dirty="0" smtClean="0">
                          <a:solidFill>
                            <a:schemeClr val="tx1"/>
                          </a:solidFill>
                          <a:latin typeface="Helvetica Neue"/>
                        </a:rPr>
                        <a:t>STRENGTHS</a:t>
                      </a:r>
                    </a:p>
                    <a:p>
                      <a:pPr marL="0" lvl="0" indent="0" algn="r">
                        <a:buFontTx/>
                        <a:buNone/>
                      </a:pPr>
                      <a:r>
                        <a:rPr lang="en-US" sz="1600" b="0" dirty="0" smtClean="0">
                          <a:solidFill>
                            <a:schemeClr val="tx1"/>
                          </a:solidFill>
                          <a:latin typeface="Helvetica Neue"/>
                          <a:cs typeface="Times New Roman" pitchFamily="18" charset="0"/>
                        </a:rPr>
                        <a:t>Strong dealer network who has own transport for cement business.</a:t>
                      </a:r>
                    </a:p>
                    <a:p>
                      <a:pPr marL="0" lvl="0" indent="0" algn="r">
                        <a:buFontTx/>
                        <a:buNone/>
                      </a:pPr>
                      <a:r>
                        <a:rPr lang="en-US" sz="1600" b="0" dirty="0" smtClean="0">
                          <a:solidFill>
                            <a:schemeClr val="tx1"/>
                          </a:solidFill>
                          <a:latin typeface="Helvetica Neue"/>
                          <a:cs typeface="Times New Roman" pitchFamily="18" charset="0"/>
                        </a:rPr>
                        <a:t>Institutional sales 35%</a:t>
                      </a:r>
                    </a:p>
                    <a:p>
                      <a:pPr marL="0" lvl="0" indent="0" algn="r">
                        <a:buFontTx/>
                        <a:buNone/>
                      </a:pPr>
                      <a:r>
                        <a:rPr lang="en-US" sz="1600" b="0" dirty="0" smtClean="0">
                          <a:solidFill>
                            <a:schemeClr val="tx1"/>
                          </a:solidFill>
                          <a:latin typeface="Helvetica Neue"/>
                          <a:cs typeface="Times New Roman" pitchFamily="18" charset="0"/>
                        </a:rPr>
                        <a:t>Excellent product diversification.</a:t>
                      </a:r>
                    </a:p>
                    <a:p>
                      <a:pPr marL="0" lvl="0" indent="0" algn="r">
                        <a:buFontTx/>
                        <a:buNone/>
                      </a:pPr>
                      <a:r>
                        <a:rPr lang="en-US" sz="1600" b="0" dirty="0" smtClean="0">
                          <a:solidFill>
                            <a:schemeClr val="tx1"/>
                          </a:solidFill>
                          <a:latin typeface="Helvetica Neue"/>
                          <a:cs typeface="Times New Roman" pitchFamily="18" charset="0"/>
                        </a:rPr>
                        <a:t>Strategic Geographic Location</a:t>
                      </a:r>
                    </a:p>
                    <a:p>
                      <a:pPr marL="0" lvl="0" indent="0">
                        <a:buClr>
                          <a:schemeClr val="bg1"/>
                        </a:buClr>
                        <a:buFontTx/>
                        <a:buNone/>
                      </a:pPr>
                      <a:endParaRPr lang="en-US" sz="1600" b="0" dirty="0">
                        <a:solidFill>
                          <a:schemeClr val="tx1"/>
                        </a:solidFill>
                        <a:latin typeface="Helvetica Neue"/>
                      </a:endParaRPr>
                    </a:p>
                  </a:txBody>
                  <a:tcPr marL="121920" marR="121920">
                    <a:solidFill>
                      <a:schemeClr val="accent2">
                        <a:lumMod val="60000"/>
                        <a:lumOff val="40000"/>
                      </a:schemeClr>
                    </a:solidFill>
                  </a:tcPr>
                </a:tc>
                <a:tc>
                  <a:txBody>
                    <a:bodyPr/>
                    <a:lstStyle/>
                    <a:p>
                      <a:pPr marL="0" lvl="0" indent="0">
                        <a:buClr>
                          <a:schemeClr val="bg1"/>
                        </a:buClr>
                        <a:buFontTx/>
                        <a:buNone/>
                      </a:pPr>
                      <a:r>
                        <a:rPr lang="en-US" sz="2400" b="0" dirty="0" smtClean="0">
                          <a:solidFill>
                            <a:schemeClr val="tx1"/>
                          </a:solidFill>
                          <a:latin typeface="Helvetica Neue"/>
                        </a:rPr>
                        <a:t>OPPORTUNITIES</a:t>
                      </a:r>
                    </a:p>
                    <a:p>
                      <a:pPr marL="0" lvl="0" indent="0" algn="l">
                        <a:buFontTx/>
                        <a:buNone/>
                      </a:pPr>
                      <a:r>
                        <a:rPr lang="en-US" sz="1600" b="0" spc="-5" dirty="0" smtClean="0">
                          <a:solidFill>
                            <a:schemeClr val="tx1"/>
                          </a:solidFill>
                          <a:latin typeface="Helvetica Neue"/>
                          <a:cs typeface="Times New Roman" panose="02020603050405020304" pitchFamily="18" charset="0"/>
                        </a:rPr>
                        <a:t>SCM can be the </a:t>
                      </a:r>
                      <a:r>
                        <a:rPr lang="en-US" sz="1600" b="0" dirty="0" smtClean="0">
                          <a:solidFill>
                            <a:schemeClr val="tx1"/>
                          </a:solidFill>
                          <a:latin typeface="Helvetica Neue"/>
                          <a:cs typeface="Times New Roman" panose="02020603050405020304" pitchFamily="18" charset="0"/>
                        </a:rPr>
                        <a:t>new </a:t>
                      </a:r>
                      <a:r>
                        <a:rPr lang="en-US" sz="1600" b="0" spc="-5" dirty="0" smtClean="0">
                          <a:solidFill>
                            <a:schemeClr val="tx1"/>
                          </a:solidFill>
                          <a:latin typeface="Helvetica Neue"/>
                          <a:cs typeface="Times New Roman" panose="02020603050405020304" pitchFamily="18" charset="0"/>
                        </a:rPr>
                        <a:t>source </a:t>
                      </a:r>
                      <a:r>
                        <a:rPr lang="en-US" sz="1600" b="0" dirty="0" smtClean="0">
                          <a:solidFill>
                            <a:schemeClr val="tx1"/>
                          </a:solidFill>
                          <a:latin typeface="Helvetica Neue"/>
                          <a:cs typeface="Times New Roman" panose="02020603050405020304" pitchFamily="18" charset="0"/>
                        </a:rPr>
                        <a:t>of value creation </a:t>
                      </a:r>
                    </a:p>
                    <a:p>
                      <a:pPr marL="0" lvl="0" indent="0" algn="l">
                        <a:buFontTx/>
                        <a:buNone/>
                      </a:pPr>
                      <a:r>
                        <a:rPr lang="en-US" sz="1600" b="0" dirty="0" smtClean="0">
                          <a:solidFill>
                            <a:schemeClr val="tx1"/>
                          </a:solidFill>
                          <a:latin typeface="Helvetica Neue"/>
                          <a:cs typeface="Times New Roman" panose="02020603050405020304" pitchFamily="18" charset="0"/>
                        </a:rPr>
                        <a:t>SCM can provide competitive edge to get more efficiency</a:t>
                      </a:r>
                    </a:p>
                    <a:p>
                      <a:pPr marL="0" lvl="0" indent="0" algn="l">
                        <a:buFontTx/>
                        <a:buNone/>
                      </a:pPr>
                      <a:r>
                        <a:rPr lang="en-US" sz="1600" b="0" dirty="0" smtClean="0">
                          <a:solidFill>
                            <a:schemeClr val="tx1"/>
                          </a:solidFill>
                          <a:latin typeface="Helvetica Neue"/>
                          <a:cs typeface="Times New Roman" panose="02020603050405020304" pitchFamily="18" charset="0"/>
                        </a:rPr>
                        <a:t>Integrated SCM can provide better visibility, velocity</a:t>
                      </a:r>
                      <a:r>
                        <a:rPr lang="en-US" sz="1600" b="0" baseline="0" dirty="0" smtClean="0">
                          <a:solidFill>
                            <a:schemeClr val="tx1"/>
                          </a:solidFill>
                          <a:latin typeface="Helvetica Neue"/>
                          <a:cs typeface="Times New Roman" panose="02020603050405020304" pitchFamily="18" charset="0"/>
                        </a:rPr>
                        <a:t> &amp; reduce variation.</a:t>
                      </a:r>
                      <a:endParaRPr lang="en-US" sz="1600" dirty="0" smtClean="0">
                        <a:solidFill>
                          <a:schemeClr val="tx1"/>
                        </a:solidFill>
                        <a:latin typeface="Helvetica Neue"/>
                      </a:endParaRPr>
                    </a:p>
                    <a:p>
                      <a:pPr marL="0" lvl="0" indent="0">
                        <a:buClr>
                          <a:schemeClr val="bg1"/>
                        </a:buClr>
                        <a:buFontTx/>
                        <a:buNone/>
                      </a:pPr>
                      <a:r>
                        <a:rPr lang="en-US" sz="1600" b="0" dirty="0" smtClean="0">
                          <a:solidFill>
                            <a:schemeClr val="tx1"/>
                          </a:solidFill>
                          <a:latin typeface="Helvetica Neue"/>
                        </a:rPr>
                        <a:t>SCM can help to optimize inventories</a:t>
                      </a:r>
                    </a:p>
                    <a:p>
                      <a:pPr marL="0" lvl="0" indent="0">
                        <a:buClr>
                          <a:schemeClr val="bg1"/>
                        </a:buClr>
                        <a:buFontTx/>
                        <a:buNone/>
                      </a:pPr>
                      <a:r>
                        <a:rPr lang="en-US" sz="1600" b="0" dirty="0" smtClean="0">
                          <a:solidFill>
                            <a:schemeClr val="tx1"/>
                          </a:solidFill>
                          <a:latin typeface="Helvetica Neue"/>
                        </a:rPr>
                        <a:t>SCM can help to improve cash flow</a:t>
                      </a:r>
                    </a:p>
                  </a:txBody>
                  <a:tcPr marL="121920" marR="121920">
                    <a:solidFill>
                      <a:schemeClr val="accent4">
                        <a:lumMod val="40000"/>
                        <a:lumOff val="60000"/>
                      </a:schemeClr>
                    </a:solidFill>
                  </a:tcPr>
                </a:tc>
              </a:tr>
              <a:tr h="3173407">
                <a:tc>
                  <a:txBody>
                    <a:bodyPr/>
                    <a:lstStyle/>
                    <a:p>
                      <a:pPr marL="0" lvl="0" indent="0" algn="r">
                        <a:buClr>
                          <a:schemeClr val="bg1"/>
                        </a:buClr>
                        <a:buFontTx/>
                        <a:buNone/>
                      </a:pPr>
                      <a:r>
                        <a:rPr lang="en-US" sz="2400" b="0" dirty="0" smtClean="0">
                          <a:solidFill>
                            <a:schemeClr val="tx1"/>
                          </a:solidFill>
                          <a:latin typeface="Helvetica Neue"/>
                        </a:rPr>
                        <a:t>WEAKNESSES</a:t>
                      </a:r>
                    </a:p>
                    <a:p>
                      <a:pPr marL="0" lvl="0" indent="0" algn="r">
                        <a:buFontTx/>
                        <a:buNone/>
                      </a:pPr>
                      <a:r>
                        <a:rPr lang="en-US" sz="1600" b="0" dirty="0" smtClean="0">
                          <a:solidFill>
                            <a:schemeClr val="tx1"/>
                          </a:solidFill>
                          <a:latin typeface="Helvetica Neue"/>
                          <a:cs typeface="Times New Roman" pitchFamily="18" charset="0"/>
                        </a:rPr>
                        <a:t>Dispatch process risk</a:t>
                      </a:r>
                    </a:p>
                    <a:p>
                      <a:pPr marL="0" lvl="0" indent="0" algn="r">
                        <a:buFontTx/>
                        <a:buNone/>
                      </a:pPr>
                      <a:r>
                        <a:rPr lang="en-US" sz="1600" b="0" dirty="0" smtClean="0">
                          <a:solidFill>
                            <a:schemeClr val="tx1"/>
                          </a:solidFill>
                          <a:latin typeface="Helvetica Neue"/>
                          <a:cs typeface="Times New Roman" pitchFamily="18" charset="0"/>
                        </a:rPr>
                        <a:t>Lack in real time visibility</a:t>
                      </a:r>
                      <a:r>
                        <a:rPr lang="en-US" sz="1600" b="0" baseline="0" dirty="0" smtClean="0">
                          <a:solidFill>
                            <a:schemeClr val="tx1"/>
                          </a:solidFill>
                          <a:latin typeface="Helvetica Neue"/>
                          <a:cs typeface="Times New Roman" pitchFamily="18" charset="0"/>
                        </a:rPr>
                        <a:t> of dispatch status up-date (Technology Dashboard)</a:t>
                      </a:r>
                      <a:endParaRPr lang="en-US" sz="1600" b="0" dirty="0" smtClean="0">
                        <a:solidFill>
                          <a:schemeClr val="tx1"/>
                        </a:solidFill>
                        <a:latin typeface="Helvetica Neue"/>
                        <a:cs typeface="Times New Roman" pitchFamily="18" charset="0"/>
                      </a:endParaRPr>
                    </a:p>
                    <a:p>
                      <a:pPr marL="0" lvl="0" indent="0" algn="r">
                        <a:buFontTx/>
                        <a:buNone/>
                      </a:pPr>
                      <a:r>
                        <a:rPr lang="en-US" sz="1600" b="0" dirty="0" smtClean="0">
                          <a:solidFill>
                            <a:schemeClr val="tx1"/>
                          </a:solidFill>
                          <a:latin typeface="Helvetica Neue"/>
                          <a:cs typeface="Times New Roman" pitchFamily="18" charset="0"/>
                        </a:rPr>
                        <a:t>Slow SCM adoption</a:t>
                      </a:r>
                    </a:p>
                    <a:p>
                      <a:pPr marL="0" lvl="0" indent="0" algn="r">
                        <a:buFontTx/>
                        <a:buNone/>
                      </a:pPr>
                      <a:r>
                        <a:rPr lang="en-US" sz="1600" b="0" dirty="0" smtClean="0">
                          <a:solidFill>
                            <a:schemeClr val="tx1"/>
                          </a:solidFill>
                          <a:latin typeface="Helvetica Neue"/>
                          <a:cs typeface="Times New Roman" pitchFamily="18" charset="0"/>
                        </a:rPr>
                        <a:t>Lack of SCM skill set</a:t>
                      </a:r>
                    </a:p>
                    <a:p>
                      <a:pPr marL="0" lvl="0" indent="0" algn="r">
                        <a:buFontTx/>
                        <a:buNone/>
                      </a:pPr>
                      <a:r>
                        <a:rPr lang="en-US" sz="1600" b="0" dirty="0" smtClean="0">
                          <a:solidFill>
                            <a:schemeClr val="tx1"/>
                          </a:solidFill>
                          <a:latin typeface="Helvetica Neue"/>
                          <a:cs typeface="Times New Roman" pitchFamily="18" charset="0"/>
                        </a:rPr>
                        <a:t>Lack in SCM planning and way forward</a:t>
                      </a:r>
                    </a:p>
                    <a:p>
                      <a:pPr marL="0" indent="0" algn="r">
                        <a:buClr>
                          <a:schemeClr val="bg1"/>
                        </a:buClr>
                        <a:buFontTx/>
                        <a:buNone/>
                      </a:pPr>
                      <a:endParaRPr lang="en-US" sz="1600" dirty="0">
                        <a:solidFill>
                          <a:schemeClr val="tx1"/>
                        </a:solidFill>
                        <a:latin typeface="Helvetica Neue"/>
                      </a:endParaRPr>
                    </a:p>
                  </a:txBody>
                  <a:tcPr marL="121920" marR="121920">
                    <a:solidFill>
                      <a:schemeClr val="accent3">
                        <a:lumMod val="60000"/>
                        <a:lumOff val="40000"/>
                      </a:schemeClr>
                    </a:solidFill>
                  </a:tcPr>
                </a:tc>
                <a:tc>
                  <a:txBody>
                    <a:bodyPr/>
                    <a:lstStyle/>
                    <a:p>
                      <a:pPr marL="0" lvl="0" indent="0" algn="l">
                        <a:buClr>
                          <a:schemeClr val="bg1"/>
                        </a:buClr>
                        <a:buFontTx/>
                        <a:buNone/>
                      </a:pPr>
                      <a:r>
                        <a:rPr lang="en-US" sz="2400" b="0" dirty="0" smtClean="0">
                          <a:solidFill>
                            <a:schemeClr val="tx1"/>
                          </a:solidFill>
                          <a:latin typeface="Helvetica Neue"/>
                        </a:rPr>
                        <a:t>THREATS</a:t>
                      </a:r>
                    </a:p>
                    <a:p>
                      <a:pPr marL="0" lvl="0" indent="0" algn="l">
                        <a:buFontTx/>
                        <a:buNone/>
                      </a:pPr>
                      <a:r>
                        <a:rPr lang="en-US" sz="1600" b="0" dirty="0" smtClean="0">
                          <a:solidFill>
                            <a:schemeClr val="tx1"/>
                          </a:solidFill>
                          <a:latin typeface="Helvetica Neue"/>
                          <a:cs typeface="Times New Roman" pitchFamily="18" charset="0"/>
                        </a:rPr>
                        <a:t>NHA Excel weight regime poses a colossal threat to the dispatch, this has been deferred</a:t>
                      </a:r>
                      <a:r>
                        <a:rPr lang="en-US" sz="1600" b="0" baseline="0" dirty="0" smtClean="0">
                          <a:solidFill>
                            <a:schemeClr val="tx1"/>
                          </a:solidFill>
                          <a:latin typeface="Helvetica Neue"/>
                          <a:cs typeface="Times New Roman" pitchFamily="18" charset="0"/>
                        </a:rPr>
                        <a:t> for one year</a:t>
                      </a:r>
                      <a:endParaRPr lang="en-US" sz="1600" b="0" dirty="0" smtClean="0">
                        <a:solidFill>
                          <a:schemeClr val="tx1"/>
                        </a:solidFill>
                        <a:latin typeface="Helvetica Neue"/>
                        <a:cs typeface="Times New Roman" pitchFamily="18" charset="0"/>
                      </a:endParaRPr>
                    </a:p>
                    <a:p>
                      <a:pPr marL="0" lvl="0" indent="0" algn="l">
                        <a:buFontTx/>
                        <a:buNone/>
                      </a:pPr>
                      <a:r>
                        <a:rPr lang="en-US" sz="1600" b="0" dirty="0" smtClean="0">
                          <a:solidFill>
                            <a:schemeClr val="tx1"/>
                          </a:solidFill>
                          <a:latin typeface="Helvetica Neue"/>
                          <a:cs typeface="Times New Roman" pitchFamily="18" charset="0"/>
                        </a:rPr>
                        <a:t>Fuel Prices hike, change in fuel price translate in higher freight.</a:t>
                      </a:r>
                    </a:p>
                    <a:p>
                      <a:pPr marL="0" lvl="0" indent="0" algn="l">
                        <a:buFontTx/>
                        <a:buNone/>
                      </a:pPr>
                      <a:r>
                        <a:rPr lang="en-US" sz="1600" b="0" dirty="0" smtClean="0">
                          <a:solidFill>
                            <a:schemeClr val="tx1"/>
                          </a:solidFill>
                          <a:latin typeface="Helvetica Neue"/>
                          <a:cs typeface="Times New Roman" pitchFamily="18" charset="0"/>
                        </a:rPr>
                        <a:t>Threat of innovative ideas &amp; Collaboration from competitors such as fleet management, Logistics arrangement.</a:t>
                      </a:r>
                    </a:p>
                    <a:p>
                      <a:pPr marL="0" lvl="0" indent="0" algn="l">
                        <a:buFontTx/>
                        <a:buNone/>
                      </a:pPr>
                      <a:r>
                        <a:rPr lang="en-US" sz="1600" b="0" dirty="0" smtClean="0">
                          <a:solidFill>
                            <a:schemeClr val="tx1"/>
                          </a:solidFill>
                          <a:latin typeface="Helvetica Neue"/>
                          <a:cs typeface="Times New Roman" pitchFamily="18" charset="0"/>
                        </a:rPr>
                        <a:t>Shortage of cargo vehicles in near future as</a:t>
                      </a:r>
                      <a:r>
                        <a:rPr lang="en-US" sz="1600" b="0" baseline="0" dirty="0" smtClean="0">
                          <a:solidFill>
                            <a:schemeClr val="tx1"/>
                          </a:solidFill>
                          <a:latin typeface="Helvetica Neue"/>
                          <a:cs typeface="Times New Roman" pitchFamily="18" charset="0"/>
                        </a:rPr>
                        <a:t> no new investment in the trucking sector observed </a:t>
                      </a:r>
                      <a:endParaRPr lang="en-US" sz="1600" b="0" dirty="0" smtClean="0">
                        <a:solidFill>
                          <a:schemeClr val="tx1"/>
                        </a:solidFill>
                        <a:latin typeface="Helvetica Neue"/>
                        <a:cs typeface="Times New Roman" pitchFamily="18" charset="0"/>
                      </a:endParaRPr>
                    </a:p>
                    <a:p>
                      <a:pPr marL="0" lvl="0" indent="0">
                        <a:buClr>
                          <a:schemeClr val="bg1"/>
                        </a:buClr>
                        <a:buFont typeface="Arial" pitchFamily="34" charset="0"/>
                        <a:buNone/>
                      </a:pPr>
                      <a:r>
                        <a:rPr lang="en-US" sz="1600" dirty="0" smtClean="0">
                          <a:solidFill>
                            <a:srgbClr val="000000"/>
                          </a:solidFill>
                          <a:latin typeface="Helvetica Neue"/>
                          <a:cs typeface="Times New Roman" pitchFamily="18" charset="0"/>
                        </a:rPr>
                        <a:t>High cost of transportation may limit the penetration in new territories</a:t>
                      </a:r>
                      <a:endParaRPr lang="en-US" sz="1600" dirty="0" smtClean="0">
                        <a:solidFill>
                          <a:schemeClr val="tx1"/>
                        </a:solidFill>
                        <a:latin typeface="Helvetica Neue"/>
                      </a:endParaRPr>
                    </a:p>
                  </a:txBody>
                  <a:tcPr marL="121920" marR="121920">
                    <a:solidFill>
                      <a:schemeClr val="accent5">
                        <a:lumMod val="40000"/>
                        <a:lumOff val="60000"/>
                      </a:schemeClr>
                    </a:solidFill>
                  </a:tcPr>
                </a:tc>
              </a:tr>
            </a:tbl>
          </a:graphicData>
        </a:graphic>
      </p:graphicFrame>
      <p:sp>
        <p:nvSpPr>
          <p:cNvPr id="4" name="TextBox 3"/>
          <p:cNvSpPr txBox="1"/>
          <p:nvPr/>
        </p:nvSpPr>
        <p:spPr>
          <a:xfrm>
            <a:off x="2195285" y="335223"/>
            <a:ext cx="7207422" cy="461665"/>
          </a:xfrm>
          <a:prstGeom prst="rect">
            <a:avLst/>
          </a:prstGeom>
          <a:noFill/>
        </p:spPr>
        <p:txBody>
          <a:bodyPr wrap="none" rtlCol="0">
            <a:spAutoFit/>
          </a:bodyPr>
          <a:lstStyle/>
          <a:p>
            <a:r>
              <a:rPr lang="en-US" sz="2400" b="1" dirty="0" smtClean="0">
                <a:latin typeface="Helvetica Neue"/>
              </a:rPr>
              <a:t>FCCL Supply Chain Management SWOT Analysis </a:t>
            </a:r>
            <a:endParaRPr lang="en-US" sz="2400" b="1" dirty="0">
              <a:latin typeface="Helvetica Neue"/>
            </a:endParaRPr>
          </a:p>
        </p:txBody>
      </p:sp>
    </p:spTree>
    <p:extLst>
      <p:ext uri="{BB962C8B-B14F-4D97-AF65-F5344CB8AC3E}">
        <p14:creationId xmlns:p14="http://schemas.microsoft.com/office/powerpoint/2010/main" val="128733974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GB" smtClean="0"/>
              <a:t>Teamup Advisory - Confidential</a:t>
            </a:r>
            <a:endParaRPr lang="en-GB" dirty="0"/>
          </a:p>
        </p:txBody>
      </p:sp>
      <p:graphicFrame>
        <p:nvGraphicFramePr>
          <p:cNvPr id="3" name="Table 2"/>
          <p:cNvGraphicFramePr>
            <a:graphicFrameLocks noGrp="1"/>
          </p:cNvGraphicFramePr>
          <p:nvPr>
            <p:extLst>
              <p:ext uri="{D42A27DB-BD31-4B8C-83A1-F6EECF244321}">
                <p14:modId xmlns:p14="http://schemas.microsoft.com/office/powerpoint/2010/main" val="3659899006"/>
              </p:ext>
            </p:extLst>
          </p:nvPr>
        </p:nvGraphicFramePr>
        <p:xfrm>
          <a:off x="791568" y="914400"/>
          <a:ext cx="10577016" cy="5322627"/>
        </p:xfrm>
        <a:graphic>
          <a:graphicData uri="http://schemas.openxmlformats.org/drawingml/2006/table">
            <a:tbl>
              <a:tblPr firstRow="1" bandRow="1">
                <a:tableStyleId>{5C22544A-7EE6-4342-B048-85BDC9FD1C3A}</a:tableStyleId>
              </a:tblPr>
              <a:tblGrid>
                <a:gridCol w="5288508"/>
                <a:gridCol w="5288508"/>
              </a:tblGrid>
              <a:tr h="2333409">
                <a:tc>
                  <a:txBody>
                    <a:bodyPr/>
                    <a:lstStyle/>
                    <a:p>
                      <a:pPr marL="0" lvl="0" indent="0" algn="r">
                        <a:buClr>
                          <a:schemeClr val="bg1"/>
                        </a:buClr>
                        <a:buFontTx/>
                        <a:buNone/>
                      </a:pPr>
                      <a:r>
                        <a:rPr lang="en-US" sz="2400" b="0" dirty="0" smtClean="0">
                          <a:solidFill>
                            <a:schemeClr val="tx1"/>
                          </a:solidFill>
                          <a:latin typeface="Helvetica Neue"/>
                        </a:rPr>
                        <a:t>STRENGTHS</a:t>
                      </a:r>
                    </a:p>
                    <a:p>
                      <a:pPr marL="0" lvl="0" indent="0" algn="r">
                        <a:buFontTx/>
                        <a:buNone/>
                      </a:pPr>
                      <a:r>
                        <a:rPr lang="en-US" sz="1600" b="0" dirty="0" smtClean="0">
                          <a:solidFill>
                            <a:schemeClr val="tx1"/>
                          </a:solidFill>
                          <a:latin typeface="Helvetica Neue"/>
                          <a:cs typeface="Times New Roman" pitchFamily="18" charset="0"/>
                        </a:rPr>
                        <a:t>Strong exports to Afghanistan by Afghan vehicles.</a:t>
                      </a:r>
                    </a:p>
                    <a:p>
                      <a:pPr marL="0" lvl="0" indent="0" algn="r">
                        <a:buFontTx/>
                        <a:buNone/>
                      </a:pPr>
                      <a:r>
                        <a:rPr lang="en-US" sz="1600" b="0" dirty="0" smtClean="0">
                          <a:solidFill>
                            <a:schemeClr val="tx1"/>
                          </a:solidFill>
                          <a:latin typeface="Helvetica Neue"/>
                          <a:cs typeface="Times New Roman" pitchFamily="18" charset="0"/>
                        </a:rPr>
                        <a:t>Strong dealer network who has own vehicle for cement business.</a:t>
                      </a:r>
                    </a:p>
                    <a:p>
                      <a:pPr marL="0" lvl="0" indent="0" algn="r">
                        <a:buFontTx/>
                        <a:buNone/>
                      </a:pPr>
                      <a:r>
                        <a:rPr lang="en-US" sz="1600" b="0" dirty="0" smtClean="0">
                          <a:solidFill>
                            <a:schemeClr val="tx1"/>
                          </a:solidFill>
                          <a:latin typeface="Helvetica Neue"/>
                          <a:cs typeface="Times New Roman" pitchFamily="18" charset="0"/>
                        </a:rPr>
                        <a:t>Strategic Geographic Location (Wah &amp; Nizampur)</a:t>
                      </a:r>
                    </a:p>
                    <a:p>
                      <a:pPr marL="0" lvl="0" indent="0" algn="r">
                        <a:buClr>
                          <a:schemeClr val="bg1"/>
                        </a:buClr>
                        <a:buFontTx/>
                        <a:buNone/>
                      </a:pPr>
                      <a:endParaRPr lang="en-US" sz="1600" b="0" dirty="0">
                        <a:solidFill>
                          <a:schemeClr val="tx1"/>
                        </a:solidFill>
                        <a:latin typeface="Helvetica Neue"/>
                      </a:endParaRPr>
                    </a:p>
                  </a:txBody>
                  <a:tcPr marL="121920" marR="121920">
                    <a:solidFill>
                      <a:schemeClr val="accent2">
                        <a:lumMod val="60000"/>
                        <a:lumOff val="40000"/>
                      </a:schemeClr>
                    </a:solidFill>
                  </a:tcPr>
                </a:tc>
                <a:tc>
                  <a:txBody>
                    <a:bodyPr/>
                    <a:lstStyle/>
                    <a:p>
                      <a:pPr marL="0" lvl="0" indent="0">
                        <a:buClr>
                          <a:schemeClr val="bg1"/>
                        </a:buClr>
                        <a:buFontTx/>
                        <a:buNone/>
                      </a:pPr>
                      <a:r>
                        <a:rPr lang="en-US" sz="2400" b="0" dirty="0" smtClean="0">
                          <a:solidFill>
                            <a:schemeClr val="tx1"/>
                          </a:solidFill>
                          <a:latin typeface="Helvetica Neue"/>
                        </a:rPr>
                        <a:t>OPPORTUNITIES</a:t>
                      </a:r>
                    </a:p>
                    <a:p>
                      <a:pPr marL="0" lvl="0" indent="0" algn="l">
                        <a:buFontTx/>
                        <a:buNone/>
                      </a:pPr>
                      <a:r>
                        <a:rPr lang="en-US" sz="1600" b="0" spc="-5" dirty="0" smtClean="0">
                          <a:solidFill>
                            <a:schemeClr val="tx1"/>
                          </a:solidFill>
                          <a:latin typeface="Helvetica Neue"/>
                          <a:cs typeface="Times New Roman" panose="02020603050405020304" pitchFamily="18" charset="0"/>
                        </a:rPr>
                        <a:t>SCM can be the </a:t>
                      </a:r>
                      <a:r>
                        <a:rPr lang="en-US" sz="1600" b="0" dirty="0" smtClean="0">
                          <a:solidFill>
                            <a:schemeClr val="tx1"/>
                          </a:solidFill>
                          <a:latin typeface="Helvetica Neue"/>
                          <a:cs typeface="Times New Roman" panose="02020603050405020304" pitchFamily="18" charset="0"/>
                        </a:rPr>
                        <a:t>new </a:t>
                      </a:r>
                      <a:r>
                        <a:rPr lang="en-US" sz="1600" b="0" spc="-5" dirty="0" smtClean="0">
                          <a:solidFill>
                            <a:schemeClr val="tx1"/>
                          </a:solidFill>
                          <a:latin typeface="Helvetica Neue"/>
                          <a:cs typeface="Times New Roman" panose="02020603050405020304" pitchFamily="18" charset="0"/>
                        </a:rPr>
                        <a:t>source </a:t>
                      </a:r>
                      <a:r>
                        <a:rPr lang="en-US" sz="1600" b="0" dirty="0" smtClean="0">
                          <a:solidFill>
                            <a:schemeClr val="tx1"/>
                          </a:solidFill>
                          <a:latin typeface="Helvetica Neue"/>
                          <a:cs typeface="Times New Roman" panose="02020603050405020304" pitchFamily="18" charset="0"/>
                        </a:rPr>
                        <a:t>of value creation </a:t>
                      </a:r>
                    </a:p>
                    <a:p>
                      <a:pPr marL="0" lvl="0" indent="0" algn="l">
                        <a:buFontTx/>
                        <a:buNone/>
                      </a:pPr>
                      <a:r>
                        <a:rPr lang="en-US" sz="1600" b="0" dirty="0" smtClean="0">
                          <a:solidFill>
                            <a:schemeClr val="tx1"/>
                          </a:solidFill>
                          <a:latin typeface="Helvetica Neue"/>
                          <a:cs typeface="Times New Roman" panose="02020603050405020304" pitchFamily="18" charset="0"/>
                        </a:rPr>
                        <a:t>SCM can provide competitive edge to get more efficiency</a:t>
                      </a:r>
                    </a:p>
                    <a:p>
                      <a:pPr marL="0" lvl="0" indent="0" algn="l">
                        <a:buFontTx/>
                        <a:buNone/>
                      </a:pPr>
                      <a:r>
                        <a:rPr lang="en-US" sz="1600" b="0" dirty="0" smtClean="0">
                          <a:solidFill>
                            <a:schemeClr val="tx1"/>
                          </a:solidFill>
                          <a:latin typeface="Helvetica Neue"/>
                          <a:cs typeface="Times New Roman" panose="02020603050405020304" pitchFamily="18" charset="0"/>
                        </a:rPr>
                        <a:t>Integrated SCM can provide better visibility,</a:t>
                      </a:r>
                      <a:r>
                        <a:rPr lang="en-US" sz="1600" b="0" baseline="0" dirty="0" smtClean="0">
                          <a:solidFill>
                            <a:schemeClr val="tx1"/>
                          </a:solidFill>
                          <a:latin typeface="Helvetica Neue"/>
                          <a:cs typeface="Times New Roman" panose="02020603050405020304" pitchFamily="18" charset="0"/>
                        </a:rPr>
                        <a:t> velocity and reduce variation.</a:t>
                      </a:r>
                      <a:endParaRPr lang="en-US" sz="1600" dirty="0" smtClean="0">
                        <a:solidFill>
                          <a:schemeClr val="tx1"/>
                        </a:solidFill>
                        <a:latin typeface="Helvetica Neue"/>
                      </a:endParaRPr>
                    </a:p>
                    <a:p>
                      <a:pPr marL="0" lvl="0" indent="0">
                        <a:buClr>
                          <a:schemeClr val="bg1"/>
                        </a:buClr>
                        <a:buFontTx/>
                        <a:buNone/>
                      </a:pPr>
                      <a:r>
                        <a:rPr lang="en-US" sz="1600" b="0" dirty="0" smtClean="0">
                          <a:solidFill>
                            <a:schemeClr val="tx1"/>
                          </a:solidFill>
                          <a:latin typeface="Helvetica Neue"/>
                        </a:rPr>
                        <a:t>SCM can help to optimize inventories</a:t>
                      </a:r>
                    </a:p>
                    <a:p>
                      <a:pPr marL="0" lvl="0" indent="0">
                        <a:buClr>
                          <a:schemeClr val="bg1"/>
                        </a:buClr>
                        <a:buFontTx/>
                        <a:buNone/>
                      </a:pPr>
                      <a:r>
                        <a:rPr lang="en-US" sz="1600" b="0" dirty="0" smtClean="0">
                          <a:solidFill>
                            <a:schemeClr val="tx1"/>
                          </a:solidFill>
                          <a:latin typeface="Helvetica Neue"/>
                        </a:rPr>
                        <a:t>SCM can help to improve cash flow</a:t>
                      </a:r>
                    </a:p>
                  </a:txBody>
                  <a:tcPr marL="121920" marR="121920">
                    <a:solidFill>
                      <a:schemeClr val="accent4">
                        <a:lumMod val="40000"/>
                        <a:lumOff val="60000"/>
                      </a:schemeClr>
                    </a:solidFill>
                  </a:tcPr>
                </a:tc>
              </a:tr>
              <a:tr h="2989218">
                <a:tc>
                  <a:txBody>
                    <a:bodyPr/>
                    <a:lstStyle/>
                    <a:p>
                      <a:pPr marL="0" lvl="0" indent="0" algn="r">
                        <a:buClr>
                          <a:schemeClr val="bg1"/>
                        </a:buClr>
                        <a:buFontTx/>
                        <a:buNone/>
                      </a:pPr>
                      <a:r>
                        <a:rPr lang="en-US" sz="2400" b="0" dirty="0" smtClean="0">
                          <a:solidFill>
                            <a:schemeClr val="tx1"/>
                          </a:solidFill>
                          <a:latin typeface="Helvetica Neue"/>
                        </a:rPr>
                        <a:t>WEAKNESSES</a:t>
                      </a:r>
                    </a:p>
                    <a:p>
                      <a:pPr marL="0" lvl="0" indent="0" algn="r">
                        <a:buFontTx/>
                        <a:buNone/>
                      </a:pPr>
                      <a:r>
                        <a:rPr lang="en-US" sz="1600" b="0" dirty="0" smtClean="0">
                          <a:solidFill>
                            <a:schemeClr val="tx1"/>
                          </a:solidFill>
                          <a:latin typeface="Helvetica Neue"/>
                          <a:cs typeface="Times New Roman" pitchFamily="18" charset="0"/>
                        </a:rPr>
                        <a:t>Dispatch Process risk  </a:t>
                      </a:r>
                    </a:p>
                    <a:p>
                      <a:pPr marL="0" lvl="0" indent="0" algn="r">
                        <a:buFontTx/>
                        <a:buNone/>
                      </a:pPr>
                      <a:r>
                        <a:rPr lang="en-US" sz="1600" b="0" dirty="0" smtClean="0">
                          <a:solidFill>
                            <a:schemeClr val="tx1"/>
                          </a:solidFill>
                          <a:latin typeface="Helvetica Neue"/>
                          <a:cs typeface="Times New Roman" pitchFamily="18" charset="0"/>
                        </a:rPr>
                        <a:t>Lack in real time visibility of dispatch status</a:t>
                      </a:r>
                      <a:r>
                        <a:rPr lang="en-US" sz="1600" b="0" baseline="0" dirty="0" smtClean="0">
                          <a:solidFill>
                            <a:schemeClr val="tx1"/>
                          </a:solidFill>
                          <a:latin typeface="Helvetica Neue"/>
                          <a:cs typeface="Times New Roman" pitchFamily="18" charset="0"/>
                        </a:rPr>
                        <a:t> up-date (Technology Dashboard)</a:t>
                      </a:r>
                      <a:endParaRPr lang="en-US" sz="1600" b="0" dirty="0" smtClean="0">
                        <a:solidFill>
                          <a:schemeClr val="tx1"/>
                        </a:solidFill>
                        <a:latin typeface="Helvetica Neue"/>
                        <a:cs typeface="Times New Roman" pitchFamily="18" charset="0"/>
                      </a:endParaRPr>
                    </a:p>
                    <a:p>
                      <a:pPr marL="0" lvl="0" indent="0" algn="r">
                        <a:buFontTx/>
                        <a:buNone/>
                      </a:pPr>
                      <a:r>
                        <a:rPr lang="en-US" sz="1600" b="0" dirty="0" smtClean="0">
                          <a:solidFill>
                            <a:schemeClr val="tx1"/>
                          </a:solidFill>
                          <a:latin typeface="Helvetica Neue"/>
                          <a:cs typeface="Times New Roman" pitchFamily="18" charset="0"/>
                        </a:rPr>
                        <a:t>Slow SCM adoption</a:t>
                      </a:r>
                    </a:p>
                    <a:p>
                      <a:pPr marL="0" lvl="0" indent="0" algn="r">
                        <a:buFontTx/>
                        <a:buNone/>
                      </a:pPr>
                      <a:r>
                        <a:rPr lang="en-US" sz="1600" b="0" dirty="0" smtClean="0">
                          <a:solidFill>
                            <a:schemeClr val="tx1"/>
                          </a:solidFill>
                          <a:latin typeface="Helvetica Neue"/>
                          <a:cs typeface="Times New Roman" pitchFamily="18" charset="0"/>
                        </a:rPr>
                        <a:t>Lack of SCM skill set</a:t>
                      </a:r>
                    </a:p>
                    <a:p>
                      <a:pPr marL="0" lvl="0" indent="0" algn="r">
                        <a:buFontTx/>
                        <a:buNone/>
                      </a:pPr>
                      <a:r>
                        <a:rPr lang="en-US" sz="1600" b="0" dirty="0" smtClean="0">
                          <a:solidFill>
                            <a:schemeClr val="tx1"/>
                          </a:solidFill>
                          <a:latin typeface="Helvetica Neue"/>
                          <a:cs typeface="Times New Roman" pitchFamily="18" charset="0"/>
                        </a:rPr>
                        <a:t>Lack in SCM planning and way forward</a:t>
                      </a:r>
                    </a:p>
                    <a:p>
                      <a:pPr marL="0" lvl="0" indent="0" algn="r">
                        <a:buFontTx/>
                        <a:buNone/>
                      </a:pPr>
                      <a:endParaRPr lang="en-US" sz="1600" dirty="0">
                        <a:solidFill>
                          <a:schemeClr val="tx1"/>
                        </a:solidFill>
                        <a:latin typeface="Helvetica Neue"/>
                      </a:endParaRPr>
                    </a:p>
                  </a:txBody>
                  <a:tcPr marL="121920" marR="121920">
                    <a:solidFill>
                      <a:schemeClr val="accent3">
                        <a:lumMod val="60000"/>
                        <a:lumOff val="40000"/>
                      </a:schemeClr>
                    </a:solidFill>
                  </a:tcPr>
                </a:tc>
                <a:tc>
                  <a:txBody>
                    <a:bodyPr/>
                    <a:lstStyle/>
                    <a:p>
                      <a:pPr marL="0" lvl="0" indent="0">
                        <a:buClr>
                          <a:schemeClr val="bg1"/>
                        </a:buClr>
                        <a:buFontTx/>
                        <a:buNone/>
                      </a:pPr>
                      <a:r>
                        <a:rPr lang="en-US" sz="2400" b="0" dirty="0" smtClean="0">
                          <a:solidFill>
                            <a:schemeClr val="tx1"/>
                          </a:solidFill>
                          <a:latin typeface="Helvetica Neue"/>
                        </a:rPr>
                        <a:t>THREATS</a:t>
                      </a:r>
                    </a:p>
                    <a:p>
                      <a:pPr marL="0" lvl="0" indent="0" algn="l">
                        <a:buFontTx/>
                        <a:buNone/>
                      </a:pPr>
                      <a:r>
                        <a:rPr lang="en-US" sz="1600" dirty="0" smtClean="0">
                          <a:solidFill>
                            <a:schemeClr val="tx1"/>
                          </a:solidFill>
                          <a:latin typeface="Helvetica Neue"/>
                          <a:cs typeface="Times New Roman" pitchFamily="18" charset="0"/>
                        </a:rPr>
                        <a:t>NHA Excel weight regime poses a colossal threat to the dispatch, this has been deferred</a:t>
                      </a:r>
                      <a:r>
                        <a:rPr lang="en-US" sz="1600" baseline="0" dirty="0" smtClean="0">
                          <a:solidFill>
                            <a:schemeClr val="tx1"/>
                          </a:solidFill>
                          <a:latin typeface="Helvetica Neue"/>
                          <a:cs typeface="Times New Roman" pitchFamily="18" charset="0"/>
                        </a:rPr>
                        <a:t> for one year.</a:t>
                      </a:r>
                      <a:endParaRPr lang="en-US" sz="1600" dirty="0" smtClean="0">
                        <a:solidFill>
                          <a:schemeClr val="tx1"/>
                        </a:solidFill>
                        <a:latin typeface="Helvetica Neue"/>
                        <a:cs typeface="Times New Roman" pitchFamily="18" charset="0"/>
                      </a:endParaRPr>
                    </a:p>
                    <a:p>
                      <a:pPr marL="0" lvl="0" indent="0" algn="l">
                        <a:buFontTx/>
                        <a:buNone/>
                      </a:pPr>
                      <a:r>
                        <a:rPr lang="en-US" sz="1600" dirty="0" smtClean="0">
                          <a:solidFill>
                            <a:schemeClr val="tx1"/>
                          </a:solidFill>
                          <a:latin typeface="Helvetica Neue"/>
                          <a:cs typeface="Times New Roman" pitchFamily="18" charset="0"/>
                        </a:rPr>
                        <a:t>Fuel Prices hike, change in fuel price translate in higher freight.</a:t>
                      </a:r>
                    </a:p>
                    <a:p>
                      <a:pPr marL="0" lvl="0" indent="0" algn="l">
                        <a:buFontTx/>
                        <a:buNone/>
                      </a:pPr>
                      <a:r>
                        <a:rPr lang="en-US" sz="1600" dirty="0" smtClean="0">
                          <a:solidFill>
                            <a:schemeClr val="tx1"/>
                          </a:solidFill>
                          <a:latin typeface="Helvetica Neue"/>
                          <a:cs typeface="Times New Roman" pitchFamily="18" charset="0"/>
                        </a:rPr>
                        <a:t>Threat of innovative ideas &amp; Collaboration in logistic such as fleet management, Logistics arrangement. </a:t>
                      </a:r>
                    </a:p>
                    <a:p>
                      <a:pPr marL="0" lvl="0" indent="0" algn="l">
                        <a:buFontTx/>
                        <a:buNone/>
                      </a:pPr>
                      <a:r>
                        <a:rPr lang="en-US" sz="1600" dirty="0" smtClean="0">
                          <a:solidFill>
                            <a:schemeClr val="tx1"/>
                          </a:solidFill>
                          <a:latin typeface="Helvetica Neue"/>
                          <a:cs typeface="Times New Roman" pitchFamily="18" charset="0"/>
                        </a:rPr>
                        <a:t>Shortage of cargo vehicles in near future as no new investment in trucking sector</a:t>
                      </a:r>
                      <a:r>
                        <a:rPr lang="en-US" sz="1600" baseline="0" dirty="0" smtClean="0">
                          <a:solidFill>
                            <a:schemeClr val="tx1"/>
                          </a:solidFill>
                          <a:latin typeface="Helvetica Neue"/>
                          <a:cs typeface="Times New Roman" pitchFamily="18" charset="0"/>
                        </a:rPr>
                        <a:t> observed</a:t>
                      </a:r>
                      <a:endParaRPr lang="en-US" sz="1600" dirty="0" smtClean="0">
                        <a:solidFill>
                          <a:schemeClr val="tx1"/>
                        </a:solidFill>
                        <a:latin typeface="Helvetica Neue"/>
                        <a:cs typeface="Times New Roman" pitchFamily="18" charset="0"/>
                      </a:endParaRPr>
                    </a:p>
                    <a:p>
                      <a:pPr marL="0" lvl="0" indent="0" algn="l">
                        <a:buFontTx/>
                        <a:buNone/>
                      </a:pPr>
                      <a:r>
                        <a:rPr lang="en-US" sz="1600" dirty="0" smtClean="0">
                          <a:solidFill>
                            <a:srgbClr val="000000"/>
                          </a:solidFill>
                          <a:latin typeface="Helvetica Neue"/>
                          <a:cs typeface="Times New Roman" pitchFamily="18" charset="0"/>
                        </a:rPr>
                        <a:t>High cost of transportation may limit the penetration in new territories</a:t>
                      </a:r>
                      <a:endParaRPr lang="en-US" sz="1600" dirty="0" smtClean="0">
                        <a:solidFill>
                          <a:schemeClr val="tx1"/>
                        </a:solidFill>
                        <a:latin typeface="Helvetica Neue"/>
                      </a:endParaRPr>
                    </a:p>
                  </a:txBody>
                  <a:tcPr marL="121920" marR="121920">
                    <a:solidFill>
                      <a:schemeClr val="accent5">
                        <a:lumMod val="60000"/>
                        <a:lumOff val="40000"/>
                      </a:schemeClr>
                    </a:solidFill>
                  </a:tcPr>
                </a:tc>
              </a:tr>
            </a:tbl>
          </a:graphicData>
        </a:graphic>
      </p:graphicFrame>
      <p:sp>
        <p:nvSpPr>
          <p:cNvPr id="5" name="TextBox 4"/>
          <p:cNvSpPr txBox="1"/>
          <p:nvPr/>
        </p:nvSpPr>
        <p:spPr>
          <a:xfrm>
            <a:off x="2195285" y="335223"/>
            <a:ext cx="7071167" cy="461665"/>
          </a:xfrm>
          <a:prstGeom prst="rect">
            <a:avLst/>
          </a:prstGeom>
          <a:noFill/>
        </p:spPr>
        <p:txBody>
          <a:bodyPr wrap="none" rtlCol="0">
            <a:spAutoFit/>
          </a:bodyPr>
          <a:lstStyle/>
          <a:p>
            <a:r>
              <a:rPr lang="en-US" sz="2400" b="1" dirty="0">
                <a:latin typeface="Helvetica Neue"/>
              </a:rPr>
              <a:t>A</a:t>
            </a:r>
            <a:r>
              <a:rPr lang="en-US" sz="2400" b="1" dirty="0" smtClean="0">
                <a:latin typeface="Helvetica Neue"/>
              </a:rPr>
              <a:t>CL Supply Chain Management SWOT Analysis </a:t>
            </a:r>
            <a:endParaRPr lang="en-US" sz="2400" b="1" dirty="0">
              <a:latin typeface="Helvetica Neue"/>
            </a:endParaRPr>
          </a:p>
        </p:txBody>
      </p:sp>
    </p:spTree>
    <p:extLst>
      <p:ext uri="{BB962C8B-B14F-4D97-AF65-F5344CB8AC3E}">
        <p14:creationId xmlns:p14="http://schemas.microsoft.com/office/powerpoint/2010/main" val="178963384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latin typeface="Helvetica Neue"/>
                <a:cs typeface="Times New Roman" panose="02020603050405020304" pitchFamily="18" charset="0"/>
              </a:rPr>
              <a:t>SC Innovations &amp; Collaboration to meet the future challenges,</a:t>
            </a:r>
            <a:br>
              <a:rPr lang="en-US" b="1" dirty="0">
                <a:latin typeface="Helvetica Neue"/>
                <a:cs typeface="Times New Roman" panose="02020603050405020304" pitchFamily="18" charset="0"/>
              </a:rPr>
            </a:br>
            <a:r>
              <a:rPr lang="en-US" b="1" dirty="0">
                <a:latin typeface="Helvetica Neue"/>
                <a:cs typeface="Times New Roman" panose="02020603050405020304" pitchFamily="18" charset="0"/>
              </a:rPr>
              <a:t>Good insight for ACL &amp; FCCL for future logistics arrangement</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020617780"/>
              </p:ext>
            </p:extLst>
          </p:nvPr>
        </p:nvGraphicFramePr>
        <p:xfrm>
          <a:off x="466090" y="1270499"/>
          <a:ext cx="11258550" cy="4724400"/>
        </p:xfrm>
        <a:graphic>
          <a:graphicData uri="http://schemas.openxmlformats.org/drawingml/2006/table">
            <a:tbl>
              <a:tblPr firstRow="1" bandRow="1">
                <a:tableStyleId>{5C22544A-7EE6-4342-B048-85BDC9FD1C3A}</a:tableStyleId>
              </a:tblPr>
              <a:tblGrid>
                <a:gridCol w="475606"/>
                <a:gridCol w="3078761"/>
                <a:gridCol w="7704183"/>
              </a:tblGrid>
              <a:tr h="370840">
                <a:tc>
                  <a:txBody>
                    <a:bodyPr/>
                    <a:lstStyle/>
                    <a:p>
                      <a:r>
                        <a:rPr lang="en-US" dirty="0" err="1" smtClean="0"/>
                        <a:t>Sr</a:t>
                      </a:r>
                      <a:r>
                        <a:rPr lang="en-US" dirty="0" smtClean="0"/>
                        <a:t> No</a:t>
                      </a:r>
                      <a:endParaRPr lang="en-US" dirty="0"/>
                    </a:p>
                  </a:txBody>
                  <a:tcPr/>
                </a:tc>
                <a:tc>
                  <a:txBody>
                    <a:bodyPr/>
                    <a:lstStyle/>
                    <a:p>
                      <a:r>
                        <a:rPr lang="en-US" b="1" dirty="0" smtClean="0">
                          <a:latin typeface="Helvetica Neue"/>
                          <a:cs typeface="Times New Roman" panose="02020603050405020304" pitchFamily="18" charset="0"/>
                        </a:rPr>
                        <a:t>SC Innovations &amp; Collaboration</a:t>
                      </a:r>
                      <a:endParaRPr lang="en-US" dirty="0"/>
                    </a:p>
                  </a:txBody>
                  <a:tcPr/>
                </a:tc>
                <a:tc>
                  <a:txBody>
                    <a:bodyPr/>
                    <a:lstStyle/>
                    <a:p>
                      <a:r>
                        <a:rPr lang="en-US" dirty="0" smtClean="0"/>
                        <a:t>Salient Feature</a:t>
                      </a:r>
                      <a:endParaRPr lang="en-US" dirty="0"/>
                    </a:p>
                  </a:txBody>
                  <a:tcPr/>
                </a:tc>
              </a:tr>
              <a:tr h="651576">
                <a:tc>
                  <a:txBody>
                    <a:bodyPr/>
                    <a:lstStyle/>
                    <a:p>
                      <a:r>
                        <a:rPr lang="en-US" sz="1600" dirty="0" smtClean="0">
                          <a:latin typeface="Helvetica Neue"/>
                        </a:rPr>
                        <a:t>1</a:t>
                      </a:r>
                      <a:endParaRPr lang="en-US" sz="1600" dirty="0">
                        <a:latin typeface="Helvetica Neue"/>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latin typeface="Helvetica Neue"/>
                          <a:cs typeface="Times New Roman" pitchFamily="18" charset="0"/>
                        </a:rPr>
                        <a:t>Careem and Unilever Partner for a Cost Effective Logistics Solution </a:t>
                      </a:r>
                      <a:r>
                        <a:rPr lang="en-US" sz="1600" dirty="0" smtClean="0">
                          <a:latin typeface="Helvetica Neue"/>
                          <a:cs typeface="Times New Roman" pitchFamily="18" charset="0"/>
                          <a:hlinkClick r:id="rId2"/>
                        </a:rPr>
                        <a:t>[2]</a:t>
                      </a:r>
                      <a:r>
                        <a:rPr lang="en-US" sz="1600" dirty="0" smtClean="0">
                          <a:latin typeface="Helvetica Neue"/>
                          <a:cs typeface="Times New Roman" pitchFamily="18" charset="0"/>
                        </a:rPr>
                        <a:t> </a:t>
                      </a:r>
                      <a:r>
                        <a:rPr lang="en-US" sz="1600" dirty="0" smtClean="0">
                          <a:latin typeface="Helvetica Neue"/>
                          <a:cs typeface="Times New Roman" pitchFamily="18" charset="0"/>
                          <a:hlinkClick r:id="rId2"/>
                        </a:rPr>
                        <a:t>https://propakistani.pk/2019/05/08/careem-and-unilever-partner-for-a-cost-effective-logistics-solution/</a:t>
                      </a:r>
                      <a:r>
                        <a:rPr lang="en-US" sz="1600" dirty="0" smtClean="0">
                          <a:latin typeface="Helvetica Neue"/>
                          <a:cs typeface="Times New Roman" pitchFamily="18" charset="0"/>
                        </a:rPr>
                        <a:t> </a:t>
                      </a:r>
                    </a:p>
                  </a:txBody>
                  <a:tcPr/>
                </a:tc>
                <a:tc>
                  <a:txBody>
                    <a:bodyPr/>
                    <a:lstStyle/>
                    <a:p>
                      <a:r>
                        <a:rPr lang="en-US" sz="1600" b="0" i="0" kern="1200" dirty="0" smtClean="0">
                          <a:solidFill>
                            <a:schemeClr val="dk1"/>
                          </a:solidFill>
                          <a:effectLst/>
                          <a:latin typeface="Helvetica Neue"/>
                          <a:ea typeface="+mn-ea"/>
                          <a:cs typeface="+mn-cs"/>
                        </a:rPr>
                        <a:t>The digital solution provided by Careem will improve service levels and cost for Unilever by implementing new business models through innovative technologies. Key target areas that will be focused in the solution include the delivery of leftover stock that can be transported through Careem, delivery of stock to remote locations, as well as urgent deliveries.</a:t>
                      </a:r>
                      <a:r>
                        <a:rPr lang="en-US" sz="1600" dirty="0" smtClean="0">
                          <a:latin typeface="Helvetica Neue"/>
                        </a:rPr>
                        <a:t> </a:t>
                      </a:r>
                      <a:endParaRPr lang="en-US" sz="1600" dirty="0">
                        <a:latin typeface="Helvetica Neue"/>
                      </a:endParaRPr>
                    </a:p>
                  </a:txBody>
                  <a:tcPr/>
                </a:tc>
              </a:tr>
              <a:tr h="370840">
                <a:tc>
                  <a:txBody>
                    <a:bodyPr/>
                    <a:lstStyle/>
                    <a:p>
                      <a:r>
                        <a:rPr lang="en-US" dirty="0" smtClean="0"/>
                        <a:t>2</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Helvetica Neue"/>
                          <a:cs typeface="Times New Roman" pitchFamily="18" charset="0"/>
                        </a:rPr>
                        <a:t>Karandaaz bankability of transport sector </a:t>
                      </a:r>
                      <a:r>
                        <a:rPr lang="en-US" dirty="0" smtClean="0">
                          <a:latin typeface="Helvetica Neue"/>
                          <a:cs typeface="Times New Roman" pitchFamily="18" charset="0"/>
                          <a:hlinkClick r:id="rId3"/>
                        </a:rPr>
                        <a:t>[3]</a:t>
                      </a:r>
                      <a:r>
                        <a:rPr lang="en-US" dirty="0" smtClean="0">
                          <a:latin typeface="Helvetica Neue"/>
                          <a:cs typeface="Times New Roman" pitchFamily="18" charset="0"/>
                        </a:rPr>
                        <a:t> </a:t>
                      </a:r>
                      <a:r>
                        <a:rPr lang="en-US" sz="1800" dirty="0" smtClean="0">
                          <a:latin typeface="Helvetica Neue"/>
                          <a:cs typeface="Times New Roman" pitchFamily="18" charset="0"/>
                          <a:hlinkClick r:id="rId3"/>
                        </a:rPr>
                        <a:t>https://karandaaz.com.pk/wp-content/uploads/2018/11/Bankability-of-the-Transport-Sector-2-1.pdf</a:t>
                      </a:r>
                      <a:endParaRPr lang="en-US" sz="1800" dirty="0" smtClean="0">
                        <a:latin typeface="Helvetica Neue"/>
                        <a:cs typeface="Times New Roman" pitchFamily="18" charset="0"/>
                      </a:endParaRPr>
                    </a:p>
                    <a:p>
                      <a:endParaRPr lang="en-US" dirty="0"/>
                    </a:p>
                  </a:txBody>
                  <a:tcPr/>
                </a:tc>
                <a:tc>
                  <a:txBody>
                    <a:bodyPr/>
                    <a:lstStyle/>
                    <a:p>
                      <a:r>
                        <a:rPr lang="en-US" dirty="0" smtClean="0"/>
                        <a:t>Report</a:t>
                      </a:r>
                      <a:r>
                        <a:rPr lang="en-US" baseline="0" dirty="0" smtClean="0"/>
                        <a:t> page # 35 conclusions &amp; Outcome: </a:t>
                      </a:r>
                    </a:p>
                    <a:p>
                      <a:r>
                        <a:rPr lang="en-US" baseline="0" dirty="0" smtClean="0"/>
                        <a:t>The freight transport sector seems to be lucrative with the profit margin of 21%</a:t>
                      </a:r>
                    </a:p>
                    <a:p>
                      <a:r>
                        <a:rPr lang="en-US" baseline="0" dirty="0" smtClean="0"/>
                        <a:t>Cost of purchasing a vehicle is recovered by the owners in a fairly short time span.</a:t>
                      </a:r>
                    </a:p>
                    <a:p>
                      <a:endParaRPr lang="en-US" dirty="0"/>
                    </a:p>
                  </a:txBody>
                  <a:tcPr/>
                </a:tc>
              </a:tr>
            </a:tbl>
          </a:graphicData>
        </a:graphic>
      </p:graphicFrame>
      <p:sp>
        <p:nvSpPr>
          <p:cNvPr id="4" name="Slide Number Placeholder 3"/>
          <p:cNvSpPr>
            <a:spLocks noGrp="1"/>
          </p:cNvSpPr>
          <p:nvPr>
            <p:ph type="sldNum" sz="quarter" idx="12"/>
          </p:nvPr>
        </p:nvSpPr>
        <p:spPr/>
        <p:txBody>
          <a:bodyPr/>
          <a:lstStyle/>
          <a:p>
            <a:r>
              <a:rPr lang="en-GB" smtClean="0"/>
              <a:t>| </a:t>
            </a:r>
            <a:fld id="{D7FB5913-7EF0-FE46-AF6B-59C0510E6C1E}" type="slidenum">
              <a:rPr lang="en-GB" smtClean="0">
                <a:solidFill>
                  <a:srgbClr val="6A0500"/>
                </a:solidFill>
              </a:rPr>
              <a:pPr/>
              <a:t>22</a:t>
            </a:fld>
            <a:endParaRPr lang="en-GB" dirty="0">
              <a:solidFill>
                <a:srgbClr val="6A0500"/>
              </a:solidFill>
            </a:endParaRPr>
          </a:p>
        </p:txBody>
      </p:sp>
      <p:sp>
        <p:nvSpPr>
          <p:cNvPr id="5" name="Picture Placeholder 4"/>
          <p:cNvSpPr>
            <a:spLocks noGrp="1"/>
          </p:cNvSpPr>
          <p:nvPr>
            <p:ph type="pic" sz="quarter" idx="13"/>
          </p:nvPr>
        </p:nvSpPr>
        <p:spPr/>
      </p:sp>
    </p:spTree>
    <p:extLst>
      <p:ext uri="{BB962C8B-B14F-4D97-AF65-F5344CB8AC3E}">
        <p14:creationId xmlns:p14="http://schemas.microsoft.com/office/powerpoint/2010/main" val="34226873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latin typeface="Helvetica Neue"/>
                <a:cs typeface="Times New Roman" panose="02020603050405020304" pitchFamily="18" charset="0"/>
              </a:rPr>
              <a:t>SC Innovations &amp; Collaboration to meet the future challenges,</a:t>
            </a:r>
            <a:br>
              <a:rPr lang="en-US" b="1" dirty="0">
                <a:latin typeface="Helvetica Neue"/>
                <a:cs typeface="Times New Roman" panose="02020603050405020304" pitchFamily="18" charset="0"/>
              </a:rPr>
            </a:br>
            <a:r>
              <a:rPr lang="en-US" b="1" dirty="0">
                <a:latin typeface="Helvetica Neue"/>
                <a:cs typeface="Times New Roman" panose="02020603050405020304" pitchFamily="18" charset="0"/>
              </a:rPr>
              <a:t>Good insight for ACL &amp; FCCL for future logistics arrangement</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434563483"/>
              </p:ext>
            </p:extLst>
          </p:nvPr>
        </p:nvGraphicFramePr>
        <p:xfrm>
          <a:off x="466090" y="1270499"/>
          <a:ext cx="11258550" cy="5029200"/>
        </p:xfrm>
        <a:graphic>
          <a:graphicData uri="http://schemas.openxmlformats.org/drawingml/2006/table">
            <a:tbl>
              <a:tblPr firstRow="1" bandRow="1">
                <a:tableStyleId>{5C22544A-7EE6-4342-B048-85BDC9FD1C3A}</a:tableStyleId>
              </a:tblPr>
              <a:tblGrid>
                <a:gridCol w="475606"/>
                <a:gridCol w="3078761"/>
                <a:gridCol w="7704183"/>
              </a:tblGrid>
              <a:tr h="370840">
                <a:tc>
                  <a:txBody>
                    <a:bodyPr/>
                    <a:lstStyle/>
                    <a:p>
                      <a:r>
                        <a:rPr lang="en-US" dirty="0" err="1" smtClean="0"/>
                        <a:t>Sr</a:t>
                      </a:r>
                      <a:r>
                        <a:rPr lang="en-US" dirty="0" smtClean="0"/>
                        <a:t> No</a:t>
                      </a:r>
                      <a:endParaRPr lang="en-US" dirty="0"/>
                    </a:p>
                  </a:txBody>
                  <a:tcPr/>
                </a:tc>
                <a:tc>
                  <a:txBody>
                    <a:bodyPr/>
                    <a:lstStyle/>
                    <a:p>
                      <a:r>
                        <a:rPr lang="en-US" b="1" dirty="0" smtClean="0">
                          <a:latin typeface="Helvetica Neue"/>
                          <a:cs typeface="Times New Roman" panose="02020603050405020304" pitchFamily="18" charset="0"/>
                        </a:rPr>
                        <a:t>SC Innovations &amp; Collaboration</a:t>
                      </a:r>
                      <a:endParaRPr lang="en-US" dirty="0"/>
                    </a:p>
                  </a:txBody>
                  <a:tcPr/>
                </a:tc>
                <a:tc>
                  <a:txBody>
                    <a:bodyPr/>
                    <a:lstStyle/>
                    <a:p>
                      <a:r>
                        <a:rPr lang="en-US" dirty="0" smtClean="0"/>
                        <a:t>Salient Feature</a:t>
                      </a:r>
                      <a:endParaRPr lang="en-US" dirty="0"/>
                    </a:p>
                  </a:txBody>
                  <a:tcPr/>
                </a:tc>
              </a:tr>
              <a:tr h="370840">
                <a:tc>
                  <a:txBody>
                    <a:bodyPr/>
                    <a:lstStyle/>
                    <a:p>
                      <a:r>
                        <a:rPr lang="en-US" dirty="0" smtClean="0"/>
                        <a:t>3</a:t>
                      </a:r>
                      <a:endParaRPr lang="en-US" dirty="0"/>
                    </a:p>
                  </a:txBody>
                  <a:tcPr/>
                </a:tc>
                <a:tc>
                  <a:txBody>
                    <a:bodyPr/>
                    <a:lstStyle/>
                    <a:p>
                      <a:r>
                        <a:rPr lang="en-US" dirty="0" smtClean="0">
                          <a:latin typeface="Helvetica Neue"/>
                          <a:cs typeface="Times New Roman" pitchFamily="18" charset="0"/>
                        </a:rPr>
                        <a:t>Road freight transport sector &amp; emerging competitive dynamics </a:t>
                      </a:r>
                      <a:r>
                        <a:rPr lang="en-US" dirty="0" smtClean="0">
                          <a:latin typeface="Helvetica Neue"/>
                          <a:cs typeface="Times New Roman" pitchFamily="18" charset="0"/>
                          <a:hlinkClick r:id="rId2"/>
                        </a:rPr>
                        <a:t>[4]</a:t>
                      </a:r>
                      <a:endParaRPr lang="en-US" dirty="0"/>
                    </a:p>
                  </a:txBody>
                  <a:tcPr/>
                </a:tc>
                <a:tc>
                  <a:txBody>
                    <a:bodyPr/>
                    <a:lstStyle/>
                    <a:p>
                      <a:r>
                        <a:rPr lang="en-US" dirty="0" smtClean="0"/>
                        <a:t>Logistics Challenges</a:t>
                      </a:r>
                      <a:endParaRPr lang="en-US" dirty="0"/>
                    </a:p>
                  </a:txBody>
                  <a:tcPr/>
                </a:tc>
              </a:tr>
              <a:tr h="370840">
                <a:tc>
                  <a:txBody>
                    <a:bodyPr/>
                    <a:lstStyle/>
                    <a:p>
                      <a:r>
                        <a:rPr lang="en-US" dirty="0" smtClean="0"/>
                        <a:t>4</a:t>
                      </a:r>
                      <a:endParaRPr lang="en-US" dirty="0"/>
                    </a:p>
                  </a:txBody>
                  <a:tcPr/>
                </a:tc>
                <a:tc>
                  <a:txBody>
                    <a:bodyPr/>
                    <a:lstStyle/>
                    <a:p>
                      <a:r>
                        <a:rPr lang="en-US" dirty="0" smtClean="0">
                          <a:latin typeface="Helvetica Neue"/>
                          <a:cs typeface="Times New Roman" pitchFamily="18" charset="0"/>
                          <a:hlinkClick r:id="rId3"/>
                        </a:rPr>
                        <a:t>Unblocking Pakistan’s logistics quagmire</a:t>
                      </a:r>
                      <a:r>
                        <a:rPr lang="en-US" dirty="0" smtClean="0">
                          <a:latin typeface="Helvetica Neue"/>
                          <a:cs typeface="Times New Roman" pitchFamily="18" charset="0"/>
                        </a:rPr>
                        <a:t> , Aurora </a:t>
                      </a:r>
                      <a:r>
                        <a:rPr lang="en-US" dirty="0" smtClean="0">
                          <a:latin typeface="Helvetica Neue"/>
                          <a:cs typeface="Times New Roman" pitchFamily="18" charset="0"/>
                          <a:hlinkClick r:id="rId4"/>
                        </a:rPr>
                        <a:t>[5]</a:t>
                      </a:r>
                      <a:endParaRPr lang="en-US" dirty="0"/>
                    </a:p>
                  </a:txBody>
                  <a:tcPr/>
                </a:tc>
                <a:tc>
                  <a:txBody>
                    <a:bodyPr/>
                    <a:lstStyle/>
                    <a:p>
                      <a:r>
                        <a:rPr lang="en-US" sz="1800" b="0" i="0" kern="1200" dirty="0" smtClean="0">
                          <a:solidFill>
                            <a:schemeClr val="dk1"/>
                          </a:solidFill>
                          <a:effectLst/>
                          <a:latin typeface="+mn-lt"/>
                          <a:ea typeface="+mn-ea"/>
                          <a:cs typeface="+mn-cs"/>
                        </a:rPr>
                        <a:t>Pakistan’s logistics industry is in need of a massive overhaul. Majority of trucks are obsolete Bedford trucks with rigid suspensions that have limited speeds and are heavy on fuel consumption that make them highly inefficient in terms of time and cost</a:t>
                      </a:r>
                      <a:r>
                        <a:rPr lang="en-US" sz="1800" b="0" i="0" kern="1200" baseline="0" dirty="0" smtClean="0">
                          <a:solidFill>
                            <a:schemeClr val="dk1"/>
                          </a:solidFill>
                          <a:effectLst/>
                          <a:latin typeface="+mn-lt"/>
                          <a:ea typeface="+mn-ea"/>
                          <a:cs typeface="+mn-cs"/>
                        </a:rPr>
                        <a:t> which translate in high freight rate.</a:t>
                      </a:r>
                      <a:endParaRPr lang="en-US" sz="1800" b="0" i="0" kern="1200" dirty="0" smtClean="0">
                        <a:solidFill>
                          <a:schemeClr val="dk1"/>
                        </a:solidFill>
                        <a:effectLst/>
                        <a:latin typeface="+mn-lt"/>
                        <a:ea typeface="+mn-ea"/>
                        <a:cs typeface="+mn-cs"/>
                      </a:endParaRPr>
                    </a:p>
                    <a:p>
                      <a:r>
                        <a:rPr lang="en-US" sz="1800" b="0" i="0" kern="1200" dirty="0" smtClean="0">
                          <a:solidFill>
                            <a:schemeClr val="dk1"/>
                          </a:solidFill>
                          <a:effectLst/>
                          <a:latin typeface="+mn-lt"/>
                          <a:ea typeface="+mn-ea"/>
                          <a:cs typeface="+mn-cs"/>
                        </a:rPr>
                        <a:t>Truck owners who do not operate within the regulatory environment and are prone to overloading. This increases the risk of road accidents, spoilage due to long lead times and most importantly, damage to the road, bridge and highway infrastructure.</a:t>
                      </a:r>
                      <a:endParaRPr lang="en-US" dirty="0"/>
                    </a:p>
                  </a:txBody>
                  <a:tcPr/>
                </a:tc>
              </a:tr>
              <a:tr h="370840">
                <a:tc>
                  <a:txBody>
                    <a:bodyPr/>
                    <a:lstStyle/>
                    <a:p>
                      <a:r>
                        <a:rPr lang="en-US" dirty="0" smtClean="0"/>
                        <a:t>5</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Helvetica Neue"/>
                          <a:cs typeface="Times New Roman" pitchFamily="18" charset="0"/>
                        </a:rPr>
                        <a:t>Board of Investment-</a:t>
                      </a:r>
                      <a:r>
                        <a:rPr lang="en-US" dirty="0" err="1" smtClean="0">
                          <a:latin typeface="Helvetica Neue"/>
                          <a:cs typeface="Times New Roman" pitchFamily="18" charset="0"/>
                        </a:rPr>
                        <a:t>BoI</a:t>
                      </a:r>
                      <a:r>
                        <a:rPr lang="en-US" dirty="0" smtClean="0">
                          <a:latin typeface="Helvetica Neue"/>
                          <a:cs typeface="Times New Roman" pitchFamily="18" charset="0"/>
                        </a:rPr>
                        <a:t> Logistics Sector Brief- 2019 </a:t>
                      </a:r>
                      <a:r>
                        <a:rPr lang="en-US" dirty="0" smtClean="0">
                          <a:latin typeface="Helvetica Neue"/>
                          <a:cs typeface="Times New Roman" pitchFamily="18" charset="0"/>
                          <a:hlinkClick r:id="rId5"/>
                        </a:rPr>
                        <a:t>[6]</a:t>
                      </a:r>
                      <a:endParaRPr lang="en-US" dirty="0" smtClean="0">
                        <a:latin typeface="Helvetica Neue"/>
                        <a:cs typeface="Times New Roman" pitchFamily="18" charset="0"/>
                      </a:endParaRPr>
                    </a:p>
                    <a:p>
                      <a:endParaRPr lang="en-US" dirty="0"/>
                    </a:p>
                  </a:txBody>
                  <a:tcPr/>
                </a:tc>
                <a:tc>
                  <a:txBody>
                    <a:bodyPr/>
                    <a:lstStyle/>
                    <a:p>
                      <a:r>
                        <a:rPr lang="en-US" dirty="0" smtClean="0"/>
                        <a:t>Opportunities</a:t>
                      </a:r>
                      <a:r>
                        <a:rPr lang="en-US" baseline="0" dirty="0" smtClean="0"/>
                        <a:t> to invest in the logistics sector, Projected demand for freight transport will increase even further, doubling by 2025 and increasing six-fold by 2050 to </a:t>
                      </a:r>
                      <a:r>
                        <a:rPr lang="en-US" baseline="0" smtClean="0"/>
                        <a:t>600billion trucks.</a:t>
                      </a:r>
                      <a:endParaRPr lang="en-US" dirty="0"/>
                    </a:p>
                  </a:txBody>
                  <a:tcPr/>
                </a:tc>
              </a:tr>
            </a:tbl>
          </a:graphicData>
        </a:graphic>
      </p:graphicFrame>
      <p:sp>
        <p:nvSpPr>
          <p:cNvPr id="4" name="Slide Number Placeholder 3"/>
          <p:cNvSpPr>
            <a:spLocks noGrp="1"/>
          </p:cNvSpPr>
          <p:nvPr>
            <p:ph type="sldNum" sz="quarter" idx="12"/>
          </p:nvPr>
        </p:nvSpPr>
        <p:spPr/>
        <p:txBody>
          <a:bodyPr/>
          <a:lstStyle/>
          <a:p>
            <a:r>
              <a:rPr lang="en-GB" smtClean="0"/>
              <a:t>| </a:t>
            </a:r>
            <a:fld id="{D7FB5913-7EF0-FE46-AF6B-59C0510E6C1E}" type="slidenum">
              <a:rPr lang="en-GB" smtClean="0">
                <a:solidFill>
                  <a:srgbClr val="6A0500"/>
                </a:solidFill>
              </a:rPr>
              <a:pPr/>
              <a:t>23</a:t>
            </a:fld>
            <a:endParaRPr lang="en-GB" dirty="0">
              <a:solidFill>
                <a:srgbClr val="6A0500"/>
              </a:solidFill>
            </a:endParaRPr>
          </a:p>
        </p:txBody>
      </p:sp>
      <p:sp>
        <p:nvSpPr>
          <p:cNvPr id="5" name="Picture Placeholder 4"/>
          <p:cNvSpPr>
            <a:spLocks noGrp="1"/>
          </p:cNvSpPr>
          <p:nvPr>
            <p:ph type="pic" sz="quarter" idx="13"/>
          </p:nvPr>
        </p:nvSpPr>
        <p:spPr/>
      </p:sp>
    </p:spTree>
    <p:extLst>
      <p:ext uri="{BB962C8B-B14F-4D97-AF65-F5344CB8AC3E}">
        <p14:creationId xmlns:p14="http://schemas.microsoft.com/office/powerpoint/2010/main" val="331252490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latin typeface="Helvetica Neue"/>
                <a:cs typeface="Times New Roman" panose="02020603050405020304" pitchFamily="18" charset="0"/>
              </a:rPr>
              <a:t>SC Innovations &amp; Collaboration to meet the future challenges,</a:t>
            </a:r>
            <a:br>
              <a:rPr lang="en-US" b="1" dirty="0">
                <a:latin typeface="Helvetica Neue"/>
                <a:cs typeface="Times New Roman" panose="02020603050405020304" pitchFamily="18" charset="0"/>
              </a:rPr>
            </a:br>
            <a:r>
              <a:rPr lang="en-US" b="1" dirty="0">
                <a:latin typeface="Helvetica Neue"/>
                <a:cs typeface="Times New Roman" panose="02020603050405020304" pitchFamily="18" charset="0"/>
              </a:rPr>
              <a:t>Good insight for ACL &amp; FCCL for future logistics arrangement</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4026807494"/>
              </p:ext>
            </p:extLst>
          </p:nvPr>
        </p:nvGraphicFramePr>
        <p:xfrm>
          <a:off x="466090" y="1270499"/>
          <a:ext cx="11258550" cy="3291840"/>
        </p:xfrm>
        <a:graphic>
          <a:graphicData uri="http://schemas.openxmlformats.org/drawingml/2006/table">
            <a:tbl>
              <a:tblPr firstRow="1" bandRow="1">
                <a:tableStyleId>{5C22544A-7EE6-4342-B048-85BDC9FD1C3A}</a:tableStyleId>
              </a:tblPr>
              <a:tblGrid>
                <a:gridCol w="475606"/>
                <a:gridCol w="3078761"/>
                <a:gridCol w="7704183"/>
              </a:tblGrid>
              <a:tr h="370840">
                <a:tc>
                  <a:txBody>
                    <a:bodyPr/>
                    <a:lstStyle/>
                    <a:p>
                      <a:r>
                        <a:rPr lang="en-US" dirty="0" err="1" smtClean="0"/>
                        <a:t>Sr</a:t>
                      </a:r>
                      <a:r>
                        <a:rPr lang="en-US" dirty="0" smtClean="0"/>
                        <a:t> No</a:t>
                      </a:r>
                      <a:endParaRPr lang="en-US" dirty="0"/>
                    </a:p>
                  </a:txBody>
                  <a:tcPr/>
                </a:tc>
                <a:tc>
                  <a:txBody>
                    <a:bodyPr/>
                    <a:lstStyle/>
                    <a:p>
                      <a:r>
                        <a:rPr lang="en-US" b="1" dirty="0" smtClean="0">
                          <a:latin typeface="Helvetica Neue"/>
                          <a:cs typeface="Times New Roman" panose="02020603050405020304" pitchFamily="18" charset="0"/>
                        </a:rPr>
                        <a:t>SC Innovations &amp; Collaboration</a:t>
                      </a:r>
                      <a:endParaRPr lang="en-US" dirty="0"/>
                    </a:p>
                  </a:txBody>
                  <a:tcPr/>
                </a:tc>
                <a:tc>
                  <a:txBody>
                    <a:bodyPr/>
                    <a:lstStyle/>
                    <a:p>
                      <a:r>
                        <a:rPr lang="en-US" dirty="0" smtClean="0"/>
                        <a:t>Salient Feature</a:t>
                      </a:r>
                      <a:endParaRPr lang="en-US" dirty="0"/>
                    </a:p>
                  </a:txBody>
                  <a:tcPr/>
                </a:tc>
              </a:tr>
              <a:tr h="370840">
                <a:tc>
                  <a:txBody>
                    <a:bodyPr/>
                    <a:lstStyle/>
                    <a:p>
                      <a:r>
                        <a:rPr lang="en-US" dirty="0" smtClean="0"/>
                        <a:t>6</a:t>
                      </a:r>
                      <a:endParaRPr lang="en-US" dirty="0"/>
                    </a:p>
                  </a:txBody>
                  <a:tcPr/>
                </a:tc>
                <a:tc>
                  <a:txBody>
                    <a:bodyPr/>
                    <a:lstStyle/>
                    <a:p>
                      <a:r>
                        <a:rPr lang="en-US" dirty="0" smtClean="0">
                          <a:latin typeface="Helvetica Neue"/>
                          <a:cs typeface="Times New Roman" pitchFamily="18" charset="0"/>
                        </a:rPr>
                        <a:t>Pakistan ranked 122 according to World bank, Logistic performance index 2018 </a:t>
                      </a:r>
                      <a:r>
                        <a:rPr lang="en-US" dirty="0" smtClean="0">
                          <a:latin typeface="Helvetica Neue"/>
                          <a:cs typeface="Times New Roman" pitchFamily="18" charset="0"/>
                          <a:hlinkClick r:id="rId2"/>
                        </a:rPr>
                        <a:t>[7]</a:t>
                      </a:r>
                      <a:endParaRPr lang="en-US" dirty="0"/>
                    </a:p>
                  </a:txBody>
                  <a:tcPr/>
                </a:tc>
                <a:tc>
                  <a:txBody>
                    <a:bodyPr/>
                    <a:lstStyle/>
                    <a:p>
                      <a:r>
                        <a:rPr lang="en-US" sz="1800" b="0" i="0" kern="1200" dirty="0" smtClean="0">
                          <a:solidFill>
                            <a:schemeClr val="dk1"/>
                          </a:solidFill>
                          <a:effectLst/>
                          <a:latin typeface="+mn-lt"/>
                          <a:ea typeface="+mn-ea"/>
                          <a:cs typeface="+mn-cs"/>
                        </a:rPr>
                        <a:t>Sub-quality fleets and the absence of a comprehensive regulatory framework for the trucking industry are the reasons why Pakistan’s logistics are not competitive and have contributed to poor ranking on the LPI.</a:t>
                      </a:r>
                      <a:endParaRPr lang="en-US" dirty="0"/>
                    </a:p>
                  </a:txBody>
                  <a:tcPr/>
                </a:tc>
              </a:tr>
              <a:tr h="370840">
                <a:tc>
                  <a:txBody>
                    <a:bodyPr/>
                    <a:lstStyle/>
                    <a:p>
                      <a:r>
                        <a:rPr lang="en-US" dirty="0" smtClean="0"/>
                        <a:t>7</a:t>
                      </a:r>
                      <a:endParaRPr lang="en-US" dirty="0"/>
                    </a:p>
                  </a:txBody>
                  <a:tcPr/>
                </a:tc>
                <a:tc>
                  <a:txBody>
                    <a:bodyPr/>
                    <a:lstStyle/>
                    <a:p>
                      <a:r>
                        <a:rPr lang="en-US" dirty="0" smtClean="0">
                          <a:latin typeface="Helvetica Neue"/>
                          <a:cs typeface="Times New Roman" pitchFamily="18" charset="0"/>
                        </a:rPr>
                        <a:t>NHA Load Management Regime, another factor to increase freight cost on both side, in-bound &amp; out-bound </a:t>
                      </a:r>
                      <a:r>
                        <a:rPr lang="en-US" dirty="0" smtClean="0">
                          <a:latin typeface="Helvetica Neue"/>
                          <a:cs typeface="Times New Roman" pitchFamily="18" charset="0"/>
                          <a:hlinkClick r:id="rId3"/>
                        </a:rPr>
                        <a:t>[8]</a:t>
                      </a:r>
                      <a:endParaRPr lang="en-US" dirty="0"/>
                    </a:p>
                  </a:txBody>
                  <a:tcPr/>
                </a:tc>
                <a:tc>
                  <a:txBody>
                    <a:bodyPr/>
                    <a:lstStyle/>
                    <a:p>
                      <a:r>
                        <a:rPr lang="en-US" dirty="0" smtClean="0"/>
                        <a:t>NHA load management compliance is a future challenge</a:t>
                      </a:r>
                      <a:r>
                        <a:rPr lang="en-US" baseline="0" dirty="0" smtClean="0"/>
                        <a:t> for manufacturing industries to maintain the inbound and out bound logistics cost as 40% load curtailment will effect the per ton freight cost which translate in high logistic cost.</a:t>
                      </a:r>
                      <a:endParaRPr lang="en-US" dirty="0"/>
                    </a:p>
                  </a:txBody>
                  <a:tcPr/>
                </a:tc>
              </a:tr>
            </a:tbl>
          </a:graphicData>
        </a:graphic>
      </p:graphicFrame>
      <p:sp>
        <p:nvSpPr>
          <p:cNvPr id="4" name="Slide Number Placeholder 3"/>
          <p:cNvSpPr>
            <a:spLocks noGrp="1"/>
          </p:cNvSpPr>
          <p:nvPr>
            <p:ph type="sldNum" sz="quarter" idx="12"/>
          </p:nvPr>
        </p:nvSpPr>
        <p:spPr/>
        <p:txBody>
          <a:bodyPr/>
          <a:lstStyle/>
          <a:p>
            <a:r>
              <a:rPr lang="en-GB" smtClean="0"/>
              <a:t>| </a:t>
            </a:r>
            <a:fld id="{D7FB5913-7EF0-FE46-AF6B-59C0510E6C1E}" type="slidenum">
              <a:rPr lang="en-GB" smtClean="0">
                <a:solidFill>
                  <a:srgbClr val="6A0500"/>
                </a:solidFill>
              </a:rPr>
              <a:pPr/>
              <a:t>24</a:t>
            </a:fld>
            <a:endParaRPr lang="en-GB" dirty="0">
              <a:solidFill>
                <a:srgbClr val="6A0500"/>
              </a:solidFill>
            </a:endParaRPr>
          </a:p>
        </p:txBody>
      </p:sp>
      <p:sp>
        <p:nvSpPr>
          <p:cNvPr id="5" name="Picture Placeholder 4"/>
          <p:cNvSpPr>
            <a:spLocks noGrp="1"/>
          </p:cNvSpPr>
          <p:nvPr>
            <p:ph type="pic" sz="quarter" idx="13"/>
          </p:nvPr>
        </p:nvSpPr>
        <p:spPr/>
      </p:sp>
    </p:spTree>
    <p:extLst>
      <p:ext uri="{BB962C8B-B14F-4D97-AF65-F5344CB8AC3E}">
        <p14:creationId xmlns:p14="http://schemas.microsoft.com/office/powerpoint/2010/main" val="238032491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pPr lvl="0"/>
            <a:r>
              <a:rPr lang="en-US" b="1" dirty="0">
                <a:solidFill>
                  <a:srgbClr val="6A0500"/>
                </a:solidFill>
                <a:latin typeface="Helvetica Neue"/>
                <a:cs typeface="Times New Roman" pitchFamily="18" charset="0"/>
              </a:rPr>
              <a:t>Performing a gap analysis between the current and future states of SCM</a:t>
            </a:r>
            <a:r>
              <a:rPr lang="en-US" dirty="0"/>
              <a:t/>
            </a:r>
            <a:br>
              <a:rPr lang="en-US" dirty="0"/>
            </a:br>
            <a:endParaRPr lang="en-US" dirty="0">
              <a:latin typeface="Helvetica Neue"/>
            </a:endParaRPr>
          </a:p>
        </p:txBody>
      </p:sp>
      <p:sp>
        <p:nvSpPr>
          <p:cNvPr id="4" name="Slide Number Placeholder 3"/>
          <p:cNvSpPr>
            <a:spLocks noGrp="1"/>
          </p:cNvSpPr>
          <p:nvPr>
            <p:ph type="sldNum" sz="quarter" idx="12"/>
          </p:nvPr>
        </p:nvSpPr>
        <p:spPr/>
        <p:txBody>
          <a:bodyPr/>
          <a:lstStyle/>
          <a:p>
            <a:fld id="{D92F3F0D-1408-4367-A855-40F65622E7AE}" type="slidenum">
              <a:rPr lang="en-GB" smtClean="0"/>
              <a:t>25</a:t>
            </a:fld>
            <a:endParaRPr lang="en-GB"/>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3437458065"/>
              </p:ext>
            </p:extLst>
          </p:nvPr>
        </p:nvGraphicFramePr>
        <p:xfrm>
          <a:off x="466725" y="1260475"/>
          <a:ext cx="11258550" cy="50704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9" name="Picture 8" descr="Image result for fauji foundation">
            <a:extLst>
              <a:ext uri="{FF2B5EF4-FFF2-40B4-BE49-F238E27FC236}">
                <a16:creationId xmlns:a16="http://schemas.microsoft.com/office/drawing/2014/main" xmlns="" id="{AB88DB5B-B1E3-4613-BDFC-B1D3C98B3616}"/>
              </a:ext>
            </a:extLst>
          </p:cNvPr>
          <p:cNvPicPr/>
          <p:nvPr/>
        </p:nvPicPr>
        <p:blipFill>
          <a:blip r:embed="rId7">
            <a:extLst>
              <a:ext uri="{28A0092B-C50C-407E-A947-70E740481C1C}">
                <a14:useLocalDpi xmlns:a14="http://schemas.microsoft.com/office/drawing/2010/main" val="0"/>
              </a:ext>
            </a:extLst>
          </a:blip>
          <a:srcRect/>
          <a:stretch>
            <a:fillRect/>
          </a:stretch>
        </p:blipFill>
        <p:spPr bwMode="auto">
          <a:xfrm>
            <a:off x="11187953" y="67235"/>
            <a:ext cx="856129" cy="941293"/>
          </a:xfrm>
          <a:prstGeom prst="rect">
            <a:avLst/>
          </a:prstGeom>
          <a:noFill/>
          <a:ln>
            <a:noFill/>
          </a:ln>
        </p:spPr>
      </p:pic>
    </p:spTree>
    <p:extLst>
      <p:ext uri="{BB962C8B-B14F-4D97-AF65-F5344CB8AC3E}">
        <p14:creationId xmlns:p14="http://schemas.microsoft.com/office/powerpoint/2010/main" val="395797199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Recommended Way Forward</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971877424"/>
              </p:ext>
            </p:extLst>
          </p:nvPr>
        </p:nvGraphicFramePr>
        <p:xfrm>
          <a:off x="466725" y="1260475"/>
          <a:ext cx="11258550" cy="3855720"/>
        </p:xfrm>
        <a:graphic>
          <a:graphicData uri="http://schemas.openxmlformats.org/drawingml/2006/table">
            <a:tbl>
              <a:tblPr firstRow="1" bandRow="1">
                <a:tableStyleId>{5C22544A-7EE6-4342-B048-85BDC9FD1C3A}</a:tableStyleId>
              </a:tblPr>
              <a:tblGrid>
                <a:gridCol w="693335"/>
                <a:gridCol w="2784143"/>
                <a:gridCol w="7781072"/>
              </a:tblGrid>
              <a:tr h="370840">
                <a:tc>
                  <a:txBody>
                    <a:bodyPr/>
                    <a:lstStyle/>
                    <a:p>
                      <a:r>
                        <a:rPr lang="en-US" dirty="0" smtClean="0"/>
                        <a:t>Sr. # </a:t>
                      </a:r>
                      <a:endParaRPr lang="en-US" dirty="0"/>
                    </a:p>
                  </a:txBody>
                  <a:tcPr/>
                </a:tc>
                <a:tc>
                  <a:txBody>
                    <a:bodyPr/>
                    <a:lstStyle/>
                    <a:p>
                      <a:r>
                        <a:rPr lang="en-US" dirty="0" smtClean="0"/>
                        <a:t>Activity</a:t>
                      </a:r>
                      <a:endParaRPr lang="en-US" dirty="0"/>
                    </a:p>
                  </a:txBody>
                  <a:tcPr/>
                </a:tc>
                <a:tc>
                  <a:txBody>
                    <a:bodyPr/>
                    <a:lstStyle/>
                    <a:p>
                      <a:r>
                        <a:rPr lang="en-US" dirty="0" smtClean="0"/>
                        <a:t>Recommendation</a:t>
                      </a:r>
                      <a:endParaRPr lang="en-US" dirty="0"/>
                    </a:p>
                  </a:txBody>
                  <a:tcPr/>
                </a:tc>
              </a:tr>
              <a:tr h="370840">
                <a:tc>
                  <a:txBody>
                    <a:bodyPr/>
                    <a:lstStyle/>
                    <a:p>
                      <a:r>
                        <a:rPr lang="en-US" dirty="0" smtClean="0"/>
                        <a:t>1</a:t>
                      </a:r>
                      <a:endParaRPr lang="en-US" dirty="0"/>
                    </a:p>
                  </a:txBody>
                  <a:tcPr/>
                </a:tc>
                <a:tc>
                  <a:txBody>
                    <a:bodyPr/>
                    <a:lstStyle/>
                    <a:p>
                      <a:r>
                        <a:rPr lang="en-US" dirty="0" smtClean="0"/>
                        <a:t>Supply Chain Function</a:t>
                      </a:r>
                      <a:endParaRPr lang="en-US" dirty="0"/>
                    </a:p>
                  </a:txBody>
                  <a:tcPr/>
                </a:tc>
                <a:tc>
                  <a:txBody>
                    <a:bodyPr/>
                    <a:lstStyle/>
                    <a:p>
                      <a:r>
                        <a:rPr lang="en-US" dirty="0" smtClean="0"/>
                        <a:t>Facilitate in </a:t>
                      </a:r>
                      <a:r>
                        <a:rPr lang="en-US" b="1" dirty="0" smtClean="0"/>
                        <a:t>Integration</a:t>
                      </a:r>
                      <a:r>
                        <a:rPr lang="en-US" dirty="0" smtClean="0"/>
                        <a:t> of all</a:t>
                      </a:r>
                      <a:r>
                        <a:rPr lang="en-US" baseline="0" dirty="0" smtClean="0"/>
                        <a:t> function areas of supply chain management </a:t>
                      </a:r>
                      <a:r>
                        <a:rPr lang="en-US" baseline="0" dirty="0" err="1" smtClean="0"/>
                        <a:t>i.e</a:t>
                      </a:r>
                      <a:r>
                        <a:rPr lang="en-US" baseline="0" dirty="0" smtClean="0"/>
                        <a:t> procurement, warehousing, dispatch, order management, inventory management. </a:t>
                      </a:r>
                      <a:endParaRPr lang="en-US" dirty="0"/>
                    </a:p>
                  </a:txBody>
                  <a:tcPr/>
                </a:tc>
              </a:tr>
              <a:tr h="370840">
                <a:tc>
                  <a:txBody>
                    <a:bodyPr/>
                    <a:lstStyle/>
                    <a:p>
                      <a:r>
                        <a:rPr lang="en-US" dirty="0" smtClean="0"/>
                        <a:t>2</a:t>
                      </a:r>
                      <a:endParaRPr lang="en-US" dirty="0"/>
                    </a:p>
                  </a:txBody>
                  <a:tcPr/>
                </a:tc>
                <a:tc>
                  <a:txBody>
                    <a:bodyPr/>
                    <a:lstStyle/>
                    <a:p>
                      <a:r>
                        <a:rPr lang="en-US" dirty="0" smtClean="0"/>
                        <a:t>Order Management</a:t>
                      </a:r>
                      <a:endParaRPr lang="en-US" dirty="0"/>
                    </a:p>
                  </a:txBody>
                  <a:tcPr/>
                </a:tc>
                <a:tc>
                  <a:txBody>
                    <a:bodyPr/>
                    <a:lstStyle/>
                    <a:p>
                      <a:r>
                        <a:rPr lang="en-US" dirty="0" smtClean="0"/>
                        <a:t>Facilitate to </a:t>
                      </a:r>
                      <a:r>
                        <a:rPr lang="en-US" b="1" dirty="0" smtClean="0"/>
                        <a:t>standardize</a:t>
                      </a:r>
                      <a:r>
                        <a:rPr lang="en-US" baseline="0" dirty="0" smtClean="0"/>
                        <a:t> the order management process to improve efficiency </a:t>
                      </a:r>
                      <a:r>
                        <a:rPr lang="en-US" baseline="0" dirty="0" err="1" smtClean="0"/>
                        <a:t>i.e</a:t>
                      </a:r>
                      <a:r>
                        <a:rPr lang="en-US" baseline="0" dirty="0" smtClean="0"/>
                        <a:t> Customer order request, customer order form, Authority letter/Permit, Loading Advice, Dispatch order.</a:t>
                      </a:r>
                      <a:endParaRPr lang="en-US" dirty="0"/>
                    </a:p>
                  </a:txBody>
                  <a:tcPr/>
                </a:tc>
              </a:tr>
              <a:tr h="370840">
                <a:tc>
                  <a:txBody>
                    <a:bodyPr/>
                    <a:lstStyle/>
                    <a:p>
                      <a:r>
                        <a:rPr lang="en-US" dirty="0" smtClean="0"/>
                        <a:t>3</a:t>
                      </a:r>
                      <a:endParaRPr lang="en-US" dirty="0"/>
                    </a:p>
                  </a:txBody>
                  <a:tcPr/>
                </a:tc>
                <a:tc>
                  <a:txBody>
                    <a:bodyPr/>
                    <a:lstStyle/>
                    <a:p>
                      <a:r>
                        <a:rPr lang="en-US" dirty="0" smtClean="0"/>
                        <a:t>Logistics Arrangement</a:t>
                      </a:r>
                      <a:endParaRPr lang="en-US" dirty="0"/>
                    </a:p>
                  </a:txBody>
                  <a:tcPr/>
                </a:tc>
                <a:tc>
                  <a:txBody>
                    <a:bodyPr/>
                    <a:lstStyle/>
                    <a:p>
                      <a:r>
                        <a:rPr lang="en-US" dirty="0" smtClean="0"/>
                        <a:t>Keeping in view the current Logistics innovative and collaborative arrangement of  local market, we facilitate in </a:t>
                      </a:r>
                      <a:r>
                        <a:rPr lang="en-US" b="1" dirty="0" smtClean="0"/>
                        <a:t>review</a:t>
                      </a:r>
                      <a:r>
                        <a:rPr lang="en-US" dirty="0" smtClean="0"/>
                        <a:t> of inbound and out bound logistics arrangement</a:t>
                      </a:r>
                      <a:endParaRPr lang="en-US" dirty="0"/>
                    </a:p>
                  </a:txBody>
                  <a:tcPr/>
                </a:tc>
              </a:tr>
              <a:tr h="370840">
                <a:tc>
                  <a:txBody>
                    <a:bodyPr/>
                    <a:lstStyle/>
                    <a:p>
                      <a:r>
                        <a:rPr lang="en-US" dirty="0" smtClean="0"/>
                        <a:t>4</a:t>
                      </a:r>
                      <a:endParaRPr lang="en-US" dirty="0"/>
                    </a:p>
                  </a:txBody>
                  <a:tcPr/>
                </a:tc>
                <a:tc>
                  <a:txBody>
                    <a:bodyPr/>
                    <a:lstStyle/>
                    <a:p>
                      <a:r>
                        <a:rPr lang="en-US" dirty="0" smtClean="0"/>
                        <a:t>Dispatch Process</a:t>
                      </a:r>
                      <a:endParaRPr lang="en-US" dirty="0"/>
                    </a:p>
                  </a:txBody>
                  <a:tcPr/>
                </a:tc>
                <a:tc>
                  <a:txBody>
                    <a:bodyPr/>
                    <a:lstStyle/>
                    <a:p>
                      <a:r>
                        <a:rPr lang="en-US" dirty="0" smtClean="0"/>
                        <a:t>Facilitate to </a:t>
                      </a:r>
                      <a:r>
                        <a:rPr lang="en-US" b="1" dirty="0" smtClean="0"/>
                        <a:t>identify</a:t>
                      </a:r>
                      <a:r>
                        <a:rPr lang="en-US" dirty="0" smtClean="0"/>
                        <a:t> the dispatch process risk &amp; development</a:t>
                      </a:r>
                      <a:r>
                        <a:rPr lang="en-US" baseline="0" dirty="0" smtClean="0"/>
                        <a:t> of control strategy</a:t>
                      </a:r>
                      <a:endParaRPr lang="en-US" dirty="0"/>
                    </a:p>
                  </a:txBody>
                  <a:tcPr/>
                </a:tc>
              </a:tr>
              <a:tr h="370840">
                <a:tc>
                  <a:txBody>
                    <a:bodyPr/>
                    <a:lstStyle/>
                    <a:p>
                      <a:r>
                        <a:rPr lang="en-US" dirty="0" smtClean="0"/>
                        <a:t>5</a:t>
                      </a:r>
                      <a:endParaRPr lang="en-US" dirty="0"/>
                    </a:p>
                  </a:txBody>
                  <a:tcPr/>
                </a:tc>
                <a:tc>
                  <a:txBody>
                    <a:bodyPr/>
                    <a:lstStyle/>
                    <a:p>
                      <a:r>
                        <a:rPr lang="en-US" dirty="0" smtClean="0"/>
                        <a:t>Freight Cost</a:t>
                      </a:r>
                      <a:endParaRPr lang="en-US" dirty="0"/>
                    </a:p>
                  </a:txBody>
                  <a:tcPr/>
                </a:tc>
                <a:tc>
                  <a:txBody>
                    <a:bodyPr/>
                    <a:lstStyle/>
                    <a:p>
                      <a:r>
                        <a:rPr lang="en-US" dirty="0" smtClean="0"/>
                        <a:t>Facilitate in freight cost </a:t>
                      </a:r>
                      <a:r>
                        <a:rPr lang="en-US" b="1" dirty="0" smtClean="0"/>
                        <a:t>optimization</a:t>
                      </a:r>
                      <a:r>
                        <a:rPr lang="en-US" dirty="0" smtClean="0"/>
                        <a:t> for better placement of product</a:t>
                      </a:r>
                      <a:endParaRPr lang="en-US" dirty="0"/>
                    </a:p>
                  </a:txBody>
                  <a:tcPr/>
                </a:tc>
              </a:tr>
            </a:tbl>
          </a:graphicData>
        </a:graphic>
      </p:graphicFrame>
      <p:sp>
        <p:nvSpPr>
          <p:cNvPr id="4" name="Slide Number Placeholder 3"/>
          <p:cNvSpPr>
            <a:spLocks noGrp="1"/>
          </p:cNvSpPr>
          <p:nvPr>
            <p:ph type="sldNum" sz="quarter" idx="12"/>
          </p:nvPr>
        </p:nvSpPr>
        <p:spPr/>
        <p:txBody>
          <a:bodyPr/>
          <a:lstStyle/>
          <a:p>
            <a:r>
              <a:rPr lang="en-GB" smtClean="0"/>
              <a:t>| </a:t>
            </a:r>
            <a:fld id="{D7FB5913-7EF0-FE46-AF6B-59C0510E6C1E}" type="slidenum">
              <a:rPr lang="en-GB" smtClean="0">
                <a:solidFill>
                  <a:srgbClr val="6A0500"/>
                </a:solidFill>
              </a:rPr>
              <a:pPr/>
              <a:t>26</a:t>
            </a:fld>
            <a:endParaRPr lang="en-GB" dirty="0">
              <a:solidFill>
                <a:srgbClr val="6A0500"/>
              </a:solidFill>
            </a:endParaRPr>
          </a:p>
        </p:txBody>
      </p:sp>
      <p:sp>
        <p:nvSpPr>
          <p:cNvPr id="5" name="Picture Placeholder 4"/>
          <p:cNvSpPr>
            <a:spLocks noGrp="1"/>
          </p:cNvSpPr>
          <p:nvPr>
            <p:ph type="pic" sz="quarter" idx="13"/>
          </p:nvPr>
        </p:nvSpPr>
        <p:spPr/>
      </p:sp>
    </p:spTree>
    <p:extLst>
      <p:ext uri="{BB962C8B-B14F-4D97-AF65-F5344CB8AC3E}">
        <p14:creationId xmlns:p14="http://schemas.microsoft.com/office/powerpoint/2010/main" val="98969434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Down Arrow 14"/>
          <p:cNvSpPr/>
          <p:nvPr/>
        </p:nvSpPr>
        <p:spPr>
          <a:xfrm>
            <a:off x="5902038" y="4198002"/>
            <a:ext cx="360219" cy="415558"/>
          </a:xfrm>
          <a:prstGeom prst="downArrow">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 name="Title 1"/>
          <p:cNvSpPr>
            <a:spLocks noGrp="1"/>
          </p:cNvSpPr>
          <p:nvPr>
            <p:ph type="title"/>
          </p:nvPr>
        </p:nvSpPr>
        <p:spPr/>
        <p:txBody>
          <a:bodyPr/>
          <a:lstStyle/>
          <a:p>
            <a:r>
              <a:rPr lang="en-US" b="1" dirty="0">
                <a:latin typeface="Helvetica Neue"/>
                <a:cs typeface="Times New Roman" pitchFamily="18" charset="0"/>
              </a:rPr>
              <a:t>Order Management</a:t>
            </a:r>
            <a:endParaRPr lang="en-US" dirty="0"/>
          </a:p>
        </p:txBody>
      </p:sp>
      <p:graphicFrame>
        <p:nvGraphicFramePr>
          <p:cNvPr id="6" name="Content Placeholder 5"/>
          <p:cNvGraphicFramePr>
            <a:graphicFrameLocks noGrp="1"/>
          </p:cNvGraphicFramePr>
          <p:nvPr>
            <p:ph sz="half" idx="1"/>
            <p:extLst>
              <p:ext uri="{D42A27DB-BD31-4B8C-83A1-F6EECF244321}">
                <p14:modId xmlns:p14="http://schemas.microsoft.com/office/powerpoint/2010/main" val="4001670926"/>
              </p:ext>
            </p:extLst>
          </p:nvPr>
        </p:nvGraphicFramePr>
        <p:xfrm>
          <a:off x="455613" y="1986457"/>
          <a:ext cx="11269027" cy="232238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p:cNvSpPr>
            <a:spLocks noGrp="1"/>
          </p:cNvSpPr>
          <p:nvPr>
            <p:ph type="sldNum" sz="quarter" idx="12"/>
          </p:nvPr>
        </p:nvSpPr>
        <p:spPr/>
        <p:txBody>
          <a:bodyPr/>
          <a:lstStyle/>
          <a:p>
            <a:r>
              <a:rPr lang="en-GB" dirty="0" smtClean="0"/>
              <a:t>| </a:t>
            </a:r>
            <a:fld id="{D7FB5913-7EF0-FE46-AF6B-59C0510E6C1E}" type="slidenum">
              <a:rPr lang="en-GB" smtClean="0">
                <a:solidFill>
                  <a:srgbClr val="6A0500"/>
                </a:solidFill>
              </a:rPr>
              <a:pPr/>
              <a:t>27</a:t>
            </a:fld>
            <a:endParaRPr lang="en-GB" dirty="0">
              <a:solidFill>
                <a:srgbClr val="6A0500"/>
              </a:solidFill>
            </a:endParaRPr>
          </a:p>
        </p:txBody>
      </p:sp>
      <p:sp>
        <p:nvSpPr>
          <p:cNvPr id="8" name="Content Placeholder 7"/>
          <p:cNvSpPr>
            <a:spLocks noGrp="1"/>
          </p:cNvSpPr>
          <p:nvPr>
            <p:ph idx="15"/>
          </p:nvPr>
        </p:nvSpPr>
        <p:spPr/>
        <p:txBody>
          <a:bodyPr>
            <a:normAutofit/>
          </a:bodyPr>
          <a:lstStyle/>
          <a:p>
            <a:r>
              <a:rPr lang="en-US" sz="1800" dirty="0">
                <a:latin typeface="Helvetica Neue"/>
                <a:cs typeface="Times New Roman" pitchFamily="18" charset="0"/>
              </a:rPr>
              <a:t>Better planning, directing, monitoring &amp; controlling of customer order can provide best </a:t>
            </a:r>
            <a:r>
              <a:rPr lang="en-US" sz="1800" dirty="0" smtClean="0">
                <a:latin typeface="Helvetica Neue"/>
                <a:cs typeface="Times New Roman" pitchFamily="18" charset="0"/>
              </a:rPr>
              <a:t>performance i.e. order </a:t>
            </a:r>
            <a:r>
              <a:rPr lang="en-US" sz="1800" dirty="0">
                <a:latin typeface="Helvetica Neue"/>
                <a:cs typeface="Times New Roman" pitchFamily="18" charset="0"/>
              </a:rPr>
              <a:t>entry, order pick, pack &amp; ship, reconciliation of customer account</a:t>
            </a:r>
            <a:r>
              <a:rPr lang="en-US" sz="1800" dirty="0" smtClean="0">
                <a:latin typeface="Helvetica Neue"/>
                <a:cs typeface="Times New Roman" pitchFamily="18" charset="0"/>
              </a:rPr>
              <a:t>.</a:t>
            </a:r>
            <a:endParaRPr lang="en-US" sz="4000" dirty="0">
              <a:latin typeface="Helvetica Neue"/>
              <a:cs typeface="Times New Roman" pitchFamily="18" charset="0"/>
            </a:endParaRPr>
          </a:p>
        </p:txBody>
      </p:sp>
      <p:graphicFrame>
        <p:nvGraphicFramePr>
          <p:cNvPr id="14" name="Content Placeholder 5"/>
          <p:cNvGraphicFramePr>
            <a:graphicFrameLocks/>
          </p:cNvGraphicFramePr>
          <p:nvPr>
            <p:extLst>
              <p:ext uri="{D42A27DB-BD31-4B8C-83A1-F6EECF244321}">
                <p14:modId xmlns:p14="http://schemas.microsoft.com/office/powerpoint/2010/main" val="1129681409"/>
              </p:ext>
            </p:extLst>
          </p:nvPr>
        </p:nvGraphicFramePr>
        <p:xfrm>
          <a:off x="466725" y="4627415"/>
          <a:ext cx="11258550" cy="914403"/>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9" name="TextBox 8"/>
          <p:cNvSpPr txBox="1"/>
          <p:nvPr/>
        </p:nvSpPr>
        <p:spPr>
          <a:xfrm>
            <a:off x="415625" y="5721923"/>
            <a:ext cx="10395795" cy="646331"/>
          </a:xfrm>
          <a:prstGeom prst="rect">
            <a:avLst/>
          </a:prstGeom>
          <a:noFill/>
        </p:spPr>
        <p:txBody>
          <a:bodyPr wrap="none" rtlCol="0">
            <a:spAutoFit/>
          </a:bodyPr>
          <a:lstStyle/>
          <a:p>
            <a:pPr marL="342900" indent="-342900">
              <a:buFont typeface="Arial" pitchFamily="34" charset="0"/>
              <a:buChar char="•"/>
            </a:pPr>
            <a:r>
              <a:rPr lang="en-US" dirty="0">
                <a:latin typeface="Helvetica Neue"/>
                <a:cs typeface="Times New Roman" pitchFamily="18" charset="0"/>
              </a:rPr>
              <a:t>Total order </a:t>
            </a:r>
            <a:r>
              <a:rPr lang="en-US" dirty="0" smtClean="0">
                <a:latin typeface="Helvetica Neue"/>
                <a:cs typeface="Times New Roman" pitchFamily="18" charset="0"/>
              </a:rPr>
              <a:t>cycle explain </a:t>
            </a:r>
            <a:r>
              <a:rPr lang="en-US" dirty="0">
                <a:latin typeface="Helvetica Neue"/>
                <a:cs typeface="Times New Roman" pitchFamily="18" charset="0"/>
              </a:rPr>
              <a:t>time &amp; resource required to fulfill the customer </a:t>
            </a:r>
            <a:r>
              <a:rPr lang="en-US" dirty="0" smtClean="0">
                <a:latin typeface="Helvetica Neue"/>
                <a:cs typeface="Times New Roman" pitchFamily="18" charset="0"/>
              </a:rPr>
              <a:t>order.</a:t>
            </a:r>
            <a:r>
              <a:rPr lang="en-US" dirty="0">
                <a:latin typeface="Helvetica Neue"/>
                <a:cs typeface="Times New Roman" pitchFamily="18" charset="0"/>
              </a:rPr>
              <a:t/>
            </a:r>
            <a:br>
              <a:rPr lang="en-US" dirty="0">
                <a:latin typeface="Helvetica Neue"/>
                <a:cs typeface="Times New Roman" pitchFamily="18" charset="0"/>
              </a:rPr>
            </a:br>
            <a:r>
              <a:rPr lang="en-US" dirty="0">
                <a:latin typeface="Helvetica Neue"/>
                <a:cs typeface="Times New Roman" pitchFamily="18" charset="0"/>
              </a:rPr>
              <a:t>It could be measured if detail order data base &amp; customer order process flow chart are  </a:t>
            </a:r>
            <a:r>
              <a:rPr lang="en-US" dirty="0" smtClean="0">
                <a:latin typeface="Helvetica Neue"/>
                <a:cs typeface="Times New Roman" pitchFamily="18" charset="0"/>
              </a:rPr>
              <a:t>provided.</a:t>
            </a:r>
            <a:endParaRPr lang="en-US" dirty="0">
              <a:latin typeface="Helvetica Neue"/>
            </a:endParaRPr>
          </a:p>
        </p:txBody>
      </p:sp>
      <p:pic>
        <p:nvPicPr>
          <p:cNvPr id="10" name="Picture 9" descr="Image result for fauji foundation">
            <a:extLst>
              <a:ext uri="{FF2B5EF4-FFF2-40B4-BE49-F238E27FC236}">
                <a16:creationId xmlns:a16="http://schemas.microsoft.com/office/drawing/2014/main" xmlns="" id="{AB88DB5B-B1E3-4613-BDFC-B1D3C98B3616}"/>
              </a:ext>
            </a:extLst>
          </p:cNvPr>
          <p:cNvPicPr/>
          <p:nvPr/>
        </p:nvPicPr>
        <p:blipFill>
          <a:blip r:embed="rId12">
            <a:extLst>
              <a:ext uri="{28A0092B-C50C-407E-A947-70E740481C1C}">
                <a14:useLocalDpi xmlns:a14="http://schemas.microsoft.com/office/drawing/2010/main" val="0"/>
              </a:ext>
            </a:extLst>
          </a:blip>
          <a:srcRect/>
          <a:stretch>
            <a:fillRect/>
          </a:stretch>
        </p:blipFill>
        <p:spPr bwMode="auto">
          <a:xfrm>
            <a:off x="11187953" y="67235"/>
            <a:ext cx="856129" cy="941293"/>
          </a:xfrm>
          <a:prstGeom prst="rect">
            <a:avLst/>
          </a:prstGeom>
          <a:noFill/>
          <a:ln>
            <a:noFill/>
          </a:ln>
        </p:spPr>
      </p:pic>
    </p:spTree>
    <p:extLst>
      <p:ext uri="{BB962C8B-B14F-4D97-AF65-F5344CB8AC3E}">
        <p14:creationId xmlns:p14="http://schemas.microsoft.com/office/powerpoint/2010/main" val="222081813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Autofit/>
          </a:bodyPr>
          <a:lstStyle/>
          <a:p>
            <a:r>
              <a:rPr lang="en-US" b="1" dirty="0">
                <a:latin typeface="Helvetica Neue"/>
                <a:cs typeface="Times New Roman" pitchFamily="18" charset="0"/>
              </a:rPr>
              <a:t>Supply Chain Network Optimization Can Be Done In Two Ways </a:t>
            </a:r>
            <a:endParaRPr lang="en-US" dirty="0">
              <a:latin typeface="Helvetica Neue"/>
            </a:endParaRPr>
          </a:p>
        </p:txBody>
      </p:sp>
      <p:sp>
        <p:nvSpPr>
          <p:cNvPr id="4" name="Slide Number Placeholder 3"/>
          <p:cNvSpPr>
            <a:spLocks noGrp="1"/>
          </p:cNvSpPr>
          <p:nvPr>
            <p:ph type="sldNum" sz="quarter" idx="12"/>
          </p:nvPr>
        </p:nvSpPr>
        <p:spPr/>
        <p:txBody>
          <a:bodyPr/>
          <a:lstStyle/>
          <a:p>
            <a:fld id="{D92F3F0D-1408-4367-A855-40F65622E7AE}" type="slidenum">
              <a:rPr lang="en-GB" smtClean="0"/>
              <a:t>28</a:t>
            </a:fld>
            <a:endParaRPr lang="en-GB"/>
          </a:p>
        </p:txBody>
      </p:sp>
      <p:graphicFrame>
        <p:nvGraphicFramePr>
          <p:cNvPr id="8" name="Content Placeholder 5"/>
          <p:cNvGraphicFramePr>
            <a:graphicFrameLocks noGrp="1"/>
          </p:cNvGraphicFramePr>
          <p:nvPr>
            <p:ph idx="1"/>
            <p:extLst>
              <p:ext uri="{D42A27DB-BD31-4B8C-83A1-F6EECF244321}">
                <p14:modId xmlns:p14="http://schemas.microsoft.com/office/powerpoint/2010/main" val="604376609"/>
              </p:ext>
            </p:extLst>
          </p:nvPr>
        </p:nvGraphicFramePr>
        <p:xfrm>
          <a:off x="466725" y="1260475"/>
          <a:ext cx="11258550" cy="50704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9" name="Picture 8" descr="Image result for fauji foundation">
            <a:extLst>
              <a:ext uri="{FF2B5EF4-FFF2-40B4-BE49-F238E27FC236}">
                <a16:creationId xmlns:a16="http://schemas.microsoft.com/office/drawing/2014/main" xmlns="" id="{AB88DB5B-B1E3-4613-BDFC-B1D3C98B3616}"/>
              </a:ext>
            </a:extLst>
          </p:cNvPr>
          <p:cNvPicPr/>
          <p:nvPr/>
        </p:nvPicPr>
        <p:blipFill>
          <a:blip r:embed="rId7">
            <a:extLst>
              <a:ext uri="{28A0092B-C50C-407E-A947-70E740481C1C}">
                <a14:useLocalDpi xmlns:a14="http://schemas.microsoft.com/office/drawing/2010/main" val="0"/>
              </a:ext>
            </a:extLst>
          </a:blip>
          <a:srcRect/>
          <a:stretch>
            <a:fillRect/>
          </a:stretch>
        </p:blipFill>
        <p:spPr bwMode="auto">
          <a:xfrm>
            <a:off x="11187953" y="67235"/>
            <a:ext cx="856129" cy="941293"/>
          </a:xfrm>
          <a:prstGeom prst="rect">
            <a:avLst/>
          </a:prstGeom>
          <a:noFill/>
          <a:ln>
            <a:noFill/>
          </a:ln>
        </p:spPr>
      </p:pic>
    </p:spTree>
    <p:extLst>
      <p:ext uri="{BB962C8B-B14F-4D97-AF65-F5344CB8AC3E}">
        <p14:creationId xmlns:p14="http://schemas.microsoft.com/office/powerpoint/2010/main" val="321302964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b="1" dirty="0">
                <a:latin typeface="Helvetica Neue"/>
                <a:cs typeface="Times New Roman" pitchFamily="18" charset="0"/>
              </a:rPr>
              <a:t>Advantages of </a:t>
            </a:r>
            <a:r>
              <a:rPr lang="en-US" b="1" dirty="0" smtClean="0">
                <a:latin typeface="Helvetica Neue"/>
                <a:cs typeface="Times New Roman" pitchFamily="18" charset="0"/>
              </a:rPr>
              <a:t>Supply Chain Network Optimization</a:t>
            </a:r>
            <a:endParaRPr lang="en-US" dirty="0">
              <a:latin typeface="Helvetica Neue"/>
            </a:endParaRPr>
          </a:p>
        </p:txBody>
      </p:sp>
      <p:graphicFrame>
        <p:nvGraphicFramePr>
          <p:cNvPr id="9" name="Content Placeholder 6"/>
          <p:cNvGraphicFramePr>
            <a:graphicFrameLocks noGrp="1"/>
          </p:cNvGraphicFramePr>
          <p:nvPr>
            <p:ph sz="half" idx="1"/>
            <p:extLst>
              <p:ext uri="{D42A27DB-BD31-4B8C-83A1-F6EECF244321}">
                <p14:modId xmlns:p14="http://schemas.microsoft.com/office/powerpoint/2010/main" val="1865746896"/>
              </p:ext>
            </p:extLst>
          </p:nvPr>
        </p:nvGraphicFramePr>
        <p:xfrm>
          <a:off x="455612" y="2152650"/>
          <a:ext cx="11269027" cy="41783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p:cNvSpPr>
            <a:spLocks noGrp="1"/>
          </p:cNvSpPr>
          <p:nvPr>
            <p:ph type="sldNum" sz="quarter" idx="12"/>
          </p:nvPr>
        </p:nvSpPr>
        <p:spPr/>
        <p:txBody>
          <a:bodyPr/>
          <a:lstStyle/>
          <a:p>
            <a:r>
              <a:rPr lang="en-GB" smtClean="0"/>
              <a:t>| </a:t>
            </a:r>
            <a:fld id="{D7FB5913-7EF0-FE46-AF6B-59C0510E6C1E}" type="slidenum">
              <a:rPr lang="en-GB" smtClean="0">
                <a:solidFill>
                  <a:srgbClr val="6A0500"/>
                </a:solidFill>
              </a:rPr>
              <a:pPr/>
              <a:t>29</a:t>
            </a:fld>
            <a:endParaRPr lang="en-GB" dirty="0">
              <a:solidFill>
                <a:srgbClr val="6A0500"/>
              </a:solidFill>
            </a:endParaRPr>
          </a:p>
        </p:txBody>
      </p:sp>
      <p:sp>
        <p:nvSpPr>
          <p:cNvPr id="5" name="Content Placeholder 4"/>
          <p:cNvSpPr>
            <a:spLocks noGrp="1"/>
          </p:cNvSpPr>
          <p:nvPr>
            <p:ph idx="15"/>
          </p:nvPr>
        </p:nvSpPr>
        <p:spPr/>
        <p:txBody>
          <a:bodyPr/>
          <a:lstStyle/>
          <a:p>
            <a:pPr marL="0" indent="0">
              <a:buNone/>
            </a:pPr>
            <a:r>
              <a:rPr lang="en-US" dirty="0" smtClean="0"/>
              <a:t>Least cost and design alternative can reduce the cost and variability while improve visibility and velocity of information.</a:t>
            </a:r>
            <a:endParaRPr lang="en-US" dirty="0"/>
          </a:p>
        </p:txBody>
      </p:sp>
      <p:pic>
        <p:nvPicPr>
          <p:cNvPr id="7" name="Picture 6" descr="Image result for fauji foundation">
            <a:extLst>
              <a:ext uri="{FF2B5EF4-FFF2-40B4-BE49-F238E27FC236}">
                <a16:creationId xmlns:a16="http://schemas.microsoft.com/office/drawing/2014/main" xmlns="" id="{AB88DB5B-B1E3-4613-BDFC-B1D3C98B3616}"/>
              </a:ext>
            </a:extLst>
          </p:cNvPr>
          <p:cNvPicPr/>
          <p:nvPr/>
        </p:nvPicPr>
        <p:blipFill>
          <a:blip r:embed="rId7">
            <a:extLst>
              <a:ext uri="{28A0092B-C50C-407E-A947-70E740481C1C}">
                <a14:useLocalDpi xmlns:a14="http://schemas.microsoft.com/office/drawing/2010/main" val="0"/>
              </a:ext>
            </a:extLst>
          </a:blip>
          <a:srcRect/>
          <a:stretch>
            <a:fillRect/>
          </a:stretch>
        </p:blipFill>
        <p:spPr bwMode="auto">
          <a:xfrm>
            <a:off x="11187953" y="67235"/>
            <a:ext cx="856129" cy="941293"/>
          </a:xfrm>
          <a:prstGeom prst="rect">
            <a:avLst/>
          </a:prstGeom>
          <a:noFill/>
          <a:ln>
            <a:noFill/>
          </a:ln>
        </p:spPr>
      </p:pic>
    </p:spTree>
    <p:extLst>
      <p:ext uri="{BB962C8B-B14F-4D97-AF65-F5344CB8AC3E}">
        <p14:creationId xmlns:p14="http://schemas.microsoft.com/office/powerpoint/2010/main" val="242713402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latin typeface="Helvetica Neue"/>
                <a:cs typeface="Times New Roman" pitchFamily="18" charset="0"/>
              </a:rPr>
              <a:t>Built Upon </a:t>
            </a:r>
            <a:r>
              <a:rPr lang="en-US" b="1" dirty="0" smtClean="0">
                <a:latin typeface="Helvetica Neue"/>
                <a:cs typeface="Times New Roman" pitchFamily="18" charset="0"/>
              </a:rPr>
              <a:t>Global Best Supply Chain Standards</a:t>
            </a:r>
            <a:endParaRPr lang="en-US" dirty="0">
              <a:latin typeface="Helvetica Neue"/>
            </a:endParaRPr>
          </a:p>
        </p:txBody>
      </p:sp>
      <p:sp>
        <p:nvSpPr>
          <p:cNvPr id="5" name="Slide Number Placeholder 4"/>
          <p:cNvSpPr>
            <a:spLocks noGrp="1"/>
          </p:cNvSpPr>
          <p:nvPr>
            <p:ph type="sldNum" sz="quarter" idx="12"/>
          </p:nvPr>
        </p:nvSpPr>
        <p:spPr/>
        <p:txBody>
          <a:bodyPr/>
          <a:lstStyle/>
          <a:p>
            <a:r>
              <a:rPr lang="en-GB" smtClean="0"/>
              <a:t>| </a:t>
            </a:r>
            <a:fld id="{D7FB5913-7EF0-FE46-AF6B-59C0510E6C1E}" type="slidenum">
              <a:rPr lang="en-GB" smtClean="0">
                <a:solidFill>
                  <a:srgbClr val="6A0500"/>
                </a:solidFill>
              </a:rPr>
              <a:pPr/>
              <a:t>3</a:t>
            </a:fld>
            <a:endParaRPr lang="en-GB" dirty="0">
              <a:solidFill>
                <a:srgbClr val="6A0500"/>
              </a:solidFill>
            </a:endParaRPr>
          </a:p>
        </p:txBody>
      </p:sp>
      <p:sp>
        <p:nvSpPr>
          <p:cNvPr id="7" name="Content Placeholder 6"/>
          <p:cNvSpPr>
            <a:spLocks noGrp="1"/>
          </p:cNvSpPr>
          <p:nvPr>
            <p:ph idx="15"/>
          </p:nvPr>
        </p:nvSpPr>
        <p:spPr/>
        <p:txBody>
          <a:bodyPr/>
          <a:lstStyle/>
          <a:p>
            <a:pPr marL="0" indent="0">
              <a:buNone/>
            </a:pPr>
            <a:r>
              <a:rPr lang="en-US" dirty="0" smtClean="0">
                <a:latin typeface="Helvetica Neue"/>
              </a:rPr>
              <a:t>Global best Supply Chain Management standards will guide to assess and improve FCCL &amp; ACL supply chain management. </a:t>
            </a:r>
            <a:endParaRPr lang="en-US" dirty="0">
              <a:latin typeface="Helvetica Neue"/>
            </a:endParaRPr>
          </a:p>
        </p:txBody>
      </p:sp>
      <p:pic>
        <p:nvPicPr>
          <p:cNvPr id="8" name="Picture 5" descr="Image result for apics"/>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1264720" y="1986456"/>
            <a:ext cx="9345223" cy="399872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Image result for fauji foundation">
            <a:extLst>
              <a:ext uri="{FF2B5EF4-FFF2-40B4-BE49-F238E27FC236}">
                <a16:creationId xmlns:a16="http://schemas.microsoft.com/office/drawing/2014/main" xmlns="" id="{AB88DB5B-B1E3-4613-BDFC-B1D3C98B3616}"/>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1187953" y="67235"/>
            <a:ext cx="856129" cy="941293"/>
          </a:xfrm>
          <a:prstGeom prst="rect">
            <a:avLst/>
          </a:prstGeom>
          <a:noFill/>
          <a:ln>
            <a:noFill/>
          </a:ln>
        </p:spPr>
      </p:pic>
    </p:spTree>
    <p:extLst>
      <p:ext uri="{BB962C8B-B14F-4D97-AF65-F5344CB8AC3E}">
        <p14:creationId xmlns:p14="http://schemas.microsoft.com/office/powerpoint/2010/main" val="330310769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Recommendations / Steps Ahead</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19354506"/>
              </p:ext>
            </p:extLst>
          </p:nvPr>
        </p:nvGraphicFramePr>
        <p:xfrm>
          <a:off x="466725" y="1260475"/>
          <a:ext cx="11258550" cy="50704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p:cNvSpPr>
            <a:spLocks noGrp="1"/>
          </p:cNvSpPr>
          <p:nvPr>
            <p:ph type="sldNum" sz="quarter" idx="12"/>
          </p:nvPr>
        </p:nvSpPr>
        <p:spPr/>
        <p:txBody>
          <a:bodyPr/>
          <a:lstStyle/>
          <a:p>
            <a:r>
              <a:rPr lang="en-GB" smtClean="0"/>
              <a:t>| </a:t>
            </a:r>
            <a:fld id="{D7FB5913-7EF0-FE46-AF6B-59C0510E6C1E}" type="slidenum">
              <a:rPr lang="en-GB" smtClean="0">
                <a:solidFill>
                  <a:srgbClr val="6A0500"/>
                </a:solidFill>
              </a:rPr>
              <a:pPr/>
              <a:t>30</a:t>
            </a:fld>
            <a:endParaRPr lang="en-GB" dirty="0">
              <a:solidFill>
                <a:srgbClr val="6A0500"/>
              </a:solidFill>
            </a:endParaRPr>
          </a:p>
        </p:txBody>
      </p:sp>
      <p:sp>
        <p:nvSpPr>
          <p:cNvPr id="5" name="Picture Placeholder 4"/>
          <p:cNvSpPr>
            <a:spLocks noGrp="1"/>
          </p:cNvSpPr>
          <p:nvPr>
            <p:ph type="pic" sz="quarter" idx="13"/>
          </p:nvPr>
        </p:nvSpPr>
        <p:spPr/>
      </p:sp>
    </p:spTree>
    <p:extLst>
      <p:ext uri="{BB962C8B-B14F-4D97-AF65-F5344CB8AC3E}">
        <p14:creationId xmlns:p14="http://schemas.microsoft.com/office/powerpoint/2010/main" val="25572164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Helvetica Neue"/>
                <a:cs typeface="Times New Roman" pitchFamily="18" charset="0"/>
              </a:rPr>
              <a:t>Supply Chain Maturity Model</a:t>
            </a:r>
            <a:endParaRPr lang="en-US" dirty="0">
              <a:latin typeface="Helvetica Neue"/>
            </a:endParaRPr>
          </a:p>
        </p:txBody>
      </p:sp>
      <p:graphicFrame>
        <p:nvGraphicFramePr>
          <p:cNvPr id="6" name="Content Placeholder 7"/>
          <p:cNvGraphicFramePr>
            <a:graphicFrameLocks noGrp="1"/>
          </p:cNvGraphicFramePr>
          <p:nvPr>
            <p:ph idx="1"/>
            <p:extLst>
              <p:ext uri="{D42A27DB-BD31-4B8C-83A1-F6EECF244321}">
                <p14:modId xmlns:p14="http://schemas.microsoft.com/office/powerpoint/2010/main" val="3859899299"/>
              </p:ext>
            </p:extLst>
          </p:nvPr>
        </p:nvGraphicFramePr>
        <p:xfrm>
          <a:off x="466725" y="1260475"/>
          <a:ext cx="11258550" cy="50704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Slide Number Placeholder 4"/>
          <p:cNvSpPr>
            <a:spLocks noGrp="1"/>
          </p:cNvSpPr>
          <p:nvPr>
            <p:ph type="sldNum" sz="quarter" idx="12"/>
          </p:nvPr>
        </p:nvSpPr>
        <p:spPr/>
        <p:txBody>
          <a:bodyPr/>
          <a:lstStyle/>
          <a:p>
            <a:fld id="{D92F3F0D-1408-4367-A855-40F65622E7AE}" type="slidenum">
              <a:rPr lang="en-GB" smtClean="0"/>
              <a:t>4</a:t>
            </a:fld>
            <a:endParaRPr lang="en-GB"/>
          </a:p>
        </p:txBody>
      </p:sp>
      <p:pic>
        <p:nvPicPr>
          <p:cNvPr id="7" name="Picture 6" descr="Image result for fauji foundation">
            <a:extLst>
              <a:ext uri="{FF2B5EF4-FFF2-40B4-BE49-F238E27FC236}">
                <a16:creationId xmlns:a16="http://schemas.microsoft.com/office/drawing/2014/main" xmlns="" id="{AB88DB5B-B1E3-4613-BDFC-B1D3C98B3616}"/>
              </a:ext>
            </a:extLst>
          </p:cNvPr>
          <p:cNvPicPr/>
          <p:nvPr/>
        </p:nvPicPr>
        <p:blipFill>
          <a:blip r:embed="rId7">
            <a:extLst>
              <a:ext uri="{28A0092B-C50C-407E-A947-70E740481C1C}">
                <a14:useLocalDpi xmlns:a14="http://schemas.microsoft.com/office/drawing/2010/main" val="0"/>
              </a:ext>
            </a:extLst>
          </a:blip>
          <a:srcRect/>
          <a:stretch>
            <a:fillRect/>
          </a:stretch>
        </p:blipFill>
        <p:spPr bwMode="auto">
          <a:xfrm>
            <a:off x="11187953" y="67235"/>
            <a:ext cx="856129" cy="941293"/>
          </a:xfrm>
          <a:prstGeom prst="rect">
            <a:avLst/>
          </a:prstGeom>
          <a:noFill/>
          <a:ln>
            <a:noFill/>
          </a:ln>
        </p:spPr>
      </p:pic>
      <p:sp>
        <p:nvSpPr>
          <p:cNvPr id="4" name="TextBox 3"/>
          <p:cNvSpPr txBox="1"/>
          <p:nvPr/>
        </p:nvSpPr>
        <p:spPr>
          <a:xfrm>
            <a:off x="466725" y="1008528"/>
            <a:ext cx="10560156" cy="646331"/>
          </a:xfrm>
          <a:prstGeom prst="rect">
            <a:avLst/>
          </a:prstGeom>
          <a:noFill/>
        </p:spPr>
        <p:txBody>
          <a:bodyPr wrap="square" rtlCol="0">
            <a:spAutoFit/>
          </a:bodyPr>
          <a:lstStyle/>
          <a:p>
            <a:r>
              <a:rPr lang="en-US" dirty="0" smtClean="0">
                <a:latin typeface="Helvetica Neue"/>
              </a:rPr>
              <a:t>Association for Supply Chain Management  define four level of supply chain maturity, we use this model to assess the current stage of FCCL &amp; ACL</a:t>
            </a:r>
            <a:endParaRPr lang="en-US" dirty="0">
              <a:latin typeface="Helvetica Neue"/>
            </a:endParaRPr>
          </a:p>
        </p:txBody>
      </p:sp>
    </p:spTree>
    <p:extLst>
      <p:ext uri="{BB962C8B-B14F-4D97-AF65-F5344CB8AC3E}">
        <p14:creationId xmlns:p14="http://schemas.microsoft.com/office/powerpoint/2010/main" val="162894859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Straight Arrow Connector 14"/>
          <p:cNvCxnSpPr/>
          <p:nvPr/>
        </p:nvCxnSpPr>
        <p:spPr>
          <a:xfrm flipH="1">
            <a:off x="7272383" y="2869301"/>
            <a:ext cx="881017" cy="63090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endCxn id="24" idx="0"/>
          </p:cNvCxnSpPr>
          <p:nvPr/>
        </p:nvCxnSpPr>
        <p:spPr>
          <a:xfrm>
            <a:off x="6384033" y="3645024"/>
            <a:ext cx="1248366" cy="65645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5829832" y="1911930"/>
            <a:ext cx="0" cy="116815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normAutofit/>
          </a:bodyPr>
          <a:lstStyle/>
          <a:p>
            <a:r>
              <a:rPr lang="en-US" b="1" dirty="0" smtClean="0">
                <a:effectLst/>
                <a:latin typeface="Helvetica Neue"/>
                <a:cs typeface="Times New Roman" pitchFamily="18" charset="0"/>
              </a:rPr>
              <a:t>FCCL &amp; ACL </a:t>
            </a:r>
            <a:r>
              <a:rPr lang="en-US" b="1" dirty="0">
                <a:latin typeface="Helvetica Neue"/>
                <a:cs typeface="Times New Roman" pitchFamily="18" charset="0"/>
              </a:rPr>
              <a:t>C</a:t>
            </a:r>
            <a:r>
              <a:rPr lang="en-US" b="1" dirty="0" smtClean="0">
                <a:effectLst/>
                <a:latin typeface="Helvetica Neue"/>
                <a:cs typeface="Times New Roman" pitchFamily="18" charset="0"/>
              </a:rPr>
              <a:t>urrent </a:t>
            </a:r>
            <a:r>
              <a:rPr lang="en-US" b="1" dirty="0" smtClean="0">
                <a:latin typeface="Helvetica Neue"/>
                <a:cs typeface="Times New Roman" pitchFamily="18" charset="0"/>
              </a:rPr>
              <a:t>Marketing</a:t>
            </a:r>
            <a:r>
              <a:rPr lang="en-US" b="1" dirty="0" smtClean="0">
                <a:effectLst/>
                <a:latin typeface="Helvetica Neue"/>
                <a:cs typeface="Times New Roman" pitchFamily="18" charset="0"/>
              </a:rPr>
              <a:t> &amp; Dispatch Interface</a:t>
            </a:r>
            <a:endParaRPr lang="en-US" b="1" dirty="0">
              <a:effectLst/>
              <a:latin typeface="Helvetica Neue"/>
              <a:cs typeface="Times New Roman" pitchFamily="18"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985701488"/>
              </p:ext>
            </p:extLst>
          </p:nvPr>
        </p:nvGraphicFramePr>
        <p:xfrm>
          <a:off x="430960" y="1605153"/>
          <a:ext cx="11258550" cy="50704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Rectangle 9"/>
          <p:cNvSpPr/>
          <p:nvPr/>
        </p:nvSpPr>
        <p:spPr>
          <a:xfrm>
            <a:off x="4488073" y="3121647"/>
            <a:ext cx="3144325" cy="8516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rgbClr val="6A0500"/>
                </a:solidFill>
                <a:latin typeface="Helvetica Neue"/>
                <a:cs typeface="Times New Roman" pitchFamily="18" charset="0"/>
              </a:rPr>
              <a:t>Place </a:t>
            </a:r>
          </a:p>
          <a:p>
            <a:pPr algn="ctr"/>
            <a:r>
              <a:rPr lang="en-US" sz="2000" dirty="0" smtClean="0">
                <a:solidFill>
                  <a:srgbClr val="6A0500"/>
                </a:solidFill>
                <a:latin typeface="Helvetica Neue"/>
                <a:cs typeface="Times New Roman" pitchFamily="18" charset="0"/>
              </a:rPr>
              <a:t>(Customer Service Level)</a:t>
            </a:r>
            <a:endParaRPr lang="en-US" sz="2000" dirty="0">
              <a:solidFill>
                <a:srgbClr val="6A0500"/>
              </a:solidFill>
              <a:latin typeface="Helvetica Neue"/>
              <a:cs typeface="Times New Roman" pitchFamily="18" charset="0"/>
            </a:endParaRPr>
          </a:p>
        </p:txBody>
      </p:sp>
      <p:cxnSp>
        <p:nvCxnSpPr>
          <p:cNvPr id="18" name="Straight Arrow Connector 17"/>
          <p:cNvCxnSpPr/>
          <p:nvPr/>
        </p:nvCxnSpPr>
        <p:spPr>
          <a:xfrm>
            <a:off x="3829853" y="2925617"/>
            <a:ext cx="672075" cy="63090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2907975" y="4301475"/>
            <a:ext cx="206027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rgbClr val="6A0500"/>
                </a:solidFill>
                <a:latin typeface="Helvetica Neue"/>
                <a:cs typeface="Times New Roman" pitchFamily="18" charset="0"/>
              </a:rPr>
              <a:t>Transportation Cost</a:t>
            </a:r>
            <a:endParaRPr lang="en-US" sz="2000" b="1" dirty="0">
              <a:solidFill>
                <a:srgbClr val="6A0500"/>
              </a:solidFill>
              <a:latin typeface="Helvetica Neue"/>
              <a:cs typeface="Times New Roman" pitchFamily="18" charset="0"/>
            </a:endParaRPr>
          </a:p>
        </p:txBody>
      </p:sp>
      <p:sp>
        <p:nvSpPr>
          <p:cNvPr id="24" name="Rectangle 23"/>
          <p:cNvSpPr/>
          <p:nvPr/>
        </p:nvSpPr>
        <p:spPr>
          <a:xfrm>
            <a:off x="6384033" y="4301475"/>
            <a:ext cx="2496731"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rgbClr val="6A0500"/>
                </a:solidFill>
                <a:latin typeface="Helvetica Neue"/>
                <a:cs typeface="Times New Roman" pitchFamily="18" charset="0"/>
              </a:rPr>
              <a:t>Order Processing &amp; Communication Costs</a:t>
            </a:r>
            <a:endParaRPr lang="en-US" sz="2000" b="1" dirty="0">
              <a:solidFill>
                <a:srgbClr val="6A0500"/>
              </a:solidFill>
              <a:latin typeface="Helvetica Neue"/>
              <a:cs typeface="Times New Roman" pitchFamily="18" charset="0"/>
            </a:endParaRPr>
          </a:p>
        </p:txBody>
      </p:sp>
      <p:cxnSp>
        <p:nvCxnSpPr>
          <p:cNvPr id="26" name="Straight Arrow Connector 25"/>
          <p:cNvCxnSpPr/>
          <p:nvPr/>
        </p:nvCxnSpPr>
        <p:spPr>
          <a:xfrm flipH="1">
            <a:off x="4038600" y="3769719"/>
            <a:ext cx="929645" cy="5040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16" name="Picture 15" descr="Image result for fauji foundation">
            <a:extLst>
              <a:ext uri="{FF2B5EF4-FFF2-40B4-BE49-F238E27FC236}">
                <a16:creationId xmlns:a16="http://schemas.microsoft.com/office/drawing/2014/main" xmlns="" id="{AB88DB5B-B1E3-4613-BDFC-B1D3C98B3616}"/>
              </a:ext>
            </a:extLst>
          </p:cNvPr>
          <p:cNvPicPr/>
          <p:nvPr/>
        </p:nvPicPr>
        <p:blipFill>
          <a:blip r:embed="rId7">
            <a:extLst>
              <a:ext uri="{28A0092B-C50C-407E-A947-70E740481C1C}">
                <a14:useLocalDpi xmlns:a14="http://schemas.microsoft.com/office/drawing/2010/main" val="0"/>
              </a:ext>
            </a:extLst>
          </a:blip>
          <a:srcRect/>
          <a:stretch>
            <a:fillRect/>
          </a:stretch>
        </p:blipFill>
        <p:spPr bwMode="auto">
          <a:xfrm>
            <a:off x="11187953" y="67235"/>
            <a:ext cx="856129" cy="941293"/>
          </a:xfrm>
          <a:prstGeom prst="rect">
            <a:avLst/>
          </a:prstGeom>
          <a:noFill/>
          <a:ln>
            <a:noFill/>
          </a:ln>
        </p:spPr>
      </p:pic>
      <p:sp>
        <p:nvSpPr>
          <p:cNvPr id="3" name="TextBox 2"/>
          <p:cNvSpPr txBox="1"/>
          <p:nvPr/>
        </p:nvSpPr>
        <p:spPr>
          <a:xfrm>
            <a:off x="2907975" y="1121620"/>
            <a:ext cx="6227987" cy="369332"/>
          </a:xfrm>
          <a:prstGeom prst="rect">
            <a:avLst/>
          </a:prstGeom>
          <a:noFill/>
        </p:spPr>
        <p:txBody>
          <a:bodyPr wrap="none" rtlCol="0">
            <a:spAutoFit/>
          </a:bodyPr>
          <a:lstStyle/>
          <a:p>
            <a:r>
              <a:rPr lang="en-US" dirty="0" smtClean="0">
                <a:latin typeface="Helvetica Neue"/>
              </a:rPr>
              <a:t>This model depict current Marketing and Dispatch Interface</a:t>
            </a:r>
            <a:endParaRPr lang="en-US" dirty="0">
              <a:latin typeface="Helvetica Neue"/>
            </a:endParaRPr>
          </a:p>
        </p:txBody>
      </p:sp>
    </p:spTree>
    <p:extLst>
      <p:ext uri="{BB962C8B-B14F-4D97-AF65-F5344CB8AC3E}">
        <p14:creationId xmlns:p14="http://schemas.microsoft.com/office/powerpoint/2010/main" val="49764899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67360" y="396346"/>
            <a:ext cx="9931281" cy="651719"/>
          </a:xfrm>
        </p:spPr>
        <p:txBody>
          <a:bodyPr/>
          <a:lstStyle/>
          <a:p>
            <a:r>
              <a:rPr lang="en-US" b="1" dirty="0">
                <a:latin typeface="Helvetica Neue"/>
                <a:cs typeface="Times New Roman" pitchFamily="18" charset="0"/>
              </a:rPr>
              <a:t>Supply Chain Maturity Levels</a:t>
            </a:r>
            <a:endParaRPr lang="en-US" dirty="0">
              <a:latin typeface="Helvetica Neue"/>
            </a:endParaRPr>
          </a:p>
        </p:txBody>
      </p:sp>
      <p:sp>
        <p:nvSpPr>
          <p:cNvPr id="4" name="Slide Number Placeholder 3"/>
          <p:cNvSpPr>
            <a:spLocks noGrp="1"/>
          </p:cNvSpPr>
          <p:nvPr>
            <p:ph type="sldNum" sz="quarter" idx="12"/>
          </p:nvPr>
        </p:nvSpPr>
        <p:spPr/>
        <p:txBody>
          <a:bodyPr/>
          <a:lstStyle/>
          <a:p>
            <a:fld id="{D92F3F0D-1408-4367-A855-40F65622E7AE}" type="slidenum">
              <a:rPr lang="en-GB" smtClean="0"/>
              <a:t>6</a:t>
            </a:fld>
            <a:endParaRPr lang="en-GB"/>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959631656"/>
              </p:ext>
            </p:extLst>
          </p:nvPr>
        </p:nvGraphicFramePr>
        <p:xfrm>
          <a:off x="466725" y="1260476"/>
          <a:ext cx="11257914" cy="5090669"/>
        </p:xfrm>
        <a:graphic>
          <a:graphicData uri="http://schemas.openxmlformats.org/drawingml/2006/table">
            <a:tbl>
              <a:tblPr firstRow="1" firstCol="1" bandRow="1">
                <a:tableStyleId>{5940675A-B579-460E-94D1-54222C63F5DA}</a:tableStyleId>
              </a:tblPr>
              <a:tblGrid>
                <a:gridCol w="1791754"/>
                <a:gridCol w="2199689"/>
                <a:gridCol w="2456272"/>
                <a:gridCol w="2660961"/>
                <a:gridCol w="2149238"/>
              </a:tblGrid>
              <a:tr h="547515">
                <a:tc>
                  <a:txBody>
                    <a:bodyPr/>
                    <a:lstStyle/>
                    <a:p>
                      <a:pPr marL="0" marR="0" algn="ctr">
                        <a:lnSpc>
                          <a:spcPct val="107000"/>
                        </a:lnSpc>
                        <a:spcBef>
                          <a:spcPts val="0"/>
                        </a:spcBef>
                        <a:spcAft>
                          <a:spcPts val="0"/>
                        </a:spcAft>
                      </a:pPr>
                      <a:r>
                        <a:rPr lang="en-US" sz="1800" b="1" dirty="0" smtClean="0">
                          <a:solidFill>
                            <a:schemeClr val="bg1"/>
                          </a:solidFill>
                          <a:effectLst/>
                          <a:latin typeface="Helvetica Neue"/>
                        </a:rPr>
                        <a:t>Capability </a:t>
                      </a:r>
                      <a:endParaRPr lang="en-US" sz="1800" b="1" dirty="0">
                        <a:solidFill>
                          <a:schemeClr val="bg1"/>
                        </a:solidFill>
                        <a:effectLst/>
                        <a:latin typeface="Helvetica Neue"/>
                        <a:ea typeface="Calibri" panose="020F0502020204030204" pitchFamily="34" charset="0"/>
                        <a:cs typeface="Times New Roman" pitchFamily="18" charset="0"/>
                      </a:endParaRPr>
                    </a:p>
                  </a:txBody>
                  <a:tcPr marL="75299" marR="75299" marT="0" marB="0" anchor="ctr">
                    <a:solidFill>
                      <a:schemeClr val="accent1"/>
                    </a:solidFill>
                  </a:tcPr>
                </a:tc>
                <a:tc>
                  <a:txBody>
                    <a:bodyPr/>
                    <a:lstStyle/>
                    <a:p>
                      <a:pPr marL="0" marR="0" algn="ctr">
                        <a:lnSpc>
                          <a:spcPct val="107000"/>
                        </a:lnSpc>
                        <a:spcBef>
                          <a:spcPts val="0"/>
                        </a:spcBef>
                        <a:spcAft>
                          <a:spcPts val="0"/>
                        </a:spcAft>
                      </a:pPr>
                      <a:r>
                        <a:rPr lang="en-US" sz="1800" b="1" dirty="0" smtClean="0">
                          <a:solidFill>
                            <a:schemeClr val="bg1"/>
                          </a:solidFill>
                          <a:effectLst/>
                          <a:latin typeface="Helvetica Neue"/>
                        </a:rPr>
                        <a:t>Stage 1</a:t>
                      </a:r>
                      <a:r>
                        <a:rPr lang="en-US" sz="1800" b="1" dirty="0">
                          <a:solidFill>
                            <a:schemeClr val="bg1"/>
                          </a:solidFill>
                          <a:effectLst/>
                          <a:latin typeface="Helvetica Neue"/>
                        </a:rPr>
                        <a:t>: </a:t>
                      </a:r>
                      <a:r>
                        <a:rPr lang="en-US" sz="1800" b="1" dirty="0" smtClean="0">
                          <a:solidFill>
                            <a:schemeClr val="bg1"/>
                          </a:solidFill>
                          <a:effectLst/>
                          <a:latin typeface="Helvetica Neue"/>
                        </a:rPr>
                        <a:t>Multiple </a:t>
                      </a:r>
                      <a:endParaRPr lang="en-US" sz="1800" b="1" dirty="0">
                        <a:solidFill>
                          <a:schemeClr val="bg1"/>
                        </a:solidFill>
                        <a:effectLst/>
                        <a:latin typeface="Helvetica Neue"/>
                      </a:endParaRPr>
                    </a:p>
                    <a:p>
                      <a:pPr marL="0" marR="0" algn="ctr">
                        <a:lnSpc>
                          <a:spcPct val="107000"/>
                        </a:lnSpc>
                        <a:spcBef>
                          <a:spcPts val="0"/>
                        </a:spcBef>
                        <a:spcAft>
                          <a:spcPts val="0"/>
                        </a:spcAft>
                      </a:pPr>
                      <a:r>
                        <a:rPr lang="en-US" sz="1800" b="1" dirty="0">
                          <a:solidFill>
                            <a:schemeClr val="bg1"/>
                          </a:solidFill>
                          <a:effectLst/>
                          <a:latin typeface="Helvetica Neue"/>
                        </a:rPr>
                        <a:t>Dysfunction </a:t>
                      </a:r>
                      <a:endParaRPr lang="en-US" sz="1800" b="1" dirty="0">
                        <a:solidFill>
                          <a:schemeClr val="bg1"/>
                        </a:solidFill>
                        <a:effectLst/>
                        <a:latin typeface="Helvetica Neue"/>
                        <a:ea typeface="Calibri" panose="020F0502020204030204" pitchFamily="34" charset="0"/>
                        <a:cs typeface="Times New Roman" pitchFamily="18" charset="0"/>
                      </a:endParaRPr>
                    </a:p>
                  </a:txBody>
                  <a:tcPr marL="75299" marR="75299" marT="0" marB="0" anchor="ctr">
                    <a:solidFill>
                      <a:schemeClr val="accent1"/>
                    </a:solidFill>
                  </a:tcPr>
                </a:tc>
                <a:tc>
                  <a:txBody>
                    <a:bodyPr/>
                    <a:lstStyle/>
                    <a:p>
                      <a:pPr marL="0" marR="0" algn="ctr">
                        <a:lnSpc>
                          <a:spcPct val="107000"/>
                        </a:lnSpc>
                        <a:spcBef>
                          <a:spcPts val="0"/>
                        </a:spcBef>
                        <a:spcAft>
                          <a:spcPts val="0"/>
                        </a:spcAft>
                      </a:pPr>
                      <a:r>
                        <a:rPr lang="en-US" sz="1800" b="1" dirty="0" smtClean="0">
                          <a:solidFill>
                            <a:schemeClr val="bg1"/>
                          </a:solidFill>
                          <a:effectLst/>
                          <a:latin typeface="Helvetica Neue"/>
                        </a:rPr>
                        <a:t>Stage 2</a:t>
                      </a:r>
                      <a:r>
                        <a:rPr lang="en-US" sz="1800" b="1" dirty="0">
                          <a:solidFill>
                            <a:schemeClr val="bg1"/>
                          </a:solidFill>
                          <a:effectLst/>
                          <a:latin typeface="Helvetica Neue"/>
                        </a:rPr>
                        <a:t>: </a:t>
                      </a:r>
                      <a:r>
                        <a:rPr lang="en-US" sz="1800" b="1" dirty="0" smtClean="0">
                          <a:solidFill>
                            <a:schemeClr val="bg1"/>
                          </a:solidFill>
                          <a:effectLst/>
                          <a:latin typeface="Helvetica Neue"/>
                        </a:rPr>
                        <a:t>Semi-Functional </a:t>
                      </a:r>
                      <a:r>
                        <a:rPr lang="en-US" sz="1800" b="1" dirty="0">
                          <a:solidFill>
                            <a:schemeClr val="bg1"/>
                          </a:solidFill>
                          <a:effectLst/>
                          <a:latin typeface="Helvetica Neue"/>
                        </a:rPr>
                        <a:t>E</a:t>
                      </a:r>
                      <a:r>
                        <a:rPr lang="en-US" sz="1800" b="1" dirty="0" smtClean="0">
                          <a:solidFill>
                            <a:schemeClr val="bg1"/>
                          </a:solidFill>
                          <a:effectLst/>
                          <a:latin typeface="Helvetica Neue"/>
                        </a:rPr>
                        <a:t>nterprise </a:t>
                      </a:r>
                      <a:endParaRPr lang="en-US" sz="1800" b="1" dirty="0">
                        <a:solidFill>
                          <a:schemeClr val="bg1"/>
                        </a:solidFill>
                        <a:effectLst/>
                        <a:latin typeface="Helvetica Neue"/>
                        <a:ea typeface="Calibri" panose="020F0502020204030204" pitchFamily="34" charset="0"/>
                        <a:cs typeface="Times New Roman" pitchFamily="18" charset="0"/>
                      </a:endParaRPr>
                    </a:p>
                  </a:txBody>
                  <a:tcPr marL="75299" marR="75299" marT="0" marB="0" anchor="ctr">
                    <a:solidFill>
                      <a:schemeClr val="accent1"/>
                    </a:solidFill>
                  </a:tcPr>
                </a:tc>
                <a:tc>
                  <a:txBody>
                    <a:bodyPr/>
                    <a:lstStyle/>
                    <a:p>
                      <a:pPr marL="0" marR="0" algn="ctr">
                        <a:lnSpc>
                          <a:spcPct val="107000"/>
                        </a:lnSpc>
                        <a:spcBef>
                          <a:spcPts val="0"/>
                        </a:spcBef>
                        <a:spcAft>
                          <a:spcPts val="0"/>
                        </a:spcAft>
                      </a:pPr>
                      <a:r>
                        <a:rPr lang="en-US" sz="1800" b="1" dirty="0" smtClean="0">
                          <a:solidFill>
                            <a:schemeClr val="bg1"/>
                          </a:solidFill>
                          <a:effectLst/>
                          <a:latin typeface="Helvetica Neue"/>
                        </a:rPr>
                        <a:t>Stage 3</a:t>
                      </a:r>
                      <a:r>
                        <a:rPr lang="en-US" sz="1800" b="1" dirty="0">
                          <a:solidFill>
                            <a:schemeClr val="bg1"/>
                          </a:solidFill>
                          <a:effectLst/>
                          <a:latin typeface="Helvetica Neue"/>
                        </a:rPr>
                        <a:t>: </a:t>
                      </a:r>
                      <a:r>
                        <a:rPr lang="en-US" sz="1800" b="1" dirty="0" smtClean="0">
                          <a:solidFill>
                            <a:schemeClr val="bg1"/>
                          </a:solidFill>
                          <a:effectLst/>
                          <a:latin typeface="Helvetica Neue"/>
                        </a:rPr>
                        <a:t>Integrated </a:t>
                      </a:r>
                      <a:r>
                        <a:rPr lang="en-US" sz="1800" b="1" dirty="0">
                          <a:solidFill>
                            <a:schemeClr val="bg1"/>
                          </a:solidFill>
                          <a:effectLst/>
                          <a:latin typeface="Helvetica Neue"/>
                        </a:rPr>
                        <a:t>E</a:t>
                      </a:r>
                      <a:r>
                        <a:rPr lang="en-US" sz="1800" b="1" dirty="0" smtClean="0">
                          <a:solidFill>
                            <a:schemeClr val="bg1"/>
                          </a:solidFill>
                          <a:effectLst/>
                          <a:latin typeface="Helvetica Neue"/>
                        </a:rPr>
                        <a:t>nterprise</a:t>
                      </a:r>
                      <a:endParaRPr lang="en-US" sz="1800" b="1" dirty="0">
                        <a:solidFill>
                          <a:schemeClr val="bg1"/>
                        </a:solidFill>
                        <a:effectLst/>
                        <a:latin typeface="Helvetica Neue"/>
                        <a:ea typeface="Calibri" panose="020F0502020204030204" pitchFamily="34" charset="0"/>
                        <a:cs typeface="Times New Roman" pitchFamily="18" charset="0"/>
                      </a:endParaRPr>
                    </a:p>
                  </a:txBody>
                  <a:tcPr marL="75299" marR="75299" marT="0" marB="0" anchor="ctr">
                    <a:solidFill>
                      <a:schemeClr val="accent1"/>
                    </a:solidFill>
                  </a:tcPr>
                </a:tc>
                <a:tc>
                  <a:txBody>
                    <a:bodyPr/>
                    <a:lstStyle/>
                    <a:p>
                      <a:pPr marL="0" marR="0" algn="ctr">
                        <a:lnSpc>
                          <a:spcPct val="107000"/>
                        </a:lnSpc>
                        <a:spcBef>
                          <a:spcPts val="0"/>
                        </a:spcBef>
                        <a:spcAft>
                          <a:spcPts val="0"/>
                        </a:spcAft>
                      </a:pPr>
                      <a:r>
                        <a:rPr lang="en-US" sz="1800" b="1" dirty="0" smtClean="0">
                          <a:solidFill>
                            <a:schemeClr val="bg1"/>
                          </a:solidFill>
                          <a:effectLst/>
                          <a:latin typeface="Helvetica Neue"/>
                        </a:rPr>
                        <a:t>Stage 4</a:t>
                      </a:r>
                      <a:r>
                        <a:rPr lang="en-US" sz="1800" b="1" dirty="0">
                          <a:solidFill>
                            <a:schemeClr val="bg1"/>
                          </a:solidFill>
                          <a:effectLst/>
                          <a:latin typeface="Helvetica Neue"/>
                        </a:rPr>
                        <a:t>: </a:t>
                      </a:r>
                      <a:r>
                        <a:rPr lang="en-US" sz="1800" b="1" dirty="0" smtClean="0">
                          <a:solidFill>
                            <a:schemeClr val="bg1"/>
                          </a:solidFill>
                          <a:effectLst/>
                          <a:latin typeface="Helvetica Neue"/>
                        </a:rPr>
                        <a:t>Extended </a:t>
                      </a:r>
                      <a:r>
                        <a:rPr lang="en-US" sz="1800" b="1" dirty="0">
                          <a:solidFill>
                            <a:schemeClr val="bg1"/>
                          </a:solidFill>
                          <a:effectLst/>
                          <a:latin typeface="Helvetica Neue"/>
                        </a:rPr>
                        <a:t>E</a:t>
                      </a:r>
                      <a:r>
                        <a:rPr lang="en-US" sz="1800" b="1" dirty="0" smtClean="0">
                          <a:solidFill>
                            <a:schemeClr val="bg1"/>
                          </a:solidFill>
                          <a:effectLst/>
                          <a:latin typeface="Helvetica Neue"/>
                        </a:rPr>
                        <a:t>nterprise</a:t>
                      </a:r>
                      <a:endParaRPr lang="en-US" sz="1800" b="1" dirty="0">
                        <a:solidFill>
                          <a:schemeClr val="bg1"/>
                        </a:solidFill>
                        <a:effectLst/>
                        <a:latin typeface="Helvetica Neue"/>
                        <a:ea typeface="Calibri" panose="020F0502020204030204" pitchFamily="34" charset="0"/>
                        <a:cs typeface="Times New Roman" pitchFamily="18" charset="0"/>
                      </a:endParaRPr>
                    </a:p>
                  </a:txBody>
                  <a:tcPr marL="75299" marR="75299" marT="0" marB="0" anchor="ctr">
                    <a:solidFill>
                      <a:schemeClr val="accent1"/>
                    </a:solidFill>
                  </a:tcPr>
                </a:tc>
              </a:tr>
              <a:tr h="613263">
                <a:tc>
                  <a:txBody>
                    <a:bodyPr/>
                    <a:lstStyle/>
                    <a:p>
                      <a:pPr marL="0" marR="0" algn="ctr">
                        <a:lnSpc>
                          <a:spcPct val="107000"/>
                        </a:lnSpc>
                        <a:spcBef>
                          <a:spcPts val="0"/>
                        </a:spcBef>
                        <a:spcAft>
                          <a:spcPts val="0"/>
                        </a:spcAft>
                      </a:pPr>
                      <a:r>
                        <a:rPr lang="en-US" sz="1800" b="1" dirty="0" smtClean="0">
                          <a:solidFill>
                            <a:schemeClr val="bg1"/>
                          </a:solidFill>
                          <a:effectLst/>
                          <a:latin typeface="Helvetica Neue"/>
                        </a:rPr>
                        <a:t>Internet </a:t>
                      </a:r>
                      <a:endParaRPr lang="en-US" sz="1800" b="1" dirty="0">
                        <a:solidFill>
                          <a:schemeClr val="bg1"/>
                        </a:solidFill>
                        <a:effectLst/>
                        <a:latin typeface="Helvetica Neue"/>
                        <a:ea typeface="Calibri" panose="020F0502020204030204" pitchFamily="34" charset="0"/>
                        <a:cs typeface="Times New Roman" pitchFamily="18" charset="0"/>
                      </a:endParaRPr>
                    </a:p>
                  </a:txBody>
                  <a:tcPr marL="75299" marR="75299" marT="0" marB="0" anchor="ctr">
                    <a:solidFill>
                      <a:schemeClr val="accent1"/>
                    </a:solidFill>
                  </a:tcPr>
                </a:tc>
                <a:tc>
                  <a:txBody>
                    <a:bodyPr/>
                    <a:lstStyle/>
                    <a:p>
                      <a:pPr marL="0" marR="0" algn="ctr">
                        <a:lnSpc>
                          <a:spcPct val="107000"/>
                        </a:lnSpc>
                        <a:spcBef>
                          <a:spcPts val="0"/>
                        </a:spcBef>
                        <a:spcAft>
                          <a:spcPts val="0"/>
                        </a:spcAft>
                      </a:pPr>
                      <a:r>
                        <a:rPr lang="en-US" sz="1400" dirty="0">
                          <a:effectLst/>
                          <a:latin typeface="Helvetica Neue"/>
                        </a:rPr>
                        <a:t>Static web </a:t>
                      </a:r>
                      <a:r>
                        <a:rPr lang="en-US" sz="1400" dirty="0" smtClean="0">
                          <a:effectLst/>
                          <a:latin typeface="Helvetica Neue"/>
                        </a:rPr>
                        <a:t>sites</a:t>
                      </a:r>
                      <a:endParaRPr lang="en-US" sz="1400" dirty="0">
                        <a:effectLst/>
                        <a:latin typeface="Helvetica Neue"/>
                        <a:ea typeface="Calibri" panose="020F0502020204030204" pitchFamily="34" charset="0"/>
                        <a:cs typeface="Times New Roman" pitchFamily="18" charset="0"/>
                      </a:endParaRPr>
                    </a:p>
                  </a:txBody>
                  <a:tcPr marL="75299" marR="75299" marT="0" marB="0" anchor="ctr"/>
                </a:tc>
                <a:tc>
                  <a:txBody>
                    <a:bodyPr/>
                    <a:lstStyle/>
                    <a:p>
                      <a:pPr marL="0" marR="0" algn="ctr">
                        <a:lnSpc>
                          <a:spcPct val="107000"/>
                        </a:lnSpc>
                        <a:spcBef>
                          <a:spcPts val="0"/>
                        </a:spcBef>
                        <a:spcAft>
                          <a:spcPts val="0"/>
                        </a:spcAft>
                      </a:pPr>
                      <a:r>
                        <a:rPr lang="en-US" sz="1400" dirty="0">
                          <a:effectLst/>
                          <a:latin typeface="Helvetica Neue"/>
                        </a:rPr>
                        <a:t>Online catalogs </a:t>
                      </a:r>
                      <a:r>
                        <a:rPr lang="en-US" sz="1400" dirty="0" smtClean="0">
                          <a:effectLst/>
                          <a:latin typeface="Helvetica Neue"/>
                        </a:rPr>
                        <a:t>/order</a:t>
                      </a:r>
                      <a:r>
                        <a:rPr lang="en-US" sz="1400" baseline="0" dirty="0" smtClean="0">
                          <a:effectLst/>
                          <a:latin typeface="Helvetica Neue"/>
                        </a:rPr>
                        <a:t> booking</a:t>
                      </a:r>
                      <a:endParaRPr lang="en-US" sz="1400" dirty="0">
                        <a:effectLst/>
                        <a:latin typeface="Helvetica Neue"/>
                        <a:ea typeface="Calibri" panose="020F0502020204030204" pitchFamily="34" charset="0"/>
                        <a:cs typeface="Times New Roman" pitchFamily="18" charset="0"/>
                      </a:endParaRPr>
                    </a:p>
                  </a:txBody>
                  <a:tcPr marL="75299" marR="75299" marT="0" marB="0" anchor="ctr">
                    <a:solidFill>
                      <a:schemeClr val="accent2">
                        <a:lumMod val="60000"/>
                        <a:lumOff val="40000"/>
                      </a:schemeClr>
                    </a:solidFill>
                  </a:tcPr>
                </a:tc>
                <a:tc>
                  <a:txBody>
                    <a:bodyPr/>
                    <a:lstStyle/>
                    <a:p>
                      <a:pPr marL="0" marR="0" algn="ctr">
                        <a:lnSpc>
                          <a:spcPct val="107000"/>
                        </a:lnSpc>
                        <a:spcBef>
                          <a:spcPts val="0"/>
                        </a:spcBef>
                        <a:spcAft>
                          <a:spcPts val="0"/>
                        </a:spcAft>
                      </a:pPr>
                      <a:r>
                        <a:rPr lang="en-US" sz="1400" dirty="0">
                          <a:effectLst/>
                          <a:latin typeface="Helvetica Neue"/>
                        </a:rPr>
                        <a:t>Intranets across all functions </a:t>
                      </a:r>
                      <a:endParaRPr lang="en-US" sz="1400" dirty="0">
                        <a:effectLst/>
                        <a:latin typeface="Helvetica Neue"/>
                        <a:ea typeface="Calibri" panose="020F0502020204030204" pitchFamily="34" charset="0"/>
                        <a:cs typeface="Times New Roman" pitchFamily="18" charset="0"/>
                      </a:endParaRPr>
                    </a:p>
                  </a:txBody>
                  <a:tcPr marL="75299" marR="75299" marT="0" marB="0" anchor="ctr"/>
                </a:tc>
                <a:tc>
                  <a:txBody>
                    <a:bodyPr/>
                    <a:lstStyle/>
                    <a:p>
                      <a:pPr marL="0" marR="0" algn="ctr">
                        <a:lnSpc>
                          <a:spcPct val="107000"/>
                        </a:lnSpc>
                        <a:spcBef>
                          <a:spcPts val="0"/>
                        </a:spcBef>
                        <a:spcAft>
                          <a:spcPts val="0"/>
                        </a:spcAft>
                      </a:pPr>
                      <a:r>
                        <a:rPr lang="en-US" sz="1400" dirty="0" smtClean="0">
                          <a:effectLst/>
                          <a:latin typeface="Helvetica Neue"/>
                          <a:ea typeface="+mn-ea"/>
                          <a:cs typeface="+mn-cs"/>
                        </a:rPr>
                        <a:t>Correspondence with Supplier</a:t>
                      </a:r>
                      <a:r>
                        <a:rPr lang="en-US" sz="1400" baseline="0" dirty="0" smtClean="0">
                          <a:effectLst/>
                          <a:latin typeface="Helvetica Neue"/>
                          <a:ea typeface="+mn-ea"/>
                          <a:cs typeface="+mn-cs"/>
                        </a:rPr>
                        <a:t> and Customer </a:t>
                      </a:r>
                      <a:endParaRPr lang="en-US" sz="1400" dirty="0">
                        <a:effectLst/>
                        <a:latin typeface="Helvetica Neue"/>
                        <a:ea typeface="Calibri" panose="020F0502020204030204" pitchFamily="34" charset="0"/>
                        <a:cs typeface="Times New Roman" pitchFamily="18" charset="0"/>
                      </a:endParaRPr>
                    </a:p>
                  </a:txBody>
                  <a:tcPr marL="75299" marR="75299" marT="0" marB="0" anchor="ctr"/>
                </a:tc>
              </a:tr>
              <a:tr h="638649">
                <a:tc>
                  <a:txBody>
                    <a:bodyPr/>
                    <a:lstStyle/>
                    <a:p>
                      <a:pPr marL="0" marR="0" algn="ctr">
                        <a:lnSpc>
                          <a:spcPct val="107000"/>
                        </a:lnSpc>
                        <a:spcBef>
                          <a:spcPts val="0"/>
                        </a:spcBef>
                        <a:spcAft>
                          <a:spcPts val="0"/>
                        </a:spcAft>
                      </a:pPr>
                      <a:r>
                        <a:rPr lang="en-US" sz="1800" b="1" dirty="0" smtClean="0">
                          <a:solidFill>
                            <a:schemeClr val="bg1"/>
                          </a:solidFill>
                          <a:effectLst/>
                          <a:latin typeface="Helvetica Neue"/>
                        </a:rPr>
                        <a:t>Integration</a:t>
                      </a:r>
                      <a:endParaRPr lang="en-US" sz="1800" b="1" dirty="0">
                        <a:solidFill>
                          <a:schemeClr val="bg1"/>
                        </a:solidFill>
                        <a:effectLst/>
                        <a:latin typeface="Helvetica Neue"/>
                        <a:ea typeface="Calibri" panose="020F0502020204030204" pitchFamily="34" charset="0"/>
                        <a:cs typeface="Times New Roman" pitchFamily="18" charset="0"/>
                      </a:endParaRPr>
                    </a:p>
                  </a:txBody>
                  <a:tcPr marL="75299" marR="75299" marT="0" marB="0" anchor="ctr">
                    <a:solidFill>
                      <a:schemeClr val="accent1"/>
                    </a:solidFill>
                  </a:tcPr>
                </a:tc>
                <a:tc>
                  <a:txBody>
                    <a:bodyPr/>
                    <a:lstStyle/>
                    <a:p>
                      <a:pPr marL="0" marR="0" algn="ctr">
                        <a:lnSpc>
                          <a:spcPct val="107000"/>
                        </a:lnSpc>
                        <a:spcBef>
                          <a:spcPts val="0"/>
                        </a:spcBef>
                        <a:spcAft>
                          <a:spcPts val="0"/>
                        </a:spcAft>
                      </a:pPr>
                      <a:r>
                        <a:rPr lang="en-US" sz="1400" dirty="0">
                          <a:effectLst/>
                          <a:latin typeface="Helvetica Neue"/>
                        </a:rPr>
                        <a:t>None; no teamwork</a:t>
                      </a:r>
                      <a:endParaRPr lang="en-US" sz="1400" dirty="0">
                        <a:effectLst/>
                        <a:latin typeface="Helvetica Neue"/>
                        <a:ea typeface="Calibri" panose="020F0502020204030204" pitchFamily="34" charset="0"/>
                        <a:cs typeface="Times New Roman" pitchFamily="18" charset="0"/>
                      </a:endParaRPr>
                    </a:p>
                  </a:txBody>
                  <a:tcPr marL="75299" marR="75299" marT="0" marB="0" anchor="ctr"/>
                </a:tc>
                <a:tc>
                  <a:txBody>
                    <a:bodyPr/>
                    <a:lstStyle/>
                    <a:p>
                      <a:pPr marL="0" marR="0" algn="ctr">
                        <a:lnSpc>
                          <a:spcPct val="107000"/>
                        </a:lnSpc>
                        <a:spcBef>
                          <a:spcPts val="0"/>
                        </a:spcBef>
                        <a:spcAft>
                          <a:spcPts val="0"/>
                        </a:spcAft>
                      </a:pPr>
                      <a:r>
                        <a:rPr lang="en-US" sz="1400" dirty="0" smtClean="0">
                          <a:effectLst/>
                          <a:latin typeface="Helvetica Neue"/>
                        </a:rPr>
                        <a:t>Internal process</a:t>
                      </a:r>
                    </a:p>
                    <a:p>
                      <a:pPr marL="0" marR="0" algn="ctr">
                        <a:lnSpc>
                          <a:spcPct val="107000"/>
                        </a:lnSpc>
                        <a:spcBef>
                          <a:spcPts val="0"/>
                        </a:spcBef>
                        <a:spcAft>
                          <a:spcPts val="0"/>
                        </a:spcAft>
                      </a:pPr>
                      <a:r>
                        <a:rPr lang="en-US" sz="1400" dirty="0" smtClean="0">
                          <a:effectLst/>
                          <a:latin typeface="Helvetica Neue"/>
                        </a:rPr>
                        <a:t>partially Integrated</a:t>
                      </a:r>
                      <a:endParaRPr lang="en-US" sz="1400" dirty="0" smtClean="0">
                        <a:effectLst/>
                        <a:latin typeface="Helvetica Neue"/>
                        <a:ea typeface="Calibri" panose="020F0502020204030204" pitchFamily="34" charset="0"/>
                        <a:cs typeface="Times New Roman" pitchFamily="18" charset="0"/>
                      </a:endParaRPr>
                    </a:p>
                    <a:p>
                      <a:pPr marL="0" marR="0" algn="ctr">
                        <a:lnSpc>
                          <a:spcPct val="107000"/>
                        </a:lnSpc>
                        <a:spcBef>
                          <a:spcPts val="0"/>
                        </a:spcBef>
                        <a:spcAft>
                          <a:spcPts val="0"/>
                        </a:spcAft>
                      </a:pPr>
                      <a:endParaRPr lang="en-US" sz="1400" dirty="0">
                        <a:effectLst/>
                        <a:latin typeface="Helvetica Neue"/>
                        <a:ea typeface="Calibri" panose="020F0502020204030204" pitchFamily="34" charset="0"/>
                        <a:cs typeface="Times New Roman" pitchFamily="18" charset="0"/>
                      </a:endParaRPr>
                    </a:p>
                  </a:txBody>
                  <a:tcPr marL="75299" marR="75299" marT="0" marB="0" anchor="ctr">
                    <a:solidFill>
                      <a:schemeClr val="accent2">
                        <a:lumMod val="60000"/>
                        <a:lumOff val="40000"/>
                      </a:schemeClr>
                    </a:solidFill>
                  </a:tcPr>
                </a:tc>
                <a:tc>
                  <a:txBody>
                    <a:bodyPr/>
                    <a:lstStyle/>
                    <a:p>
                      <a:pPr marL="0" marR="0" algn="ctr">
                        <a:lnSpc>
                          <a:spcPct val="107000"/>
                        </a:lnSpc>
                        <a:spcBef>
                          <a:spcPts val="0"/>
                        </a:spcBef>
                        <a:spcAft>
                          <a:spcPts val="0"/>
                        </a:spcAft>
                      </a:pPr>
                      <a:r>
                        <a:rPr lang="en-US" sz="1400" dirty="0">
                          <a:effectLst/>
                          <a:latin typeface="Helvetica Neue"/>
                        </a:rPr>
                        <a:t>Internal process</a:t>
                      </a:r>
                    </a:p>
                    <a:p>
                      <a:pPr marL="0" marR="0" algn="ctr">
                        <a:lnSpc>
                          <a:spcPct val="107000"/>
                        </a:lnSpc>
                        <a:spcBef>
                          <a:spcPts val="0"/>
                        </a:spcBef>
                        <a:spcAft>
                          <a:spcPts val="0"/>
                        </a:spcAft>
                      </a:pPr>
                      <a:r>
                        <a:rPr lang="en-US" sz="1400" dirty="0" smtClean="0">
                          <a:effectLst/>
                          <a:latin typeface="Helvetica Neue"/>
                        </a:rPr>
                        <a:t>full Integrated</a:t>
                      </a:r>
                      <a:endParaRPr lang="en-US" sz="1400" dirty="0">
                        <a:effectLst/>
                        <a:latin typeface="Helvetica Neue"/>
                        <a:ea typeface="Calibri" panose="020F0502020204030204" pitchFamily="34" charset="0"/>
                        <a:cs typeface="Times New Roman" pitchFamily="18" charset="0"/>
                      </a:endParaRPr>
                    </a:p>
                  </a:txBody>
                  <a:tcPr marL="75299" marR="75299" marT="0" marB="0" anchor="ctr"/>
                </a:tc>
                <a:tc>
                  <a:txBody>
                    <a:bodyPr/>
                    <a:lstStyle/>
                    <a:p>
                      <a:pPr marL="0" marR="0" algn="ctr">
                        <a:lnSpc>
                          <a:spcPct val="107000"/>
                        </a:lnSpc>
                        <a:spcBef>
                          <a:spcPts val="0"/>
                        </a:spcBef>
                        <a:spcAft>
                          <a:spcPts val="0"/>
                        </a:spcAft>
                      </a:pPr>
                      <a:r>
                        <a:rPr lang="en-US" sz="1400" dirty="0">
                          <a:effectLst/>
                          <a:latin typeface="Helvetica Neue"/>
                        </a:rPr>
                        <a:t>SC networks; process integration </a:t>
                      </a:r>
                      <a:endParaRPr lang="en-US" sz="1400" dirty="0">
                        <a:effectLst/>
                        <a:latin typeface="Helvetica Neue"/>
                        <a:ea typeface="Calibri" panose="020F0502020204030204" pitchFamily="34" charset="0"/>
                        <a:cs typeface="Times New Roman" pitchFamily="18" charset="0"/>
                      </a:endParaRPr>
                    </a:p>
                  </a:txBody>
                  <a:tcPr marL="75299" marR="75299" marT="0" marB="0" anchor="ctr"/>
                </a:tc>
              </a:tr>
              <a:tr h="796043">
                <a:tc>
                  <a:txBody>
                    <a:bodyPr/>
                    <a:lstStyle/>
                    <a:p>
                      <a:pPr marL="0" marR="0" algn="ctr">
                        <a:lnSpc>
                          <a:spcPct val="107000"/>
                        </a:lnSpc>
                        <a:spcBef>
                          <a:spcPts val="0"/>
                        </a:spcBef>
                        <a:spcAft>
                          <a:spcPts val="0"/>
                        </a:spcAft>
                      </a:pPr>
                      <a:r>
                        <a:rPr lang="en-US" sz="1800" b="1" dirty="0" smtClean="0">
                          <a:solidFill>
                            <a:schemeClr val="bg1"/>
                          </a:solidFill>
                          <a:effectLst/>
                          <a:latin typeface="Helvetica Neue"/>
                        </a:rPr>
                        <a:t>Supply Chain Planning </a:t>
                      </a:r>
                      <a:endParaRPr lang="en-US" sz="1800" b="1" dirty="0">
                        <a:solidFill>
                          <a:schemeClr val="bg1"/>
                        </a:solidFill>
                        <a:effectLst/>
                        <a:latin typeface="Helvetica Neue"/>
                        <a:ea typeface="Calibri" panose="020F0502020204030204" pitchFamily="34" charset="0"/>
                        <a:cs typeface="Times New Roman" pitchFamily="18" charset="0"/>
                      </a:endParaRPr>
                    </a:p>
                  </a:txBody>
                  <a:tcPr marL="75299" marR="75299" marT="0" marB="0" anchor="ctr">
                    <a:solidFill>
                      <a:schemeClr val="accent1"/>
                    </a:solidFill>
                  </a:tcPr>
                </a:tc>
                <a:tc>
                  <a:txBody>
                    <a:bodyPr/>
                    <a:lstStyle/>
                    <a:p>
                      <a:pPr marL="0" marR="0" algn="ctr">
                        <a:lnSpc>
                          <a:spcPct val="107000"/>
                        </a:lnSpc>
                        <a:spcBef>
                          <a:spcPts val="0"/>
                        </a:spcBef>
                        <a:spcAft>
                          <a:spcPts val="0"/>
                        </a:spcAft>
                      </a:pPr>
                      <a:r>
                        <a:rPr lang="en-US" sz="1400" dirty="0">
                          <a:effectLst/>
                          <a:latin typeface="Helvetica Neue"/>
                        </a:rPr>
                        <a:t>Little information exchange </a:t>
                      </a:r>
                      <a:endParaRPr lang="en-US" sz="1400" dirty="0">
                        <a:effectLst/>
                        <a:latin typeface="Helvetica Neue"/>
                        <a:ea typeface="Calibri" panose="020F0502020204030204" pitchFamily="34" charset="0"/>
                        <a:cs typeface="Times New Roman" pitchFamily="18" charset="0"/>
                      </a:endParaRPr>
                    </a:p>
                  </a:txBody>
                  <a:tcPr marL="75299" marR="75299" marT="0" marB="0" anchor="ctr"/>
                </a:tc>
                <a:tc>
                  <a:txBody>
                    <a:bodyPr/>
                    <a:lstStyle/>
                    <a:p>
                      <a:pPr marL="0" marR="0" algn="ctr">
                        <a:lnSpc>
                          <a:spcPct val="107000"/>
                        </a:lnSpc>
                        <a:spcBef>
                          <a:spcPts val="0"/>
                        </a:spcBef>
                        <a:spcAft>
                          <a:spcPts val="0"/>
                        </a:spcAft>
                      </a:pPr>
                      <a:r>
                        <a:rPr lang="en-US" sz="1400" dirty="0" smtClean="0">
                          <a:effectLst/>
                          <a:latin typeface="Helvetica Neue"/>
                        </a:rPr>
                        <a:t>Informal,</a:t>
                      </a:r>
                      <a:r>
                        <a:rPr lang="en-US" sz="1400" baseline="0" dirty="0" smtClean="0">
                          <a:effectLst/>
                          <a:latin typeface="Helvetica Neue"/>
                        </a:rPr>
                        <a:t> </a:t>
                      </a:r>
                      <a:r>
                        <a:rPr lang="en-US" sz="1400" dirty="0" smtClean="0">
                          <a:effectLst/>
                          <a:latin typeface="Helvetica Neue"/>
                        </a:rPr>
                        <a:t> Low </a:t>
                      </a:r>
                      <a:r>
                        <a:rPr lang="en-US" sz="1400" dirty="0">
                          <a:effectLst/>
                          <a:latin typeface="Helvetica Neue"/>
                        </a:rPr>
                        <a:t>initiative coordination</a:t>
                      </a:r>
                      <a:endParaRPr lang="en-US" sz="1400" dirty="0">
                        <a:effectLst/>
                        <a:latin typeface="Helvetica Neue"/>
                        <a:ea typeface="Calibri" panose="020F0502020204030204" pitchFamily="34" charset="0"/>
                        <a:cs typeface="Times New Roman" pitchFamily="18" charset="0"/>
                      </a:endParaRPr>
                    </a:p>
                  </a:txBody>
                  <a:tcPr marL="75299" marR="75299" marT="0" marB="0" anchor="ctr">
                    <a:solidFill>
                      <a:schemeClr val="accent2">
                        <a:lumMod val="60000"/>
                        <a:lumOff val="40000"/>
                      </a:schemeClr>
                    </a:solidFill>
                  </a:tcPr>
                </a:tc>
                <a:tc>
                  <a:txBody>
                    <a:bodyPr/>
                    <a:lstStyle/>
                    <a:p>
                      <a:pPr marL="0" marR="0" algn="ctr">
                        <a:lnSpc>
                          <a:spcPct val="107000"/>
                        </a:lnSpc>
                        <a:spcBef>
                          <a:spcPts val="0"/>
                        </a:spcBef>
                        <a:spcAft>
                          <a:spcPts val="0"/>
                        </a:spcAft>
                      </a:pPr>
                      <a:r>
                        <a:rPr lang="en-US" sz="1400" dirty="0">
                          <a:effectLst/>
                          <a:latin typeface="Helvetica Neue"/>
                        </a:rPr>
                        <a:t> </a:t>
                      </a:r>
                      <a:r>
                        <a:rPr lang="en-US" sz="1400" dirty="0" smtClean="0">
                          <a:effectLst/>
                          <a:latin typeface="Helvetica Neue"/>
                        </a:rPr>
                        <a:t>Formal</a:t>
                      </a:r>
                      <a:r>
                        <a:rPr lang="en-US" sz="1400" baseline="0" dirty="0" smtClean="0">
                          <a:effectLst/>
                          <a:latin typeface="Helvetica Neue"/>
                        </a:rPr>
                        <a:t> planning with  Supplier</a:t>
                      </a:r>
                      <a:endParaRPr lang="en-US" sz="1400" dirty="0">
                        <a:effectLst/>
                        <a:latin typeface="Helvetica Neue"/>
                      </a:endParaRPr>
                    </a:p>
                  </a:txBody>
                  <a:tcPr marL="75299" marR="75299" marT="0" marB="0" anchor="ctr"/>
                </a:tc>
                <a:tc>
                  <a:txBody>
                    <a:bodyPr/>
                    <a:lstStyle/>
                    <a:p>
                      <a:pPr marL="0" marR="0" algn="ctr">
                        <a:lnSpc>
                          <a:spcPct val="107000"/>
                        </a:lnSpc>
                        <a:spcBef>
                          <a:spcPts val="0"/>
                        </a:spcBef>
                        <a:spcAft>
                          <a:spcPts val="0"/>
                        </a:spcAft>
                      </a:pPr>
                      <a:r>
                        <a:rPr lang="en-US" sz="1400" dirty="0">
                          <a:effectLst/>
                          <a:latin typeface="Helvetica Neue"/>
                        </a:rPr>
                        <a:t>Integrated global planning;</a:t>
                      </a:r>
                    </a:p>
                    <a:p>
                      <a:pPr marL="0" marR="0" algn="ctr">
                        <a:lnSpc>
                          <a:spcPct val="107000"/>
                        </a:lnSpc>
                        <a:spcBef>
                          <a:spcPts val="0"/>
                        </a:spcBef>
                        <a:spcAft>
                          <a:spcPts val="0"/>
                        </a:spcAft>
                      </a:pPr>
                      <a:r>
                        <a:rPr lang="en-US" sz="1400" dirty="0" smtClean="0">
                          <a:effectLst/>
                          <a:latin typeface="Helvetica Neue"/>
                        </a:rPr>
                        <a:t>Global Supply </a:t>
                      </a:r>
                      <a:r>
                        <a:rPr lang="en-US" sz="1400" dirty="0">
                          <a:effectLst/>
                          <a:latin typeface="Helvetica Neue"/>
                        </a:rPr>
                        <a:t>chain </a:t>
                      </a:r>
                      <a:endParaRPr lang="en-US" sz="1400" dirty="0">
                        <a:effectLst/>
                        <a:latin typeface="Helvetica Neue"/>
                        <a:ea typeface="Calibri" panose="020F0502020204030204" pitchFamily="34" charset="0"/>
                        <a:cs typeface="Times New Roman" pitchFamily="18" charset="0"/>
                      </a:endParaRPr>
                    </a:p>
                  </a:txBody>
                  <a:tcPr marL="75299" marR="75299" marT="0" marB="0" anchor="ctr"/>
                </a:tc>
              </a:tr>
              <a:tr h="956673">
                <a:tc>
                  <a:txBody>
                    <a:bodyPr/>
                    <a:lstStyle/>
                    <a:p>
                      <a:pPr marL="0" marR="0" algn="ctr">
                        <a:lnSpc>
                          <a:spcPct val="107000"/>
                        </a:lnSpc>
                        <a:spcBef>
                          <a:spcPts val="0"/>
                        </a:spcBef>
                        <a:spcAft>
                          <a:spcPts val="0"/>
                        </a:spcAft>
                      </a:pPr>
                      <a:r>
                        <a:rPr lang="en-US" sz="1800" b="1" smtClean="0">
                          <a:solidFill>
                            <a:schemeClr val="bg1"/>
                          </a:solidFill>
                          <a:effectLst/>
                          <a:latin typeface="Helvetica Neue"/>
                        </a:rPr>
                        <a:t>Production </a:t>
                      </a:r>
                    </a:p>
                    <a:p>
                      <a:pPr marL="0" marR="0" algn="ctr">
                        <a:lnSpc>
                          <a:spcPct val="107000"/>
                        </a:lnSpc>
                        <a:spcBef>
                          <a:spcPts val="0"/>
                        </a:spcBef>
                        <a:spcAft>
                          <a:spcPts val="0"/>
                        </a:spcAft>
                      </a:pPr>
                      <a:r>
                        <a:rPr lang="en-US" sz="1800" b="1" smtClean="0">
                          <a:solidFill>
                            <a:schemeClr val="bg1"/>
                          </a:solidFill>
                          <a:effectLst/>
                          <a:latin typeface="Helvetica Neue"/>
                        </a:rPr>
                        <a:t>Scheduling </a:t>
                      </a:r>
                      <a:endParaRPr lang="en-US" sz="1800" b="1">
                        <a:solidFill>
                          <a:schemeClr val="bg1"/>
                        </a:solidFill>
                        <a:effectLst/>
                        <a:latin typeface="Helvetica Neue"/>
                        <a:ea typeface="Calibri" panose="020F0502020204030204" pitchFamily="34" charset="0"/>
                        <a:cs typeface="Times New Roman" pitchFamily="18" charset="0"/>
                      </a:endParaRPr>
                    </a:p>
                  </a:txBody>
                  <a:tcPr marL="75299" marR="75299" marT="0" marB="0" anchor="ctr">
                    <a:solidFill>
                      <a:schemeClr val="accent1"/>
                    </a:solidFill>
                  </a:tcPr>
                </a:tc>
                <a:tc>
                  <a:txBody>
                    <a:bodyPr/>
                    <a:lstStyle/>
                    <a:p>
                      <a:pPr marL="0" marR="0" algn="ctr">
                        <a:lnSpc>
                          <a:spcPct val="107000"/>
                        </a:lnSpc>
                        <a:spcBef>
                          <a:spcPts val="0"/>
                        </a:spcBef>
                        <a:spcAft>
                          <a:spcPts val="0"/>
                        </a:spcAft>
                      </a:pPr>
                      <a:r>
                        <a:rPr lang="en-US" sz="1400" dirty="0">
                          <a:effectLst/>
                          <a:latin typeface="Helvetica Neue"/>
                        </a:rPr>
                        <a:t>Basic </a:t>
                      </a:r>
                      <a:r>
                        <a:rPr lang="en-US" sz="1400" dirty="0" smtClean="0">
                          <a:effectLst/>
                          <a:latin typeface="Helvetica Neue"/>
                        </a:rPr>
                        <a:t>MRP(Material Requirement Planning) </a:t>
                      </a:r>
                      <a:endParaRPr lang="en-US" sz="1400" dirty="0">
                        <a:effectLst/>
                        <a:latin typeface="Helvetica Neue"/>
                        <a:ea typeface="Calibri" panose="020F0502020204030204" pitchFamily="34" charset="0"/>
                        <a:cs typeface="Times New Roman" pitchFamily="18" charset="0"/>
                      </a:endParaRPr>
                    </a:p>
                  </a:txBody>
                  <a:tcPr marL="75299" marR="75299" marT="0" marB="0" anchor="ctr"/>
                </a:tc>
                <a:tc>
                  <a:txBody>
                    <a:bodyPr/>
                    <a:lstStyle/>
                    <a:p>
                      <a:pPr marL="0" marR="0" algn="ctr">
                        <a:lnSpc>
                          <a:spcPct val="107000"/>
                        </a:lnSpc>
                        <a:spcBef>
                          <a:spcPts val="0"/>
                        </a:spcBef>
                        <a:spcAft>
                          <a:spcPts val="0"/>
                        </a:spcAft>
                      </a:pPr>
                      <a:r>
                        <a:rPr lang="en-US" sz="1400" dirty="0">
                          <a:effectLst/>
                          <a:latin typeface="Helvetica Neue"/>
                        </a:rPr>
                        <a:t>MRP-II </a:t>
                      </a:r>
                      <a:r>
                        <a:rPr lang="en-US" sz="1400" dirty="0" smtClean="0">
                          <a:effectLst/>
                          <a:latin typeface="Helvetica Neue"/>
                        </a:rPr>
                        <a:t>(Manufacturing Requirement Planning)</a:t>
                      </a:r>
                      <a:endParaRPr lang="en-US" sz="1400" dirty="0">
                        <a:effectLst/>
                        <a:latin typeface="Helvetica Neue"/>
                        <a:ea typeface="Calibri" panose="020F0502020204030204" pitchFamily="34" charset="0"/>
                        <a:cs typeface="Times New Roman" pitchFamily="18" charset="0"/>
                      </a:endParaRPr>
                    </a:p>
                  </a:txBody>
                  <a:tcPr marL="75299" marR="75299" marT="0" marB="0" anchor="ctr">
                    <a:solidFill>
                      <a:schemeClr val="accent2">
                        <a:lumMod val="60000"/>
                        <a:lumOff val="40000"/>
                      </a:schemeClr>
                    </a:solidFill>
                  </a:tcPr>
                </a:tc>
                <a:tc>
                  <a:txBody>
                    <a:bodyPr/>
                    <a:lstStyle/>
                    <a:p>
                      <a:pPr marL="0" marR="0" indent="0" algn="ctr" defTabSz="914400" rtl="0" eaLnBrk="1" fontAlgn="auto" latinLnBrk="0" hangingPunct="1">
                        <a:lnSpc>
                          <a:spcPct val="107000"/>
                        </a:lnSpc>
                        <a:spcBef>
                          <a:spcPts val="0"/>
                        </a:spcBef>
                        <a:spcAft>
                          <a:spcPts val="0"/>
                        </a:spcAft>
                        <a:buClrTx/>
                        <a:buSzTx/>
                        <a:buFontTx/>
                        <a:buNone/>
                        <a:tabLst/>
                        <a:defRPr/>
                      </a:pPr>
                      <a:r>
                        <a:rPr lang="en-US" sz="1400" dirty="0" smtClean="0">
                          <a:effectLst/>
                          <a:latin typeface="Helvetica Neue"/>
                        </a:rPr>
                        <a:t>ERP( Enterprise Resource Planning)</a:t>
                      </a:r>
                      <a:endParaRPr lang="en-US" sz="1400" dirty="0" smtClean="0">
                        <a:effectLst/>
                        <a:latin typeface="Helvetica Neue"/>
                        <a:ea typeface="Calibri" panose="020F0502020204030204" pitchFamily="34" charset="0"/>
                        <a:cs typeface="Times New Roman" pitchFamily="18" charset="0"/>
                      </a:endParaRPr>
                    </a:p>
                    <a:p>
                      <a:pPr marL="0" marR="0" algn="ctr">
                        <a:lnSpc>
                          <a:spcPct val="107000"/>
                        </a:lnSpc>
                        <a:spcBef>
                          <a:spcPts val="0"/>
                        </a:spcBef>
                        <a:spcAft>
                          <a:spcPts val="0"/>
                        </a:spcAft>
                      </a:pPr>
                      <a:r>
                        <a:rPr lang="en-US" sz="1400" dirty="0" smtClean="0">
                          <a:effectLst/>
                          <a:latin typeface="Helvetica Neue"/>
                        </a:rPr>
                        <a:t>MRP(manufacturing </a:t>
                      </a:r>
                      <a:r>
                        <a:rPr lang="en-US" sz="1400" dirty="0">
                          <a:effectLst/>
                          <a:latin typeface="Helvetica Neue"/>
                        </a:rPr>
                        <a:t>requirement </a:t>
                      </a:r>
                      <a:r>
                        <a:rPr lang="en-US" sz="1400" dirty="0" smtClean="0">
                          <a:effectLst/>
                          <a:latin typeface="Helvetica Neue"/>
                        </a:rPr>
                        <a:t>planning)</a:t>
                      </a:r>
                      <a:endParaRPr lang="en-US" sz="1400" dirty="0">
                        <a:effectLst/>
                        <a:latin typeface="Helvetica Neue"/>
                        <a:ea typeface="Calibri" panose="020F0502020204030204" pitchFamily="34" charset="0"/>
                        <a:cs typeface="Times New Roman" pitchFamily="18" charset="0"/>
                      </a:endParaRPr>
                    </a:p>
                  </a:txBody>
                  <a:tcPr marL="75299" marR="75299" marT="0" marB="0" anchor="ctr"/>
                </a:tc>
                <a:tc>
                  <a:txBody>
                    <a:bodyPr/>
                    <a:lstStyle/>
                    <a:p>
                      <a:pPr marL="0" marR="0" algn="ctr">
                        <a:lnSpc>
                          <a:spcPct val="107000"/>
                        </a:lnSpc>
                        <a:spcBef>
                          <a:spcPts val="0"/>
                        </a:spcBef>
                        <a:spcAft>
                          <a:spcPts val="0"/>
                        </a:spcAft>
                      </a:pPr>
                      <a:r>
                        <a:rPr lang="en-US" sz="1400" dirty="0">
                          <a:effectLst/>
                          <a:latin typeface="Helvetica Neue"/>
                        </a:rPr>
                        <a:t>Externally integrated ERP </a:t>
                      </a:r>
                      <a:endParaRPr lang="en-US" sz="1400" dirty="0">
                        <a:effectLst/>
                        <a:latin typeface="Helvetica Neue"/>
                        <a:ea typeface="Calibri" panose="020F0502020204030204" pitchFamily="34" charset="0"/>
                        <a:cs typeface="Times New Roman" pitchFamily="18" charset="0"/>
                      </a:endParaRPr>
                    </a:p>
                  </a:txBody>
                  <a:tcPr marL="75299" marR="75299" marT="0" marB="0" anchor="ctr"/>
                </a:tc>
              </a:tr>
              <a:tr h="865854">
                <a:tc>
                  <a:txBody>
                    <a:bodyPr/>
                    <a:lstStyle/>
                    <a:p>
                      <a:pPr marL="0" marR="0" algn="ctr">
                        <a:lnSpc>
                          <a:spcPct val="107000"/>
                        </a:lnSpc>
                        <a:spcBef>
                          <a:spcPts val="0"/>
                        </a:spcBef>
                        <a:spcAft>
                          <a:spcPts val="0"/>
                        </a:spcAft>
                      </a:pPr>
                      <a:r>
                        <a:rPr lang="en-US" sz="1800" b="1" dirty="0" smtClean="0">
                          <a:solidFill>
                            <a:schemeClr val="bg1"/>
                          </a:solidFill>
                          <a:effectLst/>
                          <a:latin typeface="Helvetica Neue"/>
                        </a:rPr>
                        <a:t>Integration with Suppliers </a:t>
                      </a:r>
                      <a:endParaRPr lang="en-US" sz="1800" b="1" dirty="0">
                        <a:solidFill>
                          <a:schemeClr val="bg1"/>
                        </a:solidFill>
                        <a:effectLst/>
                        <a:latin typeface="Helvetica Neue"/>
                        <a:ea typeface="Calibri" panose="020F0502020204030204" pitchFamily="34" charset="0"/>
                        <a:cs typeface="Times New Roman" pitchFamily="18" charset="0"/>
                      </a:endParaRPr>
                    </a:p>
                  </a:txBody>
                  <a:tcPr marL="75299" marR="75299" marT="0" marB="0" anchor="ctr">
                    <a:solidFill>
                      <a:schemeClr val="accent1"/>
                    </a:solidFill>
                  </a:tcPr>
                </a:tc>
                <a:tc>
                  <a:txBody>
                    <a:bodyPr/>
                    <a:lstStyle/>
                    <a:p>
                      <a:pPr marL="0" marR="0" algn="ctr">
                        <a:lnSpc>
                          <a:spcPct val="107000"/>
                        </a:lnSpc>
                        <a:spcBef>
                          <a:spcPts val="0"/>
                        </a:spcBef>
                        <a:spcAft>
                          <a:spcPts val="0"/>
                        </a:spcAft>
                      </a:pPr>
                      <a:r>
                        <a:rPr lang="en-US" sz="1400" dirty="0">
                          <a:effectLst/>
                          <a:latin typeface="Helvetica Neue"/>
                        </a:rPr>
                        <a:t>Fax/phone </a:t>
                      </a:r>
                      <a:endParaRPr lang="en-US" sz="1400" dirty="0">
                        <a:effectLst/>
                        <a:latin typeface="Helvetica Neue"/>
                        <a:ea typeface="Calibri" panose="020F0502020204030204" pitchFamily="34" charset="0"/>
                        <a:cs typeface="Times New Roman" pitchFamily="18" charset="0"/>
                      </a:endParaRPr>
                    </a:p>
                  </a:txBody>
                  <a:tcPr marL="75299" marR="75299" marT="0" marB="0" anchor="ctr"/>
                </a:tc>
                <a:tc>
                  <a:txBody>
                    <a:bodyPr/>
                    <a:lstStyle/>
                    <a:p>
                      <a:pPr marL="0" marR="0" algn="ctr">
                        <a:lnSpc>
                          <a:spcPct val="107000"/>
                        </a:lnSpc>
                        <a:spcBef>
                          <a:spcPts val="0"/>
                        </a:spcBef>
                        <a:spcAft>
                          <a:spcPts val="0"/>
                        </a:spcAft>
                      </a:pPr>
                      <a:r>
                        <a:rPr lang="en-US" sz="1400" dirty="0">
                          <a:effectLst/>
                          <a:latin typeface="Helvetica Neue"/>
                        </a:rPr>
                        <a:t>EDI( electronic data interchange) </a:t>
                      </a:r>
                      <a:endParaRPr lang="en-US" sz="1400" dirty="0">
                        <a:effectLst/>
                        <a:latin typeface="Helvetica Neue"/>
                        <a:ea typeface="Calibri" panose="020F0502020204030204" pitchFamily="34" charset="0"/>
                        <a:cs typeface="Times New Roman" pitchFamily="18" charset="0"/>
                      </a:endParaRPr>
                    </a:p>
                  </a:txBody>
                  <a:tcPr marL="75299" marR="75299" marT="0" marB="0" anchor="ctr">
                    <a:solidFill>
                      <a:schemeClr val="accent2">
                        <a:lumMod val="60000"/>
                        <a:lumOff val="40000"/>
                      </a:schemeClr>
                    </a:solidFill>
                  </a:tcPr>
                </a:tc>
                <a:tc>
                  <a:txBody>
                    <a:bodyPr/>
                    <a:lstStyle/>
                    <a:p>
                      <a:pPr marL="0" marR="0" algn="ctr">
                        <a:lnSpc>
                          <a:spcPct val="107000"/>
                        </a:lnSpc>
                        <a:spcBef>
                          <a:spcPts val="0"/>
                        </a:spcBef>
                        <a:spcAft>
                          <a:spcPts val="0"/>
                        </a:spcAft>
                      </a:pPr>
                      <a:r>
                        <a:rPr lang="en-US" sz="1400" dirty="0">
                          <a:effectLst/>
                          <a:latin typeface="Helvetica Neue"/>
                        </a:rPr>
                        <a:t>EDI( electronic data interchange) with large suppliers</a:t>
                      </a:r>
                      <a:endParaRPr lang="en-US" sz="1400" dirty="0">
                        <a:effectLst/>
                        <a:latin typeface="Helvetica Neue"/>
                        <a:ea typeface="Calibri" panose="020F0502020204030204" pitchFamily="34" charset="0"/>
                        <a:cs typeface="Times New Roman" pitchFamily="18" charset="0"/>
                      </a:endParaRPr>
                    </a:p>
                  </a:txBody>
                  <a:tcPr marL="75299" marR="75299" marT="0" marB="0" anchor="ctr"/>
                </a:tc>
                <a:tc>
                  <a:txBody>
                    <a:bodyPr/>
                    <a:lstStyle/>
                    <a:p>
                      <a:pPr marL="0" marR="0" algn="ctr">
                        <a:lnSpc>
                          <a:spcPct val="107000"/>
                        </a:lnSpc>
                        <a:spcBef>
                          <a:spcPts val="0"/>
                        </a:spcBef>
                        <a:spcAft>
                          <a:spcPts val="0"/>
                        </a:spcAft>
                      </a:pPr>
                      <a:r>
                        <a:rPr lang="en-US" sz="1400" dirty="0">
                          <a:effectLst/>
                          <a:latin typeface="Helvetica Neue"/>
                        </a:rPr>
                        <a:t>VMI( vendor manage inventory); online RFQ( request for quotation </a:t>
                      </a:r>
                      <a:endParaRPr lang="en-US" sz="1400" dirty="0">
                        <a:effectLst/>
                        <a:latin typeface="Helvetica Neue"/>
                        <a:ea typeface="Calibri" panose="020F0502020204030204" pitchFamily="34" charset="0"/>
                        <a:cs typeface="Times New Roman" pitchFamily="18" charset="0"/>
                      </a:endParaRPr>
                    </a:p>
                  </a:txBody>
                  <a:tcPr marL="75299" marR="75299" marT="0" marB="0" anchor="ctr"/>
                </a:tc>
              </a:tr>
              <a:tr h="547515">
                <a:tc>
                  <a:txBody>
                    <a:bodyPr/>
                    <a:lstStyle/>
                    <a:p>
                      <a:pPr marL="0" marR="0" algn="ctr">
                        <a:lnSpc>
                          <a:spcPct val="107000"/>
                        </a:lnSpc>
                        <a:spcBef>
                          <a:spcPts val="0"/>
                        </a:spcBef>
                        <a:spcAft>
                          <a:spcPts val="0"/>
                        </a:spcAft>
                      </a:pPr>
                      <a:r>
                        <a:rPr lang="en-US" sz="1800" b="1" dirty="0" smtClean="0">
                          <a:solidFill>
                            <a:schemeClr val="bg1"/>
                          </a:solidFill>
                          <a:effectLst/>
                          <a:latin typeface="Helvetica Neue"/>
                        </a:rPr>
                        <a:t>Integration with Customer </a:t>
                      </a:r>
                      <a:endParaRPr lang="en-US" sz="1800" b="1" dirty="0">
                        <a:solidFill>
                          <a:schemeClr val="bg1"/>
                        </a:solidFill>
                        <a:effectLst/>
                        <a:latin typeface="Helvetica Neue"/>
                        <a:ea typeface="Calibri" panose="020F0502020204030204" pitchFamily="34" charset="0"/>
                        <a:cs typeface="Times New Roman" pitchFamily="18" charset="0"/>
                      </a:endParaRPr>
                    </a:p>
                  </a:txBody>
                  <a:tcPr marL="75299" marR="75299" marT="0" marB="0" anchor="ctr">
                    <a:solidFill>
                      <a:schemeClr val="accent1"/>
                    </a:solidFill>
                  </a:tcPr>
                </a:tc>
                <a:tc>
                  <a:txBody>
                    <a:bodyPr/>
                    <a:lstStyle/>
                    <a:p>
                      <a:pPr marL="0" marR="0" algn="ctr">
                        <a:lnSpc>
                          <a:spcPct val="107000"/>
                        </a:lnSpc>
                        <a:spcBef>
                          <a:spcPts val="0"/>
                        </a:spcBef>
                        <a:spcAft>
                          <a:spcPts val="0"/>
                        </a:spcAft>
                      </a:pPr>
                      <a:r>
                        <a:rPr lang="en-US" sz="1400" dirty="0" smtClean="0">
                          <a:effectLst/>
                          <a:latin typeface="Helvetica Neue"/>
                        </a:rPr>
                        <a:t>Fax/phone </a:t>
                      </a:r>
                      <a:endParaRPr lang="en-US" sz="1400" dirty="0">
                        <a:effectLst/>
                        <a:latin typeface="Helvetica Neue"/>
                        <a:ea typeface="Calibri" panose="020F0502020204030204" pitchFamily="34" charset="0"/>
                        <a:cs typeface="Times New Roman" pitchFamily="18" charset="0"/>
                      </a:endParaRPr>
                    </a:p>
                  </a:txBody>
                  <a:tcPr marL="75299" marR="75299" marT="0" marB="0" anchor="ctr"/>
                </a:tc>
                <a:tc>
                  <a:txBody>
                    <a:bodyPr/>
                    <a:lstStyle/>
                    <a:p>
                      <a:pPr marL="0" marR="0" algn="ctr">
                        <a:lnSpc>
                          <a:spcPct val="107000"/>
                        </a:lnSpc>
                        <a:spcBef>
                          <a:spcPts val="0"/>
                        </a:spcBef>
                        <a:spcAft>
                          <a:spcPts val="0"/>
                        </a:spcAft>
                      </a:pPr>
                      <a:r>
                        <a:rPr lang="en-US" sz="1400" dirty="0" smtClean="0">
                          <a:effectLst/>
                          <a:latin typeface="Helvetica Neue"/>
                        </a:rPr>
                        <a:t>EDI( electronic data interchange) </a:t>
                      </a:r>
                      <a:endParaRPr lang="en-US" sz="1400" dirty="0">
                        <a:effectLst/>
                        <a:latin typeface="Helvetica Neue"/>
                        <a:ea typeface="Calibri" panose="020F0502020204030204" pitchFamily="34" charset="0"/>
                        <a:cs typeface="Times New Roman" pitchFamily="18" charset="0"/>
                      </a:endParaRPr>
                    </a:p>
                  </a:txBody>
                  <a:tcPr marL="75299" marR="75299" marT="0" marB="0" anchor="ctr">
                    <a:solidFill>
                      <a:schemeClr val="accent2">
                        <a:lumMod val="60000"/>
                        <a:lumOff val="40000"/>
                      </a:schemeClr>
                    </a:solidFill>
                  </a:tcPr>
                </a:tc>
                <a:tc>
                  <a:txBody>
                    <a:bodyPr/>
                    <a:lstStyle/>
                    <a:p>
                      <a:pPr marL="0" marR="0" algn="ctr">
                        <a:lnSpc>
                          <a:spcPct val="107000"/>
                        </a:lnSpc>
                        <a:spcBef>
                          <a:spcPts val="0"/>
                        </a:spcBef>
                        <a:spcAft>
                          <a:spcPts val="0"/>
                        </a:spcAft>
                      </a:pPr>
                      <a:r>
                        <a:rPr lang="en-US" sz="1400">
                          <a:effectLst/>
                          <a:latin typeface="Helvetica Neue"/>
                        </a:rPr>
                        <a:t>ATP ( available to promise) </a:t>
                      </a:r>
                      <a:endParaRPr lang="en-US" sz="1400">
                        <a:effectLst/>
                        <a:latin typeface="Helvetica Neue"/>
                        <a:ea typeface="Calibri" panose="020F0502020204030204" pitchFamily="34" charset="0"/>
                        <a:cs typeface="Times New Roman" pitchFamily="18" charset="0"/>
                      </a:endParaRPr>
                    </a:p>
                  </a:txBody>
                  <a:tcPr marL="75299" marR="75299" marT="0" marB="0" anchor="ctr"/>
                </a:tc>
                <a:tc>
                  <a:txBody>
                    <a:bodyPr/>
                    <a:lstStyle/>
                    <a:p>
                      <a:pPr marL="0" marR="0" algn="ctr">
                        <a:lnSpc>
                          <a:spcPct val="107000"/>
                        </a:lnSpc>
                        <a:spcBef>
                          <a:spcPts val="0"/>
                        </a:spcBef>
                        <a:spcAft>
                          <a:spcPts val="0"/>
                        </a:spcAft>
                      </a:pPr>
                      <a:r>
                        <a:rPr lang="en-US" sz="1400" dirty="0">
                          <a:effectLst/>
                          <a:latin typeface="Helvetica Neue"/>
                        </a:rPr>
                        <a:t>CTP ( capable to promise) </a:t>
                      </a:r>
                      <a:endParaRPr lang="en-US" sz="1400" dirty="0">
                        <a:effectLst/>
                        <a:latin typeface="Helvetica Neue"/>
                        <a:ea typeface="Calibri" panose="020F0502020204030204" pitchFamily="34" charset="0"/>
                        <a:cs typeface="Times New Roman" pitchFamily="18" charset="0"/>
                      </a:endParaRPr>
                    </a:p>
                  </a:txBody>
                  <a:tcPr marL="75299" marR="75299" marT="0" marB="0" anchor="ctr"/>
                </a:tc>
              </a:tr>
            </a:tbl>
          </a:graphicData>
        </a:graphic>
      </p:graphicFrame>
      <p:pic>
        <p:nvPicPr>
          <p:cNvPr id="9" name="Picture 8" descr="Image result for fauji foundation">
            <a:extLst>
              <a:ext uri="{FF2B5EF4-FFF2-40B4-BE49-F238E27FC236}">
                <a16:creationId xmlns:a16="http://schemas.microsoft.com/office/drawing/2014/main" xmlns="" id="{AB88DB5B-B1E3-4613-BDFC-B1D3C98B3616}"/>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1187953" y="67235"/>
            <a:ext cx="856129" cy="941293"/>
          </a:xfrm>
          <a:prstGeom prst="rect">
            <a:avLst/>
          </a:prstGeom>
          <a:noFill/>
          <a:ln>
            <a:noFill/>
          </a:ln>
        </p:spPr>
      </p:pic>
      <p:sp>
        <p:nvSpPr>
          <p:cNvPr id="2" name="TextBox 1"/>
          <p:cNvSpPr txBox="1"/>
          <p:nvPr/>
        </p:nvSpPr>
        <p:spPr>
          <a:xfrm>
            <a:off x="428155" y="863399"/>
            <a:ext cx="11503470" cy="369332"/>
          </a:xfrm>
          <a:prstGeom prst="rect">
            <a:avLst/>
          </a:prstGeom>
          <a:noFill/>
        </p:spPr>
        <p:txBody>
          <a:bodyPr wrap="none" rtlCol="0">
            <a:spAutoFit/>
          </a:bodyPr>
          <a:lstStyle/>
          <a:p>
            <a:r>
              <a:rPr lang="en-US" dirty="0" smtClean="0">
                <a:latin typeface="Helvetica Neue"/>
              </a:rPr>
              <a:t>Association for Supply </a:t>
            </a:r>
            <a:r>
              <a:rPr lang="en-US" dirty="0">
                <a:latin typeface="Helvetica Neue"/>
              </a:rPr>
              <a:t>Chain Management </a:t>
            </a:r>
            <a:r>
              <a:rPr lang="en-US" dirty="0" smtClean="0">
                <a:latin typeface="Helvetica Neue"/>
              </a:rPr>
              <a:t>define </a:t>
            </a:r>
            <a:r>
              <a:rPr lang="en-US" dirty="0">
                <a:latin typeface="Helvetica Neue"/>
              </a:rPr>
              <a:t>six capabilities </a:t>
            </a:r>
            <a:r>
              <a:rPr lang="en-US" dirty="0" smtClean="0">
                <a:latin typeface="Helvetica Neue"/>
              </a:rPr>
              <a:t>against four stages to assess </a:t>
            </a:r>
            <a:r>
              <a:rPr lang="en-US" dirty="0">
                <a:latin typeface="Helvetica Neue"/>
              </a:rPr>
              <a:t>the maturity level</a:t>
            </a:r>
          </a:p>
        </p:txBody>
      </p:sp>
    </p:spTree>
    <p:extLst>
      <p:ext uri="{BB962C8B-B14F-4D97-AF65-F5344CB8AC3E}">
        <p14:creationId xmlns:p14="http://schemas.microsoft.com/office/powerpoint/2010/main" val="102857113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360" y="394414"/>
            <a:ext cx="9931281" cy="651719"/>
          </a:xfrm>
        </p:spPr>
        <p:txBody>
          <a:bodyPr/>
          <a:lstStyle/>
          <a:p>
            <a:r>
              <a:rPr lang="en-US" dirty="0" smtClean="0"/>
              <a:t>FCCL &amp; ACL current supply chain maturity level</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990992007"/>
              </p:ext>
            </p:extLst>
          </p:nvPr>
        </p:nvGraphicFramePr>
        <p:xfrm>
          <a:off x="467360" y="1390456"/>
          <a:ext cx="11115041" cy="4505797"/>
        </p:xfrm>
        <a:graphic>
          <a:graphicData uri="http://schemas.openxmlformats.org/drawingml/2006/table">
            <a:tbl>
              <a:tblPr firstRow="1" bandRow="1">
                <a:tableStyleId>{5C22544A-7EE6-4342-B048-85BDC9FD1C3A}</a:tableStyleId>
              </a:tblPr>
              <a:tblGrid>
                <a:gridCol w="959551"/>
                <a:gridCol w="2779868"/>
                <a:gridCol w="6120197"/>
                <a:gridCol w="1255425"/>
              </a:tblGrid>
              <a:tr h="571108">
                <a:tc>
                  <a:txBody>
                    <a:bodyPr/>
                    <a:lstStyle/>
                    <a:p>
                      <a:pPr algn="ctr"/>
                      <a:r>
                        <a:rPr lang="en-US" dirty="0" smtClean="0">
                          <a:latin typeface="Helvetica Neue"/>
                        </a:rPr>
                        <a:t>Sr. # </a:t>
                      </a:r>
                      <a:endParaRPr lang="en-US" dirty="0">
                        <a:latin typeface="Helvetica Neue"/>
                      </a:endParaRPr>
                    </a:p>
                  </a:txBody>
                  <a:tcPr anchor="ctr"/>
                </a:tc>
                <a:tc>
                  <a:txBody>
                    <a:bodyPr/>
                    <a:lstStyle/>
                    <a:p>
                      <a:pPr marL="0" marR="0" algn="ctr">
                        <a:lnSpc>
                          <a:spcPct val="107000"/>
                        </a:lnSpc>
                        <a:spcBef>
                          <a:spcPts val="0"/>
                        </a:spcBef>
                        <a:spcAft>
                          <a:spcPts val="0"/>
                        </a:spcAft>
                      </a:pPr>
                      <a:r>
                        <a:rPr lang="en-US" sz="1800" b="1" dirty="0" smtClean="0">
                          <a:solidFill>
                            <a:schemeClr val="bg1"/>
                          </a:solidFill>
                          <a:effectLst/>
                          <a:latin typeface="Helvetica Neue"/>
                        </a:rPr>
                        <a:t>Capability </a:t>
                      </a:r>
                      <a:endParaRPr lang="en-US" sz="1800" b="1" dirty="0">
                        <a:solidFill>
                          <a:schemeClr val="bg1"/>
                        </a:solidFill>
                        <a:effectLst/>
                        <a:latin typeface="Helvetica Neue"/>
                        <a:ea typeface="Calibri" panose="020F0502020204030204" pitchFamily="34" charset="0"/>
                        <a:cs typeface="Times New Roman" pitchFamily="18" charset="0"/>
                      </a:endParaRPr>
                    </a:p>
                  </a:txBody>
                  <a:tcPr marL="75299" marR="75299" marT="0" marB="0" anchor="ctr"/>
                </a:tc>
                <a:tc>
                  <a:txBody>
                    <a:bodyPr/>
                    <a:lstStyle/>
                    <a:p>
                      <a:pPr algn="ctr"/>
                      <a:r>
                        <a:rPr lang="en-US" dirty="0" smtClean="0">
                          <a:latin typeface="Helvetica Neue"/>
                        </a:rPr>
                        <a:t>FCCL &amp; ACL Supply Chain Maturity Level</a:t>
                      </a:r>
                      <a:endParaRPr lang="en-US" dirty="0">
                        <a:latin typeface="Helvetica Neue"/>
                      </a:endParaRPr>
                    </a:p>
                  </a:txBody>
                  <a:tcPr anchor="ctr"/>
                </a:tc>
                <a:tc>
                  <a:txBody>
                    <a:bodyPr/>
                    <a:lstStyle/>
                    <a:p>
                      <a:pPr algn="ctr"/>
                      <a:r>
                        <a:rPr lang="en-US" dirty="0" smtClean="0">
                          <a:latin typeface="Helvetica Neue"/>
                        </a:rPr>
                        <a:t>Stage</a:t>
                      </a:r>
                      <a:endParaRPr lang="en-US" dirty="0">
                        <a:latin typeface="Helvetica Neue"/>
                      </a:endParaRPr>
                    </a:p>
                  </a:txBody>
                  <a:tcPr anchor="ctr"/>
                </a:tc>
              </a:tr>
              <a:tr h="571108">
                <a:tc>
                  <a:txBody>
                    <a:bodyPr/>
                    <a:lstStyle/>
                    <a:p>
                      <a:pPr algn="ctr"/>
                      <a:r>
                        <a:rPr lang="en-US" sz="1600" dirty="0" smtClean="0">
                          <a:latin typeface="Helvetica Neue"/>
                        </a:rPr>
                        <a:t>1</a:t>
                      </a:r>
                      <a:endParaRPr lang="en-US" sz="1600" dirty="0">
                        <a:latin typeface="Helvetica Neue"/>
                      </a:endParaRPr>
                    </a:p>
                  </a:txBody>
                  <a:tcPr anchor="ctr"/>
                </a:tc>
                <a:tc>
                  <a:txBody>
                    <a:bodyPr/>
                    <a:lstStyle/>
                    <a:p>
                      <a:pPr marL="0" marR="0" algn="ctr">
                        <a:lnSpc>
                          <a:spcPct val="107000"/>
                        </a:lnSpc>
                        <a:spcBef>
                          <a:spcPts val="0"/>
                        </a:spcBef>
                        <a:spcAft>
                          <a:spcPts val="0"/>
                        </a:spcAft>
                      </a:pPr>
                      <a:r>
                        <a:rPr lang="en-US" sz="1600" b="1" dirty="0" smtClean="0">
                          <a:solidFill>
                            <a:schemeClr val="tx1"/>
                          </a:solidFill>
                          <a:effectLst/>
                          <a:latin typeface="Helvetica Neue"/>
                        </a:rPr>
                        <a:t>Internet </a:t>
                      </a:r>
                      <a:endParaRPr lang="en-US" sz="1600" b="1" dirty="0">
                        <a:solidFill>
                          <a:schemeClr val="tx1"/>
                        </a:solidFill>
                        <a:effectLst/>
                        <a:latin typeface="Helvetica Neue"/>
                        <a:ea typeface="Calibri" panose="020F0502020204030204" pitchFamily="34" charset="0"/>
                        <a:cs typeface="Times New Roman" pitchFamily="18" charset="0"/>
                      </a:endParaRPr>
                    </a:p>
                  </a:txBody>
                  <a:tcPr marL="75299" marR="75299"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effectLst/>
                          <a:latin typeface="Helvetica Neue"/>
                        </a:rPr>
                        <a:t>Static web sites</a:t>
                      </a:r>
                      <a:endParaRPr lang="en-US" sz="1600" dirty="0" smtClean="0">
                        <a:effectLst/>
                        <a:latin typeface="Helvetica Neue"/>
                        <a:ea typeface="Calibri" panose="020F0502020204030204" pitchFamily="34" charset="0"/>
                        <a:cs typeface="Times New Roman" pitchFamily="18" charset="0"/>
                      </a:endParaRPr>
                    </a:p>
                    <a:p>
                      <a:pPr algn="ctr"/>
                      <a:endParaRPr lang="en-US" sz="1600" dirty="0">
                        <a:latin typeface="Helvetica Neue"/>
                      </a:endParaRPr>
                    </a:p>
                  </a:txBody>
                  <a:tcPr anchor="ctr"/>
                </a:tc>
                <a:tc>
                  <a:txBody>
                    <a:bodyPr/>
                    <a:lstStyle/>
                    <a:p>
                      <a:pPr algn="ctr"/>
                      <a:r>
                        <a:rPr lang="en-US" sz="1600" dirty="0" smtClean="0">
                          <a:latin typeface="Helvetica Neue"/>
                        </a:rPr>
                        <a:t>1</a:t>
                      </a:r>
                      <a:endParaRPr lang="en-US" sz="1600" dirty="0">
                        <a:latin typeface="Helvetica Neue"/>
                      </a:endParaRPr>
                    </a:p>
                  </a:txBody>
                  <a:tcPr anchor="ctr"/>
                </a:tc>
              </a:tr>
              <a:tr h="586065">
                <a:tc>
                  <a:txBody>
                    <a:bodyPr/>
                    <a:lstStyle/>
                    <a:p>
                      <a:pPr algn="ctr"/>
                      <a:r>
                        <a:rPr lang="en-US" sz="1600" dirty="0" smtClean="0">
                          <a:latin typeface="Helvetica Neue"/>
                        </a:rPr>
                        <a:t>2</a:t>
                      </a:r>
                      <a:endParaRPr lang="en-US" sz="1600" dirty="0">
                        <a:latin typeface="Helvetica Neue"/>
                      </a:endParaRPr>
                    </a:p>
                  </a:txBody>
                  <a:tcPr anchor="ctr"/>
                </a:tc>
                <a:tc>
                  <a:txBody>
                    <a:bodyPr/>
                    <a:lstStyle/>
                    <a:p>
                      <a:pPr marL="0" marR="0" algn="ctr">
                        <a:lnSpc>
                          <a:spcPct val="107000"/>
                        </a:lnSpc>
                        <a:spcBef>
                          <a:spcPts val="0"/>
                        </a:spcBef>
                        <a:spcAft>
                          <a:spcPts val="0"/>
                        </a:spcAft>
                      </a:pPr>
                      <a:r>
                        <a:rPr lang="en-US" sz="1600" b="1" dirty="0" smtClean="0">
                          <a:solidFill>
                            <a:schemeClr val="tx1"/>
                          </a:solidFill>
                          <a:effectLst/>
                          <a:latin typeface="Helvetica Neue"/>
                        </a:rPr>
                        <a:t>Integration</a:t>
                      </a:r>
                      <a:endParaRPr lang="en-US" sz="1600" b="1" dirty="0">
                        <a:solidFill>
                          <a:schemeClr val="tx1"/>
                        </a:solidFill>
                        <a:effectLst/>
                        <a:latin typeface="Helvetica Neue"/>
                        <a:ea typeface="Calibri" panose="020F0502020204030204" pitchFamily="34" charset="0"/>
                        <a:cs typeface="Times New Roman" pitchFamily="18" charset="0"/>
                      </a:endParaRPr>
                    </a:p>
                  </a:txBody>
                  <a:tcPr marL="75299" marR="75299" marT="0" marB="0" anchor="ctr"/>
                </a:tc>
                <a:tc>
                  <a:txBody>
                    <a:bodyPr/>
                    <a:lstStyle/>
                    <a:p>
                      <a:pPr marL="0" marR="0" algn="ctr">
                        <a:lnSpc>
                          <a:spcPct val="107000"/>
                        </a:lnSpc>
                        <a:spcBef>
                          <a:spcPts val="0"/>
                        </a:spcBef>
                        <a:spcAft>
                          <a:spcPts val="0"/>
                        </a:spcAft>
                      </a:pPr>
                      <a:r>
                        <a:rPr lang="en-US" sz="1600" dirty="0" smtClean="0">
                          <a:effectLst/>
                          <a:latin typeface="Helvetica Neue"/>
                        </a:rPr>
                        <a:t>Internal process</a:t>
                      </a:r>
                    </a:p>
                    <a:p>
                      <a:pPr marL="0" marR="0" algn="ctr">
                        <a:lnSpc>
                          <a:spcPct val="107000"/>
                        </a:lnSpc>
                        <a:spcBef>
                          <a:spcPts val="0"/>
                        </a:spcBef>
                        <a:spcAft>
                          <a:spcPts val="0"/>
                        </a:spcAft>
                      </a:pPr>
                      <a:r>
                        <a:rPr lang="en-US" sz="1600" dirty="0" smtClean="0">
                          <a:effectLst/>
                          <a:latin typeface="Helvetica Neue"/>
                        </a:rPr>
                        <a:t>partially Integrated</a:t>
                      </a:r>
                      <a:endParaRPr lang="en-US" sz="1600" dirty="0">
                        <a:latin typeface="Helvetica Neue"/>
                      </a:endParaRPr>
                    </a:p>
                  </a:txBody>
                  <a:tcPr anchor="ctr"/>
                </a:tc>
                <a:tc>
                  <a:txBody>
                    <a:bodyPr/>
                    <a:lstStyle/>
                    <a:p>
                      <a:pPr algn="ctr"/>
                      <a:r>
                        <a:rPr lang="en-US" sz="1600" dirty="0" smtClean="0">
                          <a:latin typeface="Helvetica Neue"/>
                        </a:rPr>
                        <a:t>2</a:t>
                      </a:r>
                      <a:endParaRPr lang="en-US" sz="1600" dirty="0">
                        <a:latin typeface="Helvetica Neue"/>
                      </a:endParaRPr>
                    </a:p>
                  </a:txBody>
                  <a:tcPr anchor="ctr"/>
                </a:tc>
              </a:tr>
              <a:tr h="571108">
                <a:tc>
                  <a:txBody>
                    <a:bodyPr/>
                    <a:lstStyle/>
                    <a:p>
                      <a:pPr algn="ctr"/>
                      <a:r>
                        <a:rPr lang="en-US" sz="1600" dirty="0" smtClean="0">
                          <a:latin typeface="Helvetica Neue"/>
                        </a:rPr>
                        <a:t>3</a:t>
                      </a:r>
                      <a:endParaRPr lang="en-US" sz="1600" dirty="0">
                        <a:latin typeface="Helvetica Neue"/>
                      </a:endParaRPr>
                    </a:p>
                  </a:txBody>
                  <a:tcPr anchor="ctr"/>
                </a:tc>
                <a:tc>
                  <a:txBody>
                    <a:bodyPr/>
                    <a:lstStyle/>
                    <a:p>
                      <a:pPr marL="0" marR="0" algn="ctr">
                        <a:lnSpc>
                          <a:spcPct val="107000"/>
                        </a:lnSpc>
                        <a:spcBef>
                          <a:spcPts val="0"/>
                        </a:spcBef>
                        <a:spcAft>
                          <a:spcPts val="0"/>
                        </a:spcAft>
                      </a:pPr>
                      <a:r>
                        <a:rPr lang="en-US" sz="1600" b="1" dirty="0" smtClean="0">
                          <a:solidFill>
                            <a:schemeClr val="tx1"/>
                          </a:solidFill>
                          <a:effectLst/>
                          <a:latin typeface="Helvetica Neue"/>
                        </a:rPr>
                        <a:t>Supply Chain Planning </a:t>
                      </a:r>
                      <a:endParaRPr lang="en-US" sz="1600" b="1" dirty="0">
                        <a:solidFill>
                          <a:schemeClr val="tx1"/>
                        </a:solidFill>
                        <a:effectLst/>
                        <a:latin typeface="Helvetica Neue"/>
                        <a:ea typeface="Calibri" panose="020F0502020204030204" pitchFamily="34" charset="0"/>
                        <a:cs typeface="Times New Roman" pitchFamily="18" charset="0"/>
                      </a:endParaRPr>
                    </a:p>
                  </a:txBody>
                  <a:tcPr marL="75299" marR="75299"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effectLst/>
                          <a:latin typeface="Helvetica Neue"/>
                        </a:rPr>
                        <a:t>Informal,</a:t>
                      </a:r>
                      <a:r>
                        <a:rPr lang="en-US" sz="1600" baseline="0" dirty="0" smtClean="0">
                          <a:effectLst/>
                          <a:latin typeface="Helvetica Neue"/>
                        </a:rPr>
                        <a:t> </a:t>
                      </a:r>
                      <a:r>
                        <a:rPr lang="en-US" sz="1600" dirty="0" smtClean="0">
                          <a:effectLst/>
                          <a:latin typeface="Helvetica Neue"/>
                        </a:rPr>
                        <a:t> Low initiative coordination</a:t>
                      </a:r>
                      <a:endParaRPr lang="en-US" sz="1600" dirty="0" smtClean="0">
                        <a:effectLst/>
                        <a:latin typeface="Helvetica Neue"/>
                        <a:ea typeface="Calibri" panose="020F0502020204030204" pitchFamily="34" charset="0"/>
                        <a:cs typeface="Times New Roman" pitchFamily="18" charset="0"/>
                      </a:endParaRPr>
                    </a:p>
                    <a:p>
                      <a:pPr algn="ctr"/>
                      <a:endParaRPr lang="en-US" sz="1600" dirty="0">
                        <a:latin typeface="Helvetica Neue"/>
                      </a:endParaRPr>
                    </a:p>
                  </a:txBody>
                  <a:tcPr anchor="ctr"/>
                </a:tc>
                <a:tc>
                  <a:txBody>
                    <a:bodyPr/>
                    <a:lstStyle/>
                    <a:p>
                      <a:pPr algn="ctr"/>
                      <a:r>
                        <a:rPr lang="en-US" sz="1600" dirty="0" smtClean="0">
                          <a:latin typeface="Helvetica Neue"/>
                        </a:rPr>
                        <a:t>2</a:t>
                      </a:r>
                      <a:endParaRPr lang="en-US" sz="1600" dirty="0">
                        <a:latin typeface="Helvetica Neue"/>
                      </a:endParaRPr>
                    </a:p>
                  </a:txBody>
                  <a:tcPr anchor="ctr"/>
                </a:tc>
              </a:tr>
              <a:tr h="815868">
                <a:tc>
                  <a:txBody>
                    <a:bodyPr/>
                    <a:lstStyle/>
                    <a:p>
                      <a:pPr algn="ctr"/>
                      <a:r>
                        <a:rPr lang="en-US" sz="1600" dirty="0" smtClean="0">
                          <a:latin typeface="Helvetica Neue"/>
                        </a:rPr>
                        <a:t>4</a:t>
                      </a:r>
                      <a:endParaRPr lang="en-US" sz="1600" dirty="0">
                        <a:latin typeface="Helvetica Neue"/>
                      </a:endParaRPr>
                    </a:p>
                  </a:txBody>
                  <a:tcPr anchor="ctr"/>
                </a:tc>
                <a:tc>
                  <a:txBody>
                    <a:bodyPr/>
                    <a:lstStyle/>
                    <a:p>
                      <a:pPr marL="0" marR="0" algn="ctr">
                        <a:lnSpc>
                          <a:spcPct val="107000"/>
                        </a:lnSpc>
                        <a:spcBef>
                          <a:spcPts val="0"/>
                        </a:spcBef>
                        <a:spcAft>
                          <a:spcPts val="0"/>
                        </a:spcAft>
                      </a:pPr>
                      <a:r>
                        <a:rPr lang="en-US" sz="1600" b="1" dirty="0" smtClean="0">
                          <a:solidFill>
                            <a:schemeClr val="tx1"/>
                          </a:solidFill>
                          <a:effectLst/>
                          <a:latin typeface="Helvetica Neue"/>
                        </a:rPr>
                        <a:t>Production </a:t>
                      </a:r>
                    </a:p>
                    <a:p>
                      <a:pPr marL="0" marR="0" algn="ctr">
                        <a:lnSpc>
                          <a:spcPct val="107000"/>
                        </a:lnSpc>
                        <a:spcBef>
                          <a:spcPts val="0"/>
                        </a:spcBef>
                        <a:spcAft>
                          <a:spcPts val="0"/>
                        </a:spcAft>
                      </a:pPr>
                      <a:r>
                        <a:rPr lang="en-US" sz="1600" b="1" dirty="0" smtClean="0">
                          <a:solidFill>
                            <a:schemeClr val="tx1"/>
                          </a:solidFill>
                          <a:effectLst/>
                          <a:latin typeface="Helvetica Neue"/>
                        </a:rPr>
                        <a:t>Scheduling </a:t>
                      </a:r>
                      <a:endParaRPr lang="en-US" sz="1600" b="1" dirty="0">
                        <a:solidFill>
                          <a:schemeClr val="tx1"/>
                        </a:solidFill>
                        <a:effectLst/>
                        <a:latin typeface="Helvetica Neue"/>
                        <a:ea typeface="Calibri" panose="020F0502020204030204" pitchFamily="34" charset="0"/>
                        <a:cs typeface="Times New Roman" pitchFamily="18" charset="0"/>
                      </a:endParaRPr>
                    </a:p>
                  </a:txBody>
                  <a:tcPr marL="75299" marR="75299"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effectLst/>
                          <a:latin typeface="Helvetica Neue"/>
                        </a:rPr>
                        <a:t>MRP-II (Manufacturing Requirement Planning)</a:t>
                      </a:r>
                      <a:endParaRPr lang="en-US" sz="1600" dirty="0" smtClean="0">
                        <a:effectLst/>
                        <a:latin typeface="Helvetica Neue"/>
                        <a:ea typeface="Calibri" panose="020F0502020204030204" pitchFamily="34" charset="0"/>
                        <a:cs typeface="Times New Roman" pitchFamily="18" charset="0"/>
                      </a:endParaRPr>
                    </a:p>
                    <a:p>
                      <a:pPr algn="ctr"/>
                      <a:endParaRPr lang="en-US" sz="1600" dirty="0">
                        <a:latin typeface="Helvetica Neue"/>
                      </a:endParaRPr>
                    </a:p>
                  </a:txBody>
                  <a:tcPr anchor="ctr"/>
                </a:tc>
                <a:tc>
                  <a:txBody>
                    <a:bodyPr/>
                    <a:lstStyle/>
                    <a:p>
                      <a:pPr algn="ctr"/>
                      <a:r>
                        <a:rPr lang="en-US" sz="1600" dirty="0" smtClean="0">
                          <a:latin typeface="Helvetica Neue"/>
                        </a:rPr>
                        <a:t>2</a:t>
                      </a:r>
                      <a:endParaRPr lang="en-US" sz="1600" dirty="0">
                        <a:latin typeface="Helvetica Neue"/>
                      </a:endParaRPr>
                    </a:p>
                  </a:txBody>
                  <a:tcPr anchor="ctr"/>
                </a:tc>
              </a:tr>
              <a:tr h="506009">
                <a:tc>
                  <a:txBody>
                    <a:bodyPr/>
                    <a:lstStyle/>
                    <a:p>
                      <a:pPr algn="ctr"/>
                      <a:r>
                        <a:rPr lang="en-US" sz="1600" dirty="0" smtClean="0">
                          <a:latin typeface="Helvetica Neue"/>
                        </a:rPr>
                        <a:t>5</a:t>
                      </a:r>
                      <a:endParaRPr lang="en-US" sz="1600" dirty="0">
                        <a:latin typeface="Helvetica Neue"/>
                      </a:endParaRPr>
                    </a:p>
                  </a:txBody>
                  <a:tcPr anchor="ctr"/>
                </a:tc>
                <a:tc>
                  <a:txBody>
                    <a:bodyPr/>
                    <a:lstStyle/>
                    <a:p>
                      <a:pPr marL="0" marR="0" algn="ctr">
                        <a:lnSpc>
                          <a:spcPct val="107000"/>
                        </a:lnSpc>
                        <a:spcBef>
                          <a:spcPts val="0"/>
                        </a:spcBef>
                        <a:spcAft>
                          <a:spcPts val="0"/>
                        </a:spcAft>
                      </a:pPr>
                      <a:r>
                        <a:rPr lang="en-US" sz="1600" b="1" dirty="0" smtClean="0">
                          <a:solidFill>
                            <a:schemeClr val="tx1"/>
                          </a:solidFill>
                          <a:effectLst/>
                          <a:latin typeface="Helvetica Neue"/>
                        </a:rPr>
                        <a:t>Integration with Suppliers </a:t>
                      </a:r>
                      <a:endParaRPr lang="en-US" sz="1600" b="1" dirty="0">
                        <a:solidFill>
                          <a:schemeClr val="tx1"/>
                        </a:solidFill>
                        <a:effectLst/>
                        <a:latin typeface="Helvetica Neue"/>
                        <a:ea typeface="Calibri" panose="020F0502020204030204" pitchFamily="34" charset="0"/>
                        <a:cs typeface="Times New Roman" pitchFamily="18" charset="0"/>
                      </a:endParaRPr>
                    </a:p>
                  </a:txBody>
                  <a:tcPr marL="75299" marR="75299" marT="0" marB="0" anchor="ctr"/>
                </a:tc>
                <a:tc>
                  <a:txBody>
                    <a:bodyPr/>
                    <a:lstStyle/>
                    <a:p>
                      <a:pPr algn="ctr"/>
                      <a:r>
                        <a:rPr lang="en-US" sz="1600" dirty="0" smtClean="0">
                          <a:effectLst/>
                          <a:latin typeface="Helvetica Neue"/>
                        </a:rPr>
                        <a:t>Fax/phone </a:t>
                      </a:r>
                      <a:endParaRPr lang="en-US" sz="1600" dirty="0">
                        <a:latin typeface="Helvetica Neue"/>
                      </a:endParaRPr>
                    </a:p>
                  </a:txBody>
                  <a:tcPr anchor="ctr"/>
                </a:tc>
                <a:tc>
                  <a:txBody>
                    <a:bodyPr/>
                    <a:lstStyle/>
                    <a:p>
                      <a:pPr algn="ctr"/>
                      <a:r>
                        <a:rPr lang="en-US" sz="1600" dirty="0" smtClean="0">
                          <a:latin typeface="Helvetica Neue"/>
                        </a:rPr>
                        <a:t>1</a:t>
                      </a:r>
                      <a:endParaRPr lang="en-US" sz="1600" dirty="0">
                        <a:latin typeface="Helvetica Neue"/>
                      </a:endParaRPr>
                    </a:p>
                  </a:txBody>
                  <a:tcPr anchor="ctr"/>
                </a:tc>
              </a:tr>
              <a:tr h="506009">
                <a:tc>
                  <a:txBody>
                    <a:bodyPr/>
                    <a:lstStyle/>
                    <a:p>
                      <a:pPr algn="ctr"/>
                      <a:r>
                        <a:rPr lang="en-US" sz="1600" dirty="0" smtClean="0">
                          <a:latin typeface="Helvetica Neue"/>
                        </a:rPr>
                        <a:t>6</a:t>
                      </a:r>
                      <a:endParaRPr lang="en-US" sz="1600" dirty="0">
                        <a:latin typeface="Helvetica Neue"/>
                      </a:endParaRPr>
                    </a:p>
                  </a:txBody>
                  <a:tcPr anchor="ctr"/>
                </a:tc>
                <a:tc>
                  <a:txBody>
                    <a:bodyPr/>
                    <a:lstStyle/>
                    <a:p>
                      <a:pPr marL="0" marR="0" algn="ctr">
                        <a:lnSpc>
                          <a:spcPct val="107000"/>
                        </a:lnSpc>
                        <a:spcBef>
                          <a:spcPts val="0"/>
                        </a:spcBef>
                        <a:spcAft>
                          <a:spcPts val="0"/>
                        </a:spcAft>
                      </a:pPr>
                      <a:r>
                        <a:rPr lang="en-US" sz="1600" b="1" dirty="0" smtClean="0">
                          <a:solidFill>
                            <a:schemeClr val="tx1"/>
                          </a:solidFill>
                          <a:effectLst/>
                          <a:latin typeface="Helvetica Neue"/>
                        </a:rPr>
                        <a:t>Integration with Customer </a:t>
                      </a:r>
                      <a:endParaRPr lang="en-US" sz="1600" b="1" dirty="0">
                        <a:solidFill>
                          <a:schemeClr val="tx1"/>
                        </a:solidFill>
                        <a:effectLst/>
                        <a:latin typeface="Helvetica Neue"/>
                        <a:ea typeface="Calibri" panose="020F0502020204030204" pitchFamily="34" charset="0"/>
                        <a:cs typeface="Times New Roman" pitchFamily="18" charset="0"/>
                      </a:endParaRPr>
                    </a:p>
                  </a:txBody>
                  <a:tcPr marL="75299" marR="75299" marT="0" marB="0" anchor="ctr"/>
                </a:tc>
                <a:tc>
                  <a:txBody>
                    <a:bodyPr/>
                    <a:lstStyle/>
                    <a:p>
                      <a:pPr algn="ctr"/>
                      <a:r>
                        <a:rPr lang="en-US" sz="1600" dirty="0" smtClean="0">
                          <a:effectLst/>
                          <a:latin typeface="Helvetica Neue"/>
                        </a:rPr>
                        <a:t>Fax/phone </a:t>
                      </a:r>
                      <a:endParaRPr lang="en-US" sz="1600" dirty="0">
                        <a:latin typeface="Helvetica Neue"/>
                      </a:endParaRPr>
                    </a:p>
                  </a:txBody>
                  <a:tcPr anchor="ctr"/>
                </a:tc>
                <a:tc>
                  <a:txBody>
                    <a:bodyPr/>
                    <a:lstStyle/>
                    <a:p>
                      <a:pPr algn="ctr"/>
                      <a:r>
                        <a:rPr lang="en-US" sz="1600" dirty="0" smtClean="0">
                          <a:latin typeface="Helvetica Neue"/>
                        </a:rPr>
                        <a:t>1</a:t>
                      </a:r>
                      <a:endParaRPr lang="en-US" sz="1600" dirty="0">
                        <a:latin typeface="Helvetica Neue"/>
                      </a:endParaRPr>
                    </a:p>
                  </a:txBody>
                  <a:tcPr anchor="ctr"/>
                </a:tc>
              </a:tr>
              <a:tr h="330880">
                <a:tc>
                  <a:txBody>
                    <a:bodyPr/>
                    <a:lstStyle/>
                    <a:p>
                      <a:pPr algn="ctr"/>
                      <a:endParaRPr lang="en-US" sz="1600" dirty="0">
                        <a:solidFill>
                          <a:schemeClr val="tx1"/>
                        </a:solidFill>
                        <a:latin typeface="Helvetica Neue"/>
                      </a:endParaRPr>
                    </a:p>
                  </a:txBody>
                  <a:tcPr anchor="ctr"/>
                </a:tc>
                <a:tc>
                  <a:txBody>
                    <a:bodyPr/>
                    <a:lstStyle/>
                    <a:p>
                      <a:pPr marL="0" marR="0" algn="ctr">
                        <a:lnSpc>
                          <a:spcPct val="107000"/>
                        </a:lnSpc>
                        <a:spcBef>
                          <a:spcPts val="0"/>
                        </a:spcBef>
                        <a:spcAft>
                          <a:spcPts val="0"/>
                        </a:spcAft>
                      </a:pPr>
                      <a:r>
                        <a:rPr lang="en-US" sz="1600" b="1" dirty="0" smtClean="0">
                          <a:solidFill>
                            <a:schemeClr val="tx1"/>
                          </a:solidFill>
                          <a:effectLst/>
                          <a:latin typeface="Helvetica Neue"/>
                          <a:ea typeface="Calibri" panose="020F0502020204030204" pitchFamily="34" charset="0"/>
                          <a:cs typeface="Times New Roman" pitchFamily="18" charset="0"/>
                        </a:rPr>
                        <a:t>Average</a:t>
                      </a:r>
                      <a:endParaRPr lang="en-US" sz="1600" b="1" dirty="0">
                        <a:solidFill>
                          <a:schemeClr val="tx1"/>
                        </a:solidFill>
                        <a:effectLst/>
                        <a:latin typeface="Helvetica Neue"/>
                        <a:ea typeface="Calibri" panose="020F0502020204030204" pitchFamily="34" charset="0"/>
                        <a:cs typeface="Times New Roman" pitchFamily="18" charset="0"/>
                      </a:endParaRPr>
                    </a:p>
                  </a:txBody>
                  <a:tcPr marL="75299" marR="75299" marT="0" marB="0" anchor="ctr"/>
                </a:tc>
                <a:tc>
                  <a:txBody>
                    <a:bodyPr/>
                    <a:lstStyle/>
                    <a:p>
                      <a:pPr algn="ctr"/>
                      <a:endParaRPr lang="en-US" sz="1600" dirty="0">
                        <a:solidFill>
                          <a:schemeClr val="tx1"/>
                        </a:solidFill>
                        <a:latin typeface="Helvetica Neue"/>
                      </a:endParaRPr>
                    </a:p>
                  </a:txBody>
                  <a:tcPr anchor="ctr"/>
                </a:tc>
                <a:tc>
                  <a:txBody>
                    <a:bodyPr/>
                    <a:lstStyle/>
                    <a:p>
                      <a:pPr algn="ctr"/>
                      <a:r>
                        <a:rPr lang="en-US" sz="1600" dirty="0" smtClean="0">
                          <a:solidFill>
                            <a:schemeClr val="tx1"/>
                          </a:solidFill>
                          <a:latin typeface="Helvetica Neue"/>
                        </a:rPr>
                        <a:t>1.5</a:t>
                      </a:r>
                      <a:endParaRPr lang="en-US" sz="1600" dirty="0">
                        <a:solidFill>
                          <a:schemeClr val="tx1"/>
                        </a:solidFill>
                        <a:latin typeface="Helvetica Neue"/>
                      </a:endParaRPr>
                    </a:p>
                  </a:txBody>
                  <a:tcPr anchor="ctr"/>
                </a:tc>
              </a:tr>
            </a:tbl>
          </a:graphicData>
        </a:graphic>
      </p:graphicFrame>
      <p:sp>
        <p:nvSpPr>
          <p:cNvPr id="4" name="Slide Number Placeholder 3"/>
          <p:cNvSpPr>
            <a:spLocks noGrp="1"/>
          </p:cNvSpPr>
          <p:nvPr>
            <p:ph type="sldNum" sz="quarter" idx="12"/>
          </p:nvPr>
        </p:nvSpPr>
        <p:spPr/>
        <p:txBody>
          <a:bodyPr/>
          <a:lstStyle/>
          <a:p>
            <a:r>
              <a:rPr lang="en-GB" smtClean="0"/>
              <a:t>| </a:t>
            </a:r>
            <a:fld id="{D7FB5913-7EF0-FE46-AF6B-59C0510E6C1E}" type="slidenum">
              <a:rPr lang="en-GB" smtClean="0">
                <a:solidFill>
                  <a:srgbClr val="6A0500"/>
                </a:solidFill>
              </a:rPr>
              <a:pPr/>
              <a:t>7</a:t>
            </a:fld>
            <a:endParaRPr lang="en-GB" dirty="0">
              <a:solidFill>
                <a:srgbClr val="6A0500"/>
              </a:solidFill>
            </a:endParaRPr>
          </a:p>
        </p:txBody>
      </p:sp>
      <p:sp>
        <p:nvSpPr>
          <p:cNvPr id="5" name="Picture Placeholder 4"/>
          <p:cNvSpPr>
            <a:spLocks noGrp="1"/>
          </p:cNvSpPr>
          <p:nvPr>
            <p:ph type="pic" sz="quarter" idx="13"/>
          </p:nvPr>
        </p:nvSpPr>
        <p:spPr/>
      </p:sp>
      <p:sp>
        <p:nvSpPr>
          <p:cNvPr id="7" name="TextBox 6"/>
          <p:cNvSpPr txBox="1"/>
          <p:nvPr/>
        </p:nvSpPr>
        <p:spPr>
          <a:xfrm>
            <a:off x="466725" y="861467"/>
            <a:ext cx="9486892" cy="369332"/>
          </a:xfrm>
          <a:prstGeom prst="rect">
            <a:avLst/>
          </a:prstGeom>
          <a:noFill/>
        </p:spPr>
        <p:txBody>
          <a:bodyPr wrap="none" rtlCol="0">
            <a:spAutoFit/>
          </a:bodyPr>
          <a:lstStyle/>
          <a:p>
            <a:r>
              <a:rPr lang="en-US" dirty="0" smtClean="0">
                <a:latin typeface="Helvetica Neue"/>
              </a:rPr>
              <a:t>We assess FCCL &amp; ACL supply chain maturity level  with the help of six different capabilities</a:t>
            </a:r>
            <a:r>
              <a:rPr lang="en-US" dirty="0" smtClean="0"/>
              <a:t> </a:t>
            </a:r>
            <a:endParaRPr lang="en-US" dirty="0"/>
          </a:p>
        </p:txBody>
      </p:sp>
    </p:spTree>
    <p:extLst>
      <p:ext uri="{BB962C8B-B14F-4D97-AF65-F5344CB8AC3E}">
        <p14:creationId xmlns:p14="http://schemas.microsoft.com/office/powerpoint/2010/main" val="429487657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latin typeface="Helvetica Neue"/>
                <a:cs typeface="Times New Roman" pitchFamily="18" charset="0"/>
              </a:rPr>
              <a:t>Assessment of </a:t>
            </a:r>
            <a:r>
              <a:rPr lang="en-US" b="1" dirty="0" smtClean="0">
                <a:latin typeface="Helvetica Neue"/>
                <a:cs typeface="Times New Roman" pitchFamily="18" charset="0"/>
              </a:rPr>
              <a:t>Current State of Supply Chain Management at FCCL and ACL</a:t>
            </a:r>
            <a:endParaRPr lang="en-US" dirty="0">
              <a:latin typeface="Helvetica Neue"/>
            </a:endParaRP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623032691"/>
              </p:ext>
            </p:extLst>
          </p:nvPr>
        </p:nvGraphicFramePr>
        <p:xfrm>
          <a:off x="466725" y="1260475"/>
          <a:ext cx="11258262" cy="3919742"/>
        </p:xfrm>
        <a:graphic>
          <a:graphicData uri="http://schemas.openxmlformats.org/drawingml/2006/table">
            <a:tbl>
              <a:tblPr>
                <a:tableStyleId>{5940675A-B579-460E-94D1-54222C63F5DA}</a:tableStyleId>
              </a:tblPr>
              <a:tblGrid>
                <a:gridCol w="540460"/>
                <a:gridCol w="2233319"/>
                <a:gridCol w="2274925"/>
                <a:gridCol w="3242344"/>
                <a:gridCol w="2967214"/>
              </a:tblGrid>
              <a:tr h="274018">
                <a:tc rowSpan="2">
                  <a:txBody>
                    <a:bodyPr/>
                    <a:lstStyle/>
                    <a:p>
                      <a:pPr algn="ctr" fontAlgn="ctr"/>
                      <a:r>
                        <a:rPr lang="en-US" sz="1800" b="1" u="none" strike="noStrike" dirty="0">
                          <a:solidFill>
                            <a:schemeClr val="bg1"/>
                          </a:solidFill>
                          <a:effectLst/>
                          <a:latin typeface="Helvetica Neue"/>
                        </a:rPr>
                        <a:t>Sr. # </a:t>
                      </a:r>
                      <a:endParaRPr lang="en-US" sz="1800" b="1" i="0" u="none" strike="noStrike" dirty="0">
                        <a:solidFill>
                          <a:schemeClr val="bg1"/>
                        </a:solidFill>
                        <a:effectLst/>
                        <a:latin typeface="Helvetica Neue"/>
                        <a:cs typeface="Times New Roman" pitchFamily="18" charset="0"/>
                      </a:endParaRPr>
                    </a:p>
                  </a:txBody>
                  <a:tcPr marL="7204" marR="7204" marT="5393" marB="0" anchor="ctr">
                    <a:solidFill>
                      <a:schemeClr val="accent1"/>
                    </a:solidFill>
                  </a:tcPr>
                </a:tc>
                <a:tc gridSpan="2">
                  <a:txBody>
                    <a:bodyPr/>
                    <a:lstStyle/>
                    <a:p>
                      <a:pPr algn="ctr" fontAlgn="b"/>
                      <a:r>
                        <a:rPr lang="en-US" sz="1800" b="1" u="none" strike="noStrike" dirty="0" smtClean="0">
                          <a:solidFill>
                            <a:schemeClr val="bg1"/>
                          </a:solidFill>
                          <a:effectLst/>
                          <a:latin typeface="Helvetica Neue"/>
                        </a:rPr>
                        <a:t>Observation</a:t>
                      </a:r>
                      <a:endParaRPr lang="en-US" sz="1800" b="1" i="0" u="none" strike="noStrike" dirty="0">
                        <a:solidFill>
                          <a:schemeClr val="bg1"/>
                        </a:solidFill>
                        <a:effectLst/>
                        <a:latin typeface="Helvetica Neue"/>
                        <a:cs typeface="Times New Roman" pitchFamily="18" charset="0"/>
                      </a:endParaRPr>
                    </a:p>
                  </a:txBody>
                  <a:tcPr marL="7204" marR="7204" marT="5393" marB="0" anchor="ctr">
                    <a:solidFill>
                      <a:schemeClr val="accent1"/>
                    </a:solidFill>
                  </a:tcPr>
                </a:tc>
                <a:tc hMerge="1">
                  <a:txBody>
                    <a:bodyPr/>
                    <a:lstStyle/>
                    <a:p>
                      <a:endParaRPr lang="en-US"/>
                    </a:p>
                  </a:txBody>
                  <a:tcPr/>
                </a:tc>
                <a:tc rowSpan="2">
                  <a:txBody>
                    <a:bodyPr/>
                    <a:lstStyle/>
                    <a:p>
                      <a:pPr algn="ctr" fontAlgn="ctr"/>
                      <a:r>
                        <a:rPr lang="en-US" sz="1800" b="1" u="none" strike="noStrike" dirty="0">
                          <a:solidFill>
                            <a:schemeClr val="bg1"/>
                          </a:solidFill>
                          <a:effectLst/>
                          <a:latin typeface="Helvetica Neue"/>
                        </a:rPr>
                        <a:t>Implication</a:t>
                      </a:r>
                      <a:endParaRPr lang="en-US" sz="1800" b="1" i="0" u="none" strike="noStrike" dirty="0">
                        <a:solidFill>
                          <a:schemeClr val="bg1"/>
                        </a:solidFill>
                        <a:effectLst/>
                        <a:latin typeface="Helvetica Neue"/>
                        <a:cs typeface="Times New Roman" pitchFamily="18" charset="0"/>
                      </a:endParaRPr>
                    </a:p>
                  </a:txBody>
                  <a:tcPr marL="7204" marR="7204" marT="5393" marB="0" anchor="ctr">
                    <a:solidFill>
                      <a:schemeClr val="accent1"/>
                    </a:solidFill>
                  </a:tcPr>
                </a:tc>
                <a:tc rowSpan="2">
                  <a:txBody>
                    <a:bodyPr/>
                    <a:lstStyle/>
                    <a:p>
                      <a:pPr algn="ctr" fontAlgn="ctr"/>
                      <a:r>
                        <a:rPr lang="en-US" sz="1800" b="1" u="none" strike="noStrike" dirty="0" smtClean="0">
                          <a:solidFill>
                            <a:schemeClr val="bg1"/>
                          </a:solidFill>
                          <a:effectLst/>
                          <a:latin typeface="Helvetica Neue"/>
                        </a:rPr>
                        <a:t>Recommendation</a:t>
                      </a:r>
                      <a:endParaRPr lang="en-US" sz="1800" b="1" i="0" u="none" strike="noStrike" dirty="0">
                        <a:solidFill>
                          <a:schemeClr val="bg1"/>
                        </a:solidFill>
                        <a:effectLst/>
                        <a:latin typeface="Helvetica Neue"/>
                        <a:cs typeface="Times New Roman" pitchFamily="18" charset="0"/>
                      </a:endParaRPr>
                    </a:p>
                  </a:txBody>
                  <a:tcPr marL="7204" marR="7204" marT="5393" marB="0" anchor="ctr">
                    <a:solidFill>
                      <a:schemeClr val="accent1"/>
                    </a:solidFill>
                  </a:tcPr>
                </a:tc>
              </a:tr>
              <a:tr h="459323">
                <a:tc vMerge="1">
                  <a:txBody>
                    <a:bodyPr/>
                    <a:lstStyle/>
                    <a:p>
                      <a:endParaRPr lang="en-US"/>
                    </a:p>
                  </a:txBody>
                  <a:tcPr/>
                </a:tc>
                <a:tc>
                  <a:txBody>
                    <a:bodyPr/>
                    <a:lstStyle/>
                    <a:p>
                      <a:pPr algn="ctr" fontAlgn="b"/>
                      <a:r>
                        <a:rPr lang="en-US" sz="1800" b="1" u="none" strike="noStrike" dirty="0" smtClean="0">
                          <a:solidFill>
                            <a:schemeClr val="bg1"/>
                          </a:solidFill>
                          <a:effectLst/>
                          <a:latin typeface="Helvetica Neue"/>
                        </a:rPr>
                        <a:t>FCCL</a:t>
                      </a:r>
                      <a:endParaRPr lang="en-US" sz="1800" b="1" i="0" u="none" strike="noStrike" dirty="0">
                        <a:solidFill>
                          <a:schemeClr val="bg1"/>
                        </a:solidFill>
                        <a:effectLst/>
                        <a:latin typeface="Helvetica Neue"/>
                        <a:cs typeface="Times New Roman" pitchFamily="18" charset="0"/>
                      </a:endParaRPr>
                    </a:p>
                  </a:txBody>
                  <a:tcPr marL="7204" marR="7204" marT="5393" marB="0" anchor="ctr">
                    <a:solidFill>
                      <a:schemeClr val="accent1"/>
                    </a:solidFill>
                  </a:tcPr>
                </a:tc>
                <a:tc>
                  <a:txBody>
                    <a:bodyPr/>
                    <a:lstStyle/>
                    <a:p>
                      <a:pPr algn="ctr" fontAlgn="b"/>
                      <a:r>
                        <a:rPr lang="en-US" sz="1800" b="1" u="none" strike="noStrike" dirty="0">
                          <a:solidFill>
                            <a:schemeClr val="bg1"/>
                          </a:solidFill>
                          <a:effectLst/>
                          <a:latin typeface="Helvetica Neue"/>
                        </a:rPr>
                        <a:t>ACL</a:t>
                      </a:r>
                      <a:endParaRPr lang="en-US" sz="1800" b="1" i="0" u="none" strike="noStrike" dirty="0">
                        <a:solidFill>
                          <a:schemeClr val="bg1"/>
                        </a:solidFill>
                        <a:effectLst/>
                        <a:latin typeface="Helvetica Neue"/>
                        <a:cs typeface="Times New Roman" pitchFamily="18" charset="0"/>
                      </a:endParaRPr>
                    </a:p>
                  </a:txBody>
                  <a:tcPr marL="7204" marR="7204" marT="5393" marB="0" anchor="ctr">
                    <a:solidFill>
                      <a:schemeClr val="accent1"/>
                    </a:solidFill>
                  </a:tcPr>
                </a:tc>
                <a:tc vMerge="1">
                  <a:txBody>
                    <a:bodyPr/>
                    <a:lstStyle/>
                    <a:p>
                      <a:endParaRPr lang="en-US"/>
                    </a:p>
                  </a:txBody>
                  <a:tcPr/>
                </a:tc>
                <a:tc vMerge="1">
                  <a:txBody>
                    <a:bodyPr/>
                    <a:lstStyle/>
                    <a:p>
                      <a:endParaRPr lang="en-US"/>
                    </a:p>
                  </a:txBody>
                  <a:tcPr/>
                </a:tc>
              </a:tr>
              <a:tr h="897644">
                <a:tc>
                  <a:txBody>
                    <a:bodyPr/>
                    <a:lstStyle/>
                    <a:p>
                      <a:pPr algn="ctr" fontAlgn="ctr"/>
                      <a:r>
                        <a:rPr lang="en-US" sz="1600" b="0" i="0" u="none" strike="noStrike" dirty="0" smtClean="0">
                          <a:solidFill>
                            <a:srgbClr val="000000"/>
                          </a:solidFill>
                          <a:effectLst/>
                          <a:latin typeface="Helvetica Neue"/>
                          <a:cs typeface="Times New Roman" pitchFamily="18" charset="0"/>
                        </a:rPr>
                        <a:t>1</a:t>
                      </a:r>
                      <a:endParaRPr lang="en-US" sz="1600" b="0" i="0" u="none" strike="noStrike" dirty="0">
                        <a:solidFill>
                          <a:srgbClr val="000000"/>
                        </a:solidFill>
                        <a:effectLst/>
                        <a:latin typeface="Helvetica Neue"/>
                        <a:cs typeface="Times New Roman" pitchFamily="18" charset="0"/>
                      </a:endParaRPr>
                    </a:p>
                  </a:txBody>
                  <a:tcPr marL="7204" marR="7204" marT="5393" marB="0" anchor="ctr"/>
                </a:tc>
                <a:tc gridSpan="2">
                  <a:txBody>
                    <a:bodyPr/>
                    <a:lstStyle/>
                    <a:p>
                      <a:pPr algn="l" fontAlgn="b"/>
                      <a:r>
                        <a:rPr lang="en-US" sz="1600" b="0" i="0" u="none" strike="noStrike" dirty="0" smtClean="0">
                          <a:solidFill>
                            <a:srgbClr val="000000"/>
                          </a:solidFill>
                          <a:effectLst/>
                          <a:latin typeface="Helvetica Neue"/>
                          <a:cs typeface="Times New Roman" pitchFamily="18" charset="0"/>
                        </a:rPr>
                        <a:t>It</a:t>
                      </a:r>
                      <a:r>
                        <a:rPr lang="en-US" sz="1600" b="0" i="0" u="none" strike="noStrike" baseline="0" dirty="0" smtClean="0">
                          <a:solidFill>
                            <a:srgbClr val="000000"/>
                          </a:solidFill>
                          <a:effectLst/>
                          <a:latin typeface="Helvetica Neue"/>
                          <a:cs typeface="Times New Roman" pitchFamily="18" charset="0"/>
                        </a:rPr>
                        <a:t> is observed that all functional areas of supply chain (Procurement, Dispatch, Warehouse and Logistics) operate in different silos </a:t>
                      </a:r>
                      <a:endParaRPr lang="en-US" sz="1600" b="0" i="0" u="none" strike="noStrike" dirty="0">
                        <a:solidFill>
                          <a:srgbClr val="000000"/>
                        </a:solidFill>
                        <a:effectLst/>
                        <a:latin typeface="Helvetica Neue"/>
                        <a:cs typeface="Times New Roman" pitchFamily="18" charset="0"/>
                      </a:endParaRPr>
                    </a:p>
                  </a:txBody>
                  <a:tcPr marL="7204" marR="7204" marT="5393" marB="0" anchor="ctr"/>
                </a:tc>
                <a:tc hMerge="1">
                  <a:txBody>
                    <a:bodyPr/>
                    <a:lstStyle/>
                    <a:p>
                      <a:pPr algn="ctr" fontAlgn="b"/>
                      <a:endParaRPr lang="en-US" sz="1400" b="0" i="0" u="none" strike="noStrike" dirty="0">
                        <a:solidFill>
                          <a:srgbClr val="000000"/>
                        </a:solidFill>
                        <a:effectLst/>
                        <a:latin typeface="Helvetica Neue"/>
                        <a:cs typeface="Times New Roman" pitchFamily="18" charset="0"/>
                      </a:endParaRPr>
                    </a:p>
                  </a:txBody>
                  <a:tcPr marL="7204" marR="7204" marT="5393" marB="0" anchor="ctr"/>
                </a:tc>
                <a:tc>
                  <a:txBody>
                    <a:bodyPr/>
                    <a:lstStyle/>
                    <a:p>
                      <a:pPr algn="l" fontAlgn="b"/>
                      <a:r>
                        <a:rPr lang="en-US" sz="1600" b="0" i="0" u="none" strike="noStrike" dirty="0" smtClean="0">
                          <a:solidFill>
                            <a:srgbClr val="000000"/>
                          </a:solidFill>
                          <a:effectLst/>
                          <a:latin typeface="Helvetica Neue"/>
                          <a:cs typeface="Times New Roman" pitchFamily="18" charset="0"/>
                        </a:rPr>
                        <a:t>This may pose</a:t>
                      </a:r>
                      <a:r>
                        <a:rPr lang="en-US" sz="1600" b="0" i="0" u="none" strike="noStrike" baseline="0" dirty="0" smtClean="0">
                          <a:solidFill>
                            <a:srgbClr val="000000"/>
                          </a:solidFill>
                          <a:effectLst/>
                          <a:latin typeface="Helvetica Neue"/>
                          <a:cs typeface="Times New Roman" pitchFamily="18" charset="0"/>
                        </a:rPr>
                        <a:t> difficulty in achieving efficiencies in the </a:t>
                      </a:r>
                      <a:r>
                        <a:rPr lang="en-US" sz="1600" b="0" i="0" u="none" strike="noStrike" dirty="0" smtClean="0">
                          <a:solidFill>
                            <a:srgbClr val="000000"/>
                          </a:solidFill>
                          <a:effectLst/>
                          <a:latin typeface="Helvetica Neue"/>
                          <a:cs typeface="Times New Roman" pitchFamily="18" charset="0"/>
                        </a:rPr>
                        <a:t>functional areas of Supply</a:t>
                      </a:r>
                      <a:r>
                        <a:rPr lang="en-US" sz="1600" b="0" i="0" u="none" strike="noStrike" baseline="0" dirty="0" smtClean="0">
                          <a:solidFill>
                            <a:srgbClr val="000000"/>
                          </a:solidFill>
                          <a:effectLst/>
                          <a:latin typeface="Helvetica Neue"/>
                          <a:cs typeface="Times New Roman" pitchFamily="18" charset="0"/>
                        </a:rPr>
                        <a:t> Chain Management</a:t>
                      </a:r>
                      <a:endParaRPr lang="en-US" sz="1600" b="0" i="0" u="none" strike="noStrike" dirty="0">
                        <a:solidFill>
                          <a:srgbClr val="000000"/>
                        </a:solidFill>
                        <a:effectLst/>
                        <a:latin typeface="Helvetica Neue"/>
                        <a:cs typeface="Times New Roman" pitchFamily="18" charset="0"/>
                      </a:endParaRPr>
                    </a:p>
                  </a:txBody>
                  <a:tcPr marL="7204" marR="7204" marT="5393" marB="0" anchor="ctr"/>
                </a:tc>
                <a:tc>
                  <a:txBody>
                    <a:bodyPr/>
                    <a:lstStyle/>
                    <a:p>
                      <a:pPr algn="l" fontAlgn="b"/>
                      <a:r>
                        <a:rPr lang="en-US" sz="1600" b="0" i="0" u="none" strike="noStrike" dirty="0" smtClean="0">
                          <a:solidFill>
                            <a:srgbClr val="000000"/>
                          </a:solidFill>
                          <a:effectLst/>
                          <a:latin typeface="Helvetica Neue"/>
                          <a:cs typeface="Times New Roman" pitchFamily="18" charset="0"/>
                        </a:rPr>
                        <a:t>It is recommended to integrate the functional areas under one umbrella of Supply chain management for better</a:t>
                      </a:r>
                      <a:r>
                        <a:rPr lang="en-US" sz="1600" b="0" i="0" u="none" strike="noStrike" baseline="0" dirty="0" smtClean="0">
                          <a:solidFill>
                            <a:srgbClr val="000000"/>
                          </a:solidFill>
                          <a:effectLst/>
                          <a:latin typeface="Helvetica Neue"/>
                          <a:cs typeface="Times New Roman" pitchFamily="18" charset="0"/>
                        </a:rPr>
                        <a:t> efficiency and effectiveness to improve customer fulfillment and cash flow.</a:t>
                      </a:r>
                      <a:endParaRPr lang="en-US" sz="1600" b="0" i="0" u="none" strike="noStrike" dirty="0">
                        <a:solidFill>
                          <a:srgbClr val="000000"/>
                        </a:solidFill>
                        <a:effectLst/>
                        <a:latin typeface="Helvetica Neue"/>
                        <a:cs typeface="Times New Roman" pitchFamily="18" charset="0"/>
                      </a:endParaRPr>
                    </a:p>
                  </a:txBody>
                  <a:tcPr marL="7204" marR="7204" marT="5393" marB="0" anchor="ctr"/>
                </a:tc>
              </a:tr>
              <a:tr h="897644">
                <a:tc>
                  <a:txBody>
                    <a:bodyPr/>
                    <a:lstStyle/>
                    <a:p>
                      <a:pPr algn="ctr" fontAlgn="ctr"/>
                      <a:r>
                        <a:rPr lang="en-US" sz="1600" b="0" i="0" u="none" strike="noStrike" dirty="0" smtClean="0">
                          <a:solidFill>
                            <a:srgbClr val="000000"/>
                          </a:solidFill>
                          <a:effectLst/>
                          <a:latin typeface="Helvetica Neue"/>
                          <a:cs typeface="Times New Roman" pitchFamily="18" charset="0"/>
                        </a:rPr>
                        <a:t>2</a:t>
                      </a:r>
                      <a:endParaRPr lang="en-US" sz="1600" b="0" i="0" u="none" strike="noStrike" dirty="0">
                        <a:solidFill>
                          <a:srgbClr val="000000"/>
                        </a:solidFill>
                        <a:effectLst/>
                        <a:latin typeface="Helvetica Neue"/>
                        <a:cs typeface="Times New Roman" pitchFamily="18" charset="0"/>
                      </a:endParaRPr>
                    </a:p>
                  </a:txBody>
                  <a:tcPr marL="7204" marR="7204" marT="5393" marB="0" anchor="ctr"/>
                </a:tc>
                <a:tc>
                  <a:txBody>
                    <a:bodyPr/>
                    <a:lstStyle/>
                    <a:p>
                      <a:pPr algn="l" fontAlgn="ctr"/>
                      <a:endParaRPr lang="en-US" sz="1600" b="0" i="0" u="none" strike="noStrike" dirty="0">
                        <a:solidFill>
                          <a:srgbClr val="000000"/>
                        </a:solidFill>
                        <a:effectLst/>
                        <a:latin typeface="Helvetica Neue"/>
                        <a:cs typeface="Times New Roman" pitchFamily="18" charset="0"/>
                      </a:endParaRPr>
                    </a:p>
                  </a:txBody>
                  <a:tcPr marL="7204" marR="7204" marT="5393" marB="0" anchor="ctr"/>
                </a:tc>
                <a:tc>
                  <a:txBody>
                    <a:bodyPr/>
                    <a:lstStyle/>
                    <a:p>
                      <a:pPr algn="l" fontAlgn="b"/>
                      <a:r>
                        <a:rPr lang="en-US" sz="1600" b="0" i="0" u="none" strike="noStrike" dirty="0" smtClean="0">
                          <a:solidFill>
                            <a:schemeClr val="tx1"/>
                          </a:solidFill>
                          <a:effectLst/>
                          <a:latin typeface="Helvetica Neue"/>
                          <a:cs typeface="Times New Roman" pitchFamily="18" charset="0"/>
                        </a:rPr>
                        <a:t>It is observed</a:t>
                      </a:r>
                      <a:r>
                        <a:rPr lang="en-US" sz="1600" b="0" i="0" u="none" strike="noStrike" baseline="0" dirty="0" smtClean="0">
                          <a:solidFill>
                            <a:schemeClr val="tx1"/>
                          </a:solidFill>
                          <a:effectLst/>
                          <a:latin typeface="Helvetica Neue"/>
                          <a:cs typeface="Times New Roman" pitchFamily="18" charset="0"/>
                        </a:rPr>
                        <a:t> that dispatch section at plant is part of Admin department while reporting to Marketing Department. </a:t>
                      </a:r>
                      <a:endParaRPr lang="en-US" sz="1600" b="0" i="0" u="none" strike="noStrike" dirty="0">
                        <a:solidFill>
                          <a:schemeClr val="tx1"/>
                        </a:solidFill>
                        <a:effectLst/>
                        <a:latin typeface="Helvetica Neue"/>
                        <a:cs typeface="Times New Roman" pitchFamily="18" charset="0"/>
                      </a:endParaRPr>
                    </a:p>
                  </a:txBody>
                  <a:tcPr marL="7204" marR="7204" marT="5393" marB="0" anchor="ctr"/>
                </a:tc>
                <a:tc>
                  <a:txBody>
                    <a:bodyPr/>
                    <a:lstStyle/>
                    <a:p>
                      <a:pPr algn="l" fontAlgn="b"/>
                      <a:r>
                        <a:rPr lang="en-US" sz="1600" b="0" i="0" u="none" strike="noStrike" dirty="0" smtClean="0">
                          <a:solidFill>
                            <a:srgbClr val="000000"/>
                          </a:solidFill>
                          <a:effectLst/>
                          <a:latin typeface="Helvetica Neue"/>
                          <a:cs typeface="Times New Roman" pitchFamily="18" charset="0"/>
                        </a:rPr>
                        <a:t>Mis alignment of function may lead to in</a:t>
                      </a:r>
                      <a:r>
                        <a:rPr lang="en-US" sz="1600" b="0" i="0" u="none" strike="noStrike" baseline="0" dirty="0" smtClean="0">
                          <a:solidFill>
                            <a:srgbClr val="000000"/>
                          </a:solidFill>
                          <a:effectLst/>
                          <a:latin typeface="Helvetica Neue"/>
                          <a:cs typeface="Times New Roman" pitchFamily="18" charset="0"/>
                        </a:rPr>
                        <a:t>efficiency and ineffectiveness </a:t>
                      </a:r>
                      <a:endParaRPr lang="en-US" sz="1600" b="0" i="0" u="none" strike="noStrike" dirty="0">
                        <a:solidFill>
                          <a:srgbClr val="000000"/>
                        </a:solidFill>
                        <a:effectLst/>
                        <a:latin typeface="Helvetica Neue"/>
                        <a:cs typeface="Times New Roman" pitchFamily="18" charset="0"/>
                      </a:endParaRPr>
                    </a:p>
                  </a:txBody>
                  <a:tcPr marL="7204" marR="7204" marT="5393" marB="0" anchor="ctr"/>
                </a:tc>
                <a:tc>
                  <a:txBody>
                    <a:bodyPr/>
                    <a:lstStyle/>
                    <a:p>
                      <a:pPr algn="l" fontAlgn="b"/>
                      <a:r>
                        <a:rPr lang="en-US" sz="1600" b="0" i="0" u="none" strike="noStrike" dirty="0" smtClean="0">
                          <a:solidFill>
                            <a:srgbClr val="000000"/>
                          </a:solidFill>
                          <a:effectLst/>
                          <a:latin typeface="Helvetica Neue"/>
                          <a:cs typeface="Times New Roman" pitchFamily="18" charset="0"/>
                        </a:rPr>
                        <a:t>It is recommended</a:t>
                      </a:r>
                      <a:r>
                        <a:rPr lang="en-US" sz="1600" b="0" i="0" u="none" strike="noStrike" baseline="0" dirty="0" smtClean="0">
                          <a:solidFill>
                            <a:srgbClr val="000000"/>
                          </a:solidFill>
                          <a:effectLst/>
                          <a:latin typeface="Helvetica Neue"/>
                          <a:cs typeface="Times New Roman" pitchFamily="18" charset="0"/>
                        </a:rPr>
                        <a:t> to align the dispatch department directly with the marketing department for better efficiency and effectiveness.</a:t>
                      </a:r>
                      <a:endParaRPr lang="en-US" sz="1600" b="0" i="0" u="none" strike="noStrike" dirty="0">
                        <a:solidFill>
                          <a:srgbClr val="000000"/>
                        </a:solidFill>
                        <a:effectLst/>
                        <a:latin typeface="Helvetica Neue"/>
                        <a:cs typeface="Times New Roman" pitchFamily="18" charset="0"/>
                      </a:endParaRPr>
                    </a:p>
                  </a:txBody>
                  <a:tcPr marL="7204" marR="7204" marT="5393" marB="0" anchor="ctr"/>
                </a:tc>
              </a:tr>
            </a:tbl>
          </a:graphicData>
        </a:graphic>
      </p:graphicFrame>
      <p:sp>
        <p:nvSpPr>
          <p:cNvPr id="5" name="Slide Number Placeholder 4"/>
          <p:cNvSpPr>
            <a:spLocks noGrp="1"/>
          </p:cNvSpPr>
          <p:nvPr>
            <p:ph type="sldNum" sz="quarter" idx="12"/>
          </p:nvPr>
        </p:nvSpPr>
        <p:spPr/>
        <p:txBody>
          <a:bodyPr/>
          <a:lstStyle/>
          <a:p>
            <a:fld id="{D92F3F0D-1408-4367-A855-40F65622E7AE}" type="slidenum">
              <a:rPr lang="en-GB" smtClean="0"/>
              <a:t>8</a:t>
            </a:fld>
            <a:endParaRPr lang="en-GB" dirty="0"/>
          </a:p>
        </p:txBody>
      </p:sp>
      <p:pic>
        <p:nvPicPr>
          <p:cNvPr id="7" name="Picture 6" descr="Image result for fauji foundation">
            <a:extLst>
              <a:ext uri="{FF2B5EF4-FFF2-40B4-BE49-F238E27FC236}">
                <a16:creationId xmlns:a16="http://schemas.microsoft.com/office/drawing/2014/main" xmlns="" id="{AB88DB5B-B1E3-4613-BDFC-B1D3C98B3616}"/>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1187953" y="67235"/>
            <a:ext cx="856129" cy="941293"/>
          </a:xfrm>
          <a:prstGeom prst="rect">
            <a:avLst/>
          </a:prstGeom>
          <a:noFill/>
          <a:ln>
            <a:noFill/>
          </a:ln>
        </p:spPr>
      </p:pic>
    </p:spTree>
    <p:extLst>
      <p:ext uri="{BB962C8B-B14F-4D97-AF65-F5344CB8AC3E}">
        <p14:creationId xmlns:p14="http://schemas.microsoft.com/office/powerpoint/2010/main" val="99301877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latin typeface="Helvetica Neue"/>
                <a:cs typeface="Times New Roman" pitchFamily="18" charset="0"/>
              </a:rPr>
              <a:t>Assessment of </a:t>
            </a:r>
            <a:r>
              <a:rPr lang="en-US" b="1" dirty="0" smtClean="0">
                <a:latin typeface="Helvetica Neue"/>
                <a:cs typeface="Times New Roman" pitchFamily="18" charset="0"/>
              </a:rPr>
              <a:t>Current State of Supply Chain Management at FCCL and ACL</a:t>
            </a:r>
            <a:endParaRPr lang="en-US" dirty="0">
              <a:latin typeface="Helvetica Neue"/>
            </a:endParaRP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43106912"/>
              </p:ext>
            </p:extLst>
          </p:nvPr>
        </p:nvGraphicFramePr>
        <p:xfrm>
          <a:off x="466725" y="1260475"/>
          <a:ext cx="11258262" cy="4453387"/>
        </p:xfrm>
        <a:graphic>
          <a:graphicData uri="http://schemas.openxmlformats.org/drawingml/2006/table">
            <a:tbl>
              <a:tblPr>
                <a:tableStyleId>{5940675A-B579-460E-94D1-54222C63F5DA}</a:tableStyleId>
              </a:tblPr>
              <a:tblGrid>
                <a:gridCol w="540460"/>
                <a:gridCol w="2233319"/>
                <a:gridCol w="158368"/>
                <a:gridCol w="2116557"/>
                <a:gridCol w="275130"/>
                <a:gridCol w="2967214"/>
                <a:gridCol w="2967214"/>
              </a:tblGrid>
              <a:tr h="274018">
                <a:tc rowSpan="2">
                  <a:txBody>
                    <a:bodyPr/>
                    <a:lstStyle/>
                    <a:p>
                      <a:pPr algn="ctr" fontAlgn="ctr"/>
                      <a:r>
                        <a:rPr lang="en-US" sz="1800" b="1" u="none" strike="noStrike" dirty="0">
                          <a:solidFill>
                            <a:schemeClr val="bg1"/>
                          </a:solidFill>
                          <a:effectLst/>
                          <a:latin typeface="Helvetica Neue"/>
                        </a:rPr>
                        <a:t>Sr. # </a:t>
                      </a:r>
                      <a:endParaRPr lang="en-US" sz="1800" b="1" i="0" u="none" strike="noStrike" dirty="0">
                        <a:solidFill>
                          <a:schemeClr val="bg1"/>
                        </a:solidFill>
                        <a:effectLst/>
                        <a:latin typeface="Helvetica Neue"/>
                        <a:cs typeface="Times New Roman" pitchFamily="18" charset="0"/>
                      </a:endParaRPr>
                    </a:p>
                  </a:txBody>
                  <a:tcPr marL="7204" marR="7204" marT="5393" marB="0" anchor="ctr">
                    <a:solidFill>
                      <a:schemeClr val="accent1"/>
                    </a:solidFill>
                  </a:tcPr>
                </a:tc>
                <a:tc gridSpan="3">
                  <a:txBody>
                    <a:bodyPr/>
                    <a:lstStyle/>
                    <a:p>
                      <a:pPr algn="ctr" fontAlgn="b"/>
                      <a:r>
                        <a:rPr lang="en-US" sz="1800" b="1" u="none" strike="noStrike" dirty="0" smtClean="0">
                          <a:solidFill>
                            <a:schemeClr val="bg1"/>
                          </a:solidFill>
                          <a:effectLst/>
                          <a:latin typeface="Helvetica Neue"/>
                        </a:rPr>
                        <a:t>Observation</a:t>
                      </a:r>
                      <a:endParaRPr lang="en-US" sz="1800" b="1" i="0" u="none" strike="noStrike" dirty="0">
                        <a:solidFill>
                          <a:schemeClr val="bg1"/>
                        </a:solidFill>
                        <a:effectLst/>
                        <a:latin typeface="Helvetica Neue"/>
                        <a:cs typeface="Times New Roman" pitchFamily="18" charset="0"/>
                      </a:endParaRPr>
                    </a:p>
                  </a:txBody>
                  <a:tcPr marL="7204" marR="7204" marT="5393" marB="0" anchor="ctr">
                    <a:solidFill>
                      <a:schemeClr val="accent1"/>
                    </a:solidFill>
                  </a:tcPr>
                </a:tc>
                <a:tc hMerge="1">
                  <a:txBody>
                    <a:bodyPr/>
                    <a:lstStyle/>
                    <a:p>
                      <a:endParaRPr lang="en-US"/>
                    </a:p>
                  </a:txBody>
                  <a:tcPr/>
                </a:tc>
                <a:tc hMerge="1">
                  <a:txBody>
                    <a:bodyPr/>
                    <a:lstStyle/>
                    <a:p>
                      <a:endParaRPr lang="en-US"/>
                    </a:p>
                  </a:txBody>
                  <a:tcPr/>
                </a:tc>
                <a:tc rowSpan="2" gridSpan="2">
                  <a:txBody>
                    <a:bodyPr/>
                    <a:lstStyle/>
                    <a:p>
                      <a:pPr algn="ctr" fontAlgn="ctr"/>
                      <a:r>
                        <a:rPr lang="en-US" sz="1800" b="1" u="none" strike="noStrike" dirty="0">
                          <a:solidFill>
                            <a:schemeClr val="bg1"/>
                          </a:solidFill>
                          <a:effectLst/>
                          <a:latin typeface="Helvetica Neue"/>
                        </a:rPr>
                        <a:t>Implication</a:t>
                      </a:r>
                      <a:endParaRPr lang="en-US" sz="1800" b="1" i="0" u="none" strike="noStrike" dirty="0">
                        <a:solidFill>
                          <a:schemeClr val="bg1"/>
                        </a:solidFill>
                        <a:effectLst/>
                        <a:latin typeface="Helvetica Neue"/>
                        <a:cs typeface="Times New Roman" pitchFamily="18" charset="0"/>
                      </a:endParaRPr>
                    </a:p>
                  </a:txBody>
                  <a:tcPr marL="7204" marR="7204" marT="5393" marB="0" anchor="ctr">
                    <a:solidFill>
                      <a:schemeClr val="accent1"/>
                    </a:solidFill>
                  </a:tcPr>
                </a:tc>
                <a:tc rowSpan="2" hMerge="1">
                  <a:txBody>
                    <a:bodyPr/>
                    <a:lstStyle/>
                    <a:p>
                      <a:pPr algn="ctr" fontAlgn="ctr"/>
                      <a:endParaRPr lang="en-US" sz="1800" b="1" i="0" u="none" strike="noStrike" dirty="0">
                        <a:solidFill>
                          <a:schemeClr val="bg1"/>
                        </a:solidFill>
                        <a:effectLst/>
                        <a:latin typeface="Helvetica Neue"/>
                        <a:cs typeface="Times New Roman" pitchFamily="18" charset="0"/>
                      </a:endParaRPr>
                    </a:p>
                  </a:txBody>
                  <a:tcPr marL="7204" marR="7204" marT="5393" marB="0" anchor="ctr">
                    <a:solidFill>
                      <a:schemeClr val="accent1"/>
                    </a:solidFill>
                  </a:tcPr>
                </a:tc>
                <a:tc rowSpan="2">
                  <a:txBody>
                    <a:bodyPr/>
                    <a:lstStyle/>
                    <a:p>
                      <a:pPr algn="ctr" fontAlgn="ctr"/>
                      <a:r>
                        <a:rPr lang="en-US" sz="1800" b="1" u="none" strike="noStrike" dirty="0" smtClean="0">
                          <a:solidFill>
                            <a:schemeClr val="bg1"/>
                          </a:solidFill>
                          <a:effectLst/>
                          <a:latin typeface="Helvetica Neue"/>
                        </a:rPr>
                        <a:t>Recommendation</a:t>
                      </a:r>
                      <a:endParaRPr lang="en-US" sz="1800" b="1" i="0" u="none" strike="noStrike" dirty="0">
                        <a:solidFill>
                          <a:schemeClr val="bg1"/>
                        </a:solidFill>
                        <a:effectLst/>
                        <a:latin typeface="Helvetica Neue"/>
                        <a:cs typeface="Times New Roman" pitchFamily="18" charset="0"/>
                      </a:endParaRPr>
                    </a:p>
                  </a:txBody>
                  <a:tcPr marL="7204" marR="7204" marT="5393" marB="0" anchor="ctr">
                    <a:solidFill>
                      <a:schemeClr val="accent1"/>
                    </a:solidFill>
                  </a:tcPr>
                </a:tc>
              </a:tr>
              <a:tr h="459323">
                <a:tc vMerge="1">
                  <a:txBody>
                    <a:bodyPr/>
                    <a:lstStyle/>
                    <a:p>
                      <a:endParaRPr lang="en-US"/>
                    </a:p>
                  </a:txBody>
                  <a:tcPr/>
                </a:tc>
                <a:tc>
                  <a:txBody>
                    <a:bodyPr/>
                    <a:lstStyle/>
                    <a:p>
                      <a:pPr algn="ctr" fontAlgn="b"/>
                      <a:r>
                        <a:rPr lang="en-US" sz="1800" b="1" u="none" strike="noStrike" dirty="0" smtClean="0">
                          <a:solidFill>
                            <a:schemeClr val="bg1"/>
                          </a:solidFill>
                          <a:effectLst/>
                          <a:latin typeface="Helvetica Neue"/>
                        </a:rPr>
                        <a:t>FCCL</a:t>
                      </a:r>
                      <a:endParaRPr lang="en-US" sz="1800" b="1" i="0" u="none" strike="noStrike" dirty="0">
                        <a:solidFill>
                          <a:schemeClr val="bg1"/>
                        </a:solidFill>
                        <a:effectLst/>
                        <a:latin typeface="Helvetica Neue"/>
                        <a:cs typeface="Times New Roman" pitchFamily="18" charset="0"/>
                      </a:endParaRPr>
                    </a:p>
                  </a:txBody>
                  <a:tcPr marL="7204" marR="7204" marT="5393" marB="0" anchor="ctr">
                    <a:solidFill>
                      <a:schemeClr val="accent1"/>
                    </a:solidFill>
                  </a:tcPr>
                </a:tc>
                <a:tc gridSpan="2">
                  <a:txBody>
                    <a:bodyPr/>
                    <a:lstStyle/>
                    <a:p>
                      <a:pPr algn="ctr" fontAlgn="b"/>
                      <a:r>
                        <a:rPr lang="en-US" sz="1800" b="1" u="none" strike="noStrike" dirty="0">
                          <a:solidFill>
                            <a:schemeClr val="bg1"/>
                          </a:solidFill>
                          <a:effectLst/>
                          <a:latin typeface="Helvetica Neue"/>
                        </a:rPr>
                        <a:t>ACL</a:t>
                      </a:r>
                      <a:endParaRPr lang="en-US" sz="1800" b="1" i="0" u="none" strike="noStrike" dirty="0">
                        <a:solidFill>
                          <a:schemeClr val="bg1"/>
                        </a:solidFill>
                        <a:effectLst/>
                        <a:latin typeface="Helvetica Neue"/>
                        <a:cs typeface="Times New Roman" pitchFamily="18" charset="0"/>
                      </a:endParaRPr>
                    </a:p>
                  </a:txBody>
                  <a:tcPr marL="7204" marR="7204" marT="5393" marB="0" anchor="ctr">
                    <a:solidFill>
                      <a:schemeClr val="accent1"/>
                    </a:solidFill>
                  </a:tcPr>
                </a:tc>
                <a:tc hMerge="1">
                  <a:txBody>
                    <a:bodyPr/>
                    <a:lstStyle/>
                    <a:p>
                      <a:endParaRPr lang="en-US"/>
                    </a:p>
                  </a:txBody>
                  <a:tcPr/>
                </a:tc>
                <a:tc gridSpan="2" vMerge="1">
                  <a:txBody>
                    <a:bodyPr/>
                    <a:lstStyle/>
                    <a:p>
                      <a:endParaRPr lang="en-US"/>
                    </a:p>
                  </a:txBody>
                  <a:tcPr/>
                </a:tc>
                <a:tc hMerge="1" vMerge="1">
                  <a:txBody>
                    <a:bodyPr/>
                    <a:lstStyle/>
                    <a:p>
                      <a:endParaRPr lang="en-US"/>
                    </a:p>
                  </a:txBody>
                  <a:tcPr/>
                </a:tc>
                <a:tc vMerge="1">
                  <a:txBody>
                    <a:bodyPr/>
                    <a:lstStyle/>
                    <a:p>
                      <a:endParaRPr lang="en-US"/>
                    </a:p>
                  </a:txBody>
                  <a:tcPr/>
                </a:tc>
              </a:tr>
              <a:tr h="368594">
                <a:tc gridSpan="7">
                  <a:txBody>
                    <a:bodyPr/>
                    <a:lstStyle/>
                    <a:p>
                      <a:pPr algn="ctr" fontAlgn="b"/>
                      <a:r>
                        <a:rPr lang="en-US" sz="1600" b="1" u="none" strike="noStrike" dirty="0" smtClean="0">
                          <a:effectLst/>
                          <a:latin typeface="Helvetica Neue"/>
                        </a:rPr>
                        <a:t>Order Management</a:t>
                      </a:r>
                    </a:p>
                  </a:txBody>
                  <a:tcPr marL="7178" marR="7178" marT="5393" marB="0" anchor="ctr"/>
                </a:tc>
                <a:tc hMerge="1">
                  <a:txBody>
                    <a:bodyPr/>
                    <a:lstStyle/>
                    <a:p>
                      <a:pPr algn="ctr" fontAlgn="b"/>
                      <a:endParaRPr lang="en-US" sz="1600" b="1" u="none" strike="noStrike" dirty="0" smtClean="0">
                        <a:effectLst/>
                      </a:endParaRPr>
                    </a:p>
                  </a:txBody>
                  <a:tcPr marL="7178" marR="7178" marT="5393"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pPr algn="ctr" fontAlgn="b"/>
                      <a:endParaRPr lang="en-US" sz="1600" b="1" u="none" strike="noStrike" dirty="0" smtClean="0">
                        <a:effectLst/>
                      </a:endParaRPr>
                    </a:p>
                  </a:txBody>
                  <a:tcPr marL="7178" marR="7178" marT="5393" marB="0" anchor="ctr"/>
                </a:tc>
                <a:tc hMerge="1">
                  <a:txBody>
                    <a:bodyPr/>
                    <a:lstStyle/>
                    <a:p>
                      <a:endParaRPr lang="en-US"/>
                    </a:p>
                  </a:txBody>
                  <a:tcPr/>
                </a:tc>
              </a:tr>
              <a:tr h="1666866">
                <a:tc>
                  <a:txBody>
                    <a:bodyPr/>
                    <a:lstStyle/>
                    <a:p>
                      <a:pPr algn="ctr" fontAlgn="ctr"/>
                      <a:r>
                        <a:rPr lang="en-US" sz="1600" b="0" i="0" u="none" strike="noStrike" dirty="0">
                          <a:solidFill>
                            <a:schemeClr val="tx1"/>
                          </a:solidFill>
                          <a:effectLst/>
                          <a:latin typeface="Helvetica Neue"/>
                          <a:cs typeface="+mn-cs"/>
                        </a:rPr>
                        <a:t>3</a:t>
                      </a:r>
                      <a:endParaRPr lang="en-US" sz="1600" b="0" i="0" u="none" strike="noStrike" dirty="0">
                        <a:solidFill>
                          <a:srgbClr val="000000"/>
                        </a:solidFill>
                        <a:effectLst/>
                        <a:latin typeface="Helvetica Neue"/>
                        <a:cs typeface="Times New Roman" pitchFamily="18" charset="0"/>
                      </a:endParaRPr>
                    </a:p>
                  </a:txBody>
                  <a:tcPr marL="7178" marR="7178" marT="5393" marB="0" anchor="ctr"/>
                </a:tc>
                <a:tc gridSpan="4">
                  <a:txBody>
                    <a:bodyPr/>
                    <a:lstStyle/>
                    <a:p>
                      <a:pPr algn="l" fontAlgn="b"/>
                      <a:r>
                        <a:rPr lang="en-US" sz="1600" u="none" strike="noStrike" dirty="0">
                          <a:effectLst/>
                          <a:latin typeface="Helvetica Neue"/>
                        </a:rPr>
                        <a:t>Order Booking </a:t>
                      </a:r>
                      <a:r>
                        <a:rPr lang="en-US" sz="1600" u="none" strike="noStrike" dirty="0" smtClean="0">
                          <a:effectLst/>
                          <a:latin typeface="Helvetica Neue"/>
                        </a:rPr>
                        <a:t>Process have a lot of room</a:t>
                      </a:r>
                      <a:r>
                        <a:rPr lang="en-US" sz="1600" u="none" strike="noStrike" baseline="0" dirty="0" smtClean="0">
                          <a:effectLst/>
                          <a:latin typeface="Helvetica Neue"/>
                        </a:rPr>
                        <a:t> for improvement with regard to efficient and effective booking with a focus on optimization of dispatch time and factors maintaining customer satisfaction standards</a:t>
                      </a:r>
                      <a:endParaRPr lang="en-US" sz="1600" u="none" strike="noStrike" dirty="0" smtClean="0">
                        <a:effectLst/>
                        <a:latin typeface="Helvetica Neue"/>
                      </a:endParaRPr>
                    </a:p>
                  </a:txBody>
                  <a:tcPr marL="7178" marR="7178" marT="5393" marB="0" anchor="ct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1600" u="none" strike="noStrike" dirty="0" smtClean="0">
                          <a:effectLst/>
                          <a:latin typeface="Helvetica Neue"/>
                        </a:rPr>
                        <a:t>Customer retention becomes a challenge if the order</a:t>
                      </a:r>
                      <a:r>
                        <a:rPr lang="en-US" sz="1600" u="none" strike="noStrike" baseline="0" dirty="0" smtClean="0">
                          <a:effectLst/>
                          <a:latin typeface="Helvetica Neue"/>
                        </a:rPr>
                        <a:t> is not served efficiently and effectively. It also poses a challenge in developing new geographical territories</a:t>
                      </a:r>
                      <a:endParaRPr lang="en-US" sz="1600" b="0" i="0" u="none" strike="noStrike" dirty="0" smtClean="0">
                        <a:solidFill>
                          <a:srgbClr val="000000"/>
                        </a:solidFill>
                        <a:effectLst/>
                        <a:latin typeface="Helvetica Neue"/>
                        <a:cs typeface="Times New Roman" pitchFamily="18" charset="0"/>
                      </a:endParaRPr>
                    </a:p>
                  </a:txBody>
                  <a:tcPr marL="7178" marR="7178" marT="5393" marB="0" anchor="ctr"/>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1600" u="none" strike="noStrike" dirty="0" smtClean="0">
                          <a:effectLst/>
                          <a:latin typeface="Helvetica Neue"/>
                        </a:rPr>
                        <a:t>It is recommended to introduce digital tools to reduce lead time starting from order booking till dispatch.</a:t>
                      </a:r>
                      <a:endParaRPr lang="en-US" sz="1600" b="0" i="0" u="none" strike="noStrike" dirty="0" smtClean="0">
                        <a:solidFill>
                          <a:srgbClr val="000000"/>
                        </a:solidFill>
                        <a:effectLst/>
                        <a:latin typeface="Helvetica Neue"/>
                        <a:cs typeface="Times New Roman" pitchFamily="18" charset="0"/>
                      </a:endParaRPr>
                    </a:p>
                  </a:txBody>
                  <a:tcPr marL="7178" marR="7178" marT="5393" marB="0" anchor="ctr"/>
                </a:tc>
              </a:tr>
              <a:tr h="1678891">
                <a:tc>
                  <a:txBody>
                    <a:bodyPr/>
                    <a:lstStyle/>
                    <a:p>
                      <a:pPr algn="ctr" fontAlgn="ctr"/>
                      <a:r>
                        <a:rPr lang="en-US" sz="1600" b="0" i="0" u="none" strike="noStrike" dirty="0" smtClean="0">
                          <a:solidFill>
                            <a:srgbClr val="000000"/>
                          </a:solidFill>
                          <a:effectLst/>
                          <a:latin typeface="Helvetica Neue"/>
                          <a:cs typeface="Times New Roman" pitchFamily="18" charset="0"/>
                        </a:rPr>
                        <a:t>4</a:t>
                      </a:r>
                      <a:endParaRPr lang="en-US" sz="1600" b="0" i="0" u="none" strike="noStrike" dirty="0">
                        <a:solidFill>
                          <a:srgbClr val="000000"/>
                        </a:solidFill>
                        <a:effectLst/>
                        <a:latin typeface="Helvetica Neue"/>
                        <a:cs typeface="Times New Roman" pitchFamily="18" charset="0"/>
                      </a:endParaRPr>
                    </a:p>
                  </a:txBody>
                  <a:tcPr marL="7178" marR="7178" marT="5393" marB="0" anchor="ctr"/>
                </a:tc>
                <a:tc gridSpan="2">
                  <a:txBody>
                    <a:bodyPr/>
                    <a:lstStyle/>
                    <a:p>
                      <a:pPr algn="l" fontAlgn="b"/>
                      <a:r>
                        <a:rPr lang="en-US" sz="1600" u="none" strike="noStrike" dirty="0" smtClean="0">
                          <a:effectLst/>
                          <a:latin typeface="Helvetica Neue"/>
                        </a:rPr>
                        <a:t>The</a:t>
                      </a:r>
                      <a:r>
                        <a:rPr lang="en-US" sz="1600" u="none" strike="noStrike" baseline="0" dirty="0" smtClean="0">
                          <a:effectLst/>
                          <a:latin typeface="Helvetica Neue"/>
                        </a:rPr>
                        <a:t> existing payment model poses a limitation in achieving efficiencies in order service and eventual delivery to the customer</a:t>
                      </a:r>
                      <a:endParaRPr lang="en-US" sz="1600" u="none" strike="noStrike" dirty="0" smtClean="0">
                        <a:effectLst/>
                        <a:latin typeface="Helvetica Neue"/>
                      </a:endParaRPr>
                    </a:p>
                  </a:txBody>
                  <a:tcPr marL="7178" marR="7178" marT="5393" marB="0" anchor="ctr"/>
                </a:tc>
                <a:tc hMerge="1">
                  <a:txBody>
                    <a:bodyPr/>
                    <a:lstStyle/>
                    <a:p>
                      <a:endParaRPr lang="en-US"/>
                    </a:p>
                  </a:txBody>
                  <a:tcPr/>
                </a:tc>
                <a:tc gridSpan="2">
                  <a:txBody>
                    <a:bodyPr/>
                    <a:lstStyle/>
                    <a:p>
                      <a:pPr algn="l" fontAlgn="b"/>
                      <a:r>
                        <a:rPr lang="en-US" sz="1600" u="none" strike="noStrike" dirty="0" smtClean="0">
                          <a:effectLst/>
                          <a:latin typeface="Helvetica Neue"/>
                        </a:rPr>
                        <a:t>The</a:t>
                      </a:r>
                      <a:r>
                        <a:rPr lang="en-US" sz="1600" u="none" strike="noStrike" baseline="0" dirty="0" smtClean="0">
                          <a:effectLst/>
                          <a:latin typeface="Helvetica Neue"/>
                        </a:rPr>
                        <a:t> existing payment model poses a limitation in achieving efficiencies in order service and eventual delivery to the customer</a:t>
                      </a:r>
                      <a:endParaRPr lang="en-US" sz="1600" u="none" strike="noStrike" dirty="0" smtClean="0">
                        <a:effectLst/>
                        <a:latin typeface="Helvetica Neue"/>
                      </a:endParaRPr>
                    </a:p>
                  </a:txBody>
                  <a:tcPr marL="7178" marR="7178" marT="5393" marB="0" anchor="ctr"/>
                </a:tc>
                <a:tc hMerge="1">
                  <a:txBody>
                    <a:bodyPr/>
                    <a:lstStyle/>
                    <a:p>
                      <a:endParaRPr lang="en-US" dirty="0"/>
                    </a:p>
                  </a:txBody>
                  <a:tcPr/>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1600" u="none" strike="noStrike" dirty="0" smtClean="0">
                          <a:effectLst/>
                          <a:latin typeface="Helvetica Neue"/>
                        </a:rPr>
                        <a:t>May result in lost customer base and opportunity for leveraging incremental sales</a:t>
                      </a:r>
                      <a:endParaRPr lang="en-US" sz="1600" b="0" i="0" u="none" strike="noStrike" dirty="0" smtClean="0">
                        <a:solidFill>
                          <a:srgbClr val="000000"/>
                        </a:solidFill>
                        <a:effectLst/>
                        <a:latin typeface="Helvetica Neue"/>
                        <a:cs typeface="Times New Roman" pitchFamily="18" charset="0"/>
                      </a:endParaRPr>
                    </a:p>
                  </a:txBody>
                  <a:tcPr marL="7178" marR="7178" marT="5393" marB="0" anchor="ctr"/>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1600" u="none" strike="noStrike" dirty="0" smtClean="0">
                          <a:effectLst/>
                          <a:latin typeface="Helvetica Neue"/>
                        </a:rPr>
                        <a:t>It is recommended</a:t>
                      </a:r>
                      <a:r>
                        <a:rPr lang="en-US" sz="1600" u="none" strike="noStrike" baseline="0" dirty="0" smtClean="0">
                          <a:effectLst/>
                          <a:latin typeface="Helvetica Neue"/>
                        </a:rPr>
                        <a:t> to i</a:t>
                      </a:r>
                      <a:r>
                        <a:rPr lang="en-US" sz="1600" u="none" strike="noStrike" dirty="0" smtClean="0">
                          <a:effectLst/>
                          <a:latin typeface="Helvetica Neue"/>
                        </a:rPr>
                        <a:t>ntroduce Digital Financial Solution-DFS</a:t>
                      </a:r>
                      <a:endParaRPr lang="en-US" sz="1600" b="0" i="0" u="none" strike="noStrike" dirty="0" smtClean="0">
                        <a:solidFill>
                          <a:srgbClr val="000000"/>
                        </a:solidFill>
                        <a:effectLst/>
                        <a:latin typeface="Helvetica Neue"/>
                        <a:cs typeface="Times New Roman" pitchFamily="18" charset="0"/>
                      </a:endParaRPr>
                    </a:p>
                  </a:txBody>
                  <a:tcPr marL="7178" marR="7178" marT="5393" marB="0" anchor="ctr"/>
                </a:tc>
              </a:tr>
            </a:tbl>
          </a:graphicData>
        </a:graphic>
      </p:graphicFrame>
      <p:sp>
        <p:nvSpPr>
          <p:cNvPr id="5" name="Slide Number Placeholder 4"/>
          <p:cNvSpPr>
            <a:spLocks noGrp="1"/>
          </p:cNvSpPr>
          <p:nvPr>
            <p:ph type="sldNum" sz="quarter" idx="12"/>
          </p:nvPr>
        </p:nvSpPr>
        <p:spPr/>
        <p:txBody>
          <a:bodyPr/>
          <a:lstStyle/>
          <a:p>
            <a:fld id="{D92F3F0D-1408-4367-A855-40F65622E7AE}" type="slidenum">
              <a:rPr lang="en-GB" smtClean="0"/>
              <a:t>9</a:t>
            </a:fld>
            <a:endParaRPr lang="en-GB" dirty="0"/>
          </a:p>
        </p:txBody>
      </p:sp>
      <p:pic>
        <p:nvPicPr>
          <p:cNvPr id="7" name="Picture 6" descr="Image result for fauji foundation">
            <a:extLst>
              <a:ext uri="{FF2B5EF4-FFF2-40B4-BE49-F238E27FC236}">
                <a16:creationId xmlns:a16="http://schemas.microsoft.com/office/drawing/2014/main" xmlns="" id="{AB88DB5B-B1E3-4613-BDFC-B1D3C98B3616}"/>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1187953" y="67235"/>
            <a:ext cx="856129" cy="941293"/>
          </a:xfrm>
          <a:prstGeom prst="rect">
            <a:avLst/>
          </a:prstGeom>
          <a:noFill/>
          <a:ln>
            <a:noFill/>
          </a:ln>
        </p:spPr>
      </p:pic>
    </p:spTree>
    <p:extLst>
      <p:ext uri="{BB962C8B-B14F-4D97-AF65-F5344CB8AC3E}">
        <p14:creationId xmlns:p14="http://schemas.microsoft.com/office/powerpoint/2010/main" val="2784665718"/>
      </p:ext>
    </p:extLst>
  </p:cSld>
  <p:clrMapOvr>
    <a:masterClrMapping/>
  </p:clrMapOvr>
  <p:timing>
    <p:tnLst>
      <p:par>
        <p:cTn id="1" dur="indefinite" restart="never" nodeType="tmRoot"/>
      </p:par>
    </p:tnLst>
  </p:timing>
</p:sld>
</file>

<file path=ppt/theme/theme1.xml><?xml version="1.0" encoding="utf-8"?>
<a:theme xmlns:a="http://schemas.openxmlformats.org/drawingml/2006/main" name="Teamup Template for All Consultants">
  <a:themeElements>
    <a:clrScheme name="teamup ">
      <a:dk1>
        <a:srgbClr val="000000"/>
      </a:dk1>
      <a:lt1>
        <a:srgbClr val="FFFFFF"/>
      </a:lt1>
      <a:dk2>
        <a:srgbClr val="44546A"/>
      </a:dk2>
      <a:lt2>
        <a:srgbClr val="E7E6E6"/>
      </a:lt2>
      <a:accent1>
        <a:srgbClr val="F36F33"/>
      </a:accent1>
      <a:accent2>
        <a:srgbClr val="FFED28"/>
      </a:accent2>
      <a:accent3>
        <a:srgbClr val="FFCB28"/>
      </a:accent3>
      <a:accent4>
        <a:srgbClr val="F39A33"/>
      </a:accent4>
      <a:accent5>
        <a:srgbClr val="DA6F41"/>
      </a:accent5>
      <a:accent6>
        <a:srgbClr val="B22C30"/>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Teamup Template" id="{4D8D838D-2FE7-5D47-8534-D6C5500687D4}" vid="{3AACD275-34D0-CB48-B161-C9AABDDFAA8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Teamup Template for All Consultants</Template>
  <TotalTime>4485</TotalTime>
  <Words>3312</Words>
  <Application>Microsoft Office PowerPoint</Application>
  <PresentationFormat>Custom</PresentationFormat>
  <Paragraphs>568</Paragraphs>
  <Slides>30</Slides>
  <Notes>0</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Teamup Template for All Consultants</vt:lpstr>
      <vt:lpstr>SUPPLY CHAIN MANAGEMENT FAUJI FOUNDATION CEMENT SECTOR COMPANIES</vt:lpstr>
      <vt:lpstr>  Assessment of Current Supply Chain Management </vt:lpstr>
      <vt:lpstr>Built Upon Global Best Supply Chain Standards</vt:lpstr>
      <vt:lpstr>Supply Chain Maturity Model</vt:lpstr>
      <vt:lpstr>FCCL &amp; ACL Current Marketing &amp; Dispatch Interface</vt:lpstr>
      <vt:lpstr>Supply Chain Maturity Levels</vt:lpstr>
      <vt:lpstr>FCCL &amp; ACL current supply chain maturity level</vt:lpstr>
      <vt:lpstr>Assessment of Current State of Supply Chain Management at FCCL and ACL</vt:lpstr>
      <vt:lpstr>Assessment of Current State of Supply Chain Management at FCCL and ACL</vt:lpstr>
      <vt:lpstr>Assessment of Current Supply Chain Management</vt:lpstr>
      <vt:lpstr>Assessment of Current Supply Chain Management</vt:lpstr>
      <vt:lpstr>Assessment of Current Supply Chain Management</vt:lpstr>
      <vt:lpstr>Assessment of Current Supply Chain Management</vt:lpstr>
      <vt:lpstr>Assessment of Current Supply Chain Management</vt:lpstr>
      <vt:lpstr>Assessment of transportation and freight</vt:lpstr>
      <vt:lpstr>Assessment of freight cost FCCL Average Freight Rs./ Ton. </vt:lpstr>
      <vt:lpstr>FCCL Freight Rate Analysis with respect to Current Market Freight</vt:lpstr>
      <vt:lpstr>FCCL Dispatch Staff Productivity Analysis &amp; Resource Optimization</vt:lpstr>
      <vt:lpstr>Assessment of Current Supply Chain  Network </vt:lpstr>
      <vt:lpstr>PowerPoint Presentation</vt:lpstr>
      <vt:lpstr>PowerPoint Presentation</vt:lpstr>
      <vt:lpstr>SC Innovations &amp; Collaboration to meet the future challenges, Good insight for ACL &amp; FCCL for future logistics arrangement</vt:lpstr>
      <vt:lpstr>SC Innovations &amp; Collaboration to meet the future challenges, Good insight for ACL &amp; FCCL for future logistics arrangement</vt:lpstr>
      <vt:lpstr>SC Innovations &amp; Collaboration to meet the future challenges, Good insight for ACL &amp; FCCL for future logistics arrangement</vt:lpstr>
      <vt:lpstr>Performing a gap analysis between the current and future states of SCM </vt:lpstr>
      <vt:lpstr>Recommended Way Forward</vt:lpstr>
      <vt:lpstr>Order Management</vt:lpstr>
      <vt:lpstr>Supply Chain Network Optimization Can Be Done In Two Ways </vt:lpstr>
      <vt:lpstr>Advantages of Supply Chain Network Optimization</vt:lpstr>
      <vt:lpstr>Recommendations / Steps Ahead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Windows User</cp:lastModifiedBy>
  <cp:revision>541</cp:revision>
  <cp:lastPrinted>2019-10-17T13:10:38Z</cp:lastPrinted>
  <dcterms:created xsi:type="dcterms:W3CDTF">2019-10-25T13:54:57Z</dcterms:created>
  <dcterms:modified xsi:type="dcterms:W3CDTF">2019-11-12T08:53:19Z</dcterms:modified>
</cp:coreProperties>
</file>