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7"/>
  </p:notesMasterIdLst>
  <p:sldIdLst>
    <p:sldId id="268" r:id="rId2"/>
    <p:sldId id="497" r:id="rId3"/>
    <p:sldId id="342" r:id="rId4"/>
    <p:sldId id="485" r:id="rId5"/>
    <p:sldId id="486" r:id="rId6"/>
    <p:sldId id="487" r:id="rId7"/>
    <p:sldId id="947" r:id="rId8"/>
    <p:sldId id="469" r:id="rId9"/>
    <p:sldId id="491" r:id="rId10"/>
    <p:sldId id="424" r:id="rId11"/>
    <p:sldId id="483" r:id="rId12"/>
    <p:sldId id="426" r:id="rId13"/>
    <p:sldId id="427" r:id="rId14"/>
    <p:sldId id="428" r:id="rId15"/>
    <p:sldId id="434" r:id="rId16"/>
    <p:sldId id="498" r:id="rId17"/>
    <p:sldId id="435" r:id="rId18"/>
    <p:sldId id="437" r:id="rId19"/>
    <p:sldId id="438" r:id="rId20"/>
    <p:sldId id="505" r:id="rId21"/>
    <p:sldId id="500" r:id="rId22"/>
    <p:sldId id="502" r:id="rId23"/>
    <p:sldId id="945" r:id="rId24"/>
    <p:sldId id="441" r:id="rId25"/>
    <p:sldId id="451" r:id="rId26"/>
    <p:sldId id="343" r:id="rId27"/>
    <p:sldId id="344" r:id="rId28"/>
    <p:sldId id="463" r:id="rId29"/>
    <p:sldId id="518" r:id="rId30"/>
    <p:sldId id="495" r:id="rId31"/>
    <p:sldId id="496" r:id="rId32"/>
    <p:sldId id="515" r:id="rId33"/>
    <p:sldId id="514" r:id="rId34"/>
    <p:sldId id="946" r:id="rId35"/>
    <p:sldId id="51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0500"/>
    <a:srgbClr val="8F0500"/>
    <a:srgbClr val="FFED29"/>
    <a:srgbClr val="898989"/>
    <a:srgbClr val="B22D30"/>
    <a:srgbClr val="E46F33"/>
    <a:srgbClr val="4472C4"/>
    <a:srgbClr val="DA6F41"/>
    <a:srgbClr val="E46F41"/>
    <a:srgbClr val="F49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E787AC-A763-6B41-8334-F3A11DE1E934}" v="222" dt="2019-11-14T20:33:17.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4663"/>
  </p:normalViewPr>
  <p:slideViewPr>
    <p:cSldViewPr snapToGrid="0" snapToObjects="1" showGuides="1">
      <p:cViewPr varScale="1">
        <p:scale>
          <a:sx n="77" d="100"/>
          <a:sy n="77" d="100"/>
        </p:scale>
        <p:origin x="412" y="64"/>
      </p:cViewPr>
      <p:guideLst>
        <p:guide orient="horz" pos="2160"/>
        <p:guide pos="3840"/>
      </p:guideLst>
    </p:cSldViewPr>
  </p:slideViewPr>
  <p:notesTextViewPr>
    <p:cViewPr>
      <p:scale>
        <a:sx n="3" d="2"/>
        <a:sy n="3" d="2"/>
      </p:scale>
      <p:origin x="0" y="0"/>
    </p:cViewPr>
  </p:notesTextViewPr>
  <p:sorterViewPr>
    <p:cViewPr>
      <p:scale>
        <a:sx n="170" d="100"/>
        <a:sy n="170" d="100"/>
      </p:scale>
      <p:origin x="0" y="-2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C00487-27D1-4326-A953-7E8E1F2BDB46}" type="doc">
      <dgm:prSet loTypeId="urn:microsoft.com/office/officeart/2005/8/layout/hProcess9" loCatId="process" qsTypeId="urn:microsoft.com/office/officeart/2005/8/quickstyle/simple1" qsCatId="simple" csTypeId="urn:microsoft.com/office/officeart/2005/8/colors/colorful1" csCatId="colorful" phldr="1"/>
      <dgm:spPr/>
    </dgm:pt>
    <dgm:pt modelId="{7506A070-AA07-47A9-9BB7-5F15966C2151}">
      <dgm:prSet phldrT="[Text]" custT="1"/>
      <dgm:spPr/>
      <dgm:t>
        <a:bodyPr/>
        <a:lstStyle/>
        <a:p>
          <a:r>
            <a:rPr lang="en-US" sz="1800" b="1" dirty="0">
              <a:solidFill>
                <a:srgbClr val="6A0500"/>
              </a:solidFill>
              <a:latin typeface="Helvetica Neue"/>
              <a:cs typeface="Times New Roman" pitchFamily="18" charset="0"/>
            </a:rPr>
            <a:t>Stable</a:t>
          </a:r>
        </a:p>
      </dgm:t>
    </dgm:pt>
    <dgm:pt modelId="{4ACB1745-0C09-42FD-9EF8-80A3AAD013BC}" type="parTrans" cxnId="{7D50249A-A29A-4DDA-BD35-971A87E9AEBE}">
      <dgm:prSet/>
      <dgm:spPr/>
      <dgm:t>
        <a:bodyPr/>
        <a:lstStyle/>
        <a:p>
          <a:endParaRPr lang="en-US" sz="1800" b="1">
            <a:solidFill>
              <a:srgbClr val="6A0500"/>
            </a:solidFill>
            <a:latin typeface="Helvetica Neue"/>
          </a:endParaRPr>
        </a:p>
      </dgm:t>
    </dgm:pt>
    <dgm:pt modelId="{0EE08AE3-5EC3-4C42-A2C8-32EE1383D3C8}" type="sibTrans" cxnId="{7D50249A-A29A-4DDA-BD35-971A87E9AEBE}">
      <dgm:prSet/>
      <dgm:spPr/>
      <dgm:t>
        <a:bodyPr/>
        <a:lstStyle/>
        <a:p>
          <a:endParaRPr lang="en-US" sz="1800" b="1">
            <a:solidFill>
              <a:srgbClr val="6A0500"/>
            </a:solidFill>
            <a:latin typeface="Helvetica Neue"/>
          </a:endParaRPr>
        </a:p>
      </dgm:t>
    </dgm:pt>
    <dgm:pt modelId="{6C3F0877-6075-4B45-B101-8537B738C983}">
      <dgm:prSet phldrT="[Text]" custT="1"/>
      <dgm:spPr/>
      <dgm:t>
        <a:bodyPr/>
        <a:lstStyle/>
        <a:p>
          <a:r>
            <a:rPr lang="en-US" sz="1800" b="1" dirty="0">
              <a:solidFill>
                <a:srgbClr val="6A0500"/>
              </a:solidFill>
              <a:latin typeface="Helvetica Neue"/>
              <a:cs typeface="Times New Roman" pitchFamily="18" charset="0"/>
            </a:rPr>
            <a:t>Stage 1 </a:t>
          </a:r>
        </a:p>
        <a:p>
          <a:r>
            <a:rPr lang="en-US" sz="1800" b="1" dirty="0">
              <a:solidFill>
                <a:srgbClr val="6A0500"/>
              </a:solidFill>
              <a:latin typeface="Helvetica Neue"/>
              <a:cs typeface="Times New Roman" pitchFamily="18" charset="0"/>
            </a:rPr>
            <a:t>Multiple Dysfunction</a:t>
          </a:r>
        </a:p>
      </dgm:t>
    </dgm:pt>
    <dgm:pt modelId="{863A2CB5-B12D-44C5-B128-98EC332A0D9F}" type="parTrans" cxnId="{07A6A6AB-ECBF-4058-B54C-BF740395545C}">
      <dgm:prSet/>
      <dgm:spPr/>
      <dgm:t>
        <a:bodyPr/>
        <a:lstStyle/>
        <a:p>
          <a:endParaRPr lang="en-US" sz="1800" b="1">
            <a:solidFill>
              <a:srgbClr val="6A0500"/>
            </a:solidFill>
            <a:latin typeface="Helvetica Neue"/>
          </a:endParaRPr>
        </a:p>
      </dgm:t>
    </dgm:pt>
    <dgm:pt modelId="{6CBC9DED-6656-432D-B827-430A7FDC390E}" type="sibTrans" cxnId="{07A6A6AB-ECBF-4058-B54C-BF740395545C}">
      <dgm:prSet/>
      <dgm:spPr/>
      <dgm:t>
        <a:bodyPr/>
        <a:lstStyle/>
        <a:p>
          <a:endParaRPr lang="en-US" sz="1800" b="1">
            <a:solidFill>
              <a:srgbClr val="6A0500"/>
            </a:solidFill>
            <a:latin typeface="Helvetica Neue"/>
          </a:endParaRPr>
        </a:p>
      </dgm:t>
    </dgm:pt>
    <dgm:pt modelId="{97E5BDC0-9481-4D2C-9EDF-E1C023B76657}">
      <dgm:prSet phldrT="[Text]" custT="1"/>
      <dgm:spPr/>
      <dgm:t>
        <a:bodyPr/>
        <a:lstStyle/>
        <a:p>
          <a:r>
            <a:rPr lang="en-US" sz="1800" b="1" dirty="0">
              <a:solidFill>
                <a:schemeClr val="bg1"/>
              </a:solidFill>
              <a:latin typeface="Helvetica Neue"/>
              <a:cs typeface="Times New Roman" pitchFamily="18" charset="0"/>
            </a:rPr>
            <a:t>Stage 3 Integrated Enterprise</a:t>
          </a:r>
        </a:p>
      </dgm:t>
    </dgm:pt>
    <dgm:pt modelId="{79C1A6AC-2129-4D64-B14D-5542AB63E2B3}" type="parTrans" cxnId="{3B27D736-B3B2-40E0-AE48-A7A52FB58995}">
      <dgm:prSet/>
      <dgm:spPr/>
      <dgm:t>
        <a:bodyPr/>
        <a:lstStyle/>
        <a:p>
          <a:endParaRPr lang="en-US" sz="1800" b="1">
            <a:solidFill>
              <a:srgbClr val="6A0500"/>
            </a:solidFill>
            <a:latin typeface="Helvetica Neue"/>
          </a:endParaRPr>
        </a:p>
      </dgm:t>
    </dgm:pt>
    <dgm:pt modelId="{01E53F3E-A0EB-4189-BFFF-B4F285CFBEA5}" type="sibTrans" cxnId="{3B27D736-B3B2-40E0-AE48-A7A52FB58995}">
      <dgm:prSet/>
      <dgm:spPr/>
      <dgm:t>
        <a:bodyPr/>
        <a:lstStyle/>
        <a:p>
          <a:endParaRPr lang="en-US" sz="1800" b="1">
            <a:solidFill>
              <a:srgbClr val="6A0500"/>
            </a:solidFill>
            <a:latin typeface="Helvetica Neue"/>
          </a:endParaRPr>
        </a:p>
      </dgm:t>
    </dgm:pt>
    <dgm:pt modelId="{B5152FD9-8F61-4C38-9F08-C684F2C105A3}">
      <dgm:prSet phldrT="[Text]" custT="1"/>
      <dgm:spPr/>
      <dgm:t>
        <a:bodyPr/>
        <a:lstStyle/>
        <a:p>
          <a:r>
            <a:rPr lang="en-US" sz="1800" b="1" dirty="0">
              <a:solidFill>
                <a:srgbClr val="6A0500"/>
              </a:solidFill>
              <a:latin typeface="Helvetica Neue"/>
              <a:cs typeface="Times New Roman" pitchFamily="18" charset="0"/>
            </a:rPr>
            <a:t>Stage 2 </a:t>
          </a:r>
        </a:p>
        <a:p>
          <a:r>
            <a:rPr lang="en-US" sz="1800" b="1" dirty="0">
              <a:solidFill>
                <a:srgbClr val="6A0500"/>
              </a:solidFill>
              <a:latin typeface="Helvetica Neue"/>
              <a:cs typeface="Times New Roman" pitchFamily="18" charset="0"/>
            </a:rPr>
            <a:t>Semi Functional Enterprise</a:t>
          </a:r>
        </a:p>
      </dgm:t>
    </dgm:pt>
    <dgm:pt modelId="{07E66B20-B4B7-41E3-A606-0D85932BBE4F}" type="parTrans" cxnId="{B623C595-021A-4CA8-8BD6-B416956FFF83}">
      <dgm:prSet/>
      <dgm:spPr/>
      <dgm:t>
        <a:bodyPr/>
        <a:lstStyle/>
        <a:p>
          <a:endParaRPr lang="en-US" sz="1800" b="1">
            <a:solidFill>
              <a:srgbClr val="6A0500"/>
            </a:solidFill>
            <a:latin typeface="Helvetica Neue"/>
          </a:endParaRPr>
        </a:p>
      </dgm:t>
    </dgm:pt>
    <dgm:pt modelId="{C57A2667-9CA3-494B-A267-2A32745DA79F}" type="sibTrans" cxnId="{B623C595-021A-4CA8-8BD6-B416956FFF83}">
      <dgm:prSet/>
      <dgm:spPr/>
      <dgm:t>
        <a:bodyPr/>
        <a:lstStyle/>
        <a:p>
          <a:endParaRPr lang="en-US" sz="1800" b="1">
            <a:solidFill>
              <a:srgbClr val="6A0500"/>
            </a:solidFill>
            <a:latin typeface="Helvetica Neue"/>
          </a:endParaRPr>
        </a:p>
      </dgm:t>
    </dgm:pt>
    <dgm:pt modelId="{4296EB33-C804-4F46-878B-4CA01103E7CB}">
      <dgm:prSet phldrT="[Text]" custT="1"/>
      <dgm:spPr/>
      <dgm:t>
        <a:bodyPr/>
        <a:lstStyle/>
        <a:p>
          <a:r>
            <a:rPr lang="en-US" sz="1800" b="1" dirty="0">
              <a:solidFill>
                <a:schemeClr val="bg1"/>
              </a:solidFill>
              <a:latin typeface="Helvetica Neue"/>
              <a:cs typeface="Times New Roman" pitchFamily="18" charset="0"/>
            </a:rPr>
            <a:t>Stage 4 </a:t>
          </a:r>
        </a:p>
        <a:p>
          <a:r>
            <a:rPr lang="en-US" sz="1800" b="1" dirty="0">
              <a:solidFill>
                <a:schemeClr val="bg1"/>
              </a:solidFill>
              <a:latin typeface="Helvetica Neue"/>
              <a:cs typeface="Times New Roman" pitchFamily="18" charset="0"/>
            </a:rPr>
            <a:t>Extended Enterprise</a:t>
          </a:r>
        </a:p>
      </dgm:t>
    </dgm:pt>
    <dgm:pt modelId="{D4A72E75-4350-4D5F-A970-8EECB5123B1D}" type="parTrans" cxnId="{F7D593AB-48F7-40F9-8DF9-5F2FCB0079E8}">
      <dgm:prSet/>
      <dgm:spPr/>
      <dgm:t>
        <a:bodyPr/>
        <a:lstStyle/>
        <a:p>
          <a:endParaRPr lang="en-US" sz="1800" b="1">
            <a:solidFill>
              <a:srgbClr val="6A0500"/>
            </a:solidFill>
            <a:latin typeface="Helvetica Neue"/>
          </a:endParaRPr>
        </a:p>
      </dgm:t>
    </dgm:pt>
    <dgm:pt modelId="{4F54D6F8-ADD2-4BC0-9D4C-7E0640E56BEF}" type="sibTrans" cxnId="{F7D593AB-48F7-40F9-8DF9-5F2FCB0079E8}">
      <dgm:prSet/>
      <dgm:spPr/>
      <dgm:t>
        <a:bodyPr/>
        <a:lstStyle/>
        <a:p>
          <a:endParaRPr lang="en-US" sz="1800" b="1">
            <a:solidFill>
              <a:srgbClr val="6A0500"/>
            </a:solidFill>
            <a:latin typeface="Helvetica Neue"/>
          </a:endParaRPr>
        </a:p>
      </dgm:t>
    </dgm:pt>
    <dgm:pt modelId="{8E8C1737-DCE1-42B4-A902-B11EC1C14A1C}" type="pres">
      <dgm:prSet presAssocID="{ADC00487-27D1-4326-A953-7E8E1F2BDB46}" presName="CompostProcess" presStyleCnt="0">
        <dgm:presLayoutVars>
          <dgm:dir/>
          <dgm:resizeHandles val="exact"/>
        </dgm:presLayoutVars>
      </dgm:prSet>
      <dgm:spPr/>
    </dgm:pt>
    <dgm:pt modelId="{E773490E-DB60-47EB-A2F2-18A3AB78BF9B}" type="pres">
      <dgm:prSet presAssocID="{ADC00487-27D1-4326-A953-7E8E1F2BDB46}" presName="arrow" presStyleLbl="bgShp" presStyleIdx="0" presStyleCnt="1"/>
      <dgm:spPr/>
    </dgm:pt>
    <dgm:pt modelId="{3D279B87-D4BF-4E8B-AA31-AAA1F68047DB}" type="pres">
      <dgm:prSet presAssocID="{ADC00487-27D1-4326-A953-7E8E1F2BDB46}" presName="linearProcess" presStyleCnt="0"/>
      <dgm:spPr/>
    </dgm:pt>
    <dgm:pt modelId="{9D991359-1F67-4D72-853A-CBB7F40C81BC}" type="pres">
      <dgm:prSet presAssocID="{7506A070-AA07-47A9-9BB7-5F15966C2151}" presName="textNode" presStyleLbl="node1" presStyleIdx="0" presStyleCnt="5">
        <dgm:presLayoutVars>
          <dgm:bulletEnabled val="1"/>
        </dgm:presLayoutVars>
      </dgm:prSet>
      <dgm:spPr/>
    </dgm:pt>
    <dgm:pt modelId="{9DC5075C-0326-401A-8A56-46091497015D}" type="pres">
      <dgm:prSet presAssocID="{0EE08AE3-5EC3-4C42-A2C8-32EE1383D3C8}" presName="sibTrans" presStyleCnt="0"/>
      <dgm:spPr/>
    </dgm:pt>
    <dgm:pt modelId="{588103FD-E6EE-427C-B094-F4D728A1149F}" type="pres">
      <dgm:prSet presAssocID="{6C3F0877-6075-4B45-B101-8537B738C983}" presName="textNode" presStyleLbl="node1" presStyleIdx="1" presStyleCnt="5">
        <dgm:presLayoutVars>
          <dgm:bulletEnabled val="1"/>
        </dgm:presLayoutVars>
      </dgm:prSet>
      <dgm:spPr/>
    </dgm:pt>
    <dgm:pt modelId="{0FBA66F4-733B-4909-B57D-47552A6AC149}" type="pres">
      <dgm:prSet presAssocID="{6CBC9DED-6656-432D-B827-430A7FDC390E}" presName="sibTrans" presStyleCnt="0"/>
      <dgm:spPr/>
    </dgm:pt>
    <dgm:pt modelId="{A4995EDF-DD1C-4932-8300-9AA220A467F5}" type="pres">
      <dgm:prSet presAssocID="{B5152FD9-8F61-4C38-9F08-C684F2C105A3}" presName="textNode" presStyleLbl="node1" presStyleIdx="2" presStyleCnt="5">
        <dgm:presLayoutVars>
          <dgm:bulletEnabled val="1"/>
        </dgm:presLayoutVars>
      </dgm:prSet>
      <dgm:spPr/>
    </dgm:pt>
    <dgm:pt modelId="{7AE2F511-8470-44BE-9107-85F6E5749DF8}" type="pres">
      <dgm:prSet presAssocID="{C57A2667-9CA3-494B-A267-2A32745DA79F}" presName="sibTrans" presStyleCnt="0"/>
      <dgm:spPr/>
    </dgm:pt>
    <dgm:pt modelId="{740AB372-2484-4C20-B712-9D643035E3D1}" type="pres">
      <dgm:prSet presAssocID="{97E5BDC0-9481-4D2C-9EDF-E1C023B76657}" presName="textNode" presStyleLbl="node1" presStyleIdx="3" presStyleCnt="5">
        <dgm:presLayoutVars>
          <dgm:bulletEnabled val="1"/>
        </dgm:presLayoutVars>
      </dgm:prSet>
      <dgm:spPr/>
    </dgm:pt>
    <dgm:pt modelId="{93197EE8-39B2-439B-BD4F-D6DDCB001F82}" type="pres">
      <dgm:prSet presAssocID="{01E53F3E-A0EB-4189-BFFF-B4F285CFBEA5}" presName="sibTrans" presStyleCnt="0"/>
      <dgm:spPr/>
    </dgm:pt>
    <dgm:pt modelId="{B166429F-56E0-4753-B842-FD5E027D8929}" type="pres">
      <dgm:prSet presAssocID="{4296EB33-C804-4F46-878B-4CA01103E7CB}" presName="textNode" presStyleLbl="node1" presStyleIdx="4" presStyleCnt="5">
        <dgm:presLayoutVars>
          <dgm:bulletEnabled val="1"/>
        </dgm:presLayoutVars>
      </dgm:prSet>
      <dgm:spPr/>
    </dgm:pt>
  </dgm:ptLst>
  <dgm:cxnLst>
    <dgm:cxn modelId="{3B27D736-B3B2-40E0-AE48-A7A52FB58995}" srcId="{ADC00487-27D1-4326-A953-7E8E1F2BDB46}" destId="{97E5BDC0-9481-4D2C-9EDF-E1C023B76657}" srcOrd="3" destOrd="0" parTransId="{79C1A6AC-2129-4D64-B14D-5542AB63E2B3}" sibTransId="{01E53F3E-A0EB-4189-BFFF-B4F285CFBEA5}"/>
    <dgm:cxn modelId="{5B5CB66D-D933-4919-A107-F3814951F9C9}" type="presOf" srcId="{B5152FD9-8F61-4C38-9F08-C684F2C105A3}" destId="{A4995EDF-DD1C-4932-8300-9AA220A467F5}" srcOrd="0" destOrd="0" presId="urn:microsoft.com/office/officeart/2005/8/layout/hProcess9"/>
    <dgm:cxn modelId="{B623C595-021A-4CA8-8BD6-B416956FFF83}" srcId="{ADC00487-27D1-4326-A953-7E8E1F2BDB46}" destId="{B5152FD9-8F61-4C38-9F08-C684F2C105A3}" srcOrd="2" destOrd="0" parTransId="{07E66B20-B4B7-41E3-A606-0D85932BBE4F}" sibTransId="{C57A2667-9CA3-494B-A267-2A32745DA79F}"/>
    <dgm:cxn modelId="{7D50249A-A29A-4DDA-BD35-971A87E9AEBE}" srcId="{ADC00487-27D1-4326-A953-7E8E1F2BDB46}" destId="{7506A070-AA07-47A9-9BB7-5F15966C2151}" srcOrd="0" destOrd="0" parTransId="{4ACB1745-0C09-42FD-9EF8-80A3AAD013BC}" sibTransId="{0EE08AE3-5EC3-4C42-A2C8-32EE1383D3C8}"/>
    <dgm:cxn modelId="{F7D593AB-48F7-40F9-8DF9-5F2FCB0079E8}" srcId="{ADC00487-27D1-4326-A953-7E8E1F2BDB46}" destId="{4296EB33-C804-4F46-878B-4CA01103E7CB}" srcOrd="4" destOrd="0" parTransId="{D4A72E75-4350-4D5F-A970-8EECB5123B1D}" sibTransId="{4F54D6F8-ADD2-4BC0-9D4C-7E0640E56BEF}"/>
    <dgm:cxn modelId="{07A6A6AB-ECBF-4058-B54C-BF740395545C}" srcId="{ADC00487-27D1-4326-A953-7E8E1F2BDB46}" destId="{6C3F0877-6075-4B45-B101-8537B738C983}" srcOrd="1" destOrd="0" parTransId="{863A2CB5-B12D-44C5-B128-98EC332A0D9F}" sibTransId="{6CBC9DED-6656-432D-B827-430A7FDC390E}"/>
    <dgm:cxn modelId="{529076CB-6513-4B19-AE99-08D9CC39F7DD}" type="presOf" srcId="{7506A070-AA07-47A9-9BB7-5F15966C2151}" destId="{9D991359-1F67-4D72-853A-CBB7F40C81BC}" srcOrd="0" destOrd="0" presId="urn:microsoft.com/office/officeart/2005/8/layout/hProcess9"/>
    <dgm:cxn modelId="{DBA2FACB-A7EA-40EB-ABF2-5B4B0AB136A9}" type="presOf" srcId="{6C3F0877-6075-4B45-B101-8537B738C983}" destId="{588103FD-E6EE-427C-B094-F4D728A1149F}" srcOrd="0" destOrd="0" presId="urn:microsoft.com/office/officeart/2005/8/layout/hProcess9"/>
    <dgm:cxn modelId="{E9BE96D2-D06A-48F1-B1B7-8887AF343404}" type="presOf" srcId="{4296EB33-C804-4F46-878B-4CA01103E7CB}" destId="{B166429F-56E0-4753-B842-FD5E027D8929}" srcOrd="0" destOrd="0" presId="urn:microsoft.com/office/officeart/2005/8/layout/hProcess9"/>
    <dgm:cxn modelId="{911B72E4-B224-4F53-9801-0DF1C49CDFF0}" type="presOf" srcId="{97E5BDC0-9481-4D2C-9EDF-E1C023B76657}" destId="{740AB372-2484-4C20-B712-9D643035E3D1}" srcOrd="0" destOrd="0" presId="urn:microsoft.com/office/officeart/2005/8/layout/hProcess9"/>
    <dgm:cxn modelId="{EFBAB1FD-FC42-42DB-BEEE-B11F3D7DF20D}" type="presOf" srcId="{ADC00487-27D1-4326-A953-7E8E1F2BDB46}" destId="{8E8C1737-DCE1-42B4-A902-B11EC1C14A1C}" srcOrd="0" destOrd="0" presId="urn:microsoft.com/office/officeart/2005/8/layout/hProcess9"/>
    <dgm:cxn modelId="{F8972F70-0A88-4C7E-B998-1FCE67E121B3}" type="presParOf" srcId="{8E8C1737-DCE1-42B4-A902-B11EC1C14A1C}" destId="{E773490E-DB60-47EB-A2F2-18A3AB78BF9B}" srcOrd="0" destOrd="0" presId="urn:microsoft.com/office/officeart/2005/8/layout/hProcess9"/>
    <dgm:cxn modelId="{59BEB6C9-7759-473D-9E8D-916CBD425E81}" type="presParOf" srcId="{8E8C1737-DCE1-42B4-A902-B11EC1C14A1C}" destId="{3D279B87-D4BF-4E8B-AA31-AAA1F68047DB}" srcOrd="1" destOrd="0" presId="urn:microsoft.com/office/officeart/2005/8/layout/hProcess9"/>
    <dgm:cxn modelId="{72970BB1-BC27-4C6C-ACE0-9111DC3363B7}" type="presParOf" srcId="{3D279B87-D4BF-4E8B-AA31-AAA1F68047DB}" destId="{9D991359-1F67-4D72-853A-CBB7F40C81BC}" srcOrd="0" destOrd="0" presId="urn:microsoft.com/office/officeart/2005/8/layout/hProcess9"/>
    <dgm:cxn modelId="{5305CFEF-A195-40B3-AB2A-98943F4CA7E6}" type="presParOf" srcId="{3D279B87-D4BF-4E8B-AA31-AAA1F68047DB}" destId="{9DC5075C-0326-401A-8A56-46091497015D}" srcOrd="1" destOrd="0" presId="urn:microsoft.com/office/officeart/2005/8/layout/hProcess9"/>
    <dgm:cxn modelId="{FACD37B3-28B8-41EE-BAB4-5F479DF1DEA7}" type="presParOf" srcId="{3D279B87-D4BF-4E8B-AA31-AAA1F68047DB}" destId="{588103FD-E6EE-427C-B094-F4D728A1149F}" srcOrd="2" destOrd="0" presId="urn:microsoft.com/office/officeart/2005/8/layout/hProcess9"/>
    <dgm:cxn modelId="{C20A6B72-B654-4F6C-A5A2-6F709AA1986A}" type="presParOf" srcId="{3D279B87-D4BF-4E8B-AA31-AAA1F68047DB}" destId="{0FBA66F4-733B-4909-B57D-47552A6AC149}" srcOrd="3" destOrd="0" presId="urn:microsoft.com/office/officeart/2005/8/layout/hProcess9"/>
    <dgm:cxn modelId="{B00018FC-64DE-4B5F-B101-6484C8F49A9B}" type="presParOf" srcId="{3D279B87-D4BF-4E8B-AA31-AAA1F68047DB}" destId="{A4995EDF-DD1C-4932-8300-9AA220A467F5}" srcOrd="4" destOrd="0" presId="urn:microsoft.com/office/officeart/2005/8/layout/hProcess9"/>
    <dgm:cxn modelId="{09F57832-2743-496C-97E9-3FB88952D3E5}" type="presParOf" srcId="{3D279B87-D4BF-4E8B-AA31-AAA1F68047DB}" destId="{7AE2F511-8470-44BE-9107-85F6E5749DF8}" srcOrd="5" destOrd="0" presId="urn:microsoft.com/office/officeart/2005/8/layout/hProcess9"/>
    <dgm:cxn modelId="{B213174D-A365-42F0-9EE5-9C0850C1C4EB}" type="presParOf" srcId="{3D279B87-D4BF-4E8B-AA31-AAA1F68047DB}" destId="{740AB372-2484-4C20-B712-9D643035E3D1}" srcOrd="6" destOrd="0" presId="urn:microsoft.com/office/officeart/2005/8/layout/hProcess9"/>
    <dgm:cxn modelId="{1C01FB2A-37FF-43AE-96FE-5C2137FA96C8}" type="presParOf" srcId="{3D279B87-D4BF-4E8B-AA31-AAA1F68047DB}" destId="{93197EE8-39B2-439B-BD4F-D6DDCB001F82}" srcOrd="7" destOrd="0" presId="urn:microsoft.com/office/officeart/2005/8/layout/hProcess9"/>
    <dgm:cxn modelId="{F3639901-AECB-4233-ACC9-966895F2198A}" type="presParOf" srcId="{3D279B87-D4BF-4E8B-AA31-AAA1F68047DB}" destId="{B166429F-56E0-4753-B842-FD5E027D892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9E7CC3-5752-4FCF-A4C4-D32F41785CAE}"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981D1BFE-A9DB-429D-8D15-9B06D61FFD24}">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5" dirty="0">
              <a:solidFill>
                <a:srgbClr val="8F0500"/>
              </a:solidFill>
              <a:latin typeface="Helvetica Neue"/>
              <a:cs typeface="Times New Roman" pitchFamily="18" charset="0"/>
            </a:rPr>
            <a:t>Present State:</a:t>
          </a:r>
        </a:p>
      </dgm:t>
    </dgm:pt>
    <dgm:pt modelId="{CB51E5DC-054F-43F1-A498-A5F20BC6DA0F}" type="parTrans" cxnId="{71DC9582-43A8-45C5-A2EA-F959682A274D}">
      <dgm:prSet/>
      <dgm:spPr/>
      <dgm:t>
        <a:bodyPr/>
        <a:lstStyle/>
        <a:p>
          <a:endParaRPr lang="en-US">
            <a:solidFill>
              <a:srgbClr val="8F0500"/>
            </a:solidFill>
            <a:latin typeface="Helvetica Neue"/>
          </a:endParaRPr>
        </a:p>
      </dgm:t>
    </dgm:pt>
    <dgm:pt modelId="{AFA2B46C-C393-47C0-9B3C-F0D7EA2493AD}" type="sibTrans" cxnId="{71DC9582-43A8-45C5-A2EA-F959682A274D}">
      <dgm:prSet/>
      <dgm:spPr/>
      <dgm:t>
        <a:bodyPr/>
        <a:lstStyle/>
        <a:p>
          <a:endParaRPr lang="en-US">
            <a:solidFill>
              <a:srgbClr val="8F0500"/>
            </a:solidFill>
            <a:latin typeface="Helvetica Neue"/>
          </a:endParaRPr>
        </a:p>
      </dgm:t>
    </dgm:pt>
    <dgm:pt modelId="{09B3E865-3609-49BD-93C3-BB556F535593}">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spc="-5" dirty="0">
              <a:solidFill>
                <a:srgbClr val="8F0500"/>
              </a:solidFill>
              <a:latin typeface="Helvetica Neue"/>
              <a:cs typeface="Times New Roman" pitchFamily="18" charset="0"/>
            </a:rPr>
            <a:t>Observation:</a:t>
          </a:r>
        </a:p>
      </dgm:t>
    </dgm:pt>
    <dgm:pt modelId="{4A0F090C-3A8E-473A-86A0-BA101638543A}" type="parTrans" cxnId="{DF945EBA-C539-4996-B214-3904D4783BD0}">
      <dgm:prSet/>
      <dgm:spPr/>
      <dgm:t>
        <a:bodyPr/>
        <a:lstStyle/>
        <a:p>
          <a:endParaRPr lang="en-US">
            <a:solidFill>
              <a:srgbClr val="8F0500"/>
            </a:solidFill>
            <a:latin typeface="Helvetica Neue"/>
          </a:endParaRPr>
        </a:p>
      </dgm:t>
    </dgm:pt>
    <dgm:pt modelId="{60BC0DBD-29B6-423D-A942-0879939A19CF}" type="sibTrans" cxnId="{DF945EBA-C539-4996-B214-3904D4783BD0}">
      <dgm:prSet/>
      <dgm:spPr/>
      <dgm:t>
        <a:bodyPr/>
        <a:lstStyle/>
        <a:p>
          <a:endParaRPr lang="en-US">
            <a:solidFill>
              <a:srgbClr val="8F0500"/>
            </a:solidFill>
            <a:latin typeface="Helvetica Neue"/>
          </a:endParaRPr>
        </a:p>
      </dgm:t>
    </dgm:pt>
    <dgm:pt modelId="{ED732CBB-B586-401D-95B8-2F81D0E4CB4B}">
      <dgm:prSet phldrT="[Text]" custT="1"/>
      <dgm:spPr/>
      <dgm:t>
        <a:bodyPr/>
        <a:lstStyle/>
        <a:p>
          <a:r>
            <a:rPr lang="en-US" sz="1800" b="1" dirty="0">
              <a:solidFill>
                <a:srgbClr val="8F0500"/>
              </a:solidFill>
              <a:latin typeface="Helvetica Neue"/>
              <a:cs typeface="Times New Roman" pitchFamily="18" charset="0"/>
            </a:rPr>
            <a:t>Desired State:</a:t>
          </a:r>
        </a:p>
      </dgm:t>
    </dgm:pt>
    <dgm:pt modelId="{9907ED9D-27DD-4574-96BF-C03FA25009CF}" type="parTrans" cxnId="{09402CBE-E71A-4B30-903F-CBD3AE6583F8}">
      <dgm:prSet/>
      <dgm:spPr/>
      <dgm:t>
        <a:bodyPr/>
        <a:lstStyle/>
        <a:p>
          <a:endParaRPr lang="en-US">
            <a:solidFill>
              <a:srgbClr val="8F0500"/>
            </a:solidFill>
            <a:latin typeface="Helvetica Neue"/>
          </a:endParaRPr>
        </a:p>
      </dgm:t>
    </dgm:pt>
    <dgm:pt modelId="{A52C7037-FAB5-4D0A-B420-A3E884EE02D0}" type="sibTrans" cxnId="{09402CBE-E71A-4B30-903F-CBD3AE6583F8}">
      <dgm:prSet/>
      <dgm:spPr/>
      <dgm:t>
        <a:bodyPr/>
        <a:lstStyle/>
        <a:p>
          <a:endParaRPr lang="en-US">
            <a:solidFill>
              <a:srgbClr val="8F0500"/>
            </a:solidFill>
            <a:latin typeface="Helvetica Neue"/>
          </a:endParaRPr>
        </a:p>
      </dgm:t>
    </dgm:pt>
    <dgm:pt modelId="{B114AF6A-5F83-442F-88B5-EB2217D57869}">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00"/>
              </a:solidFill>
              <a:effectLst/>
              <a:latin typeface="Helvetica Neue"/>
              <a:cs typeface="Times New Roman" pitchFamily="18" charset="0"/>
            </a:rPr>
            <a:t>All functional areas of the supply chain (Procurement, Dispatch, Warehouse and Logistics) operate in different silos with minimal integration and communication</a:t>
          </a:r>
          <a:endParaRPr lang="en-US" sz="1800" spc="-10" dirty="0">
            <a:solidFill>
              <a:schemeClr val="tx1"/>
            </a:solidFill>
            <a:latin typeface="Helvetica Neue"/>
            <a:cs typeface="Times New Roman" pitchFamily="18" charset="0"/>
          </a:endParaRPr>
        </a:p>
      </dgm:t>
    </dgm:pt>
    <dgm:pt modelId="{70358745-2380-4BAC-9125-913313928EE4}" type="parTrans" cxnId="{884BF19B-0C04-4CD7-99B1-E9365ED03640}">
      <dgm:prSet/>
      <dgm:spPr/>
      <dgm:t>
        <a:bodyPr/>
        <a:lstStyle/>
        <a:p>
          <a:endParaRPr lang="en-US">
            <a:solidFill>
              <a:srgbClr val="8F0500"/>
            </a:solidFill>
            <a:latin typeface="Helvetica Neue"/>
          </a:endParaRPr>
        </a:p>
      </dgm:t>
    </dgm:pt>
    <dgm:pt modelId="{97B2D22B-2BA3-4708-8734-1667B1FC6723}" type="sibTrans" cxnId="{884BF19B-0C04-4CD7-99B1-E9365ED03640}">
      <dgm:prSet/>
      <dgm:spPr/>
      <dgm:t>
        <a:bodyPr/>
        <a:lstStyle/>
        <a:p>
          <a:endParaRPr lang="en-US">
            <a:solidFill>
              <a:srgbClr val="8F0500"/>
            </a:solidFill>
            <a:latin typeface="Helvetica Neue"/>
          </a:endParaRPr>
        </a:p>
      </dgm:t>
    </dgm:pt>
    <dgm:pt modelId="{825A77E9-F3C3-47E1-9869-E06C5A3C12D8}">
      <dgm:prSet custT="1"/>
      <dgm:spPr/>
      <dgm:t>
        <a:bodyPr/>
        <a:lstStyle/>
        <a:p>
          <a:pPr marL="361950" indent="-361950">
            <a:buFont typeface="Wingdings" pitchFamily="2" charset="2"/>
            <a:buChar char="§"/>
            <a:tabLst/>
          </a:pPr>
          <a:r>
            <a:rPr lang="en-US" sz="1800" dirty="0">
              <a:solidFill>
                <a:schemeClr val="tx1"/>
              </a:solidFill>
              <a:latin typeface="Helvetica Neue"/>
              <a:cs typeface="Times New Roman" pitchFamily="18" charset="0"/>
            </a:rPr>
            <a:t>Supply Chain Management can be another source of value creation in FCCL &amp; ACL</a:t>
          </a:r>
        </a:p>
      </dgm:t>
    </dgm:pt>
    <dgm:pt modelId="{C7913BBA-C767-4026-ADAE-56730D7463EE}" type="parTrans" cxnId="{D54C5919-5D4A-44A0-A36B-AE30180226A7}">
      <dgm:prSet/>
      <dgm:spPr/>
      <dgm:t>
        <a:bodyPr/>
        <a:lstStyle/>
        <a:p>
          <a:endParaRPr lang="en-US">
            <a:solidFill>
              <a:srgbClr val="8F0500"/>
            </a:solidFill>
            <a:latin typeface="Helvetica Neue"/>
          </a:endParaRPr>
        </a:p>
      </dgm:t>
    </dgm:pt>
    <dgm:pt modelId="{02A4AE02-EF16-47A0-9DBF-B3F5A0F0C908}" type="sibTrans" cxnId="{D54C5919-5D4A-44A0-A36B-AE30180226A7}">
      <dgm:prSet/>
      <dgm:spPr/>
      <dgm:t>
        <a:bodyPr/>
        <a:lstStyle/>
        <a:p>
          <a:endParaRPr lang="en-US">
            <a:solidFill>
              <a:srgbClr val="8F0500"/>
            </a:solidFill>
            <a:latin typeface="Helvetica Neue"/>
          </a:endParaRPr>
        </a:p>
      </dgm:t>
    </dgm:pt>
    <dgm:pt modelId="{AA3C4BEA-2938-4738-9A8E-1CF7E3BEE6A8}">
      <dgm:prSet custT="1"/>
      <dgm:spPr/>
      <dgm:t>
        <a:bodyPr/>
        <a:lstStyle/>
        <a:p>
          <a:pPr marL="361950" indent="-361950">
            <a:buFont typeface="Wingdings" pitchFamily="2" charset="2"/>
            <a:buChar char="§"/>
            <a:tabLst/>
          </a:pPr>
          <a:r>
            <a:rPr lang="en-US" sz="1800" dirty="0">
              <a:solidFill>
                <a:schemeClr val="tx1"/>
              </a:solidFill>
              <a:latin typeface="Helvetica Neue"/>
              <a:cs typeface="Times New Roman" pitchFamily="18" charset="0"/>
            </a:rPr>
            <a:t>An efficient &amp; effective supply chain will improve customer fulfillment and cash flow</a:t>
          </a:r>
        </a:p>
      </dgm:t>
    </dgm:pt>
    <dgm:pt modelId="{BCCE1770-9BD3-40D9-967F-4C3016004063}" type="parTrans" cxnId="{775098CF-B8D5-49D5-A513-E86B7BDA11E0}">
      <dgm:prSet/>
      <dgm:spPr/>
      <dgm:t>
        <a:bodyPr/>
        <a:lstStyle/>
        <a:p>
          <a:endParaRPr lang="en-US"/>
        </a:p>
      </dgm:t>
    </dgm:pt>
    <dgm:pt modelId="{5D53C503-0C0A-4195-9A46-B8A10054CFD5}" type="sibTrans" cxnId="{775098CF-B8D5-49D5-A513-E86B7BDA11E0}">
      <dgm:prSet/>
      <dgm:spPr/>
      <dgm:t>
        <a:bodyPr/>
        <a:lstStyle/>
        <a:p>
          <a:endParaRPr lang="en-US"/>
        </a:p>
      </dgm:t>
    </dgm:pt>
    <dgm:pt modelId="{03B1ED5F-0E84-4270-A755-91C903A9D2A7}">
      <dgm:prSet custT="1"/>
      <dgm:spPr/>
      <dgm:t>
        <a:bodyPr/>
        <a:lstStyle/>
        <a:p>
          <a:pPr marL="354965" indent="-342900">
            <a:lnSpc>
              <a:spcPct val="100000"/>
            </a:lnSpc>
            <a:spcBef>
              <a:spcPts val="480"/>
            </a:spcBef>
            <a:buClr>
              <a:srgbClr val="010000"/>
            </a:buClr>
            <a:buFont typeface="Wingdings" pitchFamily="2" charset="2"/>
            <a:buChar char="§"/>
            <a:tabLst>
              <a:tab pos="354965" algn="l"/>
              <a:tab pos="355600" algn="l"/>
            </a:tabLst>
          </a:pPr>
          <a:r>
            <a:rPr lang="en-US" sz="1800" spc="-5" dirty="0">
              <a:solidFill>
                <a:schemeClr val="tx1"/>
              </a:solidFill>
              <a:latin typeface="Helvetica Neue"/>
              <a:cs typeface="Times New Roman" pitchFamily="18" charset="0"/>
            </a:rPr>
            <a:t>Manufacturing &amp; Sales</a:t>
          </a:r>
          <a:endParaRPr lang="en-US" sz="1800" dirty="0">
            <a:solidFill>
              <a:schemeClr val="tx1"/>
            </a:solidFill>
            <a:latin typeface="Helvetica Neue"/>
          </a:endParaRPr>
        </a:p>
      </dgm:t>
    </dgm:pt>
    <dgm:pt modelId="{61D287DA-F850-447C-A18C-39D449FAE256}" type="parTrans" cxnId="{7096A7B1-6A3B-4A6C-AA6C-003B71BC15EF}">
      <dgm:prSet/>
      <dgm:spPr/>
      <dgm:t>
        <a:bodyPr/>
        <a:lstStyle/>
        <a:p>
          <a:endParaRPr lang="en-US"/>
        </a:p>
      </dgm:t>
    </dgm:pt>
    <dgm:pt modelId="{C06A89AE-85D8-47F4-8CAB-AE45B2AC0D4E}" type="sibTrans" cxnId="{7096A7B1-6A3B-4A6C-AA6C-003B71BC15EF}">
      <dgm:prSet/>
      <dgm:spPr/>
      <dgm:t>
        <a:bodyPr/>
        <a:lstStyle/>
        <a:p>
          <a:endParaRPr lang="en-US"/>
        </a:p>
      </dgm:t>
    </dgm:pt>
    <dgm:pt modelId="{95E1F630-12FE-4DD4-8ECF-4694A9BFF0AC}">
      <dgm:prSet custT="1"/>
      <dgm:spPr/>
      <dgm:t>
        <a:bodyPr/>
        <a:lstStyle/>
        <a:p>
          <a:pPr marL="354965" indent="-342900">
            <a:lnSpc>
              <a:spcPct val="100000"/>
            </a:lnSpc>
            <a:spcBef>
              <a:spcPts val="480"/>
            </a:spcBef>
            <a:buClr>
              <a:srgbClr val="010000"/>
            </a:buClr>
            <a:buFont typeface="Wingdings" pitchFamily="2" charset="2"/>
            <a:buChar char="§"/>
            <a:tabLst>
              <a:tab pos="354965" algn="l"/>
              <a:tab pos="355600" algn="l"/>
            </a:tabLst>
          </a:pPr>
          <a:r>
            <a:rPr lang="en-US" sz="1800" spc="-5" dirty="0">
              <a:solidFill>
                <a:schemeClr val="tx1"/>
              </a:solidFill>
              <a:latin typeface="Helvetica Neue"/>
              <a:cs typeface="Times New Roman" pitchFamily="18" charset="0"/>
            </a:rPr>
            <a:t>Manufacturing Resource Planning </a:t>
          </a:r>
          <a:r>
            <a:rPr lang="en-US" sz="1800" dirty="0">
              <a:solidFill>
                <a:schemeClr val="tx1"/>
              </a:solidFill>
              <a:latin typeface="Helvetica Neue"/>
              <a:cs typeface="Times New Roman" pitchFamily="18" charset="0"/>
            </a:rPr>
            <a:t>&amp;</a:t>
          </a:r>
          <a:r>
            <a:rPr lang="en-US" sz="1800" spc="130" dirty="0">
              <a:solidFill>
                <a:schemeClr val="tx1"/>
              </a:solidFill>
              <a:latin typeface="Helvetica Neue"/>
              <a:cs typeface="Times New Roman" pitchFamily="18" charset="0"/>
            </a:rPr>
            <a:t> </a:t>
          </a:r>
          <a:r>
            <a:rPr lang="en-US" sz="1800" spc="-5" dirty="0">
              <a:solidFill>
                <a:schemeClr val="tx1"/>
              </a:solidFill>
              <a:latin typeface="Helvetica Neue"/>
              <a:cs typeface="Times New Roman" pitchFamily="18" charset="0"/>
            </a:rPr>
            <a:t>Dispatch </a:t>
          </a:r>
          <a:endParaRPr lang="en-US" sz="1800" dirty="0">
            <a:solidFill>
              <a:schemeClr val="tx1"/>
            </a:solidFill>
            <a:latin typeface="Helvetica Neue"/>
          </a:endParaRPr>
        </a:p>
      </dgm:t>
    </dgm:pt>
    <dgm:pt modelId="{83D32F0C-8970-476C-89C6-60F4DF85721D}" type="parTrans" cxnId="{05506915-130F-4BBE-9425-165CF43AA42C}">
      <dgm:prSet/>
      <dgm:spPr/>
      <dgm:t>
        <a:bodyPr/>
        <a:lstStyle/>
        <a:p>
          <a:endParaRPr lang="en-US"/>
        </a:p>
      </dgm:t>
    </dgm:pt>
    <dgm:pt modelId="{412FE4EF-BDA1-4ECF-8CD9-A05FD1E78F95}" type="sibTrans" cxnId="{05506915-130F-4BBE-9425-165CF43AA42C}">
      <dgm:prSet/>
      <dgm:spPr/>
      <dgm:t>
        <a:bodyPr/>
        <a:lstStyle/>
        <a:p>
          <a:endParaRPr lang="en-US"/>
        </a:p>
      </dgm:t>
    </dgm:pt>
    <dgm:pt modelId="{A2B335B7-7FF4-4402-9A3E-FA388C1A443C}">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spc="-5">
              <a:solidFill>
                <a:schemeClr val="tx1"/>
              </a:solidFill>
              <a:latin typeface="Helvetica Neue"/>
              <a:cs typeface="Times New Roman" pitchFamily="18" charset="0"/>
            </a:rPr>
            <a:t>Organization focus</a:t>
          </a:r>
          <a:endParaRPr lang="en-US" sz="1800" b="1" spc="-5" dirty="0">
            <a:solidFill>
              <a:srgbClr val="8F0500"/>
            </a:solidFill>
            <a:latin typeface="Helvetica Neue"/>
            <a:cs typeface="Times New Roman" pitchFamily="18" charset="0"/>
          </a:endParaRPr>
        </a:p>
      </dgm:t>
    </dgm:pt>
    <dgm:pt modelId="{61611FF5-C258-4D51-9828-AB47DB90136C}" type="parTrans" cxnId="{DB33851B-5835-4220-81D4-5F4012CDABA1}">
      <dgm:prSet/>
      <dgm:spPr/>
      <dgm:t>
        <a:bodyPr/>
        <a:lstStyle/>
        <a:p>
          <a:endParaRPr lang="en-US"/>
        </a:p>
      </dgm:t>
    </dgm:pt>
    <dgm:pt modelId="{BEC00DE8-3FC3-4A89-B4B4-78DE3B9B6570}" type="sibTrans" cxnId="{DB33851B-5835-4220-81D4-5F4012CDABA1}">
      <dgm:prSet/>
      <dgm:spPr/>
      <dgm:t>
        <a:bodyPr/>
        <a:lstStyle/>
        <a:p>
          <a:endParaRPr lang="en-US"/>
        </a:p>
      </dgm:t>
    </dgm:pt>
    <dgm:pt modelId="{59D0A481-E1A3-4719-9B4D-808F20BB80E4}" type="pres">
      <dgm:prSet presAssocID="{F39E7CC3-5752-4FCF-A4C4-D32F41785CAE}" presName="linear" presStyleCnt="0">
        <dgm:presLayoutVars>
          <dgm:dir/>
          <dgm:animLvl val="lvl"/>
          <dgm:resizeHandles val="exact"/>
        </dgm:presLayoutVars>
      </dgm:prSet>
      <dgm:spPr/>
    </dgm:pt>
    <dgm:pt modelId="{32C1E33D-73D4-4ACD-A41F-E6659725B0D6}" type="pres">
      <dgm:prSet presAssocID="{981D1BFE-A9DB-429D-8D15-9B06D61FFD24}" presName="parentLin" presStyleCnt="0"/>
      <dgm:spPr/>
    </dgm:pt>
    <dgm:pt modelId="{D1B88E80-6857-43EC-9BB2-215428ADF144}" type="pres">
      <dgm:prSet presAssocID="{981D1BFE-A9DB-429D-8D15-9B06D61FFD24}" presName="parentLeftMargin" presStyleLbl="node1" presStyleIdx="0" presStyleCnt="4"/>
      <dgm:spPr/>
    </dgm:pt>
    <dgm:pt modelId="{94D84C66-2830-4D11-B633-71E0111BFCA3}" type="pres">
      <dgm:prSet presAssocID="{981D1BFE-A9DB-429D-8D15-9B06D61FFD24}" presName="parentText" presStyleLbl="node1" presStyleIdx="0" presStyleCnt="4">
        <dgm:presLayoutVars>
          <dgm:chMax val="0"/>
          <dgm:bulletEnabled val="1"/>
        </dgm:presLayoutVars>
      </dgm:prSet>
      <dgm:spPr/>
    </dgm:pt>
    <dgm:pt modelId="{360C9ED3-DE75-4A1D-9116-3A0D1AAD22DB}" type="pres">
      <dgm:prSet presAssocID="{981D1BFE-A9DB-429D-8D15-9B06D61FFD24}" presName="negativeSpace" presStyleCnt="0"/>
      <dgm:spPr/>
    </dgm:pt>
    <dgm:pt modelId="{8222609B-8772-4675-82B8-A7AE16586A6B}" type="pres">
      <dgm:prSet presAssocID="{981D1BFE-A9DB-429D-8D15-9B06D61FFD24}" presName="childText" presStyleLbl="conFgAcc1" presStyleIdx="0" presStyleCnt="4" custLinFactNeighborY="22460">
        <dgm:presLayoutVars>
          <dgm:bulletEnabled val="1"/>
        </dgm:presLayoutVars>
      </dgm:prSet>
      <dgm:spPr/>
    </dgm:pt>
    <dgm:pt modelId="{3BD6B30B-2844-4418-A521-A88F099340C1}" type="pres">
      <dgm:prSet presAssocID="{AFA2B46C-C393-47C0-9B3C-F0D7EA2493AD}" presName="spaceBetweenRectangles" presStyleCnt="0"/>
      <dgm:spPr/>
    </dgm:pt>
    <dgm:pt modelId="{6E54DB47-CC2E-4678-BD6A-319AACADE9F1}" type="pres">
      <dgm:prSet presAssocID="{A2B335B7-7FF4-4402-9A3E-FA388C1A443C}" presName="parentLin" presStyleCnt="0"/>
      <dgm:spPr/>
    </dgm:pt>
    <dgm:pt modelId="{EF951B93-A013-4565-911F-01D4BA0E9280}" type="pres">
      <dgm:prSet presAssocID="{A2B335B7-7FF4-4402-9A3E-FA388C1A443C}" presName="parentLeftMargin" presStyleLbl="node1" presStyleIdx="0" presStyleCnt="4"/>
      <dgm:spPr/>
    </dgm:pt>
    <dgm:pt modelId="{085D2494-61DE-4CBC-B300-062DAD1ADE7D}" type="pres">
      <dgm:prSet presAssocID="{A2B335B7-7FF4-4402-9A3E-FA388C1A443C}" presName="parentText" presStyleLbl="node1" presStyleIdx="1" presStyleCnt="4">
        <dgm:presLayoutVars>
          <dgm:chMax val="0"/>
          <dgm:bulletEnabled val="1"/>
        </dgm:presLayoutVars>
      </dgm:prSet>
      <dgm:spPr/>
    </dgm:pt>
    <dgm:pt modelId="{A7E3FF1A-EBC6-4E3C-A6B4-26FEE339B90E}" type="pres">
      <dgm:prSet presAssocID="{A2B335B7-7FF4-4402-9A3E-FA388C1A443C}" presName="negativeSpace" presStyleCnt="0"/>
      <dgm:spPr/>
    </dgm:pt>
    <dgm:pt modelId="{656559E5-3EB1-4217-9A70-472C1CA713A3}" type="pres">
      <dgm:prSet presAssocID="{A2B335B7-7FF4-4402-9A3E-FA388C1A443C}" presName="childText" presStyleLbl="conFgAcc1" presStyleIdx="1" presStyleCnt="4">
        <dgm:presLayoutVars>
          <dgm:bulletEnabled val="1"/>
        </dgm:presLayoutVars>
      </dgm:prSet>
      <dgm:spPr/>
    </dgm:pt>
    <dgm:pt modelId="{B1F20D07-3634-43D7-94A8-2C97C2269571}" type="pres">
      <dgm:prSet presAssocID="{BEC00DE8-3FC3-4A89-B4B4-78DE3B9B6570}" presName="spaceBetweenRectangles" presStyleCnt="0"/>
      <dgm:spPr/>
    </dgm:pt>
    <dgm:pt modelId="{9622C285-3193-4DDD-9F1A-DB50FA2726B1}" type="pres">
      <dgm:prSet presAssocID="{09B3E865-3609-49BD-93C3-BB556F535593}" presName="parentLin" presStyleCnt="0"/>
      <dgm:spPr/>
    </dgm:pt>
    <dgm:pt modelId="{64332C4C-D593-42C6-96BD-85621630A254}" type="pres">
      <dgm:prSet presAssocID="{09B3E865-3609-49BD-93C3-BB556F535593}" presName="parentLeftMargin" presStyleLbl="node1" presStyleIdx="1" presStyleCnt="4"/>
      <dgm:spPr/>
    </dgm:pt>
    <dgm:pt modelId="{BCD0892D-FA95-45AB-A7CC-17788FFE98D8}" type="pres">
      <dgm:prSet presAssocID="{09B3E865-3609-49BD-93C3-BB556F535593}" presName="parentText" presStyleLbl="node1" presStyleIdx="2" presStyleCnt="4">
        <dgm:presLayoutVars>
          <dgm:chMax val="0"/>
          <dgm:bulletEnabled val="1"/>
        </dgm:presLayoutVars>
      </dgm:prSet>
      <dgm:spPr/>
    </dgm:pt>
    <dgm:pt modelId="{C5DFC058-A958-4F1F-ABF5-1DF49A6D8B61}" type="pres">
      <dgm:prSet presAssocID="{09B3E865-3609-49BD-93C3-BB556F535593}" presName="negativeSpace" presStyleCnt="0"/>
      <dgm:spPr/>
    </dgm:pt>
    <dgm:pt modelId="{E99B8653-14C8-41C4-82FF-78B65ABA6263}" type="pres">
      <dgm:prSet presAssocID="{09B3E865-3609-49BD-93C3-BB556F535593}" presName="childText" presStyleLbl="conFgAcc1" presStyleIdx="2" presStyleCnt="4">
        <dgm:presLayoutVars>
          <dgm:bulletEnabled val="1"/>
        </dgm:presLayoutVars>
      </dgm:prSet>
      <dgm:spPr/>
    </dgm:pt>
    <dgm:pt modelId="{7E9747A6-EA86-4797-B682-BAC964B121C5}" type="pres">
      <dgm:prSet presAssocID="{60BC0DBD-29B6-423D-A942-0879939A19CF}" presName="spaceBetweenRectangles" presStyleCnt="0"/>
      <dgm:spPr/>
    </dgm:pt>
    <dgm:pt modelId="{B13C12EC-BE01-4317-AF08-361A57A2CA9B}" type="pres">
      <dgm:prSet presAssocID="{ED732CBB-B586-401D-95B8-2F81D0E4CB4B}" presName="parentLin" presStyleCnt="0"/>
      <dgm:spPr/>
    </dgm:pt>
    <dgm:pt modelId="{AB88C3E4-6678-4EDE-9436-1767B23868CE}" type="pres">
      <dgm:prSet presAssocID="{ED732CBB-B586-401D-95B8-2F81D0E4CB4B}" presName="parentLeftMargin" presStyleLbl="node1" presStyleIdx="2" presStyleCnt="4"/>
      <dgm:spPr/>
    </dgm:pt>
    <dgm:pt modelId="{5DC0EF26-7E4B-48B1-8E96-DFD9C96C2F19}" type="pres">
      <dgm:prSet presAssocID="{ED732CBB-B586-401D-95B8-2F81D0E4CB4B}" presName="parentText" presStyleLbl="node1" presStyleIdx="3" presStyleCnt="4" custLinFactNeighborX="-12906" custLinFactNeighborY="2993">
        <dgm:presLayoutVars>
          <dgm:chMax val="0"/>
          <dgm:bulletEnabled val="1"/>
        </dgm:presLayoutVars>
      </dgm:prSet>
      <dgm:spPr/>
    </dgm:pt>
    <dgm:pt modelId="{CC3B9707-9836-4619-9721-49EB354DFBAD}" type="pres">
      <dgm:prSet presAssocID="{ED732CBB-B586-401D-95B8-2F81D0E4CB4B}" presName="negativeSpace" presStyleCnt="0"/>
      <dgm:spPr/>
    </dgm:pt>
    <dgm:pt modelId="{FE68B5C9-BF10-4524-88AA-9063BEAD1BC1}" type="pres">
      <dgm:prSet presAssocID="{ED732CBB-B586-401D-95B8-2F81D0E4CB4B}" presName="childText" presStyleLbl="conFgAcc1" presStyleIdx="3" presStyleCnt="4" custLinFactNeighborX="-6276" custLinFactNeighborY="69341">
        <dgm:presLayoutVars>
          <dgm:bulletEnabled val="1"/>
        </dgm:presLayoutVars>
      </dgm:prSet>
      <dgm:spPr/>
    </dgm:pt>
  </dgm:ptLst>
  <dgm:cxnLst>
    <dgm:cxn modelId="{9311DD05-0624-4361-818A-BEDD00A83986}" type="presOf" srcId="{F39E7CC3-5752-4FCF-A4C4-D32F41785CAE}" destId="{59D0A481-E1A3-4719-9B4D-808F20BB80E4}" srcOrd="0" destOrd="0" presId="urn:microsoft.com/office/officeart/2005/8/layout/list1"/>
    <dgm:cxn modelId="{05506915-130F-4BBE-9425-165CF43AA42C}" srcId="{A2B335B7-7FF4-4402-9A3E-FA388C1A443C}" destId="{95E1F630-12FE-4DD4-8ECF-4694A9BFF0AC}" srcOrd="1" destOrd="0" parTransId="{83D32F0C-8970-476C-89C6-60F4DF85721D}" sibTransId="{412FE4EF-BDA1-4ECF-8CD9-A05FD1E78F95}"/>
    <dgm:cxn modelId="{DB2DDC17-8AC8-4695-8B46-A50CB5863E1B}" type="presOf" srcId="{09B3E865-3609-49BD-93C3-BB556F535593}" destId="{64332C4C-D593-42C6-96BD-85621630A254}" srcOrd="0" destOrd="0" presId="urn:microsoft.com/office/officeart/2005/8/layout/list1"/>
    <dgm:cxn modelId="{D54C5919-5D4A-44A0-A36B-AE30180226A7}" srcId="{ED732CBB-B586-401D-95B8-2F81D0E4CB4B}" destId="{825A77E9-F3C3-47E1-9869-E06C5A3C12D8}" srcOrd="0" destOrd="0" parTransId="{C7913BBA-C767-4026-ADAE-56730D7463EE}" sibTransId="{02A4AE02-EF16-47A0-9DBF-B3F5A0F0C908}"/>
    <dgm:cxn modelId="{DB33851B-5835-4220-81D4-5F4012CDABA1}" srcId="{F39E7CC3-5752-4FCF-A4C4-D32F41785CAE}" destId="{A2B335B7-7FF4-4402-9A3E-FA388C1A443C}" srcOrd="1" destOrd="0" parTransId="{61611FF5-C258-4D51-9828-AB47DB90136C}" sibTransId="{BEC00DE8-3FC3-4A89-B4B4-78DE3B9B6570}"/>
    <dgm:cxn modelId="{F775193D-C039-4542-8CD1-5562DEAC5C28}" type="presOf" srcId="{03B1ED5F-0E84-4270-A755-91C903A9D2A7}" destId="{656559E5-3EB1-4217-9A70-472C1CA713A3}" srcOrd="0" destOrd="0" presId="urn:microsoft.com/office/officeart/2005/8/layout/list1"/>
    <dgm:cxn modelId="{ED200043-537D-4922-B4F7-23F5CC614E68}" type="presOf" srcId="{981D1BFE-A9DB-429D-8D15-9B06D61FFD24}" destId="{D1B88E80-6857-43EC-9BB2-215428ADF144}" srcOrd="0" destOrd="0" presId="urn:microsoft.com/office/officeart/2005/8/layout/list1"/>
    <dgm:cxn modelId="{370DD768-D0AB-4392-8072-E6047BDD192A}" type="presOf" srcId="{B114AF6A-5F83-442F-88B5-EB2217D57869}" destId="{E99B8653-14C8-41C4-82FF-78B65ABA6263}" srcOrd="0" destOrd="0" presId="urn:microsoft.com/office/officeart/2005/8/layout/list1"/>
    <dgm:cxn modelId="{EEC4826F-0BFB-4C58-BDF4-2A9C947A6502}" type="presOf" srcId="{A2B335B7-7FF4-4402-9A3E-FA388C1A443C}" destId="{EF951B93-A013-4565-911F-01D4BA0E9280}" srcOrd="0" destOrd="0" presId="urn:microsoft.com/office/officeart/2005/8/layout/list1"/>
    <dgm:cxn modelId="{93CD0651-0C23-43B1-92C9-04F3EBC7E167}" type="presOf" srcId="{AA3C4BEA-2938-4738-9A8E-1CF7E3BEE6A8}" destId="{FE68B5C9-BF10-4524-88AA-9063BEAD1BC1}" srcOrd="0" destOrd="1" presId="urn:microsoft.com/office/officeart/2005/8/layout/list1"/>
    <dgm:cxn modelId="{067BD575-2133-403D-B3D1-D997055F6600}" type="presOf" srcId="{95E1F630-12FE-4DD4-8ECF-4694A9BFF0AC}" destId="{656559E5-3EB1-4217-9A70-472C1CA713A3}" srcOrd="0" destOrd="1" presId="urn:microsoft.com/office/officeart/2005/8/layout/list1"/>
    <dgm:cxn modelId="{71DC9582-43A8-45C5-A2EA-F959682A274D}" srcId="{F39E7CC3-5752-4FCF-A4C4-D32F41785CAE}" destId="{981D1BFE-A9DB-429D-8D15-9B06D61FFD24}" srcOrd="0" destOrd="0" parTransId="{CB51E5DC-054F-43F1-A498-A5F20BC6DA0F}" sibTransId="{AFA2B46C-C393-47C0-9B3C-F0D7EA2493AD}"/>
    <dgm:cxn modelId="{68816498-93B1-49FC-A002-78C09E24B813}" type="presOf" srcId="{ED732CBB-B586-401D-95B8-2F81D0E4CB4B}" destId="{5DC0EF26-7E4B-48B1-8E96-DFD9C96C2F19}" srcOrd="1" destOrd="0" presId="urn:microsoft.com/office/officeart/2005/8/layout/list1"/>
    <dgm:cxn modelId="{884BF19B-0C04-4CD7-99B1-E9365ED03640}" srcId="{09B3E865-3609-49BD-93C3-BB556F535593}" destId="{B114AF6A-5F83-442F-88B5-EB2217D57869}" srcOrd="0" destOrd="0" parTransId="{70358745-2380-4BAC-9125-913313928EE4}" sibTransId="{97B2D22B-2BA3-4708-8734-1667B1FC6723}"/>
    <dgm:cxn modelId="{7CE377A2-A387-47AB-82D8-A5B47E99051F}" type="presOf" srcId="{825A77E9-F3C3-47E1-9869-E06C5A3C12D8}" destId="{FE68B5C9-BF10-4524-88AA-9063BEAD1BC1}" srcOrd="0" destOrd="0" presId="urn:microsoft.com/office/officeart/2005/8/layout/list1"/>
    <dgm:cxn modelId="{084AA4AC-E895-446D-A606-047E593B7CF9}" type="presOf" srcId="{ED732CBB-B586-401D-95B8-2F81D0E4CB4B}" destId="{AB88C3E4-6678-4EDE-9436-1767B23868CE}" srcOrd="0" destOrd="0" presId="urn:microsoft.com/office/officeart/2005/8/layout/list1"/>
    <dgm:cxn modelId="{7096A7B1-6A3B-4A6C-AA6C-003B71BC15EF}" srcId="{A2B335B7-7FF4-4402-9A3E-FA388C1A443C}" destId="{03B1ED5F-0E84-4270-A755-91C903A9D2A7}" srcOrd="0" destOrd="0" parTransId="{61D287DA-F850-447C-A18C-39D449FAE256}" sibTransId="{C06A89AE-85D8-47F4-8CAB-AE45B2AC0D4E}"/>
    <dgm:cxn modelId="{D4B406B7-FBC8-4EF7-AC0E-F1E1D716A4F9}" type="presOf" srcId="{981D1BFE-A9DB-429D-8D15-9B06D61FFD24}" destId="{94D84C66-2830-4D11-B633-71E0111BFCA3}" srcOrd="1" destOrd="0" presId="urn:microsoft.com/office/officeart/2005/8/layout/list1"/>
    <dgm:cxn modelId="{76D19BB7-7FA4-4B9B-9D94-04E2AAF5D085}" type="presOf" srcId="{A2B335B7-7FF4-4402-9A3E-FA388C1A443C}" destId="{085D2494-61DE-4CBC-B300-062DAD1ADE7D}" srcOrd="1" destOrd="0" presId="urn:microsoft.com/office/officeart/2005/8/layout/list1"/>
    <dgm:cxn modelId="{DF945EBA-C539-4996-B214-3904D4783BD0}" srcId="{F39E7CC3-5752-4FCF-A4C4-D32F41785CAE}" destId="{09B3E865-3609-49BD-93C3-BB556F535593}" srcOrd="2" destOrd="0" parTransId="{4A0F090C-3A8E-473A-86A0-BA101638543A}" sibTransId="{60BC0DBD-29B6-423D-A942-0879939A19CF}"/>
    <dgm:cxn modelId="{09402CBE-E71A-4B30-903F-CBD3AE6583F8}" srcId="{F39E7CC3-5752-4FCF-A4C4-D32F41785CAE}" destId="{ED732CBB-B586-401D-95B8-2F81D0E4CB4B}" srcOrd="3" destOrd="0" parTransId="{9907ED9D-27DD-4574-96BF-C03FA25009CF}" sibTransId="{A52C7037-FAB5-4D0A-B420-A3E884EE02D0}"/>
    <dgm:cxn modelId="{775098CF-B8D5-49D5-A513-E86B7BDA11E0}" srcId="{ED732CBB-B586-401D-95B8-2F81D0E4CB4B}" destId="{AA3C4BEA-2938-4738-9A8E-1CF7E3BEE6A8}" srcOrd="1" destOrd="0" parTransId="{BCCE1770-9BD3-40D9-967F-4C3016004063}" sibTransId="{5D53C503-0C0A-4195-9A46-B8A10054CFD5}"/>
    <dgm:cxn modelId="{DAD41CE5-2A50-4765-96A8-EB44C53DDCDE}" type="presOf" srcId="{09B3E865-3609-49BD-93C3-BB556F535593}" destId="{BCD0892D-FA95-45AB-A7CC-17788FFE98D8}" srcOrd="1" destOrd="0" presId="urn:microsoft.com/office/officeart/2005/8/layout/list1"/>
    <dgm:cxn modelId="{1734659A-9F03-4BB6-8131-DE81C6A27B57}" type="presParOf" srcId="{59D0A481-E1A3-4719-9B4D-808F20BB80E4}" destId="{32C1E33D-73D4-4ACD-A41F-E6659725B0D6}" srcOrd="0" destOrd="0" presId="urn:microsoft.com/office/officeart/2005/8/layout/list1"/>
    <dgm:cxn modelId="{EA338556-9165-44AE-B49E-F93843027BB7}" type="presParOf" srcId="{32C1E33D-73D4-4ACD-A41F-E6659725B0D6}" destId="{D1B88E80-6857-43EC-9BB2-215428ADF144}" srcOrd="0" destOrd="0" presId="urn:microsoft.com/office/officeart/2005/8/layout/list1"/>
    <dgm:cxn modelId="{73C48FDA-6897-4F88-A638-92E0E66A2AEB}" type="presParOf" srcId="{32C1E33D-73D4-4ACD-A41F-E6659725B0D6}" destId="{94D84C66-2830-4D11-B633-71E0111BFCA3}" srcOrd="1" destOrd="0" presId="urn:microsoft.com/office/officeart/2005/8/layout/list1"/>
    <dgm:cxn modelId="{87887422-FD43-425E-B409-C20A49A37223}" type="presParOf" srcId="{59D0A481-E1A3-4719-9B4D-808F20BB80E4}" destId="{360C9ED3-DE75-4A1D-9116-3A0D1AAD22DB}" srcOrd="1" destOrd="0" presId="urn:microsoft.com/office/officeart/2005/8/layout/list1"/>
    <dgm:cxn modelId="{CA335B15-6E61-43E4-B368-B766C10C1DA9}" type="presParOf" srcId="{59D0A481-E1A3-4719-9B4D-808F20BB80E4}" destId="{8222609B-8772-4675-82B8-A7AE16586A6B}" srcOrd="2" destOrd="0" presId="urn:microsoft.com/office/officeart/2005/8/layout/list1"/>
    <dgm:cxn modelId="{CAB259A2-8BD9-471C-A9BE-2C2AEA9AA67D}" type="presParOf" srcId="{59D0A481-E1A3-4719-9B4D-808F20BB80E4}" destId="{3BD6B30B-2844-4418-A521-A88F099340C1}" srcOrd="3" destOrd="0" presId="urn:microsoft.com/office/officeart/2005/8/layout/list1"/>
    <dgm:cxn modelId="{61529380-FC85-40D5-AF48-F8BAF3E7A034}" type="presParOf" srcId="{59D0A481-E1A3-4719-9B4D-808F20BB80E4}" destId="{6E54DB47-CC2E-4678-BD6A-319AACADE9F1}" srcOrd="4" destOrd="0" presId="urn:microsoft.com/office/officeart/2005/8/layout/list1"/>
    <dgm:cxn modelId="{48AC8B91-F8FA-4F38-AB9A-7302A879E39E}" type="presParOf" srcId="{6E54DB47-CC2E-4678-BD6A-319AACADE9F1}" destId="{EF951B93-A013-4565-911F-01D4BA0E9280}" srcOrd="0" destOrd="0" presId="urn:microsoft.com/office/officeart/2005/8/layout/list1"/>
    <dgm:cxn modelId="{28ABC904-AC29-4C07-B5A2-60F35ABEBDAC}" type="presParOf" srcId="{6E54DB47-CC2E-4678-BD6A-319AACADE9F1}" destId="{085D2494-61DE-4CBC-B300-062DAD1ADE7D}" srcOrd="1" destOrd="0" presId="urn:microsoft.com/office/officeart/2005/8/layout/list1"/>
    <dgm:cxn modelId="{81059DBA-F76E-4522-A194-DD4F9C842942}" type="presParOf" srcId="{59D0A481-E1A3-4719-9B4D-808F20BB80E4}" destId="{A7E3FF1A-EBC6-4E3C-A6B4-26FEE339B90E}" srcOrd="5" destOrd="0" presId="urn:microsoft.com/office/officeart/2005/8/layout/list1"/>
    <dgm:cxn modelId="{4DF42000-85A4-41CD-A441-E8472807B42B}" type="presParOf" srcId="{59D0A481-E1A3-4719-9B4D-808F20BB80E4}" destId="{656559E5-3EB1-4217-9A70-472C1CA713A3}" srcOrd="6" destOrd="0" presId="urn:microsoft.com/office/officeart/2005/8/layout/list1"/>
    <dgm:cxn modelId="{A16F3777-B1E5-4079-A3D9-EBB095E6D0CB}" type="presParOf" srcId="{59D0A481-E1A3-4719-9B4D-808F20BB80E4}" destId="{B1F20D07-3634-43D7-94A8-2C97C2269571}" srcOrd="7" destOrd="0" presId="urn:microsoft.com/office/officeart/2005/8/layout/list1"/>
    <dgm:cxn modelId="{AA01D5E1-DDCF-4CC8-83BA-51705361176B}" type="presParOf" srcId="{59D0A481-E1A3-4719-9B4D-808F20BB80E4}" destId="{9622C285-3193-4DDD-9F1A-DB50FA2726B1}" srcOrd="8" destOrd="0" presId="urn:microsoft.com/office/officeart/2005/8/layout/list1"/>
    <dgm:cxn modelId="{37CC9586-F555-45AF-80F9-2A494E1430F6}" type="presParOf" srcId="{9622C285-3193-4DDD-9F1A-DB50FA2726B1}" destId="{64332C4C-D593-42C6-96BD-85621630A254}" srcOrd="0" destOrd="0" presId="urn:microsoft.com/office/officeart/2005/8/layout/list1"/>
    <dgm:cxn modelId="{1A6B57C3-C6F2-41BF-949F-04AB53EDCF0A}" type="presParOf" srcId="{9622C285-3193-4DDD-9F1A-DB50FA2726B1}" destId="{BCD0892D-FA95-45AB-A7CC-17788FFE98D8}" srcOrd="1" destOrd="0" presId="urn:microsoft.com/office/officeart/2005/8/layout/list1"/>
    <dgm:cxn modelId="{075871AC-2C17-4CEE-BB64-E773479C1643}" type="presParOf" srcId="{59D0A481-E1A3-4719-9B4D-808F20BB80E4}" destId="{C5DFC058-A958-4F1F-ABF5-1DF49A6D8B61}" srcOrd="9" destOrd="0" presId="urn:microsoft.com/office/officeart/2005/8/layout/list1"/>
    <dgm:cxn modelId="{7244E40C-BF2F-4A0A-B2FB-61DF40977D53}" type="presParOf" srcId="{59D0A481-E1A3-4719-9B4D-808F20BB80E4}" destId="{E99B8653-14C8-41C4-82FF-78B65ABA6263}" srcOrd="10" destOrd="0" presId="urn:microsoft.com/office/officeart/2005/8/layout/list1"/>
    <dgm:cxn modelId="{421F7B73-BDE4-412A-9E48-B0782FA3B683}" type="presParOf" srcId="{59D0A481-E1A3-4719-9B4D-808F20BB80E4}" destId="{7E9747A6-EA86-4797-B682-BAC964B121C5}" srcOrd="11" destOrd="0" presId="urn:microsoft.com/office/officeart/2005/8/layout/list1"/>
    <dgm:cxn modelId="{468A465D-539D-4DD2-9C8F-FF38811DD65E}" type="presParOf" srcId="{59D0A481-E1A3-4719-9B4D-808F20BB80E4}" destId="{B13C12EC-BE01-4317-AF08-361A57A2CA9B}" srcOrd="12" destOrd="0" presId="urn:microsoft.com/office/officeart/2005/8/layout/list1"/>
    <dgm:cxn modelId="{21032A54-6BC4-4437-AFF7-8D109C0A2D29}" type="presParOf" srcId="{B13C12EC-BE01-4317-AF08-361A57A2CA9B}" destId="{AB88C3E4-6678-4EDE-9436-1767B23868CE}" srcOrd="0" destOrd="0" presId="urn:microsoft.com/office/officeart/2005/8/layout/list1"/>
    <dgm:cxn modelId="{03E3762F-1454-4007-B128-52DDFBB9BD0D}" type="presParOf" srcId="{B13C12EC-BE01-4317-AF08-361A57A2CA9B}" destId="{5DC0EF26-7E4B-48B1-8E96-DFD9C96C2F19}" srcOrd="1" destOrd="0" presId="urn:microsoft.com/office/officeart/2005/8/layout/list1"/>
    <dgm:cxn modelId="{FEDC06EC-7BEB-4538-AC36-2312D4099E5E}" type="presParOf" srcId="{59D0A481-E1A3-4719-9B4D-808F20BB80E4}" destId="{CC3B9707-9836-4619-9721-49EB354DFBAD}" srcOrd="13" destOrd="0" presId="urn:microsoft.com/office/officeart/2005/8/layout/list1"/>
    <dgm:cxn modelId="{A2DC61AF-BA70-4ECD-A264-C7A8289AF39C}" type="presParOf" srcId="{59D0A481-E1A3-4719-9B4D-808F20BB80E4}" destId="{FE68B5C9-BF10-4524-88AA-9063BEAD1BC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CBB4E-4CE1-46A9-92EB-D190EFB55AB5}"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0A08B4DA-F9D7-4018-BD81-8215DA432E3A}">
      <dgm:prSet custT="1"/>
      <dgm:spPr/>
      <dgm:t>
        <a:bodyPr/>
        <a:lstStyle/>
        <a:p>
          <a:pPr rtl="0">
            <a:buFont typeface="Wingdings" pitchFamily="2" charset="2"/>
            <a:buChar char="§"/>
          </a:pPr>
          <a:r>
            <a:rPr lang="en-US" sz="1800" b="1" dirty="0">
              <a:latin typeface="Helvetica Neue"/>
              <a:cs typeface="Times New Roman" pitchFamily="18" charset="0"/>
            </a:rPr>
            <a:t>Mathematical algorithms to determine</a:t>
          </a:r>
        </a:p>
      </dgm:t>
    </dgm:pt>
    <dgm:pt modelId="{BAD4834B-4C77-4090-A7EC-BDFE3CB62CBD}" type="parTrans" cxnId="{EDCC54C0-2055-41C2-9909-26BF6E3018A4}">
      <dgm:prSet/>
      <dgm:spPr/>
      <dgm:t>
        <a:bodyPr/>
        <a:lstStyle/>
        <a:p>
          <a:endParaRPr lang="en-US">
            <a:latin typeface="Helvetica Neue"/>
          </a:endParaRPr>
        </a:p>
      </dgm:t>
    </dgm:pt>
    <dgm:pt modelId="{EA8F9DB7-CD5F-42D4-B584-F93661F26994}" type="sibTrans" cxnId="{EDCC54C0-2055-41C2-9909-26BF6E3018A4}">
      <dgm:prSet/>
      <dgm:spPr/>
      <dgm:t>
        <a:bodyPr/>
        <a:lstStyle/>
        <a:p>
          <a:endParaRPr lang="en-US">
            <a:latin typeface="Helvetica Neue"/>
          </a:endParaRPr>
        </a:p>
      </dgm:t>
    </dgm:pt>
    <dgm:pt modelId="{73688CA1-4107-471D-965A-AD8640860EED}">
      <dgm:prSet/>
      <dgm:spPr/>
      <dgm:t>
        <a:bodyPr/>
        <a:lstStyle/>
        <a:p>
          <a:pPr rtl="0"/>
          <a:endParaRPr lang="en-US" sz="2200" dirty="0">
            <a:latin typeface="Helvetica Neue"/>
          </a:endParaRPr>
        </a:p>
      </dgm:t>
    </dgm:pt>
    <dgm:pt modelId="{896FFA31-DE57-4465-B3C3-2DA1B624D01C}" type="parTrans" cxnId="{B067BE61-F48C-4A0E-BF44-360BFD7FFAC1}">
      <dgm:prSet/>
      <dgm:spPr/>
      <dgm:t>
        <a:bodyPr/>
        <a:lstStyle/>
        <a:p>
          <a:endParaRPr lang="en-US">
            <a:latin typeface="Helvetica Neue"/>
          </a:endParaRPr>
        </a:p>
      </dgm:t>
    </dgm:pt>
    <dgm:pt modelId="{E3DB555F-83C0-4306-88C8-D41FE1148348}" type="sibTrans" cxnId="{B067BE61-F48C-4A0E-BF44-360BFD7FFAC1}">
      <dgm:prSet/>
      <dgm:spPr/>
      <dgm:t>
        <a:bodyPr/>
        <a:lstStyle/>
        <a:p>
          <a:endParaRPr lang="en-US">
            <a:latin typeface="Helvetica Neue"/>
          </a:endParaRPr>
        </a:p>
      </dgm:t>
    </dgm:pt>
    <dgm:pt modelId="{65C9BD7E-81B8-4E9C-9104-E362F8DA5277}">
      <dgm:prSet custT="1"/>
      <dgm:spPr/>
      <dgm:t>
        <a:bodyPr/>
        <a:lstStyle/>
        <a:p>
          <a:pPr rtl="0"/>
          <a:r>
            <a:rPr lang="en-US" sz="1800" dirty="0">
              <a:solidFill>
                <a:srgbClr val="8F0500"/>
              </a:solidFill>
              <a:latin typeface="Helvetica Neue"/>
              <a:cs typeface="Times New Roman" pitchFamily="18" charset="0"/>
            </a:rPr>
            <a:t>This can be accomplished by implementing network modeling and operation research planning tools that employ two techniques</a:t>
          </a:r>
        </a:p>
      </dgm:t>
    </dgm:pt>
    <dgm:pt modelId="{6A904E37-93C1-4055-8CC4-9FC7D3B74931}" type="parTrans" cxnId="{990EBE8E-8576-459B-890A-B13A9D57D148}">
      <dgm:prSet/>
      <dgm:spPr/>
      <dgm:t>
        <a:bodyPr/>
        <a:lstStyle/>
        <a:p>
          <a:endParaRPr lang="en-US">
            <a:latin typeface="Helvetica Neue"/>
          </a:endParaRPr>
        </a:p>
      </dgm:t>
    </dgm:pt>
    <dgm:pt modelId="{E1279E5D-FDF0-4B65-B755-CD3E23FF1F15}" type="sibTrans" cxnId="{990EBE8E-8576-459B-890A-B13A9D57D148}">
      <dgm:prSet/>
      <dgm:spPr/>
      <dgm:t>
        <a:bodyPr/>
        <a:lstStyle/>
        <a:p>
          <a:endParaRPr lang="en-US">
            <a:latin typeface="Helvetica Neue"/>
          </a:endParaRPr>
        </a:p>
      </dgm:t>
    </dgm:pt>
    <dgm:pt modelId="{39963DC3-46A5-4591-9D7F-264C6343F933}">
      <dgm:prSet custT="1"/>
      <dgm:spPr/>
      <dgm:t>
        <a:bodyPr/>
        <a:lstStyle/>
        <a:p>
          <a:pPr>
            <a:buFont typeface="Wingdings" pitchFamily="2" charset="2"/>
            <a:buChar char="§"/>
          </a:pPr>
          <a:r>
            <a:rPr lang="en-US" sz="1800" b="1" dirty="0">
              <a:latin typeface="Helvetica Neue"/>
              <a:cs typeface="Times New Roman" pitchFamily="18" charset="0"/>
            </a:rPr>
            <a:t>Supply Chain (Customer, Warehouse &amp; Fleet) Network Optimization</a:t>
          </a:r>
        </a:p>
      </dgm:t>
    </dgm:pt>
    <dgm:pt modelId="{277577AD-EEB4-4D85-8ADB-FA20FE366679}" type="parTrans" cxnId="{E4CAF801-52A9-476C-BE93-27565D8DAA1B}">
      <dgm:prSet/>
      <dgm:spPr/>
      <dgm:t>
        <a:bodyPr/>
        <a:lstStyle/>
        <a:p>
          <a:endParaRPr lang="en-US">
            <a:latin typeface="Helvetica Neue"/>
          </a:endParaRPr>
        </a:p>
      </dgm:t>
    </dgm:pt>
    <dgm:pt modelId="{D02E2DF3-96DC-4A4A-92A8-8BE9BF19A3DC}" type="sibTrans" cxnId="{E4CAF801-52A9-476C-BE93-27565D8DAA1B}">
      <dgm:prSet/>
      <dgm:spPr/>
      <dgm:t>
        <a:bodyPr/>
        <a:lstStyle/>
        <a:p>
          <a:endParaRPr lang="en-US">
            <a:latin typeface="Helvetica Neue"/>
          </a:endParaRPr>
        </a:p>
      </dgm:t>
    </dgm:pt>
    <dgm:pt modelId="{64C9155B-5777-450E-8A32-F1434D210801}">
      <dgm:prSet custT="1"/>
      <dgm:spPr/>
      <dgm:t>
        <a:bodyPr/>
        <a:lstStyle/>
        <a:p>
          <a:pPr rtl="0"/>
          <a:r>
            <a:rPr lang="en-US" sz="1800" dirty="0">
              <a:solidFill>
                <a:srgbClr val="8F0500"/>
              </a:solidFill>
              <a:latin typeface="Helvetica Neue"/>
              <a:cs typeface="Times New Roman" pitchFamily="18" charset="0"/>
            </a:rPr>
            <a:t>Least-cost or Best solutions (Method used to obtain the initial feasible solution) e.g. efficient supply chain</a:t>
          </a:r>
        </a:p>
      </dgm:t>
    </dgm:pt>
    <dgm:pt modelId="{A036046B-21EF-4342-AD39-F8884AE61579}" type="sibTrans" cxnId="{6206A301-4DB4-4163-B7C6-9DA8B63E64F0}">
      <dgm:prSet/>
      <dgm:spPr/>
      <dgm:t>
        <a:bodyPr/>
        <a:lstStyle/>
        <a:p>
          <a:endParaRPr lang="en-US">
            <a:latin typeface="Helvetica Neue"/>
          </a:endParaRPr>
        </a:p>
      </dgm:t>
    </dgm:pt>
    <dgm:pt modelId="{23193D55-48BE-488A-93D8-16E03B562CB5}" type="parTrans" cxnId="{6206A301-4DB4-4163-B7C6-9DA8B63E64F0}">
      <dgm:prSet/>
      <dgm:spPr/>
      <dgm:t>
        <a:bodyPr/>
        <a:lstStyle/>
        <a:p>
          <a:endParaRPr lang="en-US">
            <a:latin typeface="Helvetica Neue"/>
          </a:endParaRPr>
        </a:p>
      </dgm:t>
    </dgm:pt>
    <dgm:pt modelId="{19065252-C3AB-45BD-AE0F-3FA2757B7D95}">
      <dgm:prSet custT="1"/>
      <dgm:spPr/>
      <dgm:t>
        <a:bodyPr/>
        <a:lstStyle/>
        <a:p>
          <a:pPr rtl="0">
            <a:buFont typeface="Wingdings" pitchFamily="2" charset="2"/>
            <a:buChar char="§"/>
          </a:pPr>
          <a:r>
            <a:rPr lang="en-US" sz="1800" b="1" dirty="0">
              <a:latin typeface="Helvetica Neue"/>
              <a:cs typeface="Times New Roman" pitchFamily="18" charset="0"/>
            </a:rPr>
            <a:t>Simulation models to evaluate </a:t>
          </a:r>
        </a:p>
      </dgm:t>
    </dgm:pt>
    <dgm:pt modelId="{FC5F3E27-F3B0-4B9C-BD14-4D78E1E180B6}" type="parTrans" cxnId="{7E4717C3-583F-480A-97FE-5845B56FD4A3}">
      <dgm:prSet/>
      <dgm:spPr/>
      <dgm:t>
        <a:bodyPr/>
        <a:lstStyle/>
        <a:p>
          <a:endParaRPr lang="en-US">
            <a:latin typeface="Helvetica Neue"/>
          </a:endParaRPr>
        </a:p>
      </dgm:t>
    </dgm:pt>
    <dgm:pt modelId="{A6FCCEF2-B1A1-418A-9FB2-FCE041DB0845}" type="sibTrans" cxnId="{7E4717C3-583F-480A-97FE-5845B56FD4A3}">
      <dgm:prSet/>
      <dgm:spPr/>
      <dgm:t>
        <a:bodyPr/>
        <a:lstStyle/>
        <a:p>
          <a:endParaRPr lang="en-US">
            <a:latin typeface="Helvetica Neue"/>
          </a:endParaRPr>
        </a:p>
      </dgm:t>
    </dgm:pt>
    <dgm:pt modelId="{C86AA33E-F8AF-4A04-9914-C2F65D0F2EAF}">
      <dgm:prSet custT="1"/>
      <dgm:spPr/>
      <dgm:t>
        <a:bodyPr/>
        <a:lstStyle/>
        <a:p>
          <a:pPr rtl="0"/>
          <a:r>
            <a:rPr lang="en-US" sz="1800" dirty="0">
              <a:solidFill>
                <a:srgbClr val="8F0500"/>
              </a:solidFill>
              <a:latin typeface="Helvetica Neue"/>
              <a:cs typeface="Times New Roman" pitchFamily="18" charset="0"/>
            </a:rPr>
            <a:t>Design Alternative (Particular design for specific requirement) e.g. responsive supply chain</a:t>
          </a:r>
        </a:p>
      </dgm:t>
    </dgm:pt>
    <dgm:pt modelId="{E51F787A-3F45-495E-9300-C119132A269A}" type="sibTrans" cxnId="{E23DB8D9-3D07-4BB2-84DE-25A2BD31FBE5}">
      <dgm:prSet/>
      <dgm:spPr/>
      <dgm:t>
        <a:bodyPr/>
        <a:lstStyle/>
        <a:p>
          <a:endParaRPr lang="en-US">
            <a:latin typeface="Helvetica Neue"/>
          </a:endParaRPr>
        </a:p>
      </dgm:t>
    </dgm:pt>
    <dgm:pt modelId="{03F12F78-E1A5-4C21-8C69-DB89A786B68C}" type="parTrans" cxnId="{E23DB8D9-3D07-4BB2-84DE-25A2BD31FBE5}">
      <dgm:prSet/>
      <dgm:spPr/>
      <dgm:t>
        <a:bodyPr/>
        <a:lstStyle/>
        <a:p>
          <a:endParaRPr lang="en-US">
            <a:latin typeface="Helvetica Neue"/>
          </a:endParaRPr>
        </a:p>
      </dgm:t>
    </dgm:pt>
    <dgm:pt modelId="{D66E1FE0-D45D-4BD7-8BEB-1613319CA137}" type="pres">
      <dgm:prSet presAssocID="{8A9CBB4E-4CE1-46A9-92EB-D190EFB55AB5}" presName="Name0" presStyleCnt="0">
        <dgm:presLayoutVars>
          <dgm:dir/>
          <dgm:animLvl val="lvl"/>
          <dgm:resizeHandles val="exact"/>
        </dgm:presLayoutVars>
      </dgm:prSet>
      <dgm:spPr/>
    </dgm:pt>
    <dgm:pt modelId="{F32FBF90-B1F2-44B4-A116-B58145780D78}" type="pres">
      <dgm:prSet presAssocID="{8A9CBB4E-4CE1-46A9-92EB-D190EFB55AB5}" presName="tSp" presStyleCnt="0"/>
      <dgm:spPr/>
    </dgm:pt>
    <dgm:pt modelId="{22996A8A-3E34-4B91-A1D3-0FC19634BD12}" type="pres">
      <dgm:prSet presAssocID="{8A9CBB4E-4CE1-46A9-92EB-D190EFB55AB5}" presName="bSp" presStyleCnt="0"/>
      <dgm:spPr/>
    </dgm:pt>
    <dgm:pt modelId="{B1D7992F-E739-43FA-836A-7DBF49F2DF29}" type="pres">
      <dgm:prSet presAssocID="{8A9CBB4E-4CE1-46A9-92EB-D190EFB55AB5}" presName="process" presStyleCnt="0"/>
      <dgm:spPr/>
    </dgm:pt>
    <dgm:pt modelId="{815E38F5-B2B5-4AEC-8C2B-962D095FBA72}" type="pres">
      <dgm:prSet presAssocID="{65C9BD7E-81B8-4E9C-9104-E362F8DA5277}" presName="composite1" presStyleCnt="0"/>
      <dgm:spPr/>
    </dgm:pt>
    <dgm:pt modelId="{F42326A4-FFC2-49FF-9662-9C826C2BD0CF}" type="pres">
      <dgm:prSet presAssocID="{65C9BD7E-81B8-4E9C-9104-E362F8DA5277}" presName="dummyNode1" presStyleLbl="node1" presStyleIdx="0" presStyleCnt="3"/>
      <dgm:spPr/>
    </dgm:pt>
    <dgm:pt modelId="{34C353B0-FC65-4594-817F-7A5DE8270864}" type="pres">
      <dgm:prSet presAssocID="{65C9BD7E-81B8-4E9C-9104-E362F8DA5277}" presName="childNode1" presStyleLbl="bgAcc1" presStyleIdx="0" presStyleCnt="3" custLinFactNeighborX="2120" custLinFactNeighborY="-23806">
        <dgm:presLayoutVars>
          <dgm:bulletEnabled val="1"/>
        </dgm:presLayoutVars>
      </dgm:prSet>
      <dgm:spPr/>
    </dgm:pt>
    <dgm:pt modelId="{C9129999-E9BE-4786-BAB7-76C23AFB22FC}" type="pres">
      <dgm:prSet presAssocID="{65C9BD7E-81B8-4E9C-9104-E362F8DA5277}" presName="childNode1tx" presStyleLbl="bgAcc1" presStyleIdx="0" presStyleCnt="3">
        <dgm:presLayoutVars>
          <dgm:bulletEnabled val="1"/>
        </dgm:presLayoutVars>
      </dgm:prSet>
      <dgm:spPr/>
    </dgm:pt>
    <dgm:pt modelId="{FC1A397C-02C2-4C57-BA9C-07622664B3AA}" type="pres">
      <dgm:prSet presAssocID="{65C9BD7E-81B8-4E9C-9104-E362F8DA5277}" presName="parentNode1" presStyleLbl="node1" presStyleIdx="0" presStyleCnt="3" custScaleY="232489" custLinFactNeighborX="-423" custLinFactNeighborY="39569">
        <dgm:presLayoutVars>
          <dgm:chMax val="1"/>
          <dgm:bulletEnabled val="1"/>
        </dgm:presLayoutVars>
      </dgm:prSet>
      <dgm:spPr/>
    </dgm:pt>
    <dgm:pt modelId="{12DEB969-B935-4050-BE81-DE77F246DC64}" type="pres">
      <dgm:prSet presAssocID="{65C9BD7E-81B8-4E9C-9104-E362F8DA5277}" presName="connSite1" presStyleCnt="0"/>
      <dgm:spPr/>
    </dgm:pt>
    <dgm:pt modelId="{55312C7F-BAAE-4752-AE2B-1C50910BAFEE}" type="pres">
      <dgm:prSet presAssocID="{E1279E5D-FDF0-4B65-B755-CD3E23FF1F15}" presName="Name9" presStyleLbl="sibTrans2D1" presStyleIdx="0" presStyleCnt="2" custFlipVert="1" custScaleY="39366" custLinFactNeighborY="18593"/>
      <dgm:spPr>
        <a:prstGeom prst="curvedDownArrow">
          <a:avLst/>
        </a:prstGeom>
      </dgm:spPr>
    </dgm:pt>
    <dgm:pt modelId="{CABD62A9-EAF7-47B2-BAEA-41F9B3C56E12}" type="pres">
      <dgm:prSet presAssocID="{64C9155B-5777-450E-8A32-F1434D210801}" presName="composite2" presStyleCnt="0"/>
      <dgm:spPr/>
    </dgm:pt>
    <dgm:pt modelId="{9A2A29F9-D09D-4A11-942C-E4E4110E2B99}" type="pres">
      <dgm:prSet presAssocID="{64C9155B-5777-450E-8A32-F1434D210801}" presName="dummyNode2" presStyleLbl="node1" presStyleIdx="0" presStyleCnt="3"/>
      <dgm:spPr/>
    </dgm:pt>
    <dgm:pt modelId="{35DAAEBE-A232-4B64-AEAD-519B3DC7A089}" type="pres">
      <dgm:prSet presAssocID="{64C9155B-5777-450E-8A32-F1434D210801}" presName="childNode2" presStyleLbl="bgAcc1" presStyleIdx="1" presStyleCnt="3" custLinFactNeighborY="5499">
        <dgm:presLayoutVars>
          <dgm:bulletEnabled val="1"/>
        </dgm:presLayoutVars>
      </dgm:prSet>
      <dgm:spPr/>
    </dgm:pt>
    <dgm:pt modelId="{5B1F3688-5224-48C6-A937-508D28C5596E}" type="pres">
      <dgm:prSet presAssocID="{64C9155B-5777-450E-8A32-F1434D210801}" presName="childNode2tx" presStyleLbl="bgAcc1" presStyleIdx="1" presStyleCnt="3">
        <dgm:presLayoutVars>
          <dgm:bulletEnabled val="1"/>
        </dgm:presLayoutVars>
      </dgm:prSet>
      <dgm:spPr/>
    </dgm:pt>
    <dgm:pt modelId="{961B1C54-3C90-40F0-9C28-A95D98B30732}" type="pres">
      <dgm:prSet presAssocID="{64C9155B-5777-450E-8A32-F1434D210801}" presName="parentNode2" presStyleLbl="node1" presStyleIdx="1" presStyleCnt="3" custScaleY="148603" custLinFactNeighborY="5093">
        <dgm:presLayoutVars>
          <dgm:chMax val="0"/>
          <dgm:bulletEnabled val="1"/>
        </dgm:presLayoutVars>
      </dgm:prSet>
      <dgm:spPr/>
    </dgm:pt>
    <dgm:pt modelId="{33A55518-74A8-4A23-B9F4-BA6C9BBB46A1}" type="pres">
      <dgm:prSet presAssocID="{64C9155B-5777-450E-8A32-F1434D210801}" presName="connSite2" presStyleCnt="0"/>
      <dgm:spPr/>
    </dgm:pt>
    <dgm:pt modelId="{AE6D9B60-0E27-490D-B2CC-E406F174BF2F}" type="pres">
      <dgm:prSet presAssocID="{A036046B-21EF-4342-AD39-F8884AE61579}" presName="Name18" presStyleLbl="sibTrans2D1" presStyleIdx="1" presStyleCnt="2" custScaleY="32928" custLinFactNeighborY="-22792"/>
      <dgm:spPr>
        <a:prstGeom prst="curvedDownArrow">
          <a:avLst/>
        </a:prstGeom>
      </dgm:spPr>
    </dgm:pt>
    <dgm:pt modelId="{DA24B21B-8082-426A-90E7-88CF8026333A}" type="pres">
      <dgm:prSet presAssocID="{C86AA33E-F8AF-4A04-9914-C2F65D0F2EAF}" presName="composite1" presStyleCnt="0"/>
      <dgm:spPr/>
    </dgm:pt>
    <dgm:pt modelId="{707EC4DB-EC8E-469F-B708-B6D3966DDA9E}" type="pres">
      <dgm:prSet presAssocID="{C86AA33E-F8AF-4A04-9914-C2F65D0F2EAF}" presName="dummyNode1" presStyleLbl="node1" presStyleIdx="1" presStyleCnt="3"/>
      <dgm:spPr/>
    </dgm:pt>
    <dgm:pt modelId="{C5B1A92F-A42D-4C05-9AE9-6705DDB3104C}" type="pres">
      <dgm:prSet presAssocID="{C86AA33E-F8AF-4A04-9914-C2F65D0F2EAF}" presName="childNode1" presStyleLbl="bgAcc1" presStyleIdx="2" presStyleCnt="3" custLinFactNeighborY="11654">
        <dgm:presLayoutVars>
          <dgm:bulletEnabled val="1"/>
        </dgm:presLayoutVars>
      </dgm:prSet>
      <dgm:spPr/>
    </dgm:pt>
    <dgm:pt modelId="{EDB73381-6B1D-42DA-9FDA-3B861D12F255}" type="pres">
      <dgm:prSet presAssocID="{C86AA33E-F8AF-4A04-9914-C2F65D0F2EAF}" presName="childNode1tx" presStyleLbl="bgAcc1" presStyleIdx="2" presStyleCnt="3">
        <dgm:presLayoutVars>
          <dgm:bulletEnabled val="1"/>
        </dgm:presLayoutVars>
      </dgm:prSet>
      <dgm:spPr/>
    </dgm:pt>
    <dgm:pt modelId="{36EEDC79-8F67-4F9F-818E-460AB9DE99EE}" type="pres">
      <dgm:prSet presAssocID="{C86AA33E-F8AF-4A04-9914-C2F65D0F2EAF}" presName="parentNode1" presStyleLbl="node1" presStyleIdx="2" presStyleCnt="3" custScaleY="136528" custLinFactNeighborY="25627">
        <dgm:presLayoutVars>
          <dgm:chMax val="1"/>
          <dgm:bulletEnabled val="1"/>
        </dgm:presLayoutVars>
      </dgm:prSet>
      <dgm:spPr/>
    </dgm:pt>
    <dgm:pt modelId="{374889CC-D020-42C0-91A7-1FA8C4DC9EB5}" type="pres">
      <dgm:prSet presAssocID="{C86AA33E-F8AF-4A04-9914-C2F65D0F2EAF}" presName="connSite1" presStyleCnt="0"/>
      <dgm:spPr/>
    </dgm:pt>
  </dgm:ptLst>
  <dgm:cxnLst>
    <dgm:cxn modelId="{6206A301-4DB4-4163-B7C6-9DA8B63E64F0}" srcId="{8A9CBB4E-4CE1-46A9-92EB-D190EFB55AB5}" destId="{64C9155B-5777-450E-8A32-F1434D210801}" srcOrd="1" destOrd="0" parTransId="{23193D55-48BE-488A-93D8-16E03B562CB5}" sibTransId="{A036046B-21EF-4342-AD39-F8884AE61579}"/>
    <dgm:cxn modelId="{E4CAF801-52A9-476C-BE93-27565D8DAA1B}" srcId="{65C9BD7E-81B8-4E9C-9104-E362F8DA5277}" destId="{39963DC3-46A5-4591-9D7F-264C6343F933}" srcOrd="0" destOrd="0" parTransId="{277577AD-EEB4-4D85-8ADB-FA20FE366679}" sibTransId="{D02E2DF3-96DC-4A4A-92A8-8BE9BF19A3DC}"/>
    <dgm:cxn modelId="{6EF12009-A767-488F-9EEC-0BA2F4977C0B}" type="presOf" srcId="{0A08B4DA-F9D7-4018-BD81-8215DA432E3A}" destId="{35DAAEBE-A232-4B64-AEAD-519B3DC7A089}" srcOrd="0" destOrd="0" presId="urn:microsoft.com/office/officeart/2005/8/layout/hProcess4"/>
    <dgm:cxn modelId="{37E2902D-334A-408B-A4CF-2BA79EB35771}" type="presOf" srcId="{19065252-C3AB-45BD-AE0F-3FA2757B7D95}" destId="{C5B1A92F-A42D-4C05-9AE9-6705DDB3104C}" srcOrd="0" destOrd="1" presId="urn:microsoft.com/office/officeart/2005/8/layout/hProcess4"/>
    <dgm:cxn modelId="{B067BE61-F48C-4A0E-BF44-360BFD7FFAC1}" srcId="{C86AA33E-F8AF-4A04-9914-C2F65D0F2EAF}" destId="{73688CA1-4107-471D-965A-AD8640860EED}" srcOrd="0" destOrd="0" parTransId="{896FFA31-DE57-4465-B3C3-2DA1B624D01C}" sibTransId="{E3DB555F-83C0-4306-88C8-D41FE1148348}"/>
    <dgm:cxn modelId="{6839B442-80FE-4E39-94F8-5E1466375A23}" type="presOf" srcId="{0A08B4DA-F9D7-4018-BD81-8215DA432E3A}" destId="{5B1F3688-5224-48C6-A937-508D28C5596E}" srcOrd="1" destOrd="0" presId="urn:microsoft.com/office/officeart/2005/8/layout/hProcess4"/>
    <dgm:cxn modelId="{0820B270-A201-455A-A15F-7AC9E6C6DBFC}" type="presOf" srcId="{73688CA1-4107-471D-965A-AD8640860EED}" destId="{EDB73381-6B1D-42DA-9FDA-3B861D12F255}" srcOrd="1" destOrd="0" presId="urn:microsoft.com/office/officeart/2005/8/layout/hProcess4"/>
    <dgm:cxn modelId="{E1A92853-815E-47CC-B385-62E0E1B86BD2}" type="presOf" srcId="{8A9CBB4E-4CE1-46A9-92EB-D190EFB55AB5}" destId="{D66E1FE0-D45D-4BD7-8BEB-1613319CA137}" srcOrd="0" destOrd="0" presId="urn:microsoft.com/office/officeart/2005/8/layout/hProcess4"/>
    <dgm:cxn modelId="{AC25F37A-B297-4D79-A078-F065E25E7A8D}" type="presOf" srcId="{19065252-C3AB-45BD-AE0F-3FA2757B7D95}" destId="{EDB73381-6B1D-42DA-9FDA-3B861D12F255}" srcOrd="1" destOrd="1" presId="urn:microsoft.com/office/officeart/2005/8/layout/hProcess4"/>
    <dgm:cxn modelId="{3179D883-F05B-4ED8-9CD0-ED0942F0017D}" type="presOf" srcId="{39963DC3-46A5-4591-9D7F-264C6343F933}" destId="{C9129999-E9BE-4786-BAB7-76C23AFB22FC}" srcOrd="1" destOrd="0" presId="urn:microsoft.com/office/officeart/2005/8/layout/hProcess4"/>
    <dgm:cxn modelId="{990EBE8E-8576-459B-890A-B13A9D57D148}" srcId="{8A9CBB4E-4CE1-46A9-92EB-D190EFB55AB5}" destId="{65C9BD7E-81B8-4E9C-9104-E362F8DA5277}" srcOrd="0" destOrd="0" parTransId="{6A904E37-93C1-4055-8CC4-9FC7D3B74931}" sibTransId="{E1279E5D-FDF0-4B65-B755-CD3E23FF1F15}"/>
    <dgm:cxn modelId="{06207396-2C01-4EB8-A8D0-44CF3C185C99}" type="presOf" srcId="{73688CA1-4107-471D-965A-AD8640860EED}" destId="{C5B1A92F-A42D-4C05-9AE9-6705DDB3104C}" srcOrd="0" destOrd="0" presId="urn:microsoft.com/office/officeart/2005/8/layout/hProcess4"/>
    <dgm:cxn modelId="{260E4A9D-3592-4695-BC68-B9C6183BB979}" type="presOf" srcId="{39963DC3-46A5-4591-9D7F-264C6343F933}" destId="{34C353B0-FC65-4594-817F-7A5DE8270864}" srcOrd="0" destOrd="0" presId="urn:microsoft.com/office/officeart/2005/8/layout/hProcess4"/>
    <dgm:cxn modelId="{FB47A4AE-4078-4BDB-891F-46175FB5E929}" type="presOf" srcId="{64C9155B-5777-450E-8A32-F1434D210801}" destId="{961B1C54-3C90-40F0-9C28-A95D98B30732}" srcOrd="0" destOrd="0" presId="urn:microsoft.com/office/officeart/2005/8/layout/hProcess4"/>
    <dgm:cxn modelId="{787515BE-E9ED-4CB1-8ADF-E4A83B997F72}" type="presOf" srcId="{C86AA33E-F8AF-4A04-9914-C2F65D0F2EAF}" destId="{36EEDC79-8F67-4F9F-818E-460AB9DE99EE}" srcOrd="0" destOrd="0" presId="urn:microsoft.com/office/officeart/2005/8/layout/hProcess4"/>
    <dgm:cxn modelId="{EDCC54C0-2055-41C2-9909-26BF6E3018A4}" srcId="{64C9155B-5777-450E-8A32-F1434D210801}" destId="{0A08B4DA-F9D7-4018-BD81-8215DA432E3A}" srcOrd="0" destOrd="0" parTransId="{BAD4834B-4C77-4090-A7EC-BDFE3CB62CBD}" sibTransId="{EA8F9DB7-CD5F-42D4-B584-F93661F26994}"/>
    <dgm:cxn modelId="{7E4717C3-583F-480A-97FE-5845B56FD4A3}" srcId="{C86AA33E-F8AF-4A04-9914-C2F65D0F2EAF}" destId="{19065252-C3AB-45BD-AE0F-3FA2757B7D95}" srcOrd="1" destOrd="0" parTransId="{FC5F3E27-F3B0-4B9C-BD14-4D78E1E180B6}" sibTransId="{A6FCCEF2-B1A1-418A-9FB2-FCE041DB0845}"/>
    <dgm:cxn modelId="{EB02B5D1-6C66-4BC0-B562-F51DB9ACF8C6}" type="presOf" srcId="{E1279E5D-FDF0-4B65-B755-CD3E23FF1F15}" destId="{55312C7F-BAAE-4752-AE2B-1C50910BAFEE}" srcOrd="0" destOrd="0" presId="urn:microsoft.com/office/officeart/2005/8/layout/hProcess4"/>
    <dgm:cxn modelId="{E23DB8D9-3D07-4BB2-84DE-25A2BD31FBE5}" srcId="{8A9CBB4E-4CE1-46A9-92EB-D190EFB55AB5}" destId="{C86AA33E-F8AF-4A04-9914-C2F65D0F2EAF}" srcOrd="2" destOrd="0" parTransId="{03F12F78-E1A5-4C21-8C69-DB89A786B68C}" sibTransId="{E51F787A-3F45-495E-9300-C119132A269A}"/>
    <dgm:cxn modelId="{837B3FE5-75DA-48AB-8B45-4D694AAB3DB6}" type="presOf" srcId="{A036046B-21EF-4342-AD39-F8884AE61579}" destId="{AE6D9B60-0E27-490D-B2CC-E406F174BF2F}" srcOrd="0" destOrd="0" presId="urn:microsoft.com/office/officeart/2005/8/layout/hProcess4"/>
    <dgm:cxn modelId="{E5A50FF6-C8CE-4F5B-8525-AD1106AF525D}" type="presOf" srcId="{65C9BD7E-81B8-4E9C-9104-E362F8DA5277}" destId="{FC1A397C-02C2-4C57-BA9C-07622664B3AA}" srcOrd="0" destOrd="0" presId="urn:microsoft.com/office/officeart/2005/8/layout/hProcess4"/>
    <dgm:cxn modelId="{91D12785-B70C-465C-98DB-A3DE228D18E5}" type="presParOf" srcId="{D66E1FE0-D45D-4BD7-8BEB-1613319CA137}" destId="{F32FBF90-B1F2-44B4-A116-B58145780D78}" srcOrd="0" destOrd="0" presId="urn:microsoft.com/office/officeart/2005/8/layout/hProcess4"/>
    <dgm:cxn modelId="{213EFF40-1979-4A2B-B480-29DBE0FD9980}" type="presParOf" srcId="{D66E1FE0-D45D-4BD7-8BEB-1613319CA137}" destId="{22996A8A-3E34-4B91-A1D3-0FC19634BD12}" srcOrd="1" destOrd="0" presId="urn:microsoft.com/office/officeart/2005/8/layout/hProcess4"/>
    <dgm:cxn modelId="{10D65D3B-333F-4916-9D18-476D566AD147}" type="presParOf" srcId="{D66E1FE0-D45D-4BD7-8BEB-1613319CA137}" destId="{B1D7992F-E739-43FA-836A-7DBF49F2DF29}" srcOrd="2" destOrd="0" presId="urn:microsoft.com/office/officeart/2005/8/layout/hProcess4"/>
    <dgm:cxn modelId="{54E8630B-26D5-47E2-8091-EB72346E0AF5}" type="presParOf" srcId="{B1D7992F-E739-43FA-836A-7DBF49F2DF29}" destId="{815E38F5-B2B5-4AEC-8C2B-962D095FBA72}" srcOrd="0" destOrd="0" presId="urn:microsoft.com/office/officeart/2005/8/layout/hProcess4"/>
    <dgm:cxn modelId="{9C73205C-5EA1-45D7-9E01-C072F41F82BA}" type="presParOf" srcId="{815E38F5-B2B5-4AEC-8C2B-962D095FBA72}" destId="{F42326A4-FFC2-49FF-9662-9C826C2BD0CF}" srcOrd="0" destOrd="0" presId="urn:microsoft.com/office/officeart/2005/8/layout/hProcess4"/>
    <dgm:cxn modelId="{FC444ADE-8FFF-4DEE-B2B9-3A2323125D24}" type="presParOf" srcId="{815E38F5-B2B5-4AEC-8C2B-962D095FBA72}" destId="{34C353B0-FC65-4594-817F-7A5DE8270864}" srcOrd="1" destOrd="0" presId="urn:microsoft.com/office/officeart/2005/8/layout/hProcess4"/>
    <dgm:cxn modelId="{DB39C23E-1A94-4089-A22C-4A77B705279C}" type="presParOf" srcId="{815E38F5-B2B5-4AEC-8C2B-962D095FBA72}" destId="{C9129999-E9BE-4786-BAB7-76C23AFB22FC}" srcOrd="2" destOrd="0" presId="urn:microsoft.com/office/officeart/2005/8/layout/hProcess4"/>
    <dgm:cxn modelId="{330E313A-34FB-4189-974C-4A4D8089B16B}" type="presParOf" srcId="{815E38F5-B2B5-4AEC-8C2B-962D095FBA72}" destId="{FC1A397C-02C2-4C57-BA9C-07622664B3AA}" srcOrd="3" destOrd="0" presId="urn:microsoft.com/office/officeart/2005/8/layout/hProcess4"/>
    <dgm:cxn modelId="{AC5D6603-500E-4B32-B849-79C20293CAA7}" type="presParOf" srcId="{815E38F5-B2B5-4AEC-8C2B-962D095FBA72}" destId="{12DEB969-B935-4050-BE81-DE77F246DC64}" srcOrd="4" destOrd="0" presId="urn:microsoft.com/office/officeart/2005/8/layout/hProcess4"/>
    <dgm:cxn modelId="{67D96036-106A-4C58-B6AE-056AD64DAC8B}" type="presParOf" srcId="{B1D7992F-E739-43FA-836A-7DBF49F2DF29}" destId="{55312C7F-BAAE-4752-AE2B-1C50910BAFEE}" srcOrd="1" destOrd="0" presId="urn:microsoft.com/office/officeart/2005/8/layout/hProcess4"/>
    <dgm:cxn modelId="{E638E426-E289-45AB-BC2E-4355D0A6E914}" type="presParOf" srcId="{B1D7992F-E739-43FA-836A-7DBF49F2DF29}" destId="{CABD62A9-EAF7-47B2-BAEA-41F9B3C56E12}" srcOrd="2" destOrd="0" presId="urn:microsoft.com/office/officeart/2005/8/layout/hProcess4"/>
    <dgm:cxn modelId="{7C269351-9372-4710-9322-8D5174A5FAD3}" type="presParOf" srcId="{CABD62A9-EAF7-47B2-BAEA-41F9B3C56E12}" destId="{9A2A29F9-D09D-4A11-942C-E4E4110E2B99}" srcOrd="0" destOrd="0" presId="urn:microsoft.com/office/officeart/2005/8/layout/hProcess4"/>
    <dgm:cxn modelId="{63DAAFB7-E117-441F-8C3B-AE599FCFFA13}" type="presParOf" srcId="{CABD62A9-EAF7-47B2-BAEA-41F9B3C56E12}" destId="{35DAAEBE-A232-4B64-AEAD-519B3DC7A089}" srcOrd="1" destOrd="0" presId="urn:microsoft.com/office/officeart/2005/8/layout/hProcess4"/>
    <dgm:cxn modelId="{F2E84C97-1E0C-4D2E-BB87-29AC11ED9741}" type="presParOf" srcId="{CABD62A9-EAF7-47B2-BAEA-41F9B3C56E12}" destId="{5B1F3688-5224-48C6-A937-508D28C5596E}" srcOrd="2" destOrd="0" presId="urn:microsoft.com/office/officeart/2005/8/layout/hProcess4"/>
    <dgm:cxn modelId="{C54291DE-A54E-4E6B-BC44-3FFBFAB461F6}" type="presParOf" srcId="{CABD62A9-EAF7-47B2-BAEA-41F9B3C56E12}" destId="{961B1C54-3C90-40F0-9C28-A95D98B30732}" srcOrd="3" destOrd="0" presId="urn:microsoft.com/office/officeart/2005/8/layout/hProcess4"/>
    <dgm:cxn modelId="{2EB746E3-A79A-44EB-B18B-53FB6673D8B4}" type="presParOf" srcId="{CABD62A9-EAF7-47B2-BAEA-41F9B3C56E12}" destId="{33A55518-74A8-4A23-B9F4-BA6C9BBB46A1}" srcOrd="4" destOrd="0" presId="urn:microsoft.com/office/officeart/2005/8/layout/hProcess4"/>
    <dgm:cxn modelId="{D3DA987A-1985-4F26-A2B2-6E4BC9922858}" type="presParOf" srcId="{B1D7992F-E739-43FA-836A-7DBF49F2DF29}" destId="{AE6D9B60-0E27-490D-B2CC-E406F174BF2F}" srcOrd="3" destOrd="0" presId="urn:microsoft.com/office/officeart/2005/8/layout/hProcess4"/>
    <dgm:cxn modelId="{EC53EFD4-C155-484E-B603-0886A4E4B521}" type="presParOf" srcId="{B1D7992F-E739-43FA-836A-7DBF49F2DF29}" destId="{DA24B21B-8082-426A-90E7-88CF8026333A}" srcOrd="4" destOrd="0" presId="urn:microsoft.com/office/officeart/2005/8/layout/hProcess4"/>
    <dgm:cxn modelId="{379B913F-C5C6-4ADE-A4D9-AEC4FFDD3D0A}" type="presParOf" srcId="{DA24B21B-8082-426A-90E7-88CF8026333A}" destId="{707EC4DB-EC8E-469F-B708-B6D3966DDA9E}" srcOrd="0" destOrd="0" presId="urn:microsoft.com/office/officeart/2005/8/layout/hProcess4"/>
    <dgm:cxn modelId="{0BD1CDD6-7545-474F-BE67-8403EFD72A58}" type="presParOf" srcId="{DA24B21B-8082-426A-90E7-88CF8026333A}" destId="{C5B1A92F-A42D-4C05-9AE9-6705DDB3104C}" srcOrd="1" destOrd="0" presId="urn:microsoft.com/office/officeart/2005/8/layout/hProcess4"/>
    <dgm:cxn modelId="{B19B187A-9FDA-4E60-BBBC-A9B41C40A9A6}" type="presParOf" srcId="{DA24B21B-8082-426A-90E7-88CF8026333A}" destId="{EDB73381-6B1D-42DA-9FDA-3B861D12F255}" srcOrd="2" destOrd="0" presId="urn:microsoft.com/office/officeart/2005/8/layout/hProcess4"/>
    <dgm:cxn modelId="{42D13D87-DD35-49FB-81E8-E1C2CC0B602C}" type="presParOf" srcId="{DA24B21B-8082-426A-90E7-88CF8026333A}" destId="{36EEDC79-8F67-4F9F-818E-460AB9DE99EE}" srcOrd="3" destOrd="0" presId="urn:microsoft.com/office/officeart/2005/8/layout/hProcess4"/>
    <dgm:cxn modelId="{9B14D43F-74A1-490D-BFEE-A50B13BD7F3F}" type="presParOf" srcId="{DA24B21B-8082-426A-90E7-88CF8026333A}" destId="{374889CC-D020-42C0-91A7-1FA8C4DC9EB5}"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F5D2C9-2CA1-41D4-8228-25A9CD12790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30BF21BF-5338-4856-86A5-F64CA834933F}">
      <dgm:prSet custT="1"/>
      <dgm:spPr/>
      <dgm:t>
        <a:bodyPr/>
        <a:lstStyle/>
        <a:p>
          <a:r>
            <a:rPr lang="en-US" sz="1800" b="1"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Or developing the ability to manage demand and respond to actual demand (responsive) through design alternative i.e. some combination of customer focus and agility to satisfy the customer need</a:t>
          </a:r>
        </a:p>
      </dgm:t>
    </dgm:pt>
    <dgm:pt modelId="{503CAF67-A7B5-45E8-BC16-1CB0241452CD}" type="parTrans" cxnId="{5BB7D5D6-FD27-4E9E-B98D-1BB97B8D4603}">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9EF87253-4105-410D-9BD0-97EE334DC559}" type="sibTrans" cxnId="{5BB7D5D6-FD27-4E9E-B98D-1BB97B8D4603}">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6F03A362-E29A-4040-9383-93AE2A5DE9AC}">
      <dgm:prSet custT="1"/>
      <dgm:spPr/>
      <dgm:t>
        <a:bodyPr/>
        <a:lstStyle/>
        <a:p>
          <a:r>
            <a:rPr lang="en-US" sz="1800" b="1" dirty="0" err="1">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Optimisation</a:t>
          </a:r>
          <a:r>
            <a:rPr lang="en-US" sz="1800" b="1"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 involves developing the capabilities to find and implement the least-cost solution for the entire network (efficient or lean) </a:t>
          </a: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Least-cost manufacturing/supply chain, Relatively stable demand, Reasonably accurate forecasts, Make-to-stock strategy</a:t>
          </a:r>
          <a:endParaRPr lang="en-US" sz="1800" b="1"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endParaRPr>
        </a:p>
      </dgm:t>
    </dgm:pt>
    <dgm:pt modelId="{2C5AB64C-7D9A-43ED-B124-B0CF6FD0B8F4}" type="parTrans" cxnId="{5AA5952B-4D4C-42A0-8A33-B7801E998E7C}">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C3787885-CF47-4B41-B6BC-9006DD1B2D87}" type="sibTrans" cxnId="{5AA5952B-4D4C-42A0-8A33-B7801E998E7C}">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56040D3F-7F50-4459-83EE-E97B220B30F8}">
      <dgm:prSet custT="1"/>
      <dgm:spPr/>
      <dgm:t>
        <a:bodyPr/>
        <a:lstStyle/>
        <a:p>
          <a:r>
            <a:rPr lang="en-US" sz="1800" b="0" dirty="0">
              <a:latin typeface="Helvetica Neue" panose="02000503000000020004" pitchFamily="2" charset="0"/>
              <a:ea typeface="Helvetica Neue" panose="02000503000000020004" pitchFamily="2" charset="0"/>
              <a:cs typeface="Helvetica Neue" panose="02000503000000020004" pitchFamily="2" charset="0"/>
            </a:rPr>
            <a:t>1. It improves the lines of communication</a:t>
          </a:r>
        </a:p>
      </dgm:t>
    </dgm:pt>
    <dgm:pt modelId="{2CE5D3C1-BC0F-4615-9438-9ABD28D2A131}" type="parTrans" cxnId="{657C6667-94D3-4092-BE4F-8E056D5A7101}">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26BF3951-13C8-49C4-9A89-4564B6C16892}" type="sibTrans" cxnId="{657C6667-94D3-4092-BE4F-8E056D5A7101}">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9F0DDA54-A3F9-4DAD-9ABB-2DBC42D2DED3}">
      <dgm:prSet custT="1"/>
      <dgm:spPr/>
      <dgm:t>
        <a:bodyPr/>
        <a:lstStyle/>
        <a:p>
          <a:r>
            <a:rPr lang="en-US" sz="1800" b="0" dirty="0">
              <a:latin typeface="Helvetica Neue" panose="02000503000000020004" pitchFamily="2" charset="0"/>
              <a:ea typeface="Helvetica Neue" panose="02000503000000020004" pitchFamily="2" charset="0"/>
              <a:cs typeface="Helvetica Neue" panose="02000503000000020004" pitchFamily="2" charset="0"/>
            </a:rPr>
            <a:t>Responsive Supply Chain (</a:t>
          </a:r>
          <a:r>
            <a:rPr lang="en-US"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Ability to be flexible in response to changing demand, More volatile demand, Uncertain forecasts)</a:t>
          </a:r>
          <a:endParaRPr lang="en-US" sz="1800" b="0" dirty="0">
            <a:latin typeface="Helvetica Neue" panose="02000503000000020004" pitchFamily="2" charset="0"/>
            <a:ea typeface="Helvetica Neue" panose="02000503000000020004" pitchFamily="2" charset="0"/>
            <a:cs typeface="Helvetica Neue" panose="02000503000000020004" pitchFamily="2" charset="0"/>
          </a:endParaRPr>
        </a:p>
      </dgm:t>
    </dgm:pt>
    <dgm:pt modelId="{81A74757-48AB-46D4-82AF-91A4CB981B65}" type="parTrans" cxnId="{F5DDA764-A703-4B65-A002-F169BC840935}">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BA9BCFAD-98AF-4411-8D0E-EDD6E45A3605}" type="sibTrans" cxnId="{F5DDA764-A703-4B65-A002-F169BC840935}">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3F5F660F-9732-4B51-A6E8-FA7506DFFC9A}">
      <dgm:prSet custT="1"/>
      <dgm:spPr/>
      <dgm:t>
        <a:bodyPr/>
        <a:lstStyle/>
        <a:p>
          <a:r>
            <a:rPr lang="en-US" sz="1800" b="0" dirty="0">
              <a:latin typeface="Helvetica Neue" panose="02000503000000020004" pitchFamily="2" charset="0"/>
              <a:ea typeface="Helvetica Neue" panose="02000503000000020004" pitchFamily="2" charset="0"/>
              <a:cs typeface="Helvetica Neue" panose="02000503000000020004" pitchFamily="2" charset="0"/>
            </a:rPr>
            <a:t>2. It increases access to information</a:t>
          </a:r>
        </a:p>
      </dgm:t>
    </dgm:pt>
    <dgm:pt modelId="{A5809951-1247-43F3-9B04-0444A7D2338C}" type="parTrans" cxnId="{21EE10C7-46A4-4A6D-9E22-1B81937F63F2}">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23A25F95-A7CF-41C3-93C4-053E4F0E69D8}" type="sibTrans" cxnId="{21EE10C7-46A4-4A6D-9E22-1B81937F63F2}">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60E5330F-B51B-479B-BD33-F7F8A9FCE5EA}">
      <dgm:prSet custT="1"/>
      <dgm:spPr/>
      <dgm:t>
        <a:bodyPr/>
        <a:lstStyle/>
        <a:p>
          <a:r>
            <a:rPr lang="en-US" sz="1800" b="0" dirty="0">
              <a:latin typeface="Helvetica Neue" panose="02000503000000020004" pitchFamily="2" charset="0"/>
              <a:ea typeface="Helvetica Neue" panose="02000503000000020004" pitchFamily="2" charset="0"/>
              <a:cs typeface="Helvetica Neue" panose="02000503000000020004" pitchFamily="2" charset="0"/>
            </a:rPr>
            <a:t>3. It reduces costs</a:t>
          </a:r>
        </a:p>
      </dgm:t>
    </dgm:pt>
    <dgm:pt modelId="{5BC0B588-B727-451B-8F62-A4B177FF7F71}" type="parTrans" cxnId="{8EB54DE7-BBCE-4414-9B1A-E0DB2569CD29}">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C56F6CB4-838C-4E81-85BF-99CB084489A5}" type="sibTrans" cxnId="{8EB54DE7-BBCE-4414-9B1A-E0DB2569CD29}">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2E997554-42CD-49E9-8CF1-ED39E9AA69CA}">
      <dgm:prSet custT="1"/>
      <dgm:spPr/>
      <dgm:t>
        <a:bodyPr/>
        <a:lstStyle/>
        <a:p>
          <a:r>
            <a:rPr lang="en-US" sz="1800" b="0" dirty="0">
              <a:latin typeface="Helvetica Neue" panose="02000503000000020004" pitchFamily="2" charset="0"/>
              <a:ea typeface="Helvetica Neue" panose="02000503000000020004" pitchFamily="2" charset="0"/>
              <a:cs typeface="Helvetica Neue" panose="02000503000000020004" pitchFamily="2" charset="0"/>
            </a:rPr>
            <a:t>4. It streamlines points of contact</a:t>
          </a:r>
        </a:p>
      </dgm:t>
    </dgm:pt>
    <dgm:pt modelId="{DD1DCDBD-1A00-4BD4-B9D5-D686D1048184}" type="parTrans" cxnId="{49B3A2B6-266D-4656-845F-6A2935BADC1F}">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FF3E3353-11F9-478E-96BB-12F551E8C4D8}" type="sibTrans" cxnId="{49B3A2B6-266D-4656-845F-6A2935BADC1F}">
      <dgm:prSet/>
      <dgm:spPr/>
      <dgm:t>
        <a:bodyPr/>
        <a:lstStyle/>
        <a:p>
          <a:endParaRPr lang="en-US" sz="1800" b="1">
            <a:latin typeface="Helvetica Neue" panose="02000503000000020004" pitchFamily="2" charset="0"/>
            <a:ea typeface="Helvetica Neue" panose="02000503000000020004" pitchFamily="2" charset="0"/>
            <a:cs typeface="Helvetica Neue" panose="02000503000000020004" pitchFamily="2" charset="0"/>
          </a:endParaRPr>
        </a:p>
      </dgm:t>
    </dgm:pt>
    <dgm:pt modelId="{40F89CDB-2B34-4CFB-A438-569533AC931E}">
      <dgm:prSet custT="1"/>
      <dgm:spPr/>
      <dgm:t>
        <a:bodyPr/>
        <a:lstStyle/>
        <a:p>
          <a:r>
            <a:rPr lang="en-US" sz="1800" dirty="0">
              <a:latin typeface="Helvetica Neue" panose="02000503000000020004" pitchFamily="2" charset="0"/>
              <a:ea typeface="Helvetica Neue" panose="02000503000000020004" pitchFamily="2" charset="0"/>
              <a:cs typeface="Helvetica Neue" panose="02000503000000020004" pitchFamily="2" charset="0"/>
            </a:rPr>
            <a:t>Hybrid Supply Chain</a:t>
          </a:r>
        </a:p>
      </dgm:t>
    </dgm:pt>
    <dgm:pt modelId="{22ABD179-660A-490E-9F11-2D48B58FBB80}" type="parTrans" cxnId="{C5612199-AE69-4899-8ADE-462A3E8B099E}">
      <dgm:prSet/>
      <dgm:spPr/>
      <dgm:t>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dgm:t>
    </dgm:pt>
    <dgm:pt modelId="{82A5CF30-BA82-46A1-A72C-E0FA20FFC52D}" type="sibTrans" cxnId="{C5612199-AE69-4899-8ADE-462A3E8B099E}">
      <dgm:prSet/>
      <dgm:spPr/>
      <dgm:t>
        <a:bodyPr/>
        <a:lstStyle/>
        <a:p>
          <a:endParaRPr lang="en-US">
            <a:latin typeface="Helvetica Neue" panose="02000503000000020004" pitchFamily="2" charset="0"/>
            <a:ea typeface="Helvetica Neue" panose="02000503000000020004" pitchFamily="2" charset="0"/>
            <a:cs typeface="Helvetica Neue" panose="02000503000000020004" pitchFamily="2" charset="0"/>
          </a:endParaRPr>
        </a:p>
      </dgm:t>
    </dgm:pt>
    <dgm:pt modelId="{63890C92-CEBC-467B-943A-263B82299B34}" type="pres">
      <dgm:prSet presAssocID="{9DF5D2C9-2CA1-41D4-8228-25A9CD127909}" presName="Name0" presStyleCnt="0">
        <dgm:presLayoutVars>
          <dgm:dir/>
          <dgm:animLvl val="lvl"/>
          <dgm:resizeHandles val="exact"/>
        </dgm:presLayoutVars>
      </dgm:prSet>
      <dgm:spPr/>
    </dgm:pt>
    <dgm:pt modelId="{0D6752BB-279C-4820-8EFF-FF2DB84B88DA}" type="pres">
      <dgm:prSet presAssocID="{30BF21BF-5338-4856-86A5-F64CA834933F}" presName="boxAndChildren" presStyleCnt="0"/>
      <dgm:spPr/>
    </dgm:pt>
    <dgm:pt modelId="{F97C8463-AFFC-41D2-9882-48155D3FE923}" type="pres">
      <dgm:prSet presAssocID="{30BF21BF-5338-4856-86A5-F64CA834933F}" presName="parentTextBox" presStyleLbl="node1" presStyleIdx="0" presStyleCnt="2"/>
      <dgm:spPr/>
    </dgm:pt>
    <dgm:pt modelId="{17CF8708-1AB0-433D-8C9A-017610F6A80B}" type="pres">
      <dgm:prSet presAssocID="{30BF21BF-5338-4856-86A5-F64CA834933F}" presName="entireBox" presStyleLbl="node1" presStyleIdx="0" presStyleCnt="2"/>
      <dgm:spPr/>
    </dgm:pt>
    <dgm:pt modelId="{CD1A5E74-F23F-4472-B215-43BABDB68341}" type="pres">
      <dgm:prSet presAssocID="{30BF21BF-5338-4856-86A5-F64CA834933F}" presName="descendantBox" presStyleCnt="0"/>
      <dgm:spPr/>
    </dgm:pt>
    <dgm:pt modelId="{4687092A-D401-4765-977E-5F4C3A53E297}" type="pres">
      <dgm:prSet presAssocID="{9F0DDA54-A3F9-4DAD-9ABB-2DBC42D2DED3}" presName="childTextBox" presStyleLbl="fgAccFollowNode1" presStyleIdx="0" presStyleCnt="6" custLinFactNeighborY="6362">
        <dgm:presLayoutVars>
          <dgm:bulletEnabled val="1"/>
        </dgm:presLayoutVars>
      </dgm:prSet>
      <dgm:spPr/>
    </dgm:pt>
    <dgm:pt modelId="{FB081AA1-76DE-4814-A496-A3BAFD2671AD}" type="pres">
      <dgm:prSet presAssocID="{40F89CDB-2B34-4CFB-A438-569533AC931E}" presName="childTextBox" presStyleLbl="fgAccFollowNode1" presStyleIdx="1" presStyleCnt="6" custLinFactNeighborY="4596">
        <dgm:presLayoutVars>
          <dgm:bulletEnabled val="1"/>
        </dgm:presLayoutVars>
      </dgm:prSet>
      <dgm:spPr/>
    </dgm:pt>
    <dgm:pt modelId="{F7E9E464-9E52-40FC-9A4B-EC1F6D6D0C4B}" type="pres">
      <dgm:prSet presAssocID="{C3787885-CF47-4B41-B6BC-9006DD1B2D87}" presName="sp" presStyleCnt="0"/>
      <dgm:spPr/>
    </dgm:pt>
    <dgm:pt modelId="{FB74E618-95A1-477E-8E4F-F44C892DFDA6}" type="pres">
      <dgm:prSet presAssocID="{6F03A362-E29A-4040-9383-93AE2A5DE9AC}" presName="arrowAndChildren" presStyleCnt="0"/>
      <dgm:spPr/>
    </dgm:pt>
    <dgm:pt modelId="{71C459F9-198D-43E4-BFD3-BE6F092832DC}" type="pres">
      <dgm:prSet presAssocID="{6F03A362-E29A-4040-9383-93AE2A5DE9AC}" presName="parentTextArrow" presStyleLbl="node1" presStyleIdx="0" presStyleCnt="2"/>
      <dgm:spPr/>
    </dgm:pt>
    <dgm:pt modelId="{3F421C0A-78B1-466B-8AFB-721260DF67F3}" type="pres">
      <dgm:prSet presAssocID="{6F03A362-E29A-4040-9383-93AE2A5DE9AC}" presName="arrow" presStyleLbl="node1" presStyleIdx="1" presStyleCnt="2"/>
      <dgm:spPr/>
    </dgm:pt>
    <dgm:pt modelId="{71E76D37-0313-4690-B747-C529D3130815}" type="pres">
      <dgm:prSet presAssocID="{6F03A362-E29A-4040-9383-93AE2A5DE9AC}" presName="descendantArrow" presStyleCnt="0"/>
      <dgm:spPr/>
    </dgm:pt>
    <dgm:pt modelId="{1FC3C8C4-3591-41FD-9506-2047386963D8}" type="pres">
      <dgm:prSet presAssocID="{56040D3F-7F50-4459-83EE-E97B220B30F8}" presName="childTextArrow" presStyleLbl="fgAccFollowNode1" presStyleIdx="2" presStyleCnt="6">
        <dgm:presLayoutVars>
          <dgm:bulletEnabled val="1"/>
        </dgm:presLayoutVars>
      </dgm:prSet>
      <dgm:spPr/>
    </dgm:pt>
    <dgm:pt modelId="{42D22770-2ADA-4524-A692-68938734BBFF}" type="pres">
      <dgm:prSet presAssocID="{3F5F660F-9732-4B51-A6E8-FA7506DFFC9A}" presName="childTextArrow" presStyleLbl="fgAccFollowNode1" presStyleIdx="3" presStyleCnt="6">
        <dgm:presLayoutVars>
          <dgm:bulletEnabled val="1"/>
        </dgm:presLayoutVars>
      </dgm:prSet>
      <dgm:spPr/>
    </dgm:pt>
    <dgm:pt modelId="{A8095839-3BC2-4FEC-BEBE-45218D114532}" type="pres">
      <dgm:prSet presAssocID="{60E5330F-B51B-479B-BD33-F7F8A9FCE5EA}" presName="childTextArrow" presStyleLbl="fgAccFollowNode1" presStyleIdx="4" presStyleCnt="6">
        <dgm:presLayoutVars>
          <dgm:bulletEnabled val="1"/>
        </dgm:presLayoutVars>
      </dgm:prSet>
      <dgm:spPr/>
    </dgm:pt>
    <dgm:pt modelId="{92046F0D-285D-438B-A911-1266E658B73F}" type="pres">
      <dgm:prSet presAssocID="{2E997554-42CD-49E9-8CF1-ED39E9AA69CA}" presName="childTextArrow" presStyleLbl="fgAccFollowNode1" presStyleIdx="5" presStyleCnt="6">
        <dgm:presLayoutVars>
          <dgm:bulletEnabled val="1"/>
        </dgm:presLayoutVars>
      </dgm:prSet>
      <dgm:spPr/>
    </dgm:pt>
  </dgm:ptLst>
  <dgm:cxnLst>
    <dgm:cxn modelId="{5AA5952B-4D4C-42A0-8A33-B7801E998E7C}" srcId="{9DF5D2C9-2CA1-41D4-8228-25A9CD127909}" destId="{6F03A362-E29A-4040-9383-93AE2A5DE9AC}" srcOrd="0" destOrd="0" parTransId="{2C5AB64C-7D9A-43ED-B124-B0CF6FD0B8F4}" sibTransId="{C3787885-CF47-4B41-B6BC-9006DD1B2D87}"/>
    <dgm:cxn modelId="{94076D37-857E-414C-9F0E-537D57A7F140}" type="presOf" srcId="{60E5330F-B51B-479B-BD33-F7F8A9FCE5EA}" destId="{A8095839-3BC2-4FEC-BEBE-45218D114532}" srcOrd="0" destOrd="0" presId="urn:microsoft.com/office/officeart/2005/8/layout/process4"/>
    <dgm:cxn modelId="{8BEDFC43-8D70-45D0-BC87-DF1A4478AE74}" type="presOf" srcId="{3F5F660F-9732-4B51-A6E8-FA7506DFFC9A}" destId="{42D22770-2ADA-4524-A692-68938734BBFF}" srcOrd="0" destOrd="0" presId="urn:microsoft.com/office/officeart/2005/8/layout/process4"/>
    <dgm:cxn modelId="{F5DDA764-A703-4B65-A002-F169BC840935}" srcId="{30BF21BF-5338-4856-86A5-F64CA834933F}" destId="{9F0DDA54-A3F9-4DAD-9ABB-2DBC42D2DED3}" srcOrd="0" destOrd="0" parTransId="{81A74757-48AB-46D4-82AF-91A4CB981B65}" sibTransId="{BA9BCFAD-98AF-4411-8D0E-EDD6E45A3605}"/>
    <dgm:cxn modelId="{FCD4D046-3ACA-40BD-BF7D-26C2AB876B2C}" type="presOf" srcId="{6F03A362-E29A-4040-9383-93AE2A5DE9AC}" destId="{71C459F9-198D-43E4-BFD3-BE6F092832DC}" srcOrd="0" destOrd="0" presId="urn:microsoft.com/office/officeart/2005/8/layout/process4"/>
    <dgm:cxn modelId="{657C6667-94D3-4092-BE4F-8E056D5A7101}" srcId="{6F03A362-E29A-4040-9383-93AE2A5DE9AC}" destId="{56040D3F-7F50-4459-83EE-E97B220B30F8}" srcOrd="0" destOrd="0" parTransId="{2CE5D3C1-BC0F-4615-9438-9ABD28D2A131}" sibTransId="{26BF3951-13C8-49C4-9A89-4564B6C16892}"/>
    <dgm:cxn modelId="{5B02208C-1D67-4F0A-B23B-F837D0D48C83}" type="presOf" srcId="{2E997554-42CD-49E9-8CF1-ED39E9AA69CA}" destId="{92046F0D-285D-438B-A911-1266E658B73F}" srcOrd="0" destOrd="0" presId="urn:microsoft.com/office/officeart/2005/8/layout/process4"/>
    <dgm:cxn modelId="{D958EF8E-284C-48A5-B2F7-32899AB6669E}" type="presOf" srcId="{9DF5D2C9-2CA1-41D4-8228-25A9CD127909}" destId="{63890C92-CEBC-467B-943A-263B82299B34}" srcOrd="0" destOrd="0" presId="urn:microsoft.com/office/officeart/2005/8/layout/process4"/>
    <dgm:cxn modelId="{DA937693-2D8F-4C68-9608-135FDEF5CE96}" type="presOf" srcId="{9F0DDA54-A3F9-4DAD-9ABB-2DBC42D2DED3}" destId="{4687092A-D401-4765-977E-5F4C3A53E297}" srcOrd="0" destOrd="0" presId="urn:microsoft.com/office/officeart/2005/8/layout/process4"/>
    <dgm:cxn modelId="{C5612199-AE69-4899-8ADE-462A3E8B099E}" srcId="{30BF21BF-5338-4856-86A5-F64CA834933F}" destId="{40F89CDB-2B34-4CFB-A438-569533AC931E}" srcOrd="1" destOrd="0" parTransId="{22ABD179-660A-490E-9F11-2D48B58FBB80}" sibTransId="{82A5CF30-BA82-46A1-A72C-E0FA20FFC52D}"/>
    <dgm:cxn modelId="{D03BAFA7-A909-401C-9422-585221E6F5B9}" type="presOf" srcId="{6F03A362-E29A-4040-9383-93AE2A5DE9AC}" destId="{3F421C0A-78B1-466B-8AFB-721260DF67F3}" srcOrd="1" destOrd="0" presId="urn:microsoft.com/office/officeart/2005/8/layout/process4"/>
    <dgm:cxn modelId="{49B3A2B6-266D-4656-845F-6A2935BADC1F}" srcId="{6F03A362-E29A-4040-9383-93AE2A5DE9AC}" destId="{2E997554-42CD-49E9-8CF1-ED39E9AA69CA}" srcOrd="3" destOrd="0" parTransId="{DD1DCDBD-1A00-4BD4-B9D5-D686D1048184}" sibTransId="{FF3E3353-11F9-478E-96BB-12F551E8C4D8}"/>
    <dgm:cxn modelId="{21EE10C7-46A4-4A6D-9E22-1B81937F63F2}" srcId="{6F03A362-E29A-4040-9383-93AE2A5DE9AC}" destId="{3F5F660F-9732-4B51-A6E8-FA7506DFFC9A}" srcOrd="1" destOrd="0" parTransId="{A5809951-1247-43F3-9B04-0444A7D2338C}" sibTransId="{23A25F95-A7CF-41C3-93C4-053E4F0E69D8}"/>
    <dgm:cxn modelId="{5BB7D5D6-FD27-4E9E-B98D-1BB97B8D4603}" srcId="{9DF5D2C9-2CA1-41D4-8228-25A9CD127909}" destId="{30BF21BF-5338-4856-86A5-F64CA834933F}" srcOrd="1" destOrd="0" parTransId="{503CAF67-A7B5-45E8-BC16-1CB0241452CD}" sibTransId="{9EF87253-4105-410D-9BD0-97EE334DC559}"/>
    <dgm:cxn modelId="{56FE8AE1-C93B-4598-9DF0-302BA2234A23}" type="presOf" srcId="{40F89CDB-2B34-4CFB-A438-569533AC931E}" destId="{FB081AA1-76DE-4814-A496-A3BAFD2671AD}" srcOrd="0" destOrd="0" presId="urn:microsoft.com/office/officeart/2005/8/layout/process4"/>
    <dgm:cxn modelId="{9486F1E4-DEEE-4547-A6D9-5514F07B3CC3}" type="presOf" srcId="{30BF21BF-5338-4856-86A5-F64CA834933F}" destId="{17CF8708-1AB0-433D-8C9A-017610F6A80B}" srcOrd="1" destOrd="0" presId="urn:microsoft.com/office/officeart/2005/8/layout/process4"/>
    <dgm:cxn modelId="{8EB54DE7-BBCE-4414-9B1A-E0DB2569CD29}" srcId="{6F03A362-E29A-4040-9383-93AE2A5DE9AC}" destId="{60E5330F-B51B-479B-BD33-F7F8A9FCE5EA}" srcOrd="2" destOrd="0" parTransId="{5BC0B588-B727-451B-8F62-A4B177FF7F71}" sibTransId="{C56F6CB4-838C-4E81-85BF-99CB084489A5}"/>
    <dgm:cxn modelId="{ABDDD4F4-9F94-4B5E-AF59-CFF71276DAAB}" type="presOf" srcId="{30BF21BF-5338-4856-86A5-F64CA834933F}" destId="{F97C8463-AFFC-41D2-9882-48155D3FE923}" srcOrd="0" destOrd="0" presId="urn:microsoft.com/office/officeart/2005/8/layout/process4"/>
    <dgm:cxn modelId="{B12226F7-51B6-466F-A665-AC79D9640D4A}" type="presOf" srcId="{56040D3F-7F50-4459-83EE-E97B220B30F8}" destId="{1FC3C8C4-3591-41FD-9506-2047386963D8}" srcOrd="0" destOrd="0" presId="urn:microsoft.com/office/officeart/2005/8/layout/process4"/>
    <dgm:cxn modelId="{81BDE3A9-104D-4947-94F7-A68560A4253C}" type="presParOf" srcId="{63890C92-CEBC-467B-943A-263B82299B34}" destId="{0D6752BB-279C-4820-8EFF-FF2DB84B88DA}" srcOrd="0" destOrd="0" presId="urn:microsoft.com/office/officeart/2005/8/layout/process4"/>
    <dgm:cxn modelId="{FE11AD02-85E4-4845-A38D-621E4C349E01}" type="presParOf" srcId="{0D6752BB-279C-4820-8EFF-FF2DB84B88DA}" destId="{F97C8463-AFFC-41D2-9882-48155D3FE923}" srcOrd="0" destOrd="0" presId="urn:microsoft.com/office/officeart/2005/8/layout/process4"/>
    <dgm:cxn modelId="{7D2A87B8-5DEF-4940-A894-A32F9B02B5A0}" type="presParOf" srcId="{0D6752BB-279C-4820-8EFF-FF2DB84B88DA}" destId="{17CF8708-1AB0-433D-8C9A-017610F6A80B}" srcOrd="1" destOrd="0" presId="urn:microsoft.com/office/officeart/2005/8/layout/process4"/>
    <dgm:cxn modelId="{ADC3B4EF-FF86-4A55-943B-50939EFE0955}" type="presParOf" srcId="{0D6752BB-279C-4820-8EFF-FF2DB84B88DA}" destId="{CD1A5E74-F23F-4472-B215-43BABDB68341}" srcOrd="2" destOrd="0" presId="urn:microsoft.com/office/officeart/2005/8/layout/process4"/>
    <dgm:cxn modelId="{49BD810F-F450-47D4-A0CE-2ED338BF72C7}" type="presParOf" srcId="{CD1A5E74-F23F-4472-B215-43BABDB68341}" destId="{4687092A-D401-4765-977E-5F4C3A53E297}" srcOrd="0" destOrd="0" presId="urn:microsoft.com/office/officeart/2005/8/layout/process4"/>
    <dgm:cxn modelId="{7D8F9AE3-CC06-4245-AFD1-4C1B2F129FA5}" type="presParOf" srcId="{CD1A5E74-F23F-4472-B215-43BABDB68341}" destId="{FB081AA1-76DE-4814-A496-A3BAFD2671AD}" srcOrd="1" destOrd="0" presId="urn:microsoft.com/office/officeart/2005/8/layout/process4"/>
    <dgm:cxn modelId="{1E575719-1847-46C5-9A9F-40E6F47A976D}" type="presParOf" srcId="{63890C92-CEBC-467B-943A-263B82299B34}" destId="{F7E9E464-9E52-40FC-9A4B-EC1F6D6D0C4B}" srcOrd="1" destOrd="0" presId="urn:microsoft.com/office/officeart/2005/8/layout/process4"/>
    <dgm:cxn modelId="{F92BC619-4F64-4EFC-B7F8-9FE7CF409395}" type="presParOf" srcId="{63890C92-CEBC-467B-943A-263B82299B34}" destId="{FB74E618-95A1-477E-8E4F-F44C892DFDA6}" srcOrd="2" destOrd="0" presId="urn:microsoft.com/office/officeart/2005/8/layout/process4"/>
    <dgm:cxn modelId="{2C57FA67-6061-470C-9727-8AFC464AEA03}" type="presParOf" srcId="{FB74E618-95A1-477E-8E4F-F44C892DFDA6}" destId="{71C459F9-198D-43E4-BFD3-BE6F092832DC}" srcOrd="0" destOrd="0" presId="urn:microsoft.com/office/officeart/2005/8/layout/process4"/>
    <dgm:cxn modelId="{5BB6808C-2877-4621-B679-48B1530A3720}" type="presParOf" srcId="{FB74E618-95A1-477E-8E4F-F44C892DFDA6}" destId="{3F421C0A-78B1-466B-8AFB-721260DF67F3}" srcOrd="1" destOrd="0" presId="urn:microsoft.com/office/officeart/2005/8/layout/process4"/>
    <dgm:cxn modelId="{C3FD2E8D-3CC9-4959-ACF1-831D6EA6C266}" type="presParOf" srcId="{FB74E618-95A1-477E-8E4F-F44C892DFDA6}" destId="{71E76D37-0313-4690-B747-C529D3130815}" srcOrd="2" destOrd="0" presId="urn:microsoft.com/office/officeart/2005/8/layout/process4"/>
    <dgm:cxn modelId="{E729AC95-664A-40D1-8BB5-17C7D68361B5}" type="presParOf" srcId="{71E76D37-0313-4690-B747-C529D3130815}" destId="{1FC3C8C4-3591-41FD-9506-2047386963D8}" srcOrd="0" destOrd="0" presId="urn:microsoft.com/office/officeart/2005/8/layout/process4"/>
    <dgm:cxn modelId="{957FA82C-DFD1-48DA-8056-F31D01D1F676}" type="presParOf" srcId="{71E76D37-0313-4690-B747-C529D3130815}" destId="{42D22770-2ADA-4524-A692-68938734BBFF}" srcOrd="1" destOrd="0" presId="urn:microsoft.com/office/officeart/2005/8/layout/process4"/>
    <dgm:cxn modelId="{1DCCB96A-85BB-4067-B203-AF8FD999B2D0}" type="presParOf" srcId="{71E76D37-0313-4690-B747-C529D3130815}" destId="{A8095839-3BC2-4FEC-BEBE-45218D114532}" srcOrd="2" destOrd="0" presId="urn:microsoft.com/office/officeart/2005/8/layout/process4"/>
    <dgm:cxn modelId="{AC0BD6C4-6BE9-41C3-BC7D-5B5C94D2B905}" type="presParOf" srcId="{71E76D37-0313-4690-B747-C529D3130815}" destId="{92046F0D-285D-438B-A911-1266E658B73F}"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AE6394-A3E6-4402-8C13-63625A5F2A66}"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n-US"/>
        </a:p>
      </dgm:t>
    </dgm:pt>
    <dgm:pt modelId="{CCEA2CF2-1A10-43E2-855A-E8E68891DAB6}">
      <dgm:prSet phldrT="[Text]" custT="1"/>
      <dgm:spPr/>
      <dgm:t>
        <a:bodyPr/>
        <a:lstStyle/>
        <a:p>
          <a:r>
            <a:rPr lang="en-US" sz="2000" b="1" dirty="0">
              <a:solidFill>
                <a:srgbClr val="6A0500"/>
              </a:solidFill>
              <a:latin typeface="Helvetica Neue"/>
              <a:cs typeface="Times New Roman" pitchFamily="18" charset="0"/>
            </a:rPr>
            <a:t>Investigate </a:t>
          </a:r>
          <a:endParaRPr lang="en-US" sz="2000" dirty="0">
            <a:solidFill>
              <a:srgbClr val="6A0500"/>
            </a:solidFill>
          </a:endParaRPr>
        </a:p>
      </dgm:t>
    </dgm:pt>
    <dgm:pt modelId="{BA9A929F-7A22-439B-B000-21C4F021C6B2}" type="parTrans" cxnId="{C7FE5586-E959-4F2C-BA06-D8BDC09562F0}">
      <dgm:prSet/>
      <dgm:spPr/>
      <dgm:t>
        <a:bodyPr/>
        <a:lstStyle/>
        <a:p>
          <a:endParaRPr lang="en-US">
            <a:solidFill>
              <a:srgbClr val="6A0500"/>
            </a:solidFill>
          </a:endParaRPr>
        </a:p>
      </dgm:t>
    </dgm:pt>
    <dgm:pt modelId="{0BCB5F54-6304-4936-BD9C-D946E7A80F1B}" type="sibTrans" cxnId="{C7FE5586-E959-4F2C-BA06-D8BDC09562F0}">
      <dgm:prSet/>
      <dgm:spPr/>
      <dgm:t>
        <a:bodyPr/>
        <a:lstStyle/>
        <a:p>
          <a:endParaRPr lang="en-US">
            <a:solidFill>
              <a:srgbClr val="6A0500"/>
            </a:solidFill>
          </a:endParaRPr>
        </a:p>
      </dgm:t>
    </dgm:pt>
    <dgm:pt modelId="{EB42B229-F0D3-43F7-8DD0-1A3EB0BA9443}">
      <dgm:prSet phldrT="[Text]"/>
      <dgm:spPr/>
      <dgm:t>
        <a:bodyPr/>
        <a:lstStyle/>
        <a:p>
          <a:r>
            <a:rPr lang="en-US" dirty="0">
              <a:solidFill>
                <a:srgbClr val="6A0500"/>
              </a:solidFill>
              <a:latin typeface="Helvetica Neue"/>
              <a:cs typeface="Times New Roman" pitchFamily="18" charset="0"/>
            </a:rPr>
            <a:t>Order Management Process</a:t>
          </a:r>
          <a:endParaRPr lang="en-US" dirty="0">
            <a:solidFill>
              <a:srgbClr val="6A0500"/>
            </a:solidFill>
          </a:endParaRPr>
        </a:p>
      </dgm:t>
    </dgm:pt>
    <dgm:pt modelId="{CD67585C-AAF7-47AD-A366-DF4132E5BF4F}" type="parTrans" cxnId="{499A90D1-B03E-4D95-B16C-18DA00AA942B}">
      <dgm:prSet/>
      <dgm:spPr/>
      <dgm:t>
        <a:bodyPr/>
        <a:lstStyle/>
        <a:p>
          <a:endParaRPr lang="en-US">
            <a:solidFill>
              <a:srgbClr val="6A0500"/>
            </a:solidFill>
          </a:endParaRPr>
        </a:p>
      </dgm:t>
    </dgm:pt>
    <dgm:pt modelId="{9D11B7AA-329E-49CB-A568-C1886F55E865}" type="sibTrans" cxnId="{499A90D1-B03E-4D95-B16C-18DA00AA942B}">
      <dgm:prSet/>
      <dgm:spPr/>
      <dgm:t>
        <a:bodyPr/>
        <a:lstStyle/>
        <a:p>
          <a:endParaRPr lang="en-US">
            <a:solidFill>
              <a:srgbClr val="6A0500"/>
            </a:solidFill>
          </a:endParaRPr>
        </a:p>
      </dgm:t>
    </dgm:pt>
    <dgm:pt modelId="{A9285D2A-2463-4387-AE81-066E3EB22BC7}">
      <dgm:prSet phldrT="[Text]" custT="1"/>
      <dgm:spPr/>
      <dgm:t>
        <a:bodyPr/>
        <a:lstStyle/>
        <a:p>
          <a:r>
            <a:rPr lang="en-US" sz="2000" b="1" dirty="0">
              <a:solidFill>
                <a:srgbClr val="6A0500"/>
              </a:solidFill>
              <a:latin typeface="Helvetica Neue"/>
              <a:cs typeface="Times New Roman" pitchFamily="18" charset="0"/>
            </a:rPr>
            <a:t>Diagnosis</a:t>
          </a:r>
          <a:endParaRPr lang="en-US" sz="2000" dirty="0">
            <a:solidFill>
              <a:srgbClr val="6A0500"/>
            </a:solidFill>
          </a:endParaRPr>
        </a:p>
      </dgm:t>
    </dgm:pt>
    <dgm:pt modelId="{DAD27E2A-A17B-49AC-A55A-2AEF59C8BE3F}" type="parTrans" cxnId="{4CDB65EB-3797-48FA-BEFC-0B54D4ADE402}">
      <dgm:prSet/>
      <dgm:spPr/>
      <dgm:t>
        <a:bodyPr/>
        <a:lstStyle/>
        <a:p>
          <a:endParaRPr lang="en-US">
            <a:solidFill>
              <a:srgbClr val="6A0500"/>
            </a:solidFill>
          </a:endParaRPr>
        </a:p>
      </dgm:t>
    </dgm:pt>
    <dgm:pt modelId="{E6AD94D0-DD5D-439D-B7AD-A3E2F0F31D47}" type="sibTrans" cxnId="{4CDB65EB-3797-48FA-BEFC-0B54D4ADE402}">
      <dgm:prSet/>
      <dgm:spPr/>
      <dgm:t>
        <a:bodyPr/>
        <a:lstStyle/>
        <a:p>
          <a:endParaRPr lang="en-US">
            <a:solidFill>
              <a:srgbClr val="6A0500"/>
            </a:solidFill>
          </a:endParaRPr>
        </a:p>
      </dgm:t>
    </dgm:pt>
    <dgm:pt modelId="{E758CE36-E2A3-47F3-93B6-6C8BAABE0340}">
      <dgm:prSet phldrT="[Text]"/>
      <dgm:spPr/>
      <dgm:t>
        <a:bodyPr/>
        <a:lstStyle/>
        <a:p>
          <a:r>
            <a:rPr lang="en-US" dirty="0">
              <a:solidFill>
                <a:srgbClr val="6A0500"/>
              </a:solidFill>
              <a:latin typeface="Helvetica Neue"/>
              <a:cs typeface="Times New Roman" pitchFamily="18" charset="0"/>
            </a:rPr>
            <a:t>How to reduce order processing time?</a:t>
          </a:r>
          <a:endParaRPr lang="en-US" dirty="0">
            <a:solidFill>
              <a:srgbClr val="6A0500"/>
            </a:solidFill>
          </a:endParaRPr>
        </a:p>
      </dgm:t>
    </dgm:pt>
    <dgm:pt modelId="{8A3EECE5-75FD-47EC-A9DB-7EDC1688287A}" type="parTrans" cxnId="{D11D1EEE-4E14-40FF-8073-9D2424484CEE}">
      <dgm:prSet/>
      <dgm:spPr/>
      <dgm:t>
        <a:bodyPr/>
        <a:lstStyle/>
        <a:p>
          <a:endParaRPr lang="en-US">
            <a:solidFill>
              <a:srgbClr val="6A0500"/>
            </a:solidFill>
          </a:endParaRPr>
        </a:p>
      </dgm:t>
    </dgm:pt>
    <dgm:pt modelId="{115545DC-1AD2-44E8-835C-3B420CC9D66D}" type="sibTrans" cxnId="{D11D1EEE-4E14-40FF-8073-9D2424484CEE}">
      <dgm:prSet/>
      <dgm:spPr/>
      <dgm:t>
        <a:bodyPr/>
        <a:lstStyle/>
        <a:p>
          <a:endParaRPr lang="en-US">
            <a:solidFill>
              <a:srgbClr val="6A0500"/>
            </a:solidFill>
          </a:endParaRPr>
        </a:p>
      </dgm:t>
    </dgm:pt>
    <dgm:pt modelId="{187B05D1-6008-4F81-B4CA-7B4F1E660AA8}">
      <dgm:prSet phldrT="[Text]" custT="1"/>
      <dgm:spPr/>
      <dgm:t>
        <a:bodyPr/>
        <a:lstStyle/>
        <a:p>
          <a:r>
            <a:rPr lang="en-US" sz="2000" b="1" dirty="0">
              <a:solidFill>
                <a:srgbClr val="6A0500"/>
              </a:solidFill>
              <a:latin typeface="Helvetica Neue"/>
              <a:cs typeface="Times New Roman" pitchFamily="18" charset="0"/>
            </a:rPr>
            <a:t>Design Improvement Plan</a:t>
          </a:r>
          <a:endParaRPr lang="en-US" sz="2000" dirty="0">
            <a:solidFill>
              <a:srgbClr val="6A0500"/>
            </a:solidFill>
          </a:endParaRPr>
        </a:p>
      </dgm:t>
    </dgm:pt>
    <dgm:pt modelId="{C6D02193-31BE-434E-A486-04B5E87ACCFD}" type="parTrans" cxnId="{C0AB7DA7-F0F7-4E31-B5EF-C9A848EC7781}">
      <dgm:prSet/>
      <dgm:spPr/>
      <dgm:t>
        <a:bodyPr/>
        <a:lstStyle/>
        <a:p>
          <a:endParaRPr lang="en-US">
            <a:solidFill>
              <a:srgbClr val="6A0500"/>
            </a:solidFill>
          </a:endParaRPr>
        </a:p>
      </dgm:t>
    </dgm:pt>
    <dgm:pt modelId="{23388439-63E1-46E8-ABDE-DA69A96A2172}" type="sibTrans" cxnId="{C0AB7DA7-F0F7-4E31-B5EF-C9A848EC7781}">
      <dgm:prSet/>
      <dgm:spPr/>
      <dgm:t>
        <a:bodyPr/>
        <a:lstStyle/>
        <a:p>
          <a:endParaRPr lang="en-US">
            <a:solidFill>
              <a:srgbClr val="6A0500"/>
            </a:solidFill>
          </a:endParaRPr>
        </a:p>
      </dgm:t>
    </dgm:pt>
    <dgm:pt modelId="{FEB6FFF5-2711-4537-9E68-E44CF9868C1C}">
      <dgm:prSet phldrT="[Text]"/>
      <dgm:spPr/>
      <dgm:t>
        <a:bodyPr/>
        <a:lstStyle/>
        <a:p>
          <a:r>
            <a:rPr lang="en-US" dirty="0">
              <a:solidFill>
                <a:srgbClr val="6A0500"/>
              </a:solidFill>
              <a:latin typeface="Helvetica Neue"/>
              <a:cs typeface="Times New Roman" pitchFamily="18" charset="0"/>
            </a:rPr>
            <a:t>Order processing optimization by </a:t>
          </a:r>
          <a:r>
            <a:rPr lang="en-US" b="1" dirty="0">
              <a:solidFill>
                <a:srgbClr val="6A0500"/>
              </a:solidFill>
              <a:latin typeface="Helvetica Neue"/>
              <a:cs typeface="Times New Roman" pitchFamily="18" charset="0"/>
            </a:rPr>
            <a:t>DIFOT - </a:t>
          </a:r>
          <a:r>
            <a:rPr lang="en-US" dirty="0">
              <a:solidFill>
                <a:srgbClr val="6A0500"/>
              </a:solidFill>
              <a:latin typeface="Helvetica Neue"/>
              <a:cs typeface="Times New Roman" pitchFamily="18" charset="0"/>
            </a:rPr>
            <a:t>Delivery in full on time</a:t>
          </a:r>
          <a:endParaRPr lang="en-US" dirty="0">
            <a:solidFill>
              <a:srgbClr val="6A0500"/>
            </a:solidFill>
          </a:endParaRPr>
        </a:p>
      </dgm:t>
    </dgm:pt>
    <dgm:pt modelId="{546F2AA6-196C-4CDA-AF85-9DB34377C3BF}" type="parTrans" cxnId="{3A67DDE6-EC25-4DF2-91D2-59572EE692C8}">
      <dgm:prSet/>
      <dgm:spPr/>
      <dgm:t>
        <a:bodyPr/>
        <a:lstStyle/>
        <a:p>
          <a:endParaRPr lang="en-US">
            <a:solidFill>
              <a:srgbClr val="6A0500"/>
            </a:solidFill>
          </a:endParaRPr>
        </a:p>
      </dgm:t>
    </dgm:pt>
    <dgm:pt modelId="{BE9CD546-F0DE-4EA9-B35A-50C07A04E808}" type="sibTrans" cxnId="{3A67DDE6-EC25-4DF2-91D2-59572EE692C8}">
      <dgm:prSet/>
      <dgm:spPr/>
      <dgm:t>
        <a:bodyPr/>
        <a:lstStyle/>
        <a:p>
          <a:endParaRPr lang="en-US">
            <a:solidFill>
              <a:srgbClr val="6A0500"/>
            </a:solidFill>
          </a:endParaRPr>
        </a:p>
      </dgm:t>
    </dgm:pt>
    <dgm:pt modelId="{F81FC84F-D42F-422C-9D6E-BB27E9473D9E}" type="pres">
      <dgm:prSet presAssocID="{B4AE6394-A3E6-4402-8C13-63625A5F2A66}" presName="Name0" presStyleCnt="0">
        <dgm:presLayoutVars>
          <dgm:dir/>
          <dgm:animLvl val="lvl"/>
          <dgm:resizeHandles val="exact"/>
        </dgm:presLayoutVars>
      </dgm:prSet>
      <dgm:spPr/>
    </dgm:pt>
    <dgm:pt modelId="{B62EBC2B-1D59-4FF3-8677-ECFC635BFFE9}" type="pres">
      <dgm:prSet presAssocID="{187B05D1-6008-4F81-B4CA-7B4F1E660AA8}" presName="boxAndChildren" presStyleCnt="0"/>
      <dgm:spPr/>
    </dgm:pt>
    <dgm:pt modelId="{E26B2054-4C36-4690-B6A4-51F4F2FFBA43}" type="pres">
      <dgm:prSet presAssocID="{187B05D1-6008-4F81-B4CA-7B4F1E660AA8}" presName="parentTextBox" presStyleLbl="node1" presStyleIdx="0" presStyleCnt="3"/>
      <dgm:spPr/>
    </dgm:pt>
    <dgm:pt modelId="{591CAA76-B221-41E5-9119-871CB765EDA5}" type="pres">
      <dgm:prSet presAssocID="{187B05D1-6008-4F81-B4CA-7B4F1E660AA8}" presName="entireBox" presStyleLbl="node1" presStyleIdx="0" presStyleCnt="3"/>
      <dgm:spPr/>
    </dgm:pt>
    <dgm:pt modelId="{D69F2A0D-B644-4159-8143-524705A2BC1E}" type="pres">
      <dgm:prSet presAssocID="{187B05D1-6008-4F81-B4CA-7B4F1E660AA8}" presName="descendantBox" presStyleCnt="0"/>
      <dgm:spPr/>
    </dgm:pt>
    <dgm:pt modelId="{D9C3A752-9433-4580-842C-139DFFB3B3EC}" type="pres">
      <dgm:prSet presAssocID="{FEB6FFF5-2711-4537-9E68-E44CF9868C1C}" presName="childTextBox" presStyleLbl="fgAccFollowNode1" presStyleIdx="0" presStyleCnt="3">
        <dgm:presLayoutVars>
          <dgm:bulletEnabled val="1"/>
        </dgm:presLayoutVars>
      </dgm:prSet>
      <dgm:spPr/>
    </dgm:pt>
    <dgm:pt modelId="{6DB089A9-045A-4139-A29E-B7D9B2F98E61}" type="pres">
      <dgm:prSet presAssocID="{E6AD94D0-DD5D-439D-B7AD-A3E2F0F31D47}" presName="sp" presStyleCnt="0"/>
      <dgm:spPr/>
    </dgm:pt>
    <dgm:pt modelId="{5943CDF3-0A5C-4DD4-97AC-4D27CEC49FD2}" type="pres">
      <dgm:prSet presAssocID="{A9285D2A-2463-4387-AE81-066E3EB22BC7}" presName="arrowAndChildren" presStyleCnt="0"/>
      <dgm:spPr/>
    </dgm:pt>
    <dgm:pt modelId="{A9439117-9C7E-4732-BF55-9079E547B919}" type="pres">
      <dgm:prSet presAssocID="{A9285D2A-2463-4387-AE81-066E3EB22BC7}" presName="parentTextArrow" presStyleLbl="node1" presStyleIdx="0" presStyleCnt="3"/>
      <dgm:spPr/>
    </dgm:pt>
    <dgm:pt modelId="{5907D369-56C4-4209-84B1-22422A107A25}" type="pres">
      <dgm:prSet presAssocID="{A9285D2A-2463-4387-AE81-066E3EB22BC7}" presName="arrow" presStyleLbl="node1" presStyleIdx="1" presStyleCnt="3"/>
      <dgm:spPr/>
    </dgm:pt>
    <dgm:pt modelId="{6DE523DD-E4F8-4527-A076-C161C92177CA}" type="pres">
      <dgm:prSet presAssocID="{A9285D2A-2463-4387-AE81-066E3EB22BC7}" presName="descendantArrow" presStyleCnt="0"/>
      <dgm:spPr/>
    </dgm:pt>
    <dgm:pt modelId="{730ED26D-7686-40E6-B8CB-6777B34D57EC}" type="pres">
      <dgm:prSet presAssocID="{E758CE36-E2A3-47F3-93B6-6C8BAABE0340}" presName="childTextArrow" presStyleLbl="fgAccFollowNode1" presStyleIdx="1" presStyleCnt="3">
        <dgm:presLayoutVars>
          <dgm:bulletEnabled val="1"/>
        </dgm:presLayoutVars>
      </dgm:prSet>
      <dgm:spPr/>
    </dgm:pt>
    <dgm:pt modelId="{3150BFB0-7752-4ABB-908C-301D4A9D4C88}" type="pres">
      <dgm:prSet presAssocID="{0BCB5F54-6304-4936-BD9C-D946E7A80F1B}" presName="sp" presStyleCnt="0"/>
      <dgm:spPr/>
    </dgm:pt>
    <dgm:pt modelId="{BA77F66C-BA71-4826-AD99-538892AD43EA}" type="pres">
      <dgm:prSet presAssocID="{CCEA2CF2-1A10-43E2-855A-E8E68891DAB6}" presName="arrowAndChildren" presStyleCnt="0"/>
      <dgm:spPr/>
    </dgm:pt>
    <dgm:pt modelId="{99F1D3D9-125F-4108-BD1D-0A240A861B29}" type="pres">
      <dgm:prSet presAssocID="{CCEA2CF2-1A10-43E2-855A-E8E68891DAB6}" presName="parentTextArrow" presStyleLbl="node1" presStyleIdx="1" presStyleCnt="3"/>
      <dgm:spPr/>
    </dgm:pt>
    <dgm:pt modelId="{890F24A9-1D7F-4199-905F-7512BB257053}" type="pres">
      <dgm:prSet presAssocID="{CCEA2CF2-1A10-43E2-855A-E8E68891DAB6}" presName="arrow" presStyleLbl="node1" presStyleIdx="2" presStyleCnt="3"/>
      <dgm:spPr/>
    </dgm:pt>
    <dgm:pt modelId="{3D6D30A3-1FF3-4784-8368-52310F866C40}" type="pres">
      <dgm:prSet presAssocID="{CCEA2CF2-1A10-43E2-855A-E8E68891DAB6}" presName="descendantArrow" presStyleCnt="0"/>
      <dgm:spPr/>
    </dgm:pt>
    <dgm:pt modelId="{542998B8-BE22-49D8-A4AC-1C668D4ED8B0}" type="pres">
      <dgm:prSet presAssocID="{EB42B229-F0D3-43F7-8DD0-1A3EB0BA9443}" presName="childTextArrow" presStyleLbl="fgAccFollowNode1" presStyleIdx="2" presStyleCnt="3">
        <dgm:presLayoutVars>
          <dgm:bulletEnabled val="1"/>
        </dgm:presLayoutVars>
      </dgm:prSet>
      <dgm:spPr/>
    </dgm:pt>
  </dgm:ptLst>
  <dgm:cxnLst>
    <dgm:cxn modelId="{14A1082D-5CDB-49A3-B576-DDFABA8074AB}" type="presOf" srcId="{A9285D2A-2463-4387-AE81-066E3EB22BC7}" destId="{5907D369-56C4-4209-84B1-22422A107A25}" srcOrd="1" destOrd="0" presId="urn:microsoft.com/office/officeart/2005/8/layout/process4"/>
    <dgm:cxn modelId="{8BDCF03B-5EFE-4709-BC33-F1FBAC84D1D9}" type="presOf" srcId="{CCEA2CF2-1A10-43E2-855A-E8E68891DAB6}" destId="{99F1D3D9-125F-4108-BD1D-0A240A861B29}" srcOrd="0" destOrd="0" presId="urn:microsoft.com/office/officeart/2005/8/layout/process4"/>
    <dgm:cxn modelId="{21EA235B-0BB2-479F-ABD0-B507FC218760}" type="presOf" srcId="{B4AE6394-A3E6-4402-8C13-63625A5F2A66}" destId="{F81FC84F-D42F-422C-9D6E-BB27E9473D9E}" srcOrd="0" destOrd="0" presId="urn:microsoft.com/office/officeart/2005/8/layout/process4"/>
    <dgm:cxn modelId="{12C57146-4FB7-4A0E-9DAB-FE453E6FBD51}" type="presOf" srcId="{EB42B229-F0D3-43F7-8DD0-1A3EB0BA9443}" destId="{542998B8-BE22-49D8-A4AC-1C668D4ED8B0}" srcOrd="0" destOrd="0" presId="urn:microsoft.com/office/officeart/2005/8/layout/process4"/>
    <dgm:cxn modelId="{1F06944C-ED14-4149-B151-E866025490FE}" type="presOf" srcId="{FEB6FFF5-2711-4537-9E68-E44CF9868C1C}" destId="{D9C3A752-9433-4580-842C-139DFFB3B3EC}" srcOrd="0" destOrd="0" presId="urn:microsoft.com/office/officeart/2005/8/layout/process4"/>
    <dgm:cxn modelId="{AE9CF24F-7909-445F-9374-3BF5998BAD61}" type="presOf" srcId="{E758CE36-E2A3-47F3-93B6-6C8BAABE0340}" destId="{730ED26D-7686-40E6-B8CB-6777B34D57EC}" srcOrd="0" destOrd="0" presId="urn:microsoft.com/office/officeart/2005/8/layout/process4"/>
    <dgm:cxn modelId="{1D96A150-E3BC-410D-80A7-0CC8599B8B50}" type="presOf" srcId="{187B05D1-6008-4F81-B4CA-7B4F1E660AA8}" destId="{591CAA76-B221-41E5-9119-871CB765EDA5}" srcOrd="1" destOrd="0" presId="urn:microsoft.com/office/officeart/2005/8/layout/process4"/>
    <dgm:cxn modelId="{9A862473-D4BC-4E54-A7D6-06D0A7CFEFB9}" type="presOf" srcId="{CCEA2CF2-1A10-43E2-855A-E8E68891DAB6}" destId="{890F24A9-1D7F-4199-905F-7512BB257053}" srcOrd="1" destOrd="0" presId="urn:microsoft.com/office/officeart/2005/8/layout/process4"/>
    <dgm:cxn modelId="{43DB2D7B-332B-4205-AAEB-C318DEB5C66B}" type="presOf" srcId="{A9285D2A-2463-4387-AE81-066E3EB22BC7}" destId="{A9439117-9C7E-4732-BF55-9079E547B919}" srcOrd="0" destOrd="0" presId="urn:microsoft.com/office/officeart/2005/8/layout/process4"/>
    <dgm:cxn modelId="{C7FE5586-E959-4F2C-BA06-D8BDC09562F0}" srcId="{B4AE6394-A3E6-4402-8C13-63625A5F2A66}" destId="{CCEA2CF2-1A10-43E2-855A-E8E68891DAB6}" srcOrd="0" destOrd="0" parTransId="{BA9A929F-7A22-439B-B000-21C4F021C6B2}" sibTransId="{0BCB5F54-6304-4936-BD9C-D946E7A80F1B}"/>
    <dgm:cxn modelId="{8D7F079C-13D8-4A65-B245-0EA70BC69EBC}" type="presOf" srcId="{187B05D1-6008-4F81-B4CA-7B4F1E660AA8}" destId="{E26B2054-4C36-4690-B6A4-51F4F2FFBA43}" srcOrd="0" destOrd="0" presId="urn:microsoft.com/office/officeart/2005/8/layout/process4"/>
    <dgm:cxn modelId="{C0AB7DA7-F0F7-4E31-B5EF-C9A848EC7781}" srcId="{B4AE6394-A3E6-4402-8C13-63625A5F2A66}" destId="{187B05D1-6008-4F81-B4CA-7B4F1E660AA8}" srcOrd="2" destOrd="0" parTransId="{C6D02193-31BE-434E-A486-04B5E87ACCFD}" sibTransId="{23388439-63E1-46E8-ABDE-DA69A96A2172}"/>
    <dgm:cxn modelId="{499A90D1-B03E-4D95-B16C-18DA00AA942B}" srcId="{CCEA2CF2-1A10-43E2-855A-E8E68891DAB6}" destId="{EB42B229-F0D3-43F7-8DD0-1A3EB0BA9443}" srcOrd="0" destOrd="0" parTransId="{CD67585C-AAF7-47AD-A366-DF4132E5BF4F}" sibTransId="{9D11B7AA-329E-49CB-A568-C1886F55E865}"/>
    <dgm:cxn modelId="{3A67DDE6-EC25-4DF2-91D2-59572EE692C8}" srcId="{187B05D1-6008-4F81-B4CA-7B4F1E660AA8}" destId="{FEB6FFF5-2711-4537-9E68-E44CF9868C1C}" srcOrd="0" destOrd="0" parTransId="{546F2AA6-196C-4CDA-AF85-9DB34377C3BF}" sibTransId="{BE9CD546-F0DE-4EA9-B35A-50C07A04E808}"/>
    <dgm:cxn modelId="{4CDB65EB-3797-48FA-BEFC-0B54D4ADE402}" srcId="{B4AE6394-A3E6-4402-8C13-63625A5F2A66}" destId="{A9285D2A-2463-4387-AE81-066E3EB22BC7}" srcOrd="1" destOrd="0" parTransId="{DAD27E2A-A17B-49AC-A55A-2AEF59C8BE3F}" sibTransId="{E6AD94D0-DD5D-439D-B7AD-A3E2F0F31D47}"/>
    <dgm:cxn modelId="{D11D1EEE-4E14-40FF-8073-9D2424484CEE}" srcId="{A9285D2A-2463-4387-AE81-066E3EB22BC7}" destId="{E758CE36-E2A3-47F3-93B6-6C8BAABE0340}" srcOrd="0" destOrd="0" parTransId="{8A3EECE5-75FD-47EC-A9DB-7EDC1688287A}" sibTransId="{115545DC-1AD2-44E8-835C-3B420CC9D66D}"/>
    <dgm:cxn modelId="{895B1D86-2086-4533-9D2F-D4217C83A50D}" type="presParOf" srcId="{F81FC84F-D42F-422C-9D6E-BB27E9473D9E}" destId="{B62EBC2B-1D59-4FF3-8677-ECFC635BFFE9}" srcOrd="0" destOrd="0" presId="urn:microsoft.com/office/officeart/2005/8/layout/process4"/>
    <dgm:cxn modelId="{D6C56FF8-5092-435E-B132-154D828A9BDA}" type="presParOf" srcId="{B62EBC2B-1D59-4FF3-8677-ECFC635BFFE9}" destId="{E26B2054-4C36-4690-B6A4-51F4F2FFBA43}" srcOrd="0" destOrd="0" presId="urn:microsoft.com/office/officeart/2005/8/layout/process4"/>
    <dgm:cxn modelId="{6C73EC5F-1CEB-4A90-99A7-CBF3E5494590}" type="presParOf" srcId="{B62EBC2B-1D59-4FF3-8677-ECFC635BFFE9}" destId="{591CAA76-B221-41E5-9119-871CB765EDA5}" srcOrd="1" destOrd="0" presId="urn:microsoft.com/office/officeart/2005/8/layout/process4"/>
    <dgm:cxn modelId="{91D21D9B-BF59-4D79-BA9B-869B20A8B4FF}" type="presParOf" srcId="{B62EBC2B-1D59-4FF3-8677-ECFC635BFFE9}" destId="{D69F2A0D-B644-4159-8143-524705A2BC1E}" srcOrd="2" destOrd="0" presId="urn:microsoft.com/office/officeart/2005/8/layout/process4"/>
    <dgm:cxn modelId="{0F4F7226-F278-4574-9997-3A6C1D3649AD}" type="presParOf" srcId="{D69F2A0D-B644-4159-8143-524705A2BC1E}" destId="{D9C3A752-9433-4580-842C-139DFFB3B3EC}" srcOrd="0" destOrd="0" presId="urn:microsoft.com/office/officeart/2005/8/layout/process4"/>
    <dgm:cxn modelId="{D8A54F1F-E0FD-47E5-9639-FDE880BF5778}" type="presParOf" srcId="{F81FC84F-D42F-422C-9D6E-BB27E9473D9E}" destId="{6DB089A9-045A-4139-A29E-B7D9B2F98E61}" srcOrd="1" destOrd="0" presId="urn:microsoft.com/office/officeart/2005/8/layout/process4"/>
    <dgm:cxn modelId="{63758B3A-1D0A-4016-8237-36938AEEC0F3}" type="presParOf" srcId="{F81FC84F-D42F-422C-9D6E-BB27E9473D9E}" destId="{5943CDF3-0A5C-4DD4-97AC-4D27CEC49FD2}" srcOrd="2" destOrd="0" presId="urn:microsoft.com/office/officeart/2005/8/layout/process4"/>
    <dgm:cxn modelId="{21D6CEA9-6277-4183-809D-9575A52E9F19}" type="presParOf" srcId="{5943CDF3-0A5C-4DD4-97AC-4D27CEC49FD2}" destId="{A9439117-9C7E-4732-BF55-9079E547B919}" srcOrd="0" destOrd="0" presId="urn:microsoft.com/office/officeart/2005/8/layout/process4"/>
    <dgm:cxn modelId="{698F0A1A-8AE0-4AAD-A213-541C49E69326}" type="presParOf" srcId="{5943CDF3-0A5C-4DD4-97AC-4D27CEC49FD2}" destId="{5907D369-56C4-4209-84B1-22422A107A25}" srcOrd="1" destOrd="0" presId="urn:microsoft.com/office/officeart/2005/8/layout/process4"/>
    <dgm:cxn modelId="{7DDAFFCF-798C-4953-A613-951CFBE3FD1A}" type="presParOf" srcId="{5943CDF3-0A5C-4DD4-97AC-4D27CEC49FD2}" destId="{6DE523DD-E4F8-4527-A076-C161C92177CA}" srcOrd="2" destOrd="0" presId="urn:microsoft.com/office/officeart/2005/8/layout/process4"/>
    <dgm:cxn modelId="{46CA068A-235C-491C-82DB-A84CCAC5ABFD}" type="presParOf" srcId="{6DE523DD-E4F8-4527-A076-C161C92177CA}" destId="{730ED26D-7686-40E6-B8CB-6777B34D57EC}" srcOrd="0" destOrd="0" presId="urn:microsoft.com/office/officeart/2005/8/layout/process4"/>
    <dgm:cxn modelId="{8C1FE127-E193-45B2-B1D2-924D5D5BE543}" type="presParOf" srcId="{F81FC84F-D42F-422C-9D6E-BB27E9473D9E}" destId="{3150BFB0-7752-4ABB-908C-301D4A9D4C88}" srcOrd="3" destOrd="0" presId="urn:microsoft.com/office/officeart/2005/8/layout/process4"/>
    <dgm:cxn modelId="{79A1BDAA-9681-468F-8A3C-F847411722C2}" type="presParOf" srcId="{F81FC84F-D42F-422C-9D6E-BB27E9473D9E}" destId="{BA77F66C-BA71-4826-AD99-538892AD43EA}" srcOrd="4" destOrd="0" presId="urn:microsoft.com/office/officeart/2005/8/layout/process4"/>
    <dgm:cxn modelId="{3B7A2E87-BC01-43FF-994B-C56FEE2842AE}" type="presParOf" srcId="{BA77F66C-BA71-4826-AD99-538892AD43EA}" destId="{99F1D3D9-125F-4108-BD1D-0A240A861B29}" srcOrd="0" destOrd="0" presId="urn:microsoft.com/office/officeart/2005/8/layout/process4"/>
    <dgm:cxn modelId="{04569624-CCFF-46FF-BBF5-128DC6117F6E}" type="presParOf" srcId="{BA77F66C-BA71-4826-AD99-538892AD43EA}" destId="{890F24A9-1D7F-4199-905F-7512BB257053}" srcOrd="1" destOrd="0" presId="urn:microsoft.com/office/officeart/2005/8/layout/process4"/>
    <dgm:cxn modelId="{461287EF-E408-443D-92EA-B00836416821}" type="presParOf" srcId="{BA77F66C-BA71-4826-AD99-538892AD43EA}" destId="{3D6D30A3-1FF3-4784-8368-52310F866C40}" srcOrd="2" destOrd="0" presId="urn:microsoft.com/office/officeart/2005/8/layout/process4"/>
    <dgm:cxn modelId="{D3AD03DD-EE91-4035-9A4C-1F20A0ED01FA}" type="presParOf" srcId="{3D6D30A3-1FF3-4784-8368-52310F866C40}" destId="{542998B8-BE22-49D8-A4AC-1C668D4ED8B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9C1EBD-909A-4C67-8F22-EEA5E3782E72}"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8C3709AE-C663-45E6-877A-59EECEE82911}">
      <dgm:prSet phldrT="[Text]" custT="1"/>
      <dgm:spPr/>
      <dgm:t>
        <a:bodyPr/>
        <a:lstStyle/>
        <a:p>
          <a:r>
            <a:rPr lang="en-US" sz="2000" b="1" dirty="0">
              <a:solidFill>
                <a:srgbClr val="6A0500"/>
              </a:solidFill>
              <a:latin typeface="Helvetica Neue"/>
              <a:cs typeface="Times New Roman" pitchFamily="18" charset="0"/>
            </a:rPr>
            <a:t>Order Cycle Component</a:t>
          </a:r>
          <a:endParaRPr lang="en-US" sz="2000" b="1" dirty="0">
            <a:solidFill>
              <a:srgbClr val="6A0500"/>
            </a:solidFill>
          </a:endParaRPr>
        </a:p>
      </dgm:t>
    </dgm:pt>
    <dgm:pt modelId="{6B194C03-EE34-42C4-B183-BDBFB2C0B5D6}" type="parTrans" cxnId="{624E8517-A49F-4EC6-BF8D-42ECDA9370B4}">
      <dgm:prSet/>
      <dgm:spPr/>
      <dgm:t>
        <a:bodyPr/>
        <a:lstStyle/>
        <a:p>
          <a:endParaRPr lang="en-US" b="1"/>
        </a:p>
      </dgm:t>
    </dgm:pt>
    <dgm:pt modelId="{08878468-79EF-495C-AE3C-B570A393F5F2}" type="sibTrans" cxnId="{624E8517-A49F-4EC6-BF8D-42ECDA9370B4}">
      <dgm:prSet/>
      <dgm:spPr/>
      <dgm:t>
        <a:bodyPr/>
        <a:lstStyle/>
        <a:p>
          <a:endParaRPr lang="en-US" b="1"/>
        </a:p>
      </dgm:t>
    </dgm:pt>
    <dgm:pt modelId="{B5FAB662-F131-4B94-B9EE-7C3F9E2DE2DC}">
      <dgm:prSet phldrT="[Text]" custT="1"/>
      <dgm:spPr/>
      <dgm:t>
        <a:bodyPr/>
        <a:lstStyle/>
        <a:p>
          <a:r>
            <a:rPr lang="en-US" sz="1400" b="0" dirty="0">
              <a:latin typeface="Helvetica Neue"/>
              <a:cs typeface="Times New Roman" pitchFamily="18" charset="0"/>
            </a:rPr>
            <a:t>Order Request, how customer requests for order?</a:t>
          </a:r>
          <a:endParaRPr lang="en-US" sz="1400" b="0" dirty="0"/>
        </a:p>
      </dgm:t>
    </dgm:pt>
    <dgm:pt modelId="{D13A2272-4DEF-4D0C-8E49-70D1D58BF5CA}" type="parTrans" cxnId="{860E2D89-3A23-411C-8C30-05BEA9350926}">
      <dgm:prSet/>
      <dgm:spPr/>
      <dgm:t>
        <a:bodyPr/>
        <a:lstStyle/>
        <a:p>
          <a:endParaRPr lang="en-US" b="1"/>
        </a:p>
      </dgm:t>
    </dgm:pt>
    <dgm:pt modelId="{42FE19A2-9302-4F8C-94D8-19F87EA34D8B}" type="sibTrans" cxnId="{860E2D89-3A23-411C-8C30-05BEA9350926}">
      <dgm:prSet/>
      <dgm:spPr/>
      <dgm:t>
        <a:bodyPr/>
        <a:lstStyle/>
        <a:p>
          <a:endParaRPr lang="en-US" b="1"/>
        </a:p>
      </dgm:t>
    </dgm:pt>
    <dgm:pt modelId="{915B87B7-77F4-430E-8257-32A456220578}">
      <dgm:prSet phldrT="[Text]" custT="1"/>
      <dgm:spPr/>
      <dgm:t>
        <a:bodyPr/>
        <a:lstStyle/>
        <a:p>
          <a:r>
            <a:rPr lang="en-US" sz="1400" b="0" dirty="0">
              <a:latin typeface="Helvetica Neue"/>
              <a:cs typeface="Times New Roman" pitchFamily="18" charset="0"/>
            </a:rPr>
            <a:t>Order Preparation, how order is prepared?</a:t>
          </a:r>
          <a:endParaRPr lang="en-US" sz="1400" b="0" dirty="0"/>
        </a:p>
      </dgm:t>
    </dgm:pt>
    <dgm:pt modelId="{66F7EA0D-D088-4E24-B653-CBABB4813B1B}" type="parTrans" cxnId="{528597B4-141C-4B53-ADB5-CF6695EA9543}">
      <dgm:prSet/>
      <dgm:spPr/>
      <dgm:t>
        <a:bodyPr/>
        <a:lstStyle/>
        <a:p>
          <a:endParaRPr lang="en-US" b="1"/>
        </a:p>
      </dgm:t>
    </dgm:pt>
    <dgm:pt modelId="{F30043D1-A99A-46D5-9F54-72D35F9856FF}" type="sibTrans" cxnId="{528597B4-141C-4B53-ADB5-CF6695EA9543}">
      <dgm:prSet/>
      <dgm:spPr/>
      <dgm:t>
        <a:bodyPr/>
        <a:lstStyle/>
        <a:p>
          <a:endParaRPr lang="en-US" b="1"/>
        </a:p>
      </dgm:t>
    </dgm:pt>
    <dgm:pt modelId="{0E80E364-B260-4FB2-9610-7AC69FFE8A9A}">
      <dgm:prSet custT="1"/>
      <dgm:spPr/>
      <dgm:t>
        <a:bodyPr/>
        <a:lstStyle/>
        <a:p>
          <a:r>
            <a:rPr lang="en-US" sz="1400" b="0" dirty="0">
              <a:latin typeface="Helvetica Neue"/>
              <a:cs typeface="Times New Roman" pitchFamily="18" charset="0"/>
            </a:rPr>
            <a:t>Order Processing, how order is processed?</a:t>
          </a:r>
          <a:endParaRPr lang="en-US" sz="1400" b="0" dirty="0"/>
        </a:p>
      </dgm:t>
    </dgm:pt>
    <dgm:pt modelId="{3E5F27FA-DDB4-42C1-BD17-69980326A01B}" type="parTrans" cxnId="{CDC140A0-4D22-401B-8EB3-06D7FED0406A}">
      <dgm:prSet/>
      <dgm:spPr/>
      <dgm:t>
        <a:bodyPr/>
        <a:lstStyle/>
        <a:p>
          <a:endParaRPr lang="en-US" b="1"/>
        </a:p>
      </dgm:t>
    </dgm:pt>
    <dgm:pt modelId="{549DA3A3-1848-429C-813C-11A80B3862D0}" type="sibTrans" cxnId="{CDC140A0-4D22-401B-8EB3-06D7FED0406A}">
      <dgm:prSet/>
      <dgm:spPr/>
      <dgm:t>
        <a:bodyPr/>
        <a:lstStyle/>
        <a:p>
          <a:endParaRPr lang="en-US" b="1"/>
        </a:p>
      </dgm:t>
    </dgm:pt>
    <dgm:pt modelId="{09E3C5B3-98D9-4019-8CF6-CC2F1B672A76}">
      <dgm:prSet custT="1"/>
      <dgm:spPr/>
      <dgm:t>
        <a:bodyPr/>
        <a:lstStyle/>
        <a:p>
          <a:r>
            <a:rPr lang="en-US" sz="1400" b="0" dirty="0">
              <a:latin typeface="Helvetica Neue"/>
              <a:cs typeface="Times New Roman" pitchFamily="18" charset="0"/>
            </a:rPr>
            <a:t>Order shipment, how order is shipped?</a:t>
          </a:r>
          <a:endParaRPr lang="en-US" sz="1400" b="0" dirty="0"/>
        </a:p>
      </dgm:t>
    </dgm:pt>
    <dgm:pt modelId="{30E3337E-E1B5-4FB0-A414-686B8C261EB1}" type="parTrans" cxnId="{EB8545AE-17E3-48CD-9934-760601DCD37F}">
      <dgm:prSet/>
      <dgm:spPr/>
      <dgm:t>
        <a:bodyPr/>
        <a:lstStyle/>
        <a:p>
          <a:endParaRPr lang="en-US" b="1"/>
        </a:p>
      </dgm:t>
    </dgm:pt>
    <dgm:pt modelId="{317FD250-A2B0-4204-AF22-19161053BEB8}" type="sibTrans" cxnId="{EB8545AE-17E3-48CD-9934-760601DCD37F}">
      <dgm:prSet/>
      <dgm:spPr/>
      <dgm:t>
        <a:bodyPr/>
        <a:lstStyle/>
        <a:p>
          <a:endParaRPr lang="en-US" b="1"/>
        </a:p>
      </dgm:t>
    </dgm:pt>
    <dgm:pt modelId="{064CACE0-DEAF-40D7-BD0A-79F5C0EA5D75}" type="pres">
      <dgm:prSet presAssocID="{B49C1EBD-909A-4C67-8F22-EEA5E3782E72}" presName="Name0" presStyleCnt="0">
        <dgm:presLayoutVars>
          <dgm:dir/>
          <dgm:animLvl val="lvl"/>
          <dgm:resizeHandles val="exact"/>
        </dgm:presLayoutVars>
      </dgm:prSet>
      <dgm:spPr/>
    </dgm:pt>
    <dgm:pt modelId="{4CD3DF2E-BB72-45F1-BA39-7869729DE706}" type="pres">
      <dgm:prSet presAssocID="{8C3709AE-C663-45E6-877A-59EECEE82911}" presName="boxAndChildren" presStyleCnt="0"/>
      <dgm:spPr/>
    </dgm:pt>
    <dgm:pt modelId="{DBF5F220-717A-436B-A409-839830B42466}" type="pres">
      <dgm:prSet presAssocID="{8C3709AE-C663-45E6-877A-59EECEE82911}" presName="parentTextBox" presStyleLbl="node1" presStyleIdx="0" presStyleCnt="1"/>
      <dgm:spPr/>
    </dgm:pt>
    <dgm:pt modelId="{0EEFFBB4-0738-41A8-AB89-AEAE83BC393E}" type="pres">
      <dgm:prSet presAssocID="{8C3709AE-C663-45E6-877A-59EECEE82911}" presName="entireBox" presStyleLbl="node1" presStyleIdx="0" presStyleCnt="1" custLinFactNeighborX="-123" custLinFactNeighborY="-6114"/>
      <dgm:spPr/>
    </dgm:pt>
    <dgm:pt modelId="{7B8225BE-D6FE-46D2-8E02-8494ED69EB1A}" type="pres">
      <dgm:prSet presAssocID="{8C3709AE-C663-45E6-877A-59EECEE82911}" presName="descendantBox" presStyleCnt="0"/>
      <dgm:spPr/>
    </dgm:pt>
    <dgm:pt modelId="{8EEF25E1-3622-44C1-8D39-4DA195F13DE0}" type="pres">
      <dgm:prSet presAssocID="{B5FAB662-F131-4B94-B9EE-7C3F9E2DE2DC}" presName="childTextBox" presStyleLbl="fgAccFollowNode1" presStyleIdx="0" presStyleCnt="4">
        <dgm:presLayoutVars>
          <dgm:bulletEnabled val="1"/>
        </dgm:presLayoutVars>
      </dgm:prSet>
      <dgm:spPr/>
    </dgm:pt>
    <dgm:pt modelId="{079B456E-FFEE-4028-A559-EB7ED790E7EF}" type="pres">
      <dgm:prSet presAssocID="{0E80E364-B260-4FB2-9610-7AC69FFE8A9A}" presName="childTextBox" presStyleLbl="fgAccFollowNode1" presStyleIdx="1" presStyleCnt="4">
        <dgm:presLayoutVars>
          <dgm:bulletEnabled val="1"/>
        </dgm:presLayoutVars>
      </dgm:prSet>
      <dgm:spPr/>
    </dgm:pt>
    <dgm:pt modelId="{26CA0FC4-1986-453B-BBD8-B8EC718D8E40}" type="pres">
      <dgm:prSet presAssocID="{915B87B7-77F4-430E-8257-32A456220578}" presName="childTextBox" presStyleLbl="fgAccFollowNode1" presStyleIdx="2" presStyleCnt="4">
        <dgm:presLayoutVars>
          <dgm:bulletEnabled val="1"/>
        </dgm:presLayoutVars>
      </dgm:prSet>
      <dgm:spPr/>
    </dgm:pt>
    <dgm:pt modelId="{5FA006D7-5E9D-4FEE-8E69-7419773F483E}" type="pres">
      <dgm:prSet presAssocID="{09E3C5B3-98D9-4019-8CF6-CC2F1B672A76}" presName="childTextBox" presStyleLbl="fgAccFollowNode1" presStyleIdx="3" presStyleCnt="4">
        <dgm:presLayoutVars>
          <dgm:bulletEnabled val="1"/>
        </dgm:presLayoutVars>
      </dgm:prSet>
      <dgm:spPr/>
    </dgm:pt>
  </dgm:ptLst>
  <dgm:cxnLst>
    <dgm:cxn modelId="{624E8517-A49F-4EC6-BF8D-42ECDA9370B4}" srcId="{B49C1EBD-909A-4C67-8F22-EEA5E3782E72}" destId="{8C3709AE-C663-45E6-877A-59EECEE82911}" srcOrd="0" destOrd="0" parTransId="{6B194C03-EE34-42C4-B183-BDBFB2C0B5D6}" sibTransId="{08878468-79EF-495C-AE3C-B570A393F5F2}"/>
    <dgm:cxn modelId="{69DAEF3F-62E8-44AC-922F-8DD293523643}" type="presOf" srcId="{915B87B7-77F4-430E-8257-32A456220578}" destId="{26CA0FC4-1986-453B-BBD8-B8EC718D8E40}" srcOrd="0" destOrd="0" presId="urn:microsoft.com/office/officeart/2005/8/layout/process4"/>
    <dgm:cxn modelId="{3CAB545F-3CBF-4195-985B-1E34B6CA6F42}" type="presOf" srcId="{B49C1EBD-909A-4C67-8F22-EEA5E3782E72}" destId="{064CACE0-DEAF-40D7-BD0A-79F5C0EA5D75}" srcOrd="0" destOrd="0" presId="urn:microsoft.com/office/officeart/2005/8/layout/process4"/>
    <dgm:cxn modelId="{E80D2E77-0E53-41CB-B385-45620DB2EEC9}" type="presOf" srcId="{8C3709AE-C663-45E6-877A-59EECEE82911}" destId="{DBF5F220-717A-436B-A409-839830B42466}" srcOrd="0" destOrd="0" presId="urn:microsoft.com/office/officeart/2005/8/layout/process4"/>
    <dgm:cxn modelId="{FFB1A687-8C82-46AF-8157-E63F5EA28812}" type="presOf" srcId="{09E3C5B3-98D9-4019-8CF6-CC2F1B672A76}" destId="{5FA006D7-5E9D-4FEE-8E69-7419773F483E}" srcOrd="0" destOrd="0" presId="urn:microsoft.com/office/officeart/2005/8/layout/process4"/>
    <dgm:cxn modelId="{860E2D89-3A23-411C-8C30-05BEA9350926}" srcId="{8C3709AE-C663-45E6-877A-59EECEE82911}" destId="{B5FAB662-F131-4B94-B9EE-7C3F9E2DE2DC}" srcOrd="0" destOrd="0" parTransId="{D13A2272-4DEF-4D0C-8E49-70D1D58BF5CA}" sibTransId="{42FE19A2-9302-4F8C-94D8-19F87EA34D8B}"/>
    <dgm:cxn modelId="{9F802290-0828-4FE5-B9F1-69EAFB715F91}" type="presOf" srcId="{B5FAB662-F131-4B94-B9EE-7C3F9E2DE2DC}" destId="{8EEF25E1-3622-44C1-8D39-4DA195F13DE0}" srcOrd="0" destOrd="0" presId="urn:microsoft.com/office/officeart/2005/8/layout/process4"/>
    <dgm:cxn modelId="{CDC140A0-4D22-401B-8EB3-06D7FED0406A}" srcId="{8C3709AE-C663-45E6-877A-59EECEE82911}" destId="{0E80E364-B260-4FB2-9610-7AC69FFE8A9A}" srcOrd="1" destOrd="0" parTransId="{3E5F27FA-DDB4-42C1-BD17-69980326A01B}" sibTransId="{549DA3A3-1848-429C-813C-11A80B3862D0}"/>
    <dgm:cxn modelId="{E754B5A0-F4C6-48F7-AD94-C13CD297CF59}" type="presOf" srcId="{8C3709AE-C663-45E6-877A-59EECEE82911}" destId="{0EEFFBB4-0738-41A8-AB89-AEAE83BC393E}" srcOrd="1" destOrd="0" presId="urn:microsoft.com/office/officeart/2005/8/layout/process4"/>
    <dgm:cxn modelId="{EB8545AE-17E3-48CD-9934-760601DCD37F}" srcId="{8C3709AE-C663-45E6-877A-59EECEE82911}" destId="{09E3C5B3-98D9-4019-8CF6-CC2F1B672A76}" srcOrd="3" destOrd="0" parTransId="{30E3337E-E1B5-4FB0-A414-686B8C261EB1}" sibTransId="{317FD250-A2B0-4204-AF22-19161053BEB8}"/>
    <dgm:cxn modelId="{528597B4-141C-4B53-ADB5-CF6695EA9543}" srcId="{8C3709AE-C663-45E6-877A-59EECEE82911}" destId="{915B87B7-77F4-430E-8257-32A456220578}" srcOrd="2" destOrd="0" parTransId="{66F7EA0D-D088-4E24-B653-CBABB4813B1B}" sibTransId="{F30043D1-A99A-46D5-9F54-72D35F9856FF}"/>
    <dgm:cxn modelId="{DCF501BA-FA17-43F9-B803-9CBFBC567E3F}" type="presOf" srcId="{0E80E364-B260-4FB2-9610-7AC69FFE8A9A}" destId="{079B456E-FFEE-4028-A559-EB7ED790E7EF}" srcOrd="0" destOrd="0" presId="urn:microsoft.com/office/officeart/2005/8/layout/process4"/>
    <dgm:cxn modelId="{950EBC9F-E9A2-46D7-B515-DB1528C6A7F8}" type="presParOf" srcId="{064CACE0-DEAF-40D7-BD0A-79F5C0EA5D75}" destId="{4CD3DF2E-BB72-45F1-BA39-7869729DE706}" srcOrd="0" destOrd="0" presId="urn:microsoft.com/office/officeart/2005/8/layout/process4"/>
    <dgm:cxn modelId="{3825E9BC-3945-4A62-BD73-FCA30F76C4C9}" type="presParOf" srcId="{4CD3DF2E-BB72-45F1-BA39-7869729DE706}" destId="{DBF5F220-717A-436B-A409-839830B42466}" srcOrd="0" destOrd="0" presId="urn:microsoft.com/office/officeart/2005/8/layout/process4"/>
    <dgm:cxn modelId="{64A12073-BAEF-4A63-9A78-2820AB77864D}" type="presParOf" srcId="{4CD3DF2E-BB72-45F1-BA39-7869729DE706}" destId="{0EEFFBB4-0738-41A8-AB89-AEAE83BC393E}" srcOrd="1" destOrd="0" presId="urn:microsoft.com/office/officeart/2005/8/layout/process4"/>
    <dgm:cxn modelId="{9818B2BC-43CD-48D4-9B0C-CF1B15CC55F0}" type="presParOf" srcId="{4CD3DF2E-BB72-45F1-BA39-7869729DE706}" destId="{7B8225BE-D6FE-46D2-8E02-8494ED69EB1A}" srcOrd="2" destOrd="0" presId="urn:microsoft.com/office/officeart/2005/8/layout/process4"/>
    <dgm:cxn modelId="{95E43F28-C98D-495C-B936-254D63677EF4}" type="presParOf" srcId="{7B8225BE-D6FE-46D2-8E02-8494ED69EB1A}" destId="{8EEF25E1-3622-44C1-8D39-4DA195F13DE0}" srcOrd="0" destOrd="0" presId="urn:microsoft.com/office/officeart/2005/8/layout/process4"/>
    <dgm:cxn modelId="{CE030858-0F15-4708-A0CB-35101421DFA5}" type="presParOf" srcId="{7B8225BE-D6FE-46D2-8E02-8494ED69EB1A}" destId="{079B456E-FFEE-4028-A559-EB7ED790E7EF}" srcOrd="1" destOrd="0" presId="urn:microsoft.com/office/officeart/2005/8/layout/process4"/>
    <dgm:cxn modelId="{D34382E8-86DF-450E-A098-C0A08412B4E5}" type="presParOf" srcId="{7B8225BE-D6FE-46D2-8E02-8494ED69EB1A}" destId="{26CA0FC4-1986-453B-BBD8-B8EC718D8E40}" srcOrd="2" destOrd="0" presId="urn:microsoft.com/office/officeart/2005/8/layout/process4"/>
    <dgm:cxn modelId="{240E4B73-D14F-4440-BDED-FE68330B8DCE}" type="presParOf" srcId="{7B8225BE-D6FE-46D2-8E02-8494ED69EB1A}" destId="{5FA006D7-5E9D-4FEE-8E69-7419773F483E}" srcOrd="3"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55B2AE-B7C2-4B07-AD3B-B5C9025E7508}" type="doc">
      <dgm:prSet loTypeId="urn:microsoft.com/office/officeart/2005/8/layout/chevron1" loCatId="process" qsTypeId="urn:microsoft.com/office/officeart/2005/8/quickstyle/simple1" qsCatId="simple" csTypeId="urn:microsoft.com/office/officeart/2005/8/colors/accent1_2" csCatId="accent1" phldr="1"/>
      <dgm:spPr/>
    </dgm:pt>
    <dgm:pt modelId="{6BF55922-CD9E-420E-ACEE-9A1E97F8CA54}">
      <dgm:prSet phldrT="[Text]"/>
      <dgm:spPr>
        <a:solidFill>
          <a:srgbClr val="FFED29"/>
        </a:solidFill>
      </dgm:spPr>
      <dgm:t>
        <a:bodyPr/>
        <a:lstStyle/>
        <a:p>
          <a:r>
            <a:rPr lang="en-US" b="1" dirty="0">
              <a:solidFill>
                <a:srgbClr val="6A0500"/>
              </a:solidFill>
              <a:latin typeface="Helvetica Neue"/>
            </a:rPr>
            <a:t>Procurement</a:t>
          </a:r>
        </a:p>
      </dgm:t>
    </dgm:pt>
    <dgm:pt modelId="{9F3AC6CC-F87C-4D05-967B-F9C998F9144B}" type="parTrans" cxnId="{32E047C7-A8BC-450C-A472-7DC609E069B8}">
      <dgm:prSet/>
      <dgm:spPr/>
      <dgm:t>
        <a:bodyPr/>
        <a:lstStyle/>
        <a:p>
          <a:endParaRPr lang="en-US">
            <a:latin typeface="Helvetica Neue"/>
          </a:endParaRPr>
        </a:p>
      </dgm:t>
    </dgm:pt>
    <dgm:pt modelId="{A60255D0-D2A7-4FA4-A343-12576E30E917}" type="sibTrans" cxnId="{32E047C7-A8BC-450C-A472-7DC609E069B8}">
      <dgm:prSet/>
      <dgm:spPr/>
      <dgm:t>
        <a:bodyPr/>
        <a:lstStyle/>
        <a:p>
          <a:endParaRPr lang="en-US">
            <a:latin typeface="Helvetica Neue"/>
          </a:endParaRPr>
        </a:p>
      </dgm:t>
    </dgm:pt>
    <dgm:pt modelId="{C3C5AF0D-86C7-4BAC-9DCF-AFF4468CFE59}">
      <dgm:prSet phldrT="[Text]"/>
      <dgm:spPr>
        <a:solidFill>
          <a:schemeClr val="accent3"/>
        </a:solidFill>
      </dgm:spPr>
      <dgm:t>
        <a:bodyPr/>
        <a:lstStyle/>
        <a:p>
          <a:r>
            <a:rPr lang="en-US" b="1" dirty="0">
              <a:solidFill>
                <a:srgbClr val="6A0500"/>
              </a:solidFill>
              <a:latin typeface="Helvetica Neue"/>
            </a:rPr>
            <a:t>Warehouse</a:t>
          </a:r>
        </a:p>
      </dgm:t>
    </dgm:pt>
    <dgm:pt modelId="{CAAC705A-9D8A-48FD-9C12-E00DCABFB6F5}" type="parTrans" cxnId="{13BC7F93-6323-4161-BED3-40A7909E5782}">
      <dgm:prSet/>
      <dgm:spPr/>
      <dgm:t>
        <a:bodyPr/>
        <a:lstStyle/>
        <a:p>
          <a:endParaRPr lang="en-US">
            <a:latin typeface="Helvetica Neue"/>
          </a:endParaRPr>
        </a:p>
      </dgm:t>
    </dgm:pt>
    <dgm:pt modelId="{C9132DEC-0DE0-4503-B1EF-14FBD214EC3A}" type="sibTrans" cxnId="{13BC7F93-6323-4161-BED3-40A7909E5782}">
      <dgm:prSet/>
      <dgm:spPr/>
      <dgm:t>
        <a:bodyPr/>
        <a:lstStyle/>
        <a:p>
          <a:endParaRPr lang="en-US">
            <a:latin typeface="Helvetica Neue"/>
          </a:endParaRPr>
        </a:p>
      </dgm:t>
    </dgm:pt>
    <dgm:pt modelId="{4869C9DD-6CB0-4350-8F8A-81ABEB3E7487}">
      <dgm:prSet phldrT="[Text]"/>
      <dgm:spPr>
        <a:solidFill>
          <a:schemeClr val="accent4"/>
        </a:solidFill>
      </dgm:spPr>
      <dgm:t>
        <a:bodyPr/>
        <a:lstStyle/>
        <a:p>
          <a:r>
            <a:rPr lang="en-US" b="1" dirty="0">
              <a:solidFill>
                <a:srgbClr val="6A0500"/>
              </a:solidFill>
              <a:latin typeface="Helvetica Neue"/>
            </a:rPr>
            <a:t>Dispatch</a:t>
          </a:r>
        </a:p>
      </dgm:t>
    </dgm:pt>
    <dgm:pt modelId="{75F1D2E5-A315-40DF-8BE8-58A98A648C55}" type="parTrans" cxnId="{60531884-915D-469F-9124-133C1BBB516B}">
      <dgm:prSet/>
      <dgm:spPr/>
      <dgm:t>
        <a:bodyPr/>
        <a:lstStyle/>
        <a:p>
          <a:endParaRPr lang="en-US">
            <a:latin typeface="Helvetica Neue"/>
          </a:endParaRPr>
        </a:p>
      </dgm:t>
    </dgm:pt>
    <dgm:pt modelId="{D52300AE-71CB-4E11-9422-B06CD3958E91}" type="sibTrans" cxnId="{60531884-915D-469F-9124-133C1BBB516B}">
      <dgm:prSet/>
      <dgm:spPr/>
      <dgm:t>
        <a:bodyPr/>
        <a:lstStyle/>
        <a:p>
          <a:endParaRPr lang="en-US">
            <a:latin typeface="Helvetica Neue"/>
          </a:endParaRPr>
        </a:p>
      </dgm:t>
    </dgm:pt>
    <dgm:pt modelId="{DB2CEAC5-2D88-4A14-9D96-37202BCAF2AB}">
      <dgm:prSet phldrT="[Text]"/>
      <dgm:spPr>
        <a:solidFill>
          <a:schemeClr val="accent1"/>
        </a:solidFill>
      </dgm:spPr>
      <dgm:t>
        <a:bodyPr/>
        <a:lstStyle/>
        <a:p>
          <a:r>
            <a:rPr lang="en-US" b="1" dirty="0">
              <a:solidFill>
                <a:srgbClr val="6A0500"/>
              </a:solidFill>
              <a:latin typeface="Helvetica Neue"/>
            </a:rPr>
            <a:t>Logistics</a:t>
          </a:r>
        </a:p>
      </dgm:t>
    </dgm:pt>
    <dgm:pt modelId="{D2F19CD3-1B48-4BB2-AE82-45F993E7A864}" type="parTrans" cxnId="{42E8CF67-5DDA-49C6-ADBC-134D4B48D1B8}">
      <dgm:prSet/>
      <dgm:spPr/>
      <dgm:t>
        <a:bodyPr/>
        <a:lstStyle/>
        <a:p>
          <a:endParaRPr lang="en-US">
            <a:latin typeface="Helvetica Neue"/>
          </a:endParaRPr>
        </a:p>
      </dgm:t>
    </dgm:pt>
    <dgm:pt modelId="{2471A2A5-9879-4FE9-A0EA-5B62A0FAC20D}" type="sibTrans" cxnId="{42E8CF67-5DDA-49C6-ADBC-134D4B48D1B8}">
      <dgm:prSet/>
      <dgm:spPr/>
      <dgm:t>
        <a:bodyPr/>
        <a:lstStyle/>
        <a:p>
          <a:endParaRPr lang="en-US">
            <a:latin typeface="Helvetica Neue"/>
          </a:endParaRPr>
        </a:p>
      </dgm:t>
    </dgm:pt>
    <dgm:pt modelId="{1D496C93-4588-4E87-812D-B360A7755914}" type="pres">
      <dgm:prSet presAssocID="{F755B2AE-B7C2-4B07-AD3B-B5C9025E7508}" presName="Name0" presStyleCnt="0">
        <dgm:presLayoutVars>
          <dgm:dir/>
          <dgm:animLvl val="lvl"/>
          <dgm:resizeHandles val="exact"/>
        </dgm:presLayoutVars>
      </dgm:prSet>
      <dgm:spPr/>
    </dgm:pt>
    <dgm:pt modelId="{47497F66-A125-41B4-92A9-C50F1C3A2F47}" type="pres">
      <dgm:prSet presAssocID="{6BF55922-CD9E-420E-ACEE-9A1E97F8CA54}" presName="parTxOnly" presStyleLbl="node1" presStyleIdx="0" presStyleCnt="4">
        <dgm:presLayoutVars>
          <dgm:chMax val="0"/>
          <dgm:chPref val="0"/>
          <dgm:bulletEnabled val="1"/>
        </dgm:presLayoutVars>
      </dgm:prSet>
      <dgm:spPr/>
    </dgm:pt>
    <dgm:pt modelId="{E4DC6639-B37B-4622-9CD4-18E44A568DEB}" type="pres">
      <dgm:prSet presAssocID="{A60255D0-D2A7-4FA4-A343-12576E30E917}" presName="parTxOnlySpace" presStyleCnt="0"/>
      <dgm:spPr/>
    </dgm:pt>
    <dgm:pt modelId="{3D86D518-D081-4666-BA37-04FD05AE18C4}" type="pres">
      <dgm:prSet presAssocID="{C3C5AF0D-86C7-4BAC-9DCF-AFF4468CFE59}" presName="parTxOnly" presStyleLbl="node1" presStyleIdx="1" presStyleCnt="4">
        <dgm:presLayoutVars>
          <dgm:chMax val="0"/>
          <dgm:chPref val="0"/>
          <dgm:bulletEnabled val="1"/>
        </dgm:presLayoutVars>
      </dgm:prSet>
      <dgm:spPr/>
    </dgm:pt>
    <dgm:pt modelId="{A0294202-3889-4BD5-846F-921F3CC66D9A}" type="pres">
      <dgm:prSet presAssocID="{C9132DEC-0DE0-4503-B1EF-14FBD214EC3A}" presName="parTxOnlySpace" presStyleCnt="0"/>
      <dgm:spPr/>
    </dgm:pt>
    <dgm:pt modelId="{9F300414-B1A9-47E1-BE21-9AEB7A2DC10A}" type="pres">
      <dgm:prSet presAssocID="{4869C9DD-6CB0-4350-8F8A-81ABEB3E7487}" presName="parTxOnly" presStyleLbl="node1" presStyleIdx="2" presStyleCnt="4">
        <dgm:presLayoutVars>
          <dgm:chMax val="0"/>
          <dgm:chPref val="0"/>
          <dgm:bulletEnabled val="1"/>
        </dgm:presLayoutVars>
      </dgm:prSet>
      <dgm:spPr/>
    </dgm:pt>
    <dgm:pt modelId="{2D34F14A-D11E-43C6-9A27-90E1A8C87BB8}" type="pres">
      <dgm:prSet presAssocID="{D52300AE-71CB-4E11-9422-B06CD3958E91}" presName="parTxOnlySpace" presStyleCnt="0"/>
      <dgm:spPr/>
    </dgm:pt>
    <dgm:pt modelId="{C6826DF0-7ECC-4DD6-89B8-B21E1CE7041A}" type="pres">
      <dgm:prSet presAssocID="{DB2CEAC5-2D88-4A14-9D96-37202BCAF2AB}" presName="parTxOnly" presStyleLbl="node1" presStyleIdx="3" presStyleCnt="4">
        <dgm:presLayoutVars>
          <dgm:chMax val="0"/>
          <dgm:chPref val="0"/>
          <dgm:bulletEnabled val="1"/>
        </dgm:presLayoutVars>
      </dgm:prSet>
      <dgm:spPr/>
    </dgm:pt>
  </dgm:ptLst>
  <dgm:cxnLst>
    <dgm:cxn modelId="{D3B4AD18-755D-4817-AA13-6649B3CDECF9}" type="presOf" srcId="{6BF55922-CD9E-420E-ACEE-9A1E97F8CA54}" destId="{47497F66-A125-41B4-92A9-C50F1C3A2F47}" srcOrd="0" destOrd="0" presId="urn:microsoft.com/office/officeart/2005/8/layout/chevron1"/>
    <dgm:cxn modelId="{90C56347-AB53-424D-83DA-986AC055D147}" type="presOf" srcId="{C3C5AF0D-86C7-4BAC-9DCF-AFF4468CFE59}" destId="{3D86D518-D081-4666-BA37-04FD05AE18C4}" srcOrd="0" destOrd="0" presId="urn:microsoft.com/office/officeart/2005/8/layout/chevron1"/>
    <dgm:cxn modelId="{42E8CF67-5DDA-49C6-ADBC-134D4B48D1B8}" srcId="{F755B2AE-B7C2-4B07-AD3B-B5C9025E7508}" destId="{DB2CEAC5-2D88-4A14-9D96-37202BCAF2AB}" srcOrd="3" destOrd="0" parTransId="{D2F19CD3-1B48-4BB2-AE82-45F993E7A864}" sibTransId="{2471A2A5-9879-4FE9-A0EA-5B62A0FAC20D}"/>
    <dgm:cxn modelId="{C84F5C48-A0E7-48C0-8728-8C4DFAEA31EA}" type="presOf" srcId="{4869C9DD-6CB0-4350-8F8A-81ABEB3E7487}" destId="{9F300414-B1A9-47E1-BE21-9AEB7A2DC10A}" srcOrd="0" destOrd="0" presId="urn:microsoft.com/office/officeart/2005/8/layout/chevron1"/>
    <dgm:cxn modelId="{067FF16A-D514-4C28-BD02-D493469BF2B1}" type="presOf" srcId="{F755B2AE-B7C2-4B07-AD3B-B5C9025E7508}" destId="{1D496C93-4588-4E87-812D-B360A7755914}" srcOrd="0" destOrd="0" presId="urn:microsoft.com/office/officeart/2005/8/layout/chevron1"/>
    <dgm:cxn modelId="{60531884-915D-469F-9124-133C1BBB516B}" srcId="{F755B2AE-B7C2-4B07-AD3B-B5C9025E7508}" destId="{4869C9DD-6CB0-4350-8F8A-81ABEB3E7487}" srcOrd="2" destOrd="0" parTransId="{75F1D2E5-A315-40DF-8BE8-58A98A648C55}" sibTransId="{D52300AE-71CB-4E11-9422-B06CD3958E91}"/>
    <dgm:cxn modelId="{13BC7F93-6323-4161-BED3-40A7909E5782}" srcId="{F755B2AE-B7C2-4B07-AD3B-B5C9025E7508}" destId="{C3C5AF0D-86C7-4BAC-9DCF-AFF4468CFE59}" srcOrd="1" destOrd="0" parTransId="{CAAC705A-9D8A-48FD-9C12-E00DCABFB6F5}" sibTransId="{C9132DEC-0DE0-4503-B1EF-14FBD214EC3A}"/>
    <dgm:cxn modelId="{32E047C7-A8BC-450C-A472-7DC609E069B8}" srcId="{F755B2AE-B7C2-4B07-AD3B-B5C9025E7508}" destId="{6BF55922-CD9E-420E-ACEE-9A1E97F8CA54}" srcOrd="0" destOrd="0" parTransId="{9F3AC6CC-F87C-4D05-967B-F9C998F9144B}" sibTransId="{A60255D0-D2A7-4FA4-A343-12576E30E917}"/>
    <dgm:cxn modelId="{CBAFF6F2-493D-4E34-B97C-D2A9CBF61C61}" type="presOf" srcId="{DB2CEAC5-2D88-4A14-9D96-37202BCAF2AB}" destId="{C6826DF0-7ECC-4DD6-89B8-B21E1CE7041A}" srcOrd="0" destOrd="0" presId="urn:microsoft.com/office/officeart/2005/8/layout/chevron1"/>
    <dgm:cxn modelId="{65DDDC9D-5DA7-4A03-B2D6-8A649D3E4000}" type="presParOf" srcId="{1D496C93-4588-4E87-812D-B360A7755914}" destId="{47497F66-A125-41B4-92A9-C50F1C3A2F47}" srcOrd="0" destOrd="0" presId="urn:microsoft.com/office/officeart/2005/8/layout/chevron1"/>
    <dgm:cxn modelId="{F86D8420-4F43-45E8-834F-1DE8E55349E8}" type="presParOf" srcId="{1D496C93-4588-4E87-812D-B360A7755914}" destId="{E4DC6639-B37B-4622-9CD4-18E44A568DEB}" srcOrd="1" destOrd="0" presId="urn:microsoft.com/office/officeart/2005/8/layout/chevron1"/>
    <dgm:cxn modelId="{8C84BA8E-E5A6-499E-BCDB-1FCECBD90C4A}" type="presParOf" srcId="{1D496C93-4588-4E87-812D-B360A7755914}" destId="{3D86D518-D081-4666-BA37-04FD05AE18C4}" srcOrd="2" destOrd="0" presId="urn:microsoft.com/office/officeart/2005/8/layout/chevron1"/>
    <dgm:cxn modelId="{02B97DA6-CBD1-419E-A946-3159B599219F}" type="presParOf" srcId="{1D496C93-4588-4E87-812D-B360A7755914}" destId="{A0294202-3889-4BD5-846F-921F3CC66D9A}" srcOrd="3" destOrd="0" presId="urn:microsoft.com/office/officeart/2005/8/layout/chevron1"/>
    <dgm:cxn modelId="{C0FC0B61-B104-4A31-89D2-9A05DE8C57BD}" type="presParOf" srcId="{1D496C93-4588-4E87-812D-B360A7755914}" destId="{9F300414-B1A9-47E1-BE21-9AEB7A2DC10A}" srcOrd="4" destOrd="0" presId="urn:microsoft.com/office/officeart/2005/8/layout/chevron1"/>
    <dgm:cxn modelId="{D8DA674E-4BF0-43FE-AC63-26FF3EB3D927}" type="presParOf" srcId="{1D496C93-4588-4E87-812D-B360A7755914}" destId="{2D34F14A-D11E-43C6-9A27-90E1A8C87BB8}" srcOrd="5" destOrd="0" presId="urn:microsoft.com/office/officeart/2005/8/layout/chevron1"/>
    <dgm:cxn modelId="{1661DE03-21A0-4FE6-A013-4E8245742062}" type="presParOf" srcId="{1D496C93-4588-4E87-812D-B360A7755914}" destId="{C6826DF0-7ECC-4DD6-89B8-B21E1CE7041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AEFC03-9444-463E-A7EA-20E60A5C35F7}" type="doc">
      <dgm:prSet loTypeId="urn:microsoft.com/office/officeart/2005/8/layout/hChevron3" loCatId="process" qsTypeId="urn:microsoft.com/office/officeart/2005/8/quickstyle/simple1" qsCatId="simple" csTypeId="urn:microsoft.com/office/officeart/2005/8/colors/accent1_2" csCatId="accent1" phldr="1"/>
      <dgm:spPr/>
    </dgm:pt>
    <dgm:pt modelId="{EF9F9E8D-EFC4-4A61-A931-D1465AFC353C}">
      <dgm:prSet phldrT="[Text]" custT="1"/>
      <dgm:spPr>
        <a:solidFill>
          <a:schemeClr val="accent2"/>
        </a:solidFill>
      </dgm:spPr>
      <dgm:t>
        <a:bodyPr/>
        <a:lstStyle/>
        <a:p>
          <a:r>
            <a:rPr lang="en-US" sz="2000" b="1" dirty="0">
              <a:solidFill>
                <a:srgbClr val="6A0500"/>
              </a:solidFill>
              <a:latin typeface="Helvetica Neue"/>
            </a:rPr>
            <a:t>Procurement</a:t>
          </a:r>
        </a:p>
      </dgm:t>
    </dgm:pt>
    <dgm:pt modelId="{36848D32-E028-4F88-B47A-C4B7CCDA85A8}" type="parTrans" cxnId="{5A55B076-BA04-4D8E-B22E-EAA592FA0515}">
      <dgm:prSet/>
      <dgm:spPr/>
      <dgm:t>
        <a:bodyPr/>
        <a:lstStyle/>
        <a:p>
          <a:endParaRPr lang="en-US" sz="2000" b="1">
            <a:solidFill>
              <a:srgbClr val="6A0500"/>
            </a:solidFill>
            <a:latin typeface="Helvetica Neue"/>
          </a:endParaRPr>
        </a:p>
      </dgm:t>
    </dgm:pt>
    <dgm:pt modelId="{C03DFBD8-EB64-4C69-BE81-6CC4DFC79F04}" type="sibTrans" cxnId="{5A55B076-BA04-4D8E-B22E-EAA592FA0515}">
      <dgm:prSet/>
      <dgm:spPr/>
      <dgm:t>
        <a:bodyPr/>
        <a:lstStyle/>
        <a:p>
          <a:endParaRPr lang="en-US" sz="2000" b="1">
            <a:solidFill>
              <a:srgbClr val="6A0500"/>
            </a:solidFill>
            <a:latin typeface="Helvetica Neue"/>
          </a:endParaRPr>
        </a:p>
      </dgm:t>
    </dgm:pt>
    <dgm:pt modelId="{2422907B-0134-404F-9736-BC966596A7F5}">
      <dgm:prSet phldrT="[Text]" custT="1"/>
      <dgm:spPr>
        <a:solidFill>
          <a:schemeClr val="accent3"/>
        </a:solidFill>
      </dgm:spPr>
      <dgm:t>
        <a:bodyPr/>
        <a:lstStyle/>
        <a:p>
          <a:r>
            <a:rPr lang="en-US" sz="2000" b="1" dirty="0">
              <a:solidFill>
                <a:srgbClr val="6A0500"/>
              </a:solidFill>
              <a:latin typeface="Helvetica Neue"/>
            </a:rPr>
            <a:t>Warehouse</a:t>
          </a:r>
        </a:p>
      </dgm:t>
    </dgm:pt>
    <dgm:pt modelId="{55EFC4F2-7535-4FC6-91DB-D4250F338117}" type="parTrans" cxnId="{A08167B3-9F9E-4832-A418-D68470D3E67F}">
      <dgm:prSet/>
      <dgm:spPr/>
      <dgm:t>
        <a:bodyPr/>
        <a:lstStyle/>
        <a:p>
          <a:endParaRPr lang="en-US" sz="2000" b="1">
            <a:solidFill>
              <a:srgbClr val="6A0500"/>
            </a:solidFill>
            <a:latin typeface="Helvetica Neue"/>
          </a:endParaRPr>
        </a:p>
      </dgm:t>
    </dgm:pt>
    <dgm:pt modelId="{49842588-D851-4F6C-96E4-620EC9A8049C}" type="sibTrans" cxnId="{A08167B3-9F9E-4832-A418-D68470D3E67F}">
      <dgm:prSet/>
      <dgm:spPr/>
      <dgm:t>
        <a:bodyPr/>
        <a:lstStyle/>
        <a:p>
          <a:endParaRPr lang="en-US" sz="2000" b="1">
            <a:solidFill>
              <a:srgbClr val="6A0500"/>
            </a:solidFill>
            <a:latin typeface="Helvetica Neue"/>
          </a:endParaRPr>
        </a:p>
      </dgm:t>
    </dgm:pt>
    <dgm:pt modelId="{406E8264-C01B-4AC8-B1CA-361477D62B6F}">
      <dgm:prSet phldrT="[Text]" custT="1"/>
      <dgm:spPr>
        <a:solidFill>
          <a:schemeClr val="accent4"/>
        </a:solidFill>
      </dgm:spPr>
      <dgm:t>
        <a:bodyPr/>
        <a:lstStyle/>
        <a:p>
          <a:r>
            <a:rPr lang="en-US" sz="2000" b="1" dirty="0">
              <a:solidFill>
                <a:srgbClr val="6A0500"/>
              </a:solidFill>
              <a:latin typeface="Helvetica Neue"/>
            </a:rPr>
            <a:t>Dispatch</a:t>
          </a:r>
        </a:p>
      </dgm:t>
    </dgm:pt>
    <dgm:pt modelId="{A315A371-D81C-48BB-96B1-D4D568387566}" type="parTrans" cxnId="{A85B4EB8-0ABB-46F6-97F8-C03AAF70A607}">
      <dgm:prSet/>
      <dgm:spPr/>
      <dgm:t>
        <a:bodyPr/>
        <a:lstStyle/>
        <a:p>
          <a:endParaRPr lang="en-US" sz="2000" b="1">
            <a:solidFill>
              <a:srgbClr val="6A0500"/>
            </a:solidFill>
            <a:latin typeface="Helvetica Neue"/>
          </a:endParaRPr>
        </a:p>
      </dgm:t>
    </dgm:pt>
    <dgm:pt modelId="{F646B76B-069F-4235-A4D1-0EB844F49870}" type="sibTrans" cxnId="{A85B4EB8-0ABB-46F6-97F8-C03AAF70A607}">
      <dgm:prSet/>
      <dgm:spPr/>
      <dgm:t>
        <a:bodyPr/>
        <a:lstStyle/>
        <a:p>
          <a:endParaRPr lang="en-US" sz="2000" b="1">
            <a:solidFill>
              <a:srgbClr val="6A0500"/>
            </a:solidFill>
            <a:latin typeface="Helvetica Neue"/>
          </a:endParaRPr>
        </a:p>
      </dgm:t>
    </dgm:pt>
    <dgm:pt modelId="{EE67B9A5-16B5-4301-A227-2CFB4E944313}">
      <dgm:prSet phldrT="[Text]" custT="1"/>
      <dgm:spPr>
        <a:solidFill>
          <a:schemeClr val="accent1"/>
        </a:solidFill>
      </dgm:spPr>
      <dgm:t>
        <a:bodyPr/>
        <a:lstStyle/>
        <a:p>
          <a:r>
            <a:rPr lang="en-US" sz="2000" b="1" dirty="0">
              <a:solidFill>
                <a:srgbClr val="6A0500"/>
              </a:solidFill>
              <a:latin typeface="Helvetica Neue"/>
            </a:rPr>
            <a:t>Logistics</a:t>
          </a:r>
        </a:p>
      </dgm:t>
    </dgm:pt>
    <dgm:pt modelId="{467B27DA-E69C-4BE1-8FF8-6482B18D76CF}" type="parTrans" cxnId="{5D12E1C0-1311-43F5-BE5E-F03922880947}">
      <dgm:prSet/>
      <dgm:spPr/>
      <dgm:t>
        <a:bodyPr/>
        <a:lstStyle/>
        <a:p>
          <a:endParaRPr lang="en-US" sz="2000" b="1">
            <a:solidFill>
              <a:srgbClr val="6A0500"/>
            </a:solidFill>
            <a:latin typeface="Helvetica Neue"/>
          </a:endParaRPr>
        </a:p>
      </dgm:t>
    </dgm:pt>
    <dgm:pt modelId="{0EB398C6-5CDE-4CCD-A5C9-1B7F35EE1244}" type="sibTrans" cxnId="{5D12E1C0-1311-43F5-BE5E-F03922880947}">
      <dgm:prSet/>
      <dgm:spPr/>
      <dgm:t>
        <a:bodyPr/>
        <a:lstStyle/>
        <a:p>
          <a:endParaRPr lang="en-US" sz="2000" b="1">
            <a:solidFill>
              <a:srgbClr val="6A0500"/>
            </a:solidFill>
            <a:latin typeface="Helvetica Neue"/>
          </a:endParaRPr>
        </a:p>
      </dgm:t>
    </dgm:pt>
    <dgm:pt modelId="{5C152BF0-3A66-4D2C-BB75-5FFE3A944CA1}" type="pres">
      <dgm:prSet presAssocID="{91AEFC03-9444-463E-A7EA-20E60A5C35F7}" presName="Name0" presStyleCnt="0">
        <dgm:presLayoutVars>
          <dgm:dir/>
          <dgm:resizeHandles val="exact"/>
        </dgm:presLayoutVars>
      </dgm:prSet>
      <dgm:spPr/>
    </dgm:pt>
    <dgm:pt modelId="{90E52456-46D4-4E11-9384-6C807126A077}" type="pres">
      <dgm:prSet presAssocID="{EF9F9E8D-EFC4-4A61-A931-D1465AFC353C}" presName="parTxOnly" presStyleLbl="node1" presStyleIdx="0" presStyleCnt="4">
        <dgm:presLayoutVars>
          <dgm:bulletEnabled val="1"/>
        </dgm:presLayoutVars>
      </dgm:prSet>
      <dgm:spPr/>
    </dgm:pt>
    <dgm:pt modelId="{15AF9D40-6F28-4BC3-869B-F3B7D07B0A0D}" type="pres">
      <dgm:prSet presAssocID="{C03DFBD8-EB64-4C69-BE81-6CC4DFC79F04}" presName="parSpace" presStyleCnt="0"/>
      <dgm:spPr/>
    </dgm:pt>
    <dgm:pt modelId="{57387810-E5A3-410E-8872-4E93417C32AF}" type="pres">
      <dgm:prSet presAssocID="{2422907B-0134-404F-9736-BC966596A7F5}" presName="parTxOnly" presStyleLbl="node1" presStyleIdx="1" presStyleCnt="4">
        <dgm:presLayoutVars>
          <dgm:bulletEnabled val="1"/>
        </dgm:presLayoutVars>
      </dgm:prSet>
      <dgm:spPr/>
    </dgm:pt>
    <dgm:pt modelId="{94B5DCF0-AD0E-4ABF-8F2E-53002EFC17B8}" type="pres">
      <dgm:prSet presAssocID="{49842588-D851-4F6C-96E4-620EC9A8049C}" presName="parSpace" presStyleCnt="0"/>
      <dgm:spPr/>
    </dgm:pt>
    <dgm:pt modelId="{37608011-9F4D-48D1-BFE0-4576B340C99E}" type="pres">
      <dgm:prSet presAssocID="{406E8264-C01B-4AC8-B1CA-361477D62B6F}" presName="parTxOnly" presStyleLbl="node1" presStyleIdx="2" presStyleCnt="4">
        <dgm:presLayoutVars>
          <dgm:bulletEnabled val="1"/>
        </dgm:presLayoutVars>
      </dgm:prSet>
      <dgm:spPr/>
    </dgm:pt>
    <dgm:pt modelId="{BB50FBFC-EFFE-46C7-B126-A7B90EEBA9F6}" type="pres">
      <dgm:prSet presAssocID="{F646B76B-069F-4235-A4D1-0EB844F49870}" presName="parSpace" presStyleCnt="0"/>
      <dgm:spPr/>
    </dgm:pt>
    <dgm:pt modelId="{0E24FAB2-2931-4A9F-8EAB-219DCD82C511}" type="pres">
      <dgm:prSet presAssocID="{EE67B9A5-16B5-4301-A227-2CFB4E944313}" presName="parTxOnly" presStyleLbl="node1" presStyleIdx="3" presStyleCnt="4">
        <dgm:presLayoutVars>
          <dgm:bulletEnabled val="1"/>
        </dgm:presLayoutVars>
      </dgm:prSet>
      <dgm:spPr/>
    </dgm:pt>
  </dgm:ptLst>
  <dgm:cxnLst>
    <dgm:cxn modelId="{2FAED41A-B448-4834-9943-C7F8F13A2D93}" type="presOf" srcId="{EE67B9A5-16B5-4301-A227-2CFB4E944313}" destId="{0E24FAB2-2931-4A9F-8EAB-219DCD82C511}" srcOrd="0" destOrd="0" presId="urn:microsoft.com/office/officeart/2005/8/layout/hChevron3"/>
    <dgm:cxn modelId="{5A55B076-BA04-4D8E-B22E-EAA592FA0515}" srcId="{91AEFC03-9444-463E-A7EA-20E60A5C35F7}" destId="{EF9F9E8D-EFC4-4A61-A931-D1465AFC353C}" srcOrd="0" destOrd="0" parTransId="{36848D32-E028-4F88-B47A-C4B7CCDA85A8}" sibTransId="{C03DFBD8-EB64-4C69-BE81-6CC4DFC79F04}"/>
    <dgm:cxn modelId="{A08167B3-9F9E-4832-A418-D68470D3E67F}" srcId="{91AEFC03-9444-463E-A7EA-20E60A5C35F7}" destId="{2422907B-0134-404F-9736-BC966596A7F5}" srcOrd="1" destOrd="0" parTransId="{55EFC4F2-7535-4FC6-91DB-D4250F338117}" sibTransId="{49842588-D851-4F6C-96E4-620EC9A8049C}"/>
    <dgm:cxn modelId="{A85B4EB8-0ABB-46F6-97F8-C03AAF70A607}" srcId="{91AEFC03-9444-463E-A7EA-20E60A5C35F7}" destId="{406E8264-C01B-4AC8-B1CA-361477D62B6F}" srcOrd="2" destOrd="0" parTransId="{A315A371-D81C-48BB-96B1-D4D568387566}" sibTransId="{F646B76B-069F-4235-A4D1-0EB844F49870}"/>
    <dgm:cxn modelId="{5D12E1C0-1311-43F5-BE5E-F03922880947}" srcId="{91AEFC03-9444-463E-A7EA-20E60A5C35F7}" destId="{EE67B9A5-16B5-4301-A227-2CFB4E944313}" srcOrd="3" destOrd="0" parTransId="{467B27DA-E69C-4BE1-8FF8-6482B18D76CF}" sibTransId="{0EB398C6-5CDE-4CCD-A5C9-1B7F35EE1244}"/>
    <dgm:cxn modelId="{F8679CC1-E679-46EA-A1F1-3EBB796237F5}" type="presOf" srcId="{2422907B-0134-404F-9736-BC966596A7F5}" destId="{57387810-E5A3-410E-8872-4E93417C32AF}" srcOrd="0" destOrd="0" presId="urn:microsoft.com/office/officeart/2005/8/layout/hChevron3"/>
    <dgm:cxn modelId="{C1C1A0CF-E572-483D-9970-CDE4C2F3B647}" type="presOf" srcId="{EF9F9E8D-EFC4-4A61-A931-D1465AFC353C}" destId="{90E52456-46D4-4E11-9384-6C807126A077}" srcOrd="0" destOrd="0" presId="urn:microsoft.com/office/officeart/2005/8/layout/hChevron3"/>
    <dgm:cxn modelId="{64F958D1-F295-40EC-8D89-F1C64EF42A66}" type="presOf" srcId="{406E8264-C01B-4AC8-B1CA-361477D62B6F}" destId="{37608011-9F4D-48D1-BFE0-4576B340C99E}" srcOrd="0" destOrd="0" presId="urn:microsoft.com/office/officeart/2005/8/layout/hChevron3"/>
    <dgm:cxn modelId="{65AB91FC-A473-479C-B795-E73903AEE84E}" type="presOf" srcId="{91AEFC03-9444-463E-A7EA-20E60A5C35F7}" destId="{5C152BF0-3A66-4D2C-BB75-5FFE3A944CA1}" srcOrd="0" destOrd="0" presId="urn:microsoft.com/office/officeart/2005/8/layout/hChevron3"/>
    <dgm:cxn modelId="{D6B8C850-6D5D-4987-99AC-0A23867A8326}" type="presParOf" srcId="{5C152BF0-3A66-4D2C-BB75-5FFE3A944CA1}" destId="{90E52456-46D4-4E11-9384-6C807126A077}" srcOrd="0" destOrd="0" presId="urn:microsoft.com/office/officeart/2005/8/layout/hChevron3"/>
    <dgm:cxn modelId="{94D8B27A-F79D-4360-98F5-741CFCD136E1}" type="presParOf" srcId="{5C152BF0-3A66-4D2C-BB75-5FFE3A944CA1}" destId="{15AF9D40-6F28-4BC3-869B-F3B7D07B0A0D}" srcOrd="1" destOrd="0" presId="urn:microsoft.com/office/officeart/2005/8/layout/hChevron3"/>
    <dgm:cxn modelId="{326D1FA0-054D-4962-AE00-37F367FDDB36}" type="presParOf" srcId="{5C152BF0-3A66-4D2C-BB75-5FFE3A944CA1}" destId="{57387810-E5A3-410E-8872-4E93417C32AF}" srcOrd="2" destOrd="0" presId="urn:microsoft.com/office/officeart/2005/8/layout/hChevron3"/>
    <dgm:cxn modelId="{D1DA86AF-CDDE-4884-AA58-610CBAC5EECF}" type="presParOf" srcId="{5C152BF0-3A66-4D2C-BB75-5FFE3A944CA1}" destId="{94B5DCF0-AD0E-4ABF-8F2E-53002EFC17B8}" srcOrd="3" destOrd="0" presId="urn:microsoft.com/office/officeart/2005/8/layout/hChevron3"/>
    <dgm:cxn modelId="{9A478CF6-2FC1-4C01-A5F2-822B92C70BAD}" type="presParOf" srcId="{5C152BF0-3A66-4D2C-BB75-5FFE3A944CA1}" destId="{37608011-9F4D-48D1-BFE0-4576B340C99E}" srcOrd="4" destOrd="0" presId="urn:microsoft.com/office/officeart/2005/8/layout/hChevron3"/>
    <dgm:cxn modelId="{EDA8B1C0-FFD3-4619-A9B3-28276136A6CC}" type="presParOf" srcId="{5C152BF0-3A66-4D2C-BB75-5FFE3A944CA1}" destId="{BB50FBFC-EFFE-46C7-B126-A7B90EEBA9F6}" srcOrd="5" destOrd="0" presId="urn:microsoft.com/office/officeart/2005/8/layout/hChevron3"/>
    <dgm:cxn modelId="{FBCE4956-6DA1-4238-A6F4-2EEA4BF839A0}" type="presParOf" srcId="{5C152BF0-3A66-4D2C-BB75-5FFE3A944CA1}" destId="{0E24FAB2-2931-4A9F-8EAB-219DCD82C51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490E-DB60-47EB-A2F2-18A3AB78BF9B}">
      <dsp:nvSpPr>
        <dsp:cNvPr id="0" name=""/>
        <dsp:cNvSpPr/>
      </dsp:nvSpPr>
      <dsp:spPr>
        <a:xfrm>
          <a:off x="844391" y="0"/>
          <a:ext cx="9569767" cy="507047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991359-1F67-4D72-853A-CBB7F40C81BC}">
      <dsp:nvSpPr>
        <dsp:cNvPr id="0" name=""/>
        <dsp:cNvSpPr/>
      </dsp:nvSpPr>
      <dsp:spPr>
        <a:xfrm>
          <a:off x="3298" y="1521142"/>
          <a:ext cx="1985638" cy="20281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6A0500"/>
              </a:solidFill>
              <a:latin typeface="Helvetica Neue"/>
              <a:cs typeface="Times New Roman" pitchFamily="18" charset="0"/>
            </a:rPr>
            <a:t>Stable</a:t>
          </a:r>
        </a:p>
      </dsp:txBody>
      <dsp:txXfrm>
        <a:off x="100229" y="1618073"/>
        <a:ext cx="1791776" cy="1834328"/>
      </dsp:txXfrm>
    </dsp:sp>
    <dsp:sp modelId="{588103FD-E6EE-427C-B094-F4D728A1149F}">
      <dsp:nvSpPr>
        <dsp:cNvPr id="0" name=""/>
        <dsp:cNvSpPr/>
      </dsp:nvSpPr>
      <dsp:spPr>
        <a:xfrm>
          <a:off x="2319877" y="1521142"/>
          <a:ext cx="1985638" cy="20281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6A0500"/>
              </a:solidFill>
              <a:latin typeface="Helvetica Neue"/>
              <a:cs typeface="Times New Roman" pitchFamily="18" charset="0"/>
            </a:rPr>
            <a:t>Stage 1 </a:t>
          </a:r>
        </a:p>
        <a:p>
          <a:pPr marL="0" lvl="0" indent="0" algn="ctr" defTabSz="800100">
            <a:lnSpc>
              <a:spcPct val="90000"/>
            </a:lnSpc>
            <a:spcBef>
              <a:spcPct val="0"/>
            </a:spcBef>
            <a:spcAft>
              <a:spcPct val="35000"/>
            </a:spcAft>
            <a:buNone/>
          </a:pPr>
          <a:r>
            <a:rPr lang="en-US" sz="1800" b="1" kern="1200" dirty="0">
              <a:solidFill>
                <a:srgbClr val="6A0500"/>
              </a:solidFill>
              <a:latin typeface="Helvetica Neue"/>
              <a:cs typeface="Times New Roman" pitchFamily="18" charset="0"/>
            </a:rPr>
            <a:t>Multiple Dysfunction</a:t>
          </a:r>
        </a:p>
      </dsp:txBody>
      <dsp:txXfrm>
        <a:off x="2416808" y="1618073"/>
        <a:ext cx="1791776" cy="1834328"/>
      </dsp:txXfrm>
    </dsp:sp>
    <dsp:sp modelId="{A4995EDF-DD1C-4932-8300-9AA220A467F5}">
      <dsp:nvSpPr>
        <dsp:cNvPr id="0" name=""/>
        <dsp:cNvSpPr/>
      </dsp:nvSpPr>
      <dsp:spPr>
        <a:xfrm>
          <a:off x="4636455" y="1521142"/>
          <a:ext cx="1985638" cy="202819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6A0500"/>
              </a:solidFill>
              <a:latin typeface="Helvetica Neue"/>
              <a:cs typeface="Times New Roman" pitchFamily="18" charset="0"/>
            </a:rPr>
            <a:t>Stage 2 </a:t>
          </a:r>
        </a:p>
        <a:p>
          <a:pPr marL="0" lvl="0" indent="0" algn="ctr" defTabSz="800100">
            <a:lnSpc>
              <a:spcPct val="90000"/>
            </a:lnSpc>
            <a:spcBef>
              <a:spcPct val="0"/>
            </a:spcBef>
            <a:spcAft>
              <a:spcPct val="35000"/>
            </a:spcAft>
            <a:buNone/>
          </a:pPr>
          <a:r>
            <a:rPr lang="en-US" sz="1800" b="1" kern="1200" dirty="0">
              <a:solidFill>
                <a:srgbClr val="6A0500"/>
              </a:solidFill>
              <a:latin typeface="Helvetica Neue"/>
              <a:cs typeface="Times New Roman" pitchFamily="18" charset="0"/>
            </a:rPr>
            <a:t>Semi Functional Enterprise</a:t>
          </a:r>
        </a:p>
      </dsp:txBody>
      <dsp:txXfrm>
        <a:off x="4733386" y="1618073"/>
        <a:ext cx="1791776" cy="1834328"/>
      </dsp:txXfrm>
    </dsp:sp>
    <dsp:sp modelId="{740AB372-2484-4C20-B712-9D643035E3D1}">
      <dsp:nvSpPr>
        <dsp:cNvPr id="0" name=""/>
        <dsp:cNvSpPr/>
      </dsp:nvSpPr>
      <dsp:spPr>
        <a:xfrm>
          <a:off x="6953034" y="1521142"/>
          <a:ext cx="1985638" cy="20281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Helvetica Neue"/>
              <a:cs typeface="Times New Roman" pitchFamily="18" charset="0"/>
            </a:rPr>
            <a:t>Stage 3 Integrated Enterprise</a:t>
          </a:r>
        </a:p>
      </dsp:txBody>
      <dsp:txXfrm>
        <a:off x="7049965" y="1618073"/>
        <a:ext cx="1791776" cy="1834328"/>
      </dsp:txXfrm>
    </dsp:sp>
    <dsp:sp modelId="{B166429F-56E0-4753-B842-FD5E027D8929}">
      <dsp:nvSpPr>
        <dsp:cNvPr id="0" name=""/>
        <dsp:cNvSpPr/>
      </dsp:nvSpPr>
      <dsp:spPr>
        <a:xfrm>
          <a:off x="9269612" y="1521142"/>
          <a:ext cx="1985638" cy="20281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Helvetica Neue"/>
              <a:cs typeface="Times New Roman" pitchFamily="18" charset="0"/>
            </a:rPr>
            <a:t>Stage 4 </a:t>
          </a:r>
        </a:p>
        <a:p>
          <a:pPr marL="0" lvl="0" indent="0" algn="ctr" defTabSz="800100">
            <a:lnSpc>
              <a:spcPct val="90000"/>
            </a:lnSpc>
            <a:spcBef>
              <a:spcPct val="0"/>
            </a:spcBef>
            <a:spcAft>
              <a:spcPct val="35000"/>
            </a:spcAft>
            <a:buNone/>
          </a:pPr>
          <a:r>
            <a:rPr lang="en-US" sz="1800" b="1" kern="1200" dirty="0">
              <a:solidFill>
                <a:schemeClr val="bg1"/>
              </a:solidFill>
              <a:latin typeface="Helvetica Neue"/>
              <a:cs typeface="Times New Roman" pitchFamily="18" charset="0"/>
            </a:rPr>
            <a:t>Extended Enterprise</a:t>
          </a:r>
        </a:p>
      </dsp:txBody>
      <dsp:txXfrm>
        <a:off x="9366543" y="1618073"/>
        <a:ext cx="1791776" cy="18343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2609B-8772-4675-82B8-A7AE16586A6B}">
      <dsp:nvSpPr>
        <dsp:cNvPr id="0" name=""/>
        <dsp:cNvSpPr/>
      </dsp:nvSpPr>
      <dsp:spPr>
        <a:xfrm>
          <a:off x="0" y="345363"/>
          <a:ext cx="11258550"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D84C66-2830-4D11-B633-71E0111BFCA3}">
      <dsp:nvSpPr>
        <dsp:cNvPr id="0" name=""/>
        <dsp:cNvSpPr/>
      </dsp:nvSpPr>
      <dsp:spPr>
        <a:xfrm>
          <a:off x="562927" y="57852"/>
          <a:ext cx="7880985"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b="1" kern="1200" spc="-5" dirty="0">
              <a:solidFill>
                <a:srgbClr val="8F0500"/>
              </a:solidFill>
              <a:latin typeface="Helvetica Neue"/>
              <a:cs typeface="Times New Roman" pitchFamily="18" charset="0"/>
            </a:rPr>
            <a:t>Present State:</a:t>
          </a:r>
        </a:p>
      </dsp:txBody>
      <dsp:txXfrm>
        <a:off x="588866" y="83791"/>
        <a:ext cx="7829107" cy="479482"/>
      </dsp:txXfrm>
    </dsp:sp>
    <dsp:sp modelId="{656559E5-3EB1-4217-9A70-472C1CA713A3}">
      <dsp:nvSpPr>
        <dsp:cNvPr id="0" name=""/>
        <dsp:cNvSpPr/>
      </dsp:nvSpPr>
      <dsp:spPr>
        <a:xfrm>
          <a:off x="0" y="1140012"/>
          <a:ext cx="11258550" cy="10773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374904" rIns="873789" bIns="128016" numCol="1" spcCol="1270" anchor="t" anchorCtr="0">
          <a:noAutofit/>
        </a:bodyPr>
        <a:lstStyle/>
        <a:p>
          <a:pPr marL="354965" lvl="1" indent="-342900" algn="l" defTabSz="800100">
            <a:lnSpc>
              <a:spcPct val="100000"/>
            </a:lnSpc>
            <a:spcBef>
              <a:spcPct val="0"/>
            </a:spcBef>
            <a:spcAft>
              <a:spcPct val="15000"/>
            </a:spcAft>
            <a:buClr>
              <a:srgbClr val="010000"/>
            </a:buClr>
            <a:buFont typeface="Wingdings" pitchFamily="2" charset="2"/>
            <a:buChar char="§"/>
            <a:tabLst>
              <a:tab pos="354965" algn="l"/>
              <a:tab pos="355600" algn="l"/>
            </a:tabLst>
          </a:pPr>
          <a:r>
            <a:rPr lang="en-US" sz="1800" kern="1200" spc="-5" dirty="0">
              <a:solidFill>
                <a:schemeClr val="tx1"/>
              </a:solidFill>
              <a:latin typeface="Helvetica Neue"/>
              <a:cs typeface="Times New Roman" pitchFamily="18" charset="0"/>
            </a:rPr>
            <a:t>Manufacturing &amp; Sales</a:t>
          </a:r>
          <a:endParaRPr lang="en-US" sz="1800" kern="1200" dirty="0">
            <a:solidFill>
              <a:schemeClr val="tx1"/>
            </a:solidFill>
            <a:latin typeface="Helvetica Neue"/>
          </a:endParaRPr>
        </a:p>
        <a:p>
          <a:pPr marL="354965" lvl="1" indent="-342900" algn="l" defTabSz="800100">
            <a:lnSpc>
              <a:spcPct val="100000"/>
            </a:lnSpc>
            <a:spcBef>
              <a:spcPct val="0"/>
            </a:spcBef>
            <a:spcAft>
              <a:spcPct val="15000"/>
            </a:spcAft>
            <a:buClr>
              <a:srgbClr val="010000"/>
            </a:buClr>
            <a:buFont typeface="Wingdings" pitchFamily="2" charset="2"/>
            <a:buChar char="§"/>
            <a:tabLst>
              <a:tab pos="354965" algn="l"/>
              <a:tab pos="355600" algn="l"/>
            </a:tabLst>
          </a:pPr>
          <a:r>
            <a:rPr lang="en-US" sz="1800" kern="1200" spc="-5" dirty="0">
              <a:solidFill>
                <a:schemeClr val="tx1"/>
              </a:solidFill>
              <a:latin typeface="Helvetica Neue"/>
              <a:cs typeface="Times New Roman" pitchFamily="18" charset="0"/>
            </a:rPr>
            <a:t>Manufacturing Resource Planning </a:t>
          </a:r>
          <a:r>
            <a:rPr lang="en-US" sz="1800" kern="1200" dirty="0">
              <a:solidFill>
                <a:schemeClr val="tx1"/>
              </a:solidFill>
              <a:latin typeface="Helvetica Neue"/>
              <a:cs typeface="Times New Roman" pitchFamily="18" charset="0"/>
            </a:rPr>
            <a:t>&amp;</a:t>
          </a:r>
          <a:r>
            <a:rPr lang="en-US" sz="1800" kern="1200" spc="130" dirty="0">
              <a:solidFill>
                <a:schemeClr val="tx1"/>
              </a:solidFill>
              <a:latin typeface="Helvetica Neue"/>
              <a:cs typeface="Times New Roman" pitchFamily="18" charset="0"/>
            </a:rPr>
            <a:t> </a:t>
          </a:r>
          <a:r>
            <a:rPr lang="en-US" sz="1800" kern="1200" spc="-5" dirty="0">
              <a:solidFill>
                <a:schemeClr val="tx1"/>
              </a:solidFill>
              <a:latin typeface="Helvetica Neue"/>
              <a:cs typeface="Times New Roman" pitchFamily="18" charset="0"/>
            </a:rPr>
            <a:t>Dispatch </a:t>
          </a:r>
          <a:endParaRPr lang="en-US" sz="1800" kern="1200" dirty="0">
            <a:solidFill>
              <a:schemeClr val="tx1"/>
            </a:solidFill>
            <a:latin typeface="Helvetica Neue"/>
          </a:endParaRPr>
        </a:p>
      </dsp:txBody>
      <dsp:txXfrm>
        <a:off x="0" y="1140012"/>
        <a:ext cx="11258550" cy="1077300"/>
      </dsp:txXfrm>
    </dsp:sp>
    <dsp:sp modelId="{085D2494-61DE-4CBC-B300-062DAD1ADE7D}">
      <dsp:nvSpPr>
        <dsp:cNvPr id="0" name=""/>
        <dsp:cNvSpPr/>
      </dsp:nvSpPr>
      <dsp:spPr>
        <a:xfrm>
          <a:off x="562927" y="874332"/>
          <a:ext cx="7880985"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kern="1200" spc="-5">
              <a:solidFill>
                <a:schemeClr val="tx1"/>
              </a:solidFill>
              <a:latin typeface="Helvetica Neue"/>
              <a:cs typeface="Times New Roman" pitchFamily="18" charset="0"/>
            </a:rPr>
            <a:t>Organization focus</a:t>
          </a:r>
          <a:endParaRPr lang="en-US" sz="1800" b="1" kern="1200" spc="-5" dirty="0">
            <a:solidFill>
              <a:srgbClr val="8F0500"/>
            </a:solidFill>
            <a:latin typeface="Helvetica Neue"/>
            <a:cs typeface="Times New Roman" pitchFamily="18" charset="0"/>
          </a:endParaRPr>
        </a:p>
      </dsp:txBody>
      <dsp:txXfrm>
        <a:off x="588866" y="900271"/>
        <a:ext cx="7829107" cy="479482"/>
      </dsp:txXfrm>
    </dsp:sp>
    <dsp:sp modelId="{E99B8653-14C8-41C4-82FF-78B65ABA6263}">
      <dsp:nvSpPr>
        <dsp:cNvPr id="0" name=""/>
        <dsp:cNvSpPr/>
      </dsp:nvSpPr>
      <dsp:spPr>
        <a:xfrm>
          <a:off x="0" y="2580192"/>
          <a:ext cx="11258550" cy="10489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374904" rIns="873789" bIns="128016"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None/>
            <a:tabLst/>
            <a:defRPr/>
          </a:pPr>
          <a:r>
            <a:rPr lang="en-US" sz="1800" b="0" i="0" u="none" strike="noStrike" kern="1200" baseline="0" dirty="0">
              <a:solidFill>
                <a:srgbClr val="000000"/>
              </a:solidFill>
              <a:effectLst/>
              <a:latin typeface="Helvetica Neue"/>
              <a:cs typeface="Times New Roman" pitchFamily="18" charset="0"/>
            </a:rPr>
            <a:t>All functional areas of the supply chain (Procurement, Dispatch, Warehouse and Logistics) operate in different silos with minimal integration and communication</a:t>
          </a:r>
          <a:endParaRPr lang="en-US" sz="1800" kern="1200" spc="-10" dirty="0">
            <a:solidFill>
              <a:schemeClr val="tx1"/>
            </a:solidFill>
            <a:latin typeface="Helvetica Neue"/>
            <a:cs typeface="Times New Roman" pitchFamily="18" charset="0"/>
          </a:endParaRPr>
        </a:p>
      </dsp:txBody>
      <dsp:txXfrm>
        <a:off x="0" y="2580192"/>
        <a:ext cx="11258550" cy="1048950"/>
      </dsp:txXfrm>
    </dsp:sp>
    <dsp:sp modelId="{BCD0892D-FA95-45AB-A7CC-17788FFE98D8}">
      <dsp:nvSpPr>
        <dsp:cNvPr id="0" name=""/>
        <dsp:cNvSpPr/>
      </dsp:nvSpPr>
      <dsp:spPr>
        <a:xfrm>
          <a:off x="562927" y="2314512"/>
          <a:ext cx="7880985" cy="53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1800" b="1" kern="1200" spc="-5" dirty="0">
              <a:solidFill>
                <a:srgbClr val="8F0500"/>
              </a:solidFill>
              <a:latin typeface="Helvetica Neue"/>
              <a:cs typeface="Times New Roman" pitchFamily="18" charset="0"/>
            </a:rPr>
            <a:t>Observation:</a:t>
          </a:r>
        </a:p>
      </dsp:txBody>
      <dsp:txXfrm>
        <a:off x="588866" y="2340451"/>
        <a:ext cx="7829107" cy="479482"/>
      </dsp:txXfrm>
    </dsp:sp>
    <dsp:sp modelId="{FE68B5C9-BF10-4524-88AA-9063BEAD1BC1}">
      <dsp:nvSpPr>
        <dsp:cNvPr id="0" name=""/>
        <dsp:cNvSpPr/>
      </dsp:nvSpPr>
      <dsp:spPr>
        <a:xfrm>
          <a:off x="0" y="4049875"/>
          <a:ext cx="11258550" cy="1020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3789" tIns="374904" rIns="873789" bIns="128016" numCol="1" spcCol="1270" anchor="t" anchorCtr="0">
          <a:noAutofit/>
        </a:bodyPr>
        <a:lstStyle/>
        <a:p>
          <a:pPr marL="361950" lvl="1" indent="-361950" algn="l" defTabSz="800100">
            <a:lnSpc>
              <a:spcPct val="90000"/>
            </a:lnSpc>
            <a:spcBef>
              <a:spcPct val="0"/>
            </a:spcBef>
            <a:spcAft>
              <a:spcPct val="15000"/>
            </a:spcAft>
            <a:buFont typeface="Wingdings" pitchFamily="2" charset="2"/>
            <a:buChar char="§"/>
            <a:tabLst/>
          </a:pPr>
          <a:r>
            <a:rPr lang="en-US" sz="1800" kern="1200" dirty="0">
              <a:solidFill>
                <a:schemeClr val="tx1"/>
              </a:solidFill>
              <a:latin typeface="Helvetica Neue"/>
              <a:cs typeface="Times New Roman" pitchFamily="18" charset="0"/>
            </a:rPr>
            <a:t>Supply Chain Management can be another source of value creation in FCCL &amp; ACL</a:t>
          </a:r>
        </a:p>
        <a:p>
          <a:pPr marL="361950" lvl="1" indent="-361950" algn="l" defTabSz="800100">
            <a:lnSpc>
              <a:spcPct val="90000"/>
            </a:lnSpc>
            <a:spcBef>
              <a:spcPct val="0"/>
            </a:spcBef>
            <a:spcAft>
              <a:spcPct val="15000"/>
            </a:spcAft>
            <a:buFont typeface="Wingdings" pitchFamily="2" charset="2"/>
            <a:buChar char="§"/>
            <a:tabLst/>
          </a:pPr>
          <a:r>
            <a:rPr lang="en-US" sz="1800" kern="1200" dirty="0">
              <a:solidFill>
                <a:schemeClr val="tx1"/>
              </a:solidFill>
              <a:latin typeface="Helvetica Neue"/>
              <a:cs typeface="Times New Roman" pitchFamily="18" charset="0"/>
            </a:rPr>
            <a:t>An efficient &amp; effective supply chain will improve customer fulfillment and cash flow</a:t>
          </a:r>
        </a:p>
      </dsp:txBody>
      <dsp:txXfrm>
        <a:off x="0" y="4049875"/>
        <a:ext cx="11258550" cy="1020600"/>
      </dsp:txXfrm>
    </dsp:sp>
    <dsp:sp modelId="{5DC0EF26-7E4B-48B1-8E96-DFD9C96C2F19}">
      <dsp:nvSpPr>
        <dsp:cNvPr id="0" name=""/>
        <dsp:cNvSpPr/>
      </dsp:nvSpPr>
      <dsp:spPr>
        <a:xfrm>
          <a:off x="490276" y="3742246"/>
          <a:ext cx="7880985"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7882" tIns="0" rIns="297882"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rgbClr val="8F0500"/>
              </a:solidFill>
              <a:latin typeface="Helvetica Neue"/>
              <a:cs typeface="Times New Roman" pitchFamily="18" charset="0"/>
            </a:rPr>
            <a:t>Desired State:</a:t>
          </a:r>
        </a:p>
      </dsp:txBody>
      <dsp:txXfrm>
        <a:off x="516215" y="3768185"/>
        <a:ext cx="7829107"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353B0-FC65-4594-817F-7A5DE8270864}">
      <dsp:nvSpPr>
        <dsp:cNvPr id="0" name=""/>
        <dsp:cNvSpPr/>
      </dsp:nvSpPr>
      <dsp:spPr>
        <a:xfrm>
          <a:off x="109677" y="348817"/>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Font typeface="Wingdings" pitchFamily="2" charset="2"/>
            <a:buChar char="§"/>
          </a:pPr>
          <a:r>
            <a:rPr lang="en-US" sz="1800" b="1" kern="1200" dirty="0">
              <a:latin typeface="Helvetica Neue"/>
              <a:cs typeface="Times New Roman" pitchFamily="18" charset="0"/>
            </a:rPr>
            <a:t>Supply Chain (Customer, Warehouse &amp; Fleet) Network Optimization</a:t>
          </a:r>
        </a:p>
      </dsp:txBody>
      <dsp:txXfrm>
        <a:off x="166853" y="405993"/>
        <a:ext cx="2897966" cy="1837780"/>
      </dsp:txXfrm>
    </dsp:sp>
    <dsp:sp modelId="{55312C7F-BAAE-4752-AE2B-1C50910BAFEE}">
      <dsp:nvSpPr>
        <dsp:cNvPr id="0" name=""/>
        <dsp:cNvSpPr/>
      </dsp:nvSpPr>
      <dsp:spPr>
        <a:xfrm flipV="1">
          <a:off x="1541497" y="3999622"/>
          <a:ext cx="3488103" cy="1373127"/>
        </a:xfrm>
        <a:prstGeom prst="curvedDownArrow">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1A397C-02C2-4C57-BA9C-07622664B3AA}">
      <dsp:nvSpPr>
        <dsp:cNvPr id="0" name=""/>
        <dsp:cNvSpPr/>
      </dsp:nvSpPr>
      <dsp:spPr>
        <a:xfrm>
          <a:off x="703894" y="2594932"/>
          <a:ext cx="2677616" cy="24755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8F0500"/>
              </a:solidFill>
              <a:latin typeface="Helvetica Neue"/>
              <a:cs typeface="Times New Roman" pitchFamily="18" charset="0"/>
            </a:rPr>
            <a:t>This can be accomplished by implementing network modeling and operation research planning tools that employ two techniques</a:t>
          </a:r>
        </a:p>
      </dsp:txBody>
      <dsp:txXfrm>
        <a:off x="776400" y="2667438"/>
        <a:ext cx="2532604" cy="2330530"/>
      </dsp:txXfrm>
    </dsp:sp>
    <dsp:sp modelId="{35DAAEBE-A232-4B64-AEAD-519B3DC7A089}">
      <dsp:nvSpPr>
        <dsp:cNvPr id="0" name=""/>
        <dsp:cNvSpPr/>
      </dsp:nvSpPr>
      <dsp:spPr>
        <a:xfrm>
          <a:off x="3955764" y="1558976"/>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rtl="0">
            <a:lnSpc>
              <a:spcPct val="90000"/>
            </a:lnSpc>
            <a:spcBef>
              <a:spcPct val="0"/>
            </a:spcBef>
            <a:spcAft>
              <a:spcPct val="15000"/>
            </a:spcAft>
            <a:buFont typeface="Wingdings" pitchFamily="2" charset="2"/>
            <a:buChar char="§"/>
          </a:pPr>
          <a:r>
            <a:rPr lang="en-US" sz="1800" b="1" kern="1200" dirty="0">
              <a:latin typeface="Helvetica Neue"/>
              <a:cs typeface="Times New Roman" pitchFamily="18" charset="0"/>
            </a:rPr>
            <a:t>Mathematical algorithms to determine</a:t>
          </a:r>
        </a:p>
      </dsp:txBody>
      <dsp:txXfrm>
        <a:off x="4012940" y="2148552"/>
        <a:ext cx="2897966" cy="1837780"/>
      </dsp:txXfrm>
    </dsp:sp>
    <dsp:sp modelId="{AE6D9B60-0E27-490D-B2CC-E406F174BF2F}">
      <dsp:nvSpPr>
        <dsp:cNvPr id="0" name=""/>
        <dsp:cNvSpPr/>
      </dsp:nvSpPr>
      <dsp:spPr>
        <a:xfrm>
          <a:off x="5521578" y="195829"/>
          <a:ext cx="3822836" cy="1258783"/>
        </a:xfrm>
        <a:prstGeom prst="curvedDownArrow">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1B1C54-3C90-40F0-9C28-A95D98B30732}">
      <dsp:nvSpPr>
        <dsp:cNvPr id="0" name=""/>
        <dsp:cNvSpPr/>
      </dsp:nvSpPr>
      <dsp:spPr>
        <a:xfrm>
          <a:off x="4625168" y="685420"/>
          <a:ext cx="2677616" cy="15823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8F0500"/>
              </a:solidFill>
              <a:latin typeface="Helvetica Neue"/>
              <a:cs typeface="Times New Roman" pitchFamily="18" charset="0"/>
            </a:rPr>
            <a:t>Least-cost or Best solutions (Method used to obtain the initial feasible solution) e.g. efficient supply chain</a:t>
          </a:r>
        </a:p>
      </dsp:txBody>
      <dsp:txXfrm>
        <a:off x="4671513" y="731765"/>
        <a:ext cx="2584926" cy="1489634"/>
      </dsp:txXfrm>
    </dsp:sp>
    <dsp:sp modelId="{C5B1A92F-A42D-4C05-9AE9-6705DDB3104C}">
      <dsp:nvSpPr>
        <dsp:cNvPr id="0" name=""/>
        <dsp:cNvSpPr/>
      </dsp:nvSpPr>
      <dsp:spPr>
        <a:xfrm>
          <a:off x="7865712" y="1485281"/>
          <a:ext cx="3012318" cy="248453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977900" rtl="0">
            <a:lnSpc>
              <a:spcPct val="90000"/>
            </a:lnSpc>
            <a:spcBef>
              <a:spcPct val="0"/>
            </a:spcBef>
            <a:spcAft>
              <a:spcPct val="15000"/>
            </a:spcAft>
            <a:buChar char="•"/>
          </a:pPr>
          <a:endParaRPr lang="en-US" sz="2200" kern="1200" dirty="0">
            <a:latin typeface="Helvetica Neue"/>
          </a:endParaRPr>
        </a:p>
        <a:p>
          <a:pPr marL="171450" lvl="1" indent="-171450" algn="l" defTabSz="800100" rtl="0">
            <a:lnSpc>
              <a:spcPct val="90000"/>
            </a:lnSpc>
            <a:spcBef>
              <a:spcPct val="0"/>
            </a:spcBef>
            <a:spcAft>
              <a:spcPct val="15000"/>
            </a:spcAft>
            <a:buFont typeface="Wingdings" pitchFamily="2" charset="2"/>
            <a:buChar char="§"/>
          </a:pPr>
          <a:r>
            <a:rPr lang="en-US" sz="1800" b="1" kern="1200" dirty="0">
              <a:latin typeface="Helvetica Neue"/>
              <a:cs typeface="Times New Roman" pitchFamily="18" charset="0"/>
            </a:rPr>
            <a:t>Simulation models to evaluate </a:t>
          </a:r>
        </a:p>
      </dsp:txBody>
      <dsp:txXfrm>
        <a:off x="7922888" y="1542457"/>
        <a:ext cx="2897966" cy="1837780"/>
      </dsp:txXfrm>
    </dsp:sp>
    <dsp:sp modelId="{36EEDC79-8F67-4F9F-818E-460AB9DE99EE}">
      <dsp:nvSpPr>
        <dsp:cNvPr id="0" name=""/>
        <dsp:cNvSpPr/>
      </dsp:nvSpPr>
      <dsp:spPr>
        <a:xfrm>
          <a:off x="8535116" y="3226267"/>
          <a:ext cx="2677616" cy="14537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rgbClr val="8F0500"/>
              </a:solidFill>
              <a:latin typeface="Helvetica Neue"/>
              <a:cs typeface="Times New Roman" pitchFamily="18" charset="0"/>
            </a:rPr>
            <a:t>Design Alternative (Particular design for specific requirement) e.g. responsive supply chain</a:t>
          </a:r>
        </a:p>
      </dsp:txBody>
      <dsp:txXfrm>
        <a:off x="8577695" y="3268846"/>
        <a:ext cx="2592458" cy="13685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F8708-1AB0-433D-8C9A-017610F6A80B}">
      <dsp:nvSpPr>
        <dsp:cNvPr id="0" name=""/>
        <dsp:cNvSpPr/>
      </dsp:nvSpPr>
      <dsp:spPr>
        <a:xfrm>
          <a:off x="0" y="2521825"/>
          <a:ext cx="11269026" cy="16545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Or developing the ability to manage demand and respond to actual demand (responsive) through design alternative i.e. some combination of customer focus and agility to satisfy the customer need</a:t>
          </a:r>
        </a:p>
      </dsp:txBody>
      <dsp:txXfrm>
        <a:off x="0" y="2521825"/>
        <a:ext cx="11269026" cy="893478"/>
      </dsp:txXfrm>
    </dsp:sp>
    <dsp:sp modelId="{4687092A-D401-4765-977E-5F4C3A53E297}">
      <dsp:nvSpPr>
        <dsp:cNvPr id="0" name=""/>
        <dsp:cNvSpPr/>
      </dsp:nvSpPr>
      <dsp:spPr>
        <a:xfrm>
          <a:off x="0" y="3417188"/>
          <a:ext cx="5634513" cy="76111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Helvetica Neue" panose="02000503000000020004" pitchFamily="2" charset="0"/>
              <a:ea typeface="Helvetica Neue" panose="02000503000000020004" pitchFamily="2" charset="0"/>
              <a:cs typeface="Helvetica Neue" panose="02000503000000020004" pitchFamily="2" charset="0"/>
            </a:rPr>
            <a:t>Responsive Supply Chain (</a:t>
          </a:r>
          <a:r>
            <a:rPr lang="en-US" sz="1800" kern="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Ability to be flexible in response to changing demand, More volatile demand, Uncertain forecasts)</a:t>
          </a:r>
          <a:endParaRPr lang="en-US" sz="1800" b="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0" y="3417188"/>
        <a:ext cx="5634513" cy="761111"/>
      </dsp:txXfrm>
    </dsp:sp>
    <dsp:sp modelId="{FB081AA1-76DE-4814-A496-A3BAFD2671AD}">
      <dsp:nvSpPr>
        <dsp:cNvPr id="0" name=""/>
        <dsp:cNvSpPr/>
      </dsp:nvSpPr>
      <dsp:spPr>
        <a:xfrm>
          <a:off x="5634513" y="3417188"/>
          <a:ext cx="5634513" cy="76111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Helvetica Neue" panose="02000503000000020004" pitchFamily="2" charset="0"/>
              <a:ea typeface="Helvetica Neue" panose="02000503000000020004" pitchFamily="2" charset="0"/>
              <a:cs typeface="Helvetica Neue" panose="02000503000000020004" pitchFamily="2" charset="0"/>
            </a:rPr>
            <a:t>Hybrid Supply Chain</a:t>
          </a:r>
        </a:p>
      </dsp:txBody>
      <dsp:txXfrm>
        <a:off x="5634513" y="3417188"/>
        <a:ext cx="5634513" cy="761111"/>
      </dsp:txXfrm>
    </dsp:sp>
    <dsp:sp modelId="{3F421C0A-78B1-466B-8AFB-721260DF67F3}">
      <dsp:nvSpPr>
        <dsp:cNvPr id="0" name=""/>
        <dsp:cNvSpPr/>
      </dsp:nvSpPr>
      <dsp:spPr>
        <a:xfrm rot="10800000">
          <a:off x="0" y="1884"/>
          <a:ext cx="11269026" cy="254476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err="1">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Optimisation</a:t>
          </a:r>
          <a:r>
            <a:rPr lang="en-US" sz="1800" b="1" kern="1200"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rPr>
            <a:t> involves developing the capabilities to find and implement the least-cost solution for the entire network (efficient or lean) </a:t>
          </a:r>
          <a:r>
            <a:rPr lang="en-US" sz="1800" kern="12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Least-cost manufacturing/supply chain, Relatively stable demand, Reasonably accurate forecasts, Make-to-stock strategy</a:t>
          </a:r>
          <a:endParaRPr lang="en-US" sz="1800" b="1" kern="1200" dirty="0">
            <a:solidFill>
              <a:srgbClr val="8F0500"/>
            </a:solidFill>
            <a:latin typeface="Helvetica Neue" panose="02000503000000020004" pitchFamily="2" charset="0"/>
            <a:ea typeface="Helvetica Neue" panose="02000503000000020004" pitchFamily="2" charset="0"/>
            <a:cs typeface="Helvetica Neue" panose="02000503000000020004" pitchFamily="2" charset="0"/>
          </a:endParaRPr>
        </a:p>
      </dsp:txBody>
      <dsp:txXfrm rot="-10800000">
        <a:off x="0" y="1884"/>
        <a:ext cx="11269026" cy="893210"/>
      </dsp:txXfrm>
    </dsp:sp>
    <dsp:sp modelId="{1FC3C8C4-3591-41FD-9506-2047386963D8}">
      <dsp:nvSpPr>
        <dsp:cNvPr id="0" name=""/>
        <dsp:cNvSpPr/>
      </dsp:nvSpPr>
      <dsp:spPr>
        <a:xfrm>
          <a:off x="0" y="895094"/>
          <a:ext cx="2817256" cy="76088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Helvetica Neue" panose="02000503000000020004" pitchFamily="2" charset="0"/>
              <a:ea typeface="Helvetica Neue" panose="02000503000000020004" pitchFamily="2" charset="0"/>
              <a:cs typeface="Helvetica Neue" panose="02000503000000020004" pitchFamily="2" charset="0"/>
            </a:rPr>
            <a:t>1. It improves the lines of communication</a:t>
          </a:r>
        </a:p>
      </dsp:txBody>
      <dsp:txXfrm>
        <a:off x="0" y="895094"/>
        <a:ext cx="2817256" cy="760883"/>
      </dsp:txXfrm>
    </dsp:sp>
    <dsp:sp modelId="{42D22770-2ADA-4524-A692-68938734BBFF}">
      <dsp:nvSpPr>
        <dsp:cNvPr id="0" name=""/>
        <dsp:cNvSpPr/>
      </dsp:nvSpPr>
      <dsp:spPr>
        <a:xfrm>
          <a:off x="2817256" y="895094"/>
          <a:ext cx="2817256" cy="76088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Helvetica Neue" panose="02000503000000020004" pitchFamily="2" charset="0"/>
              <a:ea typeface="Helvetica Neue" panose="02000503000000020004" pitchFamily="2" charset="0"/>
              <a:cs typeface="Helvetica Neue" panose="02000503000000020004" pitchFamily="2" charset="0"/>
            </a:rPr>
            <a:t>2. It increases access to information</a:t>
          </a:r>
        </a:p>
      </dsp:txBody>
      <dsp:txXfrm>
        <a:off x="2817256" y="895094"/>
        <a:ext cx="2817256" cy="760883"/>
      </dsp:txXfrm>
    </dsp:sp>
    <dsp:sp modelId="{A8095839-3BC2-4FEC-BEBE-45218D114532}">
      <dsp:nvSpPr>
        <dsp:cNvPr id="0" name=""/>
        <dsp:cNvSpPr/>
      </dsp:nvSpPr>
      <dsp:spPr>
        <a:xfrm>
          <a:off x="5634513" y="895094"/>
          <a:ext cx="2817256" cy="76088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Helvetica Neue" panose="02000503000000020004" pitchFamily="2" charset="0"/>
              <a:ea typeface="Helvetica Neue" panose="02000503000000020004" pitchFamily="2" charset="0"/>
              <a:cs typeface="Helvetica Neue" panose="02000503000000020004" pitchFamily="2" charset="0"/>
            </a:rPr>
            <a:t>3. It reduces costs</a:t>
          </a:r>
        </a:p>
      </dsp:txBody>
      <dsp:txXfrm>
        <a:off x="5634513" y="895094"/>
        <a:ext cx="2817256" cy="760883"/>
      </dsp:txXfrm>
    </dsp:sp>
    <dsp:sp modelId="{92046F0D-285D-438B-A911-1266E658B73F}">
      <dsp:nvSpPr>
        <dsp:cNvPr id="0" name=""/>
        <dsp:cNvSpPr/>
      </dsp:nvSpPr>
      <dsp:spPr>
        <a:xfrm>
          <a:off x="8451770" y="895094"/>
          <a:ext cx="2817256" cy="76088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Helvetica Neue" panose="02000503000000020004" pitchFamily="2" charset="0"/>
              <a:ea typeface="Helvetica Neue" panose="02000503000000020004" pitchFamily="2" charset="0"/>
              <a:cs typeface="Helvetica Neue" panose="02000503000000020004" pitchFamily="2" charset="0"/>
            </a:rPr>
            <a:t>4. It streamlines points of contact</a:t>
          </a:r>
        </a:p>
      </dsp:txBody>
      <dsp:txXfrm>
        <a:off x="8451770" y="895094"/>
        <a:ext cx="2817256" cy="7608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CAA76-B221-41E5-9119-871CB765EDA5}">
      <dsp:nvSpPr>
        <dsp:cNvPr id="0" name=""/>
        <dsp:cNvSpPr/>
      </dsp:nvSpPr>
      <dsp:spPr>
        <a:xfrm>
          <a:off x="0" y="1748182"/>
          <a:ext cx="10318376" cy="5737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cs typeface="Times New Roman" pitchFamily="18" charset="0"/>
            </a:rPr>
            <a:t>Design Improvement Plan</a:t>
          </a:r>
          <a:endParaRPr lang="en-US" sz="2000" kern="1200" dirty="0">
            <a:solidFill>
              <a:srgbClr val="6A0500"/>
            </a:solidFill>
          </a:endParaRPr>
        </a:p>
      </dsp:txBody>
      <dsp:txXfrm>
        <a:off x="0" y="1748182"/>
        <a:ext cx="10318376" cy="309848"/>
      </dsp:txXfrm>
    </dsp:sp>
    <dsp:sp modelId="{D9C3A752-9433-4580-842C-139DFFB3B3EC}">
      <dsp:nvSpPr>
        <dsp:cNvPr id="0" name=""/>
        <dsp:cNvSpPr/>
      </dsp:nvSpPr>
      <dsp:spPr>
        <a:xfrm>
          <a:off x="0" y="2046555"/>
          <a:ext cx="10318376" cy="2639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6A0500"/>
              </a:solidFill>
              <a:latin typeface="Helvetica Neue"/>
              <a:cs typeface="Times New Roman" pitchFamily="18" charset="0"/>
            </a:rPr>
            <a:t>Order processing optimization by </a:t>
          </a:r>
          <a:r>
            <a:rPr lang="en-US" sz="1600" b="1" kern="1200" dirty="0">
              <a:solidFill>
                <a:srgbClr val="6A0500"/>
              </a:solidFill>
              <a:latin typeface="Helvetica Neue"/>
              <a:cs typeface="Times New Roman" pitchFamily="18" charset="0"/>
            </a:rPr>
            <a:t>DIFOT - </a:t>
          </a:r>
          <a:r>
            <a:rPr lang="en-US" sz="1600" kern="1200" dirty="0">
              <a:solidFill>
                <a:srgbClr val="6A0500"/>
              </a:solidFill>
              <a:latin typeface="Helvetica Neue"/>
              <a:cs typeface="Times New Roman" pitchFamily="18" charset="0"/>
            </a:rPr>
            <a:t>Delivery in full on time</a:t>
          </a:r>
          <a:endParaRPr lang="en-US" sz="1600" kern="1200" dirty="0">
            <a:solidFill>
              <a:srgbClr val="6A0500"/>
            </a:solidFill>
          </a:endParaRPr>
        </a:p>
      </dsp:txBody>
      <dsp:txXfrm>
        <a:off x="0" y="2046555"/>
        <a:ext cx="10318376" cy="263944"/>
      </dsp:txXfrm>
    </dsp:sp>
    <dsp:sp modelId="{5907D369-56C4-4209-84B1-22422A107A25}">
      <dsp:nvSpPr>
        <dsp:cNvPr id="0" name=""/>
        <dsp:cNvSpPr/>
      </dsp:nvSpPr>
      <dsp:spPr>
        <a:xfrm rot="10800000">
          <a:off x="0" y="874296"/>
          <a:ext cx="10318376" cy="882493"/>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cs typeface="Times New Roman" pitchFamily="18" charset="0"/>
            </a:rPr>
            <a:t>Diagnosis</a:t>
          </a:r>
          <a:endParaRPr lang="en-US" sz="2000" kern="1200" dirty="0">
            <a:solidFill>
              <a:srgbClr val="6A0500"/>
            </a:solidFill>
          </a:endParaRPr>
        </a:p>
      </dsp:txBody>
      <dsp:txXfrm rot="-10800000">
        <a:off x="0" y="874296"/>
        <a:ext cx="10318376" cy="309755"/>
      </dsp:txXfrm>
    </dsp:sp>
    <dsp:sp modelId="{730ED26D-7686-40E6-B8CB-6777B34D57EC}">
      <dsp:nvSpPr>
        <dsp:cNvPr id="0" name=""/>
        <dsp:cNvSpPr/>
      </dsp:nvSpPr>
      <dsp:spPr>
        <a:xfrm>
          <a:off x="0" y="1184051"/>
          <a:ext cx="10318376" cy="26386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6A0500"/>
              </a:solidFill>
              <a:latin typeface="Helvetica Neue"/>
              <a:cs typeface="Times New Roman" pitchFamily="18" charset="0"/>
            </a:rPr>
            <a:t>How to reduce order processing time?</a:t>
          </a:r>
          <a:endParaRPr lang="en-US" sz="1600" kern="1200" dirty="0">
            <a:solidFill>
              <a:srgbClr val="6A0500"/>
            </a:solidFill>
          </a:endParaRPr>
        </a:p>
      </dsp:txBody>
      <dsp:txXfrm>
        <a:off x="0" y="1184051"/>
        <a:ext cx="10318376" cy="263865"/>
      </dsp:txXfrm>
    </dsp:sp>
    <dsp:sp modelId="{890F24A9-1D7F-4199-905F-7512BB257053}">
      <dsp:nvSpPr>
        <dsp:cNvPr id="0" name=""/>
        <dsp:cNvSpPr/>
      </dsp:nvSpPr>
      <dsp:spPr>
        <a:xfrm rot="10800000">
          <a:off x="0" y="410"/>
          <a:ext cx="10318376" cy="882493"/>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cs typeface="Times New Roman" pitchFamily="18" charset="0"/>
            </a:rPr>
            <a:t>Investigate </a:t>
          </a:r>
          <a:endParaRPr lang="en-US" sz="2000" kern="1200" dirty="0">
            <a:solidFill>
              <a:srgbClr val="6A0500"/>
            </a:solidFill>
          </a:endParaRPr>
        </a:p>
      </dsp:txBody>
      <dsp:txXfrm rot="-10800000">
        <a:off x="0" y="410"/>
        <a:ext cx="10318376" cy="309755"/>
      </dsp:txXfrm>
    </dsp:sp>
    <dsp:sp modelId="{542998B8-BE22-49D8-A4AC-1C668D4ED8B0}">
      <dsp:nvSpPr>
        <dsp:cNvPr id="0" name=""/>
        <dsp:cNvSpPr/>
      </dsp:nvSpPr>
      <dsp:spPr>
        <a:xfrm>
          <a:off x="0" y="310165"/>
          <a:ext cx="10318376" cy="26386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6A0500"/>
              </a:solidFill>
              <a:latin typeface="Helvetica Neue"/>
              <a:cs typeface="Times New Roman" pitchFamily="18" charset="0"/>
            </a:rPr>
            <a:t>Order Management Process</a:t>
          </a:r>
          <a:endParaRPr lang="en-US" sz="1600" kern="1200" dirty="0">
            <a:solidFill>
              <a:srgbClr val="6A0500"/>
            </a:solidFill>
          </a:endParaRPr>
        </a:p>
      </dsp:txBody>
      <dsp:txXfrm>
        <a:off x="0" y="310165"/>
        <a:ext cx="10318376" cy="2638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FFBB4-0738-41A8-AB89-AEAE83BC393E}">
      <dsp:nvSpPr>
        <dsp:cNvPr id="0" name=""/>
        <dsp:cNvSpPr/>
      </dsp:nvSpPr>
      <dsp:spPr>
        <a:xfrm>
          <a:off x="0" y="0"/>
          <a:ext cx="10318377" cy="91351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cs typeface="Times New Roman" pitchFamily="18" charset="0"/>
            </a:rPr>
            <a:t>Order Cycle Component</a:t>
          </a:r>
          <a:endParaRPr lang="en-US" sz="2000" b="1" kern="1200" dirty="0">
            <a:solidFill>
              <a:srgbClr val="6A0500"/>
            </a:solidFill>
          </a:endParaRPr>
        </a:p>
      </dsp:txBody>
      <dsp:txXfrm>
        <a:off x="0" y="0"/>
        <a:ext cx="10318377" cy="493295"/>
      </dsp:txXfrm>
    </dsp:sp>
    <dsp:sp modelId="{8EEF25E1-3622-44C1-8D39-4DA195F13DE0}">
      <dsp:nvSpPr>
        <dsp:cNvPr id="0" name=""/>
        <dsp:cNvSpPr/>
      </dsp:nvSpPr>
      <dsp:spPr>
        <a:xfrm>
          <a:off x="0" y="475471"/>
          <a:ext cx="2579594" cy="42021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Helvetica Neue"/>
              <a:cs typeface="Times New Roman" pitchFamily="18" charset="0"/>
            </a:rPr>
            <a:t>Order Request, how customer requests for order?</a:t>
          </a:r>
          <a:endParaRPr lang="en-US" sz="1400" b="0" kern="1200" dirty="0"/>
        </a:p>
      </dsp:txBody>
      <dsp:txXfrm>
        <a:off x="0" y="475471"/>
        <a:ext cx="2579594" cy="420214"/>
      </dsp:txXfrm>
    </dsp:sp>
    <dsp:sp modelId="{079B456E-FFEE-4028-A559-EB7ED790E7EF}">
      <dsp:nvSpPr>
        <dsp:cNvPr id="0" name=""/>
        <dsp:cNvSpPr/>
      </dsp:nvSpPr>
      <dsp:spPr>
        <a:xfrm>
          <a:off x="2579594" y="475471"/>
          <a:ext cx="2579594" cy="420214"/>
        </a:xfrm>
        <a:prstGeom prst="rect">
          <a:avLst/>
        </a:prstGeom>
        <a:solidFill>
          <a:schemeClr val="accent3">
            <a:tint val="40000"/>
            <a:alpha val="90000"/>
            <a:hueOff val="-307714"/>
            <a:satOff val="-5781"/>
            <a:lumOff val="-261"/>
            <a:alphaOff val="0"/>
          </a:schemeClr>
        </a:solidFill>
        <a:ln w="12700" cap="flat" cmpd="sng" algn="ctr">
          <a:solidFill>
            <a:schemeClr val="accent3">
              <a:tint val="40000"/>
              <a:alpha val="90000"/>
              <a:hueOff val="-307714"/>
              <a:satOff val="-5781"/>
              <a:lumOff val="-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Helvetica Neue"/>
              <a:cs typeface="Times New Roman" pitchFamily="18" charset="0"/>
            </a:rPr>
            <a:t>Order Processing, how order is processed?</a:t>
          </a:r>
          <a:endParaRPr lang="en-US" sz="1400" b="0" kern="1200" dirty="0"/>
        </a:p>
      </dsp:txBody>
      <dsp:txXfrm>
        <a:off x="2579594" y="475471"/>
        <a:ext cx="2579594" cy="420214"/>
      </dsp:txXfrm>
    </dsp:sp>
    <dsp:sp modelId="{26CA0FC4-1986-453B-BBD8-B8EC718D8E40}">
      <dsp:nvSpPr>
        <dsp:cNvPr id="0" name=""/>
        <dsp:cNvSpPr/>
      </dsp:nvSpPr>
      <dsp:spPr>
        <a:xfrm>
          <a:off x="5159188" y="475471"/>
          <a:ext cx="2579594" cy="420214"/>
        </a:xfrm>
        <a:prstGeom prst="rect">
          <a:avLst/>
        </a:prstGeom>
        <a:solidFill>
          <a:schemeClr val="accent3">
            <a:tint val="40000"/>
            <a:alpha val="90000"/>
            <a:hueOff val="-615427"/>
            <a:satOff val="-11561"/>
            <a:lumOff val="-523"/>
            <a:alphaOff val="0"/>
          </a:schemeClr>
        </a:solidFill>
        <a:ln w="12700" cap="flat" cmpd="sng" algn="ctr">
          <a:solidFill>
            <a:schemeClr val="accent3">
              <a:tint val="40000"/>
              <a:alpha val="90000"/>
              <a:hueOff val="-615427"/>
              <a:satOff val="-11561"/>
              <a:lumOff val="-5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Helvetica Neue"/>
              <a:cs typeface="Times New Roman" pitchFamily="18" charset="0"/>
            </a:rPr>
            <a:t>Order Preparation, how order is prepared?</a:t>
          </a:r>
          <a:endParaRPr lang="en-US" sz="1400" b="0" kern="1200" dirty="0"/>
        </a:p>
      </dsp:txBody>
      <dsp:txXfrm>
        <a:off x="5159188" y="475471"/>
        <a:ext cx="2579594" cy="420214"/>
      </dsp:txXfrm>
    </dsp:sp>
    <dsp:sp modelId="{5FA006D7-5E9D-4FEE-8E69-7419773F483E}">
      <dsp:nvSpPr>
        <dsp:cNvPr id="0" name=""/>
        <dsp:cNvSpPr/>
      </dsp:nvSpPr>
      <dsp:spPr>
        <a:xfrm>
          <a:off x="7738782" y="475471"/>
          <a:ext cx="2579594" cy="420214"/>
        </a:xfrm>
        <a:prstGeom prst="rect">
          <a:avLst/>
        </a:prstGeom>
        <a:solidFill>
          <a:schemeClr val="accent3">
            <a:tint val="40000"/>
            <a:alpha val="90000"/>
            <a:hueOff val="-923141"/>
            <a:satOff val="-17342"/>
            <a:lumOff val="-784"/>
            <a:alphaOff val="0"/>
          </a:schemeClr>
        </a:solidFill>
        <a:ln w="12700" cap="flat" cmpd="sng" algn="ctr">
          <a:solidFill>
            <a:schemeClr val="accent3">
              <a:tint val="40000"/>
              <a:alpha val="90000"/>
              <a:hueOff val="-923141"/>
              <a:satOff val="-17342"/>
              <a:lumOff val="-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Helvetica Neue"/>
              <a:cs typeface="Times New Roman" pitchFamily="18" charset="0"/>
            </a:rPr>
            <a:t>Order shipment, how order is shipped?</a:t>
          </a:r>
          <a:endParaRPr lang="en-US" sz="1400" b="0" kern="1200" dirty="0"/>
        </a:p>
      </dsp:txBody>
      <dsp:txXfrm>
        <a:off x="7738782" y="475471"/>
        <a:ext cx="2579594" cy="4202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97F66-A125-41B4-92A9-C50F1C3A2F47}">
      <dsp:nvSpPr>
        <dsp:cNvPr id="0" name=""/>
        <dsp:cNvSpPr/>
      </dsp:nvSpPr>
      <dsp:spPr>
        <a:xfrm>
          <a:off x="5222" y="1775757"/>
          <a:ext cx="3040028" cy="1216011"/>
        </a:xfrm>
        <a:prstGeom prst="chevron">
          <a:avLst/>
        </a:prstGeom>
        <a:solidFill>
          <a:srgbClr val="FFED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6A0500"/>
              </a:solidFill>
              <a:latin typeface="Helvetica Neue"/>
            </a:rPr>
            <a:t>Procurement</a:t>
          </a:r>
        </a:p>
      </dsp:txBody>
      <dsp:txXfrm>
        <a:off x="613228" y="1775757"/>
        <a:ext cx="1824017" cy="1216011"/>
      </dsp:txXfrm>
    </dsp:sp>
    <dsp:sp modelId="{3D86D518-D081-4666-BA37-04FD05AE18C4}">
      <dsp:nvSpPr>
        <dsp:cNvPr id="0" name=""/>
        <dsp:cNvSpPr/>
      </dsp:nvSpPr>
      <dsp:spPr>
        <a:xfrm>
          <a:off x="2741248" y="1775757"/>
          <a:ext cx="3040028" cy="1216011"/>
        </a:xfrm>
        <a:prstGeom prst="chevron">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6A0500"/>
              </a:solidFill>
              <a:latin typeface="Helvetica Neue"/>
            </a:rPr>
            <a:t>Warehouse</a:t>
          </a:r>
        </a:p>
      </dsp:txBody>
      <dsp:txXfrm>
        <a:off x="3349254" y="1775757"/>
        <a:ext cx="1824017" cy="1216011"/>
      </dsp:txXfrm>
    </dsp:sp>
    <dsp:sp modelId="{9F300414-B1A9-47E1-BE21-9AEB7A2DC10A}">
      <dsp:nvSpPr>
        <dsp:cNvPr id="0" name=""/>
        <dsp:cNvSpPr/>
      </dsp:nvSpPr>
      <dsp:spPr>
        <a:xfrm>
          <a:off x="5477273" y="1775757"/>
          <a:ext cx="3040028" cy="1216011"/>
        </a:xfrm>
        <a:prstGeom prst="chevron">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6A0500"/>
              </a:solidFill>
              <a:latin typeface="Helvetica Neue"/>
            </a:rPr>
            <a:t>Dispatch</a:t>
          </a:r>
        </a:p>
      </dsp:txBody>
      <dsp:txXfrm>
        <a:off x="6085279" y="1775757"/>
        <a:ext cx="1824017" cy="1216011"/>
      </dsp:txXfrm>
    </dsp:sp>
    <dsp:sp modelId="{C6826DF0-7ECC-4DD6-89B8-B21E1CE7041A}">
      <dsp:nvSpPr>
        <dsp:cNvPr id="0" name=""/>
        <dsp:cNvSpPr/>
      </dsp:nvSpPr>
      <dsp:spPr>
        <a:xfrm>
          <a:off x="8213299" y="1775757"/>
          <a:ext cx="3040028" cy="1216011"/>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rgbClr val="6A0500"/>
              </a:solidFill>
              <a:latin typeface="Helvetica Neue"/>
            </a:rPr>
            <a:t>Logistics</a:t>
          </a:r>
        </a:p>
      </dsp:txBody>
      <dsp:txXfrm>
        <a:off x="8821305" y="1775757"/>
        <a:ext cx="1824017" cy="12160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52456-46D4-4E11-9384-6C807126A077}">
      <dsp:nvSpPr>
        <dsp:cNvPr id="0" name=""/>
        <dsp:cNvSpPr/>
      </dsp:nvSpPr>
      <dsp:spPr>
        <a:xfrm>
          <a:off x="3298" y="1873357"/>
          <a:ext cx="3309397" cy="1323759"/>
        </a:xfrm>
        <a:prstGeom prst="homePlat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rPr>
            <a:t>Procurement</a:t>
          </a:r>
        </a:p>
      </dsp:txBody>
      <dsp:txXfrm>
        <a:off x="3298" y="1873357"/>
        <a:ext cx="2978457" cy="1323759"/>
      </dsp:txXfrm>
    </dsp:sp>
    <dsp:sp modelId="{57387810-E5A3-410E-8872-4E93417C32AF}">
      <dsp:nvSpPr>
        <dsp:cNvPr id="0" name=""/>
        <dsp:cNvSpPr/>
      </dsp:nvSpPr>
      <dsp:spPr>
        <a:xfrm>
          <a:off x="2650816" y="1873357"/>
          <a:ext cx="3309397" cy="1323759"/>
        </a:xfrm>
        <a:prstGeom prst="chevron">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rPr>
            <a:t>Warehouse</a:t>
          </a:r>
        </a:p>
      </dsp:txBody>
      <dsp:txXfrm>
        <a:off x="3312696" y="1873357"/>
        <a:ext cx="1985638" cy="1323759"/>
      </dsp:txXfrm>
    </dsp:sp>
    <dsp:sp modelId="{37608011-9F4D-48D1-BFE0-4576B340C99E}">
      <dsp:nvSpPr>
        <dsp:cNvPr id="0" name=""/>
        <dsp:cNvSpPr/>
      </dsp:nvSpPr>
      <dsp:spPr>
        <a:xfrm>
          <a:off x="5298335" y="1873357"/>
          <a:ext cx="3309397" cy="1323759"/>
        </a:xfrm>
        <a:prstGeom prst="chevron">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rPr>
            <a:t>Dispatch</a:t>
          </a:r>
        </a:p>
      </dsp:txBody>
      <dsp:txXfrm>
        <a:off x="5960215" y="1873357"/>
        <a:ext cx="1985638" cy="1323759"/>
      </dsp:txXfrm>
    </dsp:sp>
    <dsp:sp modelId="{0E24FAB2-2931-4A9F-8EAB-219DCD82C511}">
      <dsp:nvSpPr>
        <dsp:cNvPr id="0" name=""/>
        <dsp:cNvSpPr/>
      </dsp:nvSpPr>
      <dsp:spPr>
        <a:xfrm>
          <a:off x="7945853" y="1873357"/>
          <a:ext cx="3309397" cy="1323759"/>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6A0500"/>
              </a:solidFill>
              <a:latin typeface="Helvetica Neue"/>
            </a:rPr>
            <a:t>Logistics</a:t>
          </a:r>
        </a:p>
      </dsp:txBody>
      <dsp:txXfrm>
        <a:off x="8607733" y="1873357"/>
        <a:ext cx="1985638" cy="132375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931C6-FB8C-5142-B7F2-014733B1FFA5}" type="datetimeFigureOut">
              <a:rPr lang="en-GB" smtClean="0"/>
              <a:t>23/11/2019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F63A1-DCF3-5F48-988A-CE816CDA1EFA}" type="slidenum">
              <a:rPr lang="en-GB" smtClean="0"/>
              <a:t>‹#›</a:t>
            </a:fld>
            <a:endParaRPr lang="en-GB"/>
          </a:p>
        </p:txBody>
      </p:sp>
    </p:spTree>
    <p:extLst>
      <p:ext uri="{BB962C8B-B14F-4D97-AF65-F5344CB8AC3E}">
        <p14:creationId xmlns:p14="http://schemas.microsoft.com/office/powerpoint/2010/main" val="254978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0003" y="2589865"/>
            <a:ext cx="9887997" cy="825501"/>
          </a:xfrm>
        </p:spPr>
        <p:txBody>
          <a:bodyPr anchor="b">
            <a:noAutofit/>
          </a:bodyPr>
          <a:lstStyle>
            <a:lvl1pPr algn="l">
              <a:defRPr sz="2800" b="0">
                <a:solidFill>
                  <a:srgbClr val="8F0500"/>
                </a:solidFill>
              </a:defRPr>
            </a:lvl1pPr>
          </a:lstStyle>
          <a:p>
            <a:r>
              <a:rPr lang="en-GB" dirty="0"/>
              <a:t>[PRESENTATION TITLE]</a:t>
            </a:r>
            <a:endParaRPr lang="en-US" dirty="0"/>
          </a:p>
        </p:txBody>
      </p:sp>
      <p:sp>
        <p:nvSpPr>
          <p:cNvPr id="10" name="Picture Placeholder 4">
            <a:extLst>
              <a:ext uri="{FF2B5EF4-FFF2-40B4-BE49-F238E27FC236}">
                <a16:creationId xmlns:a16="http://schemas.microsoft.com/office/drawing/2014/main" id="{31D11933-AAED-F148-B4FF-A8ACF3B78A68}"/>
              </a:ext>
            </a:extLst>
          </p:cNvPr>
          <p:cNvSpPr>
            <a:spLocks noGrp="1"/>
          </p:cNvSpPr>
          <p:nvPr>
            <p:ph type="pic" sz="quarter" idx="13" hasCustomPrompt="1"/>
          </p:nvPr>
        </p:nvSpPr>
        <p:spPr>
          <a:xfrm>
            <a:off x="780003" y="3671999"/>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cxnSp>
        <p:nvCxnSpPr>
          <p:cNvPr id="11" name="Straight Connector 10">
            <a:extLst>
              <a:ext uri="{FF2B5EF4-FFF2-40B4-BE49-F238E27FC236}">
                <a16:creationId xmlns:a16="http://schemas.microsoft.com/office/drawing/2014/main" id="{0F594C66-F5EB-0442-8E85-86D1E73FD6CA}"/>
              </a:ext>
            </a:extLst>
          </p:cNvPr>
          <p:cNvCxnSpPr/>
          <p:nvPr userDrawn="1"/>
        </p:nvCxnSpPr>
        <p:spPr>
          <a:xfrm>
            <a:off x="780003" y="3429000"/>
            <a:ext cx="8345999" cy="0"/>
          </a:xfrm>
          <a:prstGeom prst="line">
            <a:avLst/>
          </a:prstGeom>
          <a:ln w="38100">
            <a:solidFill>
              <a:srgbClr val="B22D30"/>
            </a:solidFill>
          </a:ln>
          <a:effectLst/>
        </p:spPr>
        <p:style>
          <a:lnRef idx="2">
            <a:schemeClr val="accent1"/>
          </a:lnRef>
          <a:fillRef idx="0">
            <a:schemeClr val="accent1"/>
          </a:fillRef>
          <a:effectRef idx="1">
            <a:schemeClr val="accent1"/>
          </a:effectRef>
          <a:fontRef idx="minor">
            <a:schemeClr val="tx1"/>
          </a:fontRef>
        </p:style>
      </p:cxnSp>
      <p:pic>
        <p:nvPicPr>
          <p:cNvPr id="20" name="Picture 19" descr="A picture containing drawing, table&#10;&#10;Description automatically generated">
            <a:extLst>
              <a:ext uri="{FF2B5EF4-FFF2-40B4-BE49-F238E27FC236}">
                <a16:creationId xmlns:a16="http://schemas.microsoft.com/office/drawing/2014/main" id="{DD6013B1-E1A3-3D47-8B1F-C42FF5F328D4}"/>
              </a:ext>
            </a:extLst>
          </p:cNvPr>
          <p:cNvPicPr>
            <a:picLocks noChangeAspect="1"/>
          </p:cNvPicPr>
          <p:nvPr userDrawn="1"/>
        </p:nvPicPr>
        <p:blipFill>
          <a:blip r:embed="rId2"/>
          <a:stretch>
            <a:fillRect/>
          </a:stretch>
        </p:blipFill>
        <p:spPr>
          <a:xfrm>
            <a:off x="9194800" y="528091"/>
            <a:ext cx="2159000" cy="825500"/>
          </a:xfrm>
          <a:prstGeom prst="rect">
            <a:avLst/>
          </a:prstGeom>
        </p:spPr>
      </p:pic>
      <p:sp>
        <p:nvSpPr>
          <p:cNvPr id="25" name="Rectangle 24">
            <a:extLst>
              <a:ext uri="{FF2B5EF4-FFF2-40B4-BE49-F238E27FC236}">
                <a16:creationId xmlns:a16="http://schemas.microsoft.com/office/drawing/2014/main" id="{0724E265-D607-8945-B9D1-DE682EDACD34}"/>
              </a:ext>
            </a:extLst>
          </p:cNvPr>
          <p:cNvSpPr/>
          <p:nvPr userDrawn="1"/>
        </p:nvSpPr>
        <p:spPr>
          <a:xfrm>
            <a:off x="1" y="1260764"/>
            <a:ext cx="314036" cy="4351338"/>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6" name="Rectangle 25">
            <a:extLst>
              <a:ext uri="{FF2B5EF4-FFF2-40B4-BE49-F238E27FC236}">
                <a16:creationId xmlns:a16="http://schemas.microsoft.com/office/drawing/2014/main" id="{277C6903-A849-D14F-AF1C-49C9D82A6035}"/>
              </a:ext>
            </a:extLst>
          </p:cNvPr>
          <p:cNvSpPr/>
          <p:nvPr userDrawn="1"/>
        </p:nvSpPr>
        <p:spPr>
          <a:xfrm>
            <a:off x="11877963" y="1260764"/>
            <a:ext cx="314036" cy="4351338"/>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33" name="Footer Placeholder 32">
            <a:extLst>
              <a:ext uri="{FF2B5EF4-FFF2-40B4-BE49-F238E27FC236}">
                <a16:creationId xmlns:a16="http://schemas.microsoft.com/office/drawing/2014/main" id="{4F75407C-C0CF-4144-ACD4-F2DC40992595}"/>
              </a:ext>
            </a:extLst>
          </p:cNvPr>
          <p:cNvSpPr>
            <a:spLocks noGrp="1"/>
          </p:cNvSpPr>
          <p:nvPr>
            <p:ph type="ftr" sz="quarter" idx="15"/>
          </p:nvPr>
        </p:nvSpPr>
        <p:spPr/>
        <p:txBody>
          <a:bodyPr/>
          <a:lstStyle/>
          <a:p>
            <a:endParaRPr lang="en-GB"/>
          </a:p>
        </p:txBody>
      </p:sp>
      <p:sp>
        <p:nvSpPr>
          <p:cNvPr id="34" name="Slide Number Placeholder 33">
            <a:extLst>
              <a:ext uri="{FF2B5EF4-FFF2-40B4-BE49-F238E27FC236}">
                <a16:creationId xmlns:a16="http://schemas.microsoft.com/office/drawing/2014/main" id="{5EFAF559-7D40-F14E-A4FA-822982EB5261}"/>
              </a:ext>
            </a:extLst>
          </p:cNvPr>
          <p:cNvSpPr>
            <a:spLocks noGrp="1"/>
          </p:cNvSpPr>
          <p:nvPr>
            <p:ph type="sldNum" sz="quarter" idx="16"/>
          </p:nvPr>
        </p:nvSpPr>
        <p:spPr/>
        <p:txBody>
          <a:bodyPr/>
          <a:lstStyle/>
          <a:p>
            <a:r>
              <a:rPr lang="en-GB" dirty="0"/>
              <a:t>| </a:t>
            </a:r>
            <a:fld id="{98576F2C-3D0B-454B-AF5B-DCB9508DE629}" type="slidenum">
              <a:rPr lang="en-GB" smtClean="0">
                <a:solidFill>
                  <a:srgbClr val="6A0500"/>
                </a:solidFill>
              </a:rPr>
              <a:pPr/>
              <a:t>‹#›</a:t>
            </a:fld>
            <a:endParaRPr lang="en-GB" dirty="0">
              <a:solidFill>
                <a:srgbClr val="6A0500"/>
              </a:solidFill>
            </a:endParaRPr>
          </a:p>
        </p:txBody>
      </p:sp>
      <p:sp>
        <p:nvSpPr>
          <p:cNvPr id="35" name="Date Placeholder 29">
            <a:extLst>
              <a:ext uri="{FF2B5EF4-FFF2-40B4-BE49-F238E27FC236}">
                <a16:creationId xmlns:a16="http://schemas.microsoft.com/office/drawing/2014/main" id="{4693D256-2947-B74B-8A18-40632737893C}"/>
              </a:ext>
            </a:extLst>
          </p:cNvPr>
          <p:cNvSpPr txBox="1">
            <a:spLocks/>
          </p:cNvSpPr>
          <p:nvPr userDrawn="1"/>
        </p:nvSpPr>
        <p:spPr>
          <a:xfrm>
            <a:off x="838200" y="6412794"/>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75878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C45086F-F700-CB42-92EB-F4323E1CA0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46C6DD-8C03-7447-B266-5860650F8196}"/>
              </a:ext>
            </a:extLst>
          </p:cNvPr>
          <p:cNvSpPr>
            <a:spLocks noGrp="1"/>
          </p:cNvSpPr>
          <p:nvPr>
            <p:ph type="sldNum" sz="quarter" idx="12"/>
          </p:nvPr>
        </p:nvSpPr>
        <p:spPr/>
        <p:txBody>
          <a:bodyPr/>
          <a:lstStyle/>
          <a:p>
            <a:r>
              <a:rPr lang="en-GB"/>
              <a:t>| </a:t>
            </a:r>
            <a:fld id="{98576F2C-3D0B-454B-AF5B-DCB9508DE629}" type="slidenum">
              <a:rPr lang="en-GB" smtClean="0">
                <a:solidFill>
                  <a:srgbClr val="6A0500"/>
                </a:solidFill>
              </a:rPr>
              <a:pPr/>
              <a:t>‹#›</a:t>
            </a:fld>
            <a:endParaRPr lang="en-GB" dirty="0">
              <a:solidFill>
                <a:srgbClr val="6A0500"/>
              </a:solidFill>
            </a:endParaRPr>
          </a:p>
        </p:txBody>
      </p:sp>
      <p:sp>
        <p:nvSpPr>
          <p:cNvPr id="7" name="Text Placeholder 3">
            <a:extLst>
              <a:ext uri="{FF2B5EF4-FFF2-40B4-BE49-F238E27FC236}">
                <a16:creationId xmlns:a16="http://schemas.microsoft.com/office/drawing/2014/main" id="{42D098DE-C79C-4349-91B6-9A437139F082}"/>
              </a:ext>
            </a:extLst>
          </p:cNvPr>
          <p:cNvSpPr>
            <a:spLocks noGrp="1"/>
          </p:cNvSpPr>
          <p:nvPr>
            <p:ph type="body" sz="half" idx="13" hasCustomPrompt="1"/>
          </p:nvPr>
        </p:nvSpPr>
        <p:spPr>
          <a:xfrm>
            <a:off x="5265152" y="1273000"/>
            <a:ext cx="713193" cy="2156000"/>
          </a:xfrm>
          <a:prstGeom prst="rect">
            <a:avLst/>
          </a:prstGeom>
        </p:spPr>
        <p:txBody>
          <a:bodyPr lIns="0" tIns="0" rIns="0" bIns="0"/>
          <a:lstStyle>
            <a:lvl1pPr marL="0" indent="0" algn="r">
              <a:spcBef>
                <a:spcPts val="0"/>
              </a:spcBef>
              <a:spcAft>
                <a:spcPts val="500"/>
              </a:spcAft>
              <a:buNone/>
              <a:defRPr sz="18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3</a:t>
            </a:r>
          </a:p>
          <a:p>
            <a:pPr lvl="0"/>
            <a:r>
              <a:rPr lang="en-GB" dirty="0"/>
              <a:t>12</a:t>
            </a:r>
          </a:p>
          <a:p>
            <a:pPr lvl="0"/>
            <a:r>
              <a:rPr lang="en-GB" dirty="0"/>
              <a:t>20</a:t>
            </a:r>
          </a:p>
          <a:p>
            <a:pPr lvl="0"/>
            <a:r>
              <a:rPr lang="en-GB" dirty="0"/>
              <a:t>29</a:t>
            </a:r>
          </a:p>
          <a:p>
            <a:pPr lvl="0"/>
            <a:r>
              <a:rPr lang="en-GB" dirty="0"/>
              <a:t>35</a:t>
            </a:r>
          </a:p>
        </p:txBody>
      </p:sp>
      <p:sp>
        <p:nvSpPr>
          <p:cNvPr id="8" name="Text Placeholder 3">
            <a:extLst>
              <a:ext uri="{FF2B5EF4-FFF2-40B4-BE49-F238E27FC236}">
                <a16:creationId xmlns:a16="http://schemas.microsoft.com/office/drawing/2014/main" id="{DA3CA882-9E1C-194E-B5BC-B323D94D5951}"/>
              </a:ext>
            </a:extLst>
          </p:cNvPr>
          <p:cNvSpPr>
            <a:spLocks noGrp="1"/>
          </p:cNvSpPr>
          <p:nvPr>
            <p:ph type="body" sz="half" idx="14" hasCustomPrompt="1"/>
          </p:nvPr>
        </p:nvSpPr>
        <p:spPr>
          <a:xfrm>
            <a:off x="456277" y="1273000"/>
            <a:ext cx="4539745" cy="2156000"/>
          </a:xfrm>
          <a:prstGeom prst="rect">
            <a:avLst/>
          </a:prstGeom>
        </p:spPr>
        <p:txBody>
          <a:bodyPr lIns="0" tIns="0" rIns="0" bIns="0">
            <a:noAutofit/>
          </a:bodyPr>
          <a:lstStyle>
            <a:lvl1pPr marL="490538" indent="-215900">
              <a:spcBef>
                <a:spcPts val="0"/>
              </a:spcBef>
              <a:spcAft>
                <a:spcPts val="600"/>
              </a:spcAft>
              <a:buClr>
                <a:srgbClr val="042E3B"/>
              </a:buClr>
              <a:buFont typeface="+mj-lt"/>
              <a:buAutoNum type="arabicPeriod"/>
              <a:tabLst/>
              <a:defRPr sz="1800" b="0" i="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Section One </a:t>
            </a:r>
          </a:p>
          <a:p>
            <a:pPr lvl="0"/>
            <a:r>
              <a:rPr lang="en-GB" dirty="0"/>
              <a:t>Section Two</a:t>
            </a:r>
          </a:p>
          <a:p>
            <a:pPr lvl="0"/>
            <a:r>
              <a:rPr lang="en-GB" dirty="0"/>
              <a:t>Section Three</a:t>
            </a:r>
          </a:p>
          <a:p>
            <a:pPr lvl="0"/>
            <a:r>
              <a:rPr lang="en-GB" dirty="0"/>
              <a:t>Section Four</a:t>
            </a:r>
          </a:p>
          <a:p>
            <a:pPr lvl="0"/>
            <a:r>
              <a:rPr lang="en-GB" dirty="0"/>
              <a:t>Section Five</a:t>
            </a:r>
          </a:p>
          <a:p>
            <a:pPr lvl="0"/>
            <a:endParaRPr lang="en-GB" dirty="0"/>
          </a:p>
          <a:p>
            <a:pPr lvl="0"/>
            <a:endParaRPr lang="en-GB" dirty="0"/>
          </a:p>
        </p:txBody>
      </p:sp>
      <p:sp>
        <p:nvSpPr>
          <p:cNvPr id="9" name="Text Placeholder 3">
            <a:extLst>
              <a:ext uri="{FF2B5EF4-FFF2-40B4-BE49-F238E27FC236}">
                <a16:creationId xmlns:a16="http://schemas.microsoft.com/office/drawing/2014/main" id="{5DF599DE-552E-D24C-BEC9-90632939C6D7}"/>
              </a:ext>
            </a:extLst>
          </p:cNvPr>
          <p:cNvSpPr>
            <a:spLocks noGrp="1"/>
          </p:cNvSpPr>
          <p:nvPr>
            <p:ph type="body" sz="half" idx="16" hasCustomPrompt="1"/>
          </p:nvPr>
        </p:nvSpPr>
        <p:spPr>
          <a:xfrm>
            <a:off x="456276" y="3630466"/>
            <a:ext cx="5522069" cy="365124"/>
          </a:xfrm>
          <a:prstGeom prst="rect">
            <a:avLst/>
          </a:prstGeom>
        </p:spPr>
        <p:txBody>
          <a:bodyPr lIns="0" tIns="0" rIns="0" bIns="0">
            <a:noAutofit/>
          </a:bodyPr>
          <a:lstStyle>
            <a:lvl1pPr marL="0" indent="0">
              <a:spcBef>
                <a:spcPts val="0"/>
              </a:spcBef>
              <a:buNone/>
              <a:defRPr sz="1800" b="0" i="0" baseline="0">
                <a:solidFill>
                  <a:srgbClr val="6A0500"/>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APPENDICES</a:t>
            </a:r>
          </a:p>
        </p:txBody>
      </p:sp>
      <p:sp>
        <p:nvSpPr>
          <p:cNvPr id="10" name="Text Placeholder 3">
            <a:extLst>
              <a:ext uri="{FF2B5EF4-FFF2-40B4-BE49-F238E27FC236}">
                <a16:creationId xmlns:a16="http://schemas.microsoft.com/office/drawing/2014/main" id="{FA9B0D23-05C8-BA4B-8E67-8E99BD27651B}"/>
              </a:ext>
            </a:extLst>
          </p:cNvPr>
          <p:cNvSpPr>
            <a:spLocks noGrp="1"/>
          </p:cNvSpPr>
          <p:nvPr>
            <p:ph type="body" sz="half" idx="18" hasCustomPrompt="1"/>
          </p:nvPr>
        </p:nvSpPr>
        <p:spPr>
          <a:xfrm>
            <a:off x="456277" y="4009774"/>
            <a:ext cx="4539745" cy="898402"/>
          </a:xfrm>
          <a:prstGeom prst="rect">
            <a:avLst/>
          </a:prstGeom>
        </p:spPr>
        <p:txBody>
          <a:bodyPr lIns="0" tIns="0" rIns="0" bIns="0"/>
          <a:lstStyle>
            <a:lvl1pPr marL="503997" indent="-251999">
              <a:spcBef>
                <a:spcPts val="0"/>
              </a:spcBef>
              <a:spcAft>
                <a:spcPts val="600"/>
              </a:spcAft>
              <a:buClr>
                <a:srgbClr val="003C4B"/>
              </a:buClr>
              <a:buFont typeface="+mj-lt"/>
              <a:buAutoNum type="alphaUcPeriod"/>
              <a:defRPr sz="1800" b="0" i="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Section One</a:t>
            </a:r>
          </a:p>
          <a:p>
            <a:pPr lvl="0"/>
            <a:r>
              <a:rPr lang="en-GB" dirty="0"/>
              <a:t>Section Two</a:t>
            </a:r>
          </a:p>
          <a:p>
            <a:pPr lvl="0"/>
            <a:r>
              <a:rPr lang="en-GB" dirty="0"/>
              <a:t>Section Three</a:t>
            </a:r>
          </a:p>
          <a:p>
            <a:pPr lvl="0"/>
            <a:endParaRPr lang="en-GB" dirty="0"/>
          </a:p>
        </p:txBody>
      </p:sp>
      <p:sp>
        <p:nvSpPr>
          <p:cNvPr id="11" name="Text Placeholder 3">
            <a:extLst>
              <a:ext uri="{FF2B5EF4-FFF2-40B4-BE49-F238E27FC236}">
                <a16:creationId xmlns:a16="http://schemas.microsoft.com/office/drawing/2014/main" id="{5A2FB9F1-6688-1D4C-9738-8C84C3744C75}"/>
              </a:ext>
            </a:extLst>
          </p:cNvPr>
          <p:cNvSpPr>
            <a:spLocks noGrp="1"/>
          </p:cNvSpPr>
          <p:nvPr>
            <p:ph type="body" sz="half" idx="19" hasCustomPrompt="1"/>
          </p:nvPr>
        </p:nvSpPr>
        <p:spPr>
          <a:xfrm>
            <a:off x="5265152" y="4009774"/>
            <a:ext cx="713193" cy="898402"/>
          </a:xfrm>
          <a:prstGeom prst="rect">
            <a:avLst/>
          </a:prstGeom>
        </p:spPr>
        <p:txBody>
          <a:bodyPr lIns="0" tIns="0" rIns="0" bIns="0">
            <a:normAutofit/>
          </a:bodyPr>
          <a:lstStyle>
            <a:lvl1pPr marL="0" indent="0" algn="r">
              <a:spcBef>
                <a:spcPts val="0"/>
              </a:spcBef>
              <a:spcAft>
                <a:spcPts val="500"/>
              </a:spcAft>
              <a:buNone/>
              <a:defRPr sz="1800" b="0" i="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457153" indent="0">
              <a:buNone/>
              <a:defRPr sz="1200"/>
            </a:lvl2pPr>
            <a:lvl3pPr marL="914307" indent="0">
              <a:buNone/>
              <a:defRPr sz="1000"/>
            </a:lvl3pPr>
            <a:lvl4pPr marL="1371460" indent="0">
              <a:buNone/>
              <a:defRPr sz="900"/>
            </a:lvl4pPr>
            <a:lvl5pPr marL="1828613" indent="0">
              <a:buNone/>
              <a:defRPr sz="900"/>
            </a:lvl5pPr>
            <a:lvl6pPr marL="2285766" indent="0">
              <a:buNone/>
              <a:defRPr sz="900"/>
            </a:lvl6pPr>
            <a:lvl7pPr marL="2742921" indent="0">
              <a:buNone/>
              <a:defRPr sz="900"/>
            </a:lvl7pPr>
            <a:lvl8pPr marL="3200074" indent="0">
              <a:buNone/>
              <a:defRPr sz="900"/>
            </a:lvl8pPr>
            <a:lvl9pPr marL="3657228" indent="0">
              <a:buNone/>
              <a:defRPr sz="900"/>
            </a:lvl9pPr>
          </a:lstStyle>
          <a:p>
            <a:pPr lvl="0"/>
            <a:r>
              <a:rPr lang="en-GB" dirty="0"/>
              <a:t>44</a:t>
            </a:r>
          </a:p>
          <a:p>
            <a:pPr lvl="0"/>
            <a:r>
              <a:rPr lang="en-GB" dirty="0"/>
              <a:t>54</a:t>
            </a:r>
          </a:p>
          <a:p>
            <a:pPr lvl="0"/>
            <a:r>
              <a:rPr lang="en-GB" dirty="0"/>
              <a:t>60</a:t>
            </a:r>
          </a:p>
        </p:txBody>
      </p:sp>
      <p:sp>
        <p:nvSpPr>
          <p:cNvPr id="12" name="Title 11">
            <a:extLst>
              <a:ext uri="{FF2B5EF4-FFF2-40B4-BE49-F238E27FC236}">
                <a16:creationId xmlns:a16="http://schemas.microsoft.com/office/drawing/2014/main" id="{131BD279-2B26-3C46-BA4A-B01DCCFCF889}"/>
              </a:ext>
            </a:extLst>
          </p:cNvPr>
          <p:cNvSpPr>
            <a:spLocks noGrp="1"/>
          </p:cNvSpPr>
          <p:nvPr>
            <p:ph type="title" hasCustomPrompt="1"/>
          </p:nvPr>
        </p:nvSpPr>
        <p:spPr/>
        <p:txBody>
          <a:bodyPr/>
          <a:lstStyle/>
          <a:p>
            <a:r>
              <a:rPr lang="en-GB" dirty="0"/>
              <a:t>[Table of Contents]</a:t>
            </a:r>
          </a:p>
        </p:txBody>
      </p:sp>
      <p:pic>
        <p:nvPicPr>
          <p:cNvPr id="13" name="Picture 12" descr="A picture containing drawing, table&#10;&#10;Description automatically generated">
            <a:extLst>
              <a:ext uri="{FF2B5EF4-FFF2-40B4-BE49-F238E27FC236}">
                <a16:creationId xmlns:a16="http://schemas.microsoft.com/office/drawing/2014/main" id="{3D1B95B7-12A5-C04A-AEE6-ADD71D18BB33}"/>
              </a:ext>
            </a:extLst>
          </p:cNvPr>
          <p:cNvPicPr>
            <a:picLocks noChangeAspect="1"/>
          </p:cNvPicPr>
          <p:nvPr userDrawn="1"/>
        </p:nvPicPr>
        <p:blipFill>
          <a:blip r:embed="rId2"/>
          <a:stretch>
            <a:fillRect/>
          </a:stretch>
        </p:blipFill>
        <p:spPr>
          <a:xfrm>
            <a:off x="467360" y="6379964"/>
            <a:ext cx="1126671" cy="430786"/>
          </a:xfrm>
          <a:prstGeom prst="rect">
            <a:avLst/>
          </a:prstGeom>
        </p:spPr>
      </p:pic>
    </p:spTree>
    <p:extLst>
      <p:ext uri="{BB962C8B-B14F-4D97-AF65-F5344CB8AC3E}">
        <p14:creationId xmlns:p14="http://schemas.microsoft.com/office/powerpoint/2010/main" val="103678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9931281" cy="651719"/>
          </a:xfrm>
        </p:spPr>
        <p:txBody>
          <a:bodyPr/>
          <a:lstStyle/>
          <a:p>
            <a:r>
              <a:rPr lang="en-US"/>
              <a:t>Click to edit Master title style</a:t>
            </a:r>
            <a:endParaRPr lang="en-US" dirty="0"/>
          </a:p>
        </p:txBody>
      </p:sp>
      <p:sp>
        <p:nvSpPr>
          <p:cNvPr id="3" name="Content Placeholder 2"/>
          <p:cNvSpPr>
            <a:spLocks noGrp="1"/>
          </p:cNvSpPr>
          <p:nvPr>
            <p:ph idx="1"/>
          </p:nvPr>
        </p:nvSpPr>
        <p:spPr>
          <a:xfrm>
            <a:off x="467360" y="1260764"/>
            <a:ext cx="11257280" cy="50701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sp>
        <p:nvSpPr>
          <p:cNvPr id="9" name="Picture Placeholder 4">
            <a:extLst>
              <a:ext uri="{FF2B5EF4-FFF2-40B4-BE49-F238E27FC236}">
                <a16:creationId xmlns:a16="http://schemas.microsoft.com/office/drawing/2014/main" id="{FFDA8268-D348-5D4B-8929-BE636555E318}"/>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pic>
        <p:nvPicPr>
          <p:cNvPr id="14" name="Picture 13" descr="A picture containing drawing, table&#10;&#10;Description automatically generated">
            <a:extLst>
              <a:ext uri="{FF2B5EF4-FFF2-40B4-BE49-F238E27FC236}">
                <a16:creationId xmlns:a16="http://schemas.microsoft.com/office/drawing/2014/main" id="{236A865F-6C66-C04A-AF1F-609A52A5E420}"/>
              </a:ext>
            </a:extLst>
          </p:cNvPr>
          <p:cNvPicPr>
            <a:picLocks noChangeAspect="1"/>
          </p:cNvPicPr>
          <p:nvPr userDrawn="1"/>
        </p:nvPicPr>
        <p:blipFill>
          <a:blip r:embed="rId2"/>
          <a:stretch>
            <a:fillRect/>
          </a:stretch>
        </p:blipFill>
        <p:spPr>
          <a:xfrm>
            <a:off x="467360" y="6379964"/>
            <a:ext cx="1126671" cy="430786"/>
          </a:xfrm>
          <a:prstGeom prst="rect">
            <a:avLst/>
          </a:prstGeom>
        </p:spPr>
      </p:pic>
    </p:spTree>
    <p:extLst>
      <p:ext uri="{BB962C8B-B14F-4D97-AF65-F5344CB8AC3E}">
        <p14:creationId xmlns:p14="http://schemas.microsoft.com/office/powerpoint/2010/main" val="384763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0F014E1-84E3-D948-8CF3-37ED1A3CCFCA}"/>
              </a:ext>
            </a:extLst>
          </p:cNvPr>
          <p:cNvSpPr>
            <a:spLocks noGrp="1"/>
          </p:cNvSpPr>
          <p:nvPr>
            <p:ph type="ctrTitle" hasCustomPrompt="1"/>
          </p:nvPr>
        </p:nvSpPr>
        <p:spPr>
          <a:xfrm>
            <a:off x="780003" y="2576231"/>
            <a:ext cx="9887997" cy="825501"/>
          </a:xfrm>
        </p:spPr>
        <p:txBody>
          <a:bodyPr anchor="b">
            <a:noAutofit/>
          </a:bodyPr>
          <a:lstStyle>
            <a:lvl1pPr algn="l">
              <a:defRPr sz="2400" b="0">
                <a:solidFill>
                  <a:srgbClr val="8F0500"/>
                </a:solidFill>
              </a:defRPr>
            </a:lvl1pPr>
          </a:lstStyle>
          <a:p>
            <a:r>
              <a:rPr lang="en-GB" dirty="0"/>
              <a:t>[SECTION HEADER]</a:t>
            </a:r>
            <a:endParaRPr lang="en-US" dirty="0"/>
          </a:p>
        </p:txBody>
      </p:sp>
      <p:sp>
        <p:nvSpPr>
          <p:cNvPr id="5" name="Footer Placeholder 4"/>
          <p:cNvSpPr>
            <a:spLocks noGrp="1"/>
          </p:cNvSpPr>
          <p:nvPr>
            <p:ph type="ftr" sz="quarter" idx="11"/>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GB"/>
          </a:p>
        </p:txBody>
      </p:sp>
      <p:sp>
        <p:nvSpPr>
          <p:cNvPr id="6" name="Slide Number Placeholder 5"/>
          <p:cNvSpPr>
            <a:spLocks noGrp="1"/>
          </p:cNvSpPr>
          <p:nvPr>
            <p:ph type="sldNum" sz="quarter" idx="12"/>
          </p:nvPr>
        </p:nvSpPr>
        <p:spPr/>
        <p:txBody>
          <a:bodyPr/>
          <a:lstStyle>
            <a:lvl1pPr>
              <a:defRPr>
                <a:latin typeface="Helvetica Neue" panose="02000503000000020004" pitchFamily="2" charset="0"/>
                <a:ea typeface="Helvetica Neue" panose="02000503000000020004" pitchFamily="2" charset="0"/>
                <a:cs typeface="Helvetica Neue" panose="02000503000000020004" pitchFamily="2" charset="0"/>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8" name="Picture 7" descr="A picture containing drawing, table&#10;&#10;Description automatically generated">
            <a:extLst>
              <a:ext uri="{FF2B5EF4-FFF2-40B4-BE49-F238E27FC236}">
                <a16:creationId xmlns:a16="http://schemas.microsoft.com/office/drawing/2014/main" id="{52D6EEFF-4386-0B4F-A708-A0A7AFA10C07}"/>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9" name="Picture Placeholder 4">
            <a:extLst>
              <a:ext uri="{FF2B5EF4-FFF2-40B4-BE49-F238E27FC236}">
                <a16:creationId xmlns:a16="http://schemas.microsoft.com/office/drawing/2014/main" id="{F64B1B3A-8438-5948-96F0-35A2570B6BE8}"/>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t>Client Logo Here</a:t>
            </a:r>
          </a:p>
        </p:txBody>
      </p:sp>
      <p:cxnSp>
        <p:nvCxnSpPr>
          <p:cNvPr id="12" name="Straight Connector 11">
            <a:extLst>
              <a:ext uri="{FF2B5EF4-FFF2-40B4-BE49-F238E27FC236}">
                <a16:creationId xmlns:a16="http://schemas.microsoft.com/office/drawing/2014/main" id="{7C90ADB6-D949-9144-AC50-3660A3D64C49}"/>
              </a:ext>
            </a:extLst>
          </p:cNvPr>
          <p:cNvCxnSpPr/>
          <p:nvPr userDrawn="1"/>
        </p:nvCxnSpPr>
        <p:spPr>
          <a:xfrm>
            <a:off x="780003" y="3429000"/>
            <a:ext cx="8345999" cy="0"/>
          </a:xfrm>
          <a:prstGeom prst="line">
            <a:avLst/>
          </a:prstGeom>
          <a:ln w="38100">
            <a:solidFill>
              <a:srgbClr val="B22D3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6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6277" y="527125"/>
            <a:ext cx="9942364" cy="65171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6277" y="2152891"/>
            <a:ext cx="5563523" cy="4177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2152890"/>
            <a:ext cx="5563523" cy="4177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11" name="Picture 10" descr="A picture containing drawing, table&#10;&#10;Description automatically generated">
            <a:extLst>
              <a:ext uri="{FF2B5EF4-FFF2-40B4-BE49-F238E27FC236}">
                <a16:creationId xmlns:a16="http://schemas.microsoft.com/office/drawing/2014/main" id="{4256CBB8-A8C3-5549-9F56-7EF6388B8DB4}"/>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12" name="Picture Placeholder 4">
            <a:extLst>
              <a:ext uri="{FF2B5EF4-FFF2-40B4-BE49-F238E27FC236}">
                <a16:creationId xmlns:a16="http://schemas.microsoft.com/office/drawing/2014/main" id="{CB058EFD-3DE8-B243-AD92-4D5133C14616}"/>
              </a:ext>
            </a:extLst>
          </p:cNvPr>
          <p:cNvSpPr>
            <a:spLocks noGrp="1"/>
          </p:cNvSpPr>
          <p:nvPr>
            <p:ph type="pic" sz="quarter" idx="14"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sp>
        <p:nvSpPr>
          <p:cNvPr id="10" name="Content Placeholder 2">
            <a:extLst>
              <a:ext uri="{FF2B5EF4-FFF2-40B4-BE49-F238E27FC236}">
                <a16:creationId xmlns:a16="http://schemas.microsoft.com/office/drawing/2014/main" id="{AE8889F1-19C3-1F49-9823-226A19EA553C}"/>
              </a:ext>
            </a:extLst>
          </p:cNvPr>
          <p:cNvSpPr>
            <a:spLocks noGrp="1"/>
          </p:cNvSpPr>
          <p:nvPr>
            <p:ph idx="15"/>
          </p:nvPr>
        </p:nvSpPr>
        <p:spPr>
          <a:xfrm>
            <a:off x="467360" y="1260766"/>
            <a:ext cx="11257280" cy="7256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77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lvl1pPr>
              <a:defRPr/>
            </a:lvl1pPr>
          </a:lstStyle>
          <a:p>
            <a:r>
              <a:rPr lang="en-GB" dirty="0"/>
              <a:t>| </a:t>
            </a:r>
            <a:fld id="{D7FB5913-7EF0-FE46-AF6B-59C0510E6C1E}" type="slidenum">
              <a:rPr lang="en-GB" smtClean="0">
                <a:solidFill>
                  <a:srgbClr val="6A0500"/>
                </a:solidFill>
              </a:rPr>
              <a:pPr/>
              <a:t>‹#›</a:t>
            </a:fld>
            <a:endParaRPr lang="en-GB" dirty="0">
              <a:solidFill>
                <a:srgbClr val="6A0500"/>
              </a:solidFill>
            </a:endParaRPr>
          </a:p>
        </p:txBody>
      </p:sp>
      <p:pic>
        <p:nvPicPr>
          <p:cNvPr id="9" name="Picture 8" descr="A picture containing drawing, table&#10;&#10;Description automatically generated">
            <a:extLst>
              <a:ext uri="{FF2B5EF4-FFF2-40B4-BE49-F238E27FC236}">
                <a16:creationId xmlns:a16="http://schemas.microsoft.com/office/drawing/2014/main" id="{A561ED5D-8167-7645-B26E-5285679F3FBE}"/>
              </a:ext>
            </a:extLst>
          </p:cNvPr>
          <p:cNvPicPr>
            <a:picLocks noChangeAspect="1"/>
          </p:cNvPicPr>
          <p:nvPr userDrawn="1"/>
        </p:nvPicPr>
        <p:blipFill>
          <a:blip r:embed="rId2"/>
          <a:stretch>
            <a:fillRect/>
          </a:stretch>
        </p:blipFill>
        <p:spPr>
          <a:xfrm>
            <a:off x="467360" y="6379964"/>
            <a:ext cx="1126671" cy="430786"/>
          </a:xfrm>
          <a:prstGeom prst="rect">
            <a:avLst/>
          </a:prstGeom>
        </p:spPr>
      </p:pic>
      <p:sp>
        <p:nvSpPr>
          <p:cNvPr id="10" name="Picture Placeholder 4">
            <a:extLst>
              <a:ext uri="{FF2B5EF4-FFF2-40B4-BE49-F238E27FC236}">
                <a16:creationId xmlns:a16="http://schemas.microsoft.com/office/drawing/2014/main" id="{C8EF1071-E680-674D-A838-D908FE03503C}"/>
              </a:ext>
            </a:extLst>
          </p:cNvPr>
          <p:cNvSpPr>
            <a:spLocks noGrp="1"/>
          </p:cNvSpPr>
          <p:nvPr>
            <p:ph type="pic" sz="quarter" idx="13" hasCustomPrompt="1"/>
          </p:nvPr>
        </p:nvSpPr>
        <p:spPr>
          <a:xfrm>
            <a:off x="10398641" y="216274"/>
            <a:ext cx="1325999" cy="504000"/>
          </a:xfrm>
          <a:prstGeom prst="rect">
            <a:avLst/>
          </a:prstGeom>
        </p:spPr>
        <p:txBody>
          <a:bodyPr vert="horz" anchor="ctr" anchorCtr="0"/>
          <a:lstStyle>
            <a:lvl1pPr marL="0" indent="0" algn="ctr">
              <a:spcBef>
                <a:spcPts val="0"/>
              </a:spcBef>
              <a:buFontTx/>
              <a:buNone/>
              <a:defRPr sz="800" baseline="0">
                <a:solidFill>
                  <a:schemeClr val="tx1"/>
                </a:solidFill>
              </a:defRPr>
            </a:lvl1pPr>
          </a:lstStyle>
          <a:p>
            <a:r>
              <a:rPr lang="en-US" dirty="0"/>
              <a:t>Client Logo Here</a:t>
            </a:r>
          </a:p>
        </p:txBody>
      </p:sp>
    </p:spTree>
    <p:extLst>
      <p:ext uri="{BB962C8B-B14F-4D97-AF65-F5344CB8AC3E}">
        <p14:creationId xmlns:p14="http://schemas.microsoft.com/office/powerpoint/2010/main" val="332670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71531" y="0"/>
            <a:ext cx="9997440" cy="1143000"/>
          </a:xfrm>
        </p:spPr>
        <p:txBody>
          <a:bodyPr anchor="ctr"/>
          <a:lstStyle/>
          <a:p>
            <a:r>
              <a:rPr kumimoji="0" lang="en-US" dirty="0"/>
              <a:t>Click to edit Master title style</a:t>
            </a:r>
          </a:p>
        </p:txBody>
      </p:sp>
      <p:sp>
        <p:nvSpPr>
          <p:cNvPr id="3" name="Date Placeholder 2"/>
          <p:cNvSpPr>
            <a:spLocks noGrp="1"/>
          </p:cNvSpPr>
          <p:nvPr>
            <p:ph type="dt" sz="half" idx="10"/>
          </p:nvPr>
        </p:nvSpPr>
        <p:spPr/>
        <p:txBody>
          <a:bodyPr/>
          <a:lstStyle/>
          <a:p>
            <a:fld id="{6566DEB0-7BD5-4A58-AE80-26A9A90A8961}" type="datetime1">
              <a:rPr lang="en-GB" smtClean="0"/>
              <a:t>23/11/2019</a:t>
            </a:fld>
            <a:endParaRPr lang="en-GB"/>
          </a:p>
        </p:txBody>
      </p:sp>
      <p:sp>
        <p:nvSpPr>
          <p:cNvPr id="4" name="Footer Placeholder 3"/>
          <p:cNvSpPr>
            <a:spLocks noGrp="1"/>
          </p:cNvSpPr>
          <p:nvPr>
            <p:ph type="ftr" sz="quarter" idx="11"/>
          </p:nvPr>
        </p:nvSpPr>
        <p:spPr/>
        <p:txBody>
          <a:bodyPr/>
          <a:lstStyle/>
          <a:p>
            <a:r>
              <a:rPr lang="en-GB" dirty="0"/>
              <a:t>Teamup Advisory - Confidential</a:t>
            </a:r>
          </a:p>
        </p:txBody>
      </p:sp>
      <p:sp>
        <p:nvSpPr>
          <p:cNvPr id="5" name="Slide Number Placeholder 4"/>
          <p:cNvSpPr>
            <a:spLocks noGrp="1"/>
          </p:cNvSpPr>
          <p:nvPr>
            <p:ph type="sldNum" sz="quarter" idx="12"/>
          </p:nvPr>
        </p:nvSpPr>
        <p:spPr/>
        <p:txBody>
          <a:bodyPr/>
          <a:lstStyle/>
          <a:p>
            <a:fld id="{D92F3F0D-1408-4367-A855-40F65622E7AE}" type="slidenum">
              <a:rPr lang="en-GB" smtClean="0"/>
              <a:t>‹#›</a:t>
            </a:fld>
            <a:endParaRPr lang="en-GB"/>
          </a:p>
        </p:txBody>
      </p:sp>
    </p:spTree>
    <p:extLst>
      <p:ext uri="{BB962C8B-B14F-4D97-AF65-F5344CB8AC3E}">
        <p14:creationId xmlns:p14="http://schemas.microsoft.com/office/powerpoint/2010/main" val="418469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6277" y="527125"/>
            <a:ext cx="9942363" cy="6517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6277" y="1286844"/>
            <a:ext cx="11250301" cy="50440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412795"/>
            <a:ext cx="2743200" cy="365125"/>
          </a:xfrm>
          <a:prstGeom prst="rect">
            <a:avLst/>
          </a:prstGeom>
        </p:spPr>
        <p:txBody>
          <a:bodyPr vert="horz" lIns="91440" tIns="45720" rIns="91440" bIns="45720" rtlCol="0" anchor="ctr"/>
          <a:lstStyle>
            <a:lvl1pPr algn="l">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8FC3D8CD-23DA-6449-97A5-15B391F2D821}" type="datetime3">
              <a:rPr lang="en-GB" smtClean="0"/>
              <a:pPr/>
              <a:t>23 November, 2019</a:t>
            </a:fld>
            <a:endParaRPr lang="en-GB" dirty="0"/>
          </a:p>
        </p:txBody>
      </p:sp>
      <p:sp>
        <p:nvSpPr>
          <p:cNvPr id="5" name="Footer Placeholder 4"/>
          <p:cNvSpPr>
            <a:spLocks noGrp="1"/>
          </p:cNvSpPr>
          <p:nvPr>
            <p:ph type="ftr" sz="quarter" idx="3"/>
          </p:nvPr>
        </p:nvSpPr>
        <p:spPr>
          <a:xfrm>
            <a:off x="4038600" y="641279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endParaRPr lang="en-GB"/>
          </a:p>
        </p:txBody>
      </p:sp>
      <p:sp>
        <p:nvSpPr>
          <p:cNvPr id="6" name="Slide Number Placeholder 5"/>
          <p:cNvSpPr>
            <a:spLocks noGrp="1"/>
          </p:cNvSpPr>
          <p:nvPr>
            <p:ph type="sldNum" sz="quarter" idx="4"/>
          </p:nvPr>
        </p:nvSpPr>
        <p:spPr>
          <a:xfrm>
            <a:off x="8610600" y="6412795"/>
            <a:ext cx="2743200" cy="365125"/>
          </a:xfrm>
          <a:prstGeom prst="rect">
            <a:avLst/>
          </a:prstGeom>
        </p:spPr>
        <p:txBody>
          <a:bodyPr vert="horz" lIns="91440" tIns="45720" rIns="91440" bIns="45720" rtlCol="0" anchor="ctr"/>
          <a:lstStyle>
            <a:lvl1pPr algn="r">
              <a:defRPr sz="1200">
                <a:solidFill>
                  <a:schemeClr val="tx1">
                    <a:tint val="75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GB"/>
              <a:t>| </a:t>
            </a:r>
            <a:fld id="{98576F2C-3D0B-454B-AF5B-DCB9508DE629}" type="slidenum">
              <a:rPr lang="en-GB" smtClean="0">
                <a:solidFill>
                  <a:srgbClr val="6A0500"/>
                </a:solidFill>
              </a:rPr>
              <a:pPr/>
              <a:t>‹#›</a:t>
            </a:fld>
            <a:endParaRPr lang="en-GB" dirty="0">
              <a:solidFill>
                <a:srgbClr val="6A0500"/>
              </a:solidFill>
            </a:endParaRPr>
          </a:p>
        </p:txBody>
      </p:sp>
      <p:sp>
        <p:nvSpPr>
          <p:cNvPr id="7" name="Rectangle 6">
            <a:extLst>
              <a:ext uri="{FF2B5EF4-FFF2-40B4-BE49-F238E27FC236}">
                <a16:creationId xmlns:a16="http://schemas.microsoft.com/office/drawing/2014/main" id="{2E2E7D38-2861-3045-B871-C33EDD8576D7}"/>
              </a:ext>
            </a:extLst>
          </p:cNvPr>
          <p:cNvSpPr/>
          <p:nvPr/>
        </p:nvSpPr>
        <p:spPr>
          <a:xfrm>
            <a:off x="-1856816" y="2627353"/>
            <a:ext cx="1559443" cy="297712"/>
          </a:xfrm>
          <a:prstGeom prst="rect">
            <a:avLst/>
          </a:prstGeom>
          <a:solidFill>
            <a:srgbClr val="FFCB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FFCB29</a:t>
            </a:r>
          </a:p>
        </p:txBody>
      </p:sp>
      <p:sp>
        <p:nvSpPr>
          <p:cNvPr id="8" name="Rectangle 7">
            <a:extLst>
              <a:ext uri="{FF2B5EF4-FFF2-40B4-BE49-F238E27FC236}">
                <a16:creationId xmlns:a16="http://schemas.microsoft.com/office/drawing/2014/main" id="{2F8EC578-59C2-9440-9EBB-895D08E5BDE7}"/>
              </a:ext>
            </a:extLst>
          </p:cNvPr>
          <p:cNvSpPr/>
          <p:nvPr/>
        </p:nvSpPr>
        <p:spPr>
          <a:xfrm>
            <a:off x="-1856816" y="3263591"/>
            <a:ext cx="1559443" cy="297712"/>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F46F33</a:t>
            </a:r>
          </a:p>
        </p:txBody>
      </p:sp>
      <p:sp>
        <p:nvSpPr>
          <p:cNvPr id="9" name="Rectangle 8">
            <a:extLst>
              <a:ext uri="{FF2B5EF4-FFF2-40B4-BE49-F238E27FC236}">
                <a16:creationId xmlns:a16="http://schemas.microsoft.com/office/drawing/2014/main" id="{611E917F-D3B5-FA43-8D97-3D404A3CB446}"/>
              </a:ext>
            </a:extLst>
          </p:cNvPr>
          <p:cNvSpPr/>
          <p:nvPr/>
        </p:nvSpPr>
        <p:spPr>
          <a:xfrm>
            <a:off x="-1856816" y="3899829"/>
            <a:ext cx="1559443" cy="297712"/>
          </a:xfrm>
          <a:prstGeom prst="rect">
            <a:avLst/>
          </a:prstGeom>
          <a:solidFill>
            <a:srgbClr val="B22D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B22D30</a:t>
            </a:r>
          </a:p>
        </p:txBody>
      </p:sp>
      <p:sp>
        <p:nvSpPr>
          <p:cNvPr id="10" name="Rectangle 9">
            <a:extLst>
              <a:ext uri="{FF2B5EF4-FFF2-40B4-BE49-F238E27FC236}">
                <a16:creationId xmlns:a16="http://schemas.microsoft.com/office/drawing/2014/main" id="{6117D06E-EE97-D444-97BB-C09DB8A66B40}"/>
              </a:ext>
            </a:extLst>
          </p:cNvPr>
          <p:cNvSpPr/>
          <p:nvPr/>
        </p:nvSpPr>
        <p:spPr>
          <a:xfrm>
            <a:off x="-1856816" y="4217948"/>
            <a:ext cx="1559443" cy="297712"/>
          </a:xfrm>
          <a:prstGeom prst="rect">
            <a:avLst/>
          </a:prstGeom>
          <a:solidFill>
            <a:srgbClr val="8F0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8F0500</a:t>
            </a:r>
          </a:p>
        </p:txBody>
      </p:sp>
      <p:sp>
        <p:nvSpPr>
          <p:cNvPr id="11" name="Rectangle 10">
            <a:extLst>
              <a:ext uri="{FF2B5EF4-FFF2-40B4-BE49-F238E27FC236}">
                <a16:creationId xmlns:a16="http://schemas.microsoft.com/office/drawing/2014/main" id="{CFE0EFB4-2BDB-F046-92EB-18BAD586CE71}"/>
              </a:ext>
            </a:extLst>
          </p:cNvPr>
          <p:cNvSpPr/>
          <p:nvPr/>
        </p:nvSpPr>
        <p:spPr>
          <a:xfrm>
            <a:off x="-1856816" y="2945472"/>
            <a:ext cx="1559443" cy="297712"/>
          </a:xfrm>
          <a:prstGeom prst="rect">
            <a:avLst/>
          </a:prstGeom>
          <a:solidFill>
            <a:srgbClr val="F49A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F49A33</a:t>
            </a:r>
          </a:p>
        </p:txBody>
      </p:sp>
      <p:sp>
        <p:nvSpPr>
          <p:cNvPr id="12" name="Rectangle 11">
            <a:extLst>
              <a:ext uri="{FF2B5EF4-FFF2-40B4-BE49-F238E27FC236}">
                <a16:creationId xmlns:a16="http://schemas.microsoft.com/office/drawing/2014/main" id="{D49307AD-AAF6-8646-AF1D-C6B5446B851D}"/>
              </a:ext>
            </a:extLst>
          </p:cNvPr>
          <p:cNvSpPr/>
          <p:nvPr/>
        </p:nvSpPr>
        <p:spPr>
          <a:xfrm>
            <a:off x="-1856816" y="2309235"/>
            <a:ext cx="1559443" cy="297712"/>
          </a:xfrm>
          <a:prstGeom prst="rect">
            <a:avLst/>
          </a:prstGeom>
          <a:solidFill>
            <a:srgbClr val="FFED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FFED29</a:t>
            </a:r>
          </a:p>
        </p:txBody>
      </p:sp>
      <p:sp>
        <p:nvSpPr>
          <p:cNvPr id="13" name="TextBox 12">
            <a:extLst>
              <a:ext uri="{FF2B5EF4-FFF2-40B4-BE49-F238E27FC236}">
                <a16:creationId xmlns:a16="http://schemas.microsoft.com/office/drawing/2014/main" id="{141C5E2D-A20A-3345-A937-BEF8C4D9E644}"/>
              </a:ext>
            </a:extLst>
          </p:cNvPr>
          <p:cNvSpPr txBox="1"/>
          <p:nvPr/>
        </p:nvSpPr>
        <p:spPr>
          <a:xfrm>
            <a:off x="-1856817" y="1981051"/>
            <a:ext cx="1559443" cy="307777"/>
          </a:xfrm>
          <a:prstGeom prst="rect">
            <a:avLst/>
          </a:prstGeom>
          <a:noFill/>
        </p:spPr>
        <p:txBody>
          <a:bodyPr wrap="square" rtlCol="0">
            <a:spAutoFit/>
          </a:bodyPr>
          <a:lstStyle/>
          <a:p>
            <a:pPr algn="l"/>
            <a:r>
              <a:rPr lang="en-GB" sz="1400" b="1" dirty="0">
                <a:latin typeface="Helvetica Neue" panose="02000503000000020004" pitchFamily="2" charset="0"/>
                <a:ea typeface="Helvetica Neue" panose="02000503000000020004" pitchFamily="2" charset="0"/>
                <a:cs typeface="Helvetica Neue" panose="02000503000000020004" pitchFamily="2" charset="0"/>
              </a:rPr>
              <a:t>Colour Palette</a:t>
            </a:r>
          </a:p>
        </p:txBody>
      </p:sp>
      <p:sp>
        <p:nvSpPr>
          <p:cNvPr id="14" name="Rectangle 13">
            <a:extLst>
              <a:ext uri="{FF2B5EF4-FFF2-40B4-BE49-F238E27FC236}">
                <a16:creationId xmlns:a16="http://schemas.microsoft.com/office/drawing/2014/main" id="{82A832AE-2CB8-3B4C-8452-B9AF33E871EA}"/>
              </a:ext>
            </a:extLst>
          </p:cNvPr>
          <p:cNvSpPr/>
          <p:nvPr/>
        </p:nvSpPr>
        <p:spPr>
          <a:xfrm>
            <a:off x="-1856816" y="4536067"/>
            <a:ext cx="1559443" cy="297712"/>
          </a:xfrm>
          <a:prstGeom prst="rect">
            <a:avLst/>
          </a:prstGeom>
          <a:solidFill>
            <a:srgbClr val="6A0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6A0500</a:t>
            </a:r>
          </a:p>
        </p:txBody>
      </p:sp>
      <p:sp>
        <p:nvSpPr>
          <p:cNvPr id="15" name="Rectangle 14">
            <a:extLst>
              <a:ext uri="{FF2B5EF4-FFF2-40B4-BE49-F238E27FC236}">
                <a16:creationId xmlns:a16="http://schemas.microsoft.com/office/drawing/2014/main" id="{31E4839E-7762-D149-9ED6-62828D55FDF6}"/>
              </a:ext>
            </a:extLst>
          </p:cNvPr>
          <p:cNvSpPr/>
          <p:nvPr/>
        </p:nvSpPr>
        <p:spPr>
          <a:xfrm>
            <a:off x="-1856816" y="3581710"/>
            <a:ext cx="1559443" cy="297712"/>
          </a:xfrm>
          <a:prstGeom prst="rect">
            <a:avLst/>
          </a:prstGeom>
          <a:solidFill>
            <a:srgbClr val="DA6F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GB" sz="1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DA6F41</a:t>
            </a:r>
          </a:p>
        </p:txBody>
      </p:sp>
      <p:sp>
        <p:nvSpPr>
          <p:cNvPr id="18" name="Rectangle 17">
            <a:extLst>
              <a:ext uri="{FF2B5EF4-FFF2-40B4-BE49-F238E27FC236}">
                <a16:creationId xmlns:a16="http://schemas.microsoft.com/office/drawing/2014/main" id="{54415027-EF8B-024D-AC1C-532710FB02ED}"/>
              </a:ext>
            </a:extLst>
          </p:cNvPr>
          <p:cNvSpPr/>
          <p:nvPr/>
        </p:nvSpPr>
        <p:spPr>
          <a:xfrm>
            <a:off x="1" y="1981050"/>
            <a:ext cx="314036" cy="2852729"/>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 name="Rectangle 18">
            <a:extLst>
              <a:ext uri="{FF2B5EF4-FFF2-40B4-BE49-F238E27FC236}">
                <a16:creationId xmlns:a16="http://schemas.microsoft.com/office/drawing/2014/main" id="{1474E2D7-1DA4-C340-8A23-65EF9ABF4ADE}"/>
              </a:ext>
            </a:extLst>
          </p:cNvPr>
          <p:cNvSpPr/>
          <p:nvPr/>
        </p:nvSpPr>
        <p:spPr>
          <a:xfrm>
            <a:off x="11877963" y="1981050"/>
            <a:ext cx="314036" cy="2852729"/>
          </a:xfrm>
          <a:prstGeom prst="rect">
            <a:avLst/>
          </a:prstGeom>
          <a:solidFill>
            <a:srgbClr val="F46F3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800"/>
          </a:p>
        </p:txBody>
      </p:sp>
      <p:sp>
        <p:nvSpPr>
          <p:cNvPr id="21" name="Date Placeholder 3">
            <a:extLst>
              <a:ext uri="{FF2B5EF4-FFF2-40B4-BE49-F238E27FC236}">
                <a16:creationId xmlns:a16="http://schemas.microsoft.com/office/drawing/2014/main" id="{C0AB0635-70F7-6843-B77E-3D229ACBF4CC}"/>
              </a:ext>
            </a:extLst>
          </p:cNvPr>
          <p:cNvSpPr txBox="1">
            <a:spLocks/>
          </p:cNvSpPr>
          <p:nvPr/>
        </p:nvSpPr>
        <p:spPr>
          <a:xfrm>
            <a:off x="456277" y="311125"/>
            <a:ext cx="2317089" cy="108000"/>
          </a:xfrm>
          <a:prstGeom prst="rect">
            <a:avLst/>
          </a:prstGeom>
        </p:spPr>
        <p:txBody>
          <a:bodyPr vert="horz" lIns="0" tIns="0" rIns="0" bIns="0" rtlCol="0" anchor="t" anchorCtr="0"/>
          <a:lstStyle>
            <a:defPPr>
              <a:defRPr lang="en-US"/>
            </a:defPPr>
            <a:lvl1pPr marL="0" algn="r" defTabSz="457156" rtl="0" eaLnBrk="1" latinLnBrk="0" hangingPunct="1">
              <a:defRPr sz="1000" b="1" i="0" kern="1200" baseline="0">
                <a:solidFill>
                  <a:schemeClr val="tx1">
                    <a:tint val="75000"/>
                  </a:schemeClr>
                </a:solidFill>
                <a:latin typeface="Georgia"/>
                <a:ea typeface="+mn-ea"/>
                <a:cs typeface="+mn-cs"/>
              </a:defRPr>
            </a:lvl1pPr>
            <a:lvl2pPr marL="457156" algn="l" defTabSz="457156" rtl="0" eaLnBrk="1" latinLnBrk="0" hangingPunct="1">
              <a:defRPr sz="1800" kern="1200">
                <a:solidFill>
                  <a:schemeClr val="tx1"/>
                </a:solidFill>
                <a:latin typeface="+mn-lt"/>
                <a:ea typeface="+mn-ea"/>
                <a:cs typeface="+mn-cs"/>
              </a:defRPr>
            </a:lvl2pPr>
            <a:lvl3pPr marL="914312" algn="l" defTabSz="457156" rtl="0" eaLnBrk="1" latinLnBrk="0" hangingPunct="1">
              <a:defRPr sz="1800" kern="1200">
                <a:solidFill>
                  <a:schemeClr val="tx1"/>
                </a:solidFill>
                <a:latin typeface="+mn-lt"/>
                <a:ea typeface="+mn-ea"/>
                <a:cs typeface="+mn-cs"/>
              </a:defRPr>
            </a:lvl3pPr>
            <a:lvl4pPr marL="1371468" algn="l" defTabSz="457156" rtl="0" eaLnBrk="1" latinLnBrk="0" hangingPunct="1">
              <a:defRPr sz="1800" kern="1200">
                <a:solidFill>
                  <a:schemeClr val="tx1"/>
                </a:solidFill>
                <a:latin typeface="+mn-lt"/>
                <a:ea typeface="+mn-ea"/>
                <a:cs typeface="+mn-cs"/>
              </a:defRPr>
            </a:lvl4pPr>
            <a:lvl5pPr marL="1828624" algn="l" defTabSz="457156" rtl="0" eaLnBrk="1" latinLnBrk="0" hangingPunct="1">
              <a:defRPr sz="1800" kern="1200">
                <a:solidFill>
                  <a:schemeClr val="tx1"/>
                </a:solidFill>
                <a:latin typeface="+mn-lt"/>
                <a:ea typeface="+mn-ea"/>
                <a:cs typeface="+mn-cs"/>
              </a:defRPr>
            </a:lvl5pPr>
            <a:lvl6pPr marL="2285780" algn="l" defTabSz="457156" rtl="0" eaLnBrk="1" latinLnBrk="0" hangingPunct="1">
              <a:defRPr sz="1800" kern="1200">
                <a:solidFill>
                  <a:schemeClr val="tx1"/>
                </a:solidFill>
                <a:latin typeface="+mn-lt"/>
                <a:ea typeface="+mn-ea"/>
                <a:cs typeface="+mn-cs"/>
              </a:defRPr>
            </a:lvl6pPr>
            <a:lvl7pPr marL="2742936" algn="l" defTabSz="457156" rtl="0" eaLnBrk="1" latinLnBrk="0" hangingPunct="1">
              <a:defRPr sz="1800" kern="1200">
                <a:solidFill>
                  <a:schemeClr val="tx1"/>
                </a:solidFill>
                <a:latin typeface="+mn-lt"/>
                <a:ea typeface="+mn-ea"/>
                <a:cs typeface="+mn-cs"/>
              </a:defRPr>
            </a:lvl7pPr>
            <a:lvl8pPr marL="3200092" algn="l" defTabSz="457156" rtl="0" eaLnBrk="1" latinLnBrk="0" hangingPunct="1">
              <a:defRPr sz="1800" kern="1200">
                <a:solidFill>
                  <a:schemeClr val="tx1"/>
                </a:solidFill>
                <a:latin typeface="+mn-lt"/>
                <a:ea typeface="+mn-ea"/>
                <a:cs typeface="+mn-cs"/>
              </a:defRPr>
            </a:lvl8pPr>
            <a:lvl9pPr marL="3657249" algn="l" defTabSz="457156" rtl="0" eaLnBrk="1" latinLnBrk="0" hangingPunct="1">
              <a:defRPr sz="1800" kern="1200">
                <a:solidFill>
                  <a:schemeClr val="tx1"/>
                </a:solidFill>
                <a:latin typeface="+mn-lt"/>
                <a:ea typeface="+mn-ea"/>
                <a:cs typeface="+mn-cs"/>
              </a:defRPr>
            </a:lvl9pPr>
          </a:lstStyle>
          <a:p>
            <a:pPr algn="l"/>
            <a:r>
              <a:rPr lang="en-GB" sz="1000" dirty="0">
                <a:solidFill>
                  <a:schemeClr val="tx1"/>
                </a:solidFill>
                <a:latin typeface="+mj-lt"/>
              </a:rPr>
              <a:t>PRIVATE</a:t>
            </a:r>
            <a:r>
              <a:rPr lang="en-GB" sz="1000" baseline="0" dirty="0">
                <a:solidFill>
                  <a:schemeClr val="tx1"/>
                </a:solidFill>
                <a:latin typeface="+mj-lt"/>
              </a:rPr>
              <a:t> &amp; CONFIDENTIAL</a:t>
            </a:r>
            <a:endParaRPr lang="en-US" sz="1000" dirty="0">
              <a:solidFill>
                <a:schemeClr val="tx1"/>
              </a:solidFill>
              <a:latin typeface="+mj-lt"/>
            </a:endParaRPr>
          </a:p>
        </p:txBody>
      </p:sp>
    </p:spTree>
    <p:extLst>
      <p:ext uri="{BB962C8B-B14F-4D97-AF65-F5344CB8AC3E}">
        <p14:creationId xmlns:p14="http://schemas.microsoft.com/office/powerpoint/2010/main" val="3502908865"/>
      </p:ext>
    </p:extLst>
  </p:cSld>
  <p:clrMap bg1="lt1" tx1="dk1" bg2="lt2" tx2="dk2" accent1="accent1" accent2="accent2" accent3="accent3" accent4="accent4" accent5="accent5" accent6="accent6" hlink="hlink" folHlink="folHlink"/>
  <p:sldLayoutIdLst>
    <p:sldLayoutId id="2147483673" r:id="rId1"/>
    <p:sldLayoutId id="2147483686" r:id="rId2"/>
    <p:sldLayoutId id="2147483674" r:id="rId3"/>
    <p:sldLayoutId id="2147483675" r:id="rId4"/>
    <p:sldLayoutId id="2147483676" r:id="rId5"/>
    <p:sldLayoutId id="2147483678" r:id="rId6"/>
    <p:sldLayoutId id="2147483689" r:id="rId7"/>
  </p:sldLayoutIdLst>
  <p:hf hdr="0" ftr="0"/>
  <p:txStyles>
    <p:titleStyle>
      <a:lvl1pPr algn="l" defTabSz="914400" rtl="0" eaLnBrk="1" latinLnBrk="0" hangingPunct="1">
        <a:lnSpc>
          <a:spcPct val="90000"/>
        </a:lnSpc>
        <a:spcBef>
          <a:spcPct val="0"/>
        </a:spcBef>
        <a:buNone/>
        <a:defRPr sz="2800" kern="1200">
          <a:solidFill>
            <a:srgbClr val="8F0500"/>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karandaaz.com.pk/wp-content/uploads/2018/11/Bankability-of-the-Transport-Sector-2-1.pdf" TargetMode="External"/><Relationship Id="rId2" Type="http://schemas.openxmlformats.org/officeDocument/2006/relationships/hyperlink" Target="https://propakistani.pk/2019/05/08/careem-and-unilever-partner-for-a-cost-effective-logistics-solution/" TargetMode="Externa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invest.gov.pk/logistics" TargetMode="Externa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9.xml"/><Relationship Id="rId7" Type="http://schemas.openxmlformats.org/officeDocument/2006/relationships/slide" Target="slide14.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kern="0" spc="-10" dirty="0">
                <a:latin typeface="Helvetica Neue"/>
                <a:cs typeface="Times New Roman" panose="02020603050405020304" pitchFamily="18" charset="0"/>
              </a:rPr>
              <a:t>SUPPLY CHAIN MANAGEMENT</a:t>
            </a:r>
            <a:br>
              <a:rPr lang="en-US" b="1" kern="0" spc="-10" dirty="0">
                <a:latin typeface="Helvetica Neue"/>
                <a:cs typeface="Times New Roman" panose="02020603050405020304" pitchFamily="18" charset="0"/>
              </a:rPr>
            </a:br>
            <a:r>
              <a:rPr lang="en-US" kern="0" spc="-10" dirty="0">
                <a:latin typeface="Helvetica Neue"/>
                <a:cs typeface="Times New Roman" panose="02020603050405020304" pitchFamily="18" charset="0"/>
              </a:rPr>
              <a:t>FAUJI FOUNDATION CEMENT SECTOR COMPANIES</a:t>
            </a:r>
            <a:endParaRPr lang="en-US" dirty="0">
              <a:latin typeface="Helvetica Neue"/>
            </a:endParaRPr>
          </a:p>
        </p:txBody>
      </p:sp>
      <p:pic>
        <p:nvPicPr>
          <p:cNvPr id="6" name="Picture 5" descr="Image result for fauji foundation">
            <a:extLst>
              <a:ext uri="{FF2B5EF4-FFF2-40B4-BE49-F238E27FC236}">
                <a16:creationId xmlns:a16="http://schemas.microsoft.com/office/drawing/2014/main" id="{AB88DB5B-B1E3-4613-BDFC-B1D3C98B36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0004" y="3415365"/>
            <a:ext cx="1630688" cy="1599979"/>
          </a:xfrm>
          <a:prstGeom prst="rect">
            <a:avLst/>
          </a:prstGeom>
          <a:noFill/>
          <a:ln>
            <a:noFill/>
          </a:ln>
        </p:spPr>
      </p:pic>
    </p:spTree>
    <p:extLst>
      <p:ext uri="{BB962C8B-B14F-4D97-AF65-F5344CB8AC3E}">
        <p14:creationId xmlns:p14="http://schemas.microsoft.com/office/powerpoint/2010/main" val="53083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68062698"/>
              </p:ext>
            </p:extLst>
          </p:nvPr>
        </p:nvGraphicFramePr>
        <p:xfrm>
          <a:off x="466725" y="1260475"/>
          <a:ext cx="11258548" cy="4438451"/>
        </p:xfrm>
        <a:graphic>
          <a:graphicData uri="http://schemas.openxmlformats.org/drawingml/2006/table">
            <a:tbl>
              <a:tblPr>
                <a:tableStyleId>{5940675A-B579-460E-94D1-54222C63F5DA}</a:tableStyleId>
              </a:tblPr>
              <a:tblGrid>
                <a:gridCol w="554752">
                  <a:extLst>
                    <a:ext uri="{9D8B030D-6E8A-4147-A177-3AD203B41FA5}">
                      <a16:colId xmlns:a16="http://schemas.microsoft.com/office/drawing/2014/main" val="20000"/>
                    </a:ext>
                  </a:extLst>
                </a:gridCol>
                <a:gridCol w="2394076">
                  <a:extLst>
                    <a:ext uri="{9D8B030D-6E8A-4147-A177-3AD203B41FA5}">
                      <a16:colId xmlns:a16="http://schemas.microsoft.com/office/drawing/2014/main" val="20001"/>
                    </a:ext>
                  </a:extLst>
                </a:gridCol>
                <a:gridCol w="2375141">
                  <a:extLst>
                    <a:ext uri="{9D8B030D-6E8A-4147-A177-3AD203B41FA5}">
                      <a16:colId xmlns:a16="http://schemas.microsoft.com/office/drawing/2014/main" val="20002"/>
                    </a:ext>
                  </a:extLst>
                </a:gridCol>
                <a:gridCol w="2760014">
                  <a:extLst>
                    <a:ext uri="{9D8B030D-6E8A-4147-A177-3AD203B41FA5}">
                      <a16:colId xmlns:a16="http://schemas.microsoft.com/office/drawing/2014/main" val="20003"/>
                    </a:ext>
                  </a:extLst>
                </a:gridCol>
                <a:gridCol w="3174565">
                  <a:extLst>
                    <a:ext uri="{9D8B030D-6E8A-4147-A177-3AD203B41FA5}">
                      <a16:colId xmlns:a16="http://schemas.microsoft.com/office/drawing/2014/main" val="20004"/>
                    </a:ext>
                  </a:extLst>
                </a:gridCol>
              </a:tblGrid>
              <a:tr h="380066">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49624">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433721">
                <a:tc gridSpan="5">
                  <a:txBody>
                    <a:bodyPr/>
                    <a:lstStyle/>
                    <a:p>
                      <a:pPr algn="ctr" fontAlgn="ctr"/>
                      <a:r>
                        <a:rPr lang="en-US" sz="1400" b="1" i="0" u="none" strike="noStrike" dirty="0">
                          <a:solidFill>
                            <a:srgbClr val="000000"/>
                          </a:solidFill>
                          <a:effectLst/>
                          <a:latin typeface="Helvetica Neue"/>
                          <a:cs typeface="Times New Roman" pitchFamily="18" charset="0"/>
                        </a:rPr>
                        <a:t>Order Management</a:t>
                      </a: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178" marR="7178" marT="5393" marB="0" anchor="ctr"/>
                </a:tc>
                <a:tc hMerge="1">
                  <a:txBody>
                    <a:bodyPr/>
                    <a:lstStyle/>
                    <a:p>
                      <a:pPr algn="l" fontAlgn="b"/>
                      <a:endParaRPr lang="en-US" sz="1400" b="0" i="0" u="none" strike="noStrike" dirty="0">
                        <a:solidFill>
                          <a:srgbClr val="000000"/>
                        </a:solidFill>
                        <a:effectLst/>
                        <a:latin typeface="Helvetica Neue"/>
                        <a:cs typeface="Times New Roman" pitchFamily="18" charset="0"/>
                      </a:endParaRPr>
                    </a:p>
                  </a:txBody>
                  <a:tcPr marL="7178" marR="7178" marT="5393" marB="0" anchor="ctr"/>
                </a:tc>
                <a:extLst>
                  <a:ext uri="{0D108BD9-81ED-4DB2-BD59-A6C34878D82A}">
                    <a16:rowId xmlns:a16="http://schemas.microsoft.com/office/drawing/2014/main" val="10002"/>
                  </a:ext>
                </a:extLst>
              </a:tr>
              <a:tr h="985216">
                <a:tc>
                  <a:txBody>
                    <a:bodyPr/>
                    <a:lstStyle/>
                    <a:p>
                      <a:pPr algn="ctr" fontAlgn="ctr"/>
                      <a:r>
                        <a:rPr lang="en-US" sz="1400" b="0" i="0" u="none" strike="noStrike" dirty="0">
                          <a:solidFill>
                            <a:srgbClr val="000000"/>
                          </a:solidFill>
                          <a:effectLst/>
                          <a:latin typeface="Helvetica Neue"/>
                          <a:cs typeface="Times New Roman" pitchFamily="18" charset="0"/>
                        </a:rPr>
                        <a:t>5</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u="none" strike="noStrike" dirty="0">
                          <a:effectLst/>
                          <a:latin typeface="Helvetica Neue"/>
                        </a:rPr>
                        <a:t>The</a:t>
                      </a:r>
                      <a:r>
                        <a:rPr lang="en-US" sz="1400" u="none" strike="noStrike" baseline="0" dirty="0">
                          <a:effectLst/>
                          <a:latin typeface="Helvetica Neue"/>
                        </a:rPr>
                        <a:t> bank deposit slip is admitted as customer order request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u="none" strike="noStrike" dirty="0">
                          <a:effectLst/>
                          <a:latin typeface="Helvetica Neue"/>
                        </a:rPr>
                        <a:t>The bank deposit slip is admitted as customer order request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u="none" strike="noStrike" dirty="0">
                          <a:effectLst/>
                          <a:latin typeface="Helvetica Neue"/>
                        </a:rPr>
                        <a:t>This</a:t>
                      </a:r>
                      <a:r>
                        <a:rPr lang="en-US" sz="1400" u="none" strike="noStrike" baseline="0" dirty="0">
                          <a:effectLst/>
                          <a:latin typeface="Helvetica Neue"/>
                        </a:rPr>
                        <a:t> may cause possible errors while generating Customer Order Form since the basic document i.e. customer order request is not provided by the customer</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Introduce</a:t>
                      </a:r>
                      <a:r>
                        <a:rPr lang="en-US" sz="1400" b="0" u="none" strike="noStrike" dirty="0">
                          <a:effectLst/>
                          <a:latin typeface="Helvetica Neue"/>
                        </a:rPr>
                        <a:t> </a:t>
                      </a:r>
                      <a:r>
                        <a:rPr lang="en-US" sz="1400" b="1" u="none" strike="noStrike" dirty="0">
                          <a:effectLst/>
                          <a:latin typeface="Helvetica Neue"/>
                        </a:rPr>
                        <a:t>a standard customer order request form </a:t>
                      </a:r>
                      <a:r>
                        <a:rPr lang="en-US" sz="1400" u="none" strike="noStrike" dirty="0">
                          <a:effectLst/>
                          <a:latin typeface="Helvetica Neue"/>
                        </a:rPr>
                        <a:t>to </a:t>
                      </a:r>
                      <a:r>
                        <a:rPr lang="en-US" sz="1400" u="none" strike="noStrike" baseline="0" dirty="0">
                          <a:effectLst/>
                          <a:latin typeface="Helvetica Neue"/>
                        </a:rPr>
                        <a:t>help in maintaining accuracy in collecting the details of the order i.e. order qty, order date, payment instrument, dealer name, code, shipment address, packing details, source of dispatch, and transportation mode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85216">
                <a:tc>
                  <a:txBody>
                    <a:bodyPr/>
                    <a:lstStyle/>
                    <a:p>
                      <a:pPr algn="ctr" fontAlgn="ctr"/>
                      <a:r>
                        <a:rPr lang="en-US" sz="1400" b="0" i="0" u="none" strike="noStrike" dirty="0">
                          <a:solidFill>
                            <a:srgbClr val="000000"/>
                          </a:solidFill>
                          <a:effectLst/>
                          <a:latin typeface="Helvetica Neue"/>
                          <a:cs typeface="Times New Roman" pitchFamily="18" charset="0"/>
                        </a:rPr>
                        <a:t>6</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Helvetica Neue"/>
                          <a:cs typeface="Times New Roman" pitchFamily="18" charset="0"/>
                        </a:rPr>
                        <a:t>Customer order form is generated in ERP by marketing/sale</a:t>
                      </a:r>
                      <a:r>
                        <a:rPr lang="en-US" sz="1400" b="0" i="0" u="none" strike="noStrike" baseline="0" dirty="0">
                          <a:solidFill>
                            <a:srgbClr val="000000"/>
                          </a:solidFill>
                          <a:effectLst/>
                          <a:latin typeface="Helvetica Neue"/>
                          <a:cs typeface="Times New Roman" pitchFamily="18" charset="0"/>
                        </a:rPr>
                        <a:t> support department before payment confirmation by the finance department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Helvetica Neue"/>
                          <a:cs typeface="Times New Roman" pitchFamily="18" charset="0"/>
                        </a:rPr>
                        <a:t>Customer order form is generated in ERP by marketing/sale</a:t>
                      </a:r>
                      <a:r>
                        <a:rPr lang="en-US" sz="1400" b="0" i="0" u="none" strike="noStrike" baseline="0" dirty="0">
                          <a:solidFill>
                            <a:srgbClr val="000000"/>
                          </a:solidFill>
                          <a:effectLst/>
                          <a:latin typeface="Helvetica Neue"/>
                          <a:cs typeface="Times New Roman" pitchFamily="18" charset="0"/>
                        </a:rPr>
                        <a:t> support department before payment confirmation by the finance department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ctr"/>
                      <a:r>
                        <a:rPr lang="en-US" sz="1400" b="0" i="0" u="none" strike="noStrike" dirty="0">
                          <a:solidFill>
                            <a:srgbClr val="000000"/>
                          </a:solidFill>
                          <a:effectLst/>
                          <a:latin typeface="Helvetica Neue"/>
                          <a:cs typeface="Times New Roman" pitchFamily="18" charset="0"/>
                        </a:rPr>
                        <a:t>This may create</a:t>
                      </a:r>
                      <a:r>
                        <a:rPr lang="en-US" sz="1400" b="0" i="0" u="none" strike="noStrike" baseline="0" dirty="0">
                          <a:solidFill>
                            <a:srgbClr val="000000"/>
                          </a:solidFill>
                          <a:effectLst/>
                          <a:latin typeface="Helvetica Neue"/>
                          <a:cs typeface="Times New Roman" pitchFamily="18" charset="0"/>
                        </a:rPr>
                        <a:t> inefficiencies in managing order processing</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Helvetica Neue"/>
                          <a:cs typeface="Times New Roman" pitchFamily="18" charset="0"/>
                        </a:rPr>
                        <a:t>Generate customer orders in ERP </a:t>
                      </a:r>
                      <a:r>
                        <a:rPr lang="en-US" sz="1400" b="0" i="0" u="none" strike="noStrike" dirty="0">
                          <a:solidFill>
                            <a:srgbClr val="000000"/>
                          </a:solidFill>
                          <a:effectLst/>
                          <a:latin typeface="Helvetica Neue"/>
                          <a:cs typeface="Times New Roman" pitchFamily="18" charset="0"/>
                        </a:rPr>
                        <a:t>after payment confirmation by the finance department</a:t>
                      </a: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Slide Number Placeholder 3">
            <a:extLst>
              <a:ext uri="{FF2B5EF4-FFF2-40B4-BE49-F238E27FC236}">
                <a16:creationId xmlns:a16="http://schemas.microsoft.com/office/drawing/2014/main" id="{B28EE3B4-B413-0B46-A0EC-761D14F81885}"/>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10</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7A1D1FFC-6B10-4F45-9CD9-8023A326619E}"/>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56500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60385521"/>
              </p:ext>
            </p:extLst>
          </p:nvPr>
        </p:nvGraphicFramePr>
        <p:xfrm>
          <a:off x="466725" y="1260475"/>
          <a:ext cx="11258548" cy="4512886"/>
        </p:xfrm>
        <a:graphic>
          <a:graphicData uri="http://schemas.openxmlformats.org/drawingml/2006/table">
            <a:tbl>
              <a:tblPr>
                <a:tableStyleId>{5940675A-B579-460E-94D1-54222C63F5DA}</a:tableStyleId>
              </a:tblPr>
              <a:tblGrid>
                <a:gridCol w="554752">
                  <a:extLst>
                    <a:ext uri="{9D8B030D-6E8A-4147-A177-3AD203B41FA5}">
                      <a16:colId xmlns:a16="http://schemas.microsoft.com/office/drawing/2014/main" val="20000"/>
                    </a:ext>
                  </a:extLst>
                </a:gridCol>
                <a:gridCol w="2394076">
                  <a:extLst>
                    <a:ext uri="{9D8B030D-6E8A-4147-A177-3AD203B41FA5}">
                      <a16:colId xmlns:a16="http://schemas.microsoft.com/office/drawing/2014/main" val="20001"/>
                    </a:ext>
                  </a:extLst>
                </a:gridCol>
                <a:gridCol w="2375141">
                  <a:extLst>
                    <a:ext uri="{9D8B030D-6E8A-4147-A177-3AD203B41FA5}">
                      <a16:colId xmlns:a16="http://schemas.microsoft.com/office/drawing/2014/main" val="20002"/>
                    </a:ext>
                  </a:extLst>
                </a:gridCol>
                <a:gridCol w="2760014">
                  <a:extLst>
                    <a:ext uri="{9D8B030D-6E8A-4147-A177-3AD203B41FA5}">
                      <a16:colId xmlns:a16="http://schemas.microsoft.com/office/drawing/2014/main" val="20003"/>
                    </a:ext>
                  </a:extLst>
                </a:gridCol>
                <a:gridCol w="3174565">
                  <a:extLst>
                    <a:ext uri="{9D8B030D-6E8A-4147-A177-3AD203B41FA5}">
                      <a16:colId xmlns:a16="http://schemas.microsoft.com/office/drawing/2014/main" val="20004"/>
                    </a:ext>
                  </a:extLst>
                </a:gridCol>
              </a:tblGrid>
              <a:tr h="380066">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49624">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78" marR="7178"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985216">
                <a:tc>
                  <a:txBody>
                    <a:bodyPr/>
                    <a:lstStyle/>
                    <a:p>
                      <a:pPr algn="ctr" fontAlgn="ctr"/>
                      <a:r>
                        <a:rPr lang="en-US" sz="1400" b="0" i="0" u="none" strike="noStrike" dirty="0">
                          <a:solidFill>
                            <a:schemeClr val="tx1"/>
                          </a:solidFill>
                          <a:effectLst/>
                          <a:latin typeface="Helvetica Neue"/>
                          <a:cs typeface="+mn-cs"/>
                        </a:rPr>
                        <a:t>7</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Packing details are</a:t>
                      </a:r>
                      <a:r>
                        <a:rPr lang="en-US" sz="1400" u="none" strike="noStrike" baseline="0" dirty="0">
                          <a:effectLst/>
                          <a:latin typeface="Helvetica Neue"/>
                        </a:rPr>
                        <a:t> missing</a:t>
                      </a:r>
                      <a:r>
                        <a:rPr lang="en-US" sz="1400" u="none" strike="noStrike" dirty="0">
                          <a:effectLst/>
                          <a:latin typeface="Helvetica Neue"/>
                        </a:rPr>
                        <a:t> in customer order form</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Packing details are</a:t>
                      </a:r>
                      <a:r>
                        <a:rPr lang="en-US" sz="1400" u="none" strike="noStrike" baseline="0" dirty="0">
                          <a:effectLst/>
                          <a:latin typeface="Helvetica Neue"/>
                        </a:rPr>
                        <a:t> missing</a:t>
                      </a:r>
                      <a:r>
                        <a:rPr lang="en-US" sz="1400" u="none" strike="noStrike" dirty="0">
                          <a:effectLst/>
                          <a:latin typeface="Helvetica Neue"/>
                        </a:rPr>
                        <a:t> in booking</a:t>
                      </a:r>
                      <a:r>
                        <a:rPr lang="en-US" sz="1400" u="none" strike="noStrike" baseline="0" dirty="0">
                          <a:effectLst/>
                          <a:latin typeface="Helvetica Neue"/>
                        </a:rPr>
                        <a:t> order form</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u="none" strike="noStrike" dirty="0">
                          <a:effectLst/>
                          <a:latin typeface="Helvetica Neue"/>
                        </a:rPr>
                        <a:t>Absence of packing details may cause doubt, create discrepancy and inaccuracy of data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Incorporate packing details </a:t>
                      </a:r>
                      <a:r>
                        <a:rPr lang="en-US" sz="1400" u="none" strike="noStrike" dirty="0">
                          <a:effectLst/>
                          <a:latin typeface="Helvetica Neue"/>
                        </a:rPr>
                        <a:t>in customer order forms, bringing more accuracy</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85216">
                <a:tc>
                  <a:txBody>
                    <a:bodyPr/>
                    <a:lstStyle/>
                    <a:p>
                      <a:pPr algn="ctr" fontAlgn="ctr"/>
                      <a:r>
                        <a:rPr lang="en-US" sz="1400" b="0" i="0" u="none" strike="noStrike" dirty="0">
                          <a:solidFill>
                            <a:srgbClr val="000000"/>
                          </a:solidFill>
                          <a:effectLst/>
                          <a:latin typeface="Helvetica Neue"/>
                          <a:cs typeface="Times New Roman" pitchFamily="18" charset="0"/>
                        </a:rPr>
                        <a:t>8</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r>
                        <a:rPr lang="en-US" sz="1400" u="none" strike="noStrike" dirty="0">
                          <a:effectLst/>
                          <a:latin typeface="Helvetica Neue"/>
                        </a:rPr>
                        <a:t>Absence</a:t>
                      </a:r>
                      <a:r>
                        <a:rPr lang="en-US" sz="1400" u="none" strike="noStrike" baseline="0" dirty="0">
                          <a:effectLst/>
                          <a:latin typeface="Helvetica Neue"/>
                        </a:rPr>
                        <a:t> of key performance indicators in dispatch section i.e. Delivery in full on time-DIFOT ( perfect order, accurate order, Inventory availability, warehouse service level, carrier deliveries, customer order acceptance, accurate invoice) </a:t>
                      </a:r>
                      <a:endParaRPr lang="en-US" sz="1400" u="none" strike="noStrike" dirty="0">
                        <a:effectLst/>
                        <a:latin typeface="Helvetica Neue"/>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Helvetica Neue"/>
                          <a:cs typeface="Times New Roman" pitchFamily="18" charset="0"/>
                        </a:rPr>
                        <a:t>May effect</a:t>
                      </a:r>
                      <a:r>
                        <a:rPr lang="en-US" sz="1400" b="0" i="0" u="none" strike="noStrike" baseline="0" dirty="0">
                          <a:solidFill>
                            <a:srgbClr val="000000"/>
                          </a:solidFill>
                          <a:effectLst/>
                          <a:latin typeface="Helvetica Neue"/>
                          <a:cs typeface="Times New Roman" pitchFamily="18" charset="0"/>
                        </a:rPr>
                        <a:t> achieving cost efficiencies, accuracy and reducing dispatch lead time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Helvetica Neue"/>
                          <a:cs typeface="Times New Roman" pitchFamily="18" charset="0"/>
                        </a:rPr>
                        <a:t>Implement </a:t>
                      </a:r>
                      <a:r>
                        <a:rPr lang="en-US" sz="1400" b="1" i="0" u="none" strike="noStrike" baseline="0" dirty="0">
                          <a:solidFill>
                            <a:srgbClr val="000000"/>
                          </a:solidFill>
                          <a:effectLst/>
                          <a:latin typeface="Helvetica Neue"/>
                          <a:cs typeface="Times New Roman" pitchFamily="18" charset="0"/>
                        </a:rPr>
                        <a:t>DIFOT</a:t>
                      </a:r>
                      <a:r>
                        <a:rPr lang="en-US" sz="1400" b="0" i="0" u="none" strike="noStrike" baseline="0" dirty="0">
                          <a:solidFill>
                            <a:srgbClr val="000000"/>
                          </a:solidFill>
                          <a:effectLst/>
                          <a:latin typeface="Helvetica Neue"/>
                          <a:cs typeface="Times New Roman" pitchFamily="18" charset="0"/>
                        </a:rPr>
                        <a:t> to achieve efficiencies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9740">
                <a:tc gridSpan="5">
                  <a:txBody>
                    <a:bodyPr/>
                    <a:lstStyle/>
                    <a:p>
                      <a:pPr algn="ctr" fontAlgn="ctr"/>
                      <a:r>
                        <a:rPr lang="en-US" sz="1400" u="none" strike="noStrike" dirty="0">
                          <a:effectLst/>
                          <a:latin typeface="Helvetica Neue"/>
                        </a:rPr>
                        <a:t> </a:t>
                      </a:r>
                      <a:r>
                        <a:rPr lang="en-US" sz="1400" b="1" u="none" strike="noStrike" dirty="0">
                          <a:effectLst/>
                          <a:latin typeface="Helvetica Neue"/>
                        </a:rPr>
                        <a:t>Authority Letter</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extLst>
                  <a:ext uri="{0D108BD9-81ED-4DB2-BD59-A6C34878D82A}">
                    <a16:rowId xmlns:a16="http://schemas.microsoft.com/office/drawing/2014/main" val="10004"/>
                  </a:ext>
                </a:extLst>
              </a:tr>
              <a:tr h="985216">
                <a:tc>
                  <a:txBody>
                    <a:bodyPr/>
                    <a:lstStyle/>
                    <a:p>
                      <a:pPr algn="ctr" fontAlgn="ctr"/>
                      <a:r>
                        <a:rPr lang="en-US" sz="1400" b="0" i="0" u="none" strike="noStrike" dirty="0">
                          <a:solidFill>
                            <a:srgbClr val="000000"/>
                          </a:solidFill>
                          <a:effectLst/>
                          <a:latin typeface="Helvetica Neue"/>
                          <a:cs typeface="Times New Roman" pitchFamily="18" charset="0"/>
                        </a:rPr>
                        <a:t>9</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Presently there are different</a:t>
                      </a:r>
                      <a:r>
                        <a:rPr lang="en-US" sz="1400" u="none" strike="noStrike" baseline="0" dirty="0">
                          <a:effectLst/>
                          <a:latin typeface="Helvetica Neue"/>
                        </a:rPr>
                        <a:t> formats of</a:t>
                      </a:r>
                      <a:r>
                        <a:rPr lang="en-US" sz="1400" u="none" strike="noStrike" dirty="0">
                          <a:effectLst/>
                          <a:latin typeface="Helvetica Neue"/>
                        </a:rPr>
                        <a:t> authority letters /permits </a:t>
                      </a:r>
                      <a:r>
                        <a:rPr lang="en-US" sz="1400" u="none" strike="noStrike" baseline="0" dirty="0">
                          <a:effectLst/>
                          <a:latin typeface="Helvetica Neue"/>
                        </a:rPr>
                        <a:t>in practice in FCCL</a:t>
                      </a:r>
                      <a:endParaRPr lang="en-US" sz="1400" u="none" strike="noStrike" dirty="0">
                        <a:effectLst/>
                        <a:latin typeface="Helvetica Neue"/>
                      </a:endParaRPr>
                    </a:p>
                    <a:p>
                      <a:pPr algn="l" fontAlgn="b"/>
                      <a:r>
                        <a:rPr lang="en-US" sz="1400" u="none" strike="noStrike" dirty="0">
                          <a:effectLst/>
                          <a:latin typeface="Helvetica Neue"/>
                        </a:rPr>
                        <a:t>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400" u="none" strike="noStrike" dirty="0">
                          <a:effectLst/>
                          <a:latin typeface="Helvetica Neue"/>
                        </a:rPr>
                        <a:t>Not provided</a:t>
                      </a:r>
                      <a:endParaRPr lang="en-US" sz="1400" b="0" i="0" u="none" strike="noStrike" dirty="0">
                        <a:solidFill>
                          <a:srgbClr val="0070C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Use of non-standard formats</a:t>
                      </a:r>
                      <a:r>
                        <a:rPr lang="en-US" sz="1400" u="none" strike="noStrike" baseline="0" dirty="0">
                          <a:effectLst/>
                          <a:latin typeface="Helvetica Neue"/>
                        </a:rPr>
                        <a:t> may </a:t>
                      </a:r>
                      <a:r>
                        <a:rPr lang="en-US" sz="1400" u="none" strike="noStrike" dirty="0">
                          <a:effectLst/>
                          <a:latin typeface="Helvetica Neue"/>
                        </a:rPr>
                        <a:t>lead to misinterpretation of data resulting in inaccuracy of information</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Standardize the</a:t>
                      </a:r>
                      <a:r>
                        <a:rPr lang="en-US" sz="1400" b="1" u="none" strike="noStrike" baseline="0" dirty="0">
                          <a:effectLst/>
                          <a:latin typeface="Helvetica Neue"/>
                        </a:rPr>
                        <a:t> format of the Authority Letter/Permit </a:t>
                      </a:r>
                      <a:r>
                        <a:rPr lang="en-US" sz="1400" u="none" strike="noStrike" baseline="0" dirty="0">
                          <a:effectLst/>
                          <a:latin typeface="Helvetica Neue"/>
                        </a:rPr>
                        <a:t>for all customers for improved reporting of information</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9" name="Slide Number Placeholder 3">
            <a:extLst>
              <a:ext uri="{FF2B5EF4-FFF2-40B4-BE49-F238E27FC236}">
                <a16:creationId xmlns:a16="http://schemas.microsoft.com/office/drawing/2014/main" id="{A3466308-967B-0F43-8D21-A51AE5A65EC4}"/>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11</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F12BEE45-C9AD-F147-AB1C-A5EFDD66684B}"/>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83818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41646244"/>
              </p:ext>
            </p:extLst>
          </p:nvPr>
        </p:nvGraphicFramePr>
        <p:xfrm>
          <a:off x="466725" y="1260475"/>
          <a:ext cx="11154591" cy="4534728"/>
        </p:xfrm>
        <a:graphic>
          <a:graphicData uri="http://schemas.openxmlformats.org/drawingml/2006/table">
            <a:tbl>
              <a:tblPr>
                <a:tableStyleId>{5940675A-B579-460E-94D1-54222C63F5DA}</a:tableStyleId>
              </a:tblPr>
              <a:tblGrid>
                <a:gridCol w="540238">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gridCol w="2340000">
                  <a:extLst>
                    <a:ext uri="{9D8B030D-6E8A-4147-A177-3AD203B41FA5}">
                      <a16:colId xmlns:a16="http://schemas.microsoft.com/office/drawing/2014/main" val="20002"/>
                    </a:ext>
                  </a:extLst>
                </a:gridCol>
                <a:gridCol w="3807350">
                  <a:extLst>
                    <a:ext uri="{9D8B030D-6E8A-4147-A177-3AD203B41FA5}">
                      <a16:colId xmlns:a16="http://schemas.microsoft.com/office/drawing/2014/main" val="20003"/>
                    </a:ext>
                  </a:extLst>
                </a:gridCol>
                <a:gridCol w="2127003">
                  <a:extLst>
                    <a:ext uri="{9D8B030D-6E8A-4147-A177-3AD203B41FA5}">
                      <a16:colId xmlns:a16="http://schemas.microsoft.com/office/drawing/2014/main" val="20004"/>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0" marR="0" marT="0"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0" marR="0" marT="0"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539688">
                <a:tc gridSpan="5">
                  <a:txBody>
                    <a:bodyPr/>
                    <a:lstStyle/>
                    <a:p>
                      <a:pPr algn="ctr" fontAlgn="b"/>
                      <a:r>
                        <a:rPr lang="en-US" sz="1400" b="1" u="none" strike="noStrike" dirty="0">
                          <a:effectLst/>
                          <a:latin typeface="Helvetica Neue"/>
                        </a:rPr>
                        <a:t>ERP</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endParaRPr lang="en-US"/>
                    </a:p>
                  </a:txBody>
                  <a:tcP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69" marR="7169" marT="5393" marB="0" anchor="ctr"/>
                </a:tc>
                <a:extLst>
                  <a:ext uri="{0D108BD9-81ED-4DB2-BD59-A6C34878D82A}">
                    <a16:rowId xmlns:a16="http://schemas.microsoft.com/office/drawing/2014/main" val="10002"/>
                  </a:ext>
                </a:extLst>
              </a:tr>
              <a:tr h="1619310">
                <a:tc>
                  <a:txBody>
                    <a:bodyPr/>
                    <a:lstStyle/>
                    <a:p>
                      <a:pPr algn="ctr" fontAlgn="ctr"/>
                      <a:r>
                        <a:rPr lang="en-US" sz="1400" b="0" i="0" u="none" strike="noStrike" dirty="0">
                          <a:solidFill>
                            <a:schemeClr val="tx1"/>
                          </a:solidFill>
                          <a:effectLst/>
                          <a:latin typeface="Helvetica Neue"/>
                          <a:cs typeface="+mn-cs"/>
                        </a:rPr>
                        <a:t>10</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ERP tool is not aligned with the details</a:t>
                      </a:r>
                      <a:r>
                        <a:rPr lang="en-US" sz="1400" u="none" strike="noStrike" baseline="0" dirty="0">
                          <a:effectLst/>
                          <a:latin typeface="Helvetica Neue"/>
                        </a:rPr>
                        <a:t> of the finished goods inventory, dispatch details and order management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ERP tool is not aligned with the details</a:t>
                      </a:r>
                      <a:r>
                        <a:rPr lang="en-US" sz="1400" u="none" strike="noStrike" baseline="0" dirty="0">
                          <a:effectLst/>
                          <a:latin typeface="Helvetica Neue"/>
                        </a:rPr>
                        <a:t> of the finished goods inventory, dispatch details and order management</a:t>
                      </a:r>
                      <a:endParaRPr lang="en-US" sz="1400" u="none" strike="noStrike" dirty="0">
                        <a:effectLst/>
                        <a:latin typeface="Helvetica Neue"/>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Non-availability of real time information on finished</a:t>
                      </a:r>
                      <a:r>
                        <a:rPr lang="en-US" sz="1400" u="none" strike="noStrike" baseline="0" dirty="0">
                          <a:effectLst/>
                          <a:latin typeface="Helvetica Neue"/>
                        </a:rPr>
                        <a:t> goods inventory may lead to overbooking thus causing delays in loading of goods for the customers in the waiting line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ERP module may</a:t>
                      </a:r>
                      <a:r>
                        <a:rPr lang="en-US" sz="1400" u="none" strike="noStrike" baseline="0" dirty="0">
                          <a:effectLst/>
                          <a:latin typeface="Helvetica Neue"/>
                        </a:rPr>
                        <a:t> </a:t>
                      </a:r>
                      <a:r>
                        <a:rPr lang="en-US" sz="1400" b="1" u="none" strike="noStrike" baseline="0" dirty="0">
                          <a:effectLst/>
                          <a:latin typeface="Helvetica Neue"/>
                        </a:rPr>
                        <a:t>reflect real time information </a:t>
                      </a:r>
                      <a:r>
                        <a:rPr lang="en-US" sz="1400" u="none" strike="noStrike" baseline="0" dirty="0">
                          <a:effectLst/>
                          <a:latin typeface="Helvetica Neue"/>
                        </a:rPr>
                        <a:t>on Finished Goods Inventory, Dispatch details and different stages of order process management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59332">
                <a:tc>
                  <a:txBody>
                    <a:bodyPr/>
                    <a:lstStyle/>
                    <a:p>
                      <a:pPr algn="ctr" fontAlgn="ctr"/>
                      <a:r>
                        <a:rPr lang="en-US" sz="1400" b="0" i="0" u="none" strike="noStrike" dirty="0">
                          <a:solidFill>
                            <a:schemeClr val="tx1"/>
                          </a:solidFill>
                          <a:effectLst/>
                          <a:latin typeface="Helvetica Neue"/>
                          <a:cs typeface="+mn-cs"/>
                        </a:rPr>
                        <a:t>11</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There is an absence of information dashboard providing</a:t>
                      </a:r>
                      <a:r>
                        <a:rPr lang="en-US" sz="1400" u="none" strike="noStrike" baseline="0" dirty="0">
                          <a:effectLst/>
                          <a:latin typeface="Helvetica Neue"/>
                        </a:rPr>
                        <a:t> real time information on</a:t>
                      </a:r>
                      <a:r>
                        <a:rPr lang="en-US" sz="1400" u="none" strike="noStrike" dirty="0">
                          <a:effectLst/>
                          <a:latin typeface="Helvetica Neue"/>
                        </a:rPr>
                        <a:t> dispatch</a:t>
                      </a:r>
                      <a:r>
                        <a:rPr lang="en-US" sz="1400" u="none" strike="noStrike" baseline="0" dirty="0">
                          <a:effectLst/>
                          <a:latin typeface="Helvetica Neue"/>
                        </a:rPr>
                        <a:t> &amp; </a:t>
                      </a:r>
                      <a:r>
                        <a:rPr lang="en-US" sz="1400" u="none" strike="noStrike" dirty="0">
                          <a:effectLst/>
                          <a:latin typeface="Helvetica Neue"/>
                        </a:rPr>
                        <a:t>pending order, carriage back</a:t>
                      </a:r>
                      <a:r>
                        <a:rPr lang="en-US" sz="1400" u="none" strike="noStrike" baseline="0" dirty="0">
                          <a:effectLst/>
                          <a:latin typeface="Helvetica Neue"/>
                        </a:rPr>
                        <a:t> log, carriage in pipeline </a:t>
                      </a:r>
                      <a:r>
                        <a:rPr lang="en-US" sz="1400" u="none" strike="noStrike" baseline="0" dirty="0" err="1">
                          <a:effectLst/>
                          <a:latin typeface="Helvetica Neue"/>
                        </a:rPr>
                        <a:t>etc</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There is an absence of information dashboard providing</a:t>
                      </a:r>
                      <a:r>
                        <a:rPr lang="en-US" sz="1400" u="none" strike="noStrike" baseline="0" dirty="0">
                          <a:effectLst/>
                          <a:latin typeface="Helvetica Neue"/>
                        </a:rPr>
                        <a:t> real time information on</a:t>
                      </a:r>
                      <a:r>
                        <a:rPr lang="en-US" sz="1400" u="none" strike="noStrike" dirty="0">
                          <a:effectLst/>
                          <a:latin typeface="Helvetica Neue"/>
                        </a:rPr>
                        <a:t> dispatch</a:t>
                      </a:r>
                      <a:r>
                        <a:rPr lang="en-US" sz="1400" u="none" strike="noStrike" baseline="0" dirty="0">
                          <a:effectLst/>
                          <a:latin typeface="Helvetica Neue"/>
                        </a:rPr>
                        <a:t> &amp; </a:t>
                      </a:r>
                      <a:r>
                        <a:rPr lang="en-US" sz="1400" u="none" strike="noStrike" dirty="0">
                          <a:effectLst/>
                          <a:latin typeface="Helvetica Neue"/>
                        </a:rPr>
                        <a:t>pending order, carriage back</a:t>
                      </a:r>
                      <a:r>
                        <a:rPr lang="en-US" sz="1400" u="none" strike="noStrike" baseline="0" dirty="0">
                          <a:effectLst/>
                          <a:latin typeface="Helvetica Neue"/>
                        </a:rPr>
                        <a:t> log, carriage in pipeline </a:t>
                      </a:r>
                      <a:r>
                        <a:rPr lang="en-US" sz="1400" u="none" strike="noStrike" baseline="0" dirty="0" err="1">
                          <a:effectLst/>
                          <a:latin typeface="Helvetica Neue"/>
                        </a:rPr>
                        <a:t>etc</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 of dashboard leads to In-visibility of real time progress of dispatch</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Introduce real time visibility </a:t>
                      </a:r>
                      <a:r>
                        <a:rPr lang="en-US" sz="1400" u="none" strike="noStrike" dirty="0">
                          <a:effectLst/>
                          <a:latin typeface="Helvetica Neue"/>
                        </a:rPr>
                        <a:t>through dashboard in the ERP</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Slide Number Placeholder 3">
            <a:extLst>
              <a:ext uri="{FF2B5EF4-FFF2-40B4-BE49-F238E27FC236}">
                <a16:creationId xmlns:a16="http://schemas.microsoft.com/office/drawing/2014/main" id="{A12DA4F4-BE16-3B4B-B54C-71E0107C1C10}"/>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12</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1DA29F48-6EF1-344C-B1B7-A456B9778C30}"/>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143061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819344563"/>
              </p:ext>
            </p:extLst>
          </p:nvPr>
        </p:nvGraphicFramePr>
        <p:xfrm>
          <a:off x="466725" y="1260475"/>
          <a:ext cx="11257914" cy="3394138"/>
        </p:xfrm>
        <a:graphic>
          <a:graphicData uri="http://schemas.openxmlformats.org/drawingml/2006/table">
            <a:tbl>
              <a:tblPr>
                <a:tableStyleId>{5940675A-B579-460E-94D1-54222C63F5DA}</a:tableStyleId>
              </a:tblPr>
              <a:tblGrid>
                <a:gridCol w="537582">
                  <a:extLst>
                    <a:ext uri="{9D8B030D-6E8A-4147-A177-3AD203B41FA5}">
                      <a16:colId xmlns:a16="http://schemas.microsoft.com/office/drawing/2014/main" val="20000"/>
                    </a:ext>
                  </a:extLst>
                </a:gridCol>
                <a:gridCol w="2312895">
                  <a:extLst>
                    <a:ext uri="{9D8B030D-6E8A-4147-A177-3AD203B41FA5}">
                      <a16:colId xmlns:a16="http://schemas.microsoft.com/office/drawing/2014/main" val="20001"/>
                    </a:ext>
                  </a:extLst>
                </a:gridCol>
                <a:gridCol w="2526899">
                  <a:extLst>
                    <a:ext uri="{9D8B030D-6E8A-4147-A177-3AD203B41FA5}">
                      <a16:colId xmlns:a16="http://schemas.microsoft.com/office/drawing/2014/main" val="20002"/>
                    </a:ext>
                  </a:extLst>
                </a:gridCol>
                <a:gridCol w="3770954">
                  <a:extLst>
                    <a:ext uri="{9D8B030D-6E8A-4147-A177-3AD203B41FA5}">
                      <a16:colId xmlns:a16="http://schemas.microsoft.com/office/drawing/2014/main" val="20003"/>
                    </a:ext>
                  </a:extLst>
                </a:gridCol>
                <a:gridCol w="2109584">
                  <a:extLst>
                    <a:ext uri="{9D8B030D-6E8A-4147-A177-3AD203B41FA5}">
                      <a16:colId xmlns:a16="http://schemas.microsoft.com/office/drawing/2014/main" val="20004"/>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91" marR="7191"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33207">
                <a:tc gridSpan="5">
                  <a:txBody>
                    <a:bodyPr/>
                    <a:lstStyle/>
                    <a:p>
                      <a:pPr algn="ctr" fontAlgn="ctr"/>
                      <a:r>
                        <a:rPr lang="en-US" sz="1400" u="none" strike="noStrike" dirty="0">
                          <a:effectLst/>
                          <a:latin typeface="Helvetica Neue"/>
                        </a:rPr>
                        <a:t> </a:t>
                      </a:r>
                      <a:r>
                        <a:rPr lang="en-US" sz="1400" b="1" u="none" strike="noStrike" dirty="0">
                          <a:effectLst/>
                          <a:latin typeface="Helvetica Neue"/>
                        </a:rPr>
                        <a:t>Loading Gate Entry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91" marR="7191" marT="5393" marB="0" anchor="ctr"/>
                </a:tc>
                <a:extLst>
                  <a:ext uri="{0D108BD9-81ED-4DB2-BD59-A6C34878D82A}">
                    <a16:rowId xmlns:a16="http://schemas.microsoft.com/office/drawing/2014/main" val="10002"/>
                  </a:ext>
                </a:extLst>
              </a:tr>
              <a:tr h="2316778">
                <a:tc>
                  <a:txBody>
                    <a:bodyPr/>
                    <a:lstStyle/>
                    <a:p>
                      <a:pPr algn="ctr" fontAlgn="ctr"/>
                      <a:r>
                        <a:rPr lang="en-US" sz="1400" u="none" strike="noStrike" dirty="0">
                          <a:effectLst/>
                          <a:latin typeface="Helvetica Neue"/>
                        </a:rPr>
                        <a:t>12</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 of proper vehicle inspection process i.e.</a:t>
                      </a:r>
                      <a:r>
                        <a:rPr lang="en-US" sz="1400" u="none" strike="noStrike" baseline="0" dirty="0">
                          <a:effectLst/>
                          <a:latin typeface="Helvetica Neue"/>
                        </a:rPr>
                        <a:t> check list of items to be checked, such as fitness of the vehicle, cleaning, rope, spare tire, canvas (tarpal) and etc.</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Helvetica Neue"/>
                          <a:cs typeface="Times New Roman" pitchFamily="18" charset="0"/>
                        </a:rPr>
                        <a:t>Unfit vehicles without the supporting material may cause delays in delivery and/or damage of the goods in transit</a:t>
                      </a: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Implement proper vehicle inspection </a:t>
                      </a:r>
                      <a:r>
                        <a:rPr lang="en-US" sz="1400" u="none" strike="noStrike" dirty="0">
                          <a:effectLst/>
                          <a:latin typeface="Helvetica Neue"/>
                        </a:rPr>
                        <a:t>before loading</a:t>
                      </a:r>
                      <a:r>
                        <a:rPr lang="en-US" sz="1400" u="none" strike="noStrike" baseline="0" dirty="0">
                          <a:effectLst/>
                          <a:latin typeface="Helvetica Neue"/>
                        </a:rPr>
                        <a:t> of goods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 name="Slide Number Placeholder 3">
            <a:extLst>
              <a:ext uri="{FF2B5EF4-FFF2-40B4-BE49-F238E27FC236}">
                <a16:creationId xmlns:a16="http://schemas.microsoft.com/office/drawing/2014/main" id="{188DB0F2-A3F7-9543-AAD9-219165A3946E}"/>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13</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CA94A615-5A89-2449-BDD5-D7474434ECF6}"/>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79522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51532803"/>
              </p:ext>
            </p:extLst>
          </p:nvPr>
        </p:nvGraphicFramePr>
        <p:xfrm>
          <a:off x="466725" y="1260475"/>
          <a:ext cx="11258118" cy="3694876"/>
        </p:xfrm>
        <a:graphic>
          <a:graphicData uri="http://schemas.openxmlformats.org/drawingml/2006/table">
            <a:tbl>
              <a:tblPr>
                <a:tableStyleId>{5940675A-B579-460E-94D1-54222C63F5DA}</a:tableStyleId>
              </a:tblPr>
              <a:tblGrid>
                <a:gridCol w="454244">
                  <a:extLst>
                    <a:ext uri="{9D8B030D-6E8A-4147-A177-3AD203B41FA5}">
                      <a16:colId xmlns:a16="http://schemas.microsoft.com/office/drawing/2014/main" val="20000"/>
                    </a:ext>
                  </a:extLst>
                </a:gridCol>
                <a:gridCol w="2319500">
                  <a:extLst>
                    <a:ext uri="{9D8B030D-6E8A-4147-A177-3AD203B41FA5}">
                      <a16:colId xmlns:a16="http://schemas.microsoft.com/office/drawing/2014/main" val="20001"/>
                    </a:ext>
                  </a:extLst>
                </a:gridCol>
                <a:gridCol w="2692975">
                  <a:extLst>
                    <a:ext uri="{9D8B030D-6E8A-4147-A177-3AD203B41FA5}">
                      <a16:colId xmlns:a16="http://schemas.microsoft.com/office/drawing/2014/main" val="20002"/>
                    </a:ext>
                  </a:extLst>
                </a:gridCol>
                <a:gridCol w="2887588">
                  <a:extLst>
                    <a:ext uri="{9D8B030D-6E8A-4147-A177-3AD203B41FA5}">
                      <a16:colId xmlns:a16="http://schemas.microsoft.com/office/drawing/2014/main" val="20003"/>
                    </a:ext>
                  </a:extLst>
                </a:gridCol>
                <a:gridCol w="2903811">
                  <a:extLst>
                    <a:ext uri="{9D8B030D-6E8A-4147-A177-3AD203B41FA5}">
                      <a16:colId xmlns:a16="http://schemas.microsoft.com/office/drawing/2014/main" val="20004"/>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a:solidFill>
                            <a:schemeClr val="bg1"/>
                          </a:solidFill>
                          <a:effectLst/>
                          <a:latin typeface="Helvetica Neue"/>
                        </a:rPr>
                        <a:t>Implication</a:t>
                      </a:r>
                      <a:endParaRPr lang="en-US" sz="1800" b="1" i="0" u="none" strike="noStrike">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37837">
                <a:tc gridSpan="5">
                  <a:txBody>
                    <a:bodyPr/>
                    <a:lstStyle/>
                    <a:p>
                      <a:pPr algn="ctr" fontAlgn="ctr"/>
                      <a:r>
                        <a:rPr lang="en-US" sz="1400" u="none" strike="noStrike" dirty="0">
                          <a:effectLst/>
                          <a:latin typeface="Helvetica Neue"/>
                        </a:rPr>
                        <a:t> </a:t>
                      </a:r>
                      <a:r>
                        <a:rPr lang="en-US" sz="1400" b="1" u="none" strike="noStrike" dirty="0">
                          <a:effectLst/>
                          <a:latin typeface="Helvetica Neue"/>
                        </a:rPr>
                        <a:t>Weigh Bridge Risk</a:t>
                      </a:r>
                      <a:r>
                        <a:rPr lang="en-US" sz="1400" u="none" strike="noStrike" dirty="0">
                          <a:effectLst/>
                          <a:latin typeface="Helvetica Neue"/>
                        </a:rPr>
                        <a:t>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1" i="0" u="none" strike="noStrike" dirty="0">
                        <a:solidFill>
                          <a:srgbClr val="000000"/>
                        </a:solidFill>
                        <a:effectLst/>
                        <a:latin typeface="Helvetica Neue"/>
                        <a:cs typeface="Times New Roman" pitchFamily="18" charset="0"/>
                      </a:endParaRPr>
                    </a:p>
                  </a:txBody>
                  <a:tcPr marL="7191" marR="7191"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ctr"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extLst>
                  <a:ext uri="{0D108BD9-81ED-4DB2-BD59-A6C34878D82A}">
                    <a16:rowId xmlns:a16="http://schemas.microsoft.com/office/drawing/2014/main" val="10002"/>
                  </a:ext>
                </a:extLst>
              </a:tr>
              <a:tr h="1453363">
                <a:tc>
                  <a:txBody>
                    <a:bodyPr/>
                    <a:lstStyle/>
                    <a:p>
                      <a:pPr algn="ctr" fontAlgn="ctr"/>
                      <a:r>
                        <a:rPr lang="en-US" sz="1400" u="none" strike="noStrike" dirty="0">
                          <a:effectLst/>
                          <a:latin typeface="Helvetica Neue"/>
                        </a:rPr>
                        <a:t>13</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a:t>
                      </a:r>
                      <a:r>
                        <a:rPr lang="en-US" sz="1400" u="none" strike="noStrike" baseline="0" dirty="0">
                          <a:effectLst/>
                          <a:latin typeface="Helvetica Neue"/>
                        </a:rPr>
                        <a:t> of </a:t>
                      </a:r>
                      <a:r>
                        <a:rPr lang="en-US" sz="1400" u="none" strike="noStrike" dirty="0">
                          <a:effectLst/>
                          <a:latin typeface="Helvetica Neue"/>
                        </a:rPr>
                        <a:t>guide line at weigh bridge for truck drivers, how to enter/exit the w/b platform</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400" u="none" strike="noStrike" dirty="0">
                          <a:effectLst/>
                          <a:latin typeface="Helvetica Neue"/>
                        </a:rPr>
                        <a:t>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 of guidelines may cause damage</a:t>
                      </a:r>
                      <a:r>
                        <a:rPr lang="en-US" sz="1400" u="none" strike="noStrike" baseline="0" dirty="0">
                          <a:effectLst/>
                          <a:latin typeface="Helvetica Neue"/>
                        </a:rPr>
                        <a:t> </a:t>
                      </a:r>
                      <a:r>
                        <a:rPr lang="en-US" sz="1400" u="none" strike="noStrike" dirty="0">
                          <a:effectLst/>
                          <a:latin typeface="Helvetica Neue"/>
                        </a:rPr>
                        <a:t>to</a:t>
                      </a:r>
                      <a:r>
                        <a:rPr lang="en-US" sz="1400" u="none" strike="noStrike" baseline="0" dirty="0">
                          <a:effectLst/>
                          <a:latin typeface="Helvetica Neue"/>
                        </a:rPr>
                        <a:t> </a:t>
                      </a:r>
                      <a:r>
                        <a:rPr lang="en-US" sz="1400" u="none" strike="noStrike" dirty="0">
                          <a:effectLst/>
                          <a:latin typeface="Helvetica Neue"/>
                        </a:rPr>
                        <a:t>weigh bridge, error</a:t>
                      </a:r>
                      <a:r>
                        <a:rPr lang="en-US" sz="1400" u="none" strike="noStrike" baseline="0" dirty="0">
                          <a:effectLst/>
                          <a:latin typeface="Helvetica Neue"/>
                        </a:rPr>
                        <a:t> in weight calculation and may cause</a:t>
                      </a:r>
                      <a:r>
                        <a:rPr lang="en-US" sz="1400" u="none" strike="noStrike" dirty="0">
                          <a:effectLst/>
                          <a:latin typeface="Helvetica Neue"/>
                        </a:rPr>
                        <a:t> dispatch disturbance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Develop clear </a:t>
                      </a:r>
                      <a:r>
                        <a:rPr lang="en-US" sz="1400" b="1" u="none" strike="noStrike" baseline="0" dirty="0">
                          <a:effectLst/>
                          <a:latin typeface="Helvetica Neue"/>
                        </a:rPr>
                        <a:t>guidelines</a:t>
                      </a:r>
                      <a:r>
                        <a:rPr lang="en-US" sz="1400" u="none" strike="noStrike" baseline="0" dirty="0">
                          <a:effectLst/>
                          <a:latin typeface="Helvetica Neue"/>
                        </a:rPr>
                        <a:t> for drivers, to be mentioned at the entrance via a notice board to ensure accurate and error free dispatches.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164153">
                <a:tc>
                  <a:txBody>
                    <a:bodyPr/>
                    <a:lstStyle/>
                    <a:p>
                      <a:pPr algn="ctr" fontAlgn="ctr"/>
                      <a:r>
                        <a:rPr lang="en-US" sz="1400" b="0" i="0" u="none" strike="noStrike" dirty="0">
                          <a:solidFill>
                            <a:schemeClr val="tx1"/>
                          </a:solidFill>
                          <a:effectLst/>
                          <a:latin typeface="Helvetica Neue"/>
                          <a:cs typeface="+mn-cs"/>
                        </a:rPr>
                        <a:t>14</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a:t>
                      </a:r>
                      <a:r>
                        <a:rPr lang="en-US" sz="1400" u="none" strike="noStrike" baseline="0" dirty="0">
                          <a:effectLst/>
                          <a:latin typeface="Helvetica Neue"/>
                        </a:rPr>
                        <a:t> of proper light arrangement,</a:t>
                      </a:r>
                      <a:r>
                        <a:rPr lang="en-US" sz="1400" u="none" strike="noStrike" dirty="0">
                          <a:effectLst/>
                          <a:latin typeface="Helvetica Neue"/>
                        </a:rPr>
                        <a:t> security cameras &amp; cat lights at weighbridge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1400" u="none" strike="noStrike" dirty="0">
                          <a:effectLst/>
                          <a:latin typeface="Helvetica Neue"/>
                        </a:rPr>
                        <a:t>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Absence of these</a:t>
                      </a:r>
                      <a:r>
                        <a:rPr lang="en-US" sz="1400" u="none" strike="noStrike" baseline="0" dirty="0">
                          <a:effectLst/>
                          <a:latin typeface="Helvetica Neue"/>
                        </a:rPr>
                        <a:t> arrangement</a:t>
                      </a:r>
                      <a:r>
                        <a:rPr lang="en-US" sz="1400" u="none" strike="noStrike" dirty="0">
                          <a:effectLst/>
                          <a:latin typeface="Helvetica Neue"/>
                        </a:rPr>
                        <a:t> may cause security breach</a:t>
                      </a:r>
                      <a:r>
                        <a:rPr lang="en-US" sz="1400" u="none" strike="noStrike" baseline="0" dirty="0">
                          <a:effectLst/>
                          <a:latin typeface="Helvetica Neue"/>
                        </a:rPr>
                        <a:t>, accident and </a:t>
                      </a:r>
                      <a:r>
                        <a:rPr lang="en-US" sz="1400" u="none" strike="noStrike" dirty="0">
                          <a:effectLst/>
                          <a:latin typeface="Helvetica Neue"/>
                        </a:rPr>
                        <a:t>or damage to property or the vehicle</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u="none" strike="noStrike" dirty="0">
                          <a:effectLst/>
                          <a:latin typeface="Helvetica Neue"/>
                        </a:rPr>
                        <a:t>Develop safety &amp; security standards</a:t>
                      </a:r>
                      <a:r>
                        <a:rPr lang="en-US" sz="1400" b="1" u="none" strike="noStrike" baseline="0" dirty="0">
                          <a:effectLst/>
                          <a:latin typeface="Helvetica Neue"/>
                        </a:rPr>
                        <a:t> </a:t>
                      </a:r>
                      <a:r>
                        <a:rPr lang="en-US" sz="1400" u="none" strike="noStrike" baseline="0" dirty="0">
                          <a:effectLst/>
                          <a:latin typeface="Helvetica Neue"/>
                        </a:rPr>
                        <a:t>at weighbridge &amp; along road side in/out side of plant area</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Slide Number Placeholder 3">
            <a:extLst>
              <a:ext uri="{FF2B5EF4-FFF2-40B4-BE49-F238E27FC236}">
                <a16:creationId xmlns:a16="http://schemas.microsoft.com/office/drawing/2014/main" id="{CA86A9C4-55AC-3149-9769-47504E51FB38}"/>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14</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05A80200-E3E1-504E-B2B4-F1665E1DC3B5}"/>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45497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94845096"/>
              </p:ext>
            </p:extLst>
          </p:nvPr>
        </p:nvGraphicFramePr>
        <p:xfrm>
          <a:off x="466724" y="1579783"/>
          <a:ext cx="11257914" cy="2668395"/>
        </p:xfrm>
        <a:graphic>
          <a:graphicData uri="http://schemas.openxmlformats.org/drawingml/2006/table">
            <a:tbl>
              <a:tblPr>
                <a:tableStyleId>{5940675A-B579-460E-94D1-54222C63F5DA}</a:tableStyleId>
              </a:tblPr>
              <a:tblGrid>
                <a:gridCol w="415662">
                  <a:extLst>
                    <a:ext uri="{9D8B030D-6E8A-4147-A177-3AD203B41FA5}">
                      <a16:colId xmlns:a16="http://schemas.microsoft.com/office/drawing/2014/main" val="20000"/>
                    </a:ext>
                  </a:extLst>
                </a:gridCol>
                <a:gridCol w="2583221">
                  <a:extLst>
                    <a:ext uri="{9D8B030D-6E8A-4147-A177-3AD203B41FA5}">
                      <a16:colId xmlns:a16="http://schemas.microsoft.com/office/drawing/2014/main" val="20001"/>
                    </a:ext>
                  </a:extLst>
                </a:gridCol>
                <a:gridCol w="2583221">
                  <a:extLst>
                    <a:ext uri="{9D8B030D-6E8A-4147-A177-3AD203B41FA5}">
                      <a16:colId xmlns:a16="http://schemas.microsoft.com/office/drawing/2014/main" val="20002"/>
                    </a:ext>
                  </a:extLst>
                </a:gridCol>
                <a:gridCol w="2837905">
                  <a:extLst>
                    <a:ext uri="{9D8B030D-6E8A-4147-A177-3AD203B41FA5}">
                      <a16:colId xmlns:a16="http://schemas.microsoft.com/office/drawing/2014/main" val="20003"/>
                    </a:ext>
                  </a:extLst>
                </a:gridCol>
                <a:gridCol w="2837905">
                  <a:extLst>
                    <a:ext uri="{9D8B030D-6E8A-4147-A177-3AD203B41FA5}">
                      <a16:colId xmlns:a16="http://schemas.microsoft.com/office/drawing/2014/main" val="20004"/>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169" marR="7169"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460438">
                <a:tc gridSpan="5">
                  <a:txBody>
                    <a:bodyPr/>
                    <a:lstStyle/>
                    <a:p>
                      <a:pPr algn="ctr" fontAlgn="b"/>
                      <a:r>
                        <a:rPr lang="en-US" sz="1400" b="1" i="0" u="none" strike="noStrike" dirty="0">
                          <a:solidFill>
                            <a:srgbClr val="000000"/>
                          </a:solidFill>
                          <a:effectLst/>
                          <a:latin typeface="Helvetica Neue"/>
                          <a:cs typeface="Times New Roman" pitchFamily="18" charset="0"/>
                        </a:rPr>
                        <a:t>Transportation arrangement and analysis</a:t>
                      </a: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tc hMerge="1">
                  <a:txBody>
                    <a:bodyPr/>
                    <a:lstStyle/>
                    <a:p>
                      <a:pPr algn="l" fontAlgn="b"/>
                      <a:endParaRPr lang="en-US" sz="1600" b="0" i="0" u="none" strike="noStrike" dirty="0">
                        <a:solidFill>
                          <a:srgbClr val="000000"/>
                        </a:solidFill>
                        <a:effectLst/>
                        <a:latin typeface="Helvetica Neue"/>
                        <a:cs typeface="Times New Roman" pitchFamily="18" charset="0"/>
                      </a:endParaRPr>
                    </a:p>
                  </a:txBody>
                  <a:tcPr marL="7169" marR="7169" marT="5393" marB="0" anchor="ctr"/>
                </a:tc>
                <a:extLst>
                  <a:ext uri="{0D108BD9-81ED-4DB2-BD59-A6C34878D82A}">
                    <a16:rowId xmlns:a16="http://schemas.microsoft.com/office/drawing/2014/main" val="10002"/>
                  </a:ext>
                </a:extLst>
              </a:tr>
              <a:tr h="1487957">
                <a:tc>
                  <a:txBody>
                    <a:bodyPr/>
                    <a:lstStyle/>
                    <a:p>
                      <a:pPr algn="ctr" fontAlgn="ctr"/>
                      <a:r>
                        <a:rPr lang="en-US" sz="1400" b="0" i="0" u="none" strike="noStrike" dirty="0">
                          <a:solidFill>
                            <a:srgbClr val="000000"/>
                          </a:solidFill>
                          <a:effectLst/>
                          <a:latin typeface="Helvetica Neue"/>
                          <a:cs typeface="Times New Roman" pitchFamily="18" charset="0"/>
                        </a:rPr>
                        <a:t>15</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u="none" strike="noStrike" dirty="0">
                          <a:effectLst/>
                          <a:latin typeface="Helvetica Neue"/>
                        </a:rPr>
                        <a:t>There is a variance of 22% between the approved freight rates and the going market rates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Helvetica Neue"/>
                          <a:cs typeface="Times New Roman" pitchFamily="18" charset="0"/>
                        </a:rPr>
                        <a:t>High</a:t>
                      </a:r>
                      <a:r>
                        <a:rPr lang="en-US" sz="1400" b="0" i="0" u="none" strike="noStrike" baseline="0" dirty="0">
                          <a:solidFill>
                            <a:srgbClr val="000000"/>
                          </a:solidFill>
                          <a:effectLst/>
                          <a:latin typeface="Helvetica Neue"/>
                          <a:cs typeface="Times New Roman" pitchFamily="18" charset="0"/>
                        </a:rPr>
                        <a:t> cost of transportation may limit the penetration in new territories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Helvetica Neue"/>
                          <a:cs typeface="Times New Roman" pitchFamily="18" charset="0"/>
                        </a:rPr>
                        <a:t>Optimize freight cost </a:t>
                      </a:r>
                      <a:r>
                        <a:rPr lang="en-US" sz="1400" b="0" i="0" u="none" strike="noStrike" dirty="0">
                          <a:solidFill>
                            <a:srgbClr val="000000"/>
                          </a:solidFill>
                          <a:effectLst/>
                          <a:latin typeface="Helvetica Neue"/>
                          <a:cs typeface="Times New Roman" pitchFamily="18" charset="0"/>
                        </a:rPr>
                        <a:t>to achieve the better placement of product</a:t>
                      </a: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8" name="Slide Number Placeholder 3">
            <a:extLst>
              <a:ext uri="{FF2B5EF4-FFF2-40B4-BE49-F238E27FC236}">
                <a16:creationId xmlns:a16="http://schemas.microsoft.com/office/drawing/2014/main" id="{246E46C8-6712-E548-8969-0A0AF5A83AE7}"/>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15</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DA876597-972C-504C-8429-FCBFFD93C61A}"/>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4252864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16</a:t>
            </a:fld>
            <a:endParaRPr lang="en-GB" dirty="0">
              <a:solidFill>
                <a:srgbClr val="6A0500"/>
              </a:solidFill>
            </a:endParaRPr>
          </a:p>
        </p:txBody>
      </p:sp>
      <p:cxnSp>
        <p:nvCxnSpPr>
          <p:cNvPr id="11" name="Straight Arrow Connector 10"/>
          <p:cNvCxnSpPr>
            <a:cxnSpLocks/>
            <a:stCxn id="30" idx="2"/>
            <a:endCxn id="22" idx="0"/>
          </p:cNvCxnSpPr>
          <p:nvPr/>
        </p:nvCxnSpPr>
        <p:spPr>
          <a:xfrm>
            <a:off x="6092641" y="3032152"/>
            <a:ext cx="0" cy="734305"/>
          </a:xfrm>
          <a:prstGeom prst="straightConnector1">
            <a:avLst/>
          </a:prstGeom>
          <a:ln w="22225">
            <a:solidFill>
              <a:schemeClr val="bg2">
                <a:lumMod val="50000"/>
              </a:schemeClr>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a:stCxn id="22" idx="1"/>
            <a:endCxn id="20" idx="0"/>
          </p:cNvCxnSpPr>
          <p:nvPr/>
        </p:nvCxnSpPr>
        <p:spPr>
          <a:xfrm flipH="1">
            <a:off x="3602629" y="4223657"/>
            <a:ext cx="1155530" cy="863521"/>
          </a:xfrm>
          <a:prstGeom prst="straightConnector1">
            <a:avLst/>
          </a:prstGeom>
          <a:ln w="22225">
            <a:solidFill>
              <a:schemeClr val="bg2">
                <a:lumMod val="50000"/>
              </a:schemeClr>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2" idx="3"/>
            <a:endCxn id="5" idx="0"/>
          </p:cNvCxnSpPr>
          <p:nvPr/>
        </p:nvCxnSpPr>
        <p:spPr>
          <a:xfrm>
            <a:off x="7427122" y="4223657"/>
            <a:ext cx="1162250" cy="863521"/>
          </a:xfrm>
          <a:prstGeom prst="straightConnector1">
            <a:avLst/>
          </a:prstGeom>
          <a:ln w="22225">
            <a:solidFill>
              <a:schemeClr val="bg2">
                <a:lumMod val="50000"/>
              </a:schemeClr>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28" idx="1"/>
            <a:endCxn id="22" idx="3"/>
          </p:cNvCxnSpPr>
          <p:nvPr/>
        </p:nvCxnSpPr>
        <p:spPr>
          <a:xfrm flipH="1">
            <a:off x="7427122" y="3182565"/>
            <a:ext cx="581125" cy="1041092"/>
          </a:xfrm>
          <a:prstGeom prst="straightConnector1">
            <a:avLst/>
          </a:prstGeom>
          <a:ln w="22225">
            <a:solidFill>
              <a:schemeClr val="bg2">
                <a:lumMod val="50000"/>
              </a:schemeClr>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29" idx="3"/>
            <a:endCxn id="22" idx="1"/>
          </p:cNvCxnSpPr>
          <p:nvPr/>
        </p:nvCxnSpPr>
        <p:spPr>
          <a:xfrm>
            <a:off x="4177034" y="3182565"/>
            <a:ext cx="581125" cy="1041092"/>
          </a:xfrm>
          <a:prstGeom prst="straightConnector1">
            <a:avLst/>
          </a:prstGeom>
          <a:ln w="22225">
            <a:solidFill>
              <a:schemeClr val="bg2">
                <a:lumMod val="50000"/>
              </a:schemeClr>
            </a:solidFill>
            <a:tailEnd type="arrow"/>
          </a:ln>
          <a:effectLst/>
        </p:spPr>
        <p:style>
          <a:lnRef idx="1">
            <a:schemeClr val="accent1"/>
          </a:lnRef>
          <a:fillRef idx="0">
            <a:schemeClr val="accent1"/>
          </a:fillRef>
          <a:effectRef idx="0">
            <a:schemeClr val="accent1"/>
          </a:effectRef>
          <a:fontRef idx="minor">
            <a:schemeClr val="tx1"/>
          </a:fontRef>
        </p:style>
      </p:cxnSp>
      <p:sp>
        <p:nvSpPr>
          <p:cNvPr id="43" name="Title 1"/>
          <p:cNvSpPr>
            <a:spLocks noGrp="1"/>
          </p:cNvSpPr>
          <p:nvPr>
            <p:ph type="title"/>
          </p:nvPr>
        </p:nvSpPr>
        <p:spPr>
          <a:xfrm>
            <a:off x="467360" y="527125"/>
            <a:ext cx="9931281" cy="651719"/>
          </a:xfrm>
        </p:spPr>
        <p:txBody>
          <a:bodyPr>
            <a:normAutofit/>
          </a:bodyPr>
          <a:lstStyle/>
          <a:p>
            <a:r>
              <a:rPr lang="en-US" dirty="0">
                <a:effectLst/>
                <a:latin typeface="Helvetica Neue"/>
                <a:cs typeface="Times New Roman" pitchFamily="18" charset="0"/>
              </a:rPr>
              <a:t>FCCL &amp; ACL </a:t>
            </a:r>
            <a:r>
              <a:rPr lang="en-US" dirty="0">
                <a:latin typeface="Helvetica Neue"/>
                <a:cs typeface="Times New Roman" pitchFamily="18" charset="0"/>
              </a:rPr>
              <a:t>C</a:t>
            </a:r>
            <a:r>
              <a:rPr lang="en-US" dirty="0">
                <a:effectLst/>
                <a:latin typeface="Helvetica Neue"/>
                <a:cs typeface="Times New Roman" pitchFamily="18" charset="0"/>
              </a:rPr>
              <a:t>urrent </a:t>
            </a:r>
            <a:r>
              <a:rPr lang="en-US" dirty="0">
                <a:latin typeface="Helvetica Neue"/>
                <a:cs typeface="Times New Roman" pitchFamily="18" charset="0"/>
              </a:rPr>
              <a:t>Marketing</a:t>
            </a:r>
            <a:r>
              <a:rPr lang="en-US" dirty="0">
                <a:effectLst/>
                <a:latin typeface="Helvetica Neue"/>
                <a:cs typeface="Times New Roman" pitchFamily="18" charset="0"/>
              </a:rPr>
              <a:t> &amp; Dispatch Interface</a:t>
            </a:r>
          </a:p>
        </p:txBody>
      </p:sp>
      <p:sp>
        <p:nvSpPr>
          <p:cNvPr id="44" name="TextBox 43"/>
          <p:cNvSpPr txBox="1"/>
          <p:nvPr/>
        </p:nvSpPr>
        <p:spPr>
          <a:xfrm>
            <a:off x="467360" y="1121620"/>
            <a:ext cx="11257279" cy="369332"/>
          </a:xfrm>
          <a:prstGeom prst="rect">
            <a:avLst/>
          </a:prstGeom>
          <a:noFill/>
        </p:spPr>
        <p:txBody>
          <a:bodyPr wrap="square" rtlCol="0">
            <a:spAutoFit/>
          </a:bodyPr>
          <a:lstStyle/>
          <a:p>
            <a:r>
              <a:rPr lang="en-US" dirty="0">
                <a:latin typeface="Helvetica Neue"/>
              </a:rPr>
              <a:t>The current Marketing and Dispatch Interface:</a:t>
            </a:r>
          </a:p>
        </p:txBody>
      </p:sp>
      <p:sp>
        <p:nvSpPr>
          <p:cNvPr id="5" name="Rectangle 4">
            <a:extLst>
              <a:ext uri="{FF2B5EF4-FFF2-40B4-BE49-F238E27FC236}">
                <a16:creationId xmlns:a16="http://schemas.microsoft.com/office/drawing/2014/main" id="{C633C2F0-986E-3E4B-A758-7630D223AAE5}"/>
              </a:ext>
            </a:extLst>
          </p:cNvPr>
          <p:cNvSpPr/>
          <p:nvPr/>
        </p:nvSpPr>
        <p:spPr>
          <a:xfrm>
            <a:off x="7254890" y="5087178"/>
            <a:ext cx="2668963"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6A0500"/>
                </a:solidFill>
                <a:latin typeface="Helvetica Neue" panose="02000503000000020004" pitchFamily="2" charset="0"/>
                <a:ea typeface="Helvetica Neue" panose="02000503000000020004" pitchFamily="2" charset="0"/>
                <a:cs typeface="Helvetica Neue" panose="02000503000000020004" pitchFamily="2" charset="0"/>
              </a:rPr>
              <a:t>Order Processing &amp; Communication Costs</a:t>
            </a:r>
          </a:p>
        </p:txBody>
      </p:sp>
      <p:sp>
        <p:nvSpPr>
          <p:cNvPr id="20" name="Rectangle 19">
            <a:extLst>
              <a:ext uri="{FF2B5EF4-FFF2-40B4-BE49-F238E27FC236}">
                <a16:creationId xmlns:a16="http://schemas.microsoft.com/office/drawing/2014/main" id="{A26606B5-65ED-BB46-A7E0-DF0B658BAEB4}"/>
              </a:ext>
            </a:extLst>
          </p:cNvPr>
          <p:cNvSpPr/>
          <p:nvPr/>
        </p:nvSpPr>
        <p:spPr>
          <a:xfrm>
            <a:off x="2268147" y="5087178"/>
            <a:ext cx="2668963"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A0500"/>
                </a:solidFill>
                <a:latin typeface="Helvetica Neue"/>
                <a:cs typeface="Times New Roman" pitchFamily="18" charset="0"/>
              </a:rPr>
              <a:t>Transportation Cost</a:t>
            </a:r>
          </a:p>
        </p:txBody>
      </p:sp>
      <p:sp>
        <p:nvSpPr>
          <p:cNvPr id="22" name="Rectangle 21">
            <a:extLst>
              <a:ext uri="{FF2B5EF4-FFF2-40B4-BE49-F238E27FC236}">
                <a16:creationId xmlns:a16="http://schemas.microsoft.com/office/drawing/2014/main" id="{BEC75D18-336F-D542-8744-35908C567036}"/>
              </a:ext>
            </a:extLst>
          </p:cNvPr>
          <p:cNvSpPr/>
          <p:nvPr/>
        </p:nvSpPr>
        <p:spPr>
          <a:xfrm>
            <a:off x="4758159" y="3766457"/>
            <a:ext cx="2668963"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A0500"/>
                </a:solidFill>
                <a:latin typeface="Helvetica Neue"/>
                <a:cs typeface="Times New Roman" pitchFamily="18" charset="0"/>
              </a:rPr>
              <a:t>Place </a:t>
            </a:r>
          </a:p>
          <a:p>
            <a:pPr algn="ctr"/>
            <a:r>
              <a:rPr lang="en-US" dirty="0">
                <a:solidFill>
                  <a:srgbClr val="6A0500"/>
                </a:solidFill>
                <a:latin typeface="Helvetica Neue"/>
                <a:cs typeface="Times New Roman" pitchFamily="18" charset="0"/>
              </a:rPr>
              <a:t>(Customer Service Level)</a:t>
            </a:r>
          </a:p>
        </p:txBody>
      </p:sp>
      <p:sp>
        <p:nvSpPr>
          <p:cNvPr id="26" name="Rectangle 25">
            <a:extLst>
              <a:ext uri="{FF2B5EF4-FFF2-40B4-BE49-F238E27FC236}">
                <a16:creationId xmlns:a16="http://schemas.microsoft.com/office/drawing/2014/main" id="{3DE576DA-1E88-8B40-BE23-AAE10FC4BF04}"/>
              </a:ext>
            </a:extLst>
          </p:cNvPr>
          <p:cNvSpPr/>
          <p:nvPr/>
        </p:nvSpPr>
        <p:spPr>
          <a:xfrm>
            <a:off x="4933749" y="1693631"/>
            <a:ext cx="2317781" cy="4368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A0500"/>
                </a:solidFill>
                <a:latin typeface="Helvetica Neue"/>
                <a:cs typeface="Times New Roman" pitchFamily="18" charset="0"/>
              </a:rPr>
              <a:t>MARKETING</a:t>
            </a:r>
            <a:endParaRPr lang="en-US" dirty="0">
              <a:solidFill>
                <a:srgbClr val="6A0500"/>
              </a:solidFill>
              <a:latin typeface="Helvetica Neue"/>
              <a:cs typeface="Times New Roman" pitchFamily="18" charset="0"/>
            </a:endParaRPr>
          </a:p>
        </p:txBody>
      </p:sp>
      <p:sp>
        <p:nvSpPr>
          <p:cNvPr id="28" name="Rectangle 27">
            <a:extLst>
              <a:ext uri="{FF2B5EF4-FFF2-40B4-BE49-F238E27FC236}">
                <a16:creationId xmlns:a16="http://schemas.microsoft.com/office/drawing/2014/main" id="{DC417ADC-9138-1342-8E57-EB7605A265F9}"/>
              </a:ext>
            </a:extLst>
          </p:cNvPr>
          <p:cNvSpPr/>
          <p:nvPr/>
        </p:nvSpPr>
        <p:spPr>
          <a:xfrm>
            <a:off x="8008247" y="2725365"/>
            <a:ext cx="266896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6A0500"/>
                </a:solidFill>
                <a:latin typeface="Helvetica Neue" panose="02000503000000020004" pitchFamily="2" charset="0"/>
                <a:ea typeface="Helvetica Neue" panose="02000503000000020004" pitchFamily="2" charset="0"/>
                <a:cs typeface="Helvetica Neue" panose="02000503000000020004" pitchFamily="2" charset="0"/>
              </a:rPr>
              <a:t>Promotion</a:t>
            </a:r>
          </a:p>
        </p:txBody>
      </p:sp>
      <p:sp>
        <p:nvSpPr>
          <p:cNvPr id="29" name="Rectangle 28">
            <a:extLst>
              <a:ext uri="{FF2B5EF4-FFF2-40B4-BE49-F238E27FC236}">
                <a16:creationId xmlns:a16="http://schemas.microsoft.com/office/drawing/2014/main" id="{8DA060D8-E327-E24E-B0C0-3A8B70ECC0D5}"/>
              </a:ext>
            </a:extLst>
          </p:cNvPr>
          <p:cNvSpPr/>
          <p:nvPr/>
        </p:nvSpPr>
        <p:spPr>
          <a:xfrm>
            <a:off x="1508071" y="2725365"/>
            <a:ext cx="266896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6A0500"/>
                </a:solidFill>
                <a:latin typeface="Helvetica Neue" panose="02000503000000020004" pitchFamily="2" charset="0"/>
                <a:ea typeface="Helvetica Neue" panose="02000503000000020004" pitchFamily="2" charset="0"/>
                <a:cs typeface="Helvetica Neue" panose="02000503000000020004" pitchFamily="2" charset="0"/>
              </a:rPr>
              <a:t>Product</a:t>
            </a:r>
          </a:p>
        </p:txBody>
      </p:sp>
      <p:sp>
        <p:nvSpPr>
          <p:cNvPr id="30" name="Rectangle 29">
            <a:extLst>
              <a:ext uri="{FF2B5EF4-FFF2-40B4-BE49-F238E27FC236}">
                <a16:creationId xmlns:a16="http://schemas.microsoft.com/office/drawing/2014/main" id="{D5112D79-5892-1D47-9FF8-A43950776E4E}"/>
              </a:ext>
            </a:extLst>
          </p:cNvPr>
          <p:cNvSpPr/>
          <p:nvPr/>
        </p:nvSpPr>
        <p:spPr>
          <a:xfrm>
            <a:off x="4758159" y="2117752"/>
            <a:ext cx="2668963"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6A0500"/>
                </a:solidFill>
                <a:latin typeface="Helvetica Neue" panose="02000503000000020004" pitchFamily="2" charset="0"/>
                <a:ea typeface="Helvetica Neue" panose="02000503000000020004" pitchFamily="2" charset="0"/>
                <a:cs typeface="Helvetica Neue" panose="02000503000000020004" pitchFamily="2" charset="0"/>
              </a:rPr>
              <a:t>Price</a:t>
            </a:r>
          </a:p>
        </p:txBody>
      </p:sp>
      <p:pic>
        <p:nvPicPr>
          <p:cNvPr id="39" name="Picture 38" descr="A picture containing food&#10;&#10;Description automatically generated">
            <a:extLst>
              <a:ext uri="{FF2B5EF4-FFF2-40B4-BE49-F238E27FC236}">
                <a16:creationId xmlns:a16="http://schemas.microsoft.com/office/drawing/2014/main" id="{E026D689-E772-6C41-85A6-67DEEFB82767}"/>
              </a:ext>
            </a:extLst>
          </p:cNvPr>
          <p:cNvPicPr>
            <a:picLocks noChangeAspect="1"/>
          </p:cNvPicPr>
          <p:nvPr/>
        </p:nvPicPr>
        <p:blipFill>
          <a:blip r:embed="rId2"/>
          <a:stretch>
            <a:fillRect/>
          </a:stretch>
        </p:blipFill>
        <p:spPr>
          <a:xfrm>
            <a:off x="11091542" y="216274"/>
            <a:ext cx="633098" cy="651719"/>
          </a:xfrm>
          <a:prstGeom prst="rect">
            <a:avLst/>
          </a:prstGeom>
        </p:spPr>
      </p:pic>
      <p:sp>
        <p:nvSpPr>
          <p:cNvPr id="40" name="Rectangle 39">
            <a:extLst>
              <a:ext uri="{FF2B5EF4-FFF2-40B4-BE49-F238E27FC236}">
                <a16:creationId xmlns:a16="http://schemas.microsoft.com/office/drawing/2014/main" id="{C74AB34D-5FC2-1D4B-A4C0-54AE5C9F61BD}"/>
              </a:ext>
            </a:extLst>
          </p:cNvPr>
          <p:cNvSpPr/>
          <p:nvPr/>
        </p:nvSpPr>
        <p:spPr>
          <a:xfrm>
            <a:off x="4933748" y="4680857"/>
            <a:ext cx="2317781" cy="4368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A0500"/>
                </a:solidFill>
                <a:latin typeface="Helvetica Neue"/>
                <a:cs typeface="Times New Roman" pitchFamily="18" charset="0"/>
              </a:rPr>
              <a:t>DISPATCH</a:t>
            </a:r>
            <a:endParaRPr lang="en-US" dirty="0">
              <a:solidFill>
                <a:srgbClr val="6A0500"/>
              </a:solidFill>
              <a:latin typeface="Helvetica Neue"/>
              <a:cs typeface="Times New Roman" pitchFamily="18" charset="0"/>
            </a:endParaRPr>
          </a:p>
        </p:txBody>
      </p:sp>
    </p:spTree>
    <p:extLst>
      <p:ext uri="{BB962C8B-B14F-4D97-AF65-F5344CB8AC3E}">
        <p14:creationId xmlns:p14="http://schemas.microsoft.com/office/powerpoint/2010/main" val="355006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Helvetica Neue"/>
                <a:cs typeface="Times New Roman" pitchFamily="18" charset="0"/>
              </a:rPr>
              <a:t>Assessment of freight cost: FCCL Average Freight Rs./ Ton. </a:t>
            </a:r>
            <a:endParaRPr lang="en-US" dirty="0">
              <a:latin typeface="Helvetica Neue"/>
            </a:endParaRPr>
          </a:p>
        </p:txBody>
      </p:sp>
      <p:graphicFrame>
        <p:nvGraphicFramePr>
          <p:cNvPr id="7" name="Content Placeholder 6">
            <a:extLst>
              <a:ext uri="{FF2B5EF4-FFF2-40B4-BE49-F238E27FC236}">
                <a16:creationId xmlns:a16="http://schemas.microsoft.com/office/drawing/2014/main" id="{06B92D5A-C43B-4D62-8406-FB78785EB88A}"/>
              </a:ext>
            </a:extLst>
          </p:cNvPr>
          <p:cNvGraphicFramePr>
            <a:graphicFrameLocks noGrp="1"/>
          </p:cNvGraphicFramePr>
          <p:nvPr>
            <p:ph idx="1"/>
            <p:extLst>
              <p:ext uri="{D42A27DB-BD31-4B8C-83A1-F6EECF244321}">
                <p14:modId xmlns:p14="http://schemas.microsoft.com/office/powerpoint/2010/main" val="3344565391"/>
              </p:ext>
            </p:extLst>
          </p:nvPr>
        </p:nvGraphicFramePr>
        <p:xfrm>
          <a:off x="467358" y="1756228"/>
          <a:ext cx="11247720" cy="4225472"/>
        </p:xfrm>
        <a:graphic>
          <a:graphicData uri="http://schemas.openxmlformats.org/drawingml/2006/table">
            <a:tbl>
              <a:tblPr firstRow="1" bandRow="1">
                <a:tableStyleId>{5940675A-B579-460E-94D1-54222C63F5DA}</a:tableStyleId>
              </a:tblPr>
              <a:tblGrid>
                <a:gridCol w="2811930">
                  <a:extLst>
                    <a:ext uri="{9D8B030D-6E8A-4147-A177-3AD203B41FA5}">
                      <a16:colId xmlns:a16="http://schemas.microsoft.com/office/drawing/2014/main" val="1488515698"/>
                    </a:ext>
                  </a:extLst>
                </a:gridCol>
                <a:gridCol w="2811930">
                  <a:extLst>
                    <a:ext uri="{9D8B030D-6E8A-4147-A177-3AD203B41FA5}">
                      <a16:colId xmlns:a16="http://schemas.microsoft.com/office/drawing/2014/main" val="1101257704"/>
                    </a:ext>
                  </a:extLst>
                </a:gridCol>
                <a:gridCol w="2811930">
                  <a:extLst>
                    <a:ext uri="{9D8B030D-6E8A-4147-A177-3AD203B41FA5}">
                      <a16:colId xmlns:a16="http://schemas.microsoft.com/office/drawing/2014/main" val="3331597950"/>
                    </a:ext>
                  </a:extLst>
                </a:gridCol>
                <a:gridCol w="2811930">
                  <a:extLst>
                    <a:ext uri="{9D8B030D-6E8A-4147-A177-3AD203B41FA5}">
                      <a16:colId xmlns:a16="http://schemas.microsoft.com/office/drawing/2014/main" val="4169089687"/>
                    </a:ext>
                  </a:extLst>
                </a:gridCol>
              </a:tblGrid>
              <a:tr h="892148">
                <a:tc>
                  <a:txBody>
                    <a:bodyPr/>
                    <a:lstStyle/>
                    <a:p>
                      <a:pPr algn="ctr">
                        <a:lnSpc>
                          <a:spcPct val="150000"/>
                        </a:lnSpc>
                      </a:pPr>
                      <a:r>
                        <a:rPr lang="en-US" sz="1800" b="1" dirty="0">
                          <a:solidFill>
                            <a:schemeClr val="bg1"/>
                          </a:solidFill>
                          <a:latin typeface="Helvetica Neue"/>
                        </a:rPr>
                        <a:t>Category</a:t>
                      </a:r>
                      <a:endParaRPr lang="en-US" sz="1800" b="1" dirty="0">
                        <a:solidFill>
                          <a:schemeClr val="bg1"/>
                        </a:solidFill>
                        <a:latin typeface="Helvetica Neue"/>
                        <a:cs typeface="Times New Roman" pitchFamily="18"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800" b="1" dirty="0">
                          <a:solidFill>
                            <a:schemeClr val="bg1"/>
                          </a:solidFill>
                          <a:latin typeface="Helvetica Neue"/>
                        </a:rPr>
                        <a:t>FY 16-17</a:t>
                      </a:r>
                      <a:br>
                        <a:rPr lang="en-US" sz="1800" b="1" dirty="0">
                          <a:solidFill>
                            <a:schemeClr val="bg1"/>
                          </a:solidFill>
                          <a:latin typeface="Helvetica Neue"/>
                        </a:rPr>
                      </a:br>
                      <a:r>
                        <a:rPr lang="en-US" sz="1800" b="1" dirty="0">
                          <a:solidFill>
                            <a:schemeClr val="bg1"/>
                          </a:solidFill>
                          <a:latin typeface="Helvetica Neue"/>
                        </a:rPr>
                        <a:t>(Rs./ton)</a:t>
                      </a:r>
                      <a:endParaRPr lang="en-US" sz="1800" b="1" dirty="0">
                        <a:solidFill>
                          <a:schemeClr val="bg1"/>
                        </a:solidFill>
                        <a:latin typeface="Helvetica Neue"/>
                        <a:cs typeface="Times New Roman"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800" b="1" dirty="0">
                          <a:solidFill>
                            <a:schemeClr val="bg1"/>
                          </a:solidFill>
                          <a:latin typeface="Helvetica Neue"/>
                        </a:rPr>
                        <a:t>FY 17-18</a:t>
                      </a:r>
                      <a:br>
                        <a:rPr lang="en-US" sz="1800" b="1" dirty="0">
                          <a:solidFill>
                            <a:schemeClr val="bg1"/>
                          </a:solidFill>
                          <a:latin typeface="Helvetica Neue"/>
                        </a:rPr>
                      </a:br>
                      <a:r>
                        <a:rPr lang="en-US" sz="1800" b="1" dirty="0">
                          <a:solidFill>
                            <a:schemeClr val="bg1"/>
                          </a:solidFill>
                          <a:latin typeface="Helvetica Neue"/>
                        </a:rPr>
                        <a:t>(Rs./ton)</a:t>
                      </a:r>
                      <a:endParaRPr lang="en-US" sz="1800" b="1" dirty="0">
                        <a:solidFill>
                          <a:schemeClr val="bg1"/>
                        </a:solidFill>
                        <a:latin typeface="Helvetica Neue"/>
                        <a:cs typeface="Times New Roman"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800" b="1" dirty="0">
                          <a:solidFill>
                            <a:schemeClr val="bg1"/>
                          </a:solidFill>
                          <a:latin typeface="Helvetica Neue"/>
                        </a:rPr>
                        <a:t>FY 18-19</a:t>
                      </a:r>
                      <a:br>
                        <a:rPr lang="en-US" sz="1800" b="1" dirty="0">
                          <a:solidFill>
                            <a:schemeClr val="bg1"/>
                          </a:solidFill>
                          <a:latin typeface="Helvetica Neue"/>
                        </a:rPr>
                      </a:br>
                      <a:r>
                        <a:rPr lang="en-US" sz="1800" b="1" dirty="0">
                          <a:solidFill>
                            <a:schemeClr val="bg1"/>
                          </a:solidFill>
                          <a:latin typeface="Helvetica Neue"/>
                        </a:rPr>
                        <a:t>(Rs./ton)</a:t>
                      </a:r>
                      <a:endParaRPr lang="en-US" sz="1800" b="1" dirty="0">
                        <a:solidFill>
                          <a:schemeClr val="bg1"/>
                        </a:solidFill>
                        <a:latin typeface="Helvetica Neue"/>
                        <a:cs typeface="Times New Roman" pitchFamily="18"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2154101210"/>
                  </a:ext>
                </a:extLst>
              </a:tr>
              <a:tr h="8071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Freight for project (Bag Packing)</a:t>
                      </a:r>
                      <a:endParaRPr lang="en-US" sz="1600" b="1" dirty="0">
                        <a:solidFill>
                          <a:schemeClr val="tx1"/>
                        </a:solidFill>
                        <a:latin typeface="Helvetica Neue"/>
                        <a:cs typeface="Times New Roman" pitchFamily="18" charset="0"/>
                      </a:endParaRPr>
                    </a:p>
                  </a:txBody>
                  <a:tcPr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lnSpc>
                          <a:spcPct val="100000"/>
                        </a:lnSpc>
                      </a:pPr>
                      <a:r>
                        <a:rPr lang="en-US" sz="1600" dirty="0">
                          <a:latin typeface="Helvetica Neue"/>
                        </a:rPr>
                        <a:t>815</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lnSpc>
                          <a:spcPct val="100000"/>
                        </a:lnSpc>
                      </a:pPr>
                      <a:r>
                        <a:rPr lang="en-US" sz="1600" dirty="0">
                          <a:latin typeface="Helvetica Neue"/>
                        </a:rPr>
                        <a:t>1,080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lnSpc>
                          <a:spcPct val="100000"/>
                        </a:lnSpc>
                      </a:pPr>
                      <a:r>
                        <a:rPr lang="en-US" sz="1600" dirty="0">
                          <a:latin typeface="Helvetica Neue"/>
                        </a:rPr>
                        <a:t>1,665</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705272830"/>
                  </a:ext>
                </a:extLst>
              </a:tr>
              <a:tr h="8071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Freight for project (Bowser/Bulker)</a:t>
                      </a:r>
                      <a:endParaRPr lang="en-US" sz="1600" b="1" dirty="0">
                        <a:solidFill>
                          <a:schemeClr val="tx1"/>
                        </a:solidFill>
                        <a:latin typeface="Helvetica Neue"/>
                        <a:cs typeface="Times New Roman" pitchFamily="18" charset="0"/>
                      </a:endParaRPr>
                    </a:p>
                  </a:txBody>
                  <a:tcPr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767</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870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1,570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2111231860"/>
                  </a:ext>
                </a:extLst>
              </a:tr>
              <a:tr h="911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Freight for Dealer (Bag Packing)</a:t>
                      </a:r>
                      <a:endParaRPr lang="en-US" sz="1600" b="1" dirty="0">
                        <a:solidFill>
                          <a:schemeClr val="tx1"/>
                        </a:solidFill>
                        <a:latin typeface="Helvetica Neue"/>
                        <a:cs typeface="Times New Roman" pitchFamily="18" charset="0"/>
                      </a:endParaRPr>
                    </a:p>
                  </a:txBody>
                  <a:tcPr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890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1,160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1,820</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3658849456"/>
                  </a:ext>
                </a:extLst>
              </a:tr>
              <a:tr h="8071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Average </a:t>
                      </a:r>
                      <a:br>
                        <a:rPr lang="en-US" sz="1600" dirty="0">
                          <a:latin typeface="Helvetica Neue"/>
                        </a:rPr>
                      </a:br>
                      <a:r>
                        <a:rPr lang="en-US" sz="1600" dirty="0">
                          <a:latin typeface="Helvetica Neue"/>
                        </a:rPr>
                        <a:t>(Overall)</a:t>
                      </a:r>
                      <a:endParaRPr lang="en-US" sz="1600" b="1" dirty="0">
                        <a:solidFill>
                          <a:schemeClr val="tx1"/>
                        </a:solidFill>
                        <a:latin typeface="Helvetica Neue"/>
                        <a:cs typeface="Times New Roman" pitchFamily="18" charset="0"/>
                      </a:endParaRPr>
                    </a:p>
                  </a:txBody>
                  <a:tcPr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824</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1,036</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Helvetica Neue"/>
                        </a:rPr>
                        <a:t>1,685</a:t>
                      </a:r>
                      <a:endParaRPr lang="en-US" sz="1600" b="0" dirty="0">
                        <a:solidFill>
                          <a:schemeClr val="tx1"/>
                        </a:solidFill>
                        <a:latin typeface="Helvetica Neue"/>
                        <a:cs typeface="Times New Roman" pitchFamily="18" charset="0"/>
                      </a:endParaRPr>
                    </a:p>
                  </a:txBody>
                  <a:tcPr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11571983"/>
                  </a:ext>
                </a:extLst>
              </a:tr>
            </a:tbl>
          </a:graphicData>
        </a:graphic>
      </p:graphicFrame>
      <p:sp>
        <p:nvSpPr>
          <p:cNvPr id="2" name="TextBox 1"/>
          <p:cNvSpPr txBox="1"/>
          <p:nvPr/>
        </p:nvSpPr>
        <p:spPr>
          <a:xfrm>
            <a:off x="467360" y="1178844"/>
            <a:ext cx="7401385" cy="369332"/>
          </a:xfrm>
          <a:prstGeom prst="rect">
            <a:avLst/>
          </a:prstGeom>
          <a:noFill/>
        </p:spPr>
        <p:txBody>
          <a:bodyPr wrap="none" rtlCol="0">
            <a:spAutoFit/>
          </a:bodyPr>
          <a:lstStyle/>
          <a:p>
            <a:r>
              <a:rPr lang="en-US" dirty="0">
                <a:solidFill>
                  <a:srgbClr val="000000"/>
                </a:solidFill>
                <a:latin typeface="Helvetica Neue"/>
                <a:cs typeface="Times New Roman" pitchFamily="18" charset="0"/>
              </a:rPr>
              <a:t>High cost of transportation may limit the penetration in new territories</a:t>
            </a:r>
            <a:r>
              <a:rPr lang="en-US" dirty="0">
                <a:latin typeface="Helvetica Neue"/>
              </a:rPr>
              <a:t> </a:t>
            </a:r>
          </a:p>
        </p:txBody>
      </p:sp>
      <p:sp>
        <p:nvSpPr>
          <p:cNvPr id="9" name="Slide Number Placeholder 3">
            <a:extLst>
              <a:ext uri="{FF2B5EF4-FFF2-40B4-BE49-F238E27FC236}">
                <a16:creationId xmlns:a16="http://schemas.microsoft.com/office/drawing/2014/main" id="{FE3A786F-525E-C048-BC87-92AC8683542D}"/>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17</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FE4996EA-1060-0742-932D-A018152ED24A}"/>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6100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11148657" cy="651719"/>
          </a:xfrm>
        </p:spPr>
        <p:txBody>
          <a:bodyPr>
            <a:normAutofit/>
          </a:bodyPr>
          <a:lstStyle/>
          <a:p>
            <a:r>
              <a:rPr lang="en-US" dirty="0">
                <a:latin typeface="Helvetica Neue"/>
                <a:cs typeface="Times New Roman" pitchFamily="18" charset="0"/>
              </a:rPr>
              <a:t>FCCL Freight Rate Analysis with respect to Current Market Freight</a:t>
            </a:r>
            <a:endParaRPr lang="en-US" dirty="0">
              <a:latin typeface="Helvetica Neue"/>
            </a:endParaRPr>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98354601"/>
              </p:ext>
            </p:extLst>
          </p:nvPr>
        </p:nvGraphicFramePr>
        <p:xfrm>
          <a:off x="467360" y="1596571"/>
          <a:ext cx="11257280" cy="4511040"/>
        </p:xfrm>
        <a:graphic>
          <a:graphicData uri="http://schemas.openxmlformats.org/drawingml/2006/table">
            <a:tbl>
              <a:tblPr firstRow="1" bandRow="1">
                <a:tableStyleId>{5940675A-B579-460E-94D1-54222C63F5DA}</a:tableStyleId>
              </a:tblPr>
              <a:tblGrid>
                <a:gridCol w="1506531">
                  <a:extLst>
                    <a:ext uri="{9D8B030D-6E8A-4147-A177-3AD203B41FA5}">
                      <a16:colId xmlns:a16="http://schemas.microsoft.com/office/drawing/2014/main" val="20000"/>
                    </a:ext>
                  </a:extLst>
                </a:gridCol>
                <a:gridCol w="2659200">
                  <a:extLst>
                    <a:ext uri="{9D8B030D-6E8A-4147-A177-3AD203B41FA5}">
                      <a16:colId xmlns:a16="http://schemas.microsoft.com/office/drawing/2014/main" val="20001"/>
                    </a:ext>
                  </a:extLst>
                </a:gridCol>
                <a:gridCol w="2777025">
                  <a:extLst>
                    <a:ext uri="{9D8B030D-6E8A-4147-A177-3AD203B41FA5}">
                      <a16:colId xmlns:a16="http://schemas.microsoft.com/office/drawing/2014/main" val="20002"/>
                    </a:ext>
                  </a:extLst>
                </a:gridCol>
                <a:gridCol w="4314524">
                  <a:extLst>
                    <a:ext uri="{9D8B030D-6E8A-4147-A177-3AD203B41FA5}">
                      <a16:colId xmlns:a16="http://schemas.microsoft.com/office/drawing/2014/main" val="20003"/>
                    </a:ext>
                  </a:extLst>
                </a:gridCol>
              </a:tblGrid>
              <a:tr h="788928">
                <a:tc>
                  <a:txBody>
                    <a:bodyPr/>
                    <a:lstStyle/>
                    <a:p>
                      <a:pPr algn="ctr"/>
                      <a:r>
                        <a:rPr lang="en-US" sz="1600" b="1" dirty="0">
                          <a:solidFill>
                            <a:schemeClr val="bg1"/>
                          </a:solidFill>
                          <a:latin typeface="Helvetica Neue"/>
                        </a:rPr>
                        <a:t>Sr.#</a:t>
                      </a:r>
                      <a:endParaRPr lang="en-US" sz="1600" b="1" dirty="0">
                        <a:solidFill>
                          <a:schemeClr val="bg1"/>
                        </a:solidFill>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Helvetica Neue"/>
                        </a:rPr>
                        <a:t>Destination</a:t>
                      </a:r>
                      <a:endParaRPr lang="en-US" sz="1600" b="1" dirty="0">
                        <a:solidFill>
                          <a:schemeClr val="bg1"/>
                        </a:solidFill>
                        <a:latin typeface="Helvetica Neue"/>
                        <a:cs typeface="Times New Roman" pitchFamily="18" charset="0"/>
                      </a:endParaRPr>
                    </a:p>
                  </a:txBody>
                  <a:tcPr marL="121697" marR="12169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Helvetica Neue"/>
                        </a:rPr>
                        <a:t>FCCL Freight</a:t>
                      </a:r>
                      <a:r>
                        <a:rPr lang="en-US" sz="1600" b="1" baseline="0" dirty="0">
                          <a:solidFill>
                            <a:schemeClr val="bg1"/>
                          </a:solidFill>
                          <a:latin typeface="Helvetica Neue"/>
                        </a:rPr>
                        <a:t> Rs</a:t>
                      </a:r>
                      <a:r>
                        <a:rPr lang="en-US" sz="1600" b="1" dirty="0">
                          <a:solidFill>
                            <a:schemeClr val="bg1"/>
                          </a:solidFill>
                          <a:latin typeface="Helvetica Neue"/>
                        </a:rPr>
                        <a:t>./bag</a:t>
                      </a:r>
                      <a:endParaRPr lang="en-US" sz="1600" b="1" dirty="0">
                        <a:solidFill>
                          <a:schemeClr val="bg1"/>
                        </a:solidFill>
                        <a:latin typeface="Helvetica Neue"/>
                        <a:cs typeface="Times New Roman" pitchFamily="18" charset="0"/>
                      </a:endParaRPr>
                    </a:p>
                  </a:txBody>
                  <a:tcPr marL="121697" marR="12169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b="1" dirty="0">
                          <a:solidFill>
                            <a:schemeClr val="bg1"/>
                          </a:solidFill>
                          <a:latin typeface="Helvetica Neue"/>
                        </a:rPr>
                        <a:t>Open Market Rs./bag Dated 1</a:t>
                      </a:r>
                      <a:r>
                        <a:rPr lang="en-US" sz="1600" b="1" baseline="30000" dirty="0">
                          <a:solidFill>
                            <a:schemeClr val="bg1"/>
                          </a:solidFill>
                          <a:latin typeface="Helvetica Neue"/>
                        </a:rPr>
                        <a:t>st</a:t>
                      </a:r>
                      <a:r>
                        <a:rPr lang="en-US" sz="1600" b="1" dirty="0">
                          <a:solidFill>
                            <a:schemeClr val="bg1"/>
                          </a:solidFill>
                          <a:latin typeface="Helvetica Neue"/>
                        </a:rPr>
                        <a:t> Sep, 19</a:t>
                      </a:r>
                      <a:r>
                        <a:rPr lang="en-US" sz="1600" b="1" baseline="0" dirty="0">
                          <a:solidFill>
                            <a:schemeClr val="bg1"/>
                          </a:solidFill>
                          <a:latin typeface="Helvetica Neue"/>
                        </a:rPr>
                        <a:t> (Fuel price increase Rs.5.35/</a:t>
                      </a:r>
                      <a:r>
                        <a:rPr lang="en-US" sz="1600" b="1" baseline="0" dirty="0" err="1">
                          <a:solidFill>
                            <a:schemeClr val="bg1"/>
                          </a:solidFill>
                          <a:latin typeface="Helvetica Neue"/>
                        </a:rPr>
                        <a:t>ltr</a:t>
                      </a:r>
                      <a:r>
                        <a:rPr lang="en-US" sz="1600" b="1" baseline="0" dirty="0">
                          <a:solidFill>
                            <a:schemeClr val="bg1"/>
                          </a:solidFill>
                          <a:latin typeface="Helvetica Neue"/>
                        </a:rPr>
                        <a:t>.(3.95%) translate in freight @1.38%</a:t>
                      </a:r>
                      <a:endParaRPr lang="en-US" sz="1600" b="1" dirty="0">
                        <a:solidFill>
                          <a:schemeClr val="bg1"/>
                        </a:solidFill>
                        <a:latin typeface="Helvetica Neue"/>
                        <a:cs typeface="Times New Roman" pitchFamily="18" charset="0"/>
                      </a:endParaRPr>
                    </a:p>
                  </a:txBody>
                  <a:tcPr marL="121697" marR="121697"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21415">
                <a:tc>
                  <a:txBody>
                    <a:bodyPr/>
                    <a:lstStyle/>
                    <a:p>
                      <a:pPr algn="ctr"/>
                      <a:r>
                        <a:rPr lang="en-US" sz="1600" dirty="0">
                          <a:latin typeface="Helvetica Neue"/>
                        </a:rPr>
                        <a:t>1</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Islamabad</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54</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35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321415">
                <a:tc>
                  <a:txBody>
                    <a:bodyPr/>
                    <a:lstStyle/>
                    <a:p>
                      <a:pPr algn="ctr"/>
                      <a:r>
                        <a:rPr lang="en-US" sz="1600" dirty="0">
                          <a:latin typeface="Helvetica Neue"/>
                        </a:rPr>
                        <a:t>2</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Rawalpindi</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54</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35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21415">
                <a:tc>
                  <a:txBody>
                    <a:bodyPr/>
                    <a:lstStyle/>
                    <a:p>
                      <a:pPr algn="ctr"/>
                      <a:r>
                        <a:rPr lang="en-US" sz="1600" dirty="0">
                          <a:latin typeface="Helvetica Neue"/>
                        </a:rPr>
                        <a:t>3</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Peshawar</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63</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cs typeface="+mn-cs"/>
                        </a:rPr>
                        <a:t>40</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21415">
                <a:tc>
                  <a:txBody>
                    <a:bodyPr/>
                    <a:lstStyle/>
                    <a:p>
                      <a:pPr algn="ctr"/>
                      <a:r>
                        <a:rPr lang="en-US" sz="1600" dirty="0">
                          <a:latin typeface="Helvetica Neue"/>
                        </a:rPr>
                        <a:t>4</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Gujranwala</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93</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65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321415">
                <a:tc>
                  <a:txBody>
                    <a:bodyPr/>
                    <a:lstStyle/>
                    <a:p>
                      <a:pPr algn="ctr"/>
                      <a:r>
                        <a:rPr lang="en-US" sz="1600" dirty="0">
                          <a:latin typeface="Helvetica Neue"/>
                        </a:rPr>
                        <a:t>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Lahore</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93</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75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321415">
                <a:tc>
                  <a:txBody>
                    <a:bodyPr/>
                    <a:lstStyle/>
                    <a:p>
                      <a:pPr algn="ctr"/>
                      <a:r>
                        <a:rPr lang="en-US" sz="1600" dirty="0">
                          <a:latin typeface="Helvetica Neue"/>
                        </a:rPr>
                        <a:t>6</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Faisalabad</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98</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cs typeface="+mn-cs"/>
                        </a:rPr>
                        <a:t>80</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321415">
                <a:tc>
                  <a:txBody>
                    <a:bodyPr/>
                    <a:lstStyle/>
                    <a:p>
                      <a:pPr algn="ctr"/>
                      <a:r>
                        <a:rPr lang="en-US" sz="1600" dirty="0">
                          <a:latin typeface="Helvetica Neue"/>
                        </a:rPr>
                        <a:t>7</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Sargodha</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100</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65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321415">
                <a:tc>
                  <a:txBody>
                    <a:bodyPr/>
                    <a:lstStyle/>
                    <a:p>
                      <a:pPr algn="ctr"/>
                      <a:r>
                        <a:rPr lang="en-US" sz="1600" dirty="0">
                          <a:latin typeface="Helvetica Neue"/>
                        </a:rPr>
                        <a:t>8</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Multan</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100</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cs typeface="+mn-cs"/>
                        </a:rPr>
                        <a:t>80</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321415">
                <a:tc>
                  <a:txBody>
                    <a:bodyPr/>
                    <a:lstStyle/>
                    <a:p>
                      <a:pPr algn="ctr"/>
                      <a:r>
                        <a:rPr lang="en-US" sz="1600" dirty="0">
                          <a:latin typeface="Helvetica Neue"/>
                        </a:rPr>
                        <a:t>9</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Bahawalpur</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92</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95</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r h="321415">
                <a:tc>
                  <a:txBody>
                    <a:bodyPr/>
                    <a:lstStyle/>
                    <a:p>
                      <a:pPr algn="ctr"/>
                      <a:r>
                        <a:rPr lang="en-US" sz="1600" dirty="0">
                          <a:latin typeface="Helvetica Neue"/>
                        </a:rPr>
                        <a:t>10</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Karachi</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137</a:t>
                      </a:r>
                      <a:endParaRPr lang="en-US" sz="1600"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US" sz="1600" dirty="0">
                          <a:latin typeface="Helvetica Neue"/>
                        </a:rPr>
                        <a:t>120</a:t>
                      </a:r>
                      <a:endParaRPr lang="en-US" sz="1600"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10"/>
                  </a:ext>
                </a:extLst>
              </a:tr>
              <a:tr h="321415">
                <a:tc>
                  <a:txBody>
                    <a:bodyPr/>
                    <a:lstStyle/>
                    <a:p>
                      <a:pPr algn="ctr"/>
                      <a:endParaRPr lang="en-US" sz="1600" b="1"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1" dirty="0">
                          <a:latin typeface="Helvetica Neue"/>
                        </a:rPr>
                        <a:t>Avg. Freight Rs./bag</a:t>
                      </a:r>
                      <a:endParaRPr lang="en-US" sz="1600" b="1"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1" dirty="0">
                          <a:latin typeface="Helvetica Neue"/>
                        </a:rPr>
                        <a:t>88</a:t>
                      </a:r>
                      <a:endParaRPr lang="en-US" sz="1600" b="1" dirty="0">
                        <a:latin typeface="Helvetica Neue"/>
                        <a:cs typeface="Times New Roman" pitchFamily="18" charset="0"/>
                      </a:endParaRPr>
                    </a:p>
                  </a:txBody>
                  <a:tcPr marL="121697" marR="121697"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b="1" dirty="0">
                          <a:latin typeface="Helvetica Neue"/>
                        </a:rPr>
                        <a:t>69</a:t>
                      </a:r>
                      <a:endParaRPr lang="en-US" sz="1600" b="1" dirty="0">
                        <a:latin typeface="Helvetica Neue"/>
                        <a:cs typeface="Times New Roman" pitchFamily="18" charset="0"/>
                      </a:endParaRPr>
                    </a:p>
                  </a:txBody>
                  <a:tcPr marL="121697" marR="121697"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450418"/>
                  </a:ext>
                </a:extLst>
              </a:tr>
            </a:tbl>
          </a:graphicData>
        </a:graphic>
      </p:graphicFrame>
      <p:sp>
        <p:nvSpPr>
          <p:cNvPr id="3" name="TextBox 2"/>
          <p:cNvSpPr txBox="1"/>
          <p:nvPr/>
        </p:nvSpPr>
        <p:spPr>
          <a:xfrm>
            <a:off x="467360" y="1060554"/>
            <a:ext cx="6581032" cy="523220"/>
          </a:xfrm>
          <a:prstGeom prst="rect">
            <a:avLst/>
          </a:prstGeom>
          <a:noFill/>
        </p:spPr>
        <p:txBody>
          <a:bodyPr wrap="none" rtlCol="0">
            <a:spAutoFit/>
          </a:bodyPr>
          <a:lstStyle/>
          <a:p>
            <a:r>
              <a:rPr lang="en-US" dirty="0"/>
              <a:t>There is a </a:t>
            </a:r>
            <a:r>
              <a:rPr lang="en-US" sz="2800" dirty="0">
                <a:solidFill>
                  <a:srgbClr val="FF0000"/>
                </a:solidFill>
              </a:rPr>
              <a:t>22%</a:t>
            </a:r>
            <a:r>
              <a:rPr lang="en-US" sz="2000" dirty="0">
                <a:solidFill>
                  <a:srgbClr val="FF0000"/>
                </a:solidFill>
              </a:rPr>
              <a:t> </a:t>
            </a:r>
            <a:r>
              <a:rPr lang="en-US" dirty="0"/>
              <a:t>variance in between FCCL and market freight rates </a:t>
            </a:r>
          </a:p>
        </p:txBody>
      </p:sp>
      <p:sp>
        <p:nvSpPr>
          <p:cNvPr id="8" name="Slide Number Placeholder 3">
            <a:extLst>
              <a:ext uri="{FF2B5EF4-FFF2-40B4-BE49-F238E27FC236}">
                <a16:creationId xmlns:a16="http://schemas.microsoft.com/office/drawing/2014/main" id="{DF1A4658-48E5-1342-81BD-93A3B3EA8029}"/>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18</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07F453E9-8DA4-1641-B4BD-0AEE7AB86878}"/>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95705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11148655" cy="651719"/>
          </a:xfrm>
        </p:spPr>
        <p:txBody>
          <a:bodyPr>
            <a:noAutofit/>
          </a:bodyPr>
          <a:lstStyle/>
          <a:p>
            <a:r>
              <a:rPr lang="en-US" dirty="0">
                <a:latin typeface="Helvetica Neue"/>
                <a:cs typeface="Times New Roman" pitchFamily="18" charset="0"/>
              </a:rPr>
              <a:t>FCCL Dispatch Staff Productivity Analysis</a:t>
            </a:r>
            <a:endParaRPr lang="en-US" dirty="0">
              <a:latin typeface="Helvetica Neue"/>
            </a:endParaRPr>
          </a:p>
        </p:txBody>
      </p:sp>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19</a:t>
            </a:fld>
            <a:endParaRPr lang="en-GB" dirty="0">
              <a:solidFill>
                <a:srgbClr val="6A0500"/>
              </a:solidFill>
            </a:endParaRPr>
          </a:p>
        </p:txBody>
      </p:sp>
      <p:sp>
        <p:nvSpPr>
          <p:cNvPr id="7" name="TextBox 6"/>
          <p:cNvSpPr txBox="1"/>
          <p:nvPr/>
        </p:nvSpPr>
        <p:spPr>
          <a:xfrm>
            <a:off x="467360" y="1177794"/>
            <a:ext cx="9170780" cy="369332"/>
          </a:xfrm>
          <a:prstGeom prst="rect">
            <a:avLst/>
          </a:prstGeom>
          <a:noFill/>
        </p:spPr>
        <p:txBody>
          <a:bodyPr wrap="none" rtlCol="0">
            <a:spAutoFit/>
          </a:bodyPr>
          <a:lstStyle/>
          <a:p>
            <a:r>
              <a:rPr lang="en-US" dirty="0">
                <a:latin typeface="Helvetica Neue"/>
              </a:rPr>
              <a:t>This analysis can help to optimize the resources at the dispatch section at the plant site</a:t>
            </a:r>
          </a:p>
        </p:txBody>
      </p:sp>
      <p:graphicFrame>
        <p:nvGraphicFramePr>
          <p:cNvPr id="8" name="Table 7"/>
          <p:cNvGraphicFramePr>
            <a:graphicFrameLocks noGrp="1"/>
          </p:cNvGraphicFramePr>
          <p:nvPr/>
        </p:nvGraphicFramePr>
        <p:xfrm>
          <a:off x="467363" y="1915408"/>
          <a:ext cx="11257278" cy="4028440"/>
        </p:xfrm>
        <a:graphic>
          <a:graphicData uri="http://schemas.openxmlformats.org/drawingml/2006/table">
            <a:tbl>
              <a:tblPr firstRow="1" bandRow="1">
                <a:tableStyleId>{5C22544A-7EE6-4342-B048-85BDC9FD1C3A}</a:tableStyleId>
              </a:tblPr>
              <a:tblGrid>
                <a:gridCol w="2556516">
                  <a:extLst>
                    <a:ext uri="{9D8B030D-6E8A-4147-A177-3AD203B41FA5}">
                      <a16:colId xmlns:a16="http://schemas.microsoft.com/office/drawing/2014/main" val="20000"/>
                    </a:ext>
                  </a:extLst>
                </a:gridCol>
                <a:gridCol w="2900254">
                  <a:extLst>
                    <a:ext uri="{9D8B030D-6E8A-4147-A177-3AD203B41FA5}">
                      <a16:colId xmlns:a16="http://schemas.microsoft.com/office/drawing/2014/main" val="20001"/>
                    </a:ext>
                  </a:extLst>
                </a:gridCol>
                <a:gridCol w="2900254">
                  <a:extLst>
                    <a:ext uri="{9D8B030D-6E8A-4147-A177-3AD203B41FA5}">
                      <a16:colId xmlns:a16="http://schemas.microsoft.com/office/drawing/2014/main" val="20002"/>
                    </a:ext>
                  </a:extLst>
                </a:gridCol>
                <a:gridCol w="2900254">
                  <a:extLst>
                    <a:ext uri="{9D8B030D-6E8A-4147-A177-3AD203B41FA5}">
                      <a16:colId xmlns:a16="http://schemas.microsoft.com/office/drawing/2014/main" val="20003"/>
                    </a:ext>
                  </a:extLst>
                </a:gridCol>
              </a:tblGrid>
              <a:tr h="370840">
                <a:tc>
                  <a:txBody>
                    <a:bodyPr/>
                    <a:lstStyle/>
                    <a:p>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txBody>
                  <a:tcPr>
                    <a:lnB w="12700" cap="flat" cmpd="sng" algn="ctr">
                      <a:solidFill>
                        <a:schemeClr val="bg1"/>
                      </a:solidFill>
                      <a:prstDash val="solid"/>
                      <a:round/>
                      <a:headEnd type="none" w="med" len="med"/>
                      <a:tailEnd type="none" w="med" len="med"/>
                    </a:lnB>
                  </a:tcP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FCCL</a:t>
                      </a:r>
                    </a:p>
                  </a:txBody>
                  <a:tcPr>
                    <a:lnB w="12700" cap="flat" cmpd="sng" algn="ctr">
                      <a:solidFill>
                        <a:schemeClr val="bg1"/>
                      </a:solidFill>
                      <a:prstDash val="solid"/>
                      <a:round/>
                      <a:headEnd type="none" w="med" len="med"/>
                      <a:tailEnd type="none" w="med" len="med"/>
                    </a:lnB>
                  </a:tcP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ACL – </a:t>
                      </a:r>
                      <a:r>
                        <a:rPr lang="en-US" sz="1800" dirty="0" err="1">
                          <a:latin typeface="Helvetica Neue" panose="02000503000000020004" pitchFamily="2" charset="0"/>
                          <a:ea typeface="Helvetica Neue" panose="02000503000000020004" pitchFamily="2" charset="0"/>
                          <a:cs typeface="Helvetica Neue" panose="02000503000000020004" pitchFamily="2" charset="0"/>
                        </a:rPr>
                        <a:t>Nizampur</a:t>
                      </a: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txBody>
                  <a:tcPr>
                    <a:lnB w="12700" cap="flat" cmpd="sng" algn="ctr">
                      <a:solidFill>
                        <a:schemeClr val="bg1"/>
                      </a:solidFill>
                      <a:prstDash val="solid"/>
                      <a:round/>
                      <a:headEnd type="none" w="med" len="med"/>
                      <a:tailEnd type="none" w="med" len="med"/>
                    </a:lnB>
                  </a:tcP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ACL – Wah</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914400">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Total dispatch for 2018-19 in tons</a:t>
                      </a:r>
                    </a:p>
                  </a:txBody>
                  <a:tcPr anchor="ctr">
                    <a:lnT w="12700" cap="flat" cmpd="sng" algn="ctr">
                      <a:solidFill>
                        <a:schemeClr val="bg1"/>
                      </a:solidFill>
                      <a:prstDash val="solid"/>
                      <a:round/>
                      <a:headEnd type="none" w="med" len="med"/>
                      <a:tailEnd type="none" w="med" len="med"/>
                    </a:lnT>
                  </a:tcP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3,037,623 </a:t>
                      </a:r>
                    </a:p>
                  </a:txBody>
                  <a:tcPr anchor="ctr">
                    <a:lnT w="12700" cap="flat" cmpd="sng" algn="ctr">
                      <a:solidFill>
                        <a:schemeClr val="bg1"/>
                      </a:solidFill>
                      <a:prstDash val="solid"/>
                      <a:round/>
                      <a:headEnd type="none" w="med" len="med"/>
                      <a:tailEnd type="none" w="med" len="med"/>
                    </a:lnT>
                  </a:tcPr>
                </a:tc>
                <a:tc>
                  <a:txBody>
                    <a:bodyPr/>
                    <a:lstStyle/>
                    <a:p>
                      <a:pPr algn="ctr"/>
                      <a:r>
                        <a:rPr lang="en-US" sz="1800" kern="1200"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1,292,752</a:t>
                      </a: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en-US" sz="1800" kern="1200"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1,060,743</a:t>
                      </a: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1"/>
                  </a:ext>
                </a:extLst>
              </a:tr>
              <a:tr h="914400">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Total dispatch staff</a:t>
                      </a:r>
                    </a:p>
                  </a:txBody>
                  <a:tcPr anchor="ct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23</a:t>
                      </a:r>
                    </a:p>
                  </a:txBody>
                  <a:tcPr anchor="ct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17</a:t>
                      </a:r>
                    </a:p>
                  </a:txBody>
                  <a:tcPr anchor="ct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10</a:t>
                      </a:r>
                    </a:p>
                  </a:txBody>
                  <a:tcPr anchor="ctr"/>
                </a:tc>
                <a:extLst>
                  <a:ext uri="{0D108BD9-81ED-4DB2-BD59-A6C34878D82A}">
                    <a16:rowId xmlns:a16="http://schemas.microsoft.com/office/drawing/2014/main" val="10002"/>
                  </a:ext>
                </a:extLst>
              </a:tr>
              <a:tr h="914400">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Average dispatch staff productivity ton / year</a:t>
                      </a:r>
                    </a:p>
                  </a:txBody>
                  <a:tcPr anchor="ctr"/>
                </a:tc>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132,070</a:t>
                      </a:r>
                    </a:p>
                  </a:txBody>
                  <a:tcPr anchor="ctr"/>
                </a:tc>
                <a:tc>
                  <a:txBody>
                    <a:bodyPr/>
                    <a:lstStyle/>
                    <a:p>
                      <a:pPr marL="9525" indent="0" algn="ctr" rtl="0" eaLnBrk="1" latinLnBrk="0" hangingPunct="1">
                        <a:lnSpc>
                          <a:spcPct val="90000"/>
                        </a:lnSpc>
                        <a:spcBef>
                          <a:spcPts val="500"/>
                        </a:spcBef>
                        <a:spcAft>
                          <a:spcPts val="0"/>
                        </a:spcAft>
                        <a:tabLst/>
                      </a:pPr>
                      <a:r>
                        <a:rPr lang="en-US" sz="1800" kern="1200"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76,044</a:t>
                      </a:r>
                      <a:endParaRPr lang="en-US" sz="1800" dirty="0">
                        <a:effectLst/>
                        <a:latin typeface="Helvetica Neue" panose="02000503000000020004" pitchFamily="2" charset="0"/>
                        <a:ea typeface="Helvetica Neue" panose="02000503000000020004" pitchFamily="2" charset="0"/>
                        <a:cs typeface="Helvetica Neue" panose="02000503000000020004" pitchFamily="2" charset="0"/>
                      </a:endParaRPr>
                    </a:p>
                  </a:txBody>
                  <a:tcPr anchor="ctr"/>
                </a:tc>
                <a:tc>
                  <a:txBody>
                    <a:bodyPr/>
                    <a:lstStyle/>
                    <a:p>
                      <a:pPr marL="0" algn="ctr" rtl="0" eaLnBrk="1" latinLnBrk="0" hangingPunct="1">
                        <a:spcBef>
                          <a:spcPts val="0"/>
                        </a:spcBef>
                        <a:spcAft>
                          <a:spcPts val="0"/>
                        </a:spcAft>
                      </a:pPr>
                      <a:r>
                        <a:rPr lang="en-US" sz="1800" dirty="0">
                          <a:latin typeface="Helvetica Neue" panose="02000503000000020004" pitchFamily="2" charset="0"/>
                          <a:ea typeface="Helvetica Neue" panose="02000503000000020004" pitchFamily="2" charset="0"/>
                          <a:cs typeface="Helvetica Neue" panose="02000503000000020004" pitchFamily="2" charset="0"/>
                        </a:rPr>
                        <a:t>106,074</a:t>
                      </a:r>
                      <a:endParaRPr lang="en-US" sz="1800" dirty="0">
                        <a:effectLst/>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10003"/>
                  </a:ext>
                </a:extLst>
              </a:tr>
              <a:tr h="914400">
                <a:tc>
                  <a:txBody>
                    <a:bodyPr/>
                    <a:lstStyle/>
                    <a:p>
                      <a:pPr algn="ctr"/>
                      <a:r>
                        <a:rPr lang="en-US" sz="1800" dirty="0">
                          <a:latin typeface="Helvetica Neue" panose="02000503000000020004" pitchFamily="2" charset="0"/>
                          <a:ea typeface="Helvetica Neue" panose="02000503000000020004" pitchFamily="2" charset="0"/>
                          <a:cs typeface="Helvetica Neue" panose="02000503000000020004" pitchFamily="2" charset="0"/>
                        </a:rPr>
                        <a:t>Average productivity in term of vehicle documentation / day</a:t>
                      </a:r>
                    </a:p>
                  </a:txBody>
                  <a:tcPr anchor="ctr">
                    <a:solidFill>
                      <a:schemeClr val="accent2"/>
                    </a:solidFill>
                  </a:tcPr>
                </a:tc>
                <a:tc>
                  <a:txBody>
                    <a:bodyPr/>
                    <a:lstStyle/>
                    <a:p>
                      <a:pPr algn="ctr"/>
                      <a:r>
                        <a:rPr lang="en-US" sz="1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16 </a:t>
                      </a:r>
                    </a:p>
                  </a:txBody>
                  <a:tcPr anchor="c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09</a:t>
                      </a:r>
                      <a:r>
                        <a:rPr lang="en-US" sz="1800" baseline="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endParaRPr lang="en-US" sz="1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txBody>
                  <a:tcPr anchor="ctr">
                    <a:solidFill>
                      <a:schemeClr val="accent2"/>
                    </a:solidFill>
                  </a:tcPr>
                </a:tc>
                <a:tc>
                  <a:txBody>
                    <a:bodyPr/>
                    <a:lstStyle/>
                    <a:p>
                      <a:pPr algn="ctr"/>
                      <a:r>
                        <a:rPr lang="en-US" sz="1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13 </a:t>
                      </a:r>
                    </a:p>
                  </a:txBody>
                  <a:tcPr anchor="ctr">
                    <a:solidFill>
                      <a:schemeClr val="accent2"/>
                    </a:solidFill>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703D9FE1-0C6C-2A45-9FBD-B3CBDE6AE429}"/>
              </a:ext>
            </a:extLst>
          </p:cNvPr>
          <p:cNvSpPr txBox="1"/>
          <p:nvPr/>
        </p:nvSpPr>
        <p:spPr>
          <a:xfrm>
            <a:off x="1909516" y="6595357"/>
            <a:ext cx="3191899" cy="230832"/>
          </a:xfrm>
          <a:prstGeom prst="rect">
            <a:avLst/>
          </a:prstGeom>
          <a:noFill/>
        </p:spPr>
        <p:txBody>
          <a:bodyPr wrap="none" rtlCol="0">
            <a:spAutoFit/>
          </a:bodyPr>
          <a:lstStyle/>
          <a:p>
            <a:r>
              <a:rPr lang="en-US" sz="900" dirty="0">
                <a:latin typeface="Helvetica Neue" panose="02000503000000020004" pitchFamily="2" charset="0"/>
                <a:ea typeface="Helvetica Neue" panose="02000503000000020004" pitchFamily="2" charset="0"/>
                <a:cs typeface="Helvetica Neue" panose="02000503000000020004" pitchFamily="2" charset="0"/>
              </a:rPr>
              <a:t>Source: Received from FCCL and ACL numbers are round</a:t>
            </a:r>
          </a:p>
        </p:txBody>
      </p:sp>
      <p:pic>
        <p:nvPicPr>
          <p:cNvPr id="10" name="Picture 9" descr="A picture containing food&#10;&#10;Description automatically generated">
            <a:extLst>
              <a:ext uri="{FF2B5EF4-FFF2-40B4-BE49-F238E27FC236}">
                <a16:creationId xmlns:a16="http://schemas.microsoft.com/office/drawing/2014/main" id="{49676209-9927-0B45-B86E-6C3CC4059A82}"/>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411882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Helvetica Neue"/>
                <a:cs typeface="Times New Roman" pitchFamily="18" charset="0"/>
              </a:rPr>
              <a:t>Supply Chain Management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47493806"/>
              </p:ext>
            </p:extLst>
          </p:nvPr>
        </p:nvGraphicFramePr>
        <p:xfrm>
          <a:off x="1436913" y="2087773"/>
          <a:ext cx="9260115" cy="2295541"/>
        </p:xfrm>
        <a:graphic>
          <a:graphicData uri="http://schemas.openxmlformats.org/drawingml/2006/table">
            <a:tbl>
              <a:tblPr firstRow="1" bandRow="1">
                <a:tableStyleId>{2D5ABB26-0587-4C30-8999-92F81FD0307C}</a:tableStyleId>
              </a:tblPr>
              <a:tblGrid>
                <a:gridCol w="1024798">
                  <a:extLst>
                    <a:ext uri="{9D8B030D-6E8A-4147-A177-3AD203B41FA5}">
                      <a16:colId xmlns:a16="http://schemas.microsoft.com/office/drawing/2014/main" val="20000"/>
                    </a:ext>
                  </a:extLst>
                </a:gridCol>
                <a:gridCol w="8235317">
                  <a:extLst>
                    <a:ext uri="{9D8B030D-6E8A-4147-A177-3AD203B41FA5}">
                      <a16:colId xmlns:a16="http://schemas.microsoft.com/office/drawing/2014/main" val="20001"/>
                    </a:ext>
                  </a:extLst>
                </a:gridCol>
              </a:tblGrid>
              <a:tr h="732944">
                <a:tc>
                  <a:txBody>
                    <a:bodyPr/>
                    <a:lstStyle/>
                    <a:p>
                      <a:pPr algn="ctr"/>
                      <a:r>
                        <a:rPr lang="en-US" b="1" dirty="0">
                          <a:latin typeface="Helvetica Neue"/>
                        </a:rPr>
                        <a:t>S. No.</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b="1" dirty="0">
                          <a:latin typeface="Helvetica Neue"/>
                        </a:rPr>
                        <a:t>Index</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32944">
                <a:tc>
                  <a:txBody>
                    <a:bodyPr/>
                    <a:lstStyle/>
                    <a:p>
                      <a:pPr algn="ctr"/>
                      <a:r>
                        <a:rPr lang="en-US" dirty="0">
                          <a:latin typeface="Helvetica Neue"/>
                        </a:rPr>
                        <a:t>1</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 Neue"/>
                        </a:rPr>
                        <a:t>Assessment of Current Supply Chain Management </a:t>
                      </a:r>
                      <a:endParaRPr lang="en-US" sz="1800" b="1" dirty="0">
                        <a:solidFill>
                          <a:srgbClr val="8F0500"/>
                        </a:solidFill>
                        <a:latin typeface="Helvetica Neue"/>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829653">
                <a:tc>
                  <a:txBody>
                    <a:bodyPr/>
                    <a:lstStyle/>
                    <a:p>
                      <a:pPr algn="ctr"/>
                      <a:r>
                        <a:rPr lang="en-US" dirty="0">
                          <a:latin typeface="Helvetica Neue"/>
                        </a:rPr>
                        <a:t>2</a:t>
                      </a: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Helvetica Neue"/>
                        </a:rPr>
                        <a:t>Integrated Supply Chain Management Model – Recommendation </a:t>
                      </a:r>
                      <a:endParaRPr lang="en-US" sz="1800" b="1" dirty="0">
                        <a:solidFill>
                          <a:srgbClr val="8F0500"/>
                        </a:solidFill>
                        <a:latin typeface="Helvetica Neue"/>
                      </a:endParaRPr>
                    </a:p>
                  </a:txBody>
                  <a:tcPr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a:t>
            </a:fld>
            <a:endParaRPr lang="en-GB" dirty="0">
              <a:solidFill>
                <a:srgbClr val="6A0500"/>
              </a:solidFill>
            </a:endParaRPr>
          </a:p>
        </p:txBody>
      </p:sp>
      <p:pic>
        <p:nvPicPr>
          <p:cNvPr id="8" name="Picture 7" descr="A picture containing food&#10;&#10;Description automatically generated">
            <a:extLst>
              <a:ext uri="{FF2B5EF4-FFF2-40B4-BE49-F238E27FC236}">
                <a16:creationId xmlns:a16="http://schemas.microsoft.com/office/drawing/2014/main" id="{D29A3E5F-CABD-CF4B-8FB9-50F5B8FF5FC4}"/>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48650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Assessment of </a:t>
            </a:r>
            <a:r>
              <a:rPr lang="en-US" dirty="0">
                <a:latin typeface="Helvetica Neue"/>
                <a:cs typeface="Times New Roman" pitchFamily="18" charset="0"/>
              </a:rPr>
              <a:t>Current Supply Chain Network</a:t>
            </a:r>
            <a:r>
              <a:rPr lang="en-US" dirty="0"/>
              <a:t> </a:t>
            </a:r>
          </a:p>
        </p:txBody>
      </p:sp>
      <p:sp>
        <p:nvSpPr>
          <p:cNvPr id="10" name="Content Placeholder 9"/>
          <p:cNvSpPr>
            <a:spLocks noGrp="1"/>
          </p:cNvSpPr>
          <p:nvPr>
            <p:ph idx="15"/>
          </p:nvPr>
        </p:nvSpPr>
        <p:spPr/>
        <p:txBody>
          <a:bodyPr/>
          <a:lstStyle/>
          <a:p>
            <a:pPr marL="0" indent="0">
              <a:buNone/>
            </a:pPr>
            <a:r>
              <a:rPr lang="en-US" dirty="0"/>
              <a:t>The following data has been received with regards to supply chain network.</a:t>
            </a:r>
          </a:p>
        </p:txBody>
      </p:sp>
      <p:graphicFrame>
        <p:nvGraphicFramePr>
          <p:cNvPr id="12" name="Content Placeholder 11"/>
          <p:cNvGraphicFramePr>
            <a:graphicFrameLocks noGrp="1"/>
          </p:cNvGraphicFramePr>
          <p:nvPr>
            <p:ph sz="half" idx="1"/>
            <p:extLst>
              <p:ext uri="{D42A27DB-BD31-4B8C-83A1-F6EECF244321}">
                <p14:modId xmlns:p14="http://schemas.microsoft.com/office/powerpoint/2010/main" val="2772899844"/>
              </p:ext>
            </p:extLst>
          </p:nvPr>
        </p:nvGraphicFramePr>
        <p:xfrm>
          <a:off x="455613" y="1799768"/>
          <a:ext cx="11250302" cy="4262866"/>
        </p:xfrm>
        <a:graphic>
          <a:graphicData uri="http://schemas.openxmlformats.org/drawingml/2006/table">
            <a:tbl>
              <a:tblPr firstRow="1" bandRow="1">
                <a:tableStyleId>{5940675A-B579-460E-94D1-54222C63F5DA}</a:tableStyleId>
              </a:tblPr>
              <a:tblGrid>
                <a:gridCol w="831349">
                  <a:extLst>
                    <a:ext uri="{9D8B030D-6E8A-4147-A177-3AD203B41FA5}">
                      <a16:colId xmlns:a16="http://schemas.microsoft.com/office/drawing/2014/main" val="20000"/>
                    </a:ext>
                  </a:extLst>
                </a:gridCol>
                <a:gridCol w="3607156">
                  <a:extLst>
                    <a:ext uri="{9D8B030D-6E8A-4147-A177-3AD203B41FA5}">
                      <a16:colId xmlns:a16="http://schemas.microsoft.com/office/drawing/2014/main" val="20001"/>
                    </a:ext>
                  </a:extLst>
                </a:gridCol>
                <a:gridCol w="2270599">
                  <a:extLst>
                    <a:ext uri="{9D8B030D-6E8A-4147-A177-3AD203B41FA5}">
                      <a16:colId xmlns:a16="http://schemas.microsoft.com/office/drawing/2014/main" val="20002"/>
                    </a:ext>
                  </a:extLst>
                </a:gridCol>
                <a:gridCol w="2270599">
                  <a:extLst>
                    <a:ext uri="{9D8B030D-6E8A-4147-A177-3AD203B41FA5}">
                      <a16:colId xmlns:a16="http://schemas.microsoft.com/office/drawing/2014/main" val="20003"/>
                    </a:ext>
                  </a:extLst>
                </a:gridCol>
                <a:gridCol w="2270599">
                  <a:extLst>
                    <a:ext uri="{9D8B030D-6E8A-4147-A177-3AD203B41FA5}">
                      <a16:colId xmlns:a16="http://schemas.microsoft.com/office/drawing/2014/main" val="20004"/>
                    </a:ext>
                  </a:extLst>
                </a:gridCol>
              </a:tblGrid>
              <a:tr h="407746">
                <a:tc>
                  <a:txBody>
                    <a:bodyPr/>
                    <a:lstStyle/>
                    <a:p>
                      <a:pPr algn="ctr"/>
                      <a:r>
                        <a:rPr lang="en-US" sz="1600" b="1" dirty="0">
                          <a:solidFill>
                            <a:schemeClr val="bg1"/>
                          </a:solidFill>
                          <a:latin typeface="Helvetica Neue"/>
                        </a:rPr>
                        <a:t>Sr. # </a:t>
                      </a: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solidFill>
                            <a:schemeClr val="bg1"/>
                          </a:solidFill>
                          <a:latin typeface="Helvetica Neue"/>
                        </a:rPr>
                        <a:t>Data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solidFill>
                            <a:schemeClr val="bg1"/>
                          </a:solidFill>
                          <a:latin typeface="Helvetica Neue"/>
                        </a:rPr>
                        <a:t>FCCL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solidFill>
                            <a:schemeClr val="bg1"/>
                          </a:solidFill>
                          <a:latin typeface="Helvetica Neue"/>
                        </a:rPr>
                        <a:t>ACL-N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600" b="1" dirty="0">
                          <a:solidFill>
                            <a:schemeClr val="bg1"/>
                          </a:solidFill>
                          <a:latin typeface="Helvetica Neue"/>
                        </a:rPr>
                        <a:t>ACL-W</a:t>
                      </a: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8000">
                <a:tc>
                  <a:txBody>
                    <a:bodyPr/>
                    <a:lstStyle/>
                    <a:p>
                      <a:pPr algn="ctr"/>
                      <a:r>
                        <a:rPr lang="en-US" sz="1600" dirty="0">
                          <a:latin typeface="Helvetica Neue"/>
                        </a:rPr>
                        <a:t>1</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Customer Network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108</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600" dirty="0">
                          <a:latin typeface="Helvetica Neue"/>
                        </a:rPr>
                        <a:t>81</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0001"/>
                  </a:ext>
                </a:extLst>
              </a:tr>
              <a:tr h="468000">
                <a:tc>
                  <a:txBody>
                    <a:bodyPr/>
                    <a:lstStyle/>
                    <a:p>
                      <a:pPr algn="ctr"/>
                      <a:r>
                        <a:rPr lang="en-US" sz="1600" dirty="0">
                          <a:latin typeface="Helvetica Neue"/>
                        </a:rPr>
                        <a:t>2</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Regions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9</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4</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5</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68000">
                <a:tc>
                  <a:txBody>
                    <a:bodyPr/>
                    <a:lstStyle/>
                    <a:p>
                      <a:pPr algn="ctr"/>
                      <a:r>
                        <a:rPr lang="en-US" sz="1600" dirty="0">
                          <a:latin typeface="Helvetica Neue"/>
                        </a:rPr>
                        <a:t>3</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ACL Combined Region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latin typeface="Helvetica Neue"/>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600" dirty="0">
                          <a:latin typeface="Helvetica Neue"/>
                        </a:rPr>
                        <a:t>4</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0003"/>
                  </a:ext>
                </a:extLst>
              </a:tr>
              <a:tr h="468000">
                <a:tc>
                  <a:txBody>
                    <a:bodyPr/>
                    <a:lstStyle/>
                    <a:p>
                      <a:pPr algn="ctr"/>
                      <a:r>
                        <a:rPr lang="en-US" sz="1600" dirty="0">
                          <a:latin typeface="Helvetica Neue"/>
                        </a:rPr>
                        <a:t>4</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Plant Location</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Jhang</a:t>
                      </a:r>
                      <a:r>
                        <a:rPr lang="en-US" sz="1600" baseline="0" dirty="0">
                          <a:latin typeface="Helvetica Neue"/>
                        </a:rPr>
                        <a:t> Bahtar, Attock</a:t>
                      </a:r>
                      <a:endParaRPr lang="en-US" sz="1600" dirty="0">
                        <a:latin typeface="Helvetica Neue"/>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Nizampur,</a:t>
                      </a:r>
                      <a:r>
                        <a:rPr lang="en-US" sz="1600" baseline="0" dirty="0">
                          <a:latin typeface="Helvetica Neue"/>
                        </a:rPr>
                        <a:t> </a:t>
                      </a:r>
                      <a:endParaRPr lang="en-US" sz="1600" dirty="0">
                        <a:latin typeface="Helvetica Neue"/>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Wah, </a:t>
                      </a:r>
                      <a:r>
                        <a:rPr lang="en-US" sz="1600" baseline="0" dirty="0">
                          <a:latin typeface="Helvetica Neue"/>
                        </a:rPr>
                        <a:t>Rawalpindi</a:t>
                      </a:r>
                      <a:endParaRPr lang="en-US" sz="1600" dirty="0">
                        <a:latin typeface="Helvetica Neue"/>
                      </a:endParaRP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68000">
                <a:tc>
                  <a:txBody>
                    <a:bodyPr/>
                    <a:lstStyle/>
                    <a:p>
                      <a:pPr algn="ctr"/>
                      <a:r>
                        <a:rPr lang="en-US" sz="1600" dirty="0">
                          <a:latin typeface="Helvetica Neue"/>
                        </a:rPr>
                        <a:t>5</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Production Capacity (ton)</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3,559,500</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1,500,000</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1,050,000</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68000">
                <a:tc>
                  <a:txBody>
                    <a:bodyPr/>
                    <a:lstStyle/>
                    <a:p>
                      <a:pPr algn="ctr"/>
                      <a:r>
                        <a:rPr lang="en-US" sz="1600" dirty="0">
                          <a:latin typeface="Helvetica Neue"/>
                        </a:rPr>
                        <a:t>6</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Dispatches 2018~2019 (ton)</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3,037,677</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1292752</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1060743</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468000">
                <a:tc>
                  <a:txBody>
                    <a:bodyPr/>
                    <a:lstStyle/>
                    <a:p>
                      <a:pPr algn="ctr"/>
                      <a:r>
                        <a:rPr lang="en-US" sz="1600" dirty="0">
                          <a:latin typeface="Helvetica Neue"/>
                        </a:rPr>
                        <a:t>7</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Helvetica Neue"/>
                        </a:rPr>
                        <a:t>Dispatch Staff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23</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17</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latin typeface="Helvetica Neue"/>
                        </a:rPr>
                        <a:t>10</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468000">
                <a:tc>
                  <a:txBody>
                    <a:bodyPr/>
                    <a:lstStyle/>
                    <a:p>
                      <a:pPr algn="ctr"/>
                      <a:r>
                        <a:rPr lang="en-US" sz="1600" dirty="0">
                          <a:latin typeface="Helvetica Neue"/>
                        </a:rPr>
                        <a:t>8</a:t>
                      </a:r>
                    </a:p>
                  </a:txBody>
                  <a:tcPr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600" dirty="0">
                          <a:latin typeface="Helvetica Neue"/>
                        </a:rPr>
                        <a:t>Average dispatch staff productivity (vehicles documentation/day)</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dirty="0">
                          <a:latin typeface="Helvetica Neue"/>
                        </a:rPr>
                        <a:t>16</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dirty="0">
                          <a:latin typeface="Helvetica Neue"/>
                        </a:rPr>
                        <a:t>9</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600" dirty="0">
                          <a:latin typeface="Helvetica Neue"/>
                        </a:rPr>
                        <a:t>13</a:t>
                      </a:r>
                    </a:p>
                  </a:txBody>
                  <a:tcPr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7" name="Slide Number Placeholder 3">
            <a:extLst>
              <a:ext uri="{FF2B5EF4-FFF2-40B4-BE49-F238E27FC236}">
                <a16:creationId xmlns:a16="http://schemas.microsoft.com/office/drawing/2014/main" id="{0FF2FA76-5351-F444-83F5-E2F470BFBDAE}"/>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20</a:t>
            </a:fld>
            <a:endParaRPr lang="en-GB" dirty="0">
              <a:solidFill>
                <a:srgbClr val="6A0500"/>
              </a:solidFill>
            </a:endParaRPr>
          </a:p>
        </p:txBody>
      </p:sp>
      <p:pic>
        <p:nvPicPr>
          <p:cNvPr id="8" name="Picture 7" descr="A picture containing food&#10;&#10;Description automatically generated">
            <a:extLst>
              <a:ext uri="{FF2B5EF4-FFF2-40B4-BE49-F238E27FC236}">
                <a16:creationId xmlns:a16="http://schemas.microsoft.com/office/drawing/2014/main" id="{D6D2CBFA-E732-1048-B352-4D3267FA1DBD}"/>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151093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11148655" cy="651719"/>
          </a:xfrm>
        </p:spPr>
        <p:txBody>
          <a:bodyPr>
            <a:noAutofit/>
          </a:bodyPr>
          <a:lstStyle/>
          <a:p>
            <a:r>
              <a:rPr lang="en-US" dirty="0">
                <a:latin typeface="Helvetica Neue"/>
              </a:rPr>
              <a:t>FCCL Supply Chain Management SWOT Analysis</a:t>
            </a:r>
          </a:p>
        </p:txBody>
      </p:sp>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21</a:t>
            </a:fld>
            <a:endParaRPr lang="en-GB" dirty="0">
              <a:solidFill>
                <a:srgbClr val="6A0500"/>
              </a:solidFill>
            </a:endParaRPr>
          </a:p>
        </p:txBody>
      </p:sp>
      <p:graphicFrame>
        <p:nvGraphicFramePr>
          <p:cNvPr id="9" name="Table 8">
            <a:extLst>
              <a:ext uri="{FF2B5EF4-FFF2-40B4-BE49-F238E27FC236}">
                <a16:creationId xmlns:a16="http://schemas.microsoft.com/office/drawing/2014/main" id="{BDD0D1F9-147F-924B-9D99-39019B1463C4}"/>
              </a:ext>
            </a:extLst>
          </p:cNvPr>
          <p:cNvGraphicFramePr>
            <a:graphicFrameLocks noGrp="1"/>
          </p:cNvGraphicFramePr>
          <p:nvPr>
            <p:extLst>
              <p:ext uri="{D42A27DB-BD31-4B8C-83A1-F6EECF244321}">
                <p14:modId xmlns:p14="http://schemas.microsoft.com/office/powerpoint/2010/main" val="2484274079"/>
              </p:ext>
            </p:extLst>
          </p:nvPr>
        </p:nvGraphicFramePr>
        <p:xfrm>
          <a:off x="467360" y="1052998"/>
          <a:ext cx="11257280" cy="5277877"/>
        </p:xfrm>
        <a:graphic>
          <a:graphicData uri="http://schemas.openxmlformats.org/drawingml/2006/table">
            <a:tbl>
              <a:tblPr firstRow="1" bandRow="1">
                <a:tableStyleId>{5C22544A-7EE6-4342-B048-85BDC9FD1C3A}</a:tableStyleId>
              </a:tblPr>
              <a:tblGrid>
                <a:gridCol w="5571490">
                  <a:extLst>
                    <a:ext uri="{9D8B030D-6E8A-4147-A177-3AD203B41FA5}">
                      <a16:colId xmlns:a16="http://schemas.microsoft.com/office/drawing/2014/main" val="20000"/>
                    </a:ext>
                  </a:extLst>
                </a:gridCol>
                <a:gridCol w="5685790">
                  <a:extLst>
                    <a:ext uri="{9D8B030D-6E8A-4147-A177-3AD203B41FA5}">
                      <a16:colId xmlns:a16="http://schemas.microsoft.com/office/drawing/2014/main" val="20001"/>
                    </a:ext>
                  </a:extLst>
                </a:gridCol>
              </a:tblGrid>
              <a:tr h="2104470">
                <a:tc>
                  <a:txBody>
                    <a:bodyPr/>
                    <a:lstStyle/>
                    <a:p>
                      <a:pPr marL="0" lvl="0" indent="0" algn="r">
                        <a:buClr>
                          <a:schemeClr val="bg1"/>
                        </a:buClr>
                        <a:buFontTx/>
                        <a:buNone/>
                      </a:pPr>
                      <a:r>
                        <a:rPr lang="en-US" sz="2400" b="1" dirty="0">
                          <a:solidFill>
                            <a:srgbClr val="6A0500"/>
                          </a:solidFill>
                          <a:latin typeface="Helvetica Neue"/>
                        </a:rPr>
                        <a:t>STRENGTHS</a:t>
                      </a:r>
                    </a:p>
                    <a:p>
                      <a:pPr marL="0" lvl="0" indent="0" algn="r">
                        <a:buFont typeface="Wingdings" pitchFamily="2" charset="2"/>
                        <a:buNone/>
                        <a:tabLst/>
                      </a:pPr>
                      <a:r>
                        <a:rPr lang="en-US" sz="1600" b="0" dirty="0">
                          <a:solidFill>
                            <a:schemeClr val="tx1"/>
                          </a:solidFill>
                          <a:latin typeface="Helvetica Neue"/>
                          <a:cs typeface="Times New Roman" pitchFamily="18" charset="0"/>
                        </a:rPr>
                        <a:t>Strong dealer network with a cement transport business</a:t>
                      </a:r>
                    </a:p>
                    <a:p>
                      <a:pPr marL="0" lvl="0" indent="0" algn="r">
                        <a:buFont typeface="Wingdings" pitchFamily="2" charset="2"/>
                        <a:buNone/>
                        <a:tabLst/>
                      </a:pPr>
                      <a:r>
                        <a:rPr lang="en-US" sz="1600" b="0" dirty="0">
                          <a:solidFill>
                            <a:schemeClr val="tx1"/>
                          </a:solidFill>
                          <a:latin typeface="Helvetica Neue"/>
                          <a:cs typeface="Times New Roman" pitchFamily="18" charset="0"/>
                        </a:rPr>
                        <a:t>Institutional sales account for 35%</a:t>
                      </a:r>
                    </a:p>
                    <a:p>
                      <a:pPr marL="0" lvl="0" indent="0" algn="r">
                        <a:buFont typeface="Wingdings" pitchFamily="2" charset="2"/>
                        <a:buNone/>
                        <a:tabLst/>
                      </a:pPr>
                      <a:r>
                        <a:rPr lang="en-US" sz="1600" b="0" dirty="0">
                          <a:solidFill>
                            <a:schemeClr val="tx1"/>
                          </a:solidFill>
                          <a:latin typeface="Helvetica Neue"/>
                          <a:cs typeface="Times New Roman" pitchFamily="18" charset="0"/>
                        </a:rPr>
                        <a:t>Excellent product diversification</a:t>
                      </a:r>
                    </a:p>
                    <a:p>
                      <a:pPr marL="0" lvl="0" indent="0" algn="r">
                        <a:buFont typeface="Wingdings" pitchFamily="2" charset="2"/>
                        <a:buNone/>
                        <a:tabLst/>
                      </a:pPr>
                      <a:r>
                        <a:rPr lang="en-US" sz="1600" b="0" dirty="0">
                          <a:solidFill>
                            <a:schemeClr val="tx1"/>
                          </a:solidFill>
                          <a:latin typeface="Helvetica Neue"/>
                          <a:cs typeface="Times New Roman" pitchFamily="18" charset="0"/>
                        </a:rPr>
                        <a:t>Strategic Geographic Location</a:t>
                      </a:r>
                    </a:p>
                    <a:p>
                      <a:pPr marL="0" lvl="0" indent="0">
                        <a:buClr>
                          <a:schemeClr val="bg1"/>
                        </a:buClr>
                        <a:buFontTx/>
                        <a:buNone/>
                      </a:pPr>
                      <a:endParaRPr lang="en-US" sz="1600" b="0" dirty="0">
                        <a:solidFill>
                          <a:schemeClr val="tx1"/>
                        </a:solidFill>
                        <a:latin typeface="Helvetica Neue"/>
                      </a:endParaRPr>
                    </a:p>
                  </a:txBody>
                  <a:tcPr marL="121920" marR="121920">
                    <a:solidFill>
                      <a:schemeClr val="accent2">
                        <a:lumMod val="60000"/>
                        <a:lumOff val="40000"/>
                      </a:schemeClr>
                    </a:solidFill>
                  </a:tcPr>
                </a:tc>
                <a:tc>
                  <a:txBody>
                    <a:bodyPr/>
                    <a:lstStyle/>
                    <a:p>
                      <a:pPr marL="0" lvl="0" indent="0">
                        <a:buClr>
                          <a:schemeClr val="bg1"/>
                        </a:buClr>
                        <a:buFontTx/>
                        <a:buNone/>
                      </a:pPr>
                      <a:r>
                        <a:rPr lang="en-US" sz="2400" b="1" dirty="0">
                          <a:solidFill>
                            <a:srgbClr val="6A0500"/>
                          </a:solidFill>
                          <a:latin typeface="Helvetica Neue"/>
                        </a:rPr>
                        <a:t>OPPORTUNITIES</a:t>
                      </a:r>
                    </a:p>
                    <a:p>
                      <a:pPr marL="0" lvl="0" indent="0" algn="l">
                        <a:buFont typeface="Wingdings" pitchFamily="2" charset="2"/>
                        <a:buNone/>
                        <a:tabLst/>
                      </a:pPr>
                      <a:r>
                        <a:rPr lang="en-US" sz="1600" b="0" spc="-5" dirty="0">
                          <a:solidFill>
                            <a:schemeClr val="tx1"/>
                          </a:solidFill>
                          <a:latin typeface="Helvetica Neue"/>
                          <a:cs typeface="Times New Roman" panose="02020603050405020304" pitchFamily="18" charset="0"/>
                        </a:rPr>
                        <a:t>SCM can be a </a:t>
                      </a:r>
                      <a:r>
                        <a:rPr lang="en-US" sz="1600" b="0" dirty="0">
                          <a:solidFill>
                            <a:schemeClr val="tx1"/>
                          </a:solidFill>
                          <a:latin typeface="Helvetica Neue"/>
                          <a:cs typeface="Times New Roman" panose="02020603050405020304" pitchFamily="18" charset="0"/>
                        </a:rPr>
                        <a:t>new </a:t>
                      </a:r>
                      <a:r>
                        <a:rPr lang="en-US" sz="1600" b="0" spc="-5" dirty="0">
                          <a:solidFill>
                            <a:schemeClr val="tx1"/>
                          </a:solidFill>
                          <a:latin typeface="Helvetica Neue"/>
                          <a:cs typeface="Times New Roman" panose="02020603050405020304" pitchFamily="18" charset="0"/>
                        </a:rPr>
                        <a:t>source </a:t>
                      </a:r>
                      <a:r>
                        <a:rPr lang="en-US" sz="1600" b="0" dirty="0">
                          <a:solidFill>
                            <a:schemeClr val="tx1"/>
                          </a:solidFill>
                          <a:latin typeface="Helvetica Neue"/>
                          <a:cs typeface="Times New Roman" panose="02020603050405020304" pitchFamily="18" charset="0"/>
                        </a:rPr>
                        <a:t>of value creation </a:t>
                      </a:r>
                    </a:p>
                    <a:p>
                      <a:pPr marL="0" lvl="0" indent="0" algn="l">
                        <a:buFont typeface="Wingdings" pitchFamily="2" charset="2"/>
                        <a:buNone/>
                        <a:tabLst/>
                      </a:pPr>
                      <a:r>
                        <a:rPr lang="en-US" sz="1600" b="0" dirty="0">
                          <a:solidFill>
                            <a:schemeClr val="tx1"/>
                          </a:solidFill>
                          <a:latin typeface="Helvetica Neue"/>
                          <a:cs typeface="Times New Roman" panose="02020603050405020304" pitchFamily="18" charset="0"/>
                        </a:rPr>
                        <a:t>SCM can provide a competitive edge for efficiency gains</a:t>
                      </a:r>
                    </a:p>
                    <a:p>
                      <a:pPr marL="0" lvl="0" indent="0" algn="l">
                        <a:buFont typeface="Wingdings" pitchFamily="2" charset="2"/>
                        <a:buNone/>
                        <a:tabLst/>
                      </a:pPr>
                      <a:r>
                        <a:rPr lang="en-US" sz="1600" b="0" dirty="0">
                          <a:solidFill>
                            <a:schemeClr val="tx1"/>
                          </a:solidFill>
                          <a:latin typeface="Helvetica Neue"/>
                          <a:cs typeface="Times New Roman" panose="02020603050405020304" pitchFamily="18" charset="0"/>
                        </a:rPr>
                        <a:t>Integrated SCM can provide better visibility, velocity</a:t>
                      </a:r>
                      <a:r>
                        <a:rPr lang="en-US" sz="1600" b="0" baseline="0" dirty="0">
                          <a:solidFill>
                            <a:schemeClr val="tx1"/>
                          </a:solidFill>
                          <a:latin typeface="Helvetica Neue"/>
                          <a:cs typeface="Times New Roman" panose="02020603050405020304" pitchFamily="18" charset="0"/>
                        </a:rPr>
                        <a:t> &amp; reduce variation</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600" b="0" dirty="0">
                          <a:solidFill>
                            <a:schemeClr val="tx1"/>
                          </a:solidFill>
                          <a:latin typeface="Helvetica Neue"/>
                        </a:rPr>
                        <a:t>SCM can help to optimize inventories</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600" b="0" dirty="0">
                          <a:solidFill>
                            <a:schemeClr val="tx1"/>
                          </a:solidFill>
                          <a:latin typeface="Helvetica Neue"/>
                        </a:rPr>
                        <a:t>SCM can help to improve cash flow</a:t>
                      </a:r>
                    </a:p>
                  </a:txBody>
                  <a:tcPr marL="121920" marR="121920">
                    <a:solidFill>
                      <a:schemeClr val="accent4">
                        <a:lumMod val="40000"/>
                        <a:lumOff val="60000"/>
                      </a:schemeClr>
                    </a:solidFill>
                  </a:tcPr>
                </a:tc>
                <a:extLst>
                  <a:ext uri="{0D108BD9-81ED-4DB2-BD59-A6C34878D82A}">
                    <a16:rowId xmlns:a16="http://schemas.microsoft.com/office/drawing/2014/main" val="10000"/>
                  </a:ext>
                </a:extLst>
              </a:tr>
              <a:tr h="3173407">
                <a:tc>
                  <a:txBody>
                    <a:bodyPr/>
                    <a:lstStyle/>
                    <a:p>
                      <a:pPr marL="0" lvl="0" indent="0" algn="r">
                        <a:buClr>
                          <a:schemeClr val="bg1"/>
                        </a:buClr>
                        <a:buFontTx/>
                        <a:buNone/>
                      </a:pPr>
                      <a:r>
                        <a:rPr lang="en-US" sz="2400" b="1" dirty="0">
                          <a:solidFill>
                            <a:srgbClr val="6A0500"/>
                          </a:solidFill>
                          <a:latin typeface="Helvetica Neue"/>
                        </a:rPr>
                        <a:t>WEAKNESSES</a:t>
                      </a:r>
                    </a:p>
                    <a:p>
                      <a:pPr marL="0" lvl="0" indent="0" algn="r">
                        <a:buFont typeface="Wingdings" pitchFamily="2" charset="2"/>
                        <a:buNone/>
                        <a:tabLst/>
                      </a:pPr>
                      <a:r>
                        <a:rPr lang="en-US" sz="1600" b="0" dirty="0">
                          <a:solidFill>
                            <a:schemeClr val="tx1"/>
                          </a:solidFill>
                          <a:latin typeface="Helvetica Neue"/>
                          <a:cs typeface="Times New Roman" pitchFamily="18" charset="0"/>
                        </a:rPr>
                        <a:t>Dispatch Process risk</a:t>
                      </a:r>
                    </a:p>
                    <a:p>
                      <a:pPr marL="0" lvl="0" indent="0" algn="r">
                        <a:buFont typeface="Wingdings" pitchFamily="2" charset="2"/>
                        <a:buNone/>
                        <a:tabLst/>
                      </a:pPr>
                      <a:r>
                        <a:rPr lang="en-US" sz="1600" b="0" dirty="0">
                          <a:solidFill>
                            <a:schemeClr val="tx1"/>
                          </a:solidFill>
                          <a:latin typeface="Helvetica Neue"/>
                          <a:cs typeface="Times New Roman" pitchFamily="18" charset="0"/>
                        </a:rPr>
                        <a:t>Lack of real time visibility</a:t>
                      </a:r>
                      <a:r>
                        <a:rPr lang="en-US" sz="1600" b="0" baseline="0" dirty="0">
                          <a:solidFill>
                            <a:schemeClr val="tx1"/>
                          </a:solidFill>
                          <a:latin typeface="Helvetica Neue"/>
                          <a:cs typeface="Times New Roman" pitchFamily="18" charset="0"/>
                        </a:rPr>
                        <a:t> of dispatch status update (Technology Dashboard)</a:t>
                      </a:r>
                      <a:endParaRPr lang="en-US" sz="1600" b="0" dirty="0">
                        <a:solidFill>
                          <a:schemeClr val="tx1"/>
                        </a:solidFill>
                        <a:latin typeface="Helvetica Neue"/>
                        <a:cs typeface="Times New Roman" pitchFamily="18" charset="0"/>
                      </a:endParaRPr>
                    </a:p>
                    <a:p>
                      <a:pPr marL="0" lvl="0" indent="0" algn="r">
                        <a:buFont typeface="Wingdings" pitchFamily="2" charset="2"/>
                        <a:buNone/>
                        <a:tabLst/>
                      </a:pPr>
                      <a:r>
                        <a:rPr lang="en-US" sz="1600" b="0" dirty="0">
                          <a:solidFill>
                            <a:schemeClr val="tx1"/>
                          </a:solidFill>
                          <a:latin typeface="Helvetica Neue"/>
                          <a:cs typeface="Times New Roman" pitchFamily="18" charset="0"/>
                        </a:rPr>
                        <a:t>Slow SCM adoption</a:t>
                      </a:r>
                    </a:p>
                    <a:p>
                      <a:pPr marL="0" lvl="0" indent="0" algn="r">
                        <a:buFont typeface="Wingdings" pitchFamily="2" charset="2"/>
                        <a:buNone/>
                        <a:tabLst/>
                      </a:pPr>
                      <a:r>
                        <a:rPr lang="en-US" sz="1600" b="0" dirty="0">
                          <a:solidFill>
                            <a:schemeClr val="tx1"/>
                          </a:solidFill>
                          <a:latin typeface="Helvetica Neue"/>
                          <a:cs typeface="Times New Roman" pitchFamily="18" charset="0"/>
                        </a:rPr>
                        <a:t>Lack of SCM skill set</a:t>
                      </a:r>
                    </a:p>
                    <a:p>
                      <a:pPr marL="0" lvl="0" indent="0" algn="r">
                        <a:buFont typeface="Wingdings" pitchFamily="2" charset="2"/>
                        <a:buNone/>
                        <a:tabLst/>
                      </a:pPr>
                      <a:r>
                        <a:rPr lang="en-US" sz="1600" b="0" dirty="0">
                          <a:solidFill>
                            <a:schemeClr val="tx1"/>
                          </a:solidFill>
                          <a:latin typeface="Helvetica Neue"/>
                          <a:cs typeface="Times New Roman" pitchFamily="18" charset="0"/>
                        </a:rPr>
                        <a:t>Lack in SCM planning and way forward</a:t>
                      </a:r>
                    </a:p>
                    <a:p>
                      <a:pPr marL="0" indent="0" algn="r">
                        <a:buClr>
                          <a:schemeClr val="bg1"/>
                        </a:buClr>
                        <a:buFontTx/>
                        <a:buNone/>
                      </a:pPr>
                      <a:endParaRPr lang="en-US" sz="1600" dirty="0">
                        <a:solidFill>
                          <a:schemeClr val="tx1"/>
                        </a:solidFill>
                        <a:latin typeface="Helvetica Neue"/>
                      </a:endParaRPr>
                    </a:p>
                  </a:txBody>
                  <a:tcPr marL="121920" marR="121920">
                    <a:solidFill>
                      <a:schemeClr val="accent3">
                        <a:lumMod val="60000"/>
                        <a:lumOff val="40000"/>
                      </a:schemeClr>
                    </a:solidFill>
                  </a:tcPr>
                </a:tc>
                <a:tc>
                  <a:txBody>
                    <a:bodyPr/>
                    <a:lstStyle/>
                    <a:p>
                      <a:pPr marL="0" lvl="0" indent="0" algn="l">
                        <a:buClr>
                          <a:schemeClr val="bg1"/>
                        </a:buClr>
                        <a:buFontTx/>
                        <a:buNone/>
                      </a:pPr>
                      <a:r>
                        <a:rPr lang="en-US" sz="2400" b="1" dirty="0">
                          <a:solidFill>
                            <a:srgbClr val="6A0500"/>
                          </a:solidFill>
                          <a:latin typeface="Helvetica Neue"/>
                        </a:rPr>
                        <a:t>THREATS</a:t>
                      </a:r>
                    </a:p>
                    <a:p>
                      <a:pPr marL="0" lvl="0" indent="0" algn="l">
                        <a:buFont typeface="Wingdings" pitchFamily="2" charset="2"/>
                        <a:buNone/>
                        <a:tabLst/>
                      </a:pPr>
                      <a:r>
                        <a:rPr lang="en-US" sz="1600" b="0" dirty="0">
                          <a:solidFill>
                            <a:schemeClr val="tx1"/>
                          </a:solidFill>
                          <a:latin typeface="Helvetica Neue"/>
                          <a:cs typeface="Times New Roman" pitchFamily="18" charset="0"/>
                        </a:rPr>
                        <a:t>NHA Excel weight regime poses a colossal threat to the dispatch, this has been deferred</a:t>
                      </a:r>
                      <a:r>
                        <a:rPr lang="en-US" sz="1600" b="0" baseline="0" dirty="0">
                          <a:solidFill>
                            <a:schemeClr val="tx1"/>
                          </a:solidFill>
                          <a:latin typeface="Helvetica Neue"/>
                          <a:cs typeface="Times New Roman" pitchFamily="18" charset="0"/>
                        </a:rPr>
                        <a:t> for one year</a:t>
                      </a:r>
                      <a:endParaRPr lang="en-US" sz="1600" b="0" dirty="0">
                        <a:solidFill>
                          <a:schemeClr val="tx1"/>
                        </a:solidFill>
                        <a:latin typeface="Helvetica Neue"/>
                        <a:cs typeface="Times New Roman" pitchFamily="18" charset="0"/>
                      </a:endParaRPr>
                    </a:p>
                    <a:p>
                      <a:pPr marL="0" lvl="0" indent="0" algn="l">
                        <a:buFont typeface="Wingdings" pitchFamily="2" charset="2"/>
                        <a:buNone/>
                        <a:tabLst/>
                      </a:pPr>
                      <a:r>
                        <a:rPr lang="en-US" sz="1600" b="0" dirty="0">
                          <a:solidFill>
                            <a:schemeClr val="tx1"/>
                          </a:solidFill>
                          <a:latin typeface="Helvetica Neue"/>
                          <a:cs typeface="Times New Roman" pitchFamily="18" charset="0"/>
                        </a:rPr>
                        <a:t>Fuel Prices hike, change in fuel price translate in higher freight.</a:t>
                      </a:r>
                    </a:p>
                    <a:p>
                      <a:pPr marL="0" lvl="0" indent="0" algn="l">
                        <a:buFont typeface="Wingdings" pitchFamily="2" charset="2"/>
                        <a:buNone/>
                        <a:tabLst/>
                      </a:pPr>
                      <a:r>
                        <a:rPr lang="en-US" sz="1600" b="0" dirty="0">
                          <a:solidFill>
                            <a:schemeClr val="tx1"/>
                          </a:solidFill>
                          <a:latin typeface="Helvetica Neue"/>
                          <a:cs typeface="Times New Roman" pitchFamily="18" charset="0"/>
                        </a:rPr>
                        <a:t>Threat of innovative ideas &amp; Collaboration from competitors such as fleet management, Logistics arrangement.</a:t>
                      </a:r>
                    </a:p>
                    <a:p>
                      <a:pPr marL="0" lvl="0" indent="0" algn="l">
                        <a:buFont typeface="Wingdings" pitchFamily="2" charset="2"/>
                        <a:buNone/>
                        <a:tabLst/>
                      </a:pPr>
                      <a:r>
                        <a:rPr lang="en-US" sz="1600" b="0" dirty="0">
                          <a:solidFill>
                            <a:schemeClr val="tx1"/>
                          </a:solidFill>
                          <a:latin typeface="Helvetica Neue"/>
                          <a:cs typeface="Times New Roman" pitchFamily="18" charset="0"/>
                        </a:rPr>
                        <a:t>Shortage of cargo vehicles in near future as</a:t>
                      </a:r>
                      <a:r>
                        <a:rPr lang="en-US" sz="1600" b="0" baseline="0" dirty="0">
                          <a:solidFill>
                            <a:schemeClr val="tx1"/>
                          </a:solidFill>
                          <a:latin typeface="Helvetica Neue"/>
                          <a:cs typeface="Times New Roman" pitchFamily="18" charset="0"/>
                        </a:rPr>
                        <a:t> no new investment in the trucking sector observed </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600" dirty="0">
                          <a:solidFill>
                            <a:srgbClr val="000000"/>
                          </a:solidFill>
                          <a:latin typeface="Helvetica Neue"/>
                          <a:cs typeface="Times New Roman" pitchFamily="18" charset="0"/>
                        </a:rPr>
                        <a:t>High cost of transportation may limit the penetration in new territories</a:t>
                      </a:r>
                      <a:endParaRPr lang="en-US" sz="1600" b="0" dirty="0">
                        <a:solidFill>
                          <a:schemeClr val="tx1"/>
                        </a:solidFill>
                        <a:latin typeface="Helvetica Neue"/>
                        <a:cs typeface="Times New Roman" pitchFamily="18" charset="0"/>
                      </a:endParaRPr>
                    </a:p>
                  </a:txBody>
                  <a:tcPr marL="121920" marR="121920">
                    <a:solidFill>
                      <a:schemeClr val="accent5">
                        <a:lumMod val="40000"/>
                        <a:lumOff val="60000"/>
                      </a:schemeClr>
                    </a:solidFill>
                  </a:tcPr>
                </a:tc>
                <a:extLst>
                  <a:ext uri="{0D108BD9-81ED-4DB2-BD59-A6C34878D82A}">
                    <a16:rowId xmlns:a16="http://schemas.microsoft.com/office/drawing/2014/main" val="10001"/>
                  </a:ext>
                </a:extLst>
              </a:tr>
            </a:tbl>
          </a:graphicData>
        </a:graphic>
      </p:graphicFrame>
      <p:pic>
        <p:nvPicPr>
          <p:cNvPr id="10" name="Picture 9" descr="A picture containing food&#10;&#10;Description automatically generated">
            <a:extLst>
              <a:ext uri="{FF2B5EF4-FFF2-40B4-BE49-F238E27FC236}">
                <a16:creationId xmlns:a16="http://schemas.microsoft.com/office/drawing/2014/main" id="{47D2722F-D8C4-BA41-A17D-B146C70CA977}"/>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1234900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527125"/>
            <a:ext cx="11148655" cy="651719"/>
          </a:xfrm>
        </p:spPr>
        <p:txBody>
          <a:bodyPr>
            <a:noAutofit/>
          </a:bodyPr>
          <a:lstStyle/>
          <a:p>
            <a:r>
              <a:rPr lang="en-US" dirty="0">
                <a:latin typeface="Helvetica Neue"/>
              </a:rPr>
              <a:t>ACL Supply Chain Management SWOT Analysis</a:t>
            </a:r>
          </a:p>
        </p:txBody>
      </p:sp>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22</a:t>
            </a:fld>
            <a:endParaRPr lang="en-GB" dirty="0">
              <a:solidFill>
                <a:srgbClr val="6A0500"/>
              </a:solidFill>
            </a:endParaRPr>
          </a:p>
        </p:txBody>
      </p:sp>
      <p:graphicFrame>
        <p:nvGraphicFramePr>
          <p:cNvPr id="9" name="Table 8">
            <a:extLst>
              <a:ext uri="{FF2B5EF4-FFF2-40B4-BE49-F238E27FC236}">
                <a16:creationId xmlns:a16="http://schemas.microsoft.com/office/drawing/2014/main" id="{BDD0D1F9-147F-924B-9D99-39019B1463C4}"/>
              </a:ext>
            </a:extLst>
          </p:cNvPr>
          <p:cNvGraphicFramePr>
            <a:graphicFrameLocks noGrp="1"/>
          </p:cNvGraphicFramePr>
          <p:nvPr>
            <p:extLst>
              <p:ext uri="{D42A27DB-BD31-4B8C-83A1-F6EECF244321}">
                <p14:modId xmlns:p14="http://schemas.microsoft.com/office/powerpoint/2010/main" val="1542950897"/>
              </p:ext>
            </p:extLst>
          </p:nvPr>
        </p:nvGraphicFramePr>
        <p:xfrm>
          <a:off x="467360" y="1052998"/>
          <a:ext cx="11257280" cy="5277877"/>
        </p:xfrm>
        <a:graphic>
          <a:graphicData uri="http://schemas.openxmlformats.org/drawingml/2006/table">
            <a:tbl>
              <a:tblPr firstRow="1" bandRow="1">
                <a:tableStyleId>{5C22544A-7EE6-4342-B048-85BDC9FD1C3A}</a:tableStyleId>
              </a:tblPr>
              <a:tblGrid>
                <a:gridCol w="5485765">
                  <a:extLst>
                    <a:ext uri="{9D8B030D-6E8A-4147-A177-3AD203B41FA5}">
                      <a16:colId xmlns:a16="http://schemas.microsoft.com/office/drawing/2014/main" val="20000"/>
                    </a:ext>
                  </a:extLst>
                </a:gridCol>
                <a:gridCol w="5771515">
                  <a:extLst>
                    <a:ext uri="{9D8B030D-6E8A-4147-A177-3AD203B41FA5}">
                      <a16:colId xmlns:a16="http://schemas.microsoft.com/office/drawing/2014/main" val="20001"/>
                    </a:ext>
                  </a:extLst>
                </a:gridCol>
              </a:tblGrid>
              <a:tr h="2104470">
                <a:tc>
                  <a:txBody>
                    <a:bodyPr/>
                    <a:lstStyle/>
                    <a:p>
                      <a:pPr marL="0" lvl="0" indent="0" algn="r">
                        <a:buClr>
                          <a:schemeClr val="bg1"/>
                        </a:buClr>
                        <a:buFontTx/>
                        <a:buNone/>
                      </a:pPr>
                      <a:r>
                        <a:rPr lang="en-US" sz="2400" b="1" dirty="0">
                          <a:solidFill>
                            <a:srgbClr val="6A0500"/>
                          </a:solidFill>
                          <a:latin typeface="Helvetica Neue"/>
                        </a:rPr>
                        <a:t>STRENGTHS</a:t>
                      </a:r>
                    </a:p>
                    <a:p>
                      <a:pPr marL="0" lvl="0" indent="0" algn="r">
                        <a:buFont typeface="Wingdings" pitchFamily="2" charset="2"/>
                        <a:buNone/>
                        <a:tabLst/>
                      </a:pPr>
                      <a:r>
                        <a:rPr lang="en-US" sz="1600" b="0" dirty="0">
                          <a:solidFill>
                            <a:schemeClr val="tx1"/>
                          </a:solidFill>
                          <a:latin typeface="Helvetica Neue"/>
                          <a:cs typeface="Times New Roman" pitchFamily="18" charset="0"/>
                        </a:rPr>
                        <a:t>Strong exports to Afghanistan by Afghan vehicles</a:t>
                      </a:r>
                    </a:p>
                    <a:p>
                      <a:pPr marL="0" lvl="0" indent="0" algn="r">
                        <a:buFont typeface="Wingdings" pitchFamily="2" charset="2"/>
                        <a:buNone/>
                        <a:tabLst/>
                      </a:pPr>
                      <a:r>
                        <a:rPr lang="en-US" sz="1600" b="0" dirty="0">
                          <a:solidFill>
                            <a:schemeClr val="tx1"/>
                          </a:solidFill>
                          <a:latin typeface="Helvetica Neue"/>
                          <a:cs typeface="Times New Roman" pitchFamily="18" charset="0"/>
                        </a:rPr>
                        <a:t>Strong dealer network with a cement transport business</a:t>
                      </a:r>
                    </a:p>
                    <a:p>
                      <a:pPr marL="0" lvl="0" indent="0" algn="r">
                        <a:buFont typeface="Wingdings" pitchFamily="2" charset="2"/>
                        <a:buNone/>
                        <a:tabLst/>
                      </a:pPr>
                      <a:r>
                        <a:rPr lang="en-US" sz="1600" b="0" dirty="0">
                          <a:solidFill>
                            <a:schemeClr val="tx1"/>
                          </a:solidFill>
                          <a:latin typeface="Helvetica Neue"/>
                          <a:cs typeface="Times New Roman" pitchFamily="18" charset="0"/>
                        </a:rPr>
                        <a:t>Strategic Geographic Location (Wah &amp; Nizampur)</a:t>
                      </a:r>
                    </a:p>
                  </a:txBody>
                  <a:tcPr marL="121920" marR="121920">
                    <a:solidFill>
                      <a:schemeClr val="accent2">
                        <a:lumMod val="60000"/>
                        <a:lumOff val="40000"/>
                      </a:schemeClr>
                    </a:solidFill>
                  </a:tcPr>
                </a:tc>
                <a:tc>
                  <a:txBody>
                    <a:bodyPr/>
                    <a:lstStyle/>
                    <a:p>
                      <a:pPr marL="0" lvl="0" indent="0">
                        <a:buClr>
                          <a:schemeClr val="bg1"/>
                        </a:buClr>
                        <a:buFontTx/>
                        <a:buNone/>
                      </a:pPr>
                      <a:r>
                        <a:rPr lang="en-US" sz="2400" b="1" dirty="0">
                          <a:solidFill>
                            <a:srgbClr val="6A0500"/>
                          </a:solidFill>
                          <a:latin typeface="Helvetica Neue"/>
                        </a:rPr>
                        <a:t>OPPORTUNITIES</a:t>
                      </a:r>
                    </a:p>
                    <a:p>
                      <a:pPr marL="0" lvl="0" indent="0" algn="l">
                        <a:buFont typeface="Wingdings" pitchFamily="2" charset="2"/>
                        <a:buNone/>
                        <a:tabLst/>
                      </a:pPr>
                      <a:r>
                        <a:rPr lang="en-US" sz="1600" b="0" spc="-5" dirty="0">
                          <a:solidFill>
                            <a:schemeClr val="tx1"/>
                          </a:solidFill>
                          <a:latin typeface="Helvetica Neue"/>
                          <a:cs typeface="Times New Roman" panose="02020603050405020304" pitchFamily="18" charset="0"/>
                        </a:rPr>
                        <a:t>SCM can be a </a:t>
                      </a:r>
                      <a:r>
                        <a:rPr lang="en-US" sz="1600" b="0" dirty="0">
                          <a:solidFill>
                            <a:schemeClr val="tx1"/>
                          </a:solidFill>
                          <a:latin typeface="Helvetica Neue"/>
                          <a:cs typeface="Times New Roman" panose="02020603050405020304" pitchFamily="18" charset="0"/>
                        </a:rPr>
                        <a:t>new </a:t>
                      </a:r>
                      <a:r>
                        <a:rPr lang="en-US" sz="1600" b="0" spc="-5" dirty="0">
                          <a:solidFill>
                            <a:schemeClr val="tx1"/>
                          </a:solidFill>
                          <a:latin typeface="Helvetica Neue"/>
                          <a:cs typeface="Times New Roman" panose="02020603050405020304" pitchFamily="18" charset="0"/>
                        </a:rPr>
                        <a:t>source </a:t>
                      </a:r>
                      <a:r>
                        <a:rPr lang="en-US" sz="1600" b="0" dirty="0">
                          <a:solidFill>
                            <a:schemeClr val="tx1"/>
                          </a:solidFill>
                          <a:latin typeface="Helvetica Neue"/>
                          <a:cs typeface="Times New Roman" panose="02020603050405020304" pitchFamily="18" charset="0"/>
                        </a:rPr>
                        <a:t>of value creation </a:t>
                      </a:r>
                    </a:p>
                    <a:p>
                      <a:pPr marL="0" lvl="0" indent="0" algn="l">
                        <a:buFont typeface="Wingdings" pitchFamily="2" charset="2"/>
                        <a:buNone/>
                        <a:tabLst/>
                      </a:pPr>
                      <a:r>
                        <a:rPr lang="en-US" sz="1600" b="0" dirty="0">
                          <a:solidFill>
                            <a:schemeClr val="tx1"/>
                          </a:solidFill>
                          <a:latin typeface="Helvetica Neue"/>
                          <a:cs typeface="Times New Roman" panose="02020603050405020304" pitchFamily="18" charset="0"/>
                        </a:rPr>
                        <a:t>SCM can provide a competitive edge for efficiency gains</a:t>
                      </a:r>
                    </a:p>
                    <a:p>
                      <a:pPr marL="0" lvl="0" indent="0" algn="l">
                        <a:buFont typeface="Wingdings" pitchFamily="2" charset="2"/>
                        <a:buNone/>
                        <a:tabLst/>
                      </a:pPr>
                      <a:r>
                        <a:rPr lang="en-US" sz="1600" b="0" dirty="0">
                          <a:solidFill>
                            <a:schemeClr val="tx1"/>
                          </a:solidFill>
                          <a:latin typeface="Helvetica Neue"/>
                          <a:cs typeface="Times New Roman" panose="02020603050405020304" pitchFamily="18" charset="0"/>
                        </a:rPr>
                        <a:t>Integrated SCM can provide better visibility, velocity</a:t>
                      </a:r>
                      <a:r>
                        <a:rPr lang="en-US" sz="1600" b="0" baseline="0" dirty="0">
                          <a:solidFill>
                            <a:schemeClr val="tx1"/>
                          </a:solidFill>
                          <a:latin typeface="Helvetica Neue"/>
                          <a:cs typeface="Times New Roman" panose="02020603050405020304" pitchFamily="18" charset="0"/>
                        </a:rPr>
                        <a:t> &amp; reduce variation</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600" b="0" dirty="0">
                          <a:solidFill>
                            <a:schemeClr val="tx1"/>
                          </a:solidFill>
                          <a:latin typeface="Helvetica Neue"/>
                        </a:rPr>
                        <a:t>SCM can help to optimize inventories</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600" b="0" dirty="0">
                          <a:solidFill>
                            <a:schemeClr val="tx1"/>
                          </a:solidFill>
                          <a:latin typeface="Helvetica Neue"/>
                        </a:rPr>
                        <a:t>SCM can help to improve cash flow</a:t>
                      </a:r>
                    </a:p>
                  </a:txBody>
                  <a:tcPr marL="121920" marR="121920">
                    <a:solidFill>
                      <a:schemeClr val="accent4">
                        <a:lumMod val="40000"/>
                        <a:lumOff val="60000"/>
                      </a:schemeClr>
                    </a:solidFill>
                  </a:tcPr>
                </a:tc>
                <a:extLst>
                  <a:ext uri="{0D108BD9-81ED-4DB2-BD59-A6C34878D82A}">
                    <a16:rowId xmlns:a16="http://schemas.microsoft.com/office/drawing/2014/main" val="10000"/>
                  </a:ext>
                </a:extLst>
              </a:tr>
              <a:tr h="3173407">
                <a:tc>
                  <a:txBody>
                    <a:bodyPr/>
                    <a:lstStyle/>
                    <a:p>
                      <a:pPr marL="0" lvl="0" indent="0" algn="r">
                        <a:buClr>
                          <a:schemeClr val="bg1"/>
                        </a:buClr>
                        <a:buFontTx/>
                        <a:buNone/>
                      </a:pPr>
                      <a:r>
                        <a:rPr lang="en-US" sz="2400" b="1" dirty="0">
                          <a:solidFill>
                            <a:srgbClr val="6A0500"/>
                          </a:solidFill>
                          <a:latin typeface="Helvetica Neue"/>
                        </a:rPr>
                        <a:t>WEAKNESSES</a:t>
                      </a:r>
                    </a:p>
                    <a:p>
                      <a:pPr marL="0" lvl="0" indent="0" algn="r">
                        <a:buFont typeface="Wingdings" pitchFamily="2" charset="2"/>
                        <a:buNone/>
                        <a:tabLst/>
                      </a:pPr>
                      <a:r>
                        <a:rPr lang="en-US" sz="1600" b="0" dirty="0">
                          <a:solidFill>
                            <a:schemeClr val="tx1"/>
                          </a:solidFill>
                          <a:latin typeface="Helvetica Neue"/>
                          <a:cs typeface="Times New Roman" pitchFamily="18" charset="0"/>
                        </a:rPr>
                        <a:t>Dispatch Process risk </a:t>
                      </a:r>
                    </a:p>
                    <a:p>
                      <a:pPr marL="0" lvl="0" indent="0" algn="r">
                        <a:buFont typeface="Wingdings" pitchFamily="2" charset="2"/>
                        <a:buNone/>
                        <a:tabLst/>
                      </a:pPr>
                      <a:r>
                        <a:rPr lang="en-US" sz="1600" b="0" dirty="0">
                          <a:solidFill>
                            <a:schemeClr val="tx1"/>
                          </a:solidFill>
                          <a:latin typeface="Helvetica Neue"/>
                          <a:cs typeface="Times New Roman" pitchFamily="18" charset="0"/>
                        </a:rPr>
                        <a:t>Lack of real time visibility of dispatch status</a:t>
                      </a:r>
                      <a:r>
                        <a:rPr lang="en-US" sz="1600" b="0" baseline="0" dirty="0">
                          <a:solidFill>
                            <a:schemeClr val="tx1"/>
                          </a:solidFill>
                          <a:latin typeface="Helvetica Neue"/>
                          <a:cs typeface="Times New Roman" pitchFamily="18" charset="0"/>
                        </a:rPr>
                        <a:t> update (Technology Dashboard)</a:t>
                      </a:r>
                      <a:endParaRPr lang="en-US" sz="1600" b="0" dirty="0">
                        <a:solidFill>
                          <a:schemeClr val="tx1"/>
                        </a:solidFill>
                        <a:latin typeface="Helvetica Neue"/>
                        <a:cs typeface="Times New Roman" pitchFamily="18" charset="0"/>
                      </a:endParaRPr>
                    </a:p>
                    <a:p>
                      <a:pPr marL="0" lvl="0" indent="0" algn="r">
                        <a:buFont typeface="Wingdings" pitchFamily="2" charset="2"/>
                        <a:buNone/>
                        <a:tabLst/>
                      </a:pPr>
                      <a:r>
                        <a:rPr lang="en-US" sz="1600" b="0" dirty="0">
                          <a:solidFill>
                            <a:schemeClr val="tx1"/>
                          </a:solidFill>
                          <a:latin typeface="Helvetica Neue"/>
                          <a:cs typeface="Times New Roman" pitchFamily="18" charset="0"/>
                        </a:rPr>
                        <a:t>Slow SCM adoption</a:t>
                      </a:r>
                    </a:p>
                    <a:p>
                      <a:pPr marL="0" lvl="0" indent="0" algn="r">
                        <a:buFont typeface="Wingdings" pitchFamily="2" charset="2"/>
                        <a:buNone/>
                        <a:tabLst/>
                      </a:pPr>
                      <a:r>
                        <a:rPr lang="en-US" sz="1600" b="0" dirty="0">
                          <a:solidFill>
                            <a:schemeClr val="tx1"/>
                          </a:solidFill>
                          <a:latin typeface="Helvetica Neue"/>
                          <a:cs typeface="Times New Roman" pitchFamily="18" charset="0"/>
                        </a:rPr>
                        <a:t>Lack of SCM skill set</a:t>
                      </a:r>
                    </a:p>
                    <a:p>
                      <a:pPr marL="0" lvl="0" indent="0" algn="r">
                        <a:buFont typeface="Wingdings" pitchFamily="2" charset="2"/>
                        <a:buNone/>
                        <a:tabLst/>
                      </a:pPr>
                      <a:r>
                        <a:rPr lang="en-US" sz="1600" b="0" dirty="0">
                          <a:solidFill>
                            <a:schemeClr val="tx1"/>
                          </a:solidFill>
                          <a:latin typeface="Helvetica Neue"/>
                          <a:cs typeface="Times New Roman" pitchFamily="18" charset="0"/>
                        </a:rPr>
                        <a:t>Lack in SCM planning and way forward</a:t>
                      </a:r>
                    </a:p>
                  </a:txBody>
                  <a:tcPr marL="121920" marR="121920">
                    <a:solidFill>
                      <a:schemeClr val="accent3">
                        <a:lumMod val="60000"/>
                        <a:lumOff val="40000"/>
                      </a:schemeClr>
                    </a:solidFill>
                  </a:tcPr>
                </a:tc>
                <a:tc>
                  <a:txBody>
                    <a:bodyPr/>
                    <a:lstStyle/>
                    <a:p>
                      <a:pPr marL="0" lvl="0" indent="0" algn="l">
                        <a:buClr>
                          <a:schemeClr val="bg1"/>
                        </a:buClr>
                        <a:buFontTx/>
                        <a:buNone/>
                      </a:pPr>
                      <a:r>
                        <a:rPr lang="en-US" sz="2400" b="1" dirty="0">
                          <a:solidFill>
                            <a:srgbClr val="6A0500"/>
                          </a:solidFill>
                          <a:latin typeface="Helvetica Neue"/>
                        </a:rPr>
                        <a:t>THREATS</a:t>
                      </a:r>
                    </a:p>
                    <a:p>
                      <a:pPr marL="0" lvl="0" indent="0" algn="l">
                        <a:buFont typeface="Wingdings" pitchFamily="2" charset="2"/>
                        <a:buNone/>
                        <a:tabLst/>
                      </a:pPr>
                      <a:r>
                        <a:rPr lang="en-US" sz="1600" b="0" dirty="0">
                          <a:solidFill>
                            <a:schemeClr val="tx1"/>
                          </a:solidFill>
                          <a:latin typeface="Helvetica Neue"/>
                          <a:cs typeface="Times New Roman" pitchFamily="18" charset="0"/>
                        </a:rPr>
                        <a:t>NHA Excel weight regime poses a colossal threat to the dispatch, this has been deferred</a:t>
                      </a:r>
                      <a:r>
                        <a:rPr lang="en-US" sz="1600" b="0" baseline="0" dirty="0">
                          <a:solidFill>
                            <a:schemeClr val="tx1"/>
                          </a:solidFill>
                          <a:latin typeface="Helvetica Neue"/>
                          <a:cs typeface="Times New Roman" pitchFamily="18" charset="0"/>
                        </a:rPr>
                        <a:t> for one year</a:t>
                      </a:r>
                      <a:endParaRPr lang="en-US" sz="1600" b="0" dirty="0">
                        <a:solidFill>
                          <a:schemeClr val="tx1"/>
                        </a:solidFill>
                        <a:latin typeface="Helvetica Neue"/>
                        <a:cs typeface="Times New Roman" pitchFamily="18" charset="0"/>
                      </a:endParaRPr>
                    </a:p>
                    <a:p>
                      <a:pPr marL="0" lvl="0" indent="0" algn="l">
                        <a:buFont typeface="Wingdings" pitchFamily="2" charset="2"/>
                        <a:buNone/>
                        <a:tabLst/>
                      </a:pPr>
                      <a:r>
                        <a:rPr lang="en-US" sz="1600" b="0" dirty="0">
                          <a:solidFill>
                            <a:schemeClr val="tx1"/>
                          </a:solidFill>
                          <a:latin typeface="Helvetica Neue"/>
                          <a:cs typeface="Times New Roman" pitchFamily="18" charset="0"/>
                        </a:rPr>
                        <a:t>Fuel Prices hike, change in fuel price translate in higher freight.</a:t>
                      </a:r>
                    </a:p>
                    <a:p>
                      <a:pPr marL="0" lvl="0" indent="0" algn="l">
                        <a:buFont typeface="Wingdings" pitchFamily="2" charset="2"/>
                        <a:buNone/>
                        <a:tabLst/>
                      </a:pPr>
                      <a:r>
                        <a:rPr lang="en-US" sz="1600" b="0" dirty="0">
                          <a:solidFill>
                            <a:schemeClr val="tx1"/>
                          </a:solidFill>
                          <a:latin typeface="Helvetica Neue"/>
                          <a:cs typeface="Times New Roman" pitchFamily="18" charset="0"/>
                        </a:rPr>
                        <a:t>Threat of innovative ideas &amp; Collaboration from competitors such as fleet management, Logistics arrangement.</a:t>
                      </a:r>
                    </a:p>
                    <a:p>
                      <a:pPr marL="0" lvl="0" indent="0" algn="l">
                        <a:buFont typeface="Wingdings" pitchFamily="2" charset="2"/>
                        <a:buNone/>
                        <a:tabLst/>
                      </a:pPr>
                      <a:r>
                        <a:rPr lang="en-US" sz="1600" b="0" dirty="0">
                          <a:solidFill>
                            <a:schemeClr val="tx1"/>
                          </a:solidFill>
                          <a:latin typeface="Helvetica Neue"/>
                          <a:cs typeface="Times New Roman" pitchFamily="18" charset="0"/>
                        </a:rPr>
                        <a:t>Shortage of cargo vehicles in near future as</a:t>
                      </a:r>
                      <a:r>
                        <a:rPr lang="en-US" sz="1600" b="0" baseline="0" dirty="0">
                          <a:solidFill>
                            <a:schemeClr val="tx1"/>
                          </a:solidFill>
                          <a:latin typeface="Helvetica Neue"/>
                          <a:cs typeface="Times New Roman" pitchFamily="18" charset="0"/>
                        </a:rPr>
                        <a:t> no new investment in the trucking sector observed </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600" dirty="0">
                          <a:solidFill>
                            <a:srgbClr val="000000"/>
                          </a:solidFill>
                          <a:latin typeface="Helvetica Neue"/>
                          <a:cs typeface="Times New Roman" pitchFamily="18" charset="0"/>
                        </a:rPr>
                        <a:t>High cost of transportation may limit the penetration in new territories</a:t>
                      </a:r>
                      <a:endParaRPr lang="en-US" sz="1600" b="0" dirty="0">
                        <a:solidFill>
                          <a:schemeClr val="tx1"/>
                        </a:solidFill>
                        <a:latin typeface="Helvetica Neue"/>
                        <a:cs typeface="Times New Roman" pitchFamily="18" charset="0"/>
                      </a:endParaRPr>
                    </a:p>
                  </a:txBody>
                  <a:tcPr marL="121920" marR="121920">
                    <a:solidFill>
                      <a:schemeClr val="accent5">
                        <a:lumMod val="40000"/>
                        <a:lumOff val="60000"/>
                      </a:schemeClr>
                    </a:solidFill>
                  </a:tcPr>
                </a:tc>
                <a:extLst>
                  <a:ext uri="{0D108BD9-81ED-4DB2-BD59-A6C34878D82A}">
                    <a16:rowId xmlns:a16="http://schemas.microsoft.com/office/drawing/2014/main" val="10001"/>
                  </a:ext>
                </a:extLst>
              </a:tr>
            </a:tbl>
          </a:graphicData>
        </a:graphic>
      </p:graphicFrame>
      <p:pic>
        <p:nvPicPr>
          <p:cNvPr id="7" name="Picture 6" descr="A picture containing food&#10;&#10;Description automatically generated">
            <a:extLst>
              <a:ext uri="{FF2B5EF4-FFF2-40B4-BE49-F238E27FC236}">
                <a16:creationId xmlns:a16="http://schemas.microsoft.com/office/drawing/2014/main" id="{AB061EDE-82BC-204F-BD39-D7B667C942E8}"/>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68176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90" y="568614"/>
            <a:ext cx="10887710" cy="887240"/>
          </a:xfrm>
        </p:spPr>
        <p:txBody>
          <a:bodyPr anchor="t">
            <a:normAutofit/>
          </a:bodyPr>
          <a:lstStyle/>
          <a:p>
            <a:r>
              <a:rPr lang="en-US" dirty="0"/>
              <a:t>Supply Chain Initiative by Competitors in Cement industry</a:t>
            </a:r>
          </a:p>
        </p:txBody>
      </p:sp>
      <p:graphicFrame>
        <p:nvGraphicFramePr>
          <p:cNvPr id="6" name="Content Placeholder 5"/>
          <p:cNvGraphicFramePr>
            <a:graphicFrameLocks noGrp="1"/>
          </p:cNvGraphicFramePr>
          <p:nvPr>
            <p:ph idx="1"/>
          </p:nvPr>
        </p:nvGraphicFramePr>
        <p:xfrm>
          <a:off x="466090" y="1220332"/>
          <a:ext cx="11258550" cy="5069050"/>
        </p:xfrm>
        <a:graphic>
          <a:graphicData uri="http://schemas.openxmlformats.org/drawingml/2006/table">
            <a:tbl>
              <a:tblPr firstRow="1" bandRow="1">
                <a:tableStyleId>{5C22544A-7EE6-4342-B048-85BDC9FD1C3A}</a:tableStyleId>
              </a:tblPr>
              <a:tblGrid>
                <a:gridCol w="860905">
                  <a:extLst>
                    <a:ext uri="{9D8B030D-6E8A-4147-A177-3AD203B41FA5}">
                      <a16:colId xmlns:a16="http://schemas.microsoft.com/office/drawing/2014/main" val="20000"/>
                    </a:ext>
                  </a:extLst>
                </a:gridCol>
                <a:gridCol w="2227363">
                  <a:extLst>
                    <a:ext uri="{9D8B030D-6E8A-4147-A177-3AD203B41FA5}">
                      <a16:colId xmlns:a16="http://schemas.microsoft.com/office/drawing/2014/main" val="20001"/>
                    </a:ext>
                  </a:extLst>
                </a:gridCol>
                <a:gridCol w="5857271">
                  <a:extLst>
                    <a:ext uri="{9D8B030D-6E8A-4147-A177-3AD203B41FA5}">
                      <a16:colId xmlns:a16="http://schemas.microsoft.com/office/drawing/2014/main" val="3029069804"/>
                    </a:ext>
                  </a:extLst>
                </a:gridCol>
                <a:gridCol w="2313011">
                  <a:extLst>
                    <a:ext uri="{9D8B030D-6E8A-4147-A177-3AD203B41FA5}">
                      <a16:colId xmlns:a16="http://schemas.microsoft.com/office/drawing/2014/main" val="20002"/>
                    </a:ext>
                  </a:extLst>
                </a:gridCol>
              </a:tblGrid>
              <a:tr h="724150">
                <a:tc>
                  <a:txBody>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Sr. No.</a:t>
                      </a:r>
                    </a:p>
                  </a:txBody>
                  <a:tcPr anchor="ctr"/>
                </a:tc>
                <a:tc>
                  <a:txBody>
                    <a:bodyPr/>
                    <a:lstStyle/>
                    <a:p>
                      <a:pPr algn="l"/>
                      <a:r>
                        <a:rPr lang="en-US" sz="1600" dirty="0">
                          <a:latin typeface="Helvetica Neue"/>
                        </a:rPr>
                        <a:t>Cement Company</a:t>
                      </a:r>
                    </a:p>
                  </a:txBody>
                  <a:tcPr anchor="ctr"/>
                </a:tc>
                <a:tc>
                  <a:txBody>
                    <a:bodyPr/>
                    <a:lstStyle/>
                    <a:p>
                      <a:pPr algn="l"/>
                      <a:r>
                        <a:rPr lang="en-US" sz="1600" dirty="0">
                          <a:latin typeface="Helvetica Neue"/>
                        </a:rPr>
                        <a:t>Supply Chain Initiative by Competitors in Cement industry</a:t>
                      </a:r>
                    </a:p>
                  </a:txBody>
                  <a:tcPr anchor="ctr"/>
                </a:tc>
                <a:tc>
                  <a:txBody>
                    <a:bodyPr/>
                    <a:lstStyle/>
                    <a:p>
                      <a:pPr algn="l"/>
                      <a:r>
                        <a:rPr lang="en-US" sz="1600" dirty="0">
                          <a:latin typeface="Helvetica Neue"/>
                        </a:rPr>
                        <a:t>Enterprise</a:t>
                      </a:r>
                      <a:r>
                        <a:rPr lang="en-US" sz="1600" baseline="0" dirty="0">
                          <a:latin typeface="Helvetica Neue"/>
                        </a:rPr>
                        <a:t> Resource Planning</a:t>
                      </a:r>
                      <a:endParaRPr lang="en-US" sz="1600" dirty="0">
                        <a:latin typeface="Helvetica Neue"/>
                      </a:endParaRPr>
                    </a:p>
                  </a:txBody>
                  <a:tcPr anchor="ctr"/>
                </a:tc>
                <a:extLst>
                  <a:ext uri="{0D108BD9-81ED-4DB2-BD59-A6C34878D82A}">
                    <a16:rowId xmlns:a16="http://schemas.microsoft.com/office/drawing/2014/main" val="10000"/>
                  </a:ext>
                </a:extLst>
              </a:tr>
              <a:tr h="724150">
                <a:tc>
                  <a:txBody>
                    <a:bodyPr/>
                    <a:lstStyle/>
                    <a:p>
                      <a:pPr algn="ctr"/>
                      <a:r>
                        <a:rPr lang="en-US" sz="1600" dirty="0">
                          <a:latin typeface="Helvetica Neue"/>
                        </a:rPr>
                        <a:t>1</a:t>
                      </a:r>
                    </a:p>
                  </a:txBody>
                  <a:tcPr anchor="ctr"/>
                </a:tc>
                <a:tc>
                  <a:txBody>
                    <a:bodyPr/>
                    <a:lstStyle/>
                    <a:p>
                      <a:pPr algn="ctr"/>
                      <a:r>
                        <a:rPr lang="en-US" sz="1600" b="1" dirty="0">
                          <a:latin typeface="Helvetica Neue"/>
                        </a:rPr>
                        <a:t>Bestway</a:t>
                      </a:r>
                    </a:p>
                  </a:txBody>
                  <a:tcPr anchor="ctr"/>
                </a:tc>
                <a:tc>
                  <a:txBody>
                    <a:bodyPr/>
                    <a:lstStyle/>
                    <a:p>
                      <a:pPr algn="l"/>
                      <a:r>
                        <a:rPr lang="en-US" sz="1600" b="0" i="0" kern="1200" dirty="0">
                          <a:solidFill>
                            <a:schemeClr val="dk1"/>
                          </a:solidFill>
                          <a:effectLst/>
                          <a:latin typeface="Helvetica Neue"/>
                          <a:ea typeface="+mn-ea"/>
                          <a:cs typeface="+mn-cs"/>
                        </a:rPr>
                        <a:t>Bestway cement expanding fleet and operations through fleet financing by</a:t>
                      </a:r>
                      <a:r>
                        <a:rPr lang="en-US" sz="1600" b="0" i="0" kern="1200" baseline="0" dirty="0">
                          <a:solidFill>
                            <a:schemeClr val="dk1"/>
                          </a:solidFill>
                          <a:effectLst/>
                          <a:latin typeface="Helvetica Neue"/>
                          <a:ea typeface="+mn-ea"/>
                          <a:cs typeface="+mn-cs"/>
                        </a:rPr>
                        <a:t> </a:t>
                      </a:r>
                      <a:r>
                        <a:rPr lang="en-US" sz="1600" dirty="0">
                          <a:latin typeface="Helvetica Neue"/>
                          <a:cs typeface="Times New Roman" pitchFamily="18" charset="0"/>
                        </a:rPr>
                        <a:t>Karandaaz bankability of transport </a:t>
                      </a:r>
                      <a:endParaRPr lang="en-US" sz="1600" dirty="0">
                        <a:latin typeface="Helvetica Neue"/>
                      </a:endParaRPr>
                    </a:p>
                  </a:txBody>
                  <a:tcPr anchor="ctr"/>
                </a:tc>
                <a:tc>
                  <a:txBody>
                    <a:bodyPr/>
                    <a:lstStyle/>
                    <a:p>
                      <a:pPr algn="ctr"/>
                      <a:r>
                        <a:rPr lang="en-US" sz="1600" dirty="0">
                          <a:latin typeface="Helvetica Neue"/>
                        </a:rPr>
                        <a:t>SAP</a:t>
                      </a:r>
                    </a:p>
                  </a:txBody>
                  <a:tcPr anchor="ctr"/>
                </a:tc>
                <a:extLst>
                  <a:ext uri="{0D108BD9-81ED-4DB2-BD59-A6C34878D82A}">
                    <a16:rowId xmlns:a16="http://schemas.microsoft.com/office/drawing/2014/main" val="10001"/>
                  </a:ext>
                </a:extLst>
              </a:tr>
              <a:tr h="724150">
                <a:tc>
                  <a:txBody>
                    <a:bodyPr/>
                    <a:lstStyle/>
                    <a:p>
                      <a:pPr algn="ctr"/>
                      <a:r>
                        <a:rPr lang="en-US" sz="1600" dirty="0">
                          <a:latin typeface="Helvetica Neue"/>
                        </a:rPr>
                        <a:t>2</a:t>
                      </a:r>
                    </a:p>
                  </a:txBody>
                  <a:tcPr anchor="ctr"/>
                </a:tc>
                <a:tc>
                  <a:txBody>
                    <a:bodyPr/>
                    <a:lstStyle/>
                    <a:p>
                      <a:pPr algn="ctr"/>
                      <a:r>
                        <a:rPr lang="en-US" sz="1600" b="1" dirty="0">
                          <a:latin typeface="Helvetica Neue"/>
                        </a:rPr>
                        <a:t>Lucky </a:t>
                      </a:r>
                    </a:p>
                  </a:txBody>
                  <a:tcPr anchor="ctr"/>
                </a:tc>
                <a:tc>
                  <a:txBody>
                    <a:bodyPr/>
                    <a:lstStyle/>
                    <a:p>
                      <a:pPr algn="l"/>
                      <a:r>
                        <a:rPr lang="en-US" sz="1600" b="0" i="0" kern="1200" dirty="0">
                          <a:solidFill>
                            <a:schemeClr val="dk1"/>
                          </a:solidFill>
                          <a:effectLst/>
                          <a:latin typeface="Helvetica Neue"/>
                          <a:ea typeface="+mn-ea"/>
                          <a:cs typeface="+mn-cs"/>
                        </a:rPr>
                        <a:t>Lucky</a:t>
                      </a:r>
                      <a:r>
                        <a:rPr lang="en-US" sz="1600" b="0" i="0" kern="1200" baseline="0" dirty="0">
                          <a:solidFill>
                            <a:schemeClr val="dk1"/>
                          </a:solidFill>
                          <a:effectLst/>
                          <a:latin typeface="Helvetica Neue"/>
                          <a:ea typeface="+mn-ea"/>
                          <a:cs typeface="+mn-cs"/>
                        </a:rPr>
                        <a:t> </a:t>
                      </a:r>
                      <a:r>
                        <a:rPr lang="en-US" sz="1600" b="0" i="0" kern="1200" dirty="0">
                          <a:solidFill>
                            <a:schemeClr val="dk1"/>
                          </a:solidFill>
                          <a:effectLst/>
                          <a:latin typeface="Helvetica Neue"/>
                          <a:ea typeface="+mn-ea"/>
                          <a:cs typeface="+mn-cs"/>
                        </a:rPr>
                        <a:t>cement expanding fleet and operations through fleet financing by</a:t>
                      </a:r>
                      <a:r>
                        <a:rPr lang="en-US" sz="1600" b="0" i="0" kern="1200" baseline="0" dirty="0">
                          <a:solidFill>
                            <a:schemeClr val="dk1"/>
                          </a:solidFill>
                          <a:effectLst/>
                          <a:latin typeface="Helvetica Neue"/>
                          <a:ea typeface="+mn-ea"/>
                          <a:cs typeface="+mn-cs"/>
                        </a:rPr>
                        <a:t> </a:t>
                      </a:r>
                      <a:r>
                        <a:rPr lang="en-US" sz="1600" b="0" i="0" kern="1200" baseline="0" dirty="0">
                          <a:solidFill>
                            <a:schemeClr val="dk1"/>
                          </a:solidFill>
                          <a:effectLst/>
                          <a:latin typeface="Helvetica Neue"/>
                          <a:ea typeface="+mn-ea"/>
                          <a:cs typeface="Times New Roman" pitchFamily="18" charset="0"/>
                        </a:rPr>
                        <a:t>banks</a:t>
                      </a:r>
                      <a:endParaRPr lang="en-US" sz="1600" dirty="0">
                        <a:latin typeface="Helvetica Neue"/>
                      </a:endParaRPr>
                    </a:p>
                  </a:txBody>
                  <a:tcPr anchor="ctr"/>
                </a:tc>
                <a:tc>
                  <a:txBody>
                    <a:bodyPr/>
                    <a:lstStyle/>
                    <a:p>
                      <a:pPr algn="ctr"/>
                      <a:r>
                        <a:rPr lang="en-US" sz="1600" dirty="0">
                          <a:latin typeface="Helvetica Neue"/>
                        </a:rPr>
                        <a:t>SAP</a:t>
                      </a:r>
                    </a:p>
                  </a:txBody>
                  <a:tcPr anchor="ctr"/>
                </a:tc>
                <a:extLst>
                  <a:ext uri="{0D108BD9-81ED-4DB2-BD59-A6C34878D82A}">
                    <a16:rowId xmlns:a16="http://schemas.microsoft.com/office/drawing/2014/main" val="10002"/>
                  </a:ext>
                </a:extLst>
              </a:tr>
              <a:tr h="724150">
                <a:tc>
                  <a:txBody>
                    <a:bodyPr/>
                    <a:lstStyle/>
                    <a:p>
                      <a:pPr algn="ctr"/>
                      <a:r>
                        <a:rPr lang="en-US" sz="1600" dirty="0">
                          <a:latin typeface="Helvetica Neue"/>
                        </a:rPr>
                        <a:t>3</a:t>
                      </a:r>
                    </a:p>
                  </a:txBody>
                  <a:tcPr anchor="ctr"/>
                </a:tc>
                <a:tc>
                  <a:txBody>
                    <a:bodyPr/>
                    <a:lstStyle/>
                    <a:p>
                      <a:pPr algn="ctr"/>
                      <a:r>
                        <a:rPr lang="en-US" sz="1600" b="1" dirty="0">
                          <a:latin typeface="Helvetica Neue"/>
                        </a:rPr>
                        <a:t>Maple Leaf</a:t>
                      </a:r>
                    </a:p>
                  </a:txBody>
                  <a:tcPr anchor="ctr"/>
                </a:tc>
                <a:tc>
                  <a:txBody>
                    <a:bodyPr/>
                    <a:lstStyle/>
                    <a:p>
                      <a:pPr algn="l"/>
                      <a:r>
                        <a:rPr lang="en-US" sz="1600" dirty="0">
                          <a:latin typeface="Helvetica Neue"/>
                        </a:rPr>
                        <a:t>Introduce “Maple Leaf Truck Adda” for efficient down stream logistics</a:t>
                      </a:r>
                    </a:p>
                  </a:txBody>
                  <a:tcPr anchor="ctr"/>
                </a:tc>
                <a:tc>
                  <a:txBody>
                    <a:bodyPr/>
                    <a:lstStyle/>
                    <a:p>
                      <a:pPr algn="ctr"/>
                      <a:r>
                        <a:rPr lang="en-US" sz="1600" dirty="0">
                          <a:latin typeface="Helvetica Neue"/>
                        </a:rPr>
                        <a:t>Oracle</a:t>
                      </a:r>
                    </a:p>
                  </a:txBody>
                  <a:tcPr anchor="ctr"/>
                </a:tc>
                <a:extLst>
                  <a:ext uri="{0D108BD9-81ED-4DB2-BD59-A6C34878D82A}">
                    <a16:rowId xmlns:a16="http://schemas.microsoft.com/office/drawing/2014/main" val="10003"/>
                  </a:ext>
                </a:extLst>
              </a:tr>
              <a:tr h="724150">
                <a:tc>
                  <a:txBody>
                    <a:bodyPr/>
                    <a:lstStyle/>
                    <a:p>
                      <a:pPr algn="ctr"/>
                      <a:r>
                        <a:rPr lang="en-US" sz="1600" dirty="0">
                          <a:latin typeface="Helvetica Neue"/>
                        </a:rPr>
                        <a:t>4</a:t>
                      </a:r>
                    </a:p>
                  </a:txBody>
                  <a:tcPr anchor="ctr"/>
                </a:tc>
                <a:tc>
                  <a:txBody>
                    <a:bodyPr/>
                    <a:lstStyle/>
                    <a:p>
                      <a:pPr algn="ctr"/>
                      <a:r>
                        <a:rPr lang="en-US" sz="1600" b="1" dirty="0">
                          <a:latin typeface="Helvetica Neue"/>
                        </a:rPr>
                        <a:t>Cherat </a:t>
                      </a:r>
                    </a:p>
                  </a:txBody>
                  <a:tcPr anchor="ctr"/>
                </a:tc>
                <a:tc>
                  <a:txBody>
                    <a:bodyPr/>
                    <a:lstStyle/>
                    <a:p>
                      <a:pPr algn="l"/>
                      <a:r>
                        <a:rPr lang="en-US" sz="1600" dirty="0">
                          <a:latin typeface="Helvetica Neue"/>
                        </a:rPr>
                        <a:t>Heading to achieve efficient working capital management objective by Supply Chain Management </a:t>
                      </a:r>
                    </a:p>
                  </a:txBody>
                  <a:tcPr anchor="ctr"/>
                </a:tc>
                <a:tc>
                  <a:txBody>
                    <a:bodyPr/>
                    <a:lstStyle/>
                    <a:p>
                      <a:pPr algn="ctr"/>
                      <a:r>
                        <a:rPr lang="en-US" sz="1600" dirty="0">
                          <a:latin typeface="Helvetica Neue"/>
                        </a:rPr>
                        <a:t>SAP</a:t>
                      </a:r>
                    </a:p>
                  </a:txBody>
                  <a:tcPr anchor="ctr"/>
                </a:tc>
                <a:extLst>
                  <a:ext uri="{0D108BD9-81ED-4DB2-BD59-A6C34878D82A}">
                    <a16:rowId xmlns:a16="http://schemas.microsoft.com/office/drawing/2014/main" val="3968102906"/>
                  </a:ext>
                </a:extLst>
              </a:tr>
              <a:tr h="724150">
                <a:tc>
                  <a:txBody>
                    <a:bodyPr/>
                    <a:lstStyle/>
                    <a:p>
                      <a:pPr algn="ctr"/>
                      <a:r>
                        <a:rPr lang="en-US" sz="1600" dirty="0">
                          <a:latin typeface="Helvetica Neue"/>
                        </a:rPr>
                        <a:t>5</a:t>
                      </a:r>
                    </a:p>
                  </a:txBody>
                  <a:tcPr anchor="ctr"/>
                </a:tc>
                <a:tc>
                  <a:txBody>
                    <a:bodyPr/>
                    <a:lstStyle/>
                    <a:p>
                      <a:pPr algn="ctr"/>
                      <a:r>
                        <a:rPr lang="en-US" sz="1600" b="1" dirty="0">
                          <a:latin typeface="Helvetica Neue"/>
                        </a:rPr>
                        <a:t>Kohat</a:t>
                      </a:r>
                    </a:p>
                  </a:txBody>
                  <a:tcPr anchor="ctr"/>
                </a:tc>
                <a:tc>
                  <a:txBody>
                    <a:bodyPr/>
                    <a:lstStyle/>
                    <a:p>
                      <a:pPr algn="l"/>
                      <a:r>
                        <a:rPr lang="en-US" sz="1600" dirty="0">
                          <a:latin typeface="Helvetica Neue"/>
                        </a:rPr>
                        <a:t>Efficiently</a:t>
                      </a:r>
                      <a:r>
                        <a:rPr lang="en-US" sz="1600" baseline="0" dirty="0">
                          <a:latin typeface="Helvetica Neue"/>
                        </a:rPr>
                        <a:t> manage order management &amp; dispatch </a:t>
                      </a:r>
                      <a:endParaRPr lang="en-US" sz="1600" dirty="0">
                        <a:latin typeface="Helvetica Neue"/>
                      </a:endParaRPr>
                    </a:p>
                  </a:txBody>
                  <a:tcPr anchor="ctr"/>
                </a:tc>
                <a:tc>
                  <a:txBody>
                    <a:bodyPr/>
                    <a:lstStyle/>
                    <a:p>
                      <a:pPr algn="ctr"/>
                      <a:r>
                        <a:rPr lang="en-US" sz="1600" dirty="0">
                          <a:latin typeface="Helvetica Neue"/>
                        </a:rPr>
                        <a:t>Oracle</a:t>
                      </a:r>
                    </a:p>
                  </a:txBody>
                  <a:tcPr anchor="ctr"/>
                </a:tc>
                <a:extLst>
                  <a:ext uri="{0D108BD9-81ED-4DB2-BD59-A6C34878D82A}">
                    <a16:rowId xmlns:a16="http://schemas.microsoft.com/office/drawing/2014/main" val="620263135"/>
                  </a:ext>
                </a:extLst>
              </a:tr>
              <a:tr h="724150">
                <a:tc>
                  <a:txBody>
                    <a:bodyPr/>
                    <a:lstStyle/>
                    <a:p>
                      <a:pPr algn="ctr"/>
                      <a:r>
                        <a:rPr lang="en-US" sz="1600" dirty="0">
                          <a:latin typeface="Helvetica Neue"/>
                        </a:rPr>
                        <a:t>6</a:t>
                      </a:r>
                    </a:p>
                  </a:txBody>
                  <a:tcPr anchor="ctr"/>
                </a:tc>
                <a:tc>
                  <a:txBody>
                    <a:bodyPr/>
                    <a:lstStyle/>
                    <a:p>
                      <a:pPr algn="ctr"/>
                      <a:r>
                        <a:rPr lang="en-US" sz="1600" b="1" dirty="0">
                          <a:latin typeface="Helvetica Neue"/>
                        </a:rPr>
                        <a:t>Dewan</a:t>
                      </a:r>
                    </a:p>
                  </a:txBody>
                  <a:tcPr anchor="ctr"/>
                </a:tc>
                <a:tc>
                  <a:txBody>
                    <a:bodyPr/>
                    <a:lstStyle/>
                    <a:p>
                      <a:pPr algn="l"/>
                      <a:r>
                        <a:rPr lang="en-US" sz="1600" dirty="0">
                          <a:latin typeface="Helvetica Neue"/>
                        </a:rPr>
                        <a:t>Efficiently</a:t>
                      </a:r>
                      <a:r>
                        <a:rPr lang="en-US" sz="1600" baseline="0" dirty="0">
                          <a:latin typeface="Helvetica Neue"/>
                        </a:rPr>
                        <a:t> manage order management &amp; dispatch </a:t>
                      </a:r>
                      <a:endParaRPr lang="en-US" sz="1600" dirty="0">
                        <a:latin typeface="Helvetica Neue"/>
                      </a:endParaRPr>
                    </a:p>
                  </a:txBody>
                  <a:tcPr anchor="ctr"/>
                </a:tc>
                <a:tc>
                  <a:txBody>
                    <a:bodyPr/>
                    <a:lstStyle/>
                    <a:p>
                      <a:pPr algn="ctr"/>
                      <a:r>
                        <a:rPr lang="en-US" sz="1600" dirty="0">
                          <a:latin typeface="Helvetica Neue"/>
                        </a:rPr>
                        <a:t>Oracle</a:t>
                      </a:r>
                    </a:p>
                  </a:txBody>
                  <a:tcPr anchor="ctr"/>
                </a:tc>
                <a:extLst>
                  <a:ext uri="{0D108BD9-81ED-4DB2-BD59-A6C34878D82A}">
                    <a16:rowId xmlns:a16="http://schemas.microsoft.com/office/drawing/2014/main" val="1209530839"/>
                  </a:ext>
                </a:extLst>
              </a:tr>
            </a:tbl>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23</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B92FA407-A27D-0A4C-BFEE-F892262A95A0}"/>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600234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90" y="568614"/>
            <a:ext cx="10887710" cy="887240"/>
          </a:xfrm>
        </p:spPr>
        <p:txBody>
          <a:bodyPr>
            <a:normAutofit/>
          </a:bodyPr>
          <a:lstStyle/>
          <a:p>
            <a:r>
              <a:rPr lang="en-US" dirty="0">
                <a:latin typeface="Helvetica Neue"/>
                <a:cs typeface="Times New Roman" panose="02020603050405020304" pitchFamily="18" charset="0"/>
              </a:rPr>
              <a:t>Preparing for Supply Chain Innovations &amp; Collaborations to meet future challenges</a:t>
            </a:r>
            <a:endParaRPr lang="en-US" dirty="0"/>
          </a:p>
        </p:txBody>
      </p:sp>
      <p:graphicFrame>
        <p:nvGraphicFramePr>
          <p:cNvPr id="6" name="Content Placeholder 5"/>
          <p:cNvGraphicFramePr>
            <a:graphicFrameLocks noGrp="1"/>
          </p:cNvGraphicFramePr>
          <p:nvPr>
            <p:ph idx="1"/>
          </p:nvPr>
        </p:nvGraphicFramePr>
        <p:xfrm>
          <a:off x="466090" y="1473698"/>
          <a:ext cx="11258550" cy="4727292"/>
        </p:xfrm>
        <a:graphic>
          <a:graphicData uri="http://schemas.openxmlformats.org/drawingml/2006/table">
            <a:tbl>
              <a:tblPr firstRow="1" bandRow="1">
                <a:tableStyleId>{5C22544A-7EE6-4342-B048-85BDC9FD1C3A}</a:tableStyleId>
              </a:tblPr>
              <a:tblGrid>
                <a:gridCol w="475606">
                  <a:extLst>
                    <a:ext uri="{9D8B030D-6E8A-4147-A177-3AD203B41FA5}">
                      <a16:colId xmlns:a16="http://schemas.microsoft.com/office/drawing/2014/main" val="20000"/>
                    </a:ext>
                  </a:extLst>
                </a:gridCol>
                <a:gridCol w="3078761">
                  <a:extLst>
                    <a:ext uri="{9D8B030D-6E8A-4147-A177-3AD203B41FA5}">
                      <a16:colId xmlns:a16="http://schemas.microsoft.com/office/drawing/2014/main" val="20001"/>
                    </a:ext>
                  </a:extLst>
                </a:gridCol>
                <a:gridCol w="7704183">
                  <a:extLst>
                    <a:ext uri="{9D8B030D-6E8A-4147-A177-3AD203B41FA5}">
                      <a16:colId xmlns:a16="http://schemas.microsoft.com/office/drawing/2014/main" val="20002"/>
                    </a:ext>
                  </a:extLst>
                </a:gridCol>
              </a:tblGrid>
              <a:tr h="606882">
                <a:tc>
                  <a:txBody>
                    <a:bodyPr/>
                    <a:lstStyle/>
                    <a:p>
                      <a:r>
                        <a:rPr lang="en-US" sz="1600" dirty="0" err="1">
                          <a:latin typeface="Helvetica Neue" panose="02000503000000020004" pitchFamily="2" charset="0"/>
                          <a:ea typeface="Helvetica Neue" panose="02000503000000020004" pitchFamily="2" charset="0"/>
                          <a:cs typeface="Helvetica Neue" panose="02000503000000020004" pitchFamily="2" charset="0"/>
                        </a:rPr>
                        <a:t>Sr</a:t>
                      </a:r>
                      <a:r>
                        <a:rPr lang="en-US" sz="1600" dirty="0">
                          <a:latin typeface="Helvetica Neue" panose="02000503000000020004" pitchFamily="2" charset="0"/>
                          <a:ea typeface="Helvetica Neue" panose="02000503000000020004" pitchFamily="2" charset="0"/>
                          <a:cs typeface="Helvetica Neue" panose="02000503000000020004" pitchFamily="2" charset="0"/>
                        </a:rPr>
                        <a:t> No</a:t>
                      </a:r>
                    </a:p>
                  </a:txBody>
                  <a:tcPr/>
                </a:tc>
                <a:tc>
                  <a:txBody>
                    <a:body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SC Innovations &amp; Collaboration</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Salient Feature</a:t>
                      </a:r>
                    </a:p>
                  </a:txBody>
                  <a:tcPr/>
                </a:tc>
                <a:extLst>
                  <a:ext uri="{0D108BD9-81ED-4DB2-BD59-A6C34878D82A}">
                    <a16:rowId xmlns:a16="http://schemas.microsoft.com/office/drawing/2014/main" val="10000"/>
                  </a:ext>
                </a:extLst>
              </a:tr>
              <a:tr h="1373470">
                <a:tc>
                  <a:txBody>
                    <a:bodyPr/>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Helvetica Neue" panose="02000503000000020004" pitchFamily="2" charset="0"/>
                          <a:ea typeface="Helvetica Neue" panose="02000503000000020004" pitchFamily="2" charset="0"/>
                          <a:cs typeface="Helvetica Neue" panose="02000503000000020004" pitchFamily="2" charset="0"/>
                        </a:rPr>
                        <a:t>Careem and Unilever Partner for a Cost Effective Logistics Solution</a:t>
                      </a:r>
                      <a:r>
                        <a:rPr lang="en-US" sz="1600" b="1" baseline="30000" dirty="0">
                          <a:latin typeface="Helvetica Neue" panose="02000503000000020004" pitchFamily="2" charset="0"/>
                          <a:ea typeface="Helvetica Neue" panose="02000503000000020004" pitchFamily="2" charset="0"/>
                          <a:cs typeface="Helvetica Neue" panose="02000503000000020004" pitchFamily="2" charset="0"/>
                        </a:rPr>
                        <a:t>1</a:t>
                      </a: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285750" indent="-285750">
                        <a:buFont typeface="Wingdings" pitchFamily="2" charset="2"/>
                        <a:buChar char="§"/>
                      </a:pPr>
                      <a:r>
                        <a:rPr lang="en-US" sz="1600" b="0" i="0" kern="1200" dirty="0">
                          <a:solidFill>
                            <a:schemeClr val="dk1"/>
                          </a:solidFill>
                          <a:effectLst/>
                          <a:latin typeface="Helvetica Neue" panose="02000503000000020004" pitchFamily="2" charset="0"/>
                          <a:ea typeface="Helvetica Neue" panose="02000503000000020004" pitchFamily="2" charset="0"/>
                          <a:cs typeface="Helvetica Neue" panose="02000503000000020004" pitchFamily="2" charset="0"/>
                        </a:rPr>
                        <a:t>The digital solution provided by Careem will improve service levels and reduce costs for Unilever by implementing new business models</a:t>
                      </a:r>
                    </a:p>
                    <a:p>
                      <a:pPr marL="285750" indent="-285750">
                        <a:buFont typeface="Wingdings" pitchFamily="2" charset="2"/>
                        <a:buChar char="§"/>
                      </a:pPr>
                      <a:endParaRPr lang="en-US" sz="1600" b="0" i="0" kern="1200" dirty="0">
                        <a:solidFill>
                          <a:schemeClr val="dk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Wingdings" pitchFamily="2" charset="2"/>
                        <a:buChar char="§"/>
                      </a:pPr>
                      <a:r>
                        <a:rPr lang="en-US" sz="1600" b="0" i="0" kern="1200" dirty="0">
                          <a:solidFill>
                            <a:schemeClr val="dk1"/>
                          </a:solidFill>
                          <a:effectLst/>
                          <a:latin typeface="Helvetica Neue" panose="02000503000000020004" pitchFamily="2" charset="0"/>
                          <a:ea typeface="Helvetica Neue" panose="02000503000000020004" pitchFamily="2" charset="0"/>
                          <a:cs typeface="Helvetica Neue" panose="02000503000000020004" pitchFamily="2" charset="0"/>
                        </a:rPr>
                        <a:t>Key target areas will include: delivery of leftover stock that can be transported through Careem, delivery of stock to remote locations, and urgent deliveries</a:t>
                      </a:r>
                      <a:r>
                        <a:rPr lang="en-US" sz="1600" dirty="0">
                          <a:latin typeface="Helvetica Neue" panose="02000503000000020004" pitchFamily="2" charset="0"/>
                          <a:ea typeface="Helvetica Neue" panose="02000503000000020004" pitchFamily="2" charset="0"/>
                          <a:cs typeface="Helvetica Neue" panose="02000503000000020004" pitchFamily="2" charset="0"/>
                        </a:rPr>
                        <a:t> </a:t>
                      </a:r>
                    </a:p>
                  </a:txBody>
                  <a:tcPr/>
                </a:tc>
                <a:extLst>
                  <a:ext uri="{0D108BD9-81ED-4DB2-BD59-A6C34878D82A}">
                    <a16:rowId xmlns:a16="http://schemas.microsoft.com/office/drawing/2014/main" val="10001"/>
                  </a:ext>
                </a:extLst>
              </a:tr>
              <a:tr h="1373470">
                <a:tc>
                  <a:txBody>
                    <a:bodyPr/>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Helvetica Neue" panose="02000503000000020004" pitchFamily="2" charset="0"/>
                          <a:ea typeface="Helvetica Neue" panose="02000503000000020004" pitchFamily="2" charset="0"/>
                          <a:cs typeface="Helvetica Neue" panose="02000503000000020004" pitchFamily="2" charset="0"/>
                        </a:rPr>
                        <a:t>Karandaaz bankability of transport sector</a:t>
                      </a:r>
                      <a:r>
                        <a:rPr lang="en-US" sz="1600" b="1" baseline="30000" dirty="0">
                          <a:latin typeface="Helvetica Neue" panose="02000503000000020004" pitchFamily="2" charset="0"/>
                          <a:ea typeface="Helvetica Neue" panose="02000503000000020004" pitchFamily="2" charset="0"/>
                          <a:cs typeface="Helvetica Neue" panose="02000503000000020004" pitchFamily="2" charset="0"/>
                        </a:rPr>
                        <a:t>2</a:t>
                      </a: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285750" indent="-285750">
                        <a:buFont typeface="Wingdings" pitchFamily="2" charset="2"/>
                        <a:buChar char="§"/>
                      </a:pP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The freight transport sector seems to be lucrative with a profit margin of 21%</a:t>
                      </a:r>
                    </a:p>
                    <a:p>
                      <a:pPr marL="285750" indent="-285750">
                        <a:buFont typeface="Wingdings" pitchFamily="2" charset="2"/>
                        <a:buChar char="§"/>
                      </a:pPr>
                      <a:endParaRPr lang="en-US" sz="1600" baseline="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Wingdings" pitchFamily="2" charset="2"/>
                        <a:buChar char="§"/>
                      </a:pP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The cost of purchasing a vehicle is recovered by the owners in a fairly short time span</a:t>
                      </a:r>
                    </a:p>
                  </a:txBody>
                  <a:tcPr/>
                </a:tc>
                <a:extLst>
                  <a:ext uri="{0D108BD9-81ED-4DB2-BD59-A6C34878D82A}">
                    <a16:rowId xmlns:a16="http://schemas.microsoft.com/office/drawing/2014/main" val="10002"/>
                  </a:ext>
                </a:extLst>
              </a:tr>
              <a:tr h="1373470">
                <a:tc>
                  <a:txBody>
                    <a:bodyPr/>
                    <a:lstStyle/>
                    <a:p>
                      <a:pPr algn="ctr"/>
                      <a:r>
                        <a:rPr lang="en-US" sz="1600" dirty="0">
                          <a:latin typeface="Helvetica Neue" panose="02000503000000020004" pitchFamily="2" charset="0"/>
                          <a:ea typeface="Helvetica Neue" panose="02000503000000020004" pitchFamily="2" charset="0"/>
                          <a:cs typeface="Helvetica Neue" panose="02000503000000020004" pitchFamily="2"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latin typeface="Helvetica Neue" panose="02000503000000020004" pitchFamily="2" charset="0"/>
                          <a:ea typeface="Helvetica Neue" panose="02000503000000020004" pitchFamily="2" charset="0"/>
                          <a:cs typeface="Helvetica Neue" panose="02000503000000020004" pitchFamily="2" charset="0"/>
                        </a:rPr>
                        <a:t>Board of Investment: </a:t>
                      </a:r>
                      <a:r>
                        <a:rPr lang="en-US" sz="1600" b="1" dirty="0" err="1">
                          <a:latin typeface="Helvetica Neue" panose="02000503000000020004" pitchFamily="2" charset="0"/>
                          <a:ea typeface="Helvetica Neue" panose="02000503000000020004" pitchFamily="2" charset="0"/>
                          <a:cs typeface="Helvetica Neue" panose="02000503000000020004" pitchFamily="2" charset="0"/>
                        </a:rPr>
                        <a:t>BoI</a:t>
                      </a:r>
                      <a:r>
                        <a:rPr lang="en-US" sz="1600" b="1" dirty="0">
                          <a:latin typeface="Helvetica Neue" panose="02000503000000020004" pitchFamily="2" charset="0"/>
                          <a:ea typeface="Helvetica Neue" panose="02000503000000020004" pitchFamily="2" charset="0"/>
                          <a:cs typeface="Helvetica Neue" panose="02000503000000020004" pitchFamily="2" charset="0"/>
                        </a:rPr>
                        <a:t> Logistics Sector Brief 2019</a:t>
                      </a:r>
                      <a:r>
                        <a:rPr lang="en-US" sz="1600" b="1" baseline="30000" dirty="0">
                          <a:latin typeface="Helvetica Neue" panose="02000503000000020004" pitchFamily="2" charset="0"/>
                          <a:ea typeface="Helvetica Neue" panose="02000503000000020004" pitchFamily="2" charset="0"/>
                          <a:cs typeface="Helvetica Neue" panose="02000503000000020004" pitchFamily="2" charset="0"/>
                        </a:rPr>
                        <a:t>3</a:t>
                      </a: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pPr marL="285750" indent="-285750">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Opportunities</a:t>
                      </a: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 to invest in the logistics sector</a:t>
                      </a:r>
                    </a:p>
                    <a:p>
                      <a:pPr marL="285750" indent="-285750">
                        <a:buFont typeface="Wingdings" pitchFamily="2" charset="2"/>
                        <a:buChar char="§"/>
                      </a:pPr>
                      <a:endParaRPr lang="en-US" sz="1600" baseline="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Wingdings" pitchFamily="2" charset="2"/>
                        <a:buChar char="§"/>
                      </a:pP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Projected demand for freight transport will increase even further, doubling by 2025 and increasing six-fold by 2050 to 600 billion trucks</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24</a:t>
            </a:fld>
            <a:endParaRPr lang="en-GB" dirty="0">
              <a:solidFill>
                <a:srgbClr val="6A0500"/>
              </a:solidFill>
            </a:endParaRPr>
          </a:p>
        </p:txBody>
      </p:sp>
      <p:sp>
        <p:nvSpPr>
          <p:cNvPr id="8" name="TextBox 7">
            <a:extLst>
              <a:ext uri="{FF2B5EF4-FFF2-40B4-BE49-F238E27FC236}">
                <a16:creationId xmlns:a16="http://schemas.microsoft.com/office/drawing/2014/main" id="{158897F5-FC31-9245-9936-5BCF7D02A167}"/>
              </a:ext>
            </a:extLst>
          </p:cNvPr>
          <p:cNvSpPr txBox="1"/>
          <p:nvPr/>
        </p:nvSpPr>
        <p:spPr>
          <a:xfrm>
            <a:off x="1909516" y="6218834"/>
            <a:ext cx="5700600" cy="646331"/>
          </a:xfrm>
          <a:prstGeom prst="rect">
            <a:avLst/>
          </a:prstGeom>
          <a:noFill/>
        </p:spPr>
        <p:txBody>
          <a:bodyPr wrap="none" rtlCol="0">
            <a:spAutoFit/>
          </a:bodyPr>
          <a:lstStyle/>
          <a:p>
            <a:r>
              <a:rPr lang="en-US" sz="900" dirty="0">
                <a:latin typeface="Helvetica Neue" panose="02000503000000020004" pitchFamily="2" charset="0"/>
                <a:ea typeface="Helvetica Neue" panose="02000503000000020004" pitchFamily="2" charset="0"/>
                <a:cs typeface="Helvetica Neue" panose="02000503000000020004" pitchFamily="2" charset="0"/>
              </a:rPr>
              <a:t>Sources:</a:t>
            </a:r>
            <a:br>
              <a:rPr lang="en-US" sz="900" dirty="0">
                <a:latin typeface="Helvetica Neue" panose="02000503000000020004" pitchFamily="2" charset="0"/>
                <a:ea typeface="Helvetica Neue" panose="02000503000000020004" pitchFamily="2" charset="0"/>
                <a:cs typeface="Helvetica Neue" panose="02000503000000020004" pitchFamily="2" charset="0"/>
              </a:rPr>
            </a:br>
            <a:r>
              <a:rPr lang="en-US" sz="900" dirty="0">
                <a:latin typeface="Helvetica Neue"/>
                <a:ea typeface="Helvetica Neue" panose="02000503000000020004" pitchFamily="2" charset="0"/>
                <a:cs typeface="Times New Roman" pitchFamily="18" charset="0"/>
              </a:rPr>
              <a:t>1. </a:t>
            </a:r>
            <a:r>
              <a:rPr lang="en-US" sz="900" dirty="0">
                <a:latin typeface="Helvetica Neue"/>
                <a:cs typeface="Times New Roman" pitchFamily="18" charset="0"/>
                <a:hlinkClick r:id="rId2"/>
              </a:rPr>
              <a:t>https://propakistani.pk/2019/05/08/careem-and-unilever-partner-for-a-cost-effective-logistics-solution/</a:t>
            </a:r>
            <a:r>
              <a:rPr lang="en-US" sz="900" dirty="0">
                <a:latin typeface="Helvetica Neue"/>
                <a:cs typeface="Times New Roman" pitchFamily="18" charset="0"/>
              </a:rPr>
              <a:t> </a:t>
            </a:r>
          </a:p>
          <a:p>
            <a:r>
              <a:rPr lang="en-US" sz="900" dirty="0">
                <a:latin typeface="Helvetica Neue"/>
                <a:cs typeface="Times New Roman" pitchFamily="18" charset="0"/>
              </a:rPr>
              <a:t>2. </a:t>
            </a:r>
            <a:r>
              <a:rPr lang="en-US" sz="900" dirty="0">
                <a:latin typeface="Helvetica Neue"/>
                <a:cs typeface="Times New Roman" pitchFamily="18" charset="0"/>
                <a:hlinkClick r:id="rId3"/>
              </a:rPr>
              <a:t>https://karandaaz.com.pk/wp-content/uploads/2018/11/Bankability-of-the-Transport-Sector-2-1.pdf</a:t>
            </a:r>
            <a:r>
              <a:rPr lang="en-US" sz="900" dirty="0">
                <a:latin typeface="Helvetica Neue"/>
                <a:cs typeface="Times New Roman" pitchFamily="18" charset="0"/>
              </a:rPr>
              <a:t> </a:t>
            </a:r>
          </a:p>
          <a:p>
            <a:r>
              <a:rPr lang="en-US" sz="900" dirty="0">
                <a:latin typeface="Helvetica Neue"/>
                <a:cs typeface="Times New Roman" pitchFamily="18" charset="0"/>
              </a:rPr>
              <a:t>3. </a:t>
            </a:r>
            <a:r>
              <a:rPr lang="en-US" sz="900" dirty="0">
                <a:latin typeface="Helvetica Neue"/>
                <a:cs typeface="Times New Roman" pitchFamily="18" charset="0"/>
                <a:hlinkClick r:id="rId4"/>
              </a:rPr>
              <a:t>https://invest.gov.pk/logistics</a:t>
            </a:r>
            <a:r>
              <a:rPr lang="en-US" sz="900" dirty="0">
                <a:latin typeface="Helvetica Neue"/>
                <a:cs typeface="Times New Roman" pitchFamily="18" charset="0"/>
              </a:rPr>
              <a:t> </a:t>
            </a:r>
            <a:endParaRPr lang="en-US" sz="900" dirty="0"/>
          </a:p>
        </p:txBody>
      </p:sp>
      <p:pic>
        <p:nvPicPr>
          <p:cNvPr id="9" name="Picture 8" descr="A picture containing food&#10;&#10;Description automatically generated">
            <a:extLst>
              <a:ext uri="{FF2B5EF4-FFF2-40B4-BE49-F238E27FC236}">
                <a16:creationId xmlns:a16="http://schemas.microsoft.com/office/drawing/2014/main" id="{B92FA407-A27D-0A4C-BFEE-F892262A95A0}"/>
              </a:ext>
            </a:extLst>
          </p:cNvPr>
          <p:cNvPicPr>
            <a:picLocks noChangeAspect="1"/>
          </p:cNvPicPr>
          <p:nvPr/>
        </p:nvPicPr>
        <p:blipFill>
          <a:blip r:embed="rId5"/>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4019237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9EC2CF7E-30E7-DF4E-AE96-3D112F33EDE7}"/>
              </a:ext>
            </a:extLst>
          </p:cNvPr>
          <p:cNvSpPr txBox="1">
            <a:spLocks/>
          </p:cNvSpPr>
          <p:nvPr/>
        </p:nvSpPr>
        <p:spPr>
          <a:xfrm>
            <a:off x="466090" y="568614"/>
            <a:ext cx="10887710" cy="6918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rgbClr val="8F0500"/>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6A0500"/>
                </a:solidFill>
                <a:latin typeface="Helvetica Neue"/>
                <a:cs typeface="Times New Roman" pitchFamily="18" charset="0"/>
              </a:rPr>
              <a:t>Gap analysis between the current and desired state</a:t>
            </a:r>
            <a:endParaRPr lang="en-US" dirty="0"/>
          </a:p>
        </p:txBody>
      </p:sp>
      <p:sp>
        <p:nvSpPr>
          <p:cNvPr id="7" name="Slide Number Placeholder 3">
            <a:extLst>
              <a:ext uri="{FF2B5EF4-FFF2-40B4-BE49-F238E27FC236}">
                <a16:creationId xmlns:a16="http://schemas.microsoft.com/office/drawing/2014/main" id="{E4980424-2E4B-2A4A-BAB8-7579083075F0}"/>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25</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DC8108BC-6D34-AF4C-BC1A-10B82F380D51}"/>
              </a:ext>
            </a:extLst>
          </p:cNvPr>
          <p:cNvPicPr>
            <a:picLocks noChangeAspect="1"/>
          </p:cNvPicPr>
          <p:nvPr/>
        </p:nvPicPr>
        <p:blipFill>
          <a:blip r:embed="rId7"/>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962847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67360" y="527125"/>
            <a:ext cx="10370358" cy="651719"/>
          </a:xfrm>
        </p:spPr>
        <p:txBody>
          <a:bodyPr>
            <a:noAutofit/>
          </a:bodyPr>
          <a:lstStyle/>
          <a:p>
            <a:r>
              <a:rPr lang="en-US" dirty="0">
                <a:latin typeface="Helvetica Neue"/>
                <a:cs typeface="Times New Roman" pitchFamily="18" charset="0"/>
              </a:rPr>
              <a:t>Supply Chain Network Optimization Can Be Done In Two Ways </a:t>
            </a:r>
            <a:endParaRPr lang="en-US" dirty="0">
              <a:latin typeface="Helvetica Neue"/>
            </a:endParaRPr>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4143705153"/>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3">
            <a:extLst>
              <a:ext uri="{FF2B5EF4-FFF2-40B4-BE49-F238E27FC236}">
                <a16:creationId xmlns:a16="http://schemas.microsoft.com/office/drawing/2014/main" id="{98020A22-194C-C042-A602-7CA0625F1622}"/>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26</a:t>
            </a:fld>
            <a:endParaRPr lang="en-GB" dirty="0">
              <a:solidFill>
                <a:srgbClr val="6A0500"/>
              </a:solidFill>
            </a:endParaRPr>
          </a:p>
        </p:txBody>
      </p:sp>
      <p:pic>
        <p:nvPicPr>
          <p:cNvPr id="7" name="Picture 6" descr="A picture containing food&#10;&#10;Description automatically generated">
            <a:extLst>
              <a:ext uri="{FF2B5EF4-FFF2-40B4-BE49-F238E27FC236}">
                <a16:creationId xmlns:a16="http://schemas.microsoft.com/office/drawing/2014/main" id="{3047531D-E8FD-9F4B-83C8-8B33CDED0D5E}"/>
              </a:ext>
            </a:extLst>
          </p:cNvPr>
          <p:cNvPicPr>
            <a:picLocks noChangeAspect="1"/>
          </p:cNvPicPr>
          <p:nvPr/>
        </p:nvPicPr>
        <p:blipFill>
          <a:blip r:embed="rId7"/>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213029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Helvetica Neue"/>
                <a:cs typeface="Times New Roman" pitchFamily="18" charset="0"/>
              </a:rPr>
              <a:t>Advantages of Supply Chain Network Optimization</a:t>
            </a:r>
            <a:endParaRPr lang="en-US" dirty="0">
              <a:latin typeface="Helvetica Neue"/>
            </a:endParaRPr>
          </a:p>
        </p:txBody>
      </p:sp>
      <p:graphicFrame>
        <p:nvGraphicFramePr>
          <p:cNvPr id="9" name="Content Placeholder 6"/>
          <p:cNvGraphicFramePr>
            <a:graphicFrameLocks noGrp="1"/>
          </p:cNvGraphicFramePr>
          <p:nvPr>
            <p:ph sz="half" idx="1"/>
            <p:extLst>
              <p:ext uri="{D42A27DB-BD31-4B8C-83A1-F6EECF244321}">
                <p14:modId xmlns:p14="http://schemas.microsoft.com/office/powerpoint/2010/main" val="1223783000"/>
              </p:ext>
            </p:extLst>
          </p:nvPr>
        </p:nvGraphicFramePr>
        <p:xfrm>
          <a:off x="455612" y="2152650"/>
          <a:ext cx="11269027" cy="417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idx="15"/>
          </p:nvPr>
        </p:nvSpPr>
        <p:spPr/>
        <p:txBody>
          <a:bodyPr/>
          <a:lstStyle/>
          <a:p>
            <a:pPr marL="0" indent="0">
              <a:buNone/>
            </a:pPr>
            <a:r>
              <a:rPr lang="en-US" dirty="0"/>
              <a:t>Least cost and design alternative can reduce the cost and variability while improve visibility and velocity of information.</a:t>
            </a:r>
          </a:p>
        </p:txBody>
      </p:sp>
      <p:sp>
        <p:nvSpPr>
          <p:cNvPr id="8" name="Slide Number Placeholder 3">
            <a:extLst>
              <a:ext uri="{FF2B5EF4-FFF2-40B4-BE49-F238E27FC236}">
                <a16:creationId xmlns:a16="http://schemas.microsoft.com/office/drawing/2014/main" id="{2DEFD741-9CF2-2245-B42C-EA4C651642DF}"/>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27</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B02EC342-35AB-B141-995E-B2C825D55686}"/>
              </a:ext>
            </a:extLst>
          </p:cNvPr>
          <p:cNvPicPr>
            <a:picLocks noChangeAspect="1"/>
          </p:cNvPicPr>
          <p:nvPr/>
        </p:nvPicPr>
        <p:blipFill>
          <a:blip r:embed="rId7"/>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427134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own Arrow 14"/>
          <p:cNvSpPr/>
          <p:nvPr/>
        </p:nvSpPr>
        <p:spPr>
          <a:xfrm>
            <a:off x="5902038" y="4198002"/>
            <a:ext cx="360219" cy="415558"/>
          </a:xfrm>
          <a:prstGeom prst="down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 name="Title 1"/>
          <p:cNvSpPr>
            <a:spLocks noGrp="1"/>
          </p:cNvSpPr>
          <p:nvPr>
            <p:ph type="title"/>
          </p:nvPr>
        </p:nvSpPr>
        <p:spPr/>
        <p:txBody>
          <a:bodyPr/>
          <a:lstStyle/>
          <a:p>
            <a:r>
              <a:rPr lang="en-US" dirty="0">
                <a:latin typeface="Helvetica Neue"/>
                <a:cs typeface="Times New Roman" pitchFamily="18" charset="0"/>
              </a:rPr>
              <a:t>Order Management</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589367154"/>
              </p:ext>
            </p:extLst>
          </p:nvPr>
        </p:nvGraphicFramePr>
        <p:xfrm>
          <a:off x="1035424" y="1986457"/>
          <a:ext cx="10318376" cy="2322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p:cNvSpPr>
            <a:spLocks noGrp="1"/>
          </p:cNvSpPr>
          <p:nvPr>
            <p:ph idx="15"/>
          </p:nvPr>
        </p:nvSpPr>
        <p:spPr/>
        <p:txBody>
          <a:bodyPr>
            <a:normAutofit/>
          </a:bodyPr>
          <a:lstStyle/>
          <a:p>
            <a:pPr marL="0" indent="0">
              <a:buNone/>
            </a:pPr>
            <a:r>
              <a:rPr lang="en-US" dirty="0">
                <a:latin typeface="Helvetica Neue"/>
                <a:cs typeface="Times New Roman" pitchFamily="18" charset="0"/>
              </a:rPr>
              <a:t>Better planning, directing, monitoring &amp; controlling of customer order can provide best performance i.e. order entry, order pick, pack &amp; ship, reconciliation of customer account</a:t>
            </a:r>
          </a:p>
        </p:txBody>
      </p:sp>
      <p:graphicFrame>
        <p:nvGraphicFramePr>
          <p:cNvPr id="14" name="Content Placeholder 5"/>
          <p:cNvGraphicFramePr>
            <a:graphicFrameLocks/>
          </p:cNvGraphicFramePr>
          <p:nvPr>
            <p:extLst>
              <p:ext uri="{D42A27DB-BD31-4B8C-83A1-F6EECF244321}">
                <p14:modId xmlns:p14="http://schemas.microsoft.com/office/powerpoint/2010/main" val="230846664"/>
              </p:ext>
            </p:extLst>
          </p:nvPr>
        </p:nvGraphicFramePr>
        <p:xfrm>
          <a:off x="1035423" y="4627415"/>
          <a:ext cx="10318377" cy="9144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TextBox 8"/>
          <p:cNvSpPr txBox="1"/>
          <p:nvPr/>
        </p:nvSpPr>
        <p:spPr>
          <a:xfrm>
            <a:off x="415625" y="5721923"/>
            <a:ext cx="11187678" cy="707886"/>
          </a:xfrm>
          <a:prstGeom prst="rect">
            <a:avLst/>
          </a:prstGeom>
          <a:noFill/>
        </p:spPr>
        <p:txBody>
          <a:bodyPr wrap="none" rtlCol="0">
            <a:spAutoFit/>
          </a:bodyPr>
          <a:lstStyle/>
          <a:p>
            <a:r>
              <a:rPr lang="en-US" sz="2000" dirty="0">
                <a:latin typeface="Helvetica Neue"/>
                <a:cs typeface="Times New Roman" pitchFamily="18" charset="0"/>
              </a:rPr>
              <a:t>Total order cycle defines the time &amp; resource required to fulfill the customer order;</a:t>
            </a:r>
            <a:br>
              <a:rPr lang="en-US" sz="2000" dirty="0">
                <a:latin typeface="Helvetica Neue"/>
                <a:cs typeface="Times New Roman" pitchFamily="18" charset="0"/>
              </a:rPr>
            </a:br>
            <a:r>
              <a:rPr lang="en-US" sz="2000" dirty="0">
                <a:latin typeface="Helvetica Neue"/>
                <a:cs typeface="Times New Roman" pitchFamily="18" charset="0"/>
              </a:rPr>
              <a:t>It could be measured if detail order data base &amp; customer order process flow chart are provided</a:t>
            </a:r>
            <a:endParaRPr lang="en-US" sz="2000" dirty="0">
              <a:latin typeface="Helvetica Neue"/>
            </a:endParaRPr>
          </a:p>
        </p:txBody>
      </p:sp>
      <p:sp>
        <p:nvSpPr>
          <p:cNvPr id="11" name="Slide Number Placeholder 3">
            <a:extLst>
              <a:ext uri="{FF2B5EF4-FFF2-40B4-BE49-F238E27FC236}">
                <a16:creationId xmlns:a16="http://schemas.microsoft.com/office/drawing/2014/main" id="{91BA981E-F16D-1C49-AC5C-DEDB3D6423D3}"/>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28</a:t>
            </a:fld>
            <a:endParaRPr lang="en-GB" dirty="0">
              <a:solidFill>
                <a:srgbClr val="6A0500"/>
              </a:solidFill>
            </a:endParaRPr>
          </a:p>
        </p:txBody>
      </p:sp>
      <p:pic>
        <p:nvPicPr>
          <p:cNvPr id="12" name="Picture 11" descr="A picture containing food&#10;&#10;Description automatically generated">
            <a:extLst>
              <a:ext uri="{FF2B5EF4-FFF2-40B4-BE49-F238E27FC236}">
                <a16:creationId xmlns:a16="http://schemas.microsoft.com/office/drawing/2014/main" id="{90BCAB7F-2911-2549-B499-F5A7F90D02FA}"/>
              </a:ext>
            </a:extLst>
          </p:cNvPr>
          <p:cNvPicPr>
            <a:picLocks noChangeAspect="1"/>
          </p:cNvPicPr>
          <p:nvPr/>
        </p:nvPicPr>
        <p:blipFill>
          <a:blip r:embed="rId1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220818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0003" y="2630019"/>
            <a:ext cx="10573797" cy="677957"/>
          </a:xfrm>
        </p:spPr>
        <p:txBody>
          <a:bodyPr anchor="t"/>
          <a:lstStyle/>
          <a:p>
            <a:pPr lvl="0"/>
            <a:r>
              <a:rPr lang="en-US" sz="2800" b="1" dirty="0">
                <a:latin typeface="Helvetica Neue"/>
                <a:cs typeface="Times New Roman" pitchFamily="18" charset="0"/>
              </a:rPr>
              <a:t>Integrated Supply Chain Management Model </a:t>
            </a:r>
            <a:br>
              <a:rPr lang="en-US" sz="2800" b="1" dirty="0">
                <a:latin typeface="Helvetica Neue"/>
                <a:cs typeface="Times New Roman" pitchFamily="18" charset="0"/>
              </a:rPr>
            </a:br>
            <a:r>
              <a:rPr lang="en-US" sz="2800" b="1" dirty="0">
                <a:latin typeface="Helvetica Neue"/>
                <a:cs typeface="Times New Roman" pitchFamily="18" charset="0"/>
              </a:rPr>
              <a:t>Recommendation </a:t>
            </a:r>
            <a:endParaRPr lang="en-US" sz="2800" b="1" dirty="0"/>
          </a:p>
        </p:txBody>
      </p:sp>
      <p:sp>
        <p:nvSpPr>
          <p:cNvPr id="6" name="Slide Number Placeholder 3">
            <a:extLst>
              <a:ext uri="{FF2B5EF4-FFF2-40B4-BE49-F238E27FC236}">
                <a16:creationId xmlns:a16="http://schemas.microsoft.com/office/drawing/2014/main" id="{02B7E922-A683-024C-9585-287F2C3363B2}"/>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29</a:t>
            </a:fld>
            <a:endParaRPr lang="en-GB" dirty="0">
              <a:solidFill>
                <a:srgbClr val="6A0500"/>
              </a:solidFill>
            </a:endParaRPr>
          </a:p>
        </p:txBody>
      </p:sp>
      <p:pic>
        <p:nvPicPr>
          <p:cNvPr id="7" name="Picture 6" descr="A picture containing food&#10;&#10;Description automatically generated">
            <a:extLst>
              <a:ext uri="{FF2B5EF4-FFF2-40B4-BE49-F238E27FC236}">
                <a16:creationId xmlns:a16="http://schemas.microsoft.com/office/drawing/2014/main" id="{767E1CF1-BD57-5C43-ABDC-FA0A95269356}"/>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182004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br>
              <a:rPr lang="en-US" sz="2800" b="1" dirty="0">
                <a:latin typeface="Helvetica Neue"/>
                <a:cs typeface="Times New Roman" pitchFamily="18" charset="0"/>
              </a:rPr>
            </a:br>
            <a:br>
              <a:rPr lang="en-US" sz="2800" b="1" dirty="0">
                <a:latin typeface="Helvetica Neue"/>
                <a:cs typeface="Times New Roman" pitchFamily="18" charset="0"/>
              </a:rPr>
            </a:br>
            <a:r>
              <a:rPr lang="en-US" sz="2800" b="1" dirty="0">
                <a:latin typeface="Helvetica Neue"/>
                <a:cs typeface="Times New Roman" pitchFamily="18" charset="0"/>
              </a:rPr>
              <a:t>Assessment of Current Supply Chain Management </a:t>
            </a:r>
            <a:endParaRPr lang="en-US" sz="2800" b="1" dirty="0">
              <a:latin typeface="Helvetica Neue"/>
            </a:endParaRPr>
          </a:p>
        </p:txBody>
      </p:sp>
      <p:sp>
        <p:nvSpPr>
          <p:cNvPr id="8" name="Slide Number Placeholder 3">
            <a:extLst>
              <a:ext uri="{FF2B5EF4-FFF2-40B4-BE49-F238E27FC236}">
                <a16:creationId xmlns:a16="http://schemas.microsoft.com/office/drawing/2014/main" id="{6B9680E9-C3B0-E44F-B69D-B57270B939C1}"/>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3</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1762B406-1822-F54B-8373-A536A908BFF8}"/>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147881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44065600"/>
              </p:ext>
            </p:extLst>
          </p:nvPr>
        </p:nvGraphicFramePr>
        <p:xfrm>
          <a:off x="466725" y="1714034"/>
          <a:ext cx="11258550" cy="4767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30</a:t>
            </a:fld>
            <a:endParaRPr lang="en-GB" dirty="0">
              <a:solidFill>
                <a:srgbClr val="6A0500"/>
              </a:solidFill>
            </a:endParaRPr>
          </a:p>
        </p:txBody>
      </p:sp>
      <p:cxnSp>
        <p:nvCxnSpPr>
          <p:cNvPr id="10" name="Straight Connector 9"/>
          <p:cNvCxnSpPr>
            <a:cxnSpLocks/>
          </p:cNvCxnSpPr>
          <p:nvPr/>
        </p:nvCxnSpPr>
        <p:spPr>
          <a:xfrm>
            <a:off x="8655746" y="1714033"/>
            <a:ext cx="1" cy="468589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9406" y="2189601"/>
            <a:ext cx="633058" cy="369332"/>
          </a:xfrm>
          <a:prstGeom prst="rect">
            <a:avLst/>
          </a:prstGeom>
          <a:noFill/>
        </p:spPr>
        <p:txBody>
          <a:bodyPr wrap="none" rtlCol="0">
            <a:spAutoFit/>
          </a:bodyPr>
          <a:lstStyle/>
          <a:p>
            <a:r>
              <a:rPr lang="en-US" b="1" dirty="0"/>
              <a:t>FCCL</a:t>
            </a:r>
          </a:p>
        </p:txBody>
      </p:sp>
      <p:sp>
        <p:nvSpPr>
          <p:cNvPr id="14" name="TextBox 13"/>
          <p:cNvSpPr txBox="1"/>
          <p:nvPr/>
        </p:nvSpPr>
        <p:spPr>
          <a:xfrm>
            <a:off x="576937" y="5518440"/>
            <a:ext cx="537263" cy="369332"/>
          </a:xfrm>
          <a:prstGeom prst="rect">
            <a:avLst/>
          </a:prstGeom>
          <a:noFill/>
        </p:spPr>
        <p:txBody>
          <a:bodyPr wrap="none" rtlCol="0">
            <a:spAutoFit/>
          </a:bodyPr>
          <a:lstStyle/>
          <a:p>
            <a:r>
              <a:rPr lang="en-US" b="1" dirty="0"/>
              <a:t>ACL</a:t>
            </a:r>
          </a:p>
        </p:txBody>
      </p:sp>
      <p:sp>
        <p:nvSpPr>
          <p:cNvPr id="15" name="TextBox 14"/>
          <p:cNvSpPr txBox="1"/>
          <p:nvPr/>
        </p:nvSpPr>
        <p:spPr>
          <a:xfrm>
            <a:off x="1290649" y="2018934"/>
            <a:ext cx="1410130" cy="646331"/>
          </a:xfrm>
          <a:prstGeom prst="rect">
            <a:avLst/>
          </a:prstGeom>
          <a:noFill/>
        </p:spPr>
        <p:txBody>
          <a:bodyPr wrap="none" rtlCol="0">
            <a:spAutoFit/>
          </a:bodyPr>
          <a:lstStyle/>
          <a:p>
            <a:r>
              <a:rPr lang="en-US" dirty="0"/>
              <a:t>Procurement</a:t>
            </a:r>
          </a:p>
          <a:p>
            <a:r>
              <a:rPr lang="en-US" dirty="0"/>
              <a:t>P1 and P2</a:t>
            </a:r>
          </a:p>
        </p:txBody>
      </p:sp>
      <p:sp>
        <p:nvSpPr>
          <p:cNvPr id="16" name="TextBox 15"/>
          <p:cNvSpPr txBox="1"/>
          <p:nvPr/>
        </p:nvSpPr>
        <p:spPr>
          <a:xfrm>
            <a:off x="1290649" y="5507164"/>
            <a:ext cx="1410130" cy="646331"/>
          </a:xfrm>
          <a:prstGeom prst="rect">
            <a:avLst/>
          </a:prstGeom>
          <a:noFill/>
        </p:spPr>
        <p:txBody>
          <a:bodyPr wrap="none" rtlCol="0">
            <a:spAutoFit/>
          </a:bodyPr>
          <a:lstStyle/>
          <a:p>
            <a:r>
              <a:rPr lang="en-US" dirty="0"/>
              <a:t>Procurement</a:t>
            </a:r>
          </a:p>
          <a:p>
            <a:r>
              <a:rPr lang="en-US" dirty="0"/>
              <a:t>P1, P2 &amp; P3</a:t>
            </a:r>
          </a:p>
        </p:txBody>
      </p:sp>
      <p:sp>
        <p:nvSpPr>
          <p:cNvPr id="17" name="TextBox 16"/>
          <p:cNvSpPr txBox="1"/>
          <p:nvPr/>
        </p:nvSpPr>
        <p:spPr>
          <a:xfrm>
            <a:off x="3984172" y="2157433"/>
            <a:ext cx="663451" cy="369332"/>
          </a:xfrm>
          <a:prstGeom prst="rect">
            <a:avLst/>
          </a:prstGeom>
          <a:noFill/>
        </p:spPr>
        <p:txBody>
          <a:bodyPr wrap="none" rtlCol="0">
            <a:spAutoFit/>
          </a:bodyPr>
          <a:lstStyle/>
          <a:p>
            <a:r>
              <a:rPr lang="en-US" dirty="0"/>
              <a:t>Plant</a:t>
            </a:r>
          </a:p>
        </p:txBody>
      </p:sp>
      <p:sp>
        <p:nvSpPr>
          <p:cNvPr id="18" name="TextBox 17"/>
          <p:cNvSpPr txBox="1"/>
          <p:nvPr/>
        </p:nvSpPr>
        <p:spPr>
          <a:xfrm>
            <a:off x="4158343" y="5518440"/>
            <a:ext cx="663451" cy="369332"/>
          </a:xfrm>
          <a:prstGeom prst="rect">
            <a:avLst/>
          </a:prstGeom>
          <a:noFill/>
        </p:spPr>
        <p:txBody>
          <a:bodyPr wrap="none" rtlCol="0">
            <a:spAutoFit/>
          </a:bodyPr>
          <a:lstStyle/>
          <a:p>
            <a:r>
              <a:rPr lang="en-US" dirty="0"/>
              <a:t>Plant</a:t>
            </a:r>
          </a:p>
        </p:txBody>
      </p:sp>
      <p:sp>
        <p:nvSpPr>
          <p:cNvPr id="21" name="TextBox 20"/>
          <p:cNvSpPr txBox="1"/>
          <p:nvPr/>
        </p:nvSpPr>
        <p:spPr>
          <a:xfrm>
            <a:off x="8886789" y="2193105"/>
            <a:ext cx="2829749" cy="369332"/>
          </a:xfrm>
          <a:prstGeom prst="rect">
            <a:avLst/>
          </a:prstGeom>
          <a:noFill/>
        </p:spPr>
        <p:txBody>
          <a:bodyPr wrap="none" rtlCol="0">
            <a:spAutoFit/>
          </a:bodyPr>
          <a:lstStyle/>
          <a:p>
            <a:r>
              <a:rPr lang="en-US" dirty="0"/>
              <a:t>Procurement and Marketing</a:t>
            </a:r>
          </a:p>
        </p:txBody>
      </p:sp>
      <p:sp>
        <p:nvSpPr>
          <p:cNvPr id="22" name="TextBox 21"/>
          <p:cNvSpPr txBox="1"/>
          <p:nvPr/>
        </p:nvSpPr>
        <p:spPr>
          <a:xfrm>
            <a:off x="8886788" y="5518440"/>
            <a:ext cx="2829749" cy="369332"/>
          </a:xfrm>
          <a:prstGeom prst="rect">
            <a:avLst/>
          </a:prstGeom>
          <a:noFill/>
        </p:spPr>
        <p:txBody>
          <a:bodyPr wrap="none" rtlCol="0">
            <a:spAutoFit/>
          </a:bodyPr>
          <a:lstStyle/>
          <a:p>
            <a:r>
              <a:rPr lang="en-US" dirty="0"/>
              <a:t>Procurement and Marketing</a:t>
            </a:r>
          </a:p>
        </p:txBody>
      </p:sp>
      <p:sp>
        <p:nvSpPr>
          <p:cNvPr id="23" name="TextBox 22"/>
          <p:cNvSpPr txBox="1"/>
          <p:nvPr/>
        </p:nvSpPr>
        <p:spPr>
          <a:xfrm>
            <a:off x="466725" y="1050383"/>
            <a:ext cx="11257915" cy="584775"/>
          </a:xfrm>
          <a:prstGeom prst="rect">
            <a:avLst/>
          </a:prstGeom>
          <a:noFill/>
        </p:spPr>
        <p:txBody>
          <a:bodyPr wrap="square" rtlCol="0">
            <a:spAutoFit/>
          </a:bodyPr>
          <a:lstStyle/>
          <a:p>
            <a:pPr lvl="0" defTabSz="914400">
              <a:defRPr/>
            </a:pPr>
            <a:r>
              <a:rPr lang="en-US" sz="1600" dirty="0">
                <a:solidFill>
                  <a:srgbClr val="8F0500"/>
                </a:solidFill>
                <a:latin typeface="Helvetica Neue"/>
                <a:cs typeface="Times New Roman" pitchFamily="18" charset="0"/>
              </a:rPr>
              <a:t>All functional areas of the supply chain (Procurement, Dispatch, Warehouse and Logistics) operate in different silos with minimal integration and communication</a:t>
            </a:r>
            <a:endParaRPr lang="en-US" sz="1600" spc="-10" dirty="0">
              <a:solidFill>
                <a:srgbClr val="8F0500"/>
              </a:solidFill>
              <a:latin typeface="Helvetica Neue"/>
              <a:cs typeface="Times New Roman" pitchFamily="18" charset="0"/>
            </a:endParaRPr>
          </a:p>
        </p:txBody>
      </p:sp>
      <p:sp>
        <p:nvSpPr>
          <p:cNvPr id="24" name="Oval 23"/>
          <p:cNvSpPr/>
          <p:nvPr/>
        </p:nvSpPr>
        <p:spPr>
          <a:xfrm>
            <a:off x="6387052" y="2158349"/>
            <a:ext cx="1407886" cy="53979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518883" y="2243580"/>
            <a:ext cx="1144224" cy="369332"/>
          </a:xfrm>
          <a:prstGeom prst="rect">
            <a:avLst/>
          </a:prstGeom>
          <a:noFill/>
        </p:spPr>
        <p:txBody>
          <a:bodyPr wrap="none" rtlCol="0">
            <a:spAutoFit/>
          </a:bodyPr>
          <a:lstStyle/>
          <a:p>
            <a:r>
              <a:rPr lang="en-US" dirty="0"/>
              <a:t>Marketing</a:t>
            </a:r>
          </a:p>
        </p:txBody>
      </p:sp>
      <p:sp>
        <p:nvSpPr>
          <p:cNvPr id="25" name="Oval 24"/>
          <p:cNvSpPr/>
          <p:nvPr/>
        </p:nvSpPr>
        <p:spPr>
          <a:xfrm>
            <a:off x="6387052" y="5506094"/>
            <a:ext cx="1573059" cy="46631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387052" y="5568795"/>
            <a:ext cx="1573059" cy="369332"/>
          </a:xfrm>
          <a:prstGeom prst="rect">
            <a:avLst/>
          </a:prstGeom>
          <a:noFill/>
        </p:spPr>
        <p:txBody>
          <a:bodyPr wrap="none" rtlCol="0">
            <a:spAutoFit/>
          </a:bodyPr>
          <a:lstStyle/>
          <a:p>
            <a:r>
              <a:rPr lang="en-US" dirty="0"/>
              <a:t>Administration</a:t>
            </a:r>
          </a:p>
        </p:txBody>
      </p:sp>
      <p:sp>
        <p:nvSpPr>
          <p:cNvPr id="28" name="Title 27">
            <a:extLst>
              <a:ext uri="{FF2B5EF4-FFF2-40B4-BE49-F238E27FC236}">
                <a16:creationId xmlns:a16="http://schemas.microsoft.com/office/drawing/2014/main" id="{6B54A53B-7E3C-5A42-B558-2044324205E6}"/>
              </a:ext>
            </a:extLst>
          </p:cNvPr>
          <p:cNvSpPr>
            <a:spLocks noGrp="1"/>
          </p:cNvSpPr>
          <p:nvPr>
            <p:ph type="title"/>
          </p:nvPr>
        </p:nvSpPr>
        <p:spPr>
          <a:xfrm>
            <a:off x="467360" y="527125"/>
            <a:ext cx="10806654" cy="651719"/>
          </a:xfrm>
        </p:spPr>
        <p:txBody>
          <a:bodyPr>
            <a:normAutofit/>
          </a:bodyPr>
          <a:lstStyle/>
          <a:p>
            <a:r>
              <a:rPr lang="en-US" dirty="0"/>
              <a:t>Current State of Supply Chain Management at FCCL and ACL</a:t>
            </a:r>
            <a:endParaRPr lang="en-GB" dirty="0"/>
          </a:p>
        </p:txBody>
      </p:sp>
      <p:cxnSp>
        <p:nvCxnSpPr>
          <p:cNvPr id="30" name="Straight Connector 29">
            <a:extLst>
              <a:ext uri="{FF2B5EF4-FFF2-40B4-BE49-F238E27FC236}">
                <a16:creationId xmlns:a16="http://schemas.microsoft.com/office/drawing/2014/main" id="{38B90FC1-0B86-0B4D-AF46-A174D5229AC9}"/>
              </a:ext>
            </a:extLst>
          </p:cNvPr>
          <p:cNvCxnSpPr>
            <a:cxnSpLocks/>
          </p:cNvCxnSpPr>
          <p:nvPr/>
        </p:nvCxnSpPr>
        <p:spPr>
          <a:xfrm>
            <a:off x="5895812" y="1714034"/>
            <a:ext cx="1" cy="4685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8458DF1-31D8-BF4C-B6A3-804384FAC626}"/>
              </a:ext>
            </a:extLst>
          </p:cNvPr>
          <p:cNvCxnSpPr>
            <a:cxnSpLocks/>
          </p:cNvCxnSpPr>
          <p:nvPr/>
        </p:nvCxnSpPr>
        <p:spPr>
          <a:xfrm>
            <a:off x="3181267" y="1714033"/>
            <a:ext cx="1" cy="4685895"/>
          </a:xfrm>
          <a:prstGeom prst="line">
            <a:avLst/>
          </a:prstGeom>
        </p:spPr>
        <p:style>
          <a:lnRef idx="1">
            <a:schemeClr val="accent1"/>
          </a:lnRef>
          <a:fillRef idx="0">
            <a:schemeClr val="accent1"/>
          </a:fillRef>
          <a:effectRef idx="0">
            <a:schemeClr val="accent1"/>
          </a:effectRef>
          <a:fontRef idx="minor">
            <a:schemeClr val="tx1"/>
          </a:fontRef>
        </p:style>
      </p:cxnSp>
      <p:pic>
        <p:nvPicPr>
          <p:cNvPr id="32" name="Picture 31" descr="A picture containing food&#10;&#10;Description automatically generated">
            <a:extLst>
              <a:ext uri="{FF2B5EF4-FFF2-40B4-BE49-F238E27FC236}">
                <a16:creationId xmlns:a16="http://schemas.microsoft.com/office/drawing/2014/main" id="{05ED22D6-9B20-7B42-9E1C-9F44F0B9678F}"/>
              </a:ext>
            </a:extLst>
          </p:cNvPr>
          <p:cNvPicPr>
            <a:picLocks noChangeAspect="1"/>
          </p:cNvPicPr>
          <p:nvPr/>
        </p:nvPicPr>
        <p:blipFill>
          <a:blip r:embed="rId7"/>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1126855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Integrated Supply Chain Management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96434117"/>
              </p:ext>
            </p:extLst>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31</a:t>
            </a:fld>
            <a:endParaRPr lang="en-GB" dirty="0">
              <a:solidFill>
                <a:srgbClr val="6A0500"/>
              </a:solidFill>
            </a:endParaRPr>
          </a:p>
        </p:txBody>
      </p:sp>
      <p:sp>
        <p:nvSpPr>
          <p:cNvPr id="7" name="TextBox 6"/>
          <p:cNvSpPr txBox="1"/>
          <p:nvPr/>
        </p:nvSpPr>
        <p:spPr>
          <a:xfrm>
            <a:off x="466091" y="1164330"/>
            <a:ext cx="11258550" cy="646331"/>
          </a:xfrm>
          <a:prstGeom prst="rect">
            <a:avLst/>
          </a:prstGeom>
          <a:noFill/>
        </p:spPr>
        <p:txBody>
          <a:bodyPr wrap="square" rtlCol="0">
            <a:spAutoFit/>
          </a:bodyPr>
          <a:lstStyle/>
          <a:p>
            <a:r>
              <a:rPr lang="en-US" b="1" dirty="0">
                <a:solidFill>
                  <a:srgbClr val="8F0500"/>
                </a:solidFill>
                <a:latin typeface="Helvetica Neue"/>
                <a:cs typeface="Times New Roman" pitchFamily="18" charset="0"/>
              </a:rPr>
              <a:t>Recommendation: </a:t>
            </a:r>
            <a:r>
              <a:rPr lang="en-US" dirty="0">
                <a:solidFill>
                  <a:srgbClr val="8F0500"/>
                </a:solidFill>
                <a:latin typeface="Helvetica Neue"/>
                <a:cs typeface="Times New Roman" pitchFamily="18" charset="0"/>
              </a:rPr>
              <a:t>Integrate the functional areas under one Supply Chain Management system for better efficiency and effectiveness to improve customer fulfillment, cash flow and penetration in new territories</a:t>
            </a:r>
            <a:endParaRPr lang="en-US" dirty="0">
              <a:solidFill>
                <a:srgbClr val="8F0500"/>
              </a:solidFill>
            </a:endParaRPr>
          </a:p>
        </p:txBody>
      </p:sp>
      <p:pic>
        <p:nvPicPr>
          <p:cNvPr id="9" name="Picture 8" descr="A picture containing food&#10;&#10;Description automatically generated">
            <a:extLst>
              <a:ext uri="{FF2B5EF4-FFF2-40B4-BE49-F238E27FC236}">
                <a16:creationId xmlns:a16="http://schemas.microsoft.com/office/drawing/2014/main" id="{358051C5-7B6A-6B41-99D2-DD86746D9191}"/>
              </a:ext>
            </a:extLst>
          </p:cNvPr>
          <p:cNvPicPr>
            <a:picLocks noChangeAspect="1"/>
          </p:cNvPicPr>
          <p:nvPr/>
        </p:nvPicPr>
        <p:blipFill>
          <a:blip r:embed="rId7"/>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551779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276" y="527125"/>
            <a:ext cx="10897523" cy="651719"/>
          </a:xfrm>
        </p:spPr>
        <p:txBody>
          <a:bodyPr>
            <a:noAutofit/>
          </a:bodyPr>
          <a:lstStyle/>
          <a:p>
            <a:r>
              <a:rPr lang="en-US" dirty="0"/>
              <a:t>Activities Fragmentation to Integration</a:t>
            </a:r>
          </a:p>
        </p:txBody>
      </p:sp>
      <p:sp>
        <p:nvSpPr>
          <p:cNvPr id="10" name="Content Placeholder 9"/>
          <p:cNvSpPr>
            <a:spLocks noGrp="1"/>
          </p:cNvSpPr>
          <p:nvPr>
            <p:ph idx="15"/>
          </p:nvPr>
        </p:nvSpPr>
        <p:spPr>
          <a:xfrm>
            <a:off x="467360" y="1381789"/>
            <a:ext cx="11257280" cy="541140"/>
          </a:xfrm>
        </p:spPr>
        <p:txBody>
          <a:bodyPr/>
          <a:lstStyle/>
          <a:p>
            <a:pPr marL="0" indent="0">
              <a:buNone/>
            </a:pPr>
            <a:r>
              <a:rPr lang="en-US" dirty="0"/>
              <a:t>Model help us to understand that which activity could be part of integrated supply chain</a:t>
            </a:r>
          </a:p>
        </p:txBody>
      </p:sp>
      <p:pic>
        <p:nvPicPr>
          <p:cNvPr id="11"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3718" y="1828800"/>
            <a:ext cx="10520082"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3">
            <a:extLst>
              <a:ext uri="{FF2B5EF4-FFF2-40B4-BE49-F238E27FC236}">
                <a16:creationId xmlns:a16="http://schemas.microsoft.com/office/drawing/2014/main" id="{F1B7A12F-8BD7-8348-A209-6C669119272C}"/>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32</a:t>
            </a:fld>
            <a:endParaRPr lang="en-GB" dirty="0">
              <a:solidFill>
                <a:srgbClr val="6A0500"/>
              </a:solidFill>
            </a:endParaRPr>
          </a:p>
        </p:txBody>
      </p:sp>
      <p:pic>
        <p:nvPicPr>
          <p:cNvPr id="8" name="Picture 7" descr="A picture containing food&#10;&#10;Description automatically generated">
            <a:extLst>
              <a:ext uri="{FF2B5EF4-FFF2-40B4-BE49-F238E27FC236}">
                <a16:creationId xmlns:a16="http://schemas.microsoft.com/office/drawing/2014/main" id="{578E79AD-D0F2-3941-8A05-B139593DD2E4}"/>
              </a:ext>
            </a:extLst>
          </p:cNvPr>
          <p:cNvPicPr>
            <a:picLocks noChangeAspect="1"/>
          </p:cNvPicPr>
          <p:nvPr/>
        </p:nvPicPr>
        <p:blipFill>
          <a:blip r:embed="rId3"/>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432143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Times New Roman" pitchFamily="18" charset="0"/>
              </a:rPr>
              <a:t>APICS-SCOR (Supply Chain Operational Reference Model)</a:t>
            </a:r>
            <a:endParaRPr lang="en-US" dirty="0"/>
          </a:p>
        </p:txBody>
      </p:sp>
      <p:sp>
        <p:nvSpPr>
          <p:cNvPr id="10" name="Content Placeholder 9"/>
          <p:cNvSpPr>
            <a:spLocks noGrp="1"/>
          </p:cNvSpPr>
          <p:nvPr>
            <p:ph idx="15"/>
          </p:nvPr>
        </p:nvSpPr>
        <p:spPr>
          <a:xfrm>
            <a:off x="467360" y="1166637"/>
            <a:ext cx="11257280" cy="725690"/>
          </a:xfrm>
        </p:spPr>
        <p:txBody>
          <a:bodyPr/>
          <a:lstStyle/>
          <a:p>
            <a:pPr marL="0" indent="0">
              <a:buNone/>
            </a:pPr>
            <a:r>
              <a:rPr lang="en-US" dirty="0"/>
              <a:t>This Model helps us to understand the steps involved in supply chain operation.</a:t>
            </a:r>
          </a:p>
        </p:txBody>
      </p:sp>
      <p:sp>
        <p:nvSpPr>
          <p:cNvPr id="11" name="object 2"/>
          <p:cNvSpPr txBox="1"/>
          <p:nvPr/>
        </p:nvSpPr>
        <p:spPr>
          <a:xfrm>
            <a:off x="712696" y="2374746"/>
            <a:ext cx="1921340" cy="2008755"/>
          </a:xfrm>
          <a:prstGeom prst="rect">
            <a:avLst/>
          </a:prstGeom>
        </p:spPr>
        <p:txBody>
          <a:bodyPr vert="horz" wrap="square" lIns="0" tIns="60960" rIns="0" bIns="0" rtlCol="0">
            <a:spAutoFit/>
          </a:bodyPr>
          <a:lstStyle/>
          <a:p>
            <a:pPr marL="297815" indent="-285750">
              <a:lnSpc>
                <a:spcPct val="100000"/>
              </a:lnSpc>
              <a:spcBef>
                <a:spcPts val="480"/>
              </a:spcBef>
              <a:buClr>
                <a:srgbClr val="010000"/>
              </a:buClr>
              <a:buFont typeface="Wingdings" pitchFamily="2" charset="2"/>
              <a:buChar char="§"/>
              <a:tabLst>
                <a:tab pos="193040" algn="l"/>
              </a:tabLst>
            </a:pPr>
            <a:r>
              <a:rPr sz="1400" spc="-5" dirty="0">
                <a:latin typeface="Helvetica Neue"/>
                <a:cs typeface="Times New Roman" panose="02020603050405020304" pitchFamily="18" charset="0"/>
              </a:rPr>
              <a:t>Centralized</a:t>
            </a:r>
            <a:endParaRPr sz="1400" dirty="0">
              <a:latin typeface="Helvetica Neue"/>
              <a:cs typeface="Times New Roman" panose="02020603050405020304" pitchFamily="18" charset="0"/>
            </a:endParaRPr>
          </a:p>
          <a:p>
            <a:pPr marL="297815" marR="137160" indent="-285750">
              <a:lnSpc>
                <a:spcPct val="120000"/>
              </a:lnSpc>
              <a:buClr>
                <a:srgbClr val="010000"/>
              </a:buClr>
              <a:buFont typeface="Wingdings" pitchFamily="2" charset="2"/>
              <a:buChar char="§"/>
              <a:tabLst>
                <a:tab pos="193040" algn="l"/>
              </a:tabLst>
            </a:pPr>
            <a:r>
              <a:rPr sz="1400" spc="-5" dirty="0">
                <a:uFill>
                  <a:solidFill>
                    <a:srgbClr val="000000"/>
                  </a:solidFill>
                </a:uFill>
                <a:latin typeface="Helvetica Neue"/>
                <a:cs typeface="Times New Roman" panose="02020603050405020304" pitchFamily="18" charset="0"/>
              </a:rPr>
              <a:t>Optimization</a:t>
            </a:r>
            <a:r>
              <a:rPr lang="en-GB" sz="1400" u="heavy" spc="-5" dirty="0">
                <a:uFill>
                  <a:solidFill>
                    <a:srgbClr val="000000"/>
                  </a:solidFill>
                </a:uFill>
                <a:latin typeface="Helvetica Neue"/>
                <a:cs typeface="Times New Roman" panose="02020603050405020304" pitchFamily="18" charset="0"/>
              </a:rPr>
              <a:t> </a:t>
            </a:r>
            <a:r>
              <a:rPr sz="1400" spc="-5" dirty="0">
                <a:uFill>
                  <a:solidFill>
                    <a:srgbClr val="000000"/>
                  </a:solidFill>
                </a:uFill>
                <a:latin typeface="Helvetica Neue"/>
                <a:cs typeface="Times New Roman" panose="02020603050405020304" pitchFamily="18" charset="0"/>
              </a:rPr>
              <a:t>oriented</a:t>
            </a:r>
            <a:endParaRPr sz="1400" dirty="0">
              <a:latin typeface="Helvetica Neue"/>
              <a:cs typeface="Times New Roman" panose="02020603050405020304" pitchFamily="18" charset="0"/>
            </a:endParaRPr>
          </a:p>
          <a:p>
            <a:pPr marL="297815" marR="49530" indent="-285750">
              <a:lnSpc>
                <a:spcPct val="120000"/>
              </a:lnSpc>
              <a:buClr>
                <a:srgbClr val="010000"/>
              </a:buClr>
              <a:buFont typeface="Wingdings" pitchFamily="2" charset="2"/>
              <a:buChar char="§"/>
              <a:tabLst>
                <a:tab pos="193040" algn="l"/>
              </a:tabLst>
            </a:pPr>
            <a:r>
              <a:rPr sz="1400" spc="-5" dirty="0">
                <a:latin typeface="Helvetica Neue"/>
                <a:cs typeface="Times New Roman" panose="02020603050405020304" pitchFamily="18" charset="0"/>
              </a:rPr>
              <a:t>Aggregation</a:t>
            </a:r>
            <a:r>
              <a:rPr sz="1400" spc="-90" dirty="0">
                <a:latin typeface="Helvetica Neue"/>
                <a:cs typeface="Times New Roman" panose="02020603050405020304" pitchFamily="18" charset="0"/>
              </a:rPr>
              <a:t> </a:t>
            </a:r>
            <a:r>
              <a:rPr sz="1400" spc="-5" dirty="0">
                <a:latin typeface="Helvetica Neue"/>
                <a:cs typeface="Times New Roman" panose="02020603050405020304" pitchFamily="18" charset="0"/>
              </a:rPr>
              <a:t>of</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FG </a:t>
            </a:r>
            <a:r>
              <a:rPr sz="1400" dirty="0">
                <a:latin typeface="Helvetica Neue"/>
                <a:cs typeface="Times New Roman" panose="02020603050405020304" pitchFamily="18" charset="0"/>
              </a:rPr>
              <a:t>&amp; </a:t>
            </a:r>
            <a:r>
              <a:rPr sz="1400" spc="-5" dirty="0">
                <a:latin typeface="Helvetica Neue"/>
                <a:cs typeface="Times New Roman" panose="02020603050405020304" pitchFamily="18" charset="0"/>
              </a:rPr>
              <a:t>raw</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materials</a:t>
            </a:r>
            <a:endParaRPr sz="1400" dirty="0">
              <a:latin typeface="Helvetica Neue"/>
              <a:cs typeface="Times New Roman" panose="02020603050405020304" pitchFamily="18" charset="0"/>
            </a:endParaRPr>
          </a:p>
          <a:p>
            <a:pPr marL="297815" indent="-285750">
              <a:lnSpc>
                <a:spcPct val="100000"/>
              </a:lnSpc>
              <a:spcBef>
                <a:spcPts val="385"/>
              </a:spcBef>
              <a:buClr>
                <a:srgbClr val="010000"/>
              </a:buClr>
              <a:buFont typeface="Wingdings" pitchFamily="2" charset="2"/>
              <a:buChar char="§"/>
              <a:tabLst>
                <a:tab pos="193040" algn="l"/>
              </a:tabLst>
            </a:pPr>
            <a:r>
              <a:rPr lang="en-US" sz="1400" spc="-5" dirty="0">
                <a:latin typeface="Helvetica Neue"/>
                <a:cs typeface="Times New Roman" panose="02020603050405020304" pitchFamily="18" charset="0"/>
              </a:rPr>
              <a:t>Advance planning &amp; scheduling-</a:t>
            </a:r>
            <a:r>
              <a:rPr sz="1400" spc="-5" dirty="0">
                <a:latin typeface="Helvetica Neue"/>
                <a:cs typeface="Times New Roman" panose="02020603050405020304" pitchFamily="18" charset="0"/>
              </a:rPr>
              <a:t>APS</a:t>
            </a:r>
            <a:r>
              <a:rPr sz="1400" spc="-85" dirty="0">
                <a:latin typeface="Helvetica Neue"/>
                <a:cs typeface="Times New Roman" panose="02020603050405020304" pitchFamily="18" charset="0"/>
              </a:rPr>
              <a:t> </a:t>
            </a:r>
            <a:r>
              <a:rPr sz="1400" spc="-5" dirty="0">
                <a:latin typeface="Helvetica Neue"/>
                <a:cs typeface="Times New Roman" panose="02020603050405020304" pitchFamily="18" charset="0"/>
              </a:rPr>
              <a:t>supported</a:t>
            </a:r>
            <a:endParaRPr sz="1400" dirty="0">
              <a:latin typeface="Helvetica Neue"/>
              <a:cs typeface="Times New Roman" panose="02020603050405020304" pitchFamily="18" charset="0"/>
            </a:endParaRPr>
          </a:p>
        </p:txBody>
      </p:sp>
      <p:sp>
        <p:nvSpPr>
          <p:cNvPr id="12" name="object 3"/>
          <p:cNvSpPr/>
          <p:nvPr/>
        </p:nvSpPr>
        <p:spPr>
          <a:xfrm>
            <a:off x="2683482" y="1566090"/>
            <a:ext cx="2209800" cy="647700"/>
          </a:xfrm>
          <a:custGeom>
            <a:avLst/>
            <a:gdLst/>
            <a:ahLst/>
            <a:cxnLst/>
            <a:rect l="l" t="t" r="r" b="b"/>
            <a:pathLst>
              <a:path w="1657350" h="647700">
                <a:moveTo>
                  <a:pt x="1657350" y="323849"/>
                </a:moveTo>
                <a:lnTo>
                  <a:pt x="1243584" y="0"/>
                </a:lnTo>
                <a:lnTo>
                  <a:pt x="0" y="0"/>
                </a:lnTo>
                <a:lnTo>
                  <a:pt x="414528" y="323849"/>
                </a:lnTo>
                <a:lnTo>
                  <a:pt x="414528" y="647700"/>
                </a:lnTo>
                <a:lnTo>
                  <a:pt x="1243584" y="647699"/>
                </a:lnTo>
                <a:lnTo>
                  <a:pt x="1657350" y="323849"/>
                </a:lnTo>
                <a:close/>
              </a:path>
              <a:path w="1657350" h="647700">
                <a:moveTo>
                  <a:pt x="414528" y="647700"/>
                </a:moveTo>
                <a:lnTo>
                  <a:pt x="414528" y="323849"/>
                </a:lnTo>
                <a:lnTo>
                  <a:pt x="0" y="647700"/>
                </a:lnTo>
                <a:lnTo>
                  <a:pt x="414528" y="647700"/>
                </a:lnTo>
                <a:close/>
              </a:path>
            </a:pathLst>
          </a:custGeom>
          <a:solidFill>
            <a:schemeClr val="accent3"/>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3" name="object 4"/>
          <p:cNvSpPr txBox="1"/>
          <p:nvPr/>
        </p:nvSpPr>
        <p:spPr>
          <a:xfrm>
            <a:off x="3369746" y="1755098"/>
            <a:ext cx="999913"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Helvetica Neue"/>
                <a:cs typeface="Times New Roman" panose="02020603050405020304" pitchFamily="18" charset="0"/>
              </a:rPr>
              <a:t>Source</a:t>
            </a:r>
            <a:endParaRPr sz="1800" dirty="0">
              <a:latin typeface="Helvetica Neue"/>
              <a:cs typeface="Times New Roman" panose="02020603050405020304" pitchFamily="18" charset="0"/>
            </a:endParaRPr>
          </a:p>
        </p:txBody>
      </p:sp>
      <p:sp>
        <p:nvSpPr>
          <p:cNvPr id="14" name="object 5"/>
          <p:cNvSpPr/>
          <p:nvPr/>
        </p:nvSpPr>
        <p:spPr>
          <a:xfrm>
            <a:off x="712697" y="1586750"/>
            <a:ext cx="1919393" cy="647700"/>
          </a:xfrm>
          <a:custGeom>
            <a:avLst/>
            <a:gdLst/>
            <a:ahLst/>
            <a:cxnLst/>
            <a:rect l="l" t="t" r="r" b="b"/>
            <a:pathLst>
              <a:path w="1439545" h="647700">
                <a:moveTo>
                  <a:pt x="1439418" y="323849"/>
                </a:moveTo>
                <a:lnTo>
                  <a:pt x="1079754" y="0"/>
                </a:lnTo>
                <a:lnTo>
                  <a:pt x="0" y="0"/>
                </a:lnTo>
                <a:lnTo>
                  <a:pt x="359664" y="323850"/>
                </a:lnTo>
                <a:lnTo>
                  <a:pt x="359664" y="647700"/>
                </a:lnTo>
                <a:lnTo>
                  <a:pt x="1079754" y="647699"/>
                </a:lnTo>
                <a:lnTo>
                  <a:pt x="1439418" y="323849"/>
                </a:lnTo>
                <a:close/>
              </a:path>
              <a:path w="1439545" h="647700">
                <a:moveTo>
                  <a:pt x="359664" y="647700"/>
                </a:moveTo>
                <a:lnTo>
                  <a:pt x="359664" y="323850"/>
                </a:lnTo>
                <a:lnTo>
                  <a:pt x="0" y="647700"/>
                </a:lnTo>
                <a:lnTo>
                  <a:pt x="359664" y="647700"/>
                </a:lnTo>
                <a:close/>
              </a:path>
            </a:pathLst>
          </a:custGeom>
          <a:solidFill>
            <a:schemeClr val="accent2"/>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6"/>
          <p:cNvSpPr txBox="1"/>
          <p:nvPr/>
        </p:nvSpPr>
        <p:spPr>
          <a:xfrm>
            <a:off x="1349812" y="1733983"/>
            <a:ext cx="6451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Helvetica Neue"/>
                <a:cs typeface="Times New Roman" panose="02020603050405020304" pitchFamily="18" charset="0"/>
              </a:rPr>
              <a:t>Plan</a:t>
            </a:r>
            <a:endParaRPr sz="1800" dirty="0">
              <a:latin typeface="Helvetica Neue"/>
              <a:cs typeface="Times New Roman" panose="02020603050405020304" pitchFamily="18" charset="0"/>
            </a:endParaRPr>
          </a:p>
        </p:txBody>
      </p:sp>
      <p:sp>
        <p:nvSpPr>
          <p:cNvPr id="16" name="object 7"/>
          <p:cNvSpPr/>
          <p:nvPr/>
        </p:nvSpPr>
        <p:spPr>
          <a:xfrm>
            <a:off x="5142843" y="1586750"/>
            <a:ext cx="2015913" cy="647700"/>
          </a:xfrm>
          <a:custGeom>
            <a:avLst/>
            <a:gdLst/>
            <a:ahLst/>
            <a:cxnLst/>
            <a:rect l="l" t="t" r="r" b="b"/>
            <a:pathLst>
              <a:path w="1511935" h="647700">
                <a:moveTo>
                  <a:pt x="1511808" y="323849"/>
                </a:moveTo>
                <a:lnTo>
                  <a:pt x="1133856" y="0"/>
                </a:lnTo>
                <a:lnTo>
                  <a:pt x="0" y="0"/>
                </a:lnTo>
                <a:lnTo>
                  <a:pt x="377952" y="323849"/>
                </a:lnTo>
                <a:lnTo>
                  <a:pt x="377952" y="647700"/>
                </a:lnTo>
                <a:lnTo>
                  <a:pt x="1133856" y="647699"/>
                </a:lnTo>
                <a:lnTo>
                  <a:pt x="1511808" y="323849"/>
                </a:lnTo>
                <a:close/>
              </a:path>
              <a:path w="1511935" h="647700">
                <a:moveTo>
                  <a:pt x="377952" y="647700"/>
                </a:moveTo>
                <a:lnTo>
                  <a:pt x="377952" y="323849"/>
                </a:lnTo>
                <a:lnTo>
                  <a:pt x="0" y="647700"/>
                </a:lnTo>
                <a:lnTo>
                  <a:pt x="377952" y="647700"/>
                </a:lnTo>
                <a:close/>
              </a:path>
            </a:pathLst>
          </a:custGeom>
          <a:solidFill>
            <a:schemeClr val="accent4"/>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7" name="object 8"/>
          <p:cNvSpPr txBox="1"/>
          <p:nvPr/>
        </p:nvSpPr>
        <p:spPr>
          <a:xfrm>
            <a:off x="5676244" y="1760740"/>
            <a:ext cx="77978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Helvetica Neue"/>
                <a:cs typeface="Times New Roman" panose="02020603050405020304" pitchFamily="18" charset="0"/>
              </a:rPr>
              <a:t>Make</a:t>
            </a:r>
            <a:endParaRPr sz="1800" dirty="0">
              <a:latin typeface="Helvetica Neue"/>
              <a:cs typeface="Times New Roman" panose="02020603050405020304" pitchFamily="18" charset="0"/>
            </a:endParaRPr>
          </a:p>
        </p:txBody>
      </p:sp>
      <p:sp>
        <p:nvSpPr>
          <p:cNvPr id="18" name="object 9"/>
          <p:cNvSpPr/>
          <p:nvPr/>
        </p:nvSpPr>
        <p:spPr>
          <a:xfrm>
            <a:off x="7371651" y="1566090"/>
            <a:ext cx="1920240" cy="647700"/>
          </a:xfrm>
          <a:custGeom>
            <a:avLst/>
            <a:gdLst/>
            <a:ahLst/>
            <a:cxnLst/>
            <a:rect l="l" t="t" r="r" b="b"/>
            <a:pathLst>
              <a:path w="1440179" h="647700">
                <a:moveTo>
                  <a:pt x="1440180" y="323849"/>
                </a:moveTo>
                <a:lnTo>
                  <a:pt x="1079754" y="0"/>
                </a:lnTo>
                <a:lnTo>
                  <a:pt x="0" y="0"/>
                </a:lnTo>
                <a:lnTo>
                  <a:pt x="360426" y="323850"/>
                </a:lnTo>
                <a:lnTo>
                  <a:pt x="360426" y="647700"/>
                </a:lnTo>
                <a:lnTo>
                  <a:pt x="1079754" y="647699"/>
                </a:lnTo>
                <a:lnTo>
                  <a:pt x="1440180" y="323849"/>
                </a:lnTo>
                <a:close/>
              </a:path>
              <a:path w="1440179" h="647700">
                <a:moveTo>
                  <a:pt x="360426" y="647700"/>
                </a:moveTo>
                <a:lnTo>
                  <a:pt x="360426" y="323850"/>
                </a:lnTo>
                <a:lnTo>
                  <a:pt x="0" y="647700"/>
                </a:lnTo>
                <a:lnTo>
                  <a:pt x="360426" y="647700"/>
                </a:lnTo>
                <a:close/>
              </a:path>
            </a:pathLst>
          </a:custGeom>
          <a:solidFill>
            <a:schemeClr val="accent5"/>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9" name="object 10"/>
          <p:cNvSpPr txBox="1"/>
          <p:nvPr/>
        </p:nvSpPr>
        <p:spPr>
          <a:xfrm>
            <a:off x="8024059" y="1727097"/>
            <a:ext cx="1136225" cy="299720"/>
          </a:xfrm>
          <a:prstGeom prst="rect">
            <a:avLst/>
          </a:prstGeom>
        </p:spPr>
        <p:txBody>
          <a:bodyPr vert="horz" wrap="square" lIns="0" tIns="12700" rIns="0" bIns="0" rtlCol="0">
            <a:spAutoFit/>
          </a:bodyPr>
          <a:lstStyle>
            <a:defPPr>
              <a:defRPr lang="en-US"/>
            </a:defPPr>
            <a:lvl1pPr marL="12700">
              <a:lnSpc>
                <a:spcPct val="100000"/>
              </a:lnSpc>
              <a:spcBef>
                <a:spcPts val="100"/>
              </a:spcBef>
              <a:defRPr spc="-5">
                <a:latin typeface="Times New Roman" panose="02020603050405020304" pitchFamily="18" charset="0"/>
                <a:cs typeface="Times New Roman" panose="02020603050405020304" pitchFamily="18" charset="0"/>
              </a:defRPr>
            </a:lvl1pPr>
          </a:lstStyle>
          <a:p>
            <a:r>
              <a:rPr dirty="0">
                <a:latin typeface="Helvetica Neue"/>
              </a:rPr>
              <a:t>Delivery</a:t>
            </a:r>
          </a:p>
        </p:txBody>
      </p:sp>
      <p:sp>
        <p:nvSpPr>
          <p:cNvPr id="20" name="object 11"/>
          <p:cNvSpPr/>
          <p:nvPr/>
        </p:nvSpPr>
        <p:spPr>
          <a:xfrm>
            <a:off x="9611259" y="1566090"/>
            <a:ext cx="1919393" cy="647700"/>
          </a:xfrm>
          <a:custGeom>
            <a:avLst/>
            <a:gdLst/>
            <a:ahLst/>
            <a:cxnLst/>
            <a:rect l="l" t="t" r="r" b="b"/>
            <a:pathLst>
              <a:path w="1439545" h="647700">
                <a:moveTo>
                  <a:pt x="1439418" y="323849"/>
                </a:moveTo>
                <a:lnTo>
                  <a:pt x="1079754" y="0"/>
                </a:lnTo>
                <a:lnTo>
                  <a:pt x="0" y="0"/>
                </a:lnTo>
                <a:lnTo>
                  <a:pt x="359664" y="323850"/>
                </a:lnTo>
                <a:lnTo>
                  <a:pt x="359664" y="647700"/>
                </a:lnTo>
                <a:lnTo>
                  <a:pt x="1079754" y="647699"/>
                </a:lnTo>
                <a:lnTo>
                  <a:pt x="1439418" y="323849"/>
                </a:lnTo>
                <a:close/>
              </a:path>
              <a:path w="1439545" h="647700">
                <a:moveTo>
                  <a:pt x="359664" y="647700"/>
                </a:moveTo>
                <a:lnTo>
                  <a:pt x="359664" y="323850"/>
                </a:lnTo>
                <a:lnTo>
                  <a:pt x="0" y="647700"/>
                </a:lnTo>
                <a:lnTo>
                  <a:pt x="359664" y="647700"/>
                </a:lnTo>
                <a:close/>
              </a:path>
            </a:pathLst>
          </a:custGeom>
          <a:solidFill>
            <a:schemeClr val="accent6"/>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1" name="object 12"/>
          <p:cNvSpPr txBox="1"/>
          <p:nvPr/>
        </p:nvSpPr>
        <p:spPr>
          <a:xfrm>
            <a:off x="5676244" y="5581987"/>
            <a:ext cx="949113"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Times New Roman" panose="02020603050405020304" pitchFamily="18" charset="0"/>
                <a:cs typeface="Times New Roman" panose="02020603050405020304" pitchFamily="18" charset="0"/>
              </a:rPr>
              <a:t>Return</a:t>
            </a:r>
            <a:endParaRPr sz="1800" dirty="0">
              <a:latin typeface="Times New Roman" panose="02020603050405020304" pitchFamily="18" charset="0"/>
              <a:cs typeface="Times New Roman" panose="02020603050405020304" pitchFamily="18" charset="0"/>
            </a:endParaRPr>
          </a:p>
        </p:txBody>
      </p:sp>
      <p:sp>
        <p:nvSpPr>
          <p:cNvPr id="22" name="object 13"/>
          <p:cNvSpPr txBox="1"/>
          <p:nvPr/>
        </p:nvSpPr>
        <p:spPr>
          <a:xfrm>
            <a:off x="2741056" y="2331738"/>
            <a:ext cx="2094653" cy="2379626"/>
          </a:xfrm>
          <a:prstGeom prst="rect">
            <a:avLst/>
          </a:prstGeom>
        </p:spPr>
        <p:txBody>
          <a:bodyPr vert="horz" wrap="square" lIns="0" tIns="12700" rIns="0" bIns="0" rtlCol="0">
            <a:spAutoFit/>
          </a:bodyPr>
          <a:lstStyle/>
          <a:p>
            <a:pPr marL="297815" marR="5080" indent="-285750">
              <a:lnSpc>
                <a:spcPct val="120000"/>
              </a:lnSpc>
              <a:spcBef>
                <a:spcPts val="100"/>
              </a:spcBef>
              <a:buClr>
                <a:srgbClr val="010000"/>
              </a:buClr>
              <a:buFont typeface="Wingdings" pitchFamily="2" charset="2"/>
              <a:buChar char="§"/>
              <a:tabLst>
                <a:tab pos="193040" algn="l"/>
              </a:tabLst>
            </a:pPr>
            <a:r>
              <a:rPr sz="1400" spc="-15" dirty="0">
                <a:latin typeface="Helvetica Neue"/>
                <a:cs typeface="Times New Roman" panose="02020603050405020304" pitchFamily="18" charset="0"/>
              </a:rPr>
              <a:t>Vertical</a:t>
            </a:r>
            <a:r>
              <a:rPr lang="en-GB" sz="1400" spc="-15" dirty="0">
                <a:latin typeface="Helvetica Neue"/>
                <a:cs typeface="Times New Roman" panose="02020603050405020304" pitchFamily="18" charset="0"/>
              </a:rPr>
              <a:t> </a:t>
            </a:r>
            <a:r>
              <a:rPr sz="1400" spc="-5" dirty="0">
                <a:latin typeface="Helvetica Neue"/>
                <a:cs typeface="Times New Roman" panose="02020603050405020304" pitchFamily="18" charset="0"/>
              </a:rPr>
              <a:t>integration</a:t>
            </a:r>
            <a:r>
              <a:rPr sz="1400" spc="-75" dirty="0">
                <a:latin typeface="Helvetica Neue"/>
                <a:cs typeface="Times New Roman" panose="02020603050405020304" pitchFamily="18" charset="0"/>
              </a:rPr>
              <a:t> </a:t>
            </a:r>
            <a:r>
              <a:rPr sz="1400" spc="-5" dirty="0">
                <a:latin typeface="Helvetica Neue"/>
                <a:cs typeface="Times New Roman" panose="02020603050405020304" pitchFamily="18" charset="0"/>
              </a:rPr>
              <a:t>with</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quarries</a:t>
            </a:r>
            <a:endParaRPr sz="1400" dirty="0">
              <a:latin typeface="Helvetica Neue"/>
              <a:cs typeface="Times New Roman" panose="02020603050405020304" pitchFamily="18" charset="0"/>
            </a:endParaRPr>
          </a:p>
          <a:p>
            <a:pPr marL="297815" marR="434975" indent="-285750">
              <a:lnSpc>
                <a:spcPct val="120000"/>
              </a:lnSpc>
              <a:buClr>
                <a:srgbClr val="010000"/>
              </a:buClr>
              <a:buFont typeface="Wingdings" pitchFamily="2" charset="2"/>
              <a:buChar char="§"/>
              <a:tabLst>
                <a:tab pos="193040" algn="l"/>
              </a:tabLst>
            </a:pPr>
            <a:r>
              <a:rPr sz="1400" spc="-5" dirty="0">
                <a:latin typeface="Helvetica Neue"/>
                <a:cs typeface="Times New Roman" panose="02020603050405020304" pitchFamily="18" charset="0"/>
              </a:rPr>
              <a:t>Unlimited</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availability</a:t>
            </a:r>
            <a:endParaRPr sz="1400" dirty="0">
              <a:latin typeface="Helvetica Neue"/>
              <a:cs typeface="Times New Roman" panose="02020603050405020304" pitchFamily="18" charset="0"/>
            </a:endParaRPr>
          </a:p>
          <a:p>
            <a:pPr marL="297815" marR="252095" indent="-285750">
              <a:lnSpc>
                <a:spcPct val="120000"/>
              </a:lnSpc>
              <a:buClr>
                <a:srgbClr val="010000"/>
              </a:buClr>
              <a:buFont typeface="Wingdings" pitchFamily="2" charset="2"/>
              <a:buChar char="§"/>
              <a:tabLst>
                <a:tab pos="193040" algn="l"/>
              </a:tabLst>
            </a:pPr>
            <a:r>
              <a:rPr sz="1400" spc="-5" dirty="0">
                <a:latin typeface="Helvetica Neue"/>
                <a:cs typeface="Times New Roman" panose="02020603050405020304" pitchFamily="18" charset="0"/>
              </a:rPr>
              <a:t>Government</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regulated</a:t>
            </a:r>
            <a:endParaRPr sz="1400" dirty="0">
              <a:latin typeface="Helvetica Neue"/>
              <a:cs typeface="Times New Roman" panose="02020603050405020304" pitchFamily="18" charset="0"/>
            </a:endParaRPr>
          </a:p>
          <a:p>
            <a:pPr marL="297815" marR="342900" indent="-285750">
              <a:lnSpc>
                <a:spcPts val="2310"/>
              </a:lnSpc>
              <a:spcBef>
                <a:spcPts val="135"/>
              </a:spcBef>
              <a:buClr>
                <a:srgbClr val="010000"/>
              </a:buClr>
              <a:buFont typeface="Wingdings" pitchFamily="2" charset="2"/>
              <a:buChar char="§"/>
              <a:tabLst>
                <a:tab pos="193040" algn="l"/>
              </a:tabLst>
            </a:pPr>
            <a:r>
              <a:rPr sz="1400" spc="-5" dirty="0">
                <a:uFill>
                  <a:solidFill>
                    <a:srgbClr val="000000"/>
                  </a:solidFill>
                </a:uFill>
                <a:latin typeface="Helvetica Neue"/>
                <a:cs typeface="Times New Roman" panose="02020603050405020304" pitchFamily="18" charset="0"/>
              </a:rPr>
              <a:t>Energ</a:t>
            </a:r>
            <a:r>
              <a:rPr lang="en-US" sz="1400" spc="-5" dirty="0">
                <a:uFill>
                  <a:solidFill>
                    <a:srgbClr val="000000"/>
                  </a:solidFill>
                </a:uFill>
                <a:latin typeface="Helvetica Neue"/>
                <a:cs typeface="Times New Roman" panose="02020603050405020304" pitchFamily="18" charset="0"/>
              </a:rPr>
              <a:t>y </a:t>
            </a:r>
            <a:r>
              <a:rPr sz="1400" spc="-5" dirty="0">
                <a:uFill>
                  <a:solidFill>
                    <a:srgbClr val="000000"/>
                  </a:solidFill>
                </a:uFill>
                <a:latin typeface="Helvetica Neue"/>
                <a:cs typeface="Times New Roman" panose="02020603050405020304" pitchFamily="18" charset="0"/>
              </a:rPr>
              <a:t>dependent</a:t>
            </a:r>
            <a:endParaRPr sz="1400" dirty="0">
              <a:latin typeface="Helvetica Neue"/>
              <a:cs typeface="Times New Roman" panose="02020603050405020304" pitchFamily="18" charset="0"/>
            </a:endParaRPr>
          </a:p>
          <a:p>
            <a:pPr marL="297815" indent="-285750">
              <a:lnSpc>
                <a:spcPct val="100000"/>
              </a:lnSpc>
              <a:spcBef>
                <a:spcPts val="235"/>
              </a:spcBef>
              <a:buClr>
                <a:srgbClr val="010000"/>
              </a:buClr>
              <a:buFont typeface="Wingdings" pitchFamily="2" charset="2"/>
              <a:buChar char="§"/>
              <a:tabLst>
                <a:tab pos="193040" algn="l"/>
              </a:tabLst>
            </a:pPr>
            <a:r>
              <a:rPr sz="1400" spc="-5" dirty="0">
                <a:latin typeface="Helvetica Neue"/>
                <a:cs typeface="Times New Roman" panose="02020603050405020304" pitchFamily="18" charset="0"/>
              </a:rPr>
              <a:t>Benefits</a:t>
            </a:r>
            <a:r>
              <a:rPr sz="1400" spc="-25" dirty="0">
                <a:latin typeface="Helvetica Neue"/>
                <a:cs typeface="Times New Roman" panose="02020603050405020304" pitchFamily="18" charset="0"/>
              </a:rPr>
              <a:t> </a:t>
            </a:r>
            <a:r>
              <a:rPr sz="1400" spc="-5" dirty="0">
                <a:latin typeface="Helvetica Neue"/>
                <a:cs typeface="Times New Roman" panose="02020603050405020304" pitchFamily="18" charset="0"/>
              </a:rPr>
              <a:t>from</a:t>
            </a:r>
            <a:endParaRPr sz="1400" dirty="0">
              <a:latin typeface="Helvetica Neue"/>
              <a:cs typeface="Times New Roman" panose="02020603050405020304" pitchFamily="18" charset="0"/>
            </a:endParaRPr>
          </a:p>
          <a:p>
            <a:pPr marL="478155" indent="-285750">
              <a:lnSpc>
                <a:spcPct val="100000"/>
              </a:lnSpc>
              <a:spcBef>
                <a:spcPts val="385"/>
              </a:spcBef>
              <a:buFont typeface="Wingdings" pitchFamily="2" charset="2"/>
              <a:buChar char="§"/>
            </a:pPr>
            <a:r>
              <a:rPr sz="1400" spc="-5" dirty="0">
                <a:latin typeface="Helvetica Neue"/>
                <a:cs typeface="Times New Roman" panose="02020603050405020304" pitchFamily="18" charset="0"/>
              </a:rPr>
              <a:t>scale</a:t>
            </a:r>
            <a:endParaRPr sz="1400" dirty="0">
              <a:latin typeface="Helvetica Neue"/>
              <a:cs typeface="Times New Roman" panose="02020603050405020304" pitchFamily="18" charset="0"/>
            </a:endParaRPr>
          </a:p>
        </p:txBody>
      </p:sp>
      <p:sp>
        <p:nvSpPr>
          <p:cNvPr id="23" name="object 14"/>
          <p:cNvSpPr txBox="1"/>
          <p:nvPr/>
        </p:nvSpPr>
        <p:spPr>
          <a:xfrm>
            <a:off x="5113329" y="2358355"/>
            <a:ext cx="2184400" cy="2103140"/>
          </a:xfrm>
          <a:prstGeom prst="rect">
            <a:avLst/>
          </a:prstGeom>
        </p:spPr>
        <p:txBody>
          <a:bodyPr vert="horz" wrap="square" lIns="0" tIns="60960" rIns="0" bIns="0" rtlCol="0">
            <a:spAutoFit/>
          </a:bodyPr>
          <a:lstStyle/>
          <a:p>
            <a:pPr marL="297815" indent="-285750">
              <a:lnSpc>
                <a:spcPct val="100000"/>
              </a:lnSpc>
              <a:spcBef>
                <a:spcPts val="480"/>
              </a:spcBef>
              <a:buClr>
                <a:srgbClr val="010000"/>
              </a:buClr>
              <a:buFont typeface="Wingdings" pitchFamily="2" charset="2"/>
              <a:buChar char="§"/>
              <a:tabLst>
                <a:tab pos="193040" algn="l"/>
              </a:tabLst>
            </a:pPr>
            <a:r>
              <a:rPr sz="1400" spc="-5" dirty="0">
                <a:latin typeface="Helvetica Neue"/>
                <a:cs typeface="Times New Roman" panose="02020603050405020304" pitchFamily="18" charset="0"/>
              </a:rPr>
              <a:t>Few</a:t>
            </a:r>
            <a:r>
              <a:rPr sz="1400" spc="-25" dirty="0">
                <a:latin typeface="Helvetica Neue"/>
                <a:cs typeface="Times New Roman" panose="02020603050405020304" pitchFamily="18" charset="0"/>
              </a:rPr>
              <a:t> </a:t>
            </a:r>
            <a:r>
              <a:rPr sz="1400" spc="-10" dirty="0">
                <a:latin typeface="Helvetica Neue"/>
                <a:cs typeface="Times New Roman" panose="02020603050405020304" pitchFamily="18" charset="0"/>
              </a:rPr>
              <a:t>SKU’s</a:t>
            </a:r>
            <a:r>
              <a:rPr lang="en-US" sz="1400" spc="-10" dirty="0">
                <a:latin typeface="Helvetica Neue"/>
                <a:cs typeface="Times New Roman" panose="02020603050405020304" pitchFamily="18" charset="0"/>
              </a:rPr>
              <a:t> (50Kg)</a:t>
            </a:r>
            <a:endParaRPr sz="1400" dirty="0">
              <a:latin typeface="Helvetica Neue"/>
              <a:cs typeface="Times New Roman" panose="02020603050405020304" pitchFamily="18" charset="0"/>
            </a:endParaRPr>
          </a:p>
          <a:p>
            <a:pPr marL="297815" marR="614680" indent="-285750">
              <a:lnSpc>
                <a:spcPct val="120000"/>
              </a:lnSpc>
              <a:buClr>
                <a:srgbClr val="010000"/>
              </a:buClr>
              <a:buFont typeface="Wingdings" pitchFamily="2" charset="2"/>
              <a:buChar char="§"/>
              <a:tabLst>
                <a:tab pos="193040" algn="l"/>
              </a:tabLst>
            </a:pPr>
            <a:r>
              <a:rPr sz="1400" spc="-5" dirty="0">
                <a:latin typeface="Helvetica Neue"/>
                <a:cs typeface="Times New Roman" panose="02020603050405020304" pitchFamily="18" charset="0"/>
              </a:rPr>
              <a:t>Capital</a:t>
            </a:r>
            <a:r>
              <a:rPr sz="1400" spc="-100" dirty="0">
                <a:latin typeface="Helvetica Neue"/>
                <a:cs typeface="Times New Roman" panose="02020603050405020304" pitchFamily="18" charset="0"/>
              </a:rPr>
              <a:t> </a:t>
            </a:r>
            <a:r>
              <a:rPr sz="1400" dirty="0">
                <a:latin typeface="Helvetica Neue"/>
                <a:cs typeface="Times New Roman" panose="02020603050405020304" pitchFamily="18" charset="0"/>
              </a:rPr>
              <a:t>&amp;</a:t>
            </a:r>
            <a:r>
              <a:rPr lang="en-GB" sz="1400" dirty="0">
                <a:latin typeface="Helvetica Neue"/>
                <a:cs typeface="Times New Roman" panose="02020603050405020304" pitchFamily="18" charset="0"/>
              </a:rPr>
              <a:t> </a:t>
            </a:r>
            <a:r>
              <a:rPr sz="1400" spc="-5" dirty="0">
                <a:latin typeface="Helvetica Neue"/>
                <a:cs typeface="Times New Roman" panose="02020603050405020304" pitchFamily="18" charset="0"/>
              </a:rPr>
              <a:t>energy</a:t>
            </a:r>
            <a:r>
              <a:rPr lang="en-GB" sz="1400" spc="-5" dirty="0">
                <a:latin typeface="Helvetica Neue"/>
                <a:cs typeface="Times New Roman" panose="02020603050405020304" pitchFamily="18" charset="0"/>
              </a:rPr>
              <a:t> </a:t>
            </a:r>
            <a:r>
              <a:rPr sz="1400" spc="-5" dirty="0">
                <a:latin typeface="Helvetica Neue"/>
                <a:cs typeface="Times New Roman" panose="02020603050405020304" pitchFamily="18" charset="0"/>
              </a:rPr>
              <a:t>intensive</a:t>
            </a:r>
            <a:endParaRPr sz="1400" dirty="0">
              <a:latin typeface="Helvetica Neue"/>
              <a:cs typeface="Times New Roman" panose="02020603050405020304" pitchFamily="18" charset="0"/>
            </a:endParaRPr>
          </a:p>
          <a:p>
            <a:pPr marL="297815" indent="-285750">
              <a:lnSpc>
                <a:spcPct val="100000"/>
              </a:lnSpc>
              <a:spcBef>
                <a:spcPts val="385"/>
              </a:spcBef>
              <a:buClr>
                <a:srgbClr val="010000"/>
              </a:buClr>
              <a:buFont typeface="Wingdings" pitchFamily="2" charset="2"/>
              <a:buChar char="§"/>
              <a:tabLst>
                <a:tab pos="193040" algn="l"/>
              </a:tabLst>
            </a:pPr>
            <a:r>
              <a:rPr sz="1400" spc="-5" dirty="0">
                <a:uFill>
                  <a:solidFill>
                    <a:srgbClr val="000000"/>
                  </a:solidFill>
                </a:uFill>
                <a:latin typeface="Helvetica Neue"/>
                <a:cs typeface="Times New Roman" panose="02020603050405020304" pitchFamily="18" charset="0"/>
              </a:rPr>
              <a:t>Continuous</a:t>
            </a:r>
            <a:endParaRPr sz="1400" dirty="0">
              <a:latin typeface="Helvetica Neue"/>
              <a:cs typeface="Times New Roman" panose="02020603050405020304" pitchFamily="18" charset="0"/>
            </a:endParaRPr>
          </a:p>
          <a:p>
            <a:pPr marL="478155" marR="5080" indent="-285750">
              <a:lnSpc>
                <a:spcPct val="120000"/>
              </a:lnSpc>
              <a:buFont typeface="Wingdings" pitchFamily="2" charset="2"/>
              <a:buChar char="§"/>
            </a:pPr>
            <a:r>
              <a:rPr lang="en-GB" sz="1400" spc="-5" dirty="0">
                <a:uFill>
                  <a:solidFill>
                    <a:srgbClr val="000000"/>
                  </a:solidFill>
                </a:uFill>
                <a:latin typeface="Helvetica Neue"/>
                <a:cs typeface="Times New Roman" panose="02020603050405020304" pitchFamily="18" charset="0"/>
              </a:rPr>
              <a:t>process </a:t>
            </a:r>
            <a:r>
              <a:rPr sz="1400" spc="-5" dirty="0">
                <a:uFill>
                  <a:solidFill>
                    <a:srgbClr val="000000"/>
                  </a:solidFill>
                </a:uFill>
                <a:latin typeface="Helvetica Neue"/>
                <a:cs typeface="Times New Roman" panose="02020603050405020304" pitchFamily="18" charset="0"/>
              </a:rPr>
              <a:t>highly</a:t>
            </a:r>
            <a:r>
              <a:rPr lang="en-GB" sz="1400" spc="-5" dirty="0">
                <a:uFill>
                  <a:solidFill>
                    <a:srgbClr val="000000"/>
                  </a:solidFill>
                </a:uFill>
                <a:latin typeface="Helvetica Neue"/>
                <a:cs typeface="Times New Roman" panose="02020603050405020304" pitchFamily="18" charset="0"/>
              </a:rPr>
              <a:t> </a:t>
            </a:r>
            <a:r>
              <a:rPr sz="1400" spc="-5" dirty="0">
                <a:uFill>
                  <a:solidFill>
                    <a:srgbClr val="000000"/>
                  </a:solidFill>
                </a:uFill>
                <a:latin typeface="Helvetica Neue"/>
                <a:cs typeface="Times New Roman" panose="02020603050405020304" pitchFamily="18" charset="0"/>
              </a:rPr>
              <a:t>automated</a:t>
            </a:r>
            <a:endParaRPr sz="1400" dirty="0">
              <a:latin typeface="Helvetica Neue"/>
              <a:cs typeface="Times New Roman" panose="02020603050405020304" pitchFamily="18" charset="0"/>
            </a:endParaRPr>
          </a:p>
          <a:p>
            <a:pPr marL="297815" indent="-285750">
              <a:lnSpc>
                <a:spcPct val="100000"/>
              </a:lnSpc>
              <a:spcBef>
                <a:spcPts val="385"/>
              </a:spcBef>
              <a:buClr>
                <a:srgbClr val="010000"/>
              </a:buClr>
              <a:buFont typeface="Wingdings" pitchFamily="2" charset="2"/>
              <a:buChar char="§"/>
              <a:tabLst>
                <a:tab pos="193040" algn="l"/>
              </a:tabLst>
            </a:pPr>
            <a:r>
              <a:rPr sz="1400" dirty="0">
                <a:latin typeface="Helvetica Neue"/>
                <a:cs typeface="Times New Roman" panose="02020603050405020304" pitchFamily="18" charset="0"/>
              </a:rPr>
              <a:t>Make to</a:t>
            </a:r>
            <a:r>
              <a:rPr sz="1400" spc="-30" dirty="0">
                <a:latin typeface="Helvetica Neue"/>
                <a:cs typeface="Times New Roman" panose="02020603050405020304" pitchFamily="18" charset="0"/>
              </a:rPr>
              <a:t> </a:t>
            </a:r>
            <a:r>
              <a:rPr sz="1400" dirty="0">
                <a:latin typeface="Helvetica Neue"/>
                <a:cs typeface="Times New Roman" panose="02020603050405020304" pitchFamily="18" charset="0"/>
              </a:rPr>
              <a:t>stock</a:t>
            </a:r>
          </a:p>
        </p:txBody>
      </p:sp>
      <p:sp>
        <p:nvSpPr>
          <p:cNvPr id="24" name="object 15"/>
          <p:cNvSpPr txBox="1"/>
          <p:nvPr/>
        </p:nvSpPr>
        <p:spPr>
          <a:xfrm>
            <a:off x="7541570" y="2358331"/>
            <a:ext cx="2035387" cy="1865511"/>
          </a:xfrm>
          <a:prstGeom prst="rect">
            <a:avLst/>
          </a:prstGeom>
        </p:spPr>
        <p:txBody>
          <a:bodyPr vert="horz" wrap="square" lIns="0" tIns="12700" rIns="0" bIns="0" rtlCol="0">
            <a:spAutoFit/>
          </a:bodyPr>
          <a:lstStyle/>
          <a:p>
            <a:pPr marL="297815" marR="244475" indent="-285750">
              <a:lnSpc>
                <a:spcPct val="120000"/>
              </a:lnSpc>
              <a:spcBef>
                <a:spcPts val="100"/>
              </a:spcBef>
              <a:buClr>
                <a:srgbClr val="010000"/>
              </a:buClr>
              <a:buFont typeface="Wingdings" pitchFamily="2" charset="2"/>
              <a:buChar char="§"/>
              <a:tabLst>
                <a:tab pos="193040" algn="l"/>
              </a:tabLst>
            </a:pPr>
            <a:r>
              <a:rPr lang="en-US" sz="1400" dirty="0">
                <a:latin typeface="Helvetica Neue"/>
                <a:cs typeface="Times New Roman" panose="02020603050405020304" pitchFamily="18" charset="0"/>
              </a:rPr>
              <a:t>Distribution cost</a:t>
            </a:r>
            <a:endParaRPr sz="1400" dirty="0">
              <a:latin typeface="Helvetica Neue"/>
              <a:cs typeface="Times New Roman" panose="02020603050405020304" pitchFamily="18" charset="0"/>
            </a:endParaRPr>
          </a:p>
          <a:p>
            <a:pPr marL="297815" marR="5080" indent="-285750">
              <a:lnSpc>
                <a:spcPts val="2310"/>
              </a:lnSpc>
              <a:spcBef>
                <a:spcPts val="135"/>
              </a:spcBef>
              <a:buClr>
                <a:srgbClr val="010000"/>
              </a:buClr>
              <a:buFont typeface="Wingdings" pitchFamily="2" charset="2"/>
              <a:buChar char="§"/>
              <a:tabLst>
                <a:tab pos="193040" algn="l"/>
              </a:tabLst>
            </a:pPr>
            <a:r>
              <a:rPr sz="1400" spc="-5" dirty="0">
                <a:uFill>
                  <a:solidFill>
                    <a:srgbClr val="000000"/>
                  </a:solidFill>
                </a:uFill>
                <a:latin typeface="Helvetica Neue"/>
                <a:cs typeface="Times New Roman" panose="02020603050405020304" pitchFamily="18" charset="0"/>
              </a:rPr>
              <a:t>Coverag</a:t>
            </a:r>
            <a:r>
              <a:rPr lang="en-US" sz="1400" spc="-5" dirty="0">
                <a:uFill>
                  <a:solidFill>
                    <a:srgbClr val="000000"/>
                  </a:solidFill>
                </a:uFill>
                <a:latin typeface="Helvetica Neue"/>
                <a:cs typeface="Times New Roman" panose="02020603050405020304" pitchFamily="18" charset="0"/>
              </a:rPr>
              <a:t>e </a:t>
            </a:r>
            <a:r>
              <a:rPr sz="1400" spc="-5" dirty="0">
                <a:uFill>
                  <a:solidFill>
                    <a:srgbClr val="000000"/>
                  </a:solidFill>
                </a:uFill>
                <a:latin typeface="Helvetica Neue"/>
                <a:cs typeface="Times New Roman" panose="02020603050405020304" pitchFamily="18" charset="0"/>
              </a:rPr>
              <a:t>Ratio</a:t>
            </a:r>
            <a:r>
              <a:rPr lang="en-US" sz="1400" spc="-5" dirty="0">
                <a:uFill>
                  <a:solidFill>
                    <a:srgbClr val="000000"/>
                  </a:solidFill>
                </a:uFill>
                <a:latin typeface="Helvetica Neue"/>
                <a:cs typeface="Times New Roman" panose="02020603050405020304" pitchFamily="18" charset="0"/>
              </a:rPr>
              <a:t>: </a:t>
            </a:r>
            <a:r>
              <a:rPr sz="1400" spc="-5" dirty="0">
                <a:uFill>
                  <a:solidFill>
                    <a:srgbClr val="000000"/>
                  </a:solidFill>
                </a:uFill>
                <a:latin typeface="Helvetica Neue"/>
                <a:cs typeface="Times New Roman" panose="02020603050405020304" pitchFamily="18" charset="0"/>
              </a:rPr>
              <a:t>300km</a:t>
            </a:r>
            <a:endParaRPr sz="1400" dirty="0">
              <a:latin typeface="Helvetica Neue"/>
              <a:cs typeface="Times New Roman" panose="02020603050405020304" pitchFamily="18" charset="0"/>
            </a:endParaRPr>
          </a:p>
          <a:p>
            <a:pPr marL="297815" indent="-285750">
              <a:lnSpc>
                <a:spcPct val="100000"/>
              </a:lnSpc>
              <a:spcBef>
                <a:spcPts val="235"/>
              </a:spcBef>
              <a:buClr>
                <a:srgbClr val="010000"/>
              </a:buClr>
              <a:buFont typeface="Wingdings" pitchFamily="2" charset="2"/>
              <a:buChar char="§"/>
              <a:tabLst>
                <a:tab pos="193040" algn="l"/>
              </a:tabLst>
            </a:pPr>
            <a:r>
              <a:rPr sz="1400" spc="-5" dirty="0">
                <a:latin typeface="Helvetica Neue"/>
                <a:cs typeface="Times New Roman" panose="02020603050405020304" pitchFamily="18" charset="0"/>
              </a:rPr>
              <a:t>Bulk </a:t>
            </a:r>
            <a:r>
              <a:rPr sz="1400" dirty="0">
                <a:latin typeface="Helvetica Neue"/>
                <a:cs typeface="Times New Roman" panose="02020603050405020304" pitchFamily="18" charset="0"/>
              </a:rPr>
              <a:t>/</a:t>
            </a:r>
            <a:r>
              <a:rPr sz="1400" spc="-25" dirty="0">
                <a:latin typeface="Helvetica Neue"/>
                <a:cs typeface="Times New Roman" panose="02020603050405020304" pitchFamily="18" charset="0"/>
              </a:rPr>
              <a:t> </a:t>
            </a:r>
            <a:r>
              <a:rPr sz="1400" spc="-5" dirty="0">
                <a:latin typeface="Helvetica Neue"/>
                <a:cs typeface="Times New Roman" panose="02020603050405020304" pitchFamily="18" charset="0"/>
              </a:rPr>
              <a:t>Bags</a:t>
            </a:r>
            <a:endParaRPr sz="1400" dirty="0">
              <a:latin typeface="Helvetica Neue"/>
              <a:cs typeface="Times New Roman" panose="02020603050405020304" pitchFamily="18" charset="0"/>
            </a:endParaRPr>
          </a:p>
          <a:p>
            <a:pPr marL="297815" marR="322580" indent="-285750">
              <a:lnSpc>
                <a:spcPct val="120000"/>
              </a:lnSpc>
              <a:buClr>
                <a:srgbClr val="010000"/>
              </a:buClr>
              <a:buFont typeface="Wingdings" pitchFamily="2" charset="2"/>
              <a:buChar char="§"/>
              <a:tabLst>
                <a:tab pos="193040" algn="l"/>
              </a:tabLst>
            </a:pPr>
            <a:r>
              <a:rPr sz="1400" spc="-15" dirty="0">
                <a:latin typeface="Helvetica Neue"/>
                <a:cs typeface="Times New Roman" panose="02020603050405020304" pitchFamily="18" charset="0"/>
              </a:rPr>
              <a:t>Vertical</a:t>
            </a:r>
            <a:r>
              <a:rPr lang="en-US" sz="1400" spc="-15" dirty="0">
                <a:latin typeface="Helvetica Neue"/>
                <a:cs typeface="Times New Roman" panose="02020603050405020304" pitchFamily="18" charset="0"/>
              </a:rPr>
              <a:t>/ Horizontal</a:t>
            </a:r>
            <a:r>
              <a:rPr sz="1400" spc="-15" dirty="0">
                <a:latin typeface="Helvetica Neue"/>
                <a:cs typeface="Times New Roman" panose="02020603050405020304" pitchFamily="18" charset="0"/>
              </a:rPr>
              <a:t> </a:t>
            </a:r>
            <a:r>
              <a:rPr sz="1400" spc="-5" dirty="0">
                <a:latin typeface="Helvetica Neue"/>
                <a:cs typeface="Times New Roman" panose="02020603050405020304" pitchFamily="18" charset="0"/>
              </a:rPr>
              <a:t>integration.</a:t>
            </a:r>
            <a:endParaRPr sz="1400" dirty="0">
              <a:latin typeface="Helvetica Neue"/>
              <a:cs typeface="Times New Roman" panose="02020603050405020304" pitchFamily="18" charset="0"/>
            </a:endParaRPr>
          </a:p>
        </p:txBody>
      </p:sp>
      <p:sp>
        <p:nvSpPr>
          <p:cNvPr id="25" name="object 16"/>
          <p:cNvSpPr txBox="1"/>
          <p:nvPr/>
        </p:nvSpPr>
        <p:spPr>
          <a:xfrm>
            <a:off x="9717404" y="2409538"/>
            <a:ext cx="1960033" cy="823302"/>
          </a:xfrm>
          <a:prstGeom prst="rect">
            <a:avLst/>
          </a:prstGeom>
        </p:spPr>
        <p:txBody>
          <a:bodyPr vert="horz" wrap="square" lIns="0" tIns="60960" rIns="0" bIns="0" rtlCol="0">
            <a:spAutoFit/>
          </a:bodyPr>
          <a:lstStyle/>
          <a:p>
            <a:pPr marL="297815" indent="-285750">
              <a:lnSpc>
                <a:spcPct val="100000"/>
              </a:lnSpc>
              <a:spcBef>
                <a:spcPts val="480"/>
              </a:spcBef>
              <a:buClr>
                <a:srgbClr val="010000"/>
              </a:buClr>
              <a:buFont typeface="Wingdings" pitchFamily="2" charset="2"/>
              <a:buChar char="§"/>
              <a:tabLst>
                <a:tab pos="193040" algn="l"/>
              </a:tabLst>
            </a:pPr>
            <a:r>
              <a:rPr lang="en-US" sz="1400" spc="-5" dirty="0">
                <a:latin typeface="Helvetica Neue"/>
                <a:cs typeface="Times New Roman" panose="02020603050405020304" pitchFamily="18" charset="0"/>
              </a:rPr>
              <a:t>Finance</a:t>
            </a:r>
          </a:p>
          <a:p>
            <a:pPr marL="297815" indent="-285750">
              <a:lnSpc>
                <a:spcPct val="100000"/>
              </a:lnSpc>
              <a:spcBef>
                <a:spcPts val="480"/>
              </a:spcBef>
              <a:buClr>
                <a:srgbClr val="010000"/>
              </a:buClr>
              <a:buFont typeface="Wingdings" pitchFamily="2" charset="2"/>
              <a:buChar char="§"/>
              <a:tabLst>
                <a:tab pos="193040" algn="l"/>
              </a:tabLst>
            </a:pPr>
            <a:r>
              <a:rPr lang="en-US" sz="1400" spc="-5" dirty="0">
                <a:latin typeface="Helvetica Neue"/>
                <a:cs typeface="Times New Roman" panose="02020603050405020304" pitchFamily="18" charset="0"/>
              </a:rPr>
              <a:t>Skill Set</a:t>
            </a:r>
            <a:endParaRPr sz="1400" dirty="0">
              <a:latin typeface="Helvetica Neue"/>
              <a:cs typeface="Times New Roman" panose="02020603050405020304" pitchFamily="18" charset="0"/>
            </a:endParaRPr>
          </a:p>
          <a:p>
            <a:pPr marL="297815" indent="-285750">
              <a:lnSpc>
                <a:spcPct val="100000"/>
              </a:lnSpc>
              <a:spcBef>
                <a:spcPts val="385"/>
              </a:spcBef>
              <a:buClr>
                <a:srgbClr val="010000"/>
              </a:buClr>
              <a:buFont typeface="Wingdings" pitchFamily="2" charset="2"/>
              <a:buChar char="§"/>
              <a:tabLst>
                <a:tab pos="193040" algn="l"/>
              </a:tabLst>
            </a:pPr>
            <a:r>
              <a:rPr lang="en-US" sz="1400" spc="-5" dirty="0">
                <a:latin typeface="Helvetica Neue"/>
                <a:cs typeface="Times New Roman" panose="02020603050405020304" pitchFamily="18" charset="0"/>
              </a:rPr>
              <a:t>Resources</a:t>
            </a:r>
            <a:endParaRPr sz="1400" dirty="0">
              <a:latin typeface="Helvetica Neue"/>
              <a:cs typeface="Times New Roman" panose="02020603050405020304" pitchFamily="18" charset="0"/>
            </a:endParaRPr>
          </a:p>
        </p:txBody>
      </p:sp>
      <p:sp>
        <p:nvSpPr>
          <p:cNvPr id="26" name="object 17"/>
          <p:cNvSpPr/>
          <p:nvPr/>
        </p:nvSpPr>
        <p:spPr>
          <a:xfrm>
            <a:off x="694763" y="2321863"/>
            <a:ext cx="10659037" cy="45719"/>
          </a:xfrm>
          <a:custGeom>
            <a:avLst/>
            <a:gdLst/>
            <a:ahLst/>
            <a:cxnLst/>
            <a:rect l="l" t="t" r="r" b="b"/>
            <a:pathLst>
              <a:path w="9144000">
                <a:moveTo>
                  <a:pt x="0" y="0"/>
                </a:moveTo>
                <a:lnTo>
                  <a:pt x="9144000" y="0"/>
                </a:lnTo>
              </a:path>
            </a:pathLst>
          </a:custGeom>
          <a:ln w="70104">
            <a:solidFill>
              <a:srgbClr val="DDDDDD"/>
            </a:solidFill>
          </a:ln>
        </p:spPr>
        <p:txBody>
          <a:bodyPr wrap="square" lIns="0" tIns="0" rIns="0" bIns="0" rtlCol="0"/>
          <a:lstStyle/>
          <a:p>
            <a:pPr marL="285750" indent="-285750">
              <a:buFont typeface="Wingdings" pitchFamily="2" charset="2"/>
              <a:buChar char="§"/>
            </a:pPr>
            <a:endParaRPr sz="1400">
              <a:latin typeface="Times New Roman" panose="02020603050405020304" pitchFamily="18" charset="0"/>
              <a:cs typeface="Times New Roman" panose="02020603050405020304" pitchFamily="18" charset="0"/>
            </a:endParaRPr>
          </a:p>
        </p:txBody>
      </p:sp>
      <p:sp>
        <p:nvSpPr>
          <p:cNvPr id="27" name="object 18"/>
          <p:cNvSpPr/>
          <p:nvPr/>
        </p:nvSpPr>
        <p:spPr>
          <a:xfrm>
            <a:off x="2681197" y="2321993"/>
            <a:ext cx="0" cy="4321810"/>
          </a:xfrm>
          <a:custGeom>
            <a:avLst/>
            <a:gdLst/>
            <a:ahLst/>
            <a:cxnLst/>
            <a:rect l="l" t="t" r="r" b="b"/>
            <a:pathLst>
              <a:path h="4321809">
                <a:moveTo>
                  <a:pt x="0" y="0"/>
                </a:moveTo>
                <a:lnTo>
                  <a:pt x="0" y="4321302"/>
                </a:lnTo>
              </a:path>
            </a:pathLst>
          </a:custGeom>
          <a:ln w="9906">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8" name="object 19"/>
          <p:cNvSpPr/>
          <p:nvPr/>
        </p:nvSpPr>
        <p:spPr>
          <a:xfrm>
            <a:off x="4885741" y="2358331"/>
            <a:ext cx="0" cy="4321810"/>
          </a:xfrm>
          <a:custGeom>
            <a:avLst/>
            <a:gdLst/>
            <a:ahLst/>
            <a:cxnLst/>
            <a:rect l="l" t="t" r="r" b="b"/>
            <a:pathLst>
              <a:path h="4321809">
                <a:moveTo>
                  <a:pt x="0" y="0"/>
                </a:moveTo>
                <a:lnTo>
                  <a:pt x="0" y="4321302"/>
                </a:lnTo>
              </a:path>
            </a:pathLst>
          </a:custGeom>
          <a:ln w="9144">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29" name="object 20"/>
          <p:cNvSpPr/>
          <p:nvPr/>
        </p:nvSpPr>
        <p:spPr>
          <a:xfrm>
            <a:off x="7222019" y="2331137"/>
            <a:ext cx="0" cy="4321810"/>
          </a:xfrm>
          <a:custGeom>
            <a:avLst/>
            <a:gdLst/>
            <a:ahLst/>
            <a:cxnLst/>
            <a:rect l="l" t="t" r="r" b="b"/>
            <a:pathLst>
              <a:path h="4321809">
                <a:moveTo>
                  <a:pt x="0" y="0"/>
                </a:moveTo>
                <a:lnTo>
                  <a:pt x="0" y="4321302"/>
                </a:lnTo>
              </a:path>
            </a:pathLst>
          </a:custGeom>
          <a:ln w="9906">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0" name="object 21"/>
          <p:cNvSpPr/>
          <p:nvPr/>
        </p:nvSpPr>
        <p:spPr>
          <a:xfrm>
            <a:off x="9547687" y="2358331"/>
            <a:ext cx="0" cy="4321810"/>
          </a:xfrm>
          <a:custGeom>
            <a:avLst/>
            <a:gdLst/>
            <a:ahLst/>
            <a:cxnLst/>
            <a:rect l="l" t="t" r="r" b="b"/>
            <a:pathLst>
              <a:path h="4321809">
                <a:moveTo>
                  <a:pt x="0" y="0"/>
                </a:moveTo>
                <a:lnTo>
                  <a:pt x="0" y="4321302"/>
                </a:lnTo>
              </a:path>
            </a:pathLst>
          </a:custGeom>
          <a:ln w="9144">
            <a:solidFill>
              <a:srgbClr val="DDDDDD"/>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1" name="object 11"/>
          <p:cNvSpPr/>
          <p:nvPr/>
        </p:nvSpPr>
        <p:spPr>
          <a:xfrm rot="10800000">
            <a:off x="763231" y="5606736"/>
            <a:ext cx="10260252" cy="647700"/>
          </a:xfrm>
          <a:custGeom>
            <a:avLst/>
            <a:gdLst/>
            <a:ahLst/>
            <a:cxnLst/>
            <a:rect l="l" t="t" r="r" b="b"/>
            <a:pathLst>
              <a:path w="1439545" h="647700">
                <a:moveTo>
                  <a:pt x="1439418" y="323849"/>
                </a:moveTo>
                <a:lnTo>
                  <a:pt x="1079754" y="0"/>
                </a:lnTo>
                <a:lnTo>
                  <a:pt x="0" y="0"/>
                </a:lnTo>
                <a:lnTo>
                  <a:pt x="359664" y="323850"/>
                </a:lnTo>
                <a:lnTo>
                  <a:pt x="359664" y="647700"/>
                </a:lnTo>
                <a:lnTo>
                  <a:pt x="1079754" y="647699"/>
                </a:lnTo>
                <a:lnTo>
                  <a:pt x="1439418" y="323849"/>
                </a:lnTo>
                <a:close/>
              </a:path>
              <a:path w="1439545" h="647700">
                <a:moveTo>
                  <a:pt x="359664" y="647700"/>
                </a:moveTo>
                <a:lnTo>
                  <a:pt x="359664" y="323850"/>
                </a:lnTo>
                <a:lnTo>
                  <a:pt x="0" y="647700"/>
                </a:lnTo>
                <a:lnTo>
                  <a:pt x="359664" y="647700"/>
                </a:lnTo>
                <a:close/>
              </a:path>
            </a:pathLst>
          </a:custGeom>
          <a:solidFill>
            <a:srgbClr val="6A0500"/>
          </a:solidFill>
        </p:spPr>
        <p:txBody>
          <a:bodyPr wrap="square" lIns="0" tIns="0" rIns="0" bIns="0" rtlCol="0"/>
          <a:lstStyle/>
          <a:p>
            <a:r>
              <a:rPr lang="en-US" spc="-5" dirty="0">
                <a:solidFill>
                  <a:srgbClr val="FFFFFF"/>
                </a:solidFill>
                <a:latin typeface="Times New Roman" panose="02020603050405020304" pitchFamily="18" charset="0"/>
                <a:cs typeface="Times New Roman" panose="02020603050405020304" pitchFamily="18" charset="0"/>
              </a:rPr>
              <a:t>r</a:t>
            </a:r>
            <a:endParaRPr dirty="0">
              <a:latin typeface="Times New Roman" panose="02020603050405020304" pitchFamily="18" charset="0"/>
              <a:cs typeface="Times New Roman" panose="02020603050405020304" pitchFamily="18" charset="0"/>
            </a:endParaRPr>
          </a:p>
        </p:txBody>
      </p:sp>
      <p:sp>
        <p:nvSpPr>
          <p:cNvPr id="32" name="object 10"/>
          <p:cNvSpPr txBox="1"/>
          <p:nvPr/>
        </p:nvSpPr>
        <p:spPr>
          <a:xfrm>
            <a:off x="10183095" y="1727097"/>
            <a:ext cx="1136225" cy="299720"/>
          </a:xfrm>
          <a:prstGeom prst="rect">
            <a:avLst/>
          </a:prstGeom>
        </p:spPr>
        <p:txBody>
          <a:bodyPr vert="horz" wrap="square" lIns="0" tIns="12700" rIns="0" bIns="0" rtlCol="0">
            <a:spAutoFit/>
          </a:bodyPr>
          <a:lstStyle/>
          <a:p>
            <a:pPr marL="12700">
              <a:lnSpc>
                <a:spcPct val="100000"/>
              </a:lnSpc>
              <a:spcBef>
                <a:spcPts val="100"/>
              </a:spcBef>
            </a:pPr>
            <a:r>
              <a:rPr lang="en-US" spc="-5" dirty="0">
                <a:solidFill>
                  <a:schemeClr val="bg1"/>
                </a:solidFill>
                <a:latin typeface="Helvetica Neue"/>
                <a:cs typeface="Times New Roman" panose="02020603050405020304" pitchFamily="18" charset="0"/>
              </a:rPr>
              <a:t> Enable</a:t>
            </a:r>
            <a:endParaRPr sz="1800" dirty="0">
              <a:solidFill>
                <a:schemeClr val="bg1"/>
              </a:solidFill>
              <a:latin typeface="Helvetica Neue"/>
              <a:cs typeface="Times New Roman" panose="02020603050405020304" pitchFamily="18" charset="0"/>
            </a:endParaRPr>
          </a:p>
        </p:txBody>
      </p:sp>
      <p:sp>
        <p:nvSpPr>
          <p:cNvPr id="33" name="object 10"/>
          <p:cNvSpPr txBox="1"/>
          <p:nvPr/>
        </p:nvSpPr>
        <p:spPr>
          <a:xfrm>
            <a:off x="2971478" y="5780727"/>
            <a:ext cx="1136225" cy="289823"/>
          </a:xfrm>
          <a:prstGeom prst="rect">
            <a:avLst/>
          </a:prstGeom>
        </p:spPr>
        <p:txBody>
          <a:bodyPr vert="horz" wrap="square" lIns="0" tIns="12700" rIns="0" bIns="0" rtlCol="0">
            <a:spAutoFit/>
          </a:bodyPr>
          <a:lstStyle>
            <a:defPPr>
              <a:defRPr lang="en-US"/>
            </a:defPPr>
            <a:lvl1pPr marL="12700">
              <a:lnSpc>
                <a:spcPct val="100000"/>
              </a:lnSpc>
              <a:spcBef>
                <a:spcPts val="100"/>
              </a:spcBef>
              <a:defRPr spc="-5">
                <a:solidFill>
                  <a:srgbClr val="FFFFFF"/>
                </a:solidFill>
                <a:latin typeface="Times New Roman" panose="02020603050405020304" pitchFamily="18" charset="0"/>
                <a:cs typeface="Times New Roman" panose="02020603050405020304" pitchFamily="18" charset="0"/>
              </a:defRPr>
            </a:lvl1pPr>
          </a:lstStyle>
          <a:p>
            <a:r>
              <a:rPr lang="en-US" dirty="0">
                <a:solidFill>
                  <a:schemeClr val="bg1"/>
                </a:solidFill>
                <a:latin typeface="Helvetica Neue"/>
              </a:rPr>
              <a:t>Return</a:t>
            </a:r>
            <a:endParaRPr dirty="0">
              <a:solidFill>
                <a:schemeClr val="bg1"/>
              </a:solidFill>
              <a:latin typeface="Helvetica Neue"/>
            </a:endParaRPr>
          </a:p>
        </p:txBody>
      </p:sp>
      <p:sp>
        <p:nvSpPr>
          <p:cNvPr id="34" name="object 16"/>
          <p:cNvSpPr txBox="1"/>
          <p:nvPr/>
        </p:nvSpPr>
        <p:spPr>
          <a:xfrm>
            <a:off x="4976811" y="5593308"/>
            <a:ext cx="1960033" cy="610870"/>
          </a:xfrm>
          <a:prstGeom prst="rect">
            <a:avLst/>
          </a:prstGeom>
        </p:spPr>
        <p:txBody>
          <a:bodyPr vert="horz" wrap="square" lIns="0" tIns="60960" rIns="0" bIns="0" rtlCol="0">
            <a:spAutoFit/>
          </a:bodyPr>
          <a:lstStyle/>
          <a:p>
            <a:pPr marL="192405" indent="-180340">
              <a:lnSpc>
                <a:spcPct val="100000"/>
              </a:lnSpc>
              <a:spcBef>
                <a:spcPts val="480"/>
              </a:spcBef>
              <a:buClr>
                <a:schemeClr val="bg1"/>
              </a:buClr>
              <a:buChar char="•"/>
              <a:tabLst>
                <a:tab pos="193040" algn="l"/>
              </a:tabLst>
            </a:pPr>
            <a:r>
              <a:rPr sz="1600" spc="-5" dirty="0">
                <a:solidFill>
                  <a:schemeClr val="bg1"/>
                </a:solidFill>
                <a:latin typeface="Helvetica Neue"/>
                <a:cs typeface="Times New Roman" panose="02020603050405020304" pitchFamily="18" charset="0"/>
              </a:rPr>
              <a:t>Uncommon</a:t>
            </a:r>
            <a:endParaRPr sz="1600" dirty="0">
              <a:solidFill>
                <a:schemeClr val="bg1"/>
              </a:solidFill>
              <a:latin typeface="Helvetica Neue"/>
              <a:cs typeface="Times New Roman" panose="02020603050405020304" pitchFamily="18" charset="0"/>
            </a:endParaRPr>
          </a:p>
          <a:p>
            <a:pPr marL="192405" indent="-180340">
              <a:lnSpc>
                <a:spcPct val="100000"/>
              </a:lnSpc>
              <a:spcBef>
                <a:spcPts val="385"/>
              </a:spcBef>
              <a:buClr>
                <a:schemeClr val="bg1"/>
              </a:buClr>
              <a:buChar char="•"/>
              <a:tabLst>
                <a:tab pos="193040" algn="l"/>
              </a:tabLst>
            </a:pPr>
            <a:r>
              <a:rPr sz="1600" spc="-5" dirty="0">
                <a:solidFill>
                  <a:schemeClr val="bg1"/>
                </a:solidFill>
                <a:latin typeface="Helvetica Neue"/>
                <a:cs typeface="Times New Roman" panose="02020603050405020304" pitchFamily="18" charset="0"/>
              </a:rPr>
              <a:t>Quality</a:t>
            </a:r>
            <a:r>
              <a:rPr sz="1600" spc="-75" dirty="0">
                <a:solidFill>
                  <a:schemeClr val="bg1"/>
                </a:solidFill>
                <a:latin typeface="Helvetica Neue"/>
                <a:cs typeface="Times New Roman" panose="02020603050405020304" pitchFamily="18" charset="0"/>
              </a:rPr>
              <a:t> </a:t>
            </a:r>
            <a:r>
              <a:rPr sz="1600" spc="-5" dirty="0">
                <a:solidFill>
                  <a:schemeClr val="bg1"/>
                </a:solidFill>
                <a:latin typeface="Helvetica Neue"/>
                <a:cs typeface="Times New Roman" panose="02020603050405020304" pitchFamily="18" charset="0"/>
              </a:rPr>
              <a:t>issues</a:t>
            </a:r>
            <a:endParaRPr sz="1600" dirty="0">
              <a:solidFill>
                <a:schemeClr val="bg1"/>
              </a:solidFill>
              <a:latin typeface="Helvetica Neue"/>
              <a:cs typeface="Times New Roman" panose="02020603050405020304" pitchFamily="18" charset="0"/>
            </a:endParaRPr>
          </a:p>
        </p:txBody>
      </p:sp>
      <p:sp>
        <p:nvSpPr>
          <p:cNvPr id="35" name="Slide Number Placeholder 3">
            <a:extLst>
              <a:ext uri="{FF2B5EF4-FFF2-40B4-BE49-F238E27FC236}">
                <a16:creationId xmlns:a16="http://schemas.microsoft.com/office/drawing/2014/main" id="{81FCED89-8484-7F42-9FAA-223834F77937}"/>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33</a:t>
            </a:fld>
            <a:endParaRPr lang="en-GB" dirty="0">
              <a:solidFill>
                <a:srgbClr val="6A0500"/>
              </a:solidFill>
            </a:endParaRPr>
          </a:p>
        </p:txBody>
      </p:sp>
      <p:pic>
        <p:nvPicPr>
          <p:cNvPr id="36" name="Picture 35" descr="A picture containing food&#10;&#10;Description automatically generated">
            <a:extLst>
              <a:ext uri="{FF2B5EF4-FFF2-40B4-BE49-F238E27FC236}">
                <a16:creationId xmlns:a16="http://schemas.microsoft.com/office/drawing/2014/main" id="{E2247B6C-3E0C-D145-82AA-12AAFDC554A9}"/>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95622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04020473"/>
              </p:ext>
            </p:extLst>
          </p:nvPr>
        </p:nvGraphicFramePr>
        <p:xfrm>
          <a:off x="466725" y="1260475"/>
          <a:ext cx="11258550" cy="4926965"/>
        </p:xfrm>
        <a:graphic>
          <a:graphicData uri="http://schemas.openxmlformats.org/drawingml/2006/table">
            <a:tbl>
              <a:tblPr firstRow="1" bandRow="1">
                <a:tableStyleId>{5C22544A-7EE6-4342-B048-85BDC9FD1C3A}</a:tableStyleId>
              </a:tblPr>
              <a:tblGrid>
                <a:gridCol w="1016387">
                  <a:extLst>
                    <a:ext uri="{9D8B030D-6E8A-4147-A177-3AD203B41FA5}">
                      <a16:colId xmlns:a16="http://schemas.microsoft.com/office/drawing/2014/main" val="20000"/>
                    </a:ext>
                  </a:extLst>
                </a:gridCol>
                <a:gridCol w="2461091">
                  <a:extLst>
                    <a:ext uri="{9D8B030D-6E8A-4147-A177-3AD203B41FA5}">
                      <a16:colId xmlns:a16="http://schemas.microsoft.com/office/drawing/2014/main" val="20001"/>
                    </a:ext>
                  </a:extLst>
                </a:gridCol>
                <a:gridCol w="7781072">
                  <a:extLst>
                    <a:ext uri="{9D8B030D-6E8A-4147-A177-3AD203B41FA5}">
                      <a16:colId xmlns:a16="http://schemas.microsoft.com/office/drawing/2014/main" val="20002"/>
                    </a:ext>
                  </a:extLst>
                </a:gridCol>
              </a:tblGrid>
              <a:tr h="568325">
                <a:tc>
                  <a: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Sr. No. </a:t>
                      </a:r>
                    </a:p>
                  </a:txBody>
                  <a:tcPr anchor="ctr">
                    <a:lnB w="12700" cap="flat" cmpd="sng" algn="ctr">
                      <a:solidFill>
                        <a:schemeClr val="bg1"/>
                      </a:solidFill>
                      <a:prstDash val="solid"/>
                      <a:round/>
                      <a:headEnd type="none" w="med" len="med"/>
                      <a:tailEnd type="none" w="med" len="med"/>
                    </a:lnB>
                  </a:tcPr>
                </a:tc>
                <a:tc>
                  <a: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Activity</a:t>
                      </a:r>
                    </a:p>
                  </a:txBody>
                  <a:tcPr anchor="ctr">
                    <a:lnB w="12700" cap="flat" cmpd="sng" algn="ctr">
                      <a:solidFill>
                        <a:schemeClr val="bg1"/>
                      </a:solidFill>
                      <a:prstDash val="solid"/>
                      <a:round/>
                      <a:headEnd type="none" w="med" len="med"/>
                      <a:tailEnd type="none" w="med" len="med"/>
                    </a:lnB>
                  </a:tcPr>
                </a:tc>
                <a:tc>
                  <a: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Recommendation</a:t>
                      </a:r>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822960">
                <a:tc>
                  <a:txBody>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1</a:t>
                      </a:r>
                    </a:p>
                  </a:txBody>
                  <a:tcPr anchor="ctr">
                    <a:lnT w="12700" cap="flat" cmpd="sng" algn="ctr">
                      <a:solidFill>
                        <a:schemeClr val="bg1"/>
                      </a:solidFill>
                      <a:prstDash val="solid"/>
                      <a:round/>
                      <a:headEnd type="none" w="med" len="med"/>
                      <a:tailEnd type="none" w="med" len="med"/>
                    </a:lnT>
                  </a:tcPr>
                </a:tc>
                <a:tc>
                  <a: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Supply Chain Function</a:t>
                      </a:r>
                    </a:p>
                  </a:txBody>
                  <a:tcPr anchor="ctr">
                    <a:lnT w="12700" cap="flat" cmpd="sng" algn="ctr">
                      <a:solidFill>
                        <a:schemeClr val="bg1"/>
                      </a:solidFill>
                      <a:prstDash val="solid"/>
                      <a:round/>
                      <a:headEnd type="none" w="med" len="med"/>
                      <a:tailEnd type="none" w="med" len="med"/>
                    </a:lnT>
                  </a:tcPr>
                </a:tc>
                <a:tc>
                  <a:txBody>
                    <a:bodyPr/>
                    <a:lstStyle/>
                    <a:p>
                      <a:pPr marL="285750" indent="-285750">
                        <a:buFont typeface="Wingdings" pitchFamily="2" charset="2"/>
                        <a:buChar char="§"/>
                      </a:pPr>
                      <a:r>
                        <a:rPr lang="en-US" sz="1600" b="1" dirty="0">
                          <a:latin typeface="Helvetica Neue" panose="02000503000000020004" pitchFamily="2" charset="0"/>
                          <a:ea typeface="Helvetica Neue" panose="02000503000000020004" pitchFamily="2" charset="0"/>
                          <a:cs typeface="Helvetica Neue" panose="02000503000000020004" pitchFamily="2" charset="0"/>
                        </a:rPr>
                        <a:t>Integrate</a:t>
                      </a:r>
                      <a:r>
                        <a:rPr lang="en-US" sz="1600" dirty="0">
                          <a:latin typeface="Helvetica Neue" panose="02000503000000020004" pitchFamily="2" charset="0"/>
                          <a:ea typeface="Helvetica Neue" panose="02000503000000020004" pitchFamily="2" charset="0"/>
                          <a:cs typeface="Helvetica Neue" panose="02000503000000020004" pitchFamily="2" charset="0"/>
                        </a:rPr>
                        <a:t> all</a:t>
                      </a: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 functional areas of supply chain management i.e procurement, warehousing, dispatch, order management, inventory management </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1"/>
                  </a:ext>
                </a:extLst>
              </a:tr>
              <a:tr h="822960">
                <a:tc>
                  <a:txBody>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2</a:t>
                      </a:r>
                    </a:p>
                  </a:txBody>
                  <a:tcPr anchor="ctr"/>
                </a:tc>
                <a:tc>
                  <a: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Order Management</a:t>
                      </a:r>
                    </a:p>
                  </a:txBody>
                  <a:tcPr anchor="ctr"/>
                </a:tc>
                <a:tc>
                  <a:txBody>
                    <a:bodyPr/>
                    <a:lstStyle/>
                    <a:p>
                      <a:pPr marL="285750" indent="-285750">
                        <a:buFont typeface="Wingdings" pitchFamily="2" charset="2"/>
                        <a:buChar char="§"/>
                      </a:pPr>
                      <a:r>
                        <a:rPr lang="en-US" sz="1600" b="1" dirty="0">
                          <a:latin typeface="Helvetica Neue" panose="02000503000000020004" pitchFamily="2" charset="0"/>
                          <a:ea typeface="Helvetica Neue" panose="02000503000000020004" pitchFamily="2" charset="0"/>
                          <a:cs typeface="Helvetica Neue" panose="02000503000000020004" pitchFamily="2" charset="0"/>
                        </a:rPr>
                        <a:t>Standardize</a:t>
                      </a: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 the order management process to improve efficiency i.e Customer order request, customer order form, Authority letter/Permit, Loading Advice, Dispatch order</a:t>
                      </a:r>
                    </a:p>
                  </a:txBody>
                  <a:tcPr anchor="ctr"/>
                </a:tc>
                <a:extLst>
                  <a:ext uri="{0D108BD9-81ED-4DB2-BD59-A6C34878D82A}">
                    <a16:rowId xmlns:a16="http://schemas.microsoft.com/office/drawing/2014/main" val="10002"/>
                  </a:ext>
                </a:extLst>
              </a:tr>
              <a:tr h="953801">
                <a:tc>
                  <a:txBody>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3</a:t>
                      </a:r>
                    </a:p>
                  </a:txBody>
                  <a:tcPr anchor="ctr"/>
                </a:tc>
                <a:tc>
                  <a: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Logistics Arrangement</a:t>
                      </a:r>
                    </a:p>
                  </a:txBody>
                  <a:tcPr anchor="ctr"/>
                </a:tc>
                <a:tc>
                  <a:txBody>
                    <a:bodyPr/>
                    <a:lstStyle/>
                    <a:p>
                      <a:pPr marL="285750" indent="-285750">
                        <a:buFont typeface="Wingdings" pitchFamily="2" charset="2"/>
                        <a:buChar char="§"/>
                      </a:pPr>
                      <a:r>
                        <a:rPr lang="en-US" sz="1600" b="1" dirty="0">
                          <a:latin typeface="Helvetica Neue" panose="02000503000000020004" pitchFamily="2" charset="0"/>
                          <a:ea typeface="Helvetica Neue" panose="02000503000000020004" pitchFamily="2" charset="0"/>
                          <a:cs typeface="Helvetica Neue" panose="02000503000000020004" pitchFamily="2" charset="0"/>
                        </a:rPr>
                        <a:t>Review</a:t>
                      </a:r>
                      <a:r>
                        <a:rPr lang="en-US" sz="1600" dirty="0">
                          <a:latin typeface="Helvetica Neue" panose="02000503000000020004" pitchFamily="2" charset="0"/>
                          <a:ea typeface="Helvetica Neue" panose="02000503000000020004" pitchFamily="2" charset="0"/>
                          <a:cs typeface="Helvetica Neue" panose="02000503000000020004" pitchFamily="2" charset="0"/>
                        </a:rPr>
                        <a:t> current inbound and outbound logistics arrangements</a:t>
                      </a:r>
                    </a:p>
                    <a:p>
                      <a:pPr marL="285750" indent="-285750">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While the market average freight rate per bag is </a:t>
                      </a:r>
                      <a:r>
                        <a:rPr lang="en-US" sz="1600" b="1" dirty="0">
                          <a:latin typeface="Helvetica Neue" panose="02000503000000020004" pitchFamily="2" charset="0"/>
                          <a:ea typeface="Helvetica Neue" panose="02000503000000020004" pitchFamily="2" charset="0"/>
                          <a:cs typeface="Helvetica Neue" panose="02000503000000020004" pitchFamily="2" charset="0"/>
                        </a:rPr>
                        <a:t>Rs.50</a:t>
                      </a:r>
                      <a:r>
                        <a:rPr lang="en-US" sz="1600" dirty="0">
                          <a:latin typeface="Helvetica Neue" panose="02000503000000020004" pitchFamily="2" charset="0"/>
                          <a:ea typeface="Helvetica Neue" panose="02000503000000020004" pitchFamily="2" charset="0"/>
                          <a:cs typeface="Helvetica Neue" panose="02000503000000020004" pitchFamily="2" charset="0"/>
                        </a:rPr>
                        <a:t>, FCCL dealers &amp; transporters earn more than </a:t>
                      </a:r>
                      <a:r>
                        <a:rPr lang="en-US" sz="1600" b="1" dirty="0">
                          <a:latin typeface="Helvetica Neue" panose="02000503000000020004" pitchFamily="2" charset="0"/>
                          <a:ea typeface="Helvetica Neue" panose="02000503000000020004" pitchFamily="2" charset="0"/>
                          <a:cs typeface="Helvetica Neue" panose="02000503000000020004" pitchFamily="2" charset="0"/>
                        </a:rPr>
                        <a:t>Rs.80</a:t>
                      </a:r>
                      <a:r>
                        <a:rPr lang="en-US" sz="1600" dirty="0">
                          <a:latin typeface="Helvetica Neue" panose="02000503000000020004" pitchFamily="2" charset="0"/>
                          <a:ea typeface="Helvetica Neue" panose="02000503000000020004" pitchFamily="2" charset="0"/>
                          <a:cs typeface="Helvetica Neue" panose="02000503000000020004" pitchFamily="2" charset="0"/>
                        </a:rPr>
                        <a:t>; there is significant potential to create greater efficiencies and thereby recoup a portion of this lost revenue</a:t>
                      </a:r>
                    </a:p>
                  </a:txBody>
                  <a:tcPr anchor="ctr"/>
                </a:tc>
                <a:extLst>
                  <a:ext uri="{0D108BD9-81ED-4DB2-BD59-A6C34878D82A}">
                    <a16:rowId xmlns:a16="http://schemas.microsoft.com/office/drawing/2014/main" val="10003"/>
                  </a:ext>
                </a:extLst>
              </a:tr>
              <a:tr h="822960">
                <a:tc>
                  <a:txBody>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4</a:t>
                      </a:r>
                    </a:p>
                  </a:txBody>
                  <a:tcPr anchor="ctr"/>
                </a:tc>
                <a:tc>
                  <a: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Dispatch Process</a:t>
                      </a:r>
                    </a:p>
                  </a:txBody>
                  <a:tcPr anchor="ctr"/>
                </a:tc>
                <a:tc>
                  <a:txBody>
                    <a:bodyPr/>
                    <a:lstStyle/>
                    <a:p>
                      <a:pPr marL="285750" indent="-285750">
                        <a:buFont typeface="Wingdings" pitchFamily="2" charset="2"/>
                        <a:buChar char="§"/>
                      </a:pPr>
                      <a:r>
                        <a:rPr lang="en-US" sz="1600" b="1" dirty="0">
                          <a:latin typeface="Helvetica Neue" panose="02000503000000020004" pitchFamily="2" charset="0"/>
                          <a:ea typeface="Helvetica Neue" panose="02000503000000020004" pitchFamily="2" charset="0"/>
                          <a:cs typeface="Helvetica Neue" panose="02000503000000020004" pitchFamily="2" charset="0"/>
                        </a:rPr>
                        <a:t>Identify</a:t>
                      </a:r>
                      <a:r>
                        <a:rPr lang="en-US" sz="1600" dirty="0">
                          <a:latin typeface="Helvetica Neue" panose="02000503000000020004" pitchFamily="2" charset="0"/>
                          <a:ea typeface="Helvetica Neue" panose="02000503000000020004" pitchFamily="2" charset="0"/>
                          <a:cs typeface="Helvetica Neue" panose="02000503000000020004" pitchFamily="2" charset="0"/>
                        </a:rPr>
                        <a:t> the dispatch process risk &amp; development</a:t>
                      </a: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 of control strategy</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10004"/>
                  </a:ext>
                </a:extLst>
              </a:tr>
              <a:tr h="822960">
                <a:tc>
                  <a:txBody>
                    <a:bodyPr/>
                    <a:lstStyle/>
                    <a:p>
                      <a:pPr algn="ctr"/>
                      <a:r>
                        <a:rPr lang="en-US" dirty="0">
                          <a:latin typeface="Helvetica Neue" panose="02000503000000020004" pitchFamily="2" charset="0"/>
                          <a:ea typeface="Helvetica Neue" panose="02000503000000020004" pitchFamily="2" charset="0"/>
                          <a:cs typeface="Helvetica Neue" panose="02000503000000020004" pitchFamily="2" charset="0"/>
                        </a:rPr>
                        <a:t>5</a:t>
                      </a:r>
                    </a:p>
                  </a:txBody>
                  <a:tcPr anchor="ctr"/>
                </a:tc>
                <a:tc>
                  <a: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Freight Cost</a:t>
                      </a:r>
                    </a:p>
                  </a:txBody>
                  <a:tcPr anchor="ctr"/>
                </a:tc>
                <a:tc>
                  <a:txBody>
                    <a:bodyPr/>
                    <a:lstStyle/>
                    <a:p>
                      <a:pPr marL="285750" indent="-285750">
                        <a:buFont typeface="Wingdings" pitchFamily="2" charset="2"/>
                        <a:buChar char="§"/>
                      </a:pPr>
                      <a:r>
                        <a:rPr lang="en-US" sz="1600" b="1" dirty="0">
                          <a:latin typeface="Helvetica Neue" panose="02000503000000020004" pitchFamily="2" charset="0"/>
                          <a:ea typeface="Helvetica Neue" panose="02000503000000020004" pitchFamily="2" charset="0"/>
                          <a:cs typeface="Helvetica Neue" panose="02000503000000020004" pitchFamily="2" charset="0"/>
                        </a:rPr>
                        <a:t>Optimize </a:t>
                      </a:r>
                      <a:r>
                        <a:rPr lang="en-US" sz="1600" dirty="0">
                          <a:latin typeface="Helvetica Neue" panose="02000503000000020004" pitchFamily="2" charset="0"/>
                          <a:ea typeface="Helvetica Neue" panose="02000503000000020004" pitchFamily="2" charset="0"/>
                          <a:cs typeface="Helvetica Neue" panose="02000503000000020004" pitchFamily="2" charset="0"/>
                        </a:rPr>
                        <a:t>freight cost in order to</a:t>
                      </a:r>
                      <a:r>
                        <a:rPr lang="en-US" sz="1600" baseline="0" dirty="0">
                          <a:latin typeface="Helvetica Neue" panose="02000503000000020004" pitchFamily="2" charset="0"/>
                          <a:ea typeface="Helvetica Neue" panose="02000503000000020004" pitchFamily="2" charset="0"/>
                          <a:cs typeface="Helvetica Neue" panose="02000503000000020004" pitchFamily="2" charset="0"/>
                        </a:rPr>
                        <a:t> penetrate in new territories </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34</a:t>
            </a:fld>
            <a:endParaRPr lang="en-GB" dirty="0">
              <a:solidFill>
                <a:srgbClr val="6A0500"/>
              </a:solidFill>
            </a:endParaRPr>
          </a:p>
        </p:txBody>
      </p:sp>
      <p:pic>
        <p:nvPicPr>
          <p:cNvPr id="8" name="Picture 7" descr="A picture containing food&#10;&#10;Description automatically generated">
            <a:extLst>
              <a:ext uri="{FF2B5EF4-FFF2-40B4-BE49-F238E27FC236}">
                <a16:creationId xmlns:a16="http://schemas.microsoft.com/office/drawing/2014/main" id="{61BB1C9B-E619-4742-AE22-7BCC14DFCC30}"/>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288486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188" y="3633182"/>
            <a:ext cx="9931281" cy="651719"/>
          </a:xfrm>
        </p:spPr>
        <p:txBody>
          <a:bodyPr>
            <a:noAutofit/>
          </a:bodyPr>
          <a:lstStyle/>
          <a:p>
            <a:pPr algn="ctr"/>
            <a:r>
              <a:rPr lang="en-US" sz="3200" dirty="0"/>
              <a:t>“Its not organizations that are competing,</a:t>
            </a:r>
            <a:br>
              <a:rPr lang="en-US" sz="3200" dirty="0"/>
            </a:br>
            <a:r>
              <a:rPr lang="en-US" sz="3200" dirty="0"/>
              <a:t>Its SUPPLY CHAINS that are competing”</a:t>
            </a:r>
            <a:br>
              <a:rPr lang="en-US" sz="3200" dirty="0"/>
            </a:br>
            <a:r>
              <a:rPr lang="en-US" sz="2000" dirty="0"/>
              <a:t>Wael Safwat, SCMAO</a:t>
            </a:r>
            <a:br>
              <a:rPr lang="en-US" sz="4000" dirty="0"/>
            </a:br>
            <a:br>
              <a:rPr lang="en-US" sz="4000" dirty="0"/>
            </a:br>
            <a:br>
              <a:rPr lang="en-US" sz="4000" dirty="0"/>
            </a:br>
            <a:r>
              <a:rPr lang="en-US" sz="4000" b="1" dirty="0"/>
              <a:t>THANKS</a:t>
            </a:r>
            <a:br>
              <a:rPr lang="en-US" sz="4000" dirty="0"/>
            </a:br>
            <a:br>
              <a:rPr lang="en-US" sz="4000" dirty="0"/>
            </a:br>
            <a:endParaRPr lang="en-US" sz="4000" dirty="0"/>
          </a:p>
        </p:txBody>
      </p:sp>
      <p:sp>
        <p:nvSpPr>
          <p:cNvPr id="5" name="Slide Number Placeholder 3">
            <a:extLst>
              <a:ext uri="{FF2B5EF4-FFF2-40B4-BE49-F238E27FC236}">
                <a16:creationId xmlns:a16="http://schemas.microsoft.com/office/drawing/2014/main" id="{84A7BE0A-FB78-394E-ACBD-5F142D0F58C9}"/>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35</a:t>
            </a:fld>
            <a:endParaRPr lang="en-GB" dirty="0">
              <a:solidFill>
                <a:srgbClr val="6A0500"/>
              </a:solidFill>
            </a:endParaRPr>
          </a:p>
        </p:txBody>
      </p:sp>
      <p:pic>
        <p:nvPicPr>
          <p:cNvPr id="6" name="Picture 5" descr="A picture containing food&#10;&#10;Description automatically generated">
            <a:extLst>
              <a:ext uri="{FF2B5EF4-FFF2-40B4-BE49-F238E27FC236}">
                <a16:creationId xmlns:a16="http://schemas.microsoft.com/office/drawing/2014/main" id="{3639B9B1-CF82-434A-ADD3-10EF35C61D26}"/>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91075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a:cs typeface="Times New Roman" pitchFamily="18" charset="0"/>
              </a:rPr>
              <a:t>Supply Chain Maturity Model – Learning from the Best</a:t>
            </a:r>
            <a:endParaRPr lang="en-US" dirty="0">
              <a:latin typeface="Helvetica Neue"/>
            </a:endParaRPr>
          </a:p>
        </p:txBody>
      </p:sp>
      <p:graphicFrame>
        <p:nvGraphicFramePr>
          <p:cNvPr id="6" name="Content Placeholder 7"/>
          <p:cNvGraphicFramePr>
            <a:graphicFrameLocks noGrp="1"/>
          </p:cNvGraphicFramePr>
          <p:nvPr>
            <p:ph idx="1"/>
          </p:nvPr>
        </p:nvGraphicFramePr>
        <p:xfrm>
          <a:off x="466725" y="1260475"/>
          <a:ext cx="11258550" cy="507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466725" y="1008528"/>
            <a:ext cx="10560156" cy="646331"/>
          </a:xfrm>
          <a:prstGeom prst="rect">
            <a:avLst/>
          </a:prstGeom>
          <a:noFill/>
        </p:spPr>
        <p:txBody>
          <a:bodyPr wrap="square" rtlCol="0">
            <a:spAutoFit/>
          </a:bodyPr>
          <a:lstStyle/>
          <a:p>
            <a:r>
              <a:rPr lang="en-US" dirty="0">
                <a:latin typeface="Helvetica Neue"/>
              </a:rPr>
              <a:t>The Association for Supply Chain Management (ASCM) defines a four level of supply chain maturity; we use this model to assess the current stage of FCCL &amp; ACL</a:t>
            </a:r>
          </a:p>
        </p:txBody>
      </p:sp>
      <p:pic>
        <p:nvPicPr>
          <p:cNvPr id="8" name="Picture 5" descr="Image result for apics">
            <a:extLst>
              <a:ext uri="{FF2B5EF4-FFF2-40B4-BE49-F238E27FC236}">
                <a16:creationId xmlns:a16="http://schemas.microsoft.com/office/drawing/2014/main" id="{B583FAF1-1DD7-C14B-8842-A1BD7A1F8A3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938" t="22516" r="9259" b="28674"/>
          <a:stretch/>
        </p:blipFill>
        <p:spPr bwMode="auto">
          <a:xfrm>
            <a:off x="466725" y="1736490"/>
            <a:ext cx="2562447" cy="646331"/>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3">
            <a:extLst>
              <a:ext uri="{FF2B5EF4-FFF2-40B4-BE49-F238E27FC236}">
                <a16:creationId xmlns:a16="http://schemas.microsoft.com/office/drawing/2014/main" id="{FE50683C-4432-D946-8342-9778FC0D8937}"/>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4</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FF6C55CF-0EC3-3348-8024-564DFE496227}"/>
              </a:ext>
            </a:extLst>
          </p:cNvPr>
          <p:cNvPicPr>
            <a:picLocks noChangeAspect="1"/>
          </p:cNvPicPr>
          <p:nvPr/>
        </p:nvPicPr>
        <p:blipFill>
          <a:blip r:embed="rId8"/>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42449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360" y="396346"/>
            <a:ext cx="9931281" cy="651719"/>
          </a:xfrm>
        </p:spPr>
        <p:txBody>
          <a:bodyPr/>
          <a:lstStyle/>
          <a:p>
            <a:r>
              <a:rPr lang="en-US" dirty="0">
                <a:latin typeface="Helvetica Neue"/>
                <a:cs typeface="Times New Roman" pitchFamily="18" charset="0"/>
              </a:rPr>
              <a:t>Supply Chain Maturity Levels</a:t>
            </a:r>
            <a:endParaRPr lang="en-US" dirty="0">
              <a:latin typeface="Helvetica Neue"/>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73879295"/>
              </p:ext>
            </p:extLst>
          </p:nvPr>
        </p:nvGraphicFramePr>
        <p:xfrm>
          <a:off x="466725" y="1260476"/>
          <a:ext cx="11257914" cy="5032080"/>
        </p:xfrm>
        <a:graphic>
          <a:graphicData uri="http://schemas.openxmlformats.org/drawingml/2006/table">
            <a:tbl>
              <a:tblPr firstRow="1" firstCol="1" bandRow="1">
                <a:tableStyleId>{5940675A-B579-460E-94D1-54222C63F5DA}</a:tableStyleId>
              </a:tblPr>
              <a:tblGrid>
                <a:gridCol w="1791754">
                  <a:extLst>
                    <a:ext uri="{9D8B030D-6E8A-4147-A177-3AD203B41FA5}">
                      <a16:colId xmlns:a16="http://schemas.microsoft.com/office/drawing/2014/main" val="20000"/>
                    </a:ext>
                  </a:extLst>
                </a:gridCol>
                <a:gridCol w="2366540">
                  <a:extLst>
                    <a:ext uri="{9D8B030D-6E8A-4147-A177-3AD203B41FA5}">
                      <a16:colId xmlns:a16="http://schemas.microsoft.com/office/drawing/2014/main" val="20001"/>
                    </a:ext>
                  </a:extLst>
                </a:gridCol>
                <a:gridCol w="2366540">
                  <a:extLst>
                    <a:ext uri="{9D8B030D-6E8A-4147-A177-3AD203B41FA5}">
                      <a16:colId xmlns:a16="http://schemas.microsoft.com/office/drawing/2014/main" val="20002"/>
                    </a:ext>
                  </a:extLst>
                </a:gridCol>
                <a:gridCol w="2366540">
                  <a:extLst>
                    <a:ext uri="{9D8B030D-6E8A-4147-A177-3AD203B41FA5}">
                      <a16:colId xmlns:a16="http://schemas.microsoft.com/office/drawing/2014/main" val="20003"/>
                    </a:ext>
                  </a:extLst>
                </a:gridCol>
                <a:gridCol w="2366540">
                  <a:extLst>
                    <a:ext uri="{9D8B030D-6E8A-4147-A177-3AD203B41FA5}">
                      <a16:colId xmlns:a16="http://schemas.microsoft.com/office/drawing/2014/main" val="20004"/>
                    </a:ext>
                  </a:extLst>
                </a:gridCol>
              </a:tblGrid>
              <a:tr h="547515">
                <a:tc>
                  <a:txBody>
                    <a:bodyPr/>
                    <a:lstStyle/>
                    <a:p>
                      <a:pPr marL="0" marR="0" algn="ctr">
                        <a:lnSpc>
                          <a:spcPct val="107000"/>
                        </a:lnSpc>
                        <a:spcBef>
                          <a:spcPts val="0"/>
                        </a:spcBef>
                        <a:spcAft>
                          <a:spcPts val="0"/>
                        </a:spcAft>
                      </a:pPr>
                      <a:r>
                        <a:rPr lang="en-US" sz="1600" b="1" dirty="0">
                          <a:solidFill>
                            <a:schemeClr val="bg1"/>
                          </a:solidFill>
                          <a:effectLst/>
                          <a:latin typeface="Helvetica Neue"/>
                        </a:rPr>
                        <a:t>Capability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600" b="1" dirty="0">
                          <a:solidFill>
                            <a:schemeClr val="bg1"/>
                          </a:solidFill>
                          <a:effectLst/>
                          <a:latin typeface="Helvetica Neue"/>
                        </a:rPr>
                        <a:t>Stage 1: Multiple </a:t>
                      </a:r>
                    </a:p>
                    <a:p>
                      <a:pPr marL="0" marR="0" algn="ctr">
                        <a:lnSpc>
                          <a:spcPct val="107000"/>
                        </a:lnSpc>
                        <a:spcBef>
                          <a:spcPts val="0"/>
                        </a:spcBef>
                        <a:spcAft>
                          <a:spcPts val="0"/>
                        </a:spcAft>
                      </a:pPr>
                      <a:r>
                        <a:rPr lang="en-US" sz="1600" b="1" dirty="0">
                          <a:solidFill>
                            <a:schemeClr val="bg1"/>
                          </a:solidFill>
                          <a:effectLst/>
                          <a:latin typeface="Helvetica Neue"/>
                        </a:rPr>
                        <a:t>Dysfunction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600" b="1" dirty="0">
                          <a:solidFill>
                            <a:schemeClr val="bg1"/>
                          </a:solidFill>
                          <a:effectLst/>
                          <a:latin typeface="Helvetica Neue"/>
                        </a:rPr>
                        <a:t>Stage 2: Semi-Functional Enterprise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600" b="1" dirty="0">
                          <a:solidFill>
                            <a:schemeClr val="bg1"/>
                          </a:solidFill>
                          <a:effectLst/>
                          <a:latin typeface="Helvetica Neue"/>
                        </a:rPr>
                        <a:t>Stage 3: Integrated Enterprise</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600" b="1" dirty="0">
                          <a:solidFill>
                            <a:schemeClr val="bg1"/>
                          </a:solidFill>
                          <a:effectLst/>
                          <a:latin typeface="Helvetica Neue"/>
                        </a:rPr>
                        <a:t>Stage 4: Extended Enterprise</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613263">
                <a:tc>
                  <a:txBody>
                    <a:bodyPr/>
                    <a:lstStyle/>
                    <a:p>
                      <a:pPr marL="0" marR="0" algn="ctr">
                        <a:lnSpc>
                          <a:spcPct val="107000"/>
                        </a:lnSpc>
                        <a:spcBef>
                          <a:spcPts val="0"/>
                        </a:spcBef>
                        <a:spcAft>
                          <a:spcPts val="0"/>
                        </a:spcAft>
                      </a:pPr>
                      <a:r>
                        <a:rPr lang="en-US" sz="1600" b="1" dirty="0">
                          <a:solidFill>
                            <a:schemeClr val="bg1"/>
                          </a:solidFill>
                          <a:effectLst/>
                          <a:latin typeface="Helvetica Neue"/>
                        </a:rPr>
                        <a:t>Internet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Static web sites</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Online catalogs / order</a:t>
                      </a:r>
                      <a:r>
                        <a:rPr lang="en-US" sz="1400" baseline="0" dirty="0">
                          <a:effectLst/>
                          <a:latin typeface="Helvetica Neue"/>
                        </a:rPr>
                        <a:t> booking</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effectLst/>
                          <a:latin typeface="Helvetica Neue"/>
                        </a:rPr>
                        <a:t>Intranet across all functions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ea typeface="+mn-ea"/>
                          <a:cs typeface="+mn-cs"/>
                        </a:rPr>
                        <a:t>Correspondence with Supplier</a:t>
                      </a:r>
                      <a:r>
                        <a:rPr lang="en-US" sz="1400" baseline="0" dirty="0">
                          <a:effectLst/>
                          <a:latin typeface="Helvetica Neue"/>
                          <a:ea typeface="+mn-ea"/>
                          <a:cs typeface="+mn-cs"/>
                        </a:rPr>
                        <a:t> and Customer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638649">
                <a:tc>
                  <a:txBody>
                    <a:bodyPr/>
                    <a:lstStyle/>
                    <a:p>
                      <a:pPr marL="0" marR="0" algn="ctr">
                        <a:lnSpc>
                          <a:spcPct val="107000"/>
                        </a:lnSpc>
                        <a:spcBef>
                          <a:spcPts val="0"/>
                        </a:spcBef>
                        <a:spcAft>
                          <a:spcPts val="0"/>
                        </a:spcAft>
                      </a:pPr>
                      <a:r>
                        <a:rPr lang="en-US" sz="1600" b="1" dirty="0">
                          <a:solidFill>
                            <a:schemeClr val="bg1"/>
                          </a:solidFill>
                          <a:effectLst/>
                          <a:latin typeface="Helvetica Neue"/>
                        </a:rPr>
                        <a:t>Integration</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None; no teamwork</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Internal process</a:t>
                      </a:r>
                    </a:p>
                    <a:p>
                      <a:pPr marL="0" marR="0" algn="ctr">
                        <a:lnSpc>
                          <a:spcPct val="107000"/>
                        </a:lnSpc>
                        <a:spcBef>
                          <a:spcPts val="0"/>
                        </a:spcBef>
                        <a:spcAft>
                          <a:spcPts val="0"/>
                        </a:spcAft>
                      </a:pPr>
                      <a:r>
                        <a:rPr lang="en-US" sz="1400" dirty="0">
                          <a:effectLst/>
                          <a:latin typeface="Helvetica Neue"/>
                        </a:rPr>
                        <a:t>partially Integrated</a:t>
                      </a: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Internal process</a:t>
                      </a:r>
                    </a:p>
                    <a:p>
                      <a:pPr marL="0" marR="0" algn="ctr">
                        <a:lnSpc>
                          <a:spcPct val="107000"/>
                        </a:lnSpc>
                        <a:spcBef>
                          <a:spcPts val="0"/>
                        </a:spcBef>
                        <a:spcAft>
                          <a:spcPts val="0"/>
                        </a:spcAft>
                      </a:pPr>
                      <a:r>
                        <a:rPr lang="en-US" sz="1400" dirty="0">
                          <a:effectLst/>
                          <a:latin typeface="Helvetica Neue"/>
                        </a:rPr>
                        <a:t>full Integrated</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SC networks; process integration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6043">
                <a:tc>
                  <a:txBody>
                    <a:bodyPr/>
                    <a:lstStyle/>
                    <a:p>
                      <a:pPr marL="0" marR="0" algn="ctr">
                        <a:lnSpc>
                          <a:spcPct val="107000"/>
                        </a:lnSpc>
                        <a:spcBef>
                          <a:spcPts val="0"/>
                        </a:spcBef>
                        <a:spcAft>
                          <a:spcPts val="0"/>
                        </a:spcAft>
                      </a:pPr>
                      <a:r>
                        <a:rPr lang="en-US" sz="1600" b="1" dirty="0">
                          <a:solidFill>
                            <a:schemeClr val="bg1"/>
                          </a:solidFill>
                          <a:effectLst/>
                          <a:latin typeface="Helvetica Neue"/>
                        </a:rPr>
                        <a:t>Supply Chain Planning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Little information exchange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Informal, Low initiative coordination</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 Formal</a:t>
                      </a:r>
                      <a:r>
                        <a:rPr lang="en-US" sz="1400" baseline="0" dirty="0">
                          <a:effectLst/>
                          <a:latin typeface="Helvetica Neue"/>
                        </a:rPr>
                        <a:t> planning with Supplier</a:t>
                      </a:r>
                      <a:endParaRPr lang="en-US" sz="1400" dirty="0">
                        <a:effectLst/>
                        <a:latin typeface="Helvetica Neue"/>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Integrated global planning;</a:t>
                      </a:r>
                    </a:p>
                    <a:p>
                      <a:pPr marL="0" marR="0" algn="ctr">
                        <a:lnSpc>
                          <a:spcPct val="107000"/>
                        </a:lnSpc>
                        <a:spcBef>
                          <a:spcPts val="0"/>
                        </a:spcBef>
                        <a:spcAft>
                          <a:spcPts val="0"/>
                        </a:spcAft>
                      </a:pPr>
                      <a:r>
                        <a:rPr lang="en-US" sz="1400" dirty="0">
                          <a:effectLst/>
                          <a:latin typeface="Helvetica Neue"/>
                        </a:rPr>
                        <a:t>Global Supply chain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956673">
                <a:tc>
                  <a:txBody>
                    <a:bodyPr/>
                    <a:lstStyle/>
                    <a:p>
                      <a:pPr marL="0" marR="0" algn="ctr">
                        <a:lnSpc>
                          <a:spcPct val="107000"/>
                        </a:lnSpc>
                        <a:spcBef>
                          <a:spcPts val="0"/>
                        </a:spcBef>
                        <a:spcAft>
                          <a:spcPts val="0"/>
                        </a:spcAft>
                      </a:pPr>
                      <a:r>
                        <a:rPr lang="en-US" sz="1600" b="1" dirty="0">
                          <a:solidFill>
                            <a:schemeClr val="bg1"/>
                          </a:solidFill>
                          <a:effectLst/>
                          <a:latin typeface="Helvetica Neue"/>
                        </a:rPr>
                        <a:t>Production </a:t>
                      </a:r>
                    </a:p>
                    <a:p>
                      <a:pPr marL="0" marR="0" algn="ctr">
                        <a:lnSpc>
                          <a:spcPct val="107000"/>
                        </a:lnSpc>
                        <a:spcBef>
                          <a:spcPts val="0"/>
                        </a:spcBef>
                        <a:spcAft>
                          <a:spcPts val="0"/>
                        </a:spcAft>
                      </a:pPr>
                      <a:r>
                        <a:rPr lang="en-US" sz="1600" b="1" dirty="0">
                          <a:solidFill>
                            <a:schemeClr val="bg1"/>
                          </a:solidFill>
                          <a:effectLst/>
                          <a:latin typeface="Helvetica Neue"/>
                        </a:rPr>
                        <a:t>Scheduling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Basic MRP (Material Requirement Planning)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MRP-II (Manufacturing Requirement Planning)</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400" dirty="0">
                          <a:effectLst/>
                          <a:latin typeface="Helvetica Neue"/>
                        </a:rPr>
                        <a:t>ERP (Enterprise Resource Planning)</a:t>
                      </a:r>
                      <a:endParaRPr lang="en-US" sz="1400" dirty="0">
                        <a:effectLst/>
                        <a:latin typeface="Helvetica Neue"/>
                        <a:ea typeface="Calibri" panose="020F0502020204030204" pitchFamily="34" charset="0"/>
                        <a:cs typeface="Times New Roman" pitchFamily="18" charset="0"/>
                      </a:endParaRPr>
                    </a:p>
                    <a:p>
                      <a:pPr marL="0" marR="0" algn="ctr">
                        <a:lnSpc>
                          <a:spcPct val="107000"/>
                        </a:lnSpc>
                        <a:spcBef>
                          <a:spcPts val="0"/>
                        </a:spcBef>
                        <a:spcAft>
                          <a:spcPts val="0"/>
                        </a:spcAft>
                      </a:pPr>
                      <a:r>
                        <a:rPr lang="en-US" sz="1400" dirty="0">
                          <a:effectLst/>
                          <a:latin typeface="Helvetica Neue"/>
                        </a:rPr>
                        <a:t>MRP (manufacturing requirement planning)</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Externally integrated ERP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865854">
                <a:tc>
                  <a:txBody>
                    <a:bodyPr/>
                    <a:lstStyle/>
                    <a:p>
                      <a:pPr marL="0" marR="0" algn="ctr">
                        <a:lnSpc>
                          <a:spcPct val="107000"/>
                        </a:lnSpc>
                        <a:spcBef>
                          <a:spcPts val="0"/>
                        </a:spcBef>
                        <a:spcAft>
                          <a:spcPts val="0"/>
                        </a:spcAft>
                      </a:pPr>
                      <a:r>
                        <a:rPr lang="en-US" sz="1600" b="1" dirty="0">
                          <a:solidFill>
                            <a:schemeClr val="bg1"/>
                          </a:solidFill>
                          <a:effectLst/>
                          <a:latin typeface="Helvetica Neue"/>
                        </a:rPr>
                        <a:t>Integration with Suppliers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Fax/phone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EDI (electronic data interchange)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effectLst/>
                          <a:latin typeface="Helvetica Neue"/>
                        </a:rPr>
                        <a:t>EDI (electronic data interchange) with large suppliers</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VMI (vendor manage inventory); online RFQ (request for quotation)</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547515">
                <a:tc>
                  <a:txBody>
                    <a:bodyPr/>
                    <a:lstStyle/>
                    <a:p>
                      <a:pPr marL="0" marR="0" algn="ctr">
                        <a:lnSpc>
                          <a:spcPct val="107000"/>
                        </a:lnSpc>
                        <a:spcBef>
                          <a:spcPts val="0"/>
                        </a:spcBef>
                        <a:spcAft>
                          <a:spcPts val="0"/>
                        </a:spcAft>
                      </a:pPr>
                      <a:r>
                        <a:rPr lang="en-US" sz="1600" b="1" dirty="0">
                          <a:solidFill>
                            <a:schemeClr val="bg1"/>
                          </a:solidFill>
                          <a:effectLst/>
                          <a:latin typeface="Helvetica Neue"/>
                        </a:rPr>
                        <a:t>Integration with Customer </a:t>
                      </a:r>
                      <a:endParaRPr lang="en-US" sz="1600" b="1" dirty="0">
                        <a:solidFill>
                          <a:schemeClr val="bg1"/>
                        </a:solidFill>
                        <a:effectLst/>
                        <a:latin typeface="Helvetica Neue"/>
                        <a:ea typeface="Calibri" panose="020F0502020204030204" pitchFamily="34" charset="0"/>
                        <a:cs typeface="Times New Roman" pitchFamily="18" charset="0"/>
                      </a:endParaRPr>
                    </a:p>
                  </a:txBody>
                  <a:tcPr marL="72000" marR="72000" marT="36000" marB="3600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a:txBody>
                    <a:bodyPr/>
                    <a:lstStyle/>
                    <a:p>
                      <a:pPr marL="0" marR="0" algn="ctr">
                        <a:lnSpc>
                          <a:spcPct val="107000"/>
                        </a:lnSpc>
                        <a:spcBef>
                          <a:spcPts val="0"/>
                        </a:spcBef>
                        <a:spcAft>
                          <a:spcPts val="0"/>
                        </a:spcAft>
                      </a:pPr>
                      <a:r>
                        <a:rPr lang="en-US" sz="1400" dirty="0">
                          <a:effectLst/>
                          <a:latin typeface="Helvetica Neue"/>
                        </a:rPr>
                        <a:t>Fax/phone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60000"/>
                        <a:lumOff val="40000"/>
                      </a:schemeClr>
                    </a:solidFill>
                  </a:tcPr>
                </a:tc>
                <a:tc>
                  <a:txBody>
                    <a:bodyPr/>
                    <a:lstStyle/>
                    <a:p>
                      <a:pPr marL="0" marR="0" algn="ctr">
                        <a:lnSpc>
                          <a:spcPct val="107000"/>
                        </a:lnSpc>
                        <a:spcBef>
                          <a:spcPts val="0"/>
                        </a:spcBef>
                        <a:spcAft>
                          <a:spcPts val="0"/>
                        </a:spcAft>
                      </a:pPr>
                      <a:r>
                        <a:rPr lang="en-US" sz="1400" dirty="0">
                          <a:effectLst/>
                          <a:latin typeface="Helvetica Neue"/>
                        </a:rPr>
                        <a:t>EDI (electronic data interchange)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lnSpc>
                          <a:spcPct val="107000"/>
                        </a:lnSpc>
                        <a:spcBef>
                          <a:spcPts val="0"/>
                        </a:spcBef>
                        <a:spcAft>
                          <a:spcPts val="0"/>
                        </a:spcAft>
                      </a:pPr>
                      <a:r>
                        <a:rPr lang="en-US" sz="1400" dirty="0">
                          <a:effectLst/>
                          <a:latin typeface="Helvetica Neue"/>
                        </a:rPr>
                        <a:t>ATP (available to promise)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Helvetica Neue"/>
                        </a:rPr>
                        <a:t>CTP (capable to promise) </a:t>
                      </a:r>
                      <a:endParaRPr lang="en-US" sz="1400" dirty="0">
                        <a:effectLst/>
                        <a:latin typeface="Helvetica Neue"/>
                        <a:ea typeface="Calibri" panose="020F0502020204030204" pitchFamily="34" charset="0"/>
                        <a:cs typeface="Times New Roman" pitchFamily="18" charset="0"/>
                      </a:endParaRPr>
                    </a:p>
                  </a:txBody>
                  <a:tcPr marL="72000" marR="72000" marT="36000" marB="36000" anchor="ctr">
                    <a:lnL w="12700" cap="flat" cmpd="sng" algn="ctr">
                      <a:solidFill>
                        <a:schemeClr val="bg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TextBox 1"/>
          <p:cNvSpPr txBox="1"/>
          <p:nvPr/>
        </p:nvSpPr>
        <p:spPr>
          <a:xfrm>
            <a:off x="428155" y="863399"/>
            <a:ext cx="10392589" cy="369332"/>
          </a:xfrm>
          <a:prstGeom prst="rect">
            <a:avLst/>
          </a:prstGeom>
          <a:noFill/>
        </p:spPr>
        <p:txBody>
          <a:bodyPr wrap="none" rtlCol="0">
            <a:spAutoFit/>
          </a:bodyPr>
          <a:lstStyle/>
          <a:p>
            <a:r>
              <a:rPr lang="en-US" dirty="0">
                <a:latin typeface="Helvetica Neue"/>
              </a:rPr>
              <a:t>The ASCM defines six capabilities against four stages to assess the maturity level of a supply chain</a:t>
            </a:r>
          </a:p>
        </p:txBody>
      </p:sp>
      <p:sp>
        <p:nvSpPr>
          <p:cNvPr id="7" name="Slide Number Placeholder 3">
            <a:extLst>
              <a:ext uri="{FF2B5EF4-FFF2-40B4-BE49-F238E27FC236}">
                <a16:creationId xmlns:a16="http://schemas.microsoft.com/office/drawing/2014/main" id="{B0604665-2B36-5C41-9B1F-FC2F34B5DE6C}"/>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5</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66348A37-383D-6B46-BA86-4C72D1DA7582}"/>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308198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394414"/>
            <a:ext cx="9931281" cy="651719"/>
          </a:xfrm>
        </p:spPr>
        <p:txBody>
          <a:bodyPr/>
          <a:lstStyle/>
          <a:p>
            <a:r>
              <a:rPr lang="en-US" dirty="0"/>
              <a:t>FCCL &amp; ACL current supply chain maturity level</a:t>
            </a:r>
          </a:p>
        </p:txBody>
      </p:sp>
      <p:graphicFrame>
        <p:nvGraphicFramePr>
          <p:cNvPr id="6" name="Content Placeholder 5"/>
          <p:cNvGraphicFramePr>
            <a:graphicFrameLocks noGrp="1"/>
          </p:cNvGraphicFramePr>
          <p:nvPr>
            <p:ph idx="1"/>
          </p:nvPr>
        </p:nvGraphicFramePr>
        <p:xfrm>
          <a:off x="467360" y="1390455"/>
          <a:ext cx="11247718" cy="4837670"/>
        </p:xfrm>
        <a:graphic>
          <a:graphicData uri="http://schemas.openxmlformats.org/drawingml/2006/table">
            <a:tbl>
              <a:tblPr firstRow="1" bandRow="1">
                <a:tableStyleId>{5C22544A-7EE6-4342-B048-85BDC9FD1C3A}</a:tableStyleId>
              </a:tblPr>
              <a:tblGrid>
                <a:gridCol w="971005">
                  <a:extLst>
                    <a:ext uri="{9D8B030D-6E8A-4147-A177-3AD203B41FA5}">
                      <a16:colId xmlns:a16="http://schemas.microsoft.com/office/drawing/2014/main" val="20000"/>
                    </a:ext>
                  </a:extLst>
                </a:gridCol>
                <a:gridCol w="2813050">
                  <a:extLst>
                    <a:ext uri="{9D8B030D-6E8A-4147-A177-3AD203B41FA5}">
                      <a16:colId xmlns:a16="http://schemas.microsoft.com/office/drawing/2014/main" val="20001"/>
                    </a:ext>
                  </a:extLst>
                </a:gridCol>
                <a:gridCol w="6193252">
                  <a:extLst>
                    <a:ext uri="{9D8B030D-6E8A-4147-A177-3AD203B41FA5}">
                      <a16:colId xmlns:a16="http://schemas.microsoft.com/office/drawing/2014/main" val="20002"/>
                    </a:ext>
                  </a:extLst>
                </a:gridCol>
                <a:gridCol w="1270411">
                  <a:extLst>
                    <a:ext uri="{9D8B030D-6E8A-4147-A177-3AD203B41FA5}">
                      <a16:colId xmlns:a16="http://schemas.microsoft.com/office/drawing/2014/main" val="20003"/>
                    </a:ext>
                  </a:extLst>
                </a:gridCol>
              </a:tblGrid>
              <a:tr h="618203">
                <a:tc>
                  <a:txBody>
                    <a:bodyPr/>
                    <a:lstStyle/>
                    <a:p>
                      <a:pPr algn="ctr"/>
                      <a:r>
                        <a:rPr lang="en-US" dirty="0">
                          <a:latin typeface="Helvetica Neue"/>
                        </a:rPr>
                        <a:t>Sr. # </a:t>
                      </a:r>
                    </a:p>
                  </a:txBody>
                  <a:tcPr anchor="ctr">
                    <a:lnB w="12700" cap="flat" cmpd="sng" algn="ctr">
                      <a:solidFill>
                        <a:schemeClr val="bg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b="1" dirty="0">
                          <a:solidFill>
                            <a:schemeClr val="bg1"/>
                          </a:solidFill>
                          <a:effectLst/>
                          <a:latin typeface="Helvetica Neue"/>
                        </a:rPr>
                        <a:t>Capability </a:t>
                      </a:r>
                      <a:endParaRPr lang="en-US" sz="1800" b="1" dirty="0">
                        <a:solidFill>
                          <a:schemeClr val="bg1"/>
                        </a:solidFill>
                        <a:effectLst/>
                        <a:latin typeface="Helvetica Neue"/>
                        <a:ea typeface="Calibri" panose="020F0502020204030204" pitchFamily="34" charset="0"/>
                        <a:cs typeface="Times New Roman" pitchFamily="18" charset="0"/>
                      </a:endParaRPr>
                    </a:p>
                  </a:txBody>
                  <a:tcPr marL="75299" marR="75299" marT="0" marB="0" anchor="ctr">
                    <a:lnB w="12700" cap="flat" cmpd="sng" algn="ctr">
                      <a:solidFill>
                        <a:schemeClr val="bg1"/>
                      </a:solidFill>
                      <a:prstDash val="solid"/>
                      <a:round/>
                      <a:headEnd type="none" w="med" len="med"/>
                      <a:tailEnd type="none" w="med" len="med"/>
                    </a:lnB>
                  </a:tcPr>
                </a:tc>
                <a:tc>
                  <a:txBody>
                    <a:bodyPr/>
                    <a:lstStyle/>
                    <a:p>
                      <a:pPr algn="ctr"/>
                      <a:r>
                        <a:rPr lang="en-US" dirty="0">
                          <a:latin typeface="Helvetica Neue"/>
                        </a:rPr>
                        <a:t>FCCL &amp; ACL Supply Chain Maturity Level</a:t>
                      </a:r>
                    </a:p>
                  </a:txBody>
                  <a:tcPr anchor="ctr">
                    <a:lnB w="12700" cap="flat" cmpd="sng" algn="ctr">
                      <a:solidFill>
                        <a:schemeClr val="bg1"/>
                      </a:solidFill>
                      <a:prstDash val="solid"/>
                      <a:round/>
                      <a:headEnd type="none" w="med" len="med"/>
                      <a:tailEnd type="none" w="med" len="med"/>
                    </a:lnB>
                  </a:tcPr>
                </a:tc>
                <a:tc>
                  <a:txBody>
                    <a:bodyPr/>
                    <a:lstStyle/>
                    <a:p>
                      <a:pPr algn="ctr"/>
                      <a:r>
                        <a:rPr lang="en-US" dirty="0">
                          <a:latin typeface="Helvetica Neue"/>
                        </a:rPr>
                        <a:t>Stage</a:t>
                      </a:r>
                    </a:p>
                  </a:txBody>
                  <a:tcPr anchor="ctr">
                    <a:lnR w="12700" cap="flat" cmpd="sng" algn="ctr">
                      <a:noFill/>
                      <a:prstDash val="solid"/>
                      <a:round/>
                      <a:headEnd type="none" w="med" len="med"/>
                      <a:tailEnd type="none" w="med" len="med"/>
                    </a:ln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02781">
                <a:tc>
                  <a:txBody>
                    <a:bodyPr/>
                    <a:lstStyle/>
                    <a:p>
                      <a:pPr algn="ctr"/>
                      <a:r>
                        <a:rPr lang="en-US" sz="1600" dirty="0">
                          <a:latin typeface="Helvetica Neue"/>
                        </a:rPr>
                        <a:t>1</a:t>
                      </a:r>
                    </a:p>
                  </a:txBody>
                  <a:tcPr anchor="ctr">
                    <a:lnT w="12700" cap="flat" cmpd="sng" algn="ctr">
                      <a:solidFill>
                        <a:schemeClr val="bg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Internet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lnT w="12700" cap="flat" cmpd="sng" algn="ctr">
                      <a:solidFill>
                        <a:schemeClr val="bg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Helvetica Neue"/>
                        </a:rPr>
                        <a:t>Static web sites</a:t>
                      </a:r>
                      <a:endParaRPr lang="en-US" sz="1600" dirty="0">
                        <a:effectLst/>
                        <a:latin typeface="Helvetica Neue"/>
                        <a:ea typeface="Calibri" panose="020F0502020204030204" pitchFamily="34" charset="0"/>
                        <a:cs typeface="Times New Roman" pitchFamily="18"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en-US" sz="1600" dirty="0">
                          <a:latin typeface="Helvetica Neue"/>
                        </a:rPr>
                        <a:t>1</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1"/>
                  </a:ext>
                </a:extLst>
              </a:tr>
              <a:tr h="602781">
                <a:tc>
                  <a:txBody>
                    <a:bodyPr/>
                    <a:lstStyle/>
                    <a:p>
                      <a:pPr algn="ctr"/>
                      <a:r>
                        <a:rPr lang="en-US" sz="1600" dirty="0">
                          <a:latin typeface="Helvetica Neue"/>
                        </a:rPr>
                        <a:t>2</a:t>
                      </a: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Integration</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algn="ctr">
                        <a:lnSpc>
                          <a:spcPct val="107000"/>
                        </a:lnSpc>
                        <a:spcBef>
                          <a:spcPts val="0"/>
                        </a:spcBef>
                        <a:spcAft>
                          <a:spcPts val="0"/>
                        </a:spcAft>
                      </a:pPr>
                      <a:r>
                        <a:rPr lang="en-US" sz="1600" dirty="0">
                          <a:effectLst/>
                          <a:latin typeface="Helvetica Neue"/>
                        </a:rPr>
                        <a:t>Internal process</a:t>
                      </a:r>
                    </a:p>
                    <a:p>
                      <a:pPr marL="0" marR="0" algn="ctr">
                        <a:lnSpc>
                          <a:spcPct val="107000"/>
                        </a:lnSpc>
                        <a:spcBef>
                          <a:spcPts val="0"/>
                        </a:spcBef>
                        <a:spcAft>
                          <a:spcPts val="0"/>
                        </a:spcAft>
                      </a:pPr>
                      <a:r>
                        <a:rPr lang="en-US" sz="1600" dirty="0">
                          <a:effectLst/>
                          <a:latin typeface="Helvetica Neue"/>
                        </a:rPr>
                        <a:t>partially Integrated</a:t>
                      </a:r>
                      <a:endParaRPr lang="en-US" sz="1600" dirty="0">
                        <a:latin typeface="Helvetica Neue"/>
                      </a:endParaRPr>
                    </a:p>
                  </a:txBody>
                  <a:tcPr anchor="ctr"/>
                </a:tc>
                <a:tc>
                  <a:txBody>
                    <a:bodyPr/>
                    <a:lstStyle/>
                    <a:p>
                      <a:pPr algn="ctr"/>
                      <a:r>
                        <a:rPr lang="en-US" sz="1600" dirty="0">
                          <a:latin typeface="Helvetica Neue"/>
                        </a:rPr>
                        <a:t>2</a:t>
                      </a:r>
                    </a:p>
                  </a:txBody>
                  <a:tcPr anchor="ctr"/>
                </a:tc>
                <a:extLst>
                  <a:ext uri="{0D108BD9-81ED-4DB2-BD59-A6C34878D82A}">
                    <a16:rowId xmlns:a16="http://schemas.microsoft.com/office/drawing/2014/main" val="10002"/>
                  </a:ext>
                </a:extLst>
              </a:tr>
              <a:tr h="602781">
                <a:tc>
                  <a:txBody>
                    <a:bodyPr/>
                    <a:lstStyle/>
                    <a:p>
                      <a:pPr algn="ctr"/>
                      <a:r>
                        <a:rPr lang="en-US" sz="1600" dirty="0">
                          <a:latin typeface="Helvetica Neue"/>
                        </a:rPr>
                        <a:t>3</a:t>
                      </a: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Supply Chain Planning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Helvetica Neue"/>
                        </a:rPr>
                        <a:t>Informal,</a:t>
                      </a:r>
                      <a:r>
                        <a:rPr lang="en-US" sz="1600" baseline="0" dirty="0">
                          <a:effectLst/>
                          <a:latin typeface="Helvetica Neue"/>
                        </a:rPr>
                        <a:t> </a:t>
                      </a:r>
                      <a:r>
                        <a:rPr lang="en-US" sz="1600" dirty="0">
                          <a:effectLst/>
                          <a:latin typeface="Helvetica Neue"/>
                        </a:rPr>
                        <a:t>Low initiative coordination</a:t>
                      </a:r>
                      <a:endParaRPr lang="en-US" sz="1600" dirty="0">
                        <a:effectLst/>
                        <a:latin typeface="Helvetica Neue"/>
                        <a:ea typeface="Calibri" panose="020F0502020204030204" pitchFamily="34" charset="0"/>
                        <a:cs typeface="Times New Roman" pitchFamily="18" charset="0"/>
                      </a:endParaRPr>
                    </a:p>
                  </a:txBody>
                  <a:tcPr anchor="ctr"/>
                </a:tc>
                <a:tc>
                  <a:txBody>
                    <a:bodyPr/>
                    <a:lstStyle/>
                    <a:p>
                      <a:pPr algn="ctr"/>
                      <a:r>
                        <a:rPr lang="en-US" sz="1600" dirty="0">
                          <a:latin typeface="Helvetica Neue"/>
                        </a:rPr>
                        <a:t>2</a:t>
                      </a:r>
                    </a:p>
                  </a:txBody>
                  <a:tcPr anchor="ctr"/>
                </a:tc>
                <a:extLst>
                  <a:ext uri="{0D108BD9-81ED-4DB2-BD59-A6C34878D82A}">
                    <a16:rowId xmlns:a16="http://schemas.microsoft.com/office/drawing/2014/main" val="10003"/>
                  </a:ext>
                </a:extLst>
              </a:tr>
              <a:tr h="602781">
                <a:tc>
                  <a:txBody>
                    <a:bodyPr/>
                    <a:lstStyle/>
                    <a:p>
                      <a:pPr algn="ctr"/>
                      <a:r>
                        <a:rPr lang="en-US" sz="1600" dirty="0">
                          <a:latin typeface="Helvetica Neue"/>
                        </a:rPr>
                        <a:t>4</a:t>
                      </a: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Production </a:t>
                      </a:r>
                    </a:p>
                    <a:p>
                      <a:pPr marL="0" marR="0" algn="ctr">
                        <a:lnSpc>
                          <a:spcPct val="107000"/>
                        </a:lnSpc>
                        <a:spcBef>
                          <a:spcPts val="0"/>
                        </a:spcBef>
                        <a:spcAft>
                          <a:spcPts val="0"/>
                        </a:spcAft>
                      </a:pPr>
                      <a:r>
                        <a:rPr lang="en-US" sz="1600" b="1" dirty="0">
                          <a:solidFill>
                            <a:schemeClr val="tx1"/>
                          </a:solidFill>
                          <a:effectLst/>
                          <a:latin typeface="Helvetica Neue"/>
                        </a:rPr>
                        <a:t>Scheduling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effectLst/>
                          <a:latin typeface="Helvetica Neue"/>
                        </a:rPr>
                        <a:t>MRP-II (Manufacturing Requirement Planning)</a:t>
                      </a:r>
                      <a:endParaRPr lang="en-US" sz="1600" dirty="0">
                        <a:effectLst/>
                        <a:latin typeface="Helvetica Neue"/>
                        <a:ea typeface="Calibri" panose="020F0502020204030204" pitchFamily="34" charset="0"/>
                        <a:cs typeface="Times New Roman" pitchFamily="18" charset="0"/>
                      </a:endParaRPr>
                    </a:p>
                  </a:txBody>
                  <a:tcPr anchor="ctr"/>
                </a:tc>
                <a:tc>
                  <a:txBody>
                    <a:bodyPr/>
                    <a:lstStyle/>
                    <a:p>
                      <a:pPr algn="ctr"/>
                      <a:r>
                        <a:rPr lang="en-US" sz="1600" dirty="0">
                          <a:latin typeface="Helvetica Neue"/>
                        </a:rPr>
                        <a:t>2</a:t>
                      </a:r>
                    </a:p>
                  </a:txBody>
                  <a:tcPr anchor="ctr"/>
                </a:tc>
                <a:extLst>
                  <a:ext uri="{0D108BD9-81ED-4DB2-BD59-A6C34878D82A}">
                    <a16:rowId xmlns:a16="http://schemas.microsoft.com/office/drawing/2014/main" val="10004"/>
                  </a:ext>
                </a:extLst>
              </a:tr>
              <a:tr h="602781">
                <a:tc>
                  <a:txBody>
                    <a:bodyPr/>
                    <a:lstStyle/>
                    <a:p>
                      <a:pPr algn="ctr"/>
                      <a:r>
                        <a:rPr lang="en-US" sz="1600" dirty="0">
                          <a:latin typeface="Helvetica Neue"/>
                        </a:rPr>
                        <a:t>5</a:t>
                      </a: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Integration with Suppliers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r>
                        <a:rPr lang="en-US" sz="1600" dirty="0">
                          <a:effectLst/>
                          <a:latin typeface="Helvetica Neue"/>
                        </a:rPr>
                        <a:t>Fax/phone </a:t>
                      </a:r>
                      <a:endParaRPr lang="en-US" sz="1600" dirty="0">
                        <a:latin typeface="Helvetica Neue"/>
                      </a:endParaRPr>
                    </a:p>
                  </a:txBody>
                  <a:tcPr anchor="ctr"/>
                </a:tc>
                <a:tc>
                  <a:txBody>
                    <a:bodyPr/>
                    <a:lstStyle/>
                    <a:p>
                      <a:pPr algn="ctr"/>
                      <a:r>
                        <a:rPr lang="en-US" sz="1600" dirty="0">
                          <a:latin typeface="Helvetica Neue"/>
                        </a:rPr>
                        <a:t>1</a:t>
                      </a:r>
                    </a:p>
                  </a:txBody>
                  <a:tcPr anchor="ctr"/>
                </a:tc>
                <a:extLst>
                  <a:ext uri="{0D108BD9-81ED-4DB2-BD59-A6C34878D82A}">
                    <a16:rowId xmlns:a16="http://schemas.microsoft.com/office/drawing/2014/main" val="10005"/>
                  </a:ext>
                </a:extLst>
              </a:tr>
              <a:tr h="602781">
                <a:tc>
                  <a:txBody>
                    <a:bodyPr/>
                    <a:lstStyle/>
                    <a:p>
                      <a:pPr algn="ctr"/>
                      <a:r>
                        <a:rPr lang="en-US" sz="1600" dirty="0">
                          <a:latin typeface="Helvetica Neue"/>
                        </a:rPr>
                        <a:t>6</a:t>
                      </a: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rPr>
                        <a:t>Integration with Customer </a:t>
                      </a:r>
                      <a:endParaRPr lang="en-US" sz="1600" b="1" dirty="0">
                        <a:solidFill>
                          <a:schemeClr val="tx1"/>
                        </a:solidFill>
                        <a:effectLst/>
                        <a:latin typeface="Helvetica Neue"/>
                        <a:ea typeface="Calibri" panose="020F0502020204030204" pitchFamily="34" charset="0"/>
                        <a:cs typeface="Times New Roman" pitchFamily="18" charset="0"/>
                      </a:endParaRPr>
                    </a:p>
                  </a:txBody>
                  <a:tcPr marL="75299" marR="75299" marT="0" marB="0" anchor="ctr"/>
                </a:tc>
                <a:tc>
                  <a:txBody>
                    <a:bodyPr/>
                    <a:lstStyle/>
                    <a:p>
                      <a:pPr algn="ctr"/>
                      <a:r>
                        <a:rPr lang="en-US" sz="1600" dirty="0">
                          <a:effectLst/>
                          <a:latin typeface="Helvetica Neue"/>
                        </a:rPr>
                        <a:t>Fax/phone </a:t>
                      </a:r>
                      <a:endParaRPr lang="en-US" sz="1600" dirty="0">
                        <a:latin typeface="Helvetica Neue"/>
                      </a:endParaRPr>
                    </a:p>
                  </a:txBody>
                  <a:tcPr anchor="ctr"/>
                </a:tc>
                <a:tc>
                  <a:txBody>
                    <a:bodyPr/>
                    <a:lstStyle/>
                    <a:p>
                      <a:pPr algn="ctr"/>
                      <a:r>
                        <a:rPr lang="en-US" sz="1600" dirty="0">
                          <a:latin typeface="Helvetica Neue"/>
                        </a:rPr>
                        <a:t>1</a:t>
                      </a:r>
                    </a:p>
                  </a:txBody>
                  <a:tcPr anchor="ctr"/>
                </a:tc>
                <a:extLst>
                  <a:ext uri="{0D108BD9-81ED-4DB2-BD59-A6C34878D82A}">
                    <a16:rowId xmlns:a16="http://schemas.microsoft.com/office/drawing/2014/main" val="10006"/>
                  </a:ext>
                </a:extLst>
              </a:tr>
              <a:tr h="602781">
                <a:tc>
                  <a:txBody>
                    <a:bodyPr/>
                    <a:lstStyle/>
                    <a:p>
                      <a:pPr algn="ctr"/>
                      <a:endParaRPr lang="en-US" sz="1600" dirty="0">
                        <a:solidFill>
                          <a:schemeClr val="tx1"/>
                        </a:solidFill>
                        <a:latin typeface="Helvetica Neue"/>
                      </a:endParaRPr>
                    </a:p>
                  </a:txBody>
                  <a:tcPr anchor="ctr"/>
                </a:tc>
                <a:tc>
                  <a:txBody>
                    <a:bodyPr/>
                    <a:lstStyle/>
                    <a:p>
                      <a:pPr marL="0" marR="0" algn="ctr">
                        <a:lnSpc>
                          <a:spcPct val="107000"/>
                        </a:lnSpc>
                        <a:spcBef>
                          <a:spcPts val="0"/>
                        </a:spcBef>
                        <a:spcAft>
                          <a:spcPts val="0"/>
                        </a:spcAft>
                      </a:pPr>
                      <a:r>
                        <a:rPr lang="en-US" sz="1600" b="1" dirty="0">
                          <a:solidFill>
                            <a:schemeClr val="tx1"/>
                          </a:solidFill>
                          <a:effectLst/>
                          <a:latin typeface="Helvetica Neue"/>
                          <a:ea typeface="Calibri" panose="020F0502020204030204" pitchFamily="34" charset="0"/>
                          <a:cs typeface="Times New Roman" pitchFamily="18" charset="0"/>
                        </a:rPr>
                        <a:t>Average</a:t>
                      </a:r>
                    </a:p>
                  </a:txBody>
                  <a:tcPr marL="75299" marR="75299" marT="0" marB="0" anchor="ctr"/>
                </a:tc>
                <a:tc>
                  <a:txBody>
                    <a:bodyPr/>
                    <a:lstStyle/>
                    <a:p>
                      <a:pPr algn="ctr"/>
                      <a:endParaRPr lang="en-US" sz="1600" dirty="0">
                        <a:solidFill>
                          <a:schemeClr val="tx1"/>
                        </a:solidFill>
                        <a:latin typeface="Helvetica Neue"/>
                      </a:endParaRPr>
                    </a:p>
                  </a:txBody>
                  <a:tcPr anchor="ctr"/>
                </a:tc>
                <a:tc>
                  <a:txBody>
                    <a:bodyPr/>
                    <a:lstStyle/>
                    <a:p>
                      <a:pPr algn="ctr"/>
                      <a:r>
                        <a:rPr lang="en-US" sz="1600" dirty="0">
                          <a:solidFill>
                            <a:schemeClr val="tx1"/>
                          </a:solidFill>
                          <a:latin typeface="Helvetica Neue"/>
                        </a:rPr>
                        <a:t>1.5</a:t>
                      </a:r>
                    </a:p>
                  </a:txBody>
                  <a:tcPr anchor="ct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r>
              <a:rPr lang="en-GB"/>
              <a:t>| </a:t>
            </a:r>
            <a:fld id="{D7FB5913-7EF0-FE46-AF6B-59C0510E6C1E}" type="slidenum">
              <a:rPr lang="en-GB" smtClean="0">
                <a:solidFill>
                  <a:srgbClr val="6A0500"/>
                </a:solidFill>
              </a:rPr>
              <a:pPr/>
              <a:t>6</a:t>
            </a:fld>
            <a:endParaRPr lang="en-GB" dirty="0">
              <a:solidFill>
                <a:srgbClr val="6A0500"/>
              </a:solidFill>
            </a:endParaRPr>
          </a:p>
        </p:txBody>
      </p:sp>
      <p:sp>
        <p:nvSpPr>
          <p:cNvPr id="7" name="TextBox 6"/>
          <p:cNvSpPr txBox="1"/>
          <p:nvPr/>
        </p:nvSpPr>
        <p:spPr>
          <a:xfrm>
            <a:off x="466725" y="861467"/>
            <a:ext cx="9383659" cy="369332"/>
          </a:xfrm>
          <a:prstGeom prst="rect">
            <a:avLst/>
          </a:prstGeom>
          <a:noFill/>
        </p:spPr>
        <p:txBody>
          <a:bodyPr wrap="none" rtlCol="0">
            <a:spAutoFit/>
          </a:bodyPr>
          <a:lstStyle/>
          <a:p>
            <a:r>
              <a:rPr lang="en-US" dirty="0">
                <a:latin typeface="Helvetica Neue"/>
              </a:rPr>
              <a:t>We assess FCCL &amp; ACL supply chain maturity level in the light of six different capabilities</a:t>
            </a:r>
            <a:r>
              <a:rPr lang="en-US" dirty="0"/>
              <a:t> </a:t>
            </a:r>
          </a:p>
        </p:txBody>
      </p:sp>
      <p:pic>
        <p:nvPicPr>
          <p:cNvPr id="9" name="Picture 8" descr="A picture containing food&#10;&#10;Description automatically generated">
            <a:extLst>
              <a:ext uri="{FF2B5EF4-FFF2-40B4-BE49-F238E27FC236}">
                <a16:creationId xmlns:a16="http://schemas.microsoft.com/office/drawing/2014/main" id="{AB7E4110-EA58-2B40-8E45-E564B45A6EAC}"/>
              </a:ext>
            </a:extLst>
          </p:cNvPr>
          <p:cNvPicPr>
            <a:picLocks noChangeAspect="1"/>
          </p:cNvPicPr>
          <p:nvPr/>
        </p:nvPicPr>
        <p:blipFill>
          <a:blip r:embed="rId2"/>
          <a:stretch>
            <a:fillRect/>
          </a:stretch>
        </p:blipFill>
        <p:spPr>
          <a:xfrm>
            <a:off x="11091542" y="216274"/>
            <a:ext cx="633098" cy="651719"/>
          </a:xfrm>
          <a:prstGeom prst="rect">
            <a:avLst/>
          </a:prstGeom>
        </p:spPr>
      </p:pic>
    </p:spTree>
    <p:extLst>
      <p:ext uri="{BB962C8B-B14F-4D97-AF65-F5344CB8AC3E}">
        <p14:creationId xmlns:p14="http://schemas.microsoft.com/office/powerpoint/2010/main" val="295754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br>
              <a:rPr lang="en-US" sz="2800" b="1" dirty="0">
                <a:latin typeface="Helvetica Neue"/>
                <a:cs typeface="Times New Roman" pitchFamily="18" charset="0"/>
              </a:rPr>
            </a:br>
            <a:br>
              <a:rPr lang="en-US" sz="2800" b="1" dirty="0">
                <a:latin typeface="Helvetica Neue"/>
                <a:cs typeface="Times New Roman" pitchFamily="18" charset="0"/>
              </a:rPr>
            </a:br>
            <a:r>
              <a:rPr lang="en-US" sz="2800" b="1" dirty="0">
                <a:latin typeface="Helvetica Neue"/>
                <a:cs typeface="Times New Roman" pitchFamily="18" charset="0"/>
              </a:rPr>
              <a:t>Assessment of Current Supply Chain Management </a:t>
            </a:r>
            <a:endParaRPr lang="en-US" sz="2800" b="1" dirty="0">
              <a:latin typeface="Helvetica Neue"/>
            </a:endParaRPr>
          </a:p>
        </p:txBody>
      </p:sp>
      <p:sp>
        <p:nvSpPr>
          <p:cNvPr id="8" name="Slide Number Placeholder 3">
            <a:extLst>
              <a:ext uri="{FF2B5EF4-FFF2-40B4-BE49-F238E27FC236}">
                <a16:creationId xmlns:a16="http://schemas.microsoft.com/office/drawing/2014/main" id="{6B9680E9-C3B0-E44F-B69D-B57270B939C1}"/>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7</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1762B406-1822-F54B-8373-A536A908BFF8}"/>
              </a:ext>
            </a:extLst>
          </p:cNvPr>
          <p:cNvPicPr>
            <a:picLocks noChangeAspect="1"/>
          </p:cNvPicPr>
          <p:nvPr/>
        </p:nvPicPr>
        <p:blipFill>
          <a:blip r:embed="rId2"/>
          <a:stretch>
            <a:fillRect/>
          </a:stretch>
        </p:blipFill>
        <p:spPr>
          <a:xfrm>
            <a:off x="11091542" y="216274"/>
            <a:ext cx="633098" cy="651719"/>
          </a:xfrm>
          <a:prstGeom prst="rect">
            <a:avLst/>
          </a:prstGeom>
        </p:spPr>
      </p:pic>
      <p:sp>
        <p:nvSpPr>
          <p:cNvPr id="2" name="Rectangle 1">
            <a:extLst>
              <a:ext uri="{FF2B5EF4-FFF2-40B4-BE49-F238E27FC236}">
                <a16:creationId xmlns:a16="http://schemas.microsoft.com/office/drawing/2014/main" id="{72A17D79-098A-469D-A8BA-D475DC69D4B7}"/>
              </a:ext>
            </a:extLst>
          </p:cNvPr>
          <p:cNvSpPr/>
          <p:nvPr/>
        </p:nvSpPr>
        <p:spPr>
          <a:xfrm>
            <a:off x="2706463" y="3776349"/>
            <a:ext cx="5000151" cy="3139321"/>
          </a:xfrm>
          <a:prstGeom prst="rect">
            <a:avLst/>
          </a:prstGeom>
        </p:spPr>
        <p:txBody>
          <a:bodyPr wrap="none">
            <a:spAutoFit/>
          </a:bodyPr>
          <a:lstStyle/>
          <a:p>
            <a:pPr marL="285750" indent="-285750" algn="ctr" fontAlgn="b">
              <a:buFont typeface="Wingdings" panose="05000000000000000000" pitchFamily="2" charset="2"/>
              <a:buChar char="ü"/>
            </a:pPr>
            <a:r>
              <a:rPr lang="en-US" b="1" dirty="0">
                <a:latin typeface="Helvetica Neue"/>
                <a:hlinkClick r:id="rId3" action="ppaction://hlinksldjump"/>
              </a:rPr>
              <a:t>Order Management</a:t>
            </a:r>
            <a:endParaRPr lang="en-US" b="1" dirty="0">
              <a:latin typeface="Helvetica Neue"/>
            </a:endParaRPr>
          </a:p>
          <a:p>
            <a:pPr marL="285750" indent="-285750" algn="ctr" fontAlgn="b">
              <a:buFont typeface="Wingdings" panose="05000000000000000000" pitchFamily="2" charset="2"/>
              <a:buChar char="ü"/>
            </a:pPr>
            <a:r>
              <a:rPr lang="en-US" b="1" dirty="0">
                <a:latin typeface="Helvetica Neue"/>
                <a:hlinkClick r:id="rId4" action="ppaction://hlinksldjump"/>
              </a:rPr>
              <a:t>Authority Letter</a:t>
            </a:r>
            <a:endParaRPr lang="en-US" b="1" dirty="0">
              <a:latin typeface="Helvetica Neue"/>
            </a:endParaRPr>
          </a:p>
          <a:p>
            <a:pPr marL="285750" indent="-285750" algn="ctr" fontAlgn="b">
              <a:buFont typeface="Wingdings" panose="05000000000000000000" pitchFamily="2" charset="2"/>
              <a:buChar char="ü"/>
            </a:pPr>
            <a:r>
              <a:rPr lang="en-US" b="1" dirty="0">
                <a:latin typeface="Helvetica Neue"/>
                <a:hlinkClick r:id="rId5" action="ppaction://hlinksldjump"/>
              </a:rPr>
              <a:t>ERP</a:t>
            </a:r>
            <a:endParaRPr lang="en-US" b="1" dirty="0">
              <a:latin typeface="Helvetica Neue"/>
            </a:endParaRPr>
          </a:p>
          <a:p>
            <a:pPr marL="285750" indent="-285750" algn="ctr" fontAlgn="b">
              <a:buFont typeface="Wingdings" panose="05000000000000000000" pitchFamily="2" charset="2"/>
              <a:buChar char="ü"/>
            </a:pPr>
            <a:r>
              <a:rPr lang="en-US" b="1" dirty="0">
                <a:latin typeface="Helvetica Neue"/>
                <a:hlinkClick r:id="rId6" action="ppaction://hlinksldjump"/>
              </a:rPr>
              <a:t>Loading Gate Entry</a:t>
            </a:r>
            <a:endParaRPr lang="en-US" b="1" dirty="0">
              <a:latin typeface="Helvetica Neue"/>
            </a:endParaRPr>
          </a:p>
          <a:p>
            <a:pPr marL="285750" indent="-285750" algn="ctr" fontAlgn="b">
              <a:buFont typeface="Wingdings" panose="05000000000000000000" pitchFamily="2" charset="2"/>
              <a:buChar char="ü"/>
            </a:pPr>
            <a:r>
              <a:rPr lang="en-US" b="1" dirty="0">
                <a:latin typeface="Helvetica Neue"/>
                <a:hlinkClick r:id="rId7" action="ppaction://hlinksldjump"/>
              </a:rPr>
              <a:t>Weigh Bridge Risk</a:t>
            </a:r>
            <a:r>
              <a:rPr lang="en-US" dirty="0">
                <a:latin typeface="Helvetica Neue"/>
                <a:hlinkClick r:id="rId7" action="ppaction://hlinksldjump"/>
              </a:rPr>
              <a:t> </a:t>
            </a:r>
            <a:endParaRPr lang="en-US" dirty="0">
              <a:latin typeface="Helvetica Neue"/>
            </a:endParaRPr>
          </a:p>
          <a:p>
            <a:pPr marL="285750" indent="-285750" algn="ctr" fontAlgn="b">
              <a:buFont typeface="Wingdings" panose="05000000000000000000" pitchFamily="2" charset="2"/>
              <a:buChar char="ü"/>
            </a:pPr>
            <a:r>
              <a:rPr lang="en-US" b="1" dirty="0">
                <a:solidFill>
                  <a:srgbClr val="000000"/>
                </a:solidFill>
                <a:latin typeface="Helvetica Neue"/>
                <a:cs typeface="Times New Roman" pitchFamily="18" charset="0"/>
                <a:hlinkClick r:id="rId8" action="ppaction://hlinksldjump"/>
              </a:rPr>
              <a:t>Transportation arrangement and analysis</a:t>
            </a:r>
            <a:endParaRPr lang="en-US" b="1" dirty="0">
              <a:solidFill>
                <a:srgbClr val="000000"/>
              </a:solidFill>
              <a:latin typeface="Helvetica Neue"/>
              <a:cs typeface="Times New Roman" pitchFamily="18" charset="0"/>
            </a:endParaRPr>
          </a:p>
          <a:p>
            <a:pPr algn="ctr" fontAlgn="b"/>
            <a:endParaRPr lang="en-US" dirty="0">
              <a:solidFill>
                <a:srgbClr val="000000"/>
              </a:solidFill>
              <a:latin typeface="Helvetica Neue"/>
              <a:cs typeface="Times New Roman" pitchFamily="18" charset="0"/>
            </a:endParaRPr>
          </a:p>
          <a:p>
            <a:pPr algn="ctr" fontAlgn="b"/>
            <a:endParaRPr lang="en-US" dirty="0">
              <a:solidFill>
                <a:srgbClr val="000000"/>
              </a:solidFill>
              <a:latin typeface="Helvetica Neue"/>
              <a:cs typeface="Times New Roman" pitchFamily="18" charset="0"/>
            </a:endParaRPr>
          </a:p>
          <a:p>
            <a:pPr algn="ctr" fontAlgn="b"/>
            <a:endParaRPr lang="en-US" dirty="0">
              <a:solidFill>
                <a:srgbClr val="000000"/>
              </a:solidFill>
              <a:latin typeface="Helvetica Neue"/>
              <a:cs typeface="Times New Roman" pitchFamily="18" charset="0"/>
            </a:endParaRPr>
          </a:p>
          <a:p>
            <a:pPr algn="ctr" fontAlgn="b"/>
            <a:endParaRPr lang="en-US" dirty="0">
              <a:solidFill>
                <a:srgbClr val="000000"/>
              </a:solidFill>
              <a:latin typeface="Helvetica Neue"/>
              <a:cs typeface="Times New Roman" pitchFamily="18" charset="0"/>
            </a:endParaRPr>
          </a:p>
          <a:p>
            <a:pPr algn="ctr" fontAlgn="b"/>
            <a:endParaRPr lang="en-US" b="1" dirty="0">
              <a:latin typeface="Helvetica Neue"/>
            </a:endParaRPr>
          </a:p>
        </p:txBody>
      </p:sp>
    </p:spTree>
    <p:extLst>
      <p:ext uri="{BB962C8B-B14F-4D97-AF65-F5344CB8AC3E}">
        <p14:creationId xmlns:p14="http://schemas.microsoft.com/office/powerpoint/2010/main" val="320514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340436913"/>
              </p:ext>
            </p:extLst>
          </p:nvPr>
        </p:nvGraphicFramePr>
        <p:xfrm>
          <a:off x="466725" y="1550755"/>
          <a:ext cx="11258262" cy="3141600"/>
        </p:xfrm>
        <a:graphic>
          <a:graphicData uri="http://schemas.openxmlformats.org/drawingml/2006/table">
            <a:tbl>
              <a:tblPr>
                <a:tableStyleId>{5940675A-B579-460E-94D1-54222C63F5DA}</a:tableStyleId>
              </a:tblPr>
              <a:tblGrid>
                <a:gridCol w="540460">
                  <a:extLst>
                    <a:ext uri="{9D8B030D-6E8A-4147-A177-3AD203B41FA5}">
                      <a16:colId xmlns:a16="http://schemas.microsoft.com/office/drawing/2014/main" val="20000"/>
                    </a:ext>
                  </a:extLst>
                </a:gridCol>
                <a:gridCol w="2233319">
                  <a:extLst>
                    <a:ext uri="{9D8B030D-6E8A-4147-A177-3AD203B41FA5}">
                      <a16:colId xmlns:a16="http://schemas.microsoft.com/office/drawing/2014/main" val="20001"/>
                    </a:ext>
                  </a:extLst>
                </a:gridCol>
                <a:gridCol w="2274925">
                  <a:extLst>
                    <a:ext uri="{9D8B030D-6E8A-4147-A177-3AD203B41FA5}">
                      <a16:colId xmlns:a16="http://schemas.microsoft.com/office/drawing/2014/main" val="20002"/>
                    </a:ext>
                  </a:extLst>
                </a:gridCol>
                <a:gridCol w="3242344">
                  <a:extLst>
                    <a:ext uri="{9D8B030D-6E8A-4147-A177-3AD203B41FA5}">
                      <a16:colId xmlns:a16="http://schemas.microsoft.com/office/drawing/2014/main" val="20003"/>
                    </a:ext>
                  </a:extLst>
                </a:gridCol>
                <a:gridCol w="2967214">
                  <a:extLst>
                    <a:ext uri="{9D8B030D-6E8A-4147-A177-3AD203B41FA5}">
                      <a16:colId xmlns:a16="http://schemas.microsoft.com/office/drawing/2014/main" val="20004"/>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row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897644">
                <a:tc>
                  <a:txBody>
                    <a:bodyPr/>
                    <a:lstStyle/>
                    <a:p>
                      <a:pPr algn="ctr" fontAlgn="ctr"/>
                      <a:r>
                        <a:rPr lang="en-US" sz="1400" b="0" i="0" u="none" strike="noStrike" dirty="0">
                          <a:solidFill>
                            <a:srgbClr val="000000"/>
                          </a:solidFill>
                          <a:effectLst/>
                          <a:latin typeface="Helvetica Neue"/>
                          <a:cs typeface="Times New Roman" pitchFamily="18" charset="0"/>
                        </a:rPr>
                        <a:t>1</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r>
                        <a:rPr lang="en-US" sz="1400" b="0" i="0" u="none" strike="noStrike" baseline="0" dirty="0">
                          <a:solidFill>
                            <a:srgbClr val="000000"/>
                          </a:solidFill>
                          <a:effectLst/>
                          <a:latin typeface="Helvetica Neue"/>
                          <a:cs typeface="Times New Roman" pitchFamily="18" charset="0"/>
                        </a:rPr>
                        <a:t>All functional areas of supply chain (Procurement, Dispatch, Warehouse and Logistics) operate in different silos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400" b="0" i="0" u="none" strike="noStrike" dirty="0">
                        <a:solidFill>
                          <a:srgbClr val="000000"/>
                        </a:solidFill>
                        <a:effectLst/>
                        <a:latin typeface="Helvetica Neue"/>
                        <a:cs typeface="Times New Roman" pitchFamily="18" charset="0"/>
                      </a:endParaRPr>
                    </a:p>
                  </a:txBody>
                  <a:tcPr marL="7204" marR="7204" marT="5393" marB="0" anchor="ctr"/>
                </a:tc>
                <a:tc>
                  <a:txBody>
                    <a:bodyPr/>
                    <a:lstStyle/>
                    <a:p>
                      <a:pPr algn="l" fontAlgn="b"/>
                      <a:r>
                        <a:rPr lang="en-US" sz="1400" b="0" i="0" u="none" strike="noStrike" dirty="0">
                          <a:solidFill>
                            <a:srgbClr val="000000"/>
                          </a:solidFill>
                          <a:effectLst/>
                          <a:latin typeface="Helvetica Neue"/>
                          <a:cs typeface="Times New Roman" pitchFamily="18" charset="0"/>
                        </a:rPr>
                        <a:t>Creates </a:t>
                      </a:r>
                      <a:r>
                        <a:rPr lang="en-US" sz="1400" b="0" i="0" u="none" strike="noStrike" baseline="0" dirty="0">
                          <a:solidFill>
                            <a:srgbClr val="000000"/>
                          </a:solidFill>
                          <a:effectLst/>
                          <a:latin typeface="Helvetica Neue"/>
                          <a:cs typeface="Times New Roman" pitchFamily="18" charset="0"/>
                        </a:rPr>
                        <a:t>difficulty in achieving efficiencies in the </a:t>
                      </a:r>
                      <a:r>
                        <a:rPr lang="en-US" sz="1400" b="0" i="0" u="none" strike="noStrike" dirty="0">
                          <a:solidFill>
                            <a:srgbClr val="000000"/>
                          </a:solidFill>
                          <a:effectLst/>
                          <a:latin typeface="Helvetica Neue"/>
                          <a:cs typeface="Times New Roman" pitchFamily="18" charset="0"/>
                        </a:rPr>
                        <a:t>functional areas of Supply</a:t>
                      </a:r>
                      <a:r>
                        <a:rPr lang="en-US" sz="1400" b="0" i="0" u="none" strike="noStrike" baseline="0" dirty="0">
                          <a:solidFill>
                            <a:srgbClr val="000000"/>
                          </a:solidFill>
                          <a:effectLst/>
                          <a:latin typeface="Helvetica Neue"/>
                          <a:cs typeface="Times New Roman" pitchFamily="18" charset="0"/>
                        </a:rPr>
                        <a:t> Chain Management</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Helvetica Neue"/>
                          <a:cs typeface="Times New Roman" pitchFamily="18" charset="0"/>
                        </a:rPr>
                        <a:t>Integrate </a:t>
                      </a:r>
                      <a:r>
                        <a:rPr lang="en-US" sz="1400" b="0" i="0" u="none" strike="noStrike" dirty="0">
                          <a:solidFill>
                            <a:srgbClr val="000000"/>
                          </a:solidFill>
                          <a:effectLst/>
                          <a:latin typeface="Helvetica Neue"/>
                          <a:cs typeface="Times New Roman" pitchFamily="18" charset="0"/>
                        </a:rPr>
                        <a:t>the functional areas under one umbrella of Supply chain management for better</a:t>
                      </a:r>
                      <a:r>
                        <a:rPr lang="en-US" sz="1400" b="0" i="0" u="none" strike="noStrike" baseline="0" dirty="0">
                          <a:solidFill>
                            <a:srgbClr val="000000"/>
                          </a:solidFill>
                          <a:effectLst/>
                          <a:latin typeface="Helvetica Neue"/>
                          <a:cs typeface="Times New Roman" pitchFamily="18" charset="0"/>
                        </a:rPr>
                        <a:t> efficiency and effectiveness to improve customer fulfillment and cash flow</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897644">
                <a:tc>
                  <a:txBody>
                    <a:bodyPr/>
                    <a:lstStyle/>
                    <a:p>
                      <a:pPr algn="ctr" fontAlgn="ctr"/>
                      <a:r>
                        <a:rPr lang="en-US" sz="1400" b="0" i="0" u="none" strike="noStrike" dirty="0">
                          <a:solidFill>
                            <a:srgbClr val="000000"/>
                          </a:solidFill>
                          <a:effectLst/>
                          <a:latin typeface="Helvetica Neue"/>
                          <a:cs typeface="Times New Roman" pitchFamily="18" charset="0"/>
                        </a:rPr>
                        <a:t>2</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ct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baseline="0" dirty="0">
                          <a:solidFill>
                            <a:schemeClr val="tx1"/>
                          </a:solidFill>
                          <a:effectLst/>
                          <a:latin typeface="Helvetica Neue"/>
                          <a:cs typeface="Times New Roman" pitchFamily="18" charset="0"/>
                        </a:rPr>
                        <a:t>Dispatch section at plants is part of the Admin department while reporting to the Marketing Department </a:t>
                      </a:r>
                      <a:endParaRPr lang="en-US" sz="1400" b="0" i="0" u="none" strike="noStrike" dirty="0">
                        <a:solidFill>
                          <a:schemeClr val="tx1"/>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rgbClr val="000000"/>
                          </a:solidFill>
                          <a:effectLst/>
                          <a:latin typeface="Helvetica Neue"/>
                          <a:cs typeface="Times New Roman" pitchFamily="18" charset="0"/>
                        </a:rPr>
                        <a:t>Misalignment of function may lead to in</a:t>
                      </a:r>
                      <a:r>
                        <a:rPr lang="en-US" sz="1400" b="0" i="0" u="none" strike="noStrike" baseline="0" dirty="0">
                          <a:solidFill>
                            <a:srgbClr val="000000"/>
                          </a:solidFill>
                          <a:effectLst/>
                          <a:latin typeface="Helvetica Neue"/>
                          <a:cs typeface="Times New Roman" pitchFamily="18" charset="0"/>
                        </a:rPr>
                        <a:t>efficiency and ineffectiveness </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r>
                        <a:rPr lang="en-US" sz="1400" b="1" i="0" u="none" strike="noStrike" dirty="0">
                          <a:solidFill>
                            <a:srgbClr val="000000"/>
                          </a:solidFill>
                          <a:effectLst/>
                          <a:latin typeface="Helvetica Neue"/>
                          <a:cs typeface="Times New Roman" pitchFamily="18" charset="0"/>
                        </a:rPr>
                        <a:t>Align </a:t>
                      </a:r>
                      <a:r>
                        <a:rPr lang="en-US" sz="1400" b="0" i="0" u="none" strike="noStrike" baseline="0" dirty="0">
                          <a:solidFill>
                            <a:srgbClr val="000000"/>
                          </a:solidFill>
                          <a:effectLst/>
                          <a:latin typeface="Helvetica Neue"/>
                          <a:cs typeface="Times New Roman" pitchFamily="18" charset="0"/>
                        </a:rPr>
                        <a:t>the Dispatch department directly with the Marketing department for better efficiency and effectiveness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8" name="Slide Number Placeholder 3">
            <a:extLst>
              <a:ext uri="{FF2B5EF4-FFF2-40B4-BE49-F238E27FC236}">
                <a16:creationId xmlns:a16="http://schemas.microsoft.com/office/drawing/2014/main" id="{C154B582-E651-1145-B4AB-1B670FBF937D}"/>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8</a:t>
            </a:fld>
            <a:endParaRPr lang="en-GB" dirty="0">
              <a:solidFill>
                <a:srgbClr val="6A0500"/>
              </a:solidFill>
            </a:endParaRPr>
          </a:p>
        </p:txBody>
      </p:sp>
      <p:pic>
        <p:nvPicPr>
          <p:cNvPr id="9" name="Picture 8" descr="A picture containing food&#10;&#10;Description automatically generated">
            <a:extLst>
              <a:ext uri="{FF2B5EF4-FFF2-40B4-BE49-F238E27FC236}">
                <a16:creationId xmlns:a16="http://schemas.microsoft.com/office/drawing/2014/main" id="{EDFEEB41-FD0F-674A-8606-8B31A5AEA483}"/>
              </a:ext>
            </a:extLst>
          </p:cNvPr>
          <p:cNvPicPr>
            <a:picLocks noChangeAspect="1"/>
          </p:cNvPicPr>
          <p:nvPr/>
        </p:nvPicPr>
        <p:blipFill>
          <a:blip r:embed="rId2"/>
          <a:stretch>
            <a:fillRect/>
          </a:stretch>
        </p:blipFill>
        <p:spPr>
          <a:xfrm>
            <a:off x="11091542" y="216274"/>
            <a:ext cx="633098" cy="651719"/>
          </a:xfrm>
          <a:prstGeom prst="rect">
            <a:avLst/>
          </a:prstGeom>
        </p:spPr>
      </p:pic>
      <p:sp>
        <p:nvSpPr>
          <p:cNvPr id="11" name="Title 1">
            <a:extLst>
              <a:ext uri="{FF2B5EF4-FFF2-40B4-BE49-F238E27FC236}">
                <a16:creationId xmlns:a16="http://schemas.microsoft.com/office/drawing/2014/main" id="{0B1F2A27-C982-6E4E-AA60-D44B736FE11B}"/>
              </a:ext>
            </a:extLst>
          </p:cNvPr>
          <p:cNvSpPr>
            <a:spLocks noGrp="1"/>
          </p:cNvSpPr>
          <p:nvPr>
            <p:ph type="title"/>
          </p:nvPr>
        </p:nvSpPr>
        <p:spPr>
          <a:xfrm>
            <a:off x="467360" y="527125"/>
            <a:ext cx="9931281" cy="651719"/>
          </a:xfrm>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spTree>
    <p:extLst>
      <p:ext uri="{BB962C8B-B14F-4D97-AF65-F5344CB8AC3E}">
        <p14:creationId xmlns:p14="http://schemas.microsoft.com/office/powerpoint/2010/main" val="99301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796295415"/>
              </p:ext>
            </p:extLst>
          </p:nvPr>
        </p:nvGraphicFramePr>
        <p:xfrm>
          <a:off x="466725" y="1521727"/>
          <a:ext cx="11258262" cy="4434351"/>
        </p:xfrm>
        <a:graphic>
          <a:graphicData uri="http://schemas.openxmlformats.org/drawingml/2006/table">
            <a:tbl>
              <a:tblPr>
                <a:tableStyleId>{5940675A-B579-460E-94D1-54222C63F5DA}</a:tableStyleId>
              </a:tblPr>
              <a:tblGrid>
                <a:gridCol w="540460">
                  <a:extLst>
                    <a:ext uri="{9D8B030D-6E8A-4147-A177-3AD203B41FA5}">
                      <a16:colId xmlns:a16="http://schemas.microsoft.com/office/drawing/2014/main" val="20000"/>
                    </a:ext>
                  </a:extLst>
                </a:gridCol>
                <a:gridCol w="2233319">
                  <a:extLst>
                    <a:ext uri="{9D8B030D-6E8A-4147-A177-3AD203B41FA5}">
                      <a16:colId xmlns:a16="http://schemas.microsoft.com/office/drawing/2014/main" val="20001"/>
                    </a:ext>
                  </a:extLst>
                </a:gridCol>
                <a:gridCol w="158368">
                  <a:extLst>
                    <a:ext uri="{9D8B030D-6E8A-4147-A177-3AD203B41FA5}">
                      <a16:colId xmlns:a16="http://schemas.microsoft.com/office/drawing/2014/main" val="20002"/>
                    </a:ext>
                  </a:extLst>
                </a:gridCol>
                <a:gridCol w="2116557">
                  <a:extLst>
                    <a:ext uri="{9D8B030D-6E8A-4147-A177-3AD203B41FA5}">
                      <a16:colId xmlns:a16="http://schemas.microsoft.com/office/drawing/2014/main" val="20003"/>
                    </a:ext>
                  </a:extLst>
                </a:gridCol>
                <a:gridCol w="275130">
                  <a:extLst>
                    <a:ext uri="{9D8B030D-6E8A-4147-A177-3AD203B41FA5}">
                      <a16:colId xmlns:a16="http://schemas.microsoft.com/office/drawing/2014/main" val="20004"/>
                    </a:ext>
                  </a:extLst>
                </a:gridCol>
                <a:gridCol w="2967214">
                  <a:extLst>
                    <a:ext uri="{9D8B030D-6E8A-4147-A177-3AD203B41FA5}">
                      <a16:colId xmlns:a16="http://schemas.microsoft.com/office/drawing/2014/main" val="20005"/>
                    </a:ext>
                  </a:extLst>
                </a:gridCol>
                <a:gridCol w="2967214">
                  <a:extLst>
                    <a:ext uri="{9D8B030D-6E8A-4147-A177-3AD203B41FA5}">
                      <a16:colId xmlns:a16="http://schemas.microsoft.com/office/drawing/2014/main" val="20006"/>
                    </a:ext>
                  </a:extLst>
                </a:gridCol>
              </a:tblGrid>
              <a:tr h="360000">
                <a:tc rowSpan="2">
                  <a:txBody>
                    <a:bodyPr/>
                    <a:lstStyle/>
                    <a:p>
                      <a:pPr algn="ctr" fontAlgn="ctr"/>
                      <a:r>
                        <a:rPr lang="en-US" sz="1800" b="1" u="none" strike="noStrike" dirty="0">
                          <a:solidFill>
                            <a:schemeClr val="bg1"/>
                          </a:solidFill>
                          <a:effectLst/>
                          <a:latin typeface="Helvetica Neue"/>
                        </a:rPr>
                        <a:t>Sr. # </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fontAlgn="b"/>
                      <a:r>
                        <a:rPr lang="en-US" sz="1800" b="1" u="none" strike="noStrike" dirty="0">
                          <a:solidFill>
                            <a:schemeClr val="bg1"/>
                          </a:solidFill>
                          <a:effectLst/>
                          <a:latin typeface="Helvetica Neue"/>
                        </a:rPr>
                        <a:t>Observation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tc rowSpan="2" gridSpan="2">
                  <a:txBody>
                    <a:bodyPr/>
                    <a:lstStyle/>
                    <a:p>
                      <a:pPr algn="ctr" fontAlgn="ctr"/>
                      <a:r>
                        <a:rPr lang="en-US" sz="1800" b="1" u="none" strike="noStrike" dirty="0">
                          <a:solidFill>
                            <a:schemeClr val="bg1"/>
                          </a:solidFill>
                          <a:effectLst/>
                          <a:latin typeface="Helvetica Neue"/>
                        </a:rPr>
                        <a:t>Implication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rowSpan="2" hMerge="1">
                  <a:txBody>
                    <a:bodyPr/>
                    <a:lstStyle/>
                    <a:p>
                      <a:pPr algn="ctr" fontAlgn="ctr"/>
                      <a:endParaRPr lang="en-US" sz="1800" b="1" i="0" u="none" strike="noStrike" dirty="0">
                        <a:solidFill>
                          <a:schemeClr val="bg1"/>
                        </a:solidFill>
                        <a:effectLst/>
                        <a:latin typeface="Helvetica Neue"/>
                        <a:cs typeface="Times New Roman" pitchFamily="18" charset="0"/>
                      </a:endParaRPr>
                    </a:p>
                  </a:txBody>
                  <a:tcPr marL="7204" marR="7204" marT="5393" marB="0" anchor="ctr">
                    <a:solidFill>
                      <a:schemeClr val="accent1"/>
                    </a:solidFill>
                  </a:tcPr>
                </a:tc>
                <a:tc rowSpan="2">
                  <a:txBody>
                    <a:bodyPr/>
                    <a:lstStyle/>
                    <a:p>
                      <a:pPr algn="ctr" fontAlgn="ctr"/>
                      <a:r>
                        <a:rPr lang="en-US" sz="1800" b="1" u="none" strike="noStrike" dirty="0">
                          <a:solidFill>
                            <a:schemeClr val="bg1"/>
                          </a:solidFill>
                          <a:effectLst/>
                          <a:latin typeface="Helvetica Neue"/>
                        </a:rPr>
                        <a:t>Recommendation</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60000">
                <a:tc vMerge="1">
                  <a:txBody>
                    <a:bodyPr/>
                    <a:lstStyle/>
                    <a:p>
                      <a:endParaRPr lang="en-US"/>
                    </a:p>
                  </a:txBody>
                  <a:tcPr/>
                </a:tc>
                <a:tc>
                  <a:txBody>
                    <a:bodyPr/>
                    <a:lstStyle/>
                    <a:p>
                      <a:pPr algn="ctr" fontAlgn="b"/>
                      <a:r>
                        <a:rPr lang="en-US" sz="1800" b="1" u="none" strike="noStrike" dirty="0">
                          <a:solidFill>
                            <a:schemeClr val="bg1"/>
                          </a:solidFill>
                          <a:effectLst/>
                          <a:latin typeface="Helvetica Neue"/>
                        </a:rPr>
                        <a:t>FCCL</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algn="ctr" fontAlgn="b"/>
                      <a:r>
                        <a:rPr lang="en-US" sz="1800" b="1" u="none" strike="noStrike" dirty="0">
                          <a:solidFill>
                            <a:schemeClr val="bg1"/>
                          </a:solidFill>
                          <a:effectLst/>
                          <a:latin typeface="Helvetica Neue"/>
                        </a:rPr>
                        <a:t>ACL</a:t>
                      </a:r>
                      <a:endParaRPr lang="en-US" sz="1800" b="1" i="0" u="none" strike="noStrike" dirty="0">
                        <a:solidFill>
                          <a:schemeClr val="bg1"/>
                        </a:solidFill>
                        <a:effectLst/>
                        <a:latin typeface="Helvetica Neue"/>
                        <a:cs typeface="Times New Roman" pitchFamily="18" charset="0"/>
                      </a:endParaRPr>
                    </a:p>
                  </a:txBody>
                  <a:tcPr marL="7204" marR="7204" marT="539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368594">
                <a:tc gridSpan="7">
                  <a:txBody>
                    <a:bodyPr/>
                    <a:lstStyle/>
                    <a:p>
                      <a:pPr algn="ctr" fontAlgn="b"/>
                      <a:r>
                        <a:rPr lang="en-US" sz="1400" b="1" u="none" strike="noStrike" dirty="0">
                          <a:effectLst/>
                          <a:latin typeface="Helvetica Neue"/>
                        </a:rPr>
                        <a:t>Order Management</a:t>
                      </a:r>
                    </a:p>
                  </a:txBody>
                  <a:tcPr marL="72000" marR="72000" marT="72000" marB="7200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1600" b="1" u="none" strike="noStrike" dirty="0">
                        <a:effectLst/>
                      </a:endParaRPr>
                    </a:p>
                  </a:txBody>
                  <a:tcPr marL="7178" marR="7178" marT="5393"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fontAlgn="b"/>
                      <a:endParaRPr lang="en-US" sz="1600" b="1" u="none" strike="noStrike" dirty="0">
                        <a:effectLst/>
                      </a:endParaRPr>
                    </a:p>
                  </a:txBody>
                  <a:tcPr marL="7178" marR="7178" marT="5393" marB="0" anchor="ctr"/>
                </a:tc>
                <a:tc hMerge="1">
                  <a:txBody>
                    <a:bodyPr/>
                    <a:lstStyle/>
                    <a:p>
                      <a:endParaRPr lang="en-US"/>
                    </a:p>
                  </a:txBody>
                  <a:tcPr/>
                </a:tc>
                <a:extLst>
                  <a:ext uri="{0D108BD9-81ED-4DB2-BD59-A6C34878D82A}">
                    <a16:rowId xmlns:a16="http://schemas.microsoft.com/office/drawing/2014/main" val="10002"/>
                  </a:ext>
                </a:extLst>
              </a:tr>
              <a:tr h="1666866">
                <a:tc>
                  <a:txBody>
                    <a:bodyPr/>
                    <a:lstStyle/>
                    <a:p>
                      <a:pPr algn="ctr" fontAlgn="ctr"/>
                      <a:r>
                        <a:rPr lang="en-US" sz="1400" b="0" i="0" u="none" strike="noStrike" dirty="0">
                          <a:solidFill>
                            <a:schemeClr val="tx1"/>
                          </a:solidFill>
                          <a:effectLst/>
                          <a:latin typeface="Helvetica Neue"/>
                          <a:cs typeface="+mn-cs"/>
                        </a:rPr>
                        <a:t>3</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l" fontAlgn="b"/>
                      <a:r>
                        <a:rPr lang="en-US" sz="1400" u="none" strike="noStrike" dirty="0">
                          <a:effectLst/>
                          <a:latin typeface="Helvetica Neue"/>
                        </a:rPr>
                        <a:t>Order Booking Process has a lot of room</a:t>
                      </a:r>
                      <a:r>
                        <a:rPr lang="en-US" sz="1400" u="none" strike="noStrike" baseline="0" dirty="0">
                          <a:effectLst/>
                          <a:latin typeface="Helvetica Neue"/>
                        </a:rPr>
                        <a:t> for improvement with regard to efficient &amp; effective booking with a focus on optimization of dispatch time and factors maintaining customer satisfaction standards</a:t>
                      </a:r>
                      <a:endParaRPr lang="en-US" sz="1400" u="none" strike="noStrike" dirty="0">
                        <a:effectLst/>
                        <a:latin typeface="Helvetica Neue"/>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Helvetica Neue"/>
                        </a:rPr>
                        <a:t>Customer retention becomes a challenge if the order</a:t>
                      </a:r>
                      <a:r>
                        <a:rPr lang="en-US" sz="1400" u="none" strike="noStrike" baseline="0" dirty="0">
                          <a:effectLst/>
                          <a:latin typeface="Helvetica Neue"/>
                        </a:rPr>
                        <a:t> is not served efficiently and effectively. It also poses a challenge in developing new geographical territories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u="none" strike="noStrike" dirty="0">
                          <a:effectLst/>
                          <a:latin typeface="Helvetica Neue"/>
                        </a:rPr>
                        <a:t>Introduce </a:t>
                      </a:r>
                      <a:r>
                        <a:rPr lang="en-US" sz="1400" u="none" strike="noStrike" dirty="0">
                          <a:effectLst/>
                          <a:latin typeface="Helvetica Neue"/>
                        </a:rPr>
                        <a:t>digital tools to reduce lead time starting from order booking till dispatch</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78891">
                <a:tc>
                  <a:txBody>
                    <a:bodyPr/>
                    <a:lstStyle/>
                    <a:p>
                      <a:pPr algn="ctr" fontAlgn="ctr"/>
                      <a:r>
                        <a:rPr lang="en-US" sz="1400" b="0" i="0" u="none" strike="noStrike" dirty="0">
                          <a:solidFill>
                            <a:srgbClr val="000000"/>
                          </a:solidFill>
                          <a:effectLst/>
                          <a:latin typeface="Helvetica Neue"/>
                          <a:cs typeface="Times New Roman" pitchFamily="18" charset="0"/>
                        </a:rPr>
                        <a:t>4</a:t>
                      </a:r>
                    </a:p>
                  </a:txBody>
                  <a:tcPr marL="72000" marR="72000" marT="72000" marB="72000" anchor="ctr">
                    <a:lnL w="12700" cmpd="sng">
                      <a:noFill/>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2">
                  <a:txBody>
                    <a:bodyPr/>
                    <a:lstStyle/>
                    <a:p>
                      <a:pPr algn="l" fontAlgn="b"/>
                      <a:r>
                        <a:rPr lang="en-US" sz="1400" u="none" strike="noStrike" dirty="0">
                          <a:effectLst/>
                          <a:latin typeface="Helvetica Neue"/>
                        </a:rPr>
                        <a:t>The</a:t>
                      </a:r>
                      <a:r>
                        <a:rPr lang="en-US" sz="1400" u="none" strike="noStrike" baseline="0" dirty="0">
                          <a:effectLst/>
                          <a:latin typeface="Helvetica Neue"/>
                        </a:rPr>
                        <a:t> existing payment model poses a limitation in achieving efficiencies in order service and eventual delivery to the customer</a:t>
                      </a:r>
                      <a:endParaRPr lang="en-US" sz="1400" u="none" strike="noStrike" dirty="0">
                        <a:effectLst/>
                        <a:latin typeface="Helvetica Neue"/>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c gridSpan="2">
                  <a:txBody>
                    <a:bodyPr/>
                    <a:lstStyle/>
                    <a:p>
                      <a:pPr algn="l" fontAlgn="b"/>
                      <a:r>
                        <a:rPr lang="en-US" sz="1400" u="none" strike="noStrike" dirty="0">
                          <a:effectLst/>
                          <a:latin typeface="Helvetica Neue"/>
                        </a:rPr>
                        <a:t>The</a:t>
                      </a:r>
                      <a:r>
                        <a:rPr lang="en-US" sz="1400" u="none" strike="noStrike" baseline="0" dirty="0">
                          <a:effectLst/>
                          <a:latin typeface="Helvetica Neue"/>
                        </a:rPr>
                        <a:t> existing payment model poses a limitation in achieving efficiencies in order service and eventual delivery to the customer</a:t>
                      </a:r>
                      <a:endParaRPr lang="en-US" sz="1400" u="none" strike="noStrike" dirty="0">
                        <a:effectLst/>
                        <a:latin typeface="Helvetica Neue"/>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dirty="0"/>
                    </a:p>
                  </a:txBody>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Helvetica Neue"/>
                        </a:rPr>
                        <a:t>May result in lost customer base and opportunity for leveraging incremental sales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u="none" strike="noStrike" dirty="0">
                          <a:effectLst/>
                          <a:latin typeface="Helvetica Neue"/>
                        </a:rPr>
                        <a:t>Introduce </a:t>
                      </a:r>
                      <a:r>
                        <a:rPr lang="en-US" sz="1400" u="none" strike="noStrike" dirty="0">
                          <a:effectLst/>
                          <a:latin typeface="Helvetica Neue"/>
                        </a:rPr>
                        <a:t>Digital Financial Solution-DFS</a:t>
                      </a:r>
                      <a:endParaRPr lang="en-US" sz="1400" b="0" i="0" u="none" strike="noStrike" dirty="0">
                        <a:solidFill>
                          <a:srgbClr val="000000"/>
                        </a:solidFill>
                        <a:effectLst/>
                        <a:latin typeface="Helvetica Neue"/>
                        <a:cs typeface="Times New Roman" pitchFamily="18" charset="0"/>
                      </a:endParaRPr>
                    </a:p>
                  </a:txBody>
                  <a:tcPr marL="72000" marR="72000" marT="72000" marB="72000" anchor="ctr">
                    <a:lnL w="12700" cap="flat" cmpd="sng" algn="ctr">
                      <a:solidFill>
                        <a:schemeClr val="bg2">
                          <a:lumMod val="75000"/>
                        </a:schemeClr>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Slide Number Placeholder 3">
            <a:extLst>
              <a:ext uri="{FF2B5EF4-FFF2-40B4-BE49-F238E27FC236}">
                <a16:creationId xmlns:a16="http://schemas.microsoft.com/office/drawing/2014/main" id="{C41EC1ED-4B82-F545-BAFA-C8AB2CF43203}"/>
              </a:ext>
            </a:extLst>
          </p:cNvPr>
          <p:cNvSpPr>
            <a:spLocks noGrp="1"/>
          </p:cNvSpPr>
          <p:nvPr>
            <p:ph type="sldNum" sz="quarter" idx="12"/>
          </p:nvPr>
        </p:nvSpPr>
        <p:spPr>
          <a:xfrm>
            <a:off x="8610600" y="6412795"/>
            <a:ext cx="2743200" cy="365125"/>
          </a:xfrm>
        </p:spPr>
        <p:txBody>
          <a:bodyPr/>
          <a:lstStyle/>
          <a:p>
            <a:r>
              <a:rPr lang="en-GB"/>
              <a:t>| </a:t>
            </a:r>
            <a:fld id="{D7FB5913-7EF0-FE46-AF6B-59C0510E6C1E}" type="slidenum">
              <a:rPr lang="en-GB" smtClean="0">
                <a:solidFill>
                  <a:srgbClr val="6A0500"/>
                </a:solidFill>
              </a:rPr>
              <a:pPr/>
              <a:t>9</a:t>
            </a:fld>
            <a:endParaRPr lang="en-GB" dirty="0">
              <a:solidFill>
                <a:srgbClr val="6A0500"/>
              </a:solidFill>
            </a:endParaRPr>
          </a:p>
        </p:txBody>
      </p:sp>
      <p:pic>
        <p:nvPicPr>
          <p:cNvPr id="10" name="Picture 9" descr="A picture containing food&#10;&#10;Description automatically generated">
            <a:extLst>
              <a:ext uri="{FF2B5EF4-FFF2-40B4-BE49-F238E27FC236}">
                <a16:creationId xmlns:a16="http://schemas.microsoft.com/office/drawing/2014/main" id="{0FA03569-50A3-9B49-AE1C-8EC952A6CB53}"/>
              </a:ext>
            </a:extLst>
          </p:cNvPr>
          <p:cNvPicPr>
            <a:picLocks noChangeAspect="1"/>
          </p:cNvPicPr>
          <p:nvPr/>
        </p:nvPicPr>
        <p:blipFill>
          <a:blip r:embed="rId2"/>
          <a:stretch>
            <a:fillRect/>
          </a:stretch>
        </p:blipFill>
        <p:spPr>
          <a:xfrm>
            <a:off x="11091542" y="216274"/>
            <a:ext cx="633098" cy="651719"/>
          </a:xfrm>
          <a:prstGeom prst="rect">
            <a:avLst/>
          </a:prstGeom>
        </p:spPr>
      </p:pic>
      <p:sp>
        <p:nvSpPr>
          <p:cNvPr id="11" name="Title 1">
            <a:extLst>
              <a:ext uri="{FF2B5EF4-FFF2-40B4-BE49-F238E27FC236}">
                <a16:creationId xmlns:a16="http://schemas.microsoft.com/office/drawing/2014/main" id="{190941BD-14F9-D541-9B55-3C47B49890EB}"/>
              </a:ext>
            </a:extLst>
          </p:cNvPr>
          <p:cNvSpPr>
            <a:spLocks noGrp="1"/>
          </p:cNvSpPr>
          <p:nvPr>
            <p:ph type="title"/>
          </p:nvPr>
        </p:nvSpPr>
        <p:spPr>
          <a:xfrm>
            <a:off x="467360" y="527125"/>
            <a:ext cx="9931281" cy="651719"/>
          </a:xfrm>
        </p:spPr>
        <p:txBody>
          <a:bodyPr>
            <a:normAutofit/>
          </a:bodyPr>
          <a:lstStyle/>
          <a:p>
            <a:r>
              <a:rPr lang="en-US" dirty="0">
                <a:latin typeface="Helvetica Neue"/>
                <a:cs typeface="Times New Roman" pitchFamily="18" charset="0"/>
              </a:rPr>
              <a:t>Assessment of Current Supply Chain Management</a:t>
            </a:r>
            <a:endParaRPr lang="en-US" dirty="0">
              <a:latin typeface="Helvetica Neue"/>
            </a:endParaRPr>
          </a:p>
        </p:txBody>
      </p:sp>
    </p:spTree>
    <p:extLst>
      <p:ext uri="{BB962C8B-B14F-4D97-AF65-F5344CB8AC3E}">
        <p14:creationId xmlns:p14="http://schemas.microsoft.com/office/powerpoint/2010/main" val="2784665718"/>
      </p:ext>
    </p:extLst>
  </p:cSld>
  <p:clrMapOvr>
    <a:masterClrMapping/>
  </p:clrMapOvr>
</p:sld>
</file>

<file path=ppt/theme/theme1.xml><?xml version="1.0" encoding="utf-8"?>
<a:theme xmlns:a="http://schemas.openxmlformats.org/drawingml/2006/main" name="Teamup Template for All Consultants">
  <a:themeElements>
    <a:clrScheme name="teamup ">
      <a:dk1>
        <a:srgbClr val="000000"/>
      </a:dk1>
      <a:lt1>
        <a:srgbClr val="FFFFFF"/>
      </a:lt1>
      <a:dk2>
        <a:srgbClr val="44546A"/>
      </a:dk2>
      <a:lt2>
        <a:srgbClr val="E7E6E6"/>
      </a:lt2>
      <a:accent1>
        <a:srgbClr val="F36F33"/>
      </a:accent1>
      <a:accent2>
        <a:srgbClr val="FFED28"/>
      </a:accent2>
      <a:accent3>
        <a:srgbClr val="FFCB28"/>
      </a:accent3>
      <a:accent4>
        <a:srgbClr val="F39A33"/>
      </a:accent4>
      <a:accent5>
        <a:srgbClr val="DA6F41"/>
      </a:accent5>
      <a:accent6>
        <a:srgbClr val="B22C30"/>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amup Template" id="{4D8D838D-2FE7-5D47-8534-D6C5500687D4}" vid="{3AACD275-34D0-CB48-B161-C9AABDDFAA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Teamup Template for All Consultants</Template>
  <TotalTime>5815</TotalTime>
  <Words>3403</Words>
  <Application>Microsoft Office PowerPoint</Application>
  <PresentationFormat>Widescreen</PresentationFormat>
  <Paragraphs>642</Paragraphs>
  <Slides>35</Slides>
  <Notes>0</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Helvetica Neue</vt:lpstr>
      <vt:lpstr>Times New Roman</vt:lpstr>
      <vt:lpstr>Wingdings</vt:lpstr>
      <vt:lpstr>Teamup Template for All Consultants</vt:lpstr>
      <vt:lpstr>SUPPLY CHAIN MANAGEMENT FAUJI FOUNDATION CEMENT SECTOR COMPANIES</vt:lpstr>
      <vt:lpstr>Supply Chain Management</vt:lpstr>
      <vt:lpstr>  Assessment of Current Supply Chain Management </vt:lpstr>
      <vt:lpstr>Supply Chain Maturity Model – Learning from the Best</vt:lpstr>
      <vt:lpstr>Supply Chain Maturity Levels</vt:lpstr>
      <vt:lpstr>FCCL &amp; ACL current supply chain maturity level</vt:lpstr>
      <vt:lpstr>  Assessment of Current Supply Chain Management </vt:lpstr>
      <vt:lpstr>Assessment of Current Supply Chain Management</vt:lpstr>
      <vt:lpstr>Assessment of Current Supply Chain Management</vt:lpstr>
      <vt:lpstr>Assessment of Current Supply Chain Management</vt:lpstr>
      <vt:lpstr>Assessment of Current Supply Chain Management</vt:lpstr>
      <vt:lpstr>Assessment of Current Supply Chain Management</vt:lpstr>
      <vt:lpstr>Assessment of Current Supply Chain Management</vt:lpstr>
      <vt:lpstr>Assessment of Current Supply Chain Management</vt:lpstr>
      <vt:lpstr>Assessment of Current Supply Chain Management</vt:lpstr>
      <vt:lpstr>FCCL &amp; ACL Current Marketing &amp; Dispatch Interface</vt:lpstr>
      <vt:lpstr>Assessment of freight cost: FCCL Average Freight Rs./ Ton. </vt:lpstr>
      <vt:lpstr>FCCL Freight Rate Analysis with respect to Current Market Freight</vt:lpstr>
      <vt:lpstr>FCCL Dispatch Staff Productivity Analysis</vt:lpstr>
      <vt:lpstr>Assessment of Current Supply Chain Network </vt:lpstr>
      <vt:lpstr>FCCL Supply Chain Management SWOT Analysis</vt:lpstr>
      <vt:lpstr>ACL Supply Chain Management SWOT Analysis</vt:lpstr>
      <vt:lpstr>Supply Chain Initiative by Competitors in Cement industry</vt:lpstr>
      <vt:lpstr>Preparing for Supply Chain Innovations &amp; Collaborations to meet future challenges</vt:lpstr>
      <vt:lpstr>PowerPoint Presentation</vt:lpstr>
      <vt:lpstr>Supply Chain Network Optimization Can Be Done In Two Ways </vt:lpstr>
      <vt:lpstr>Advantages of Supply Chain Network Optimization</vt:lpstr>
      <vt:lpstr>Order Management</vt:lpstr>
      <vt:lpstr>Integrated Supply Chain Management Model  Recommendation </vt:lpstr>
      <vt:lpstr>Current State of Supply Chain Management at FCCL and ACL</vt:lpstr>
      <vt:lpstr>Proposed Integrated Supply Chain Management </vt:lpstr>
      <vt:lpstr>Activities Fragmentation to Integration</vt:lpstr>
      <vt:lpstr>APICS-SCOR (Supply Chain Operational Reference Model)</vt:lpstr>
      <vt:lpstr>Recommendations</vt:lpstr>
      <vt:lpstr>“Its not organizations that are competing, Its SUPPLY CHAINS that are competing” Wael Safwat, SCMAO   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Farhan Mahmood</cp:lastModifiedBy>
  <cp:revision>566</cp:revision>
  <cp:lastPrinted>2019-10-17T13:10:38Z</cp:lastPrinted>
  <dcterms:created xsi:type="dcterms:W3CDTF">2019-10-25T13:54:57Z</dcterms:created>
  <dcterms:modified xsi:type="dcterms:W3CDTF">2019-11-23T09:18:09Z</dcterms:modified>
</cp:coreProperties>
</file>