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9"/>
  </p:notesMasterIdLst>
  <p:sldIdLst>
    <p:sldId id="256" r:id="rId2"/>
    <p:sldId id="257" r:id="rId3"/>
    <p:sldId id="258" r:id="rId4"/>
    <p:sldId id="262" r:id="rId5"/>
    <p:sldId id="259" r:id="rId6"/>
    <p:sldId id="260" r:id="rId7"/>
    <p:sldId id="264" r:id="rId8"/>
    <p:sldId id="265" r:id="rId9"/>
    <p:sldId id="266" r:id="rId10"/>
    <p:sldId id="268" r:id="rId11"/>
    <p:sldId id="270" r:id="rId12"/>
    <p:sldId id="273" r:id="rId13"/>
    <p:sldId id="274" r:id="rId14"/>
    <p:sldId id="275" r:id="rId15"/>
    <p:sldId id="271" r:id="rId16"/>
    <p:sldId id="272"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3400" autoAdjust="0"/>
  </p:normalViewPr>
  <p:slideViewPr>
    <p:cSldViewPr snapToGrid="0">
      <p:cViewPr varScale="1">
        <p:scale>
          <a:sx n="58" d="100"/>
          <a:sy n="58" d="100"/>
        </p:scale>
        <p:origin x="992" y="56"/>
      </p:cViewPr>
      <p:guideLst/>
    </p:cSldViewPr>
  </p:slideViewPr>
  <p:outlineViewPr>
    <p:cViewPr>
      <p:scale>
        <a:sx n="33" d="100"/>
        <a:sy n="33" d="100"/>
      </p:scale>
      <p:origin x="0" y="-45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2T10:24:36.8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2T12:58:28.502"/>
    </inkml:context>
    <inkml:brush xml:id="br0">
      <inkml:brushProperty name="width" value="0.05" units="cm"/>
      <inkml:brushProperty name="height" value="0.05" units="cm"/>
      <inkml:brushProperty name="color" value="#333333"/>
      <inkml:brushProperty name="ignorePressure" value="1"/>
    </inkml:brush>
  </inkml:definitions>
  <inkml:trace contextRef="#ctx0" brushRef="#br0">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2T13:08:06.580"/>
    </inkml:context>
    <inkml:brush xml:id="br0">
      <inkml:brushProperty name="width" value="0.05" units="cm"/>
      <inkml:brushProperty name="height" value="0.05" units="cm"/>
      <inkml:brushProperty name="color" value="#333333"/>
      <inkml:brushProperty name="ignorePressure" value="1"/>
    </inkml:brush>
  </inkml:definitions>
  <inkml:trace contextRef="#ctx0" brushRef="#br0">297 1,'11826'0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2T13:08:06.579"/>
    </inkml:context>
    <inkml:brush xml:id="br0">
      <inkml:brushProperty name="width" value="0.05" units="cm"/>
      <inkml:brushProperty name="height" value="0.05" units="cm"/>
      <inkml:brushProperty name="color" value="#333333"/>
      <inkml:brushProperty name="ignorePressure" value="1"/>
    </inkml:brush>
  </inkml:definitions>
  <inkml:trace contextRef="#ctx0" brushRef="#br0">15157 1,'-11826'0</inkml:trace>
  <inkml:trace contextRef="#ctx0" brushRef="#br0" timeOffset="-132265">3331 1,'2010'0,"-4020"0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2T13:12:10.355"/>
    </inkml:context>
    <inkml:brush xml:id="br0">
      <inkml:brushProperty name="width" value="0.05" units="cm"/>
      <inkml:brushProperty name="height" value="0.05" units="cm"/>
      <inkml:brushProperty name="color" value="#333333"/>
      <inkml:brushProperty name="ignorePressure" value="1"/>
    </inkml:brush>
  </inkml:definitions>
  <inkml:trace contextRef="#ctx0" brushRef="#br0">0 1,'13888'0,"-15234"0,1589 0,-219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2T13:12:19.789"/>
    </inkml:context>
    <inkml:brush xml:id="br0">
      <inkml:brushProperty name="width" value="0.05" units="cm"/>
      <inkml:brushProperty name="height" value="0.05" units="cm"/>
      <inkml:brushProperty name="color" value="#333333"/>
      <inkml:brushProperty name="ignorePressure" value="1"/>
    </inkml:brush>
  </inkml:definitions>
  <inkml:trace contextRef="#ctx0" brushRef="#br0">927 1,'-925'0,"923"0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3:15:11.629"/>
    </inkml:context>
    <inkml:brush xml:id="br0">
      <inkml:brushProperty name="width" value="0.05" units="cm"/>
      <inkml:brushProperty name="height" value="0.05" units="cm"/>
      <inkml:brushProperty name="color" value="#333333"/>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2T10:24:37.1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0:23:07.952"/>
    </inkml:context>
    <inkml:brush xml:id="br0">
      <inkml:brushProperty name="width" value="0.05" units="cm"/>
      <inkml:brushProperty name="height" value="0.05" units="cm"/>
      <inkml:brushProperty name="color" value="#FFC114"/>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2T10:23:48.042"/>
    </inkml:context>
    <inkml:brush xml:id="br0">
      <inkml:brushProperty name="width" value="0.05" units="cm"/>
      <inkml:brushProperty name="height" value="0.05" units="cm"/>
      <inkml:brushProperty name="color" value="#FFC114"/>
      <inkml:brushProperty name="ignorePressure" value="1"/>
    </inkml:brush>
  </inkml:definitions>
  <inkml:trace contextRef="#ctx0" brushRef="#br0">0 1,'2682'0,"-4319"0,13408 0,-11742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2T10:24:05.2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1,'1840'0,"-1819"0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2T10:24:13.9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2T12:52:12.273"/>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2T12:52:19.515"/>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2T12:55:37.349"/>
    </inkml:context>
    <inkml:brush xml:id="br0">
      <inkml:brushProperty name="width" value="0.05" units="cm"/>
      <inkml:brushProperty name="height" value="0.05" units="cm"/>
      <inkml:brushProperty name="color" value="#333333"/>
      <inkml:brushProperty name="ignorePressure" value="1"/>
    </inkml:brush>
  </inkml:definitions>
  <inkml:trace contextRef="#ctx0" brushRef="#br0">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M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43B20-8D8A-4345-9368-E7973EE542E9}" type="datetimeFigureOut">
              <a:rPr lang="fr-MA" smtClean="0"/>
              <a:t>02/12/2021</a:t>
            </a:fld>
            <a:endParaRPr lang="fr-M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M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M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918DC1-B094-4B58-BFB4-DABED266F989}" type="slidenum">
              <a:rPr lang="fr-MA" smtClean="0"/>
              <a:t>‹N°›</a:t>
            </a:fld>
            <a:endParaRPr lang="fr-MA"/>
          </a:p>
        </p:txBody>
      </p:sp>
    </p:spTree>
    <p:extLst>
      <p:ext uri="{BB962C8B-B14F-4D97-AF65-F5344CB8AC3E}">
        <p14:creationId xmlns:p14="http://schemas.microsoft.com/office/powerpoint/2010/main" val="3247377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A" dirty="0"/>
          </a:p>
        </p:txBody>
      </p:sp>
      <p:sp>
        <p:nvSpPr>
          <p:cNvPr id="4" name="Espace réservé du numéro de diapositive 3"/>
          <p:cNvSpPr>
            <a:spLocks noGrp="1"/>
          </p:cNvSpPr>
          <p:nvPr>
            <p:ph type="sldNum" sz="quarter" idx="5"/>
          </p:nvPr>
        </p:nvSpPr>
        <p:spPr/>
        <p:txBody>
          <a:bodyPr/>
          <a:lstStyle/>
          <a:p>
            <a:fld id="{1D918DC1-B094-4B58-BFB4-DABED266F989}" type="slidenum">
              <a:rPr lang="fr-MA" smtClean="0"/>
              <a:t>8</a:t>
            </a:fld>
            <a:endParaRPr lang="fr-MA"/>
          </a:p>
        </p:txBody>
      </p:sp>
    </p:spTree>
    <p:extLst>
      <p:ext uri="{BB962C8B-B14F-4D97-AF65-F5344CB8AC3E}">
        <p14:creationId xmlns:p14="http://schemas.microsoft.com/office/powerpoint/2010/main" val="3040839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510830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502231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674633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06255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49129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63771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81661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66543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358540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219000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297120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36055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customXml" Target="../ink/ink13.xml"/><Relationship Id="rId2" Type="http://schemas.openxmlformats.org/officeDocument/2006/relationships/customXml" Target="../ink/ink7.xml"/><Relationship Id="rId16" Type="http://schemas.openxmlformats.org/officeDocument/2006/relationships/customXml" Target="../ink/ink15.xml"/><Relationship Id="rId1" Type="http://schemas.openxmlformats.org/officeDocument/2006/relationships/slideLayout" Target="../slideLayouts/slideLayout5.xml"/><Relationship Id="rId6" Type="http://schemas.openxmlformats.org/officeDocument/2006/relationships/customXml" Target="../ink/ink9.xml"/><Relationship Id="rId11" Type="http://schemas.openxmlformats.org/officeDocument/2006/relationships/customXml" Target="../ink/ink12.xml"/><Relationship Id="rId5" Type="http://schemas.openxmlformats.org/officeDocument/2006/relationships/image" Target="../media/image13.png"/><Relationship Id="rId15" Type="http://schemas.openxmlformats.org/officeDocument/2006/relationships/image" Target="../media/image17.png"/><Relationship Id="rId10" Type="http://schemas.openxmlformats.org/officeDocument/2006/relationships/image" Target="../media/image15.png"/><Relationship Id="rId4" Type="http://schemas.openxmlformats.org/officeDocument/2006/relationships/customXml" Target="../ink/ink8.xml"/><Relationship Id="rId9" Type="http://schemas.openxmlformats.org/officeDocument/2006/relationships/customXml" Target="../ink/ink11.xml"/><Relationship Id="rId14" Type="http://schemas.openxmlformats.org/officeDocument/2006/relationships/customXml" Target="../ink/ink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image" Target="../media/image7.jpg"/><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image" Target="../media/image8.jpeg"/><Relationship Id="rId5" Type="http://schemas.openxmlformats.org/officeDocument/2006/relationships/customXml" Target="../ink/ink4.xml"/><Relationship Id="rId10" Type="http://schemas.openxmlformats.org/officeDocument/2006/relationships/image" Target="../media/image6.png"/><Relationship Id="rId4" Type="http://schemas.openxmlformats.org/officeDocument/2006/relationships/image" Target="../media/image9.png"/><Relationship Id="rId9"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 avion en papier blanc et jaune sur un tableau noir">
            <a:extLst>
              <a:ext uri="{FF2B5EF4-FFF2-40B4-BE49-F238E27FC236}">
                <a16:creationId xmlns:a16="http://schemas.microsoft.com/office/drawing/2014/main" id="{C9656C87-DB92-4FD2-9FF0-7B5E0A7FF727}"/>
              </a:ext>
            </a:extLst>
          </p:cNvPr>
          <p:cNvPicPr>
            <a:picLocks noChangeAspect="1"/>
          </p:cNvPicPr>
          <p:nvPr/>
        </p:nvPicPr>
        <p:blipFill rotWithShape="1">
          <a:blip r:embed="rId2"/>
          <a:srcRect l="22372" r="4075" b="-1"/>
          <a:stretch/>
        </p:blipFill>
        <p:spPr>
          <a:xfrm>
            <a:off x="16" y="10"/>
            <a:ext cx="7556889" cy="6857990"/>
          </a:xfrm>
          <a:prstGeom prst="rect">
            <a:avLst/>
          </a:prstGeom>
        </p:spPr>
      </p:pic>
      <p:sp>
        <p:nvSpPr>
          <p:cNvPr id="9"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4C0947DC-9DBB-48EC-86FB-BDF581F153B9}"/>
              </a:ext>
            </a:extLst>
          </p:cNvPr>
          <p:cNvSpPr>
            <a:spLocks noGrp="1"/>
          </p:cNvSpPr>
          <p:nvPr>
            <p:ph type="ctrTitle"/>
          </p:nvPr>
        </p:nvSpPr>
        <p:spPr>
          <a:xfrm>
            <a:off x="7667626" y="640080"/>
            <a:ext cx="4314824" cy="1722844"/>
          </a:xfrm>
        </p:spPr>
        <p:txBody>
          <a:bodyPr>
            <a:normAutofit fontScale="90000"/>
          </a:bodyPr>
          <a:lstStyle/>
          <a:p>
            <a:pPr algn="ctr">
              <a:lnSpc>
                <a:spcPct val="250000"/>
              </a:lnSpc>
            </a:pPr>
            <a:r>
              <a:rPr lang="fr-FR" sz="5400" dirty="0">
                <a:solidFill>
                  <a:srgbClr val="FFFFFF"/>
                </a:solidFill>
              </a:rPr>
              <a:t>Maquettage</a:t>
            </a:r>
            <a:endParaRPr lang="fr-MA" sz="5400" dirty="0">
              <a:solidFill>
                <a:srgbClr val="FFFFFF"/>
              </a:solidFill>
            </a:endParaRPr>
          </a:p>
        </p:txBody>
      </p:sp>
      <p:sp>
        <p:nvSpPr>
          <p:cNvPr id="3" name="Sous-titre 2">
            <a:extLst>
              <a:ext uri="{FF2B5EF4-FFF2-40B4-BE49-F238E27FC236}">
                <a16:creationId xmlns:a16="http://schemas.microsoft.com/office/drawing/2014/main" id="{35056ED9-BC41-4701-B498-D451126226C2}"/>
              </a:ext>
            </a:extLst>
          </p:cNvPr>
          <p:cNvSpPr>
            <a:spLocks noGrp="1"/>
          </p:cNvSpPr>
          <p:nvPr>
            <p:ph type="subTitle" idx="1"/>
          </p:nvPr>
        </p:nvSpPr>
        <p:spPr>
          <a:xfrm>
            <a:off x="8047939" y="3812135"/>
            <a:ext cx="3659246" cy="2405784"/>
          </a:xfrm>
        </p:spPr>
        <p:txBody>
          <a:bodyPr>
            <a:normAutofit/>
          </a:bodyPr>
          <a:lstStyle/>
          <a:p>
            <a:pPr marL="342900" indent="-342900">
              <a:buFont typeface="+mj-lt"/>
              <a:buAutoNum type="arabicPeriod"/>
            </a:pPr>
            <a:r>
              <a:rPr lang="fr-FR" sz="1800" dirty="0">
                <a:solidFill>
                  <a:srgbClr val="FFFFFF"/>
                </a:solidFill>
              </a:rPr>
              <a:t>Wireframing</a:t>
            </a:r>
          </a:p>
          <a:p>
            <a:pPr marL="342900" indent="-342900">
              <a:buFont typeface="+mj-lt"/>
              <a:buAutoNum type="arabicPeriod"/>
            </a:pPr>
            <a:r>
              <a:rPr lang="fr-FR" sz="1800" dirty="0" err="1">
                <a:solidFill>
                  <a:srgbClr val="FFFFFF"/>
                </a:solidFill>
              </a:rPr>
              <a:t>Mockup</a:t>
            </a:r>
            <a:r>
              <a:rPr lang="fr-MA" sz="1800" dirty="0">
                <a:solidFill>
                  <a:srgbClr val="FFFFFF"/>
                </a:solidFill>
              </a:rPr>
              <a:t>s</a:t>
            </a:r>
          </a:p>
          <a:p>
            <a:pPr marL="342900" indent="-342900">
              <a:buFont typeface="+mj-lt"/>
              <a:buAutoNum type="arabicPeriod"/>
            </a:pPr>
            <a:r>
              <a:rPr lang="fr-MA" sz="1800" dirty="0">
                <a:solidFill>
                  <a:srgbClr val="FFFFFF"/>
                </a:solidFill>
              </a:rPr>
              <a:t>Zoning</a:t>
            </a:r>
          </a:p>
          <a:p>
            <a:pPr marL="342900" indent="-342900">
              <a:buFont typeface="+mj-lt"/>
              <a:buAutoNum type="arabicPeriod"/>
            </a:pPr>
            <a:r>
              <a:rPr lang="fr-MA" sz="1800" dirty="0">
                <a:solidFill>
                  <a:srgbClr val="FFFFFF"/>
                </a:solidFill>
              </a:rPr>
              <a:t>prototypes</a:t>
            </a:r>
            <a:endParaRPr lang="fr-FR" sz="1800" dirty="0">
              <a:solidFill>
                <a:srgbClr val="FFFFFF"/>
              </a:solidFill>
            </a:endParaRPr>
          </a:p>
        </p:txBody>
      </p:sp>
      <p:cxnSp>
        <p:nvCxnSpPr>
          <p:cNvPr id="11"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58244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77333BE2-F99C-4465-BD10-060EF29AEF1B}"/>
              </a:ext>
            </a:extLst>
          </p:cNvPr>
          <p:cNvSpPr>
            <a:spLocks noGrp="1"/>
          </p:cNvSpPr>
          <p:nvPr>
            <p:ph type="title"/>
          </p:nvPr>
        </p:nvSpPr>
        <p:spPr>
          <a:xfrm>
            <a:off x="1214608" y="735379"/>
            <a:ext cx="10058400" cy="924560"/>
          </a:xfrm>
        </p:spPr>
        <p:txBody>
          <a:bodyPr>
            <a:normAutofit/>
          </a:bodyPr>
          <a:lstStyle/>
          <a:p>
            <a:r>
              <a:rPr lang="fr-FR" sz="3600" dirty="0"/>
              <a:t>  USER INTERFACE X USER EXPERIANCE</a:t>
            </a:r>
            <a:endParaRPr lang="fr-MA" sz="3600" dirty="0"/>
          </a:p>
        </p:txBody>
      </p:sp>
      <p:sp>
        <p:nvSpPr>
          <p:cNvPr id="6" name="Espace réservé du texte 5">
            <a:extLst>
              <a:ext uri="{FF2B5EF4-FFF2-40B4-BE49-F238E27FC236}">
                <a16:creationId xmlns:a16="http://schemas.microsoft.com/office/drawing/2014/main" id="{4BFCCB0A-E4A6-42B3-9187-49FD81AB2BBA}"/>
              </a:ext>
            </a:extLst>
          </p:cNvPr>
          <p:cNvSpPr>
            <a:spLocks noGrp="1"/>
          </p:cNvSpPr>
          <p:nvPr>
            <p:ph type="body" idx="1"/>
          </p:nvPr>
        </p:nvSpPr>
        <p:spPr>
          <a:xfrm>
            <a:off x="1097280" y="2100718"/>
            <a:ext cx="4639736" cy="736282"/>
          </a:xfrm>
        </p:spPr>
        <p:txBody>
          <a:bodyPr/>
          <a:lstStyle/>
          <a:p>
            <a:r>
              <a:rPr lang="fr-FR" dirty="0"/>
              <a:t>        </a:t>
            </a:r>
            <a:r>
              <a:rPr lang="fr-FR" sz="2800" dirty="0">
                <a:highlight>
                  <a:srgbClr val="C0C0C0"/>
                </a:highlight>
              </a:rPr>
              <a:t>UI (User Interface)</a:t>
            </a:r>
            <a:endParaRPr lang="fr-MA" sz="2800" dirty="0">
              <a:highlight>
                <a:srgbClr val="C0C0C0"/>
              </a:highlight>
            </a:endParaRPr>
          </a:p>
        </p:txBody>
      </p:sp>
      <p:sp>
        <p:nvSpPr>
          <p:cNvPr id="7" name="Espace réservé du contenu 6">
            <a:extLst>
              <a:ext uri="{FF2B5EF4-FFF2-40B4-BE49-F238E27FC236}">
                <a16:creationId xmlns:a16="http://schemas.microsoft.com/office/drawing/2014/main" id="{2A0ABC5B-DC06-4BDB-A93E-18014B671FF2}"/>
              </a:ext>
            </a:extLst>
          </p:cNvPr>
          <p:cNvSpPr>
            <a:spLocks noGrp="1"/>
          </p:cNvSpPr>
          <p:nvPr>
            <p:ph sz="half" idx="2"/>
          </p:nvPr>
        </p:nvSpPr>
        <p:spPr>
          <a:xfrm>
            <a:off x="1097280" y="2958274"/>
            <a:ext cx="4812866" cy="3186048"/>
          </a:xfrm>
        </p:spPr>
        <p:txBody>
          <a:bodyPr>
            <a:noAutofit/>
          </a:bodyPr>
          <a:lstStyle/>
          <a:p>
            <a:r>
              <a:rPr lang="fr-FR" sz="2400" dirty="0"/>
              <a:t>UI est le point d’interaction et de communication homme-machine dans un appareil , cela peut inclure des écrans d’affichage , des claviers , une souris et l’apparence d’un bureau ,c’est aussi le moyen par lequel un utilisateur interagit avec une application ou un site web </a:t>
            </a:r>
            <a:endParaRPr lang="fr-MA" sz="2400" dirty="0"/>
          </a:p>
        </p:txBody>
      </p:sp>
      <p:sp>
        <p:nvSpPr>
          <p:cNvPr id="8" name="Espace réservé du texte 7">
            <a:extLst>
              <a:ext uri="{FF2B5EF4-FFF2-40B4-BE49-F238E27FC236}">
                <a16:creationId xmlns:a16="http://schemas.microsoft.com/office/drawing/2014/main" id="{49C57963-9A40-48E9-A635-F95F1F36173F}"/>
              </a:ext>
            </a:extLst>
          </p:cNvPr>
          <p:cNvSpPr>
            <a:spLocks noGrp="1"/>
          </p:cNvSpPr>
          <p:nvPr>
            <p:ph type="body" sz="quarter" idx="3"/>
          </p:nvPr>
        </p:nvSpPr>
        <p:spPr>
          <a:xfrm>
            <a:off x="6454986" y="2100718"/>
            <a:ext cx="4639736" cy="736282"/>
          </a:xfrm>
        </p:spPr>
        <p:txBody>
          <a:bodyPr/>
          <a:lstStyle/>
          <a:p>
            <a:r>
              <a:rPr lang="fr-FR" dirty="0"/>
              <a:t>        </a:t>
            </a:r>
            <a:r>
              <a:rPr lang="fr-FR" sz="2800" dirty="0">
                <a:highlight>
                  <a:srgbClr val="C0C0C0"/>
                </a:highlight>
              </a:rPr>
              <a:t>UX(USER EXPERIANCE)</a:t>
            </a:r>
            <a:endParaRPr lang="fr-MA" sz="2800" dirty="0">
              <a:highlight>
                <a:srgbClr val="C0C0C0"/>
              </a:highlight>
            </a:endParaRPr>
          </a:p>
        </p:txBody>
      </p:sp>
      <p:sp>
        <p:nvSpPr>
          <p:cNvPr id="9" name="Espace réservé du contenu 8">
            <a:extLst>
              <a:ext uri="{FF2B5EF4-FFF2-40B4-BE49-F238E27FC236}">
                <a16:creationId xmlns:a16="http://schemas.microsoft.com/office/drawing/2014/main" id="{33A06CF1-6CF4-41CC-97BA-CFDBA5615B6F}"/>
              </a:ext>
            </a:extLst>
          </p:cNvPr>
          <p:cNvSpPr>
            <a:spLocks noGrp="1"/>
          </p:cNvSpPr>
          <p:nvPr>
            <p:ph sz="quarter" idx="4"/>
          </p:nvPr>
        </p:nvSpPr>
        <p:spPr>
          <a:xfrm>
            <a:off x="6370320" y="2958274"/>
            <a:ext cx="5078020" cy="2922335"/>
          </a:xfrm>
        </p:spPr>
        <p:txBody>
          <a:bodyPr>
            <a:noAutofit/>
          </a:bodyPr>
          <a:lstStyle/>
          <a:p>
            <a:r>
              <a:rPr lang="fr-FR" sz="2400" dirty="0"/>
              <a:t>UX est comment un utilisateur interagit et </a:t>
            </a:r>
            <a:r>
              <a:rPr lang="fr-FR" sz="2400" dirty="0" err="1"/>
              <a:t>experimente</a:t>
            </a:r>
            <a:r>
              <a:rPr lang="fr-FR" sz="2400" dirty="0"/>
              <a:t> avec un produit ou un système,</a:t>
            </a:r>
            <a:r>
              <a:rPr lang="fr-MA" sz="2400" dirty="0"/>
              <a:t>même si UI est évidemment une partie extrêmement importante de la conception , mais si on ne pourrions pas utiliser cet interface facilement , l’utilisateur sera mal a l’aise d’utiliser ce site </a:t>
            </a:r>
          </a:p>
        </p:txBody>
      </p:sp>
      <p:sp>
        <p:nvSpPr>
          <p:cNvPr id="13" name="Rectangle 4">
            <a:extLst>
              <a:ext uri="{FF2B5EF4-FFF2-40B4-BE49-F238E27FC236}">
                <a16:creationId xmlns:a16="http://schemas.microsoft.com/office/drawing/2014/main" id="{D6404083-8E0E-45B0-AAEF-3CF97A3B0EDF}"/>
              </a:ext>
            </a:extLst>
          </p:cNvPr>
          <p:cNvSpPr>
            <a:spLocks noChangeArrowheads="1"/>
          </p:cNvSpPr>
          <p:nvPr/>
        </p:nvSpPr>
        <p:spPr bwMode="auto">
          <a:xfrm>
            <a:off x="0" y="179864"/>
            <a:ext cx="25648"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Encre 1">
                <a:extLst>
                  <a:ext uri="{FF2B5EF4-FFF2-40B4-BE49-F238E27FC236}">
                    <a16:creationId xmlns:a16="http://schemas.microsoft.com/office/drawing/2014/main" id="{EB805161-4BEE-473C-AC69-0DFCAF09C13F}"/>
                  </a:ext>
                </a:extLst>
              </p14:cNvPr>
              <p14:cNvContentPartPr/>
              <p14:nvPr/>
            </p14:nvContentPartPr>
            <p14:xfrm>
              <a:off x="-833240" y="1767440"/>
              <a:ext cx="360" cy="360"/>
            </p14:xfrm>
          </p:contentPart>
        </mc:Choice>
        <mc:Fallback xmlns="">
          <p:pic>
            <p:nvPicPr>
              <p:cNvPr id="2" name="Encre 1">
                <a:extLst>
                  <a:ext uri="{FF2B5EF4-FFF2-40B4-BE49-F238E27FC236}">
                    <a16:creationId xmlns:a16="http://schemas.microsoft.com/office/drawing/2014/main" id="{EB805161-4BEE-473C-AC69-0DFCAF09C13F}"/>
                  </a:ext>
                </a:extLst>
              </p:cNvPr>
              <p:cNvPicPr/>
              <p:nvPr/>
            </p:nvPicPr>
            <p:blipFill>
              <a:blip r:embed="rId3"/>
              <a:stretch>
                <a:fillRect/>
              </a:stretch>
            </p:blipFill>
            <p:spPr>
              <a:xfrm>
                <a:off x="-850880" y="165944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Encre 2">
                <a:extLst>
                  <a:ext uri="{FF2B5EF4-FFF2-40B4-BE49-F238E27FC236}">
                    <a16:creationId xmlns:a16="http://schemas.microsoft.com/office/drawing/2014/main" id="{11655A8C-91AF-40D2-8972-8F80191E3FCF}"/>
                  </a:ext>
                </a:extLst>
              </p14:cNvPr>
              <p14:cNvContentPartPr/>
              <p14:nvPr/>
            </p14:nvContentPartPr>
            <p14:xfrm>
              <a:off x="1279960" y="2837000"/>
              <a:ext cx="360" cy="360"/>
            </p14:xfrm>
          </p:contentPart>
        </mc:Choice>
        <mc:Fallback xmlns="">
          <p:pic>
            <p:nvPicPr>
              <p:cNvPr id="3" name="Encre 2">
                <a:extLst>
                  <a:ext uri="{FF2B5EF4-FFF2-40B4-BE49-F238E27FC236}">
                    <a16:creationId xmlns:a16="http://schemas.microsoft.com/office/drawing/2014/main" id="{11655A8C-91AF-40D2-8972-8F80191E3FCF}"/>
                  </a:ext>
                </a:extLst>
              </p:cNvPr>
              <p:cNvPicPr/>
              <p:nvPr/>
            </p:nvPicPr>
            <p:blipFill>
              <a:blip r:embed="rId5"/>
              <a:stretch>
                <a:fillRect/>
              </a:stretch>
            </p:blipFill>
            <p:spPr>
              <a:xfrm>
                <a:off x="1262320" y="2729360"/>
                <a:ext cx="36000" cy="216000"/>
              </a:xfrm>
              <a:prstGeom prst="rect">
                <a:avLst/>
              </a:prstGeom>
            </p:spPr>
          </p:pic>
        </mc:Fallback>
      </mc:AlternateContent>
      <p:cxnSp>
        <p:nvCxnSpPr>
          <p:cNvPr id="12" name="Connecteur droit 11">
            <a:extLst>
              <a:ext uri="{FF2B5EF4-FFF2-40B4-BE49-F238E27FC236}">
                <a16:creationId xmlns:a16="http://schemas.microsoft.com/office/drawing/2014/main" id="{B8F1D484-C09D-49C3-8EED-205B1E9BDCCF}"/>
              </a:ext>
            </a:extLst>
          </p:cNvPr>
          <p:cNvCxnSpPr/>
          <p:nvPr/>
        </p:nvCxnSpPr>
        <p:spPr>
          <a:xfrm flipV="1">
            <a:off x="2286000" y="2783840"/>
            <a:ext cx="0" cy="5316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16" name="Encre 15">
                <a:extLst>
                  <a:ext uri="{FF2B5EF4-FFF2-40B4-BE49-F238E27FC236}">
                    <a16:creationId xmlns:a16="http://schemas.microsoft.com/office/drawing/2014/main" id="{65A7ED11-74D2-46C1-9E24-D4764E0EA1B6}"/>
                  </a:ext>
                </a:extLst>
              </p14:cNvPr>
              <p14:cNvContentPartPr/>
              <p14:nvPr/>
            </p14:nvContentPartPr>
            <p14:xfrm>
              <a:off x="12791680" y="2163440"/>
              <a:ext cx="360" cy="360"/>
            </p14:xfrm>
          </p:contentPart>
        </mc:Choice>
        <mc:Fallback xmlns="">
          <p:pic>
            <p:nvPicPr>
              <p:cNvPr id="16" name="Encre 15">
                <a:extLst>
                  <a:ext uri="{FF2B5EF4-FFF2-40B4-BE49-F238E27FC236}">
                    <a16:creationId xmlns:a16="http://schemas.microsoft.com/office/drawing/2014/main" id="{65A7ED11-74D2-46C1-9E24-D4764E0EA1B6}"/>
                  </a:ext>
                </a:extLst>
              </p:cNvPr>
              <p:cNvPicPr/>
              <p:nvPr/>
            </p:nvPicPr>
            <p:blipFill>
              <a:blip r:embed="rId7"/>
              <a:stretch>
                <a:fillRect/>
              </a:stretch>
            </p:blipFill>
            <p:spPr>
              <a:xfrm>
                <a:off x="12782680" y="2154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 name="Encre 24">
                <a:extLst>
                  <a:ext uri="{FF2B5EF4-FFF2-40B4-BE49-F238E27FC236}">
                    <a16:creationId xmlns:a16="http://schemas.microsoft.com/office/drawing/2014/main" id="{C1356655-0671-4004-945C-4B5D2318C56C}"/>
                  </a:ext>
                </a:extLst>
              </p14:cNvPr>
              <p14:cNvContentPartPr/>
              <p14:nvPr/>
            </p14:nvContentPartPr>
            <p14:xfrm>
              <a:off x="12618880" y="1350920"/>
              <a:ext cx="360" cy="360"/>
            </p14:xfrm>
          </p:contentPart>
        </mc:Choice>
        <mc:Fallback xmlns="">
          <p:pic>
            <p:nvPicPr>
              <p:cNvPr id="25" name="Encre 24">
                <a:extLst>
                  <a:ext uri="{FF2B5EF4-FFF2-40B4-BE49-F238E27FC236}">
                    <a16:creationId xmlns:a16="http://schemas.microsoft.com/office/drawing/2014/main" id="{C1356655-0671-4004-945C-4B5D2318C56C}"/>
                  </a:ext>
                </a:extLst>
              </p:cNvPr>
              <p:cNvPicPr/>
              <p:nvPr/>
            </p:nvPicPr>
            <p:blipFill>
              <a:blip r:embed="rId7"/>
              <a:stretch>
                <a:fillRect/>
              </a:stretch>
            </p:blipFill>
            <p:spPr>
              <a:xfrm>
                <a:off x="12609880" y="13419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7" name="Encre 46">
                <a:extLst>
                  <a:ext uri="{FF2B5EF4-FFF2-40B4-BE49-F238E27FC236}">
                    <a16:creationId xmlns:a16="http://schemas.microsoft.com/office/drawing/2014/main" id="{FBB182A4-02EC-4622-8955-B781EE2BC55B}"/>
                  </a:ext>
                </a:extLst>
              </p14:cNvPr>
              <p14:cNvContentPartPr/>
              <p14:nvPr/>
            </p14:nvContentPartPr>
            <p14:xfrm>
              <a:off x="1203280" y="3011600"/>
              <a:ext cx="4257720" cy="360"/>
            </p14:xfrm>
          </p:contentPart>
        </mc:Choice>
        <mc:Fallback xmlns="">
          <p:pic>
            <p:nvPicPr>
              <p:cNvPr id="47" name="Encre 46">
                <a:extLst>
                  <a:ext uri="{FF2B5EF4-FFF2-40B4-BE49-F238E27FC236}">
                    <a16:creationId xmlns:a16="http://schemas.microsoft.com/office/drawing/2014/main" id="{FBB182A4-02EC-4622-8955-B781EE2BC55B}"/>
                  </a:ext>
                </a:extLst>
              </p:cNvPr>
              <p:cNvPicPr/>
              <p:nvPr/>
            </p:nvPicPr>
            <p:blipFill>
              <a:blip r:embed="rId10"/>
              <a:stretch>
                <a:fillRect/>
              </a:stretch>
            </p:blipFill>
            <p:spPr>
              <a:xfrm>
                <a:off x="1194640" y="3002960"/>
                <a:ext cx="4275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5" name="Encre 54">
                <a:extLst>
                  <a:ext uri="{FF2B5EF4-FFF2-40B4-BE49-F238E27FC236}">
                    <a16:creationId xmlns:a16="http://schemas.microsoft.com/office/drawing/2014/main" id="{9D5FC4EB-7176-440C-9EAC-F9F37B7843EC}"/>
                  </a:ext>
                </a:extLst>
              </p14:cNvPr>
              <p14:cNvContentPartPr/>
              <p14:nvPr/>
            </p14:nvContentPartPr>
            <p14:xfrm>
              <a:off x="1203640" y="3021680"/>
              <a:ext cx="4257720" cy="360"/>
            </p14:xfrm>
          </p:contentPart>
        </mc:Choice>
        <mc:Fallback xmlns="">
          <p:pic>
            <p:nvPicPr>
              <p:cNvPr id="55" name="Encre 54">
                <a:extLst>
                  <a:ext uri="{FF2B5EF4-FFF2-40B4-BE49-F238E27FC236}">
                    <a16:creationId xmlns:a16="http://schemas.microsoft.com/office/drawing/2014/main" id="{9D5FC4EB-7176-440C-9EAC-F9F37B7843EC}"/>
                  </a:ext>
                </a:extLst>
              </p:cNvPr>
              <p:cNvPicPr/>
              <p:nvPr/>
            </p:nvPicPr>
            <p:blipFill>
              <a:blip r:embed="rId10"/>
              <a:stretch>
                <a:fillRect/>
              </a:stretch>
            </p:blipFill>
            <p:spPr>
              <a:xfrm>
                <a:off x="1194640" y="3013040"/>
                <a:ext cx="4275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1" name="Encre 60">
                <a:extLst>
                  <a:ext uri="{FF2B5EF4-FFF2-40B4-BE49-F238E27FC236}">
                    <a16:creationId xmlns:a16="http://schemas.microsoft.com/office/drawing/2014/main" id="{1C80C269-6179-487D-B05A-EB283D70FE20}"/>
                  </a:ext>
                </a:extLst>
              </p14:cNvPr>
              <p14:cNvContentPartPr/>
              <p14:nvPr/>
            </p14:nvContentPartPr>
            <p14:xfrm>
              <a:off x="6543160" y="3041480"/>
              <a:ext cx="5000040" cy="360"/>
            </p14:xfrm>
          </p:contentPart>
        </mc:Choice>
        <mc:Fallback xmlns="">
          <p:pic>
            <p:nvPicPr>
              <p:cNvPr id="61" name="Encre 60">
                <a:extLst>
                  <a:ext uri="{FF2B5EF4-FFF2-40B4-BE49-F238E27FC236}">
                    <a16:creationId xmlns:a16="http://schemas.microsoft.com/office/drawing/2014/main" id="{1C80C269-6179-487D-B05A-EB283D70FE20}"/>
                  </a:ext>
                </a:extLst>
              </p:cNvPr>
              <p:cNvPicPr/>
              <p:nvPr/>
            </p:nvPicPr>
            <p:blipFill>
              <a:blip r:embed="rId13"/>
              <a:stretch>
                <a:fillRect/>
              </a:stretch>
            </p:blipFill>
            <p:spPr>
              <a:xfrm>
                <a:off x="6534160" y="3032840"/>
                <a:ext cx="5017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2" name="Encre 61">
                <a:extLst>
                  <a:ext uri="{FF2B5EF4-FFF2-40B4-BE49-F238E27FC236}">
                    <a16:creationId xmlns:a16="http://schemas.microsoft.com/office/drawing/2014/main" id="{CCDDA481-4F7D-46F4-A0A9-7EA7B4143AC4}"/>
                  </a:ext>
                </a:extLst>
              </p14:cNvPr>
              <p14:cNvContentPartPr/>
              <p14:nvPr/>
            </p14:nvContentPartPr>
            <p14:xfrm>
              <a:off x="6361720" y="3041480"/>
              <a:ext cx="333720" cy="360"/>
            </p14:xfrm>
          </p:contentPart>
        </mc:Choice>
        <mc:Fallback xmlns="">
          <p:pic>
            <p:nvPicPr>
              <p:cNvPr id="62" name="Encre 61">
                <a:extLst>
                  <a:ext uri="{FF2B5EF4-FFF2-40B4-BE49-F238E27FC236}">
                    <a16:creationId xmlns:a16="http://schemas.microsoft.com/office/drawing/2014/main" id="{CCDDA481-4F7D-46F4-A0A9-7EA7B4143AC4}"/>
                  </a:ext>
                </a:extLst>
              </p:cNvPr>
              <p:cNvPicPr/>
              <p:nvPr/>
            </p:nvPicPr>
            <p:blipFill>
              <a:blip r:embed="rId15"/>
              <a:stretch>
                <a:fillRect/>
              </a:stretch>
            </p:blipFill>
            <p:spPr>
              <a:xfrm>
                <a:off x="6352720" y="3032840"/>
                <a:ext cx="351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3" name="Encre 62">
                <a:extLst>
                  <a:ext uri="{FF2B5EF4-FFF2-40B4-BE49-F238E27FC236}">
                    <a16:creationId xmlns:a16="http://schemas.microsoft.com/office/drawing/2014/main" id="{B728B6F7-191F-426E-99C5-97890C66C886}"/>
                  </a:ext>
                </a:extLst>
              </p14:cNvPr>
              <p14:cNvContentPartPr/>
              <p14:nvPr/>
            </p14:nvContentPartPr>
            <p14:xfrm>
              <a:off x="1858840" y="1218800"/>
              <a:ext cx="360" cy="360"/>
            </p14:xfrm>
          </p:contentPart>
        </mc:Choice>
        <mc:Fallback xmlns="">
          <p:pic>
            <p:nvPicPr>
              <p:cNvPr id="63" name="Encre 62">
                <a:extLst>
                  <a:ext uri="{FF2B5EF4-FFF2-40B4-BE49-F238E27FC236}">
                    <a16:creationId xmlns:a16="http://schemas.microsoft.com/office/drawing/2014/main" id="{B728B6F7-191F-426E-99C5-97890C66C886}"/>
                  </a:ext>
                </a:extLst>
              </p:cNvPr>
              <p:cNvPicPr/>
              <p:nvPr/>
            </p:nvPicPr>
            <p:blipFill>
              <a:blip r:embed="rId7"/>
              <a:stretch>
                <a:fillRect/>
              </a:stretch>
            </p:blipFill>
            <p:spPr>
              <a:xfrm>
                <a:off x="1850200" y="1210160"/>
                <a:ext cx="18000" cy="18000"/>
              </a:xfrm>
              <a:prstGeom prst="rect">
                <a:avLst/>
              </a:prstGeom>
            </p:spPr>
          </p:pic>
        </mc:Fallback>
      </mc:AlternateContent>
    </p:spTree>
    <p:extLst>
      <p:ext uri="{BB962C8B-B14F-4D97-AF65-F5344CB8AC3E}">
        <p14:creationId xmlns:p14="http://schemas.microsoft.com/office/powerpoint/2010/main" val="2232018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59D51F40-ED8C-493D-8C2F-ABA83AB04316}"/>
              </a:ext>
            </a:extLst>
          </p:cNvPr>
          <p:cNvSpPr>
            <a:spLocks noGrp="1"/>
          </p:cNvSpPr>
          <p:nvPr>
            <p:ph type="title"/>
          </p:nvPr>
        </p:nvSpPr>
        <p:spPr>
          <a:xfrm>
            <a:off x="1097280" y="286603"/>
            <a:ext cx="10058400" cy="1450757"/>
          </a:xfrm>
        </p:spPr>
        <p:txBody>
          <a:bodyPr anchor="ctr">
            <a:normAutofit/>
          </a:bodyPr>
          <a:lstStyle/>
          <a:p>
            <a:r>
              <a:rPr lang="fr-FR" sz="4400" b="1" dirty="0">
                <a:solidFill>
                  <a:schemeClr val="bg1"/>
                </a:solidFill>
                <a:effectLst/>
                <a:latin typeface="Calibri" panose="020F0502020204030204" pitchFamily="34" charset="0"/>
                <a:ea typeface="Times New Roman" panose="02020603050405020304" pitchFamily="18" charset="0"/>
              </a:rPr>
              <a:t>           l’ergonomie d’un bon site web</a:t>
            </a:r>
            <a:endParaRPr lang="fr-MA" sz="4400" dirty="0">
              <a:solidFill>
                <a:schemeClr val="bg1"/>
              </a:solidFill>
            </a:endParaRPr>
          </a:p>
        </p:txBody>
      </p:sp>
      <p:sp>
        <p:nvSpPr>
          <p:cNvPr id="3" name="Espace réservé du contenu 2">
            <a:extLst>
              <a:ext uri="{FF2B5EF4-FFF2-40B4-BE49-F238E27FC236}">
                <a16:creationId xmlns:a16="http://schemas.microsoft.com/office/drawing/2014/main" id="{FBB4B32B-F382-48BD-B144-89A2D1EFC47D}"/>
              </a:ext>
            </a:extLst>
          </p:cNvPr>
          <p:cNvSpPr>
            <a:spLocks noGrp="1"/>
          </p:cNvSpPr>
          <p:nvPr>
            <p:ph idx="1"/>
          </p:nvPr>
        </p:nvSpPr>
        <p:spPr>
          <a:xfrm>
            <a:off x="1066800" y="2323682"/>
            <a:ext cx="10058400" cy="4247715"/>
          </a:xfrm>
        </p:spPr>
        <p:txBody>
          <a:bodyPr>
            <a:normAutofit fontScale="25000" lnSpcReduction="20000"/>
          </a:bodyPr>
          <a:lstStyle/>
          <a:p>
            <a:pPr>
              <a:lnSpc>
                <a:spcPct val="115000"/>
              </a:lnSpc>
              <a:spcAft>
                <a:spcPts val="1000"/>
              </a:spcAft>
            </a:pPr>
            <a:r>
              <a:rPr lang="fr-FR" sz="7200" dirty="0">
                <a:effectLst/>
                <a:latin typeface="Calibri" panose="020F0502020204030204" pitchFamily="34" charset="0"/>
                <a:ea typeface="Times New Roman" panose="02020603050405020304" pitchFamily="18" charset="0"/>
                <a:cs typeface="Calibri" panose="020F0502020204030204" pitchFamily="34" charset="0"/>
              </a:rPr>
              <a:t>L’ergonomie d’un produit web représente l’ensemble des aspects de l’interface en question permettant une utilisation efficace, agréable, facile</a:t>
            </a:r>
            <a:endParaRPr lang="fr-MA" sz="72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15000"/>
              </a:lnSpc>
              <a:spcAft>
                <a:spcPts val="1000"/>
              </a:spcAft>
            </a:pPr>
            <a:r>
              <a:rPr lang="fr-FR" sz="7200" dirty="0">
                <a:effectLst/>
                <a:latin typeface="Calibri" panose="020F0502020204030204" pitchFamily="34" charset="0"/>
                <a:ea typeface="Times New Roman" panose="02020603050405020304" pitchFamily="18" charset="0"/>
                <a:cs typeface="Calibri" panose="020F0502020204030204" pitchFamily="34" charset="0"/>
              </a:rPr>
              <a:t>L’ergonomie web, facteur de réussite d’un bon site internet, s’apparente à trois éléments principaux :</a:t>
            </a:r>
            <a:endParaRPr lang="fr-MA" sz="7200" dirty="0">
              <a:effectLst/>
              <a:latin typeface="Calibri" panose="020F0502020204030204" pitchFamily="34" charset="0"/>
              <a:ea typeface="Times New Roman" panose="02020603050405020304" pitchFamily="18" charset="0"/>
              <a:cs typeface="Arial" panose="020B0604020202020204" pitchFamily="34" charset="0"/>
            </a:endParaRPr>
          </a:p>
          <a:p>
            <a:pPr marL="635508" lvl="1" indent="-342900">
              <a:lnSpc>
                <a:spcPct val="115000"/>
              </a:lnSpc>
              <a:spcAft>
                <a:spcPts val="1000"/>
              </a:spcAft>
              <a:buFont typeface="Arial" panose="020B0604020202020204" pitchFamily="34" charset="0"/>
              <a:buChar char="*"/>
            </a:pPr>
            <a:r>
              <a:rPr lang="fr-FR" sz="7200" b="1" dirty="0">
                <a:effectLst/>
                <a:latin typeface="Calibri" panose="020F0502020204030204" pitchFamily="34" charset="0"/>
                <a:ea typeface="Times New Roman" panose="02020603050405020304" pitchFamily="18" charset="0"/>
                <a:cs typeface="Calibri" panose="020F0502020204030204" pitchFamily="34" charset="0"/>
              </a:rPr>
              <a:t>l’utilité d’un site </a:t>
            </a:r>
            <a:r>
              <a:rPr lang="fr-FR" sz="7200" dirty="0">
                <a:effectLst/>
                <a:latin typeface="Calibri" panose="020F0502020204030204" pitchFamily="34" charset="0"/>
                <a:ea typeface="Times New Roman" panose="02020603050405020304" pitchFamily="18" charset="0"/>
                <a:cs typeface="Calibri" panose="020F0502020204030204" pitchFamily="34" charset="0"/>
              </a:rPr>
              <a:t>: savoir rendre les contenus d’un site intéressant</a:t>
            </a:r>
            <a:endParaRPr lang="fr-MA" sz="7200" dirty="0">
              <a:effectLst/>
              <a:latin typeface="Calibri" panose="020F0502020204030204" pitchFamily="34" charset="0"/>
              <a:ea typeface="Times New Roman" panose="02020603050405020304" pitchFamily="18" charset="0"/>
              <a:cs typeface="Arial" panose="020B0604020202020204" pitchFamily="34" charset="0"/>
            </a:endParaRPr>
          </a:p>
          <a:p>
            <a:pPr marL="635508" lvl="1" indent="-342900">
              <a:lnSpc>
                <a:spcPct val="115000"/>
              </a:lnSpc>
              <a:spcAft>
                <a:spcPts val="1000"/>
              </a:spcAft>
              <a:buFont typeface="Arial" panose="020B0604020202020204" pitchFamily="34" charset="0"/>
              <a:buChar char="*"/>
            </a:pPr>
            <a:r>
              <a:rPr lang="fr-FR" sz="7200" b="1" dirty="0">
                <a:effectLst/>
                <a:latin typeface="Calibri" panose="020F0502020204030204" pitchFamily="34" charset="0"/>
                <a:ea typeface="Times New Roman" panose="02020603050405020304" pitchFamily="18" charset="0"/>
                <a:cs typeface="Calibri" panose="020F0502020204030204" pitchFamily="34" charset="0"/>
              </a:rPr>
              <a:t>l’utilisabilité du site </a:t>
            </a:r>
            <a:r>
              <a:rPr lang="fr-FR" sz="7200" dirty="0">
                <a:effectLst/>
                <a:latin typeface="Calibri" panose="020F0502020204030204" pitchFamily="34" charset="0"/>
                <a:ea typeface="Times New Roman" panose="02020603050405020304" pitchFamily="18" charset="0"/>
                <a:cs typeface="Calibri" panose="020F0502020204030204" pitchFamily="34" charset="0"/>
              </a:rPr>
              <a:t>: savoir rendre un site simple d’accès et surtout facile à utiliser</a:t>
            </a:r>
            <a:endParaRPr lang="fr-MA" sz="7200" dirty="0">
              <a:effectLst/>
              <a:latin typeface="Calibri" panose="020F0502020204030204" pitchFamily="34" charset="0"/>
              <a:ea typeface="Times New Roman" panose="02020603050405020304" pitchFamily="18" charset="0"/>
              <a:cs typeface="Arial" panose="020B0604020202020204" pitchFamily="34" charset="0"/>
            </a:endParaRPr>
          </a:p>
          <a:p>
            <a:pPr marL="635508" lvl="1" indent="-342900">
              <a:lnSpc>
                <a:spcPct val="115000"/>
              </a:lnSpc>
              <a:spcAft>
                <a:spcPts val="1000"/>
              </a:spcAft>
              <a:buFont typeface="Arial" panose="020B0604020202020204" pitchFamily="34" charset="0"/>
              <a:buChar char="*"/>
            </a:pPr>
            <a:r>
              <a:rPr lang="fr-FR" sz="7200" b="1" dirty="0">
                <a:effectLst/>
                <a:latin typeface="Calibri" panose="020F0502020204030204" pitchFamily="34" charset="0"/>
                <a:ea typeface="Times New Roman" panose="02020603050405020304" pitchFamily="18" charset="0"/>
                <a:cs typeface="Calibri" panose="020F0502020204030204" pitchFamily="34" charset="0"/>
              </a:rPr>
              <a:t>le design graphique </a:t>
            </a:r>
            <a:r>
              <a:rPr lang="fr-FR" sz="7200" dirty="0">
                <a:effectLst/>
                <a:latin typeface="Calibri" panose="020F0502020204030204" pitchFamily="34" charset="0"/>
                <a:ea typeface="Times New Roman" panose="02020603050405020304" pitchFamily="18" charset="0"/>
                <a:cs typeface="Calibri" panose="020F0502020204030204" pitchFamily="34" charset="0"/>
              </a:rPr>
              <a:t>: ancrer une identité forte dans la mémoire de l’internaute</a:t>
            </a:r>
          </a:p>
          <a:p>
            <a:pPr marL="292608" lvl="1" indent="0">
              <a:lnSpc>
                <a:spcPct val="115000"/>
              </a:lnSpc>
              <a:spcAft>
                <a:spcPts val="1000"/>
              </a:spcAft>
              <a:buNone/>
            </a:pPr>
            <a:endParaRPr lang="fr-FR" sz="7200" b="1" i="1" dirty="0">
              <a:effectLst/>
              <a:latin typeface="Calibri" panose="020F0502020204030204" pitchFamily="34" charset="0"/>
              <a:ea typeface="Times New Roman" panose="02020603050405020304" pitchFamily="18" charset="0"/>
              <a:cs typeface="Calibri" panose="020F0502020204030204" pitchFamily="34" charset="0"/>
            </a:endParaRPr>
          </a:p>
          <a:p>
            <a:pPr marL="292608" lvl="1" indent="0">
              <a:lnSpc>
                <a:spcPct val="115000"/>
              </a:lnSpc>
              <a:spcAft>
                <a:spcPts val="1000"/>
              </a:spcAft>
              <a:buNone/>
            </a:pPr>
            <a:r>
              <a:rPr lang="fr-FR" sz="7200" b="1" i="1" dirty="0">
                <a:effectLst/>
                <a:latin typeface="Calibri" panose="020F0502020204030204" pitchFamily="34" charset="0"/>
                <a:ea typeface="Times New Roman" panose="02020603050405020304" pitchFamily="18" charset="0"/>
                <a:cs typeface="Calibri" panose="020F0502020204030204" pitchFamily="34" charset="0"/>
              </a:rPr>
              <a:t>==&gt;</a:t>
            </a:r>
            <a:r>
              <a:rPr lang="fr-FR" sz="7200" dirty="0">
                <a:effectLst/>
                <a:latin typeface="Calibri" panose="020F0502020204030204" pitchFamily="34" charset="0"/>
                <a:ea typeface="Times New Roman" panose="02020603050405020304" pitchFamily="18" charset="0"/>
                <a:cs typeface="Calibri" panose="020F0502020204030204" pitchFamily="34" charset="0"/>
              </a:rPr>
              <a:t>  L’ergonomie d’un site internet permet donc à l’utilisateur de trouver ce qu’il cherche rapidement et dans un environnement graphique adapté et marquant, qui correspond à l’image que l’entreprise souhaite montrer.</a:t>
            </a:r>
            <a:endParaRPr lang="fr-MA" sz="7200" dirty="0">
              <a:effectLst/>
              <a:latin typeface="Calibri" panose="020F0502020204030204" pitchFamily="34" charset="0"/>
              <a:ea typeface="Times New Roman" panose="02020603050405020304" pitchFamily="18" charset="0"/>
              <a:cs typeface="Arial" panose="020B0604020202020204" pitchFamily="34" charset="0"/>
            </a:endParaRPr>
          </a:p>
          <a:p>
            <a:pPr marL="292608" lvl="1" indent="0">
              <a:lnSpc>
                <a:spcPct val="115000"/>
              </a:lnSpc>
              <a:spcAft>
                <a:spcPts val="1000"/>
              </a:spcAft>
              <a:buNone/>
            </a:pPr>
            <a:endParaRPr lang="fr-FR" sz="7800" dirty="0">
              <a:latin typeface="Calibri" panose="020F0502020204030204" pitchFamily="34" charset="0"/>
              <a:ea typeface="Times New Roman" panose="02020603050405020304" pitchFamily="18" charset="0"/>
              <a:cs typeface="Calibri" panose="020F0502020204030204" pitchFamily="34" charset="0"/>
            </a:endParaRPr>
          </a:p>
          <a:p>
            <a:pPr marL="292608" lvl="1" indent="0">
              <a:lnSpc>
                <a:spcPct val="115000"/>
              </a:lnSpc>
              <a:spcAft>
                <a:spcPts val="1000"/>
              </a:spcAft>
              <a:buNone/>
            </a:pPr>
            <a:endParaRPr lang="fr-MA" sz="78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15000"/>
              </a:lnSpc>
              <a:spcAft>
                <a:spcPts val="1000"/>
              </a:spcAft>
            </a:pPr>
            <a:r>
              <a:rPr lang="fr-FR" sz="8000" dirty="0">
                <a:effectLst/>
                <a:latin typeface="Calibri" panose="020F0502020204030204" pitchFamily="34" charset="0"/>
                <a:ea typeface="Times New Roman" panose="02020603050405020304" pitchFamily="18" charset="0"/>
                <a:cs typeface="Calibri" panose="020F0502020204030204" pitchFamily="34" charset="0"/>
              </a:rPr>
              <a:t> </a:t>
            </a:r>
            <a:endParaRPr lang="fr-MA" sz="80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15000"/>
              </a:lnSpc>
              <a:spcAft>
                <a:spcPts val="1000"/>
              </a:spcAft>
            </a:pPr>
            <a:r>
              <a:rPr lang="fr-FR" sz="8000" dirty="0">
                <a:effectLst/>
                <a:latin typeface="Calibri" panose="020F0502020204030204" pitchFamily="34" charset="0"/>
                <a:ea typeface="Times New Roman" panose="02020603050405020304" pitchFamily="18" charset="0"/>
                <a:cs typeface="Calibri" panose="020F0502020204030204" pitchFamily="34" charset="0"/>
              </a:rPr>
              <a:t> </a:t>
            </a:r>
            <a:endParaRPr lang="fr-MA" sz="8000" dirty="0">
              <a:effectLst/>
              <a:latin typeface="Calibri" panose="020F0502020204030204" pitchFamily="34" charset="0"/>
              <a:ea typeface="Times New Roman" panose="02020603050405020304" pitchFamily="18" charset="0"/>
              <a:cs typeface="Arial" panose="020B0604020202020204" pitchFamily="34" charset="0"/>
            </a:endParaRPr>
          </a:p>
          <a:p>
            <a:endParaRPr lang="fr-MA"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117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D19F5525-0A42-42CA-BB69-7F0E03D6B4E1}"/>
              </a:ext>
            </a:extLst>
          </p:cNvPr>
          <p:cNvSpPr>
            <a:spLocks noGrp="1"/>
          </p:cNvSpPr>
          <p:nvPr>
            <p:ph type="title"/>
          </p:nvPr>
        </p:nvSpPr>
        <p:spPr>
          <a:xfrm>
            <a:off x="375920" y="794603"/>
            <a:ext cx="11247119" cy="702409"/>
          </a:xfrm>
        </p:spPr>
        <p:txBody>
          <a:bodyPr anchor="ctr">
            <a:noAutofit/>
          </a:bodyPr>
          <a:lstStyle/>
          <a:p>
            <a:r>
              <a:rPr lang="fr-FR" sz="3600" b="1" dirty="0">
                <a:solidFill>
                  <a:schemeClr val="bg1">
                    <a:lumMod val="95000"/>
                  </a:schemeClr>
                </a:solidFill>
                <a:effectLst/>
                <a:latin typeface="Calibri" panose="020F0502020204030204" pitchFamily="34" charset="0"/>
                <a:ea typeface="Times New Roman" panose="02020603050405020304" pitchFamily="18" charset="0"/>
                <a:cs typeface="Calibri" panose="020F0502020204030204" pitchFamily="34" charset="0"/>
              </a:rPr>
              <a:t>Les 9 règles indispensables de l’ergonomie d’un bon site web : </a:t>
            </a:r>
            <a:br>
              <a:rPr lang="fr-MA" sz="3600" dirty="0">
                <a:solidFill>
                  <a:schemeClr val="bg1">
                    <a:lumMod val="95000"/>
                  </a:schemeClr>
                </a:solidFill>
                <a:effectLst/>
                <a:latin typeface="Calibri" panose="020F0502020204030204" pitchFamily="34" charset="0"/>
                <a:ea typeface="Times New Roman" panose="02020603050405020304" pitchFamily="18" charset="0"/>
                <a:cs typeface="Arial" panose="020B0604020202020204" pitchFamily="34" charset="0"/>
              </a:rPr>
            </a:br>
            <a:endParaRPr lang="fr-MA" sz="3600" dirty="0">
              <a:solidFill>
                <a:schemeClr val="bg1">
                  <a:lumMod val="95000"/>
                </a:schemeClr>
              </a:solidFill>
            </a:endParaRPr>
          </a:p>
        </p:txBody>
      </p:sp>
      <p:sp>
        <p:nvSpPr>
          <p:cNvPr id="3" name="Espace réservé du contenu 2">
            <a:extLst>
              <a:ext uri="{FF2B5EF4-FFF2-40B4-BE49-F238E27FC236}">
                <a16:creationId xmlns:a16="http://schemas.microsoft.com/office/drawing/2014/main" id="{587CB3A7-B5B2-480D-9115-828E3D4E0C4C}"/>
              </a:ext>
            </a:extLst>
          </p:cNvPr>
          <p:cNvSpPr>
            <a:spLocks noGrp="1"/>
          </p:cNvSpPr>
          <p:nvPr>
            <p:ph idx="1"/>
          </p:nvPr>
        </p:nvSpPr>
        <p:spPr>
          <a:xfrm>
            <a:off x="91440" y="1981200"/>
            <a:ext cx="11927840" cy="4318000"/>
          </a:xfrm>
        </p:spPr>
        <p:txBody>
          <a:bodyPr>
            <a:normAutofit fontScale="92500" lnSpcReduction="10000"/>
          </a:bodyPr>
          <a:lstStyle/>
          <a:p>
            <a:pPr marL="457200">
              <a:lnSpc>
                <a:spcPct val="115000"/>
              </a:lnSpc>
              <a:spcAft>
                <a:spcPts val="1000"/>
              </a:spcAft>
            </a:pPr>
            <a:r>
              <a:rPr lang="fr-FR" dirty="0">
                <a:effectLst/>
                <a:latin typeface="Calibri" panose="020F0502020204030204" pitchFamily="34" charset="0"/>
                <a:ea typeface="Times New Roman" panose="02020603050405020304" pitchFamily="18" charset="0"/>
                <a:cs typeface="Calibri" panose="020F0502020204030204" pitchFamily="34" charset="0"/>
              </a:rPr>
              <a:t>    1/ </a:t>
            </a:r>
            <a:r>
              <a:rPr lang="fr-FR" b="1" u="sng" dirty="0">
                <a:effectLst/>
                <a:latin typeface="Calibri" panose="020F0502020204030204" pitchFamily="34" charset="0"/>
                <a:ea typeface="Times New Roman" panose="02020603050405020304" pitchFamily="18" charset="0"/>
                <a:cs typeface="Calibri" panose="020F0502020204030204" pitchFamily="34" charset="0"/>
              </a:rPr>
              <a:t>Une page d’accueil claire, simple et précise </a:t>
            </a:r>
            <a:endParaRPr lang="fr-MA" b="1" u="sng"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15000"/>
              </a:lnSpc>
              <a:spcAft>
                <a:spcPts val="1000"/>
              </a:spcAft>
            </a:pPr>
            <a:r>
              <a:rPr lang="fr-FR" dirty="0">
                <a:effectLst/>
                <a:latin typeface="Calibri" panose="020F0502020204030204" pitchFamily="34" charset="0"/>
                <a:ea typeface="Times New Roman" panose="02020603050405020304" pitchFamily="18" charset="0"/>
                <a:cs typeface="Calibri" panose="020F0502020204030204" pitchFamily="34" charset="0"/>
              </a:rPr>
              <a:t>            2/ </a:t>
            </a:r>
            <a:r>
              <a:rPr lang="fr-FR" b="1" u="sng" dirty="0">
                <a:effectLst/>
                <a:latin typeface="Calibri" panose="020F0502020204030204" pitchFamily="34" charset="0"/>
                <a:ea typeface="Times New Roman" panose="02020603050405020304" pitchFamily="18" charset="0"/>
                <a:cs typeface="Calibri" panose="020F0502020204030204" pitchFamily="34" charset="0"/>
              </a:rPr>
              <a:t>Des textes lisibles </a:t>
            </a:r>
            <a:endParaRPr lang="fr-MA" b="1" u="sng"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15000"/>
              </a:lnSpc>
              <a:spcAft>
                <a:spcPts val="1000"/>
              </a:spcAft>
            </a:pPr>
            <a:r>
              <a:rPr lang="fr-FR" dirty="0">
                <a:effectLst/>
                <a:latin typeface="Calibri" panose="020F0502020204030204" pitchFamily="34" charset="0"/>
                <a:ea typeface="Times New Roman" panose="02020603050405020304" pitchFamily="18" charset="0"/>
                <a:cs typeface="Calibri" panose="020F0502020204030204" pitchFamily="34" charset="0"/>
              </a:rPr>
              <a:t>             3/ </a:t>
            </a:r>
            <a:r>
              <a:rPr lang="fr-FR" b="1" u="sng" dirty="0">
                <a:effectLst/>
                <a:latin typeface="Calibri" panose="020F0502020204030204" pitchFamily="34" charset="0"/>
                <a:ea typeface="Times New Roman" panose="02020603050405020304" pitchFamily="18" charset="0"/>
                <a:cs typeface="Calibri" panose="020F0502020204030204" pitchFamily="34" charset="0"/>
              </a:rPr>
              <a:t>Pas de gadget </a:t>
            </a:r>
            <a:r>
              <a:rPr lang="fr-FR" dirty="0">
                <a:effectLst/>
                <a:latin typeface="Calibri" panose="020F0502020204030204" pitchFamily="34" charset="0"/>
                <a:ea typeface="Times New Roman" panose="02020603050405020304" pitchFamily="18" charset="0"/>
                <a:cs typeface="Calibri" panose="020F0502020204030204" pitchFamily="34" charset="0"/>
              </a:rPr>
              <a:t>:</a:t>
            </a:r>
          </a:p>
          <a:p>
            <a:pPr marL="0" indent="0">
              <a:lnSpc>
                <a:spcPct val="115000"/>
              </a:lnSpc>
              <a:spcAft>
                <a:spcPts val="1000"/>
              </a:spcAft>
              <a:buNone/>
            </a:pPr>
            <a:r>
              <a:rPr lang="fr-FR" dirty="0">
                <a:effectLst/>
                <a:latin typeface="Calibri" panose="020F0502020204030204" pitchFamily="34" charset="0"/>
                <a:ea typeface="Times New Roman" panose="02020603050405020304" pitchFamily="18" charset="0"/>
                <a:cs typeface="Calibri" panose="020F0502020204030204" pitchFamily="34" charset="0"/>
              </a:rPr>
              <a:t>                 Evitez autant que possible les animations et autres gadgets inutiles au site. Hormis le fait qu’ils ralentissent le temps de                 chargement du site, ils fatiguent énormément les yeux et surtout, exaspèrent les visiteurs qui passent leur temps à devoir les fermer ou jongler entre eux pour lire le reste de la page.   </a:t>
            </a:r>
            <a:endParaRPr lang="fr-MA"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15000"/>
              </a:lnSpc>
              <a:spcAft>
                <a:spcPts val="1000"/>
              </a:spcAft>
            </a:pPr>
            <a:r>
              <a:rPr lang="fr-FR" dirty="0">
                <a:effectLst/>
                <a:latin typeface="Calibri" panose="020F0502020204030204" pitchFamily="34" charset="0"/>
                <a:ea typeface="Times New Roman" panose="02020603050405020304" pitchFamily="18" charset="0"/>
                <a:cs typeface="Calibri" panose="020F0502020204030204" pitchFamily="34" charset="0"/>
              </a:rPr>
              <a:t>	4</a:t>
            </a:r>
            <a:r>
              <a:rPr lang="fr-FR" b="1" dirty="0">
                <a:effectLst/>
                <a:latin typeface="Calibri" panose="020F0502020204030204" pitchFamily="34" charset="0"/>
                <a:ea typeface="Times New Roman" panose="02020603050405020304" pitchFamily="18" charset="0"/>
                <a:cs typeface="Calibri" panose="020F0502020204030204" pitchFamily="34" charset="0"/>
              </a:rPr>
              <a:t>/ </a:t>
            </a:r>
            <a:r>
              <a:rPr lang="fr-FR" b="1" u="sng" dirty="0">
                <a:effectLst/>
                <a:latin typeface="Calibri" panose="020F0502020204030204" pitchFamily="34" charset="0"/>
                <a:ea typeface="Times New Roman" panose="02020603050405020304" pitchFamily="18" charset="0"/>
                <a:cs typeface="Calibri" panose="020F0502020204030204" pitchFamily="34" charset="0"/>
              </a:rPr>
              <a:t>Un affichage rapide </a:t>
            </a:r>
          </a:p>
          <a:p>
            <a:pPr>
              <a:lnSpc>
                <a:spcPct val="115000"/>
              </a:lnSpc>
              <a:spcAft>
                <a:spcPts val="1000"/>
              </a:spcAft>
            </a:pPr>
            <a:r>
              <a:rPr lang="fr-FR" dirty="0">
                <a:effectLst/>
                <a:latin typeface="Calibri" panose="020F0502020204030204" pitchFamily="34" charset="0"/>
                <a:ea typeface="Times New Roman" panose="02020603050405020304" pitchFamily="18" charset="0"/>
                <a:cs typeface="Calibri" panose="020F0502020204030204" pitchFamily="34" charset="0"/>
              </a:rPr>
              <a:t>                Les internautes sont des gens pressés en règle générale (et je sais de quoi je parle). Si vous ne souhaitez pas que votre visiteur ressorte aussi vite qu’il est entré, diminuez le poids de vos pages.</a:t>
            </a:r>
            <a:endParaRPr lang="fr-MA" dirty="0">
              <a:effectLst/>
              <a:latin typeface="Calibri" panose="020F0502020204030204" pitchFamily="34" charset="0"/>
              <a:ea typeface="Times New Roman" panose="02020603050405020304" pitchFamily="18" charset="0"/>
              <a:cs typeface="Arial" panose="020B0604020202020204" pitchFamily="34" charset="0"/>
            </a:endParaRPr>
          </a:p>
          <a:p>
            <a:endParaRPr lang="fr-MA"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0431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ous-titre 8">
            <a:extLst>
              <a:ext uri="{FF2B5EF4-FFF2-40B4-BE49-F238E27FC236}">
                <a16:creationId xmlns:a16="http://schemas.microsoft.com/office/drawing/2014/main" id="{5454E4E8-F004-46FD-8C57-0C9D6DFBC9E7}"/>
              </a:ext>
            </a:extLst>
          </p:cNvPr>
          <p:cNvSpPr>
            <a:spLocks noGrp="1"/>
          </p:cNvSpPr>
          <p:nvPr>
            <p:ph type="subTitle" idx="4294967295"/>
          </p:nvPr>
        </p:nvSpPr>
        <p:spPr>
          <a:xfrm>
            <a:off x="1" y="0"/>
            <a:ext cx="12192000" cy="6488935"/>
          </a:xfrm>
        </p:spPr>
        <p:txBody>
          <a:bodyPr>
            <a:normAutofit/>
          </a:bodyPr>
          <a:lstStyle/>
          <a:p>
            <a:pPr marL="0" indent="0">
              <a:lnSpc>
                <a:spcPct val="115000"/>
              </a:lnSpc>
              <a:spcAft>
                <a:spcPts val="1000"/>
              </a:spcAft>
              <a:buNone/>
            </a:pPr>
            <a:r>
              <a:rPr lang="fr-MA" sz="1800" dirty="0">
                <a:latin typeface="Calibri" panose="020F0502020204030204" pitchFamily="34" charset="0"/>
                <a:ea typeface="Times New Roman" panose="02020603050405020304" pitchFamily="18" charset="0"/>
                <a:cs typeface="Arial" panose="020B0604020202020204" pitchFamily="34" charset="0"/>
              </a:rPr>
              <a:t>                 </a:t>
            </a:r>
            <a:r>
              <a:rPr lang="fr-FR" sz="1800" b="1" u="sng" dirty="0">
                <a:effectLst/>
                <a:latin typeface="Calibri" panose="020F0502020204030204" pitchFamily="34" charset="0"/>
                <a:ea typeface="Times New Roman" panose="02020603050405020304" pitchFamily="18" charset="0"/>
                <a:cs typeface="Calibri" panose="020F0502020204030204" pitchFamily="34" charset="0"/>
              </a:rPr>
              <a:t>5/ Un plan de page lisible :</a:t>
            </a:r>
          </a:p>
          <a:p>
            <a:pPr marL="0" indent="0">
              <a:lnSpc>
                <a:spcPct val="115000"/>
              </a:lnSpc>
              <a:spcAft>
                <a:spcPts val="1000"/>
              </a:spcAft>
              <a:buNone/>
            </a:pPr>
            <a:r>
              <a:rPr lang="fr-FR" sz="1800" dirty="0">
                <a:latin typeface="Calibri" panose="020F0502020204030204" pitchFamily="34" charset="0"/>
                <a:ea typeface="Times New Roman" panose="02020603050405020304" pitchFamily="18" charset="0"/>
                <a:cs typeface="Calibri" panose="020F0502020204030204" pitchFamily="34" charset="0"/>
              </a:rPr>
              <a:t>                    </a:t>
            </a:r>
            <a:r>
              <a:rPr lang="fr-FR" sz="1800" dirty="0">
                <a:effectLst/>
                <a:latin typeface="Calibri" panose="020F0502020204030204" pitchFamily="34" charset="0"/>
                <a:ea typeface="Times New Roman" panose="02020603050405020304" pitchFamily="18" charset="0"/>
                <a:cs typeface="Calibri" panose="020F0502020204030204" pitchFamily="34" charset="0"/>
              </a:rPr>
              <a:t>Chaque page doit avoir un titre et être aérée par une mise en page agréable. Utilisez des sous-titres, des paragraphes              </a:t>
            </a:r>
            <a:r>
              <a:rPr lang="fr-FR" sz="1800" dirty="0">
                <a:latin typeface="Calibri" panose="020F0502020204030204" pitchFamily="34" charset="0"/>
                <a:ea typeface="Times New Roman" panose="02020603050405020304" pitchFamily="18" charset="0"/>
                <a:cs typeface="Calibri" panose="020F0502020204030204" pitchFamily="34" charset="0"/>
              </a:rPr>
              <a:t> </a:t>
            </a:r>
            <a:r>
              <a:rPr lang="fr-FR" sz="1800" dirty="0">
                <a:effectLst/>
                <a:latin typeface="Calibri" panose="020F0502020204030204" pitchFamily="34" charset="0"/>
                <a:ea typeface="Times New Roman" panose="02020603050405020304" pitchFamily="18" charset="0"/>
                <a:cs typeface="Calibri" panose="020F0502020204030204" pitchFamily="34" charset="0"/>
              </a:rPr>
              <a:t>                      o                 courts et concis. Permettez à vos internautes de se repérer facilement .</a:t>
            </a:r>
            <a:endParaRPr lang="fr-MA" sz="18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15000"/>
              </a:lnSpc>
              <a:spcAft>
                <a:spcPts val="1000"/>
              </a:spcAft>
            </a:pPr>
            <a:r>
              <a:rPr lang="fr-FR" sz="1800" dirty="0">
                <a:effectLst/>
                <a:latin typeface="Calibri" panose="020F0502020204030204" pitchFamily="34" charset="0"/>
                <a:ea typeface="Times New Roman" panose="02020603050405020304" pitchFamily="18" charset="0"/>
                <a:cs typeface="Calibri" panose="020F0502020204030204" pitchFamily="34" charset="0"/>
              </a:rPr>
              <a:t>	</a:t>
            </a:r>
            <a:r>
              <a:rPr lang="fr-FR" sz="1800" b="1" u="sng" dirty="0">
                <a:effectLst/>
                <a:latin typeface="Calibri" panose="020F0502020204030204" pitchFamily="34" charset="0"/>
                <a:ea typeface="Times New Roman" panose="02020603050405020304" pitchFamily="18" charset="0"/>
                <a:cs typeface="Calibri" panose="020F0502020204030204" pitchFamily="34" charset="0"/>
              </a:rPr>
              <a:t>6/ Des menus accessibles et intuitifs :</a:t>
            </a:r>
          </a:p>
          <a:p>
            <a:pPr>
              <a:lnSpc>
                <a:spcPct val="115000"/>
              </a:lnSpc>
              <a:spcAft>
                <a:spcPts val="1000"/>
              </a:spcAft>
            </a:pPr>
            <a:r>
              <a:rPr lang="fr-FR" sz="1800" dirty="0">
                <a:latin typeface="Calibri" panose="020F0502020204030204" pitchFamily="34" charset="0"/>
                <a:ea typeface="Times New Roman" panose="02020603050405020304" pitchFamily="18" charset="0"/>
                <a:cs typeface="Calibri" panose="020F0502020204030204" pitchFamily="34" charset="0"/>
              </a:rPr>
              <a:t>                 </a:t>
            </a:r>
            <a:r>
              <a:rPr lang="fr-FR" sz="1800" dirty="0">
                <a:effectLst/>
                <a:latin typeface="Calibri" panose="020F0502020204030204" pitchFamily="34" charset="0"/>
                <a:ea typeface="Times New Roman" panose="02020603050405020304" pitchFamily="18" charset="0"/>
                <a:cs typeface="Calibri" panose="020F0502020204030204" pitchFamily="34" charset="0"/>
              </a:rPr>
              <a:t>Votre menu doit être clair et accessible au premier coup d’œil. </a:t>
            </a:r>
            <a:endParaRPr lang="fr-MA" sz="18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15000"/>
              </a:lnSpc>
              <a:spcAft>
                <a:spcPts val="1000"/>
              </a:spcAft>
            </a:pPr>
            <a:r>
              <a:rPr lang="fr-FR" sz="1800" dirty="0">
                <a:effectLst/>
                <a:latin typeface="Calibri" panose="020F0502020204030204" pitchFamily="34" charset="0"/>
                <a:ea typeface="Times New Roman" panose="02020603050405020304" pitchFamily="18" charset="0"/>
                <a:cs typeface="Calibri" panose="020F0502020204030204" pitchFamily="34" charset="0"/>
              </a:rPr>
              <a:t>	</a:t>
            </a:r>
            <a:r>
              <a:rPr lang="fr-FR" sz="1800" b="1" u="sng" dirty="0">
                <a:effectLst/>
                <a:latin typeface="Calibri" panose="020F0502020204030204" pitchFamily="34" charset="0"/>
                <a:ea typeface="Times New Roman" panose="02020603050405020304" pitchFamily="18" charset="0"/>
                <a:cs typeface="Calibri" panose="020F0502020204030204" pitchFamily="34" charset="0"/>
              </a:rPr>
              <a:t>7/ Une hiérarchie visuelle des éléments :</a:t>
            </a:r>
            <a:endParaRPr lang="fr-MA" sz="1800" b="1" u="sng" dirty="0">
              <a:effectLst/>
              <a:latin typeface="Calibri" panose="020F0502020204030204" pitchFamily="34" charset="0"/>
              <a:ea typeface="Times New Roman" panose="02020603050405020304" pitchFamily="18" charset="0"/>
              <a:cs typeface="Arial" panose="020B0604020202020204" pitchFamily="34" charset="0"/>
            </a:endParaRPr>
          </a:p>
          <a:p>
            <a:pPr marL="914400">
              <a:lnSpc>
                <a:spcPct val="115000"/>
              </a:lnSpc>
              <a:spcAft>
                <a:spcPts val="1000"/>
              </a:spcAft>
            </a:pPr>
            <a:r>
              <a:rPr lang="fr-FR" sz="1800" dirty="0">
                <a:effectLst/>
                <a:latin typeface="Calibri" panose="020F0502020204030204" pitchFamily="34" charset="0"/>
                <a:ea typeface="Times New Roman" panose="02020603050405020304" pitchFamily="18" charset="0"/>
                <a:cs typeface="Calibri" panose="020F0502020204030204" pitchFamily="34" charset="0"/>
              </a:rPr>
              <a:t>il faut que le regard des internautes soit orienté tout de suite par les éléments les plus importants de votre site. Pour ce faire, il faut veiller à ce que les éléments de votre site soient bien structurés en ajustant la position, la couleur et la taille des différents éléments. Mais également en maîtrisant le bon équilibre des espaces et des textes</a:t>
            </a:r>
            <a:endParaRPr lang="fr-MA" sz="1800" dirty="0">
              <a:effectLst/>
              <a:latin typeface="Calibri" panose="020F0502020204030204" pitchFamily="34" charset="0"/>
              <a:ea typeface="Times New Roman" panose="02020603050405020304" pitchFamily="18" charset="0"/>
              <a:cs typeface="Calibri" panose="020F0502020204030204" pitchFamily="34" charset="0"/>
            </a:endParaRPr>
          </a:p>
          <a:p>
            <a:pPr marL="457200">
              <a:lnSpc>
                <a:spcPct val="115000"/>
              </a:lnSpc>
              <a:spcAft>
                <a:spcPts val="1000"/>
              </a:spcAft>
            </a:pPr>
            <a:r>
              <a:rPr lang="fr-FR" sz="1800" b="1" dirty="0">
                <a:effectLst/>
                <a:latin typeface="Calibri" panose="020F0502020204030204" pitchFamily="34" charset="0"/>
                <a:ea typeface="Times New Roman" panose="02020603050405020304" pitchFamily="18" charset="0"/>
                <a:cs typeface="Calibri" panose="020F0502020204030204" pitchFamily="34" charset="0"/>
              </a:rPr>
              <a:t>          </a:t>
            </a:r>
            <a:r>
              <a:rPr lang="fr-FR" sz="1800" b="1" u="sng" dirty="0">
                <a:effectLst/>
                <a:latin typeface="Calibri" panose="020F0502020204030204" pitchFamily="34" charset="0"/>
                <a:ea typeface="Times New Roman" panose="02020603050405020304" pitchFamily="18" charset="0"/>
                <a:cs typeface="Calibri" panose="020F0502020204030204" pitchFamily="34" charset="0"/>
              </a:rPr>
              <a:t>8/ Un accès en 3 clics</a:t>
            </a:r>
            <a:r>
              <a:rPr lang="fr-FR" sz="1800" b="1" dirty="0">
                <a:effectLst/>
                <a:latin typeface="Calibri" panose="020F0502020204030204" pitchFamily="34" charset="0"/>
                <a:ea typeface="Times New Roman" panose="02020603050405020304" pitchFamily="18" charset="0"/>
                <a:cs typeface="Calibri" panose="020F0502020204030204" pitchFamily="34" charset="0"/>
              </a:rPr>
              <a:t> :</a:t>
            </a:r>
            <a:endParaRPr lang="fr-MA" sz="1800" b="1" dirty="0">
              <a:effectLst/>
              <a:latin typeface="Calibri" panose="020F0502020204030204" pitchFamily="34" charset="0"/>
              <a:ea typeface="Times New Roman" panose="02020603050405020304" pitchFamily="18" charset="0"/>
              <a:cs typeface="Arial" panose="020B0604020202020204" pitchFamily="34" charset="0"/>
            </a:endParaRPr>
          </a:p>
          <a:p>
            <a:pPr marL="914400">
              <a:lnSpc>
                <a:spcPct val="115000"/>
              </a:lnSpc>
              <a:spcAft>
                <a:spcPts val="1000"/>
              </a:spcAft>
            </a:pPr>
            <a:r>
              <a:rPr lang="fr-FR" sz="1800" dirty="0">
                <a:effectLst/>
                <a:latin typeface="Calibri" panose="020F0502020204030204" pitchFamily="34" charset="0"/>
                <a:ea typeface="Times New Roman" panose="02020603050405020304" pitchFamily="18" charset="0"/>
                <a:cs typeface="Calibri" panose="020F0502020204030204" pitchFamily="34" charset="0"/>
              </a:rPr>
              <a:t>Même si cette règle peut être nuancée (l'important étant surtout la rapidité d'accès à l'information recherchée et la fluidité avec laquelle on y accède), garder cette règle en tête permet grandement d'améliorer la navigation. Au-delà, les internautes peuvent assimiler votre site à quelque chose de confus et peu pratique.</a:t>
            </a:r>
            <a:endParaRPr lang="fr-MA" sz="1800" dirty="0">
              <a:effectLst/>
              <a:latin typeface="Calibri" panose="020F0502020204030204" pitchFamily="34" charset="0"/>
              <a:ea typeface="Times New Roman" panose="02020603050405020304" pitchFamily="18" charset="0"/>
              <a:cs typeface="Arial" panose="020B0604020202020204" pitchFamily="34" charset="0"/>
            </a:endParaRPr>
          </a:p>
          <a:p>
            <a:pPr marL="914400">
              <a:lnSpc>
                <a:spcPct val="115000"/>
              </a:lnSpc>
              <a:spcAft>
                <a:spcPts val="1000"/>
              </a:spcAft>
            </a:pPr>
            <a:endParaRPr lang="fr-MA" sz="18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681500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7654EDB-E843-465D-B455-79CCCD03FF8B}"/>
              </a:ext>
            </a:extLst>
          </p:cNvPr>
          <p:cNvSpPr txBox="1"/>
          <p:nvPr/>
        </p:nvSpPr>
        <p:spPr>
          <a:xfrm>
            <a:off x="-330505" y="220336"/>
            <a:ext cx="12522505" cy="1580176"/>
          </a:xfrm>
          <a:prstGeom prst="rect">
            <a:avLst/>
          </a:prstGeom>
          <a:noFill/>
        </p:spPr>
        <p:txBody>
          <a:bodyPr wrap="square" rtlCol="0">
            <a:spAutoFit/>
          </a:bodyPr>
          <a:lstStyle/>
          <a:p>
            <a:pPr marL="457200">
              <a:lnSpc>
                <a:spcPct val="115000"/>
              </a:lnSpc>
              <a:spcAft>
                <a:spcPts val="1000"/>
              </a:spcAft>
            </a:pPr>
            <a:r>
              <a:rPr lang="fr-FR" sz="1800" b="1" u="sng" dirty="0">
                <a:effectLst/>
                <a:latin typeface="Calibri" panose="020F0502020204030204" pitchFamily="34" charset="0"/>
                <a:ea typeface="Times New Roman" panose="02020603050405020304" pitchFamily="18" charset="0"/>
                <a:cs typeface="Calibri" panose="020F0502020204030204" pitchFamily="34" charset="0"/>
              </a:rPr>
              <a:t>9/ Un accès optimisé sur les différents supports :</a:t>
            </a:r>
            <a:endParaRPr lang="fr-MA" sz="1800" b="1" u="sng" dirty="0">
              <a:effectLst/>
              <a:latin typeface="Calibri" panose="020F0502020204030204" pitchFamily="34" charset="0"/>
              <a:ea typeface="Times New Roman" panose="02020603050405020304" pitchFamily="18" charset="0"/>
              <a:cs typeface="Arial" panose="020B0604020202020204" pitchFamily="34" charset="0"/>
            </a:endParaRPr>
          </a:p>
          <a:p>
            <a:pPr marL="914400">
              <a:lnSpc>
                <a:spcPct val="115000"/>
              </a:lnSpc>
              <a:spcAft>
                <a:spcPts val="1000"/>
              </a:spcAft>
            </a:pPr>
            <a:r>
              <a:rPr lang="fr-FR" sz="2000" dirty="0">
                <a:effectLst/>
                <a:latin typeface="Calibri" panose="020F0502020204030204" pitchFamily="34" charset="0"/>
                <a:ea typeface="Times New Roman" panose="02020603050405020304" pitchFamily="18" charset="0"/>
                <a:cs typeface="Calibri" panose="020F0502020204030204" pitchFamily="34" charset="0"/>
              </a:rPr>
              <a:t>A l'heure où plus de la moitié des navigations s’effectuent sur un appareil mobile, votre site doit offrir une expérience optimale sur chacun de ces supports. Pour se faire, le responsive design permettra de faire varier automatiquement le mode d’affichage des pages en fonction de la taille de l’écran.</a:t>
            </a:r>
            <a:endParaRPr lang="fr-MA" sz="20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820803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F710403F-6F7A-4BF2-89FA-BAA314AF80B8}"/>
              </a:ext>
            </a:extLst>
          </p:cNvPr>
          <p:cNvSpPr>
            <a:spLocks noGrp="1"/>
          </p:cNvSpPr>
          <p:nvPr>
            <p:ph type="title"/>
          </p:nvPr>
        </p:nvSpPr>
        <p:spPr>
          <a:xfrm>
            <a:off x="492369" y="605896"/>
            <a:ext cx="3642309" cy="4148984"/>
          </a:xfrm>
        </p:spPr>
        <p:txBody>
          <a:bodyPr anchor="ctr">
            <a:normAutofit/>
          </a:bodyPr>
          <a:lstStyle/>
          <a:p>
            <a:r>
              <a:rPr lang="fr-FR" sz="4400" dirty="0">
                <a:solidFill>
                  <a:srgbClr val="FFFFFF"/>
                </a:solidFill>
              </a:rPr>
              <a:t>               Charte graphique</a:t>
            </a:r>
            <a:endParaRPr lang="fr-MA" sz="4400" dirty="0">
              <a:solidFill>
                <a:srgbClr val="FFFFFF"/>
              </a:solidFill>
            </a:endParaRPr>
          </a:p>
        </p:txBody>
      </p:sp>
      <p:sp>
        <p:nvSpPr>
          <p:cNvPr id="3" name="Espace réservé du contenu 2">
            <a:extLst>
              <a:ext uri="{FF2B5EF4-FFF2-40B4-BE49-F238E27FC236}">
                <a16:creationId xmlns:a16="http://schemas.microsoft.com/office/drawing/2014/main" id="{29884AE3-C656-47A3-82E3-43DCE5AD35EF}"/>
              </a:ext>
            </a:extLst>
          </p:cNvPr>
          <p:cNvSpPr>
            <a:spLocks noGrp="1"/>
          </p:cNvSpPr>
          <p:nvPr>
            <p:ph idx="1"/>
          </p:nvPr>
        </p:nvSpPr>
        <p:spPr>
          <a:xfrm>
            <a:off x="5039360" y="264160"/>
            <a:ext cx="6573520" cy="6177280"/>
          </a:xfrm>
        </p:spPr>
        <p:txBody>
          <a:bodyPr anchor="ctr">
            <a:normAutofit/>
          </a:bodyPr>
          <a:lstStyle/>
          <a:p>
            <a:pPr>
              <a:lnSpc>
                <a:spcPct val="100000"/>
              </a:lnSpc>
            </a:pPr>
            <a:r>
              <a:rPr lang="fr-FR" sz="2200" dirty="0"/>
              <a:t>       Est une document  qui va contenir l'ensemble des éléments graphiques de votre entreprise, par exemple  (les codes couleurs , les typographiques c'est à dire les polices , les logo ...) , donc la charte graphique doit tenir compte de tout les supports de communication (que ce soit les affiches ,les cartes de visite , les sites web, les applications mobile...est puit donc encore pas mal d'autres support .</a:t>
            </a:r>
          </a:p>
          <a:p>
            <a:pPr>
              <a:lnSpc>
                <a:spcPct val="100000"/>
              </a:lnSpc>
            </a:pPr>
            <a:r>
              <a:rPr lang="fr-FR" sz="2200" dirty="0"/>
              <a:t>       Et la chartes graphique va permettre que votre identité visuelle soit cohérente sur l'ensembles des ces support .et aussi </a:t>
            </a:r>
            <a:r>
              <a:rPr lang="fr-FR" sz="2200" dirty="0" err="1"/>
              <a:t>grace</a:t>
            </a:r>
            <a:r>
              <a:rPr lang="fr-FR" sz="2200" dirty="0"/>
              <a:t> à la charte graphique votre marque sera  représenté d'une façon uniforme et professionnel  .</a:t>
            </a:r>
            <a:endParaRPr lang="fr-MA" sz="2200" dirty="0"/>
          </a:p>
        </p:txBody>
      </p:sp>
      <p:sp>
        <p:nvSpPr>
          <p:cNvPr id="4" name="Rectangle 1">
            <a:extLst>
              <a:ext uri="{FF2B5EF4-FFF2-40B4-BE49-F238E27FC236}">
                <a16:creationId xmlns:a16="http://schemas.microsoft.com/office/drawing/2014/main" id="{7807C5BE-FC0D-4BB8-8BCA-67FA9A81124C}"/>
              </a:ext>
            </a:extLst>
          </p:cNvPr>
          <p:cNvSpPr>
            <a:spLocks noChangeArrowheads="1"/>
          </p:cNvSpPr>
          <p:nvPr/>
        </p:nvSpPr>
        <p:spPr bwMode="auto">
          <a:xfrm>
            <a:off x="-1541" y="-12568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9208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re 10">
            <a:extLst>
              <a:ext uri="{FF2B5EF4-FFF2-40B4-BE49-F238E27FC236}">
                <a16:creationId xmlns:a16="http://schemas.microsoft.com/office/drawing/2014/main" id="{3D7205B7-EEF2-4132-AEE8-8C5FB73E2A27}"/>
              </a:ext>
            </a:extLst>
          </p:cNvPr>
          <p:cNvSpPr>
            <a:spLocks noGrp="1"/>
          </p:cNvSpPr>
          <p:nvPr>
            <p:ph type="title"/>
          </p:nvPr>
        </p:nvSpPr>
        <p:spPr>
          <a:xfrm>
            <a:off x="1097280" y="286603"/>
            <a:ext cx="10058400" cy="1450757"/>
          </a:xfrm>
        </p:spPr>
        <p:txBody>
          <a:bodyPr anchor="ctr">
            <a:normAutofit/>
          </a:bodyPr>
          <a:lstStyle/>
          <a:p>
            <a:r>
              <a:rPr lang="fr-FR" sz="4000" dirty="0">
                <a:solidFill>
                  <a:srgbClr val="FFFFFF"/>
                </a:solidFill>
              </a:rPr>
              <a:t>Les éléments clés d’un charte graphique</a:t>
            </a:r>
            <a:endParaRPr lang="fr-MA" sz="4000" dirty="0">
              <a:solidFill>
                <a:srgbClr val="FFFFFF"/>
              </a:solidFill>
            </a:endParaRPr>
          </a:p>
        </p:txBody>
      </p:sp>
      <p:sp>
        <p:nvSpPr>
          <p:cNvPr id="12" name="Espace réservé du contenu 11">
            <a:extLst>
              <a:ext uri="{FF2B5EF4-FFF2-40B4-BE49-F238E27FC236}">
                <a16:creationId xmlns:a16="http://schemas.microsoft.com/office/drawing/2014/main" id="{55FE9FE8-1B3E-48B2-B326-7CB49CD81C72}"/>
              </a:ext>
            </a:extLst>
          </p:cNvPr>
          <p:cNvSpPr>
            <a:spLocks noGrp="1"/>
          </p:cNvSpPr>
          <p:nvPr>
            <p:ph idx="1"/>
          </p:nvPr>
        </p:nvSpPr>
        <p:spPr>
          <a:xfrm>
            <a:off x="177800" y="2023963"/>
            <a:ext cx="11836400" cy="4547434"/>
          </a:xfrm>
        </p:spPr>
        <p:txBody>
          <a:bodyPr>
            <a:normAutofit/>
          </a:bodyPr>
          <a:lstStyle/>
          <a:p>
            <a:pPr marL="0" indent="0">
              <a:buNone/>
            </a:pPr>
            <a:r>
              <a:rPr lang="fr-FR" sz="2800" dirty="0"/>
              <a:t>-IL Y’A cinq élément qu’il faut respecter avant de créer votre charte graphique :</a:t>
            </a:r>
          </a:p>
          <a:p>
            <a:pPr marL="0" indent="0">
              <a:buNone/>
            </a:pPr>
            <a:r>
              <a:rPr lang="fr-FR" dirty="0"/>
              <a:t>               </a:t>
            </a:r>
            <a:r>
              <a:rPr lang="fr-FR" sz="2800" dirty="0"/>
              <a:t>1: mission et vision</a:t>
            </a:r>
          </a:p>
          <a:p>
            <a:pPr marL="0" indent="0">
              <a:buNone/>
            </a:pPr>
            <a:r>
              <a:rPr lang="fr-FR" sz="2800" dirty="0"/>
              <a:t>	2: audience cible</a:t>
            </a:r>
          </a:p>
          <a:p>
            <a:pPr marL="0" indent="0">
              <a:buNone/>
            </a:pPr>
            <a:r>
              <a:rPr lang="fr-FR" sz="2800" dirty="0"/>
              <a:t>	3: la personnalité</a:t>
            </a:r>
          </a:p>
          <a:p>
            <a:pPr marL="0" indent="0">
              <a:buNone/>
            </a:pPr>
            <a:r>
              <a:rPr lang="fr-FR" sz="2800" dirty="0"/>
              <a:t>	4: astuce</a:t>
            </a:r>
          </a:p>
          <a:p>
            <a:pPr marL="0" indent="0">
              <a:buNone/>
            </a:pPr>
            <a:r>
              <a:rPr lang="fr-FR" sz="2800" dirty="0"/>
              <a:t>	5: les valeurs</a:t>
            </a:r>
          </a:p>
        </p:txBody>
      </p:sp>
      <p:sp>
        <p:nvSpPr>
          <p:cNvPr id="21" name="Rectangle 20">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0393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82F86E-40AD-4B68-82EE-B2E3B290A8C1}"/>
              </a:ext>
            </a:extLst>
          </p:cNvPr>
          <p:cNvSpPr>
            <a:spLocks noGrp="1"/>
          </p:cNvSpPr>
          <p:nvPr>
            <p:ph type="title"/>
          </p:nvPr>
        </p:nvSpPr>
        <p:spPr/>
        <p:txBody>
          <a:bodyPr>
            <a:normAutofit/>
          </a:bodyPr>
          <a:lstStyle/>
          <a:p>
            <a:r>
              <a:rPr lang="fr-MA" sz="6000" dirty="0"/>
              <a:t>Merci pour votre attention</a:t>
            </a:r>
          </a:p>
        </p:txBody>
      </p:sp>
      <p:pic>
        <p:nvPicPr>
          <p:cNvPr id="5" name="Espace réservé du contenu 4">
            <a:extLst>
              <a:ext uri="{FF2B5EF4-FFF2-40B4-BE49-F238E27FC236}">
                <a16:creationId xmlns:a16="http://schemas.microsoft.com/office/drawing/2014/main" id="{A125B9ED-2210-4644-A24E-313394B02B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6960" y="2011680"/>
            <a:ext cx="4958080" cy="4358639"/>
          </a:xfrm>
        </p:spPr>
      </p:pic>
    </p:spTree>
    <p:extLst>
      <p:ext uri="{BB962C8B-B14F-4D97-AF65-F5344CB8AC3E}">
        <p14:creationId xmlns:p14="http://schemas.microsoft.com/office/powerpoint/2010/main" val="372531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pour une image  7">
            <a:extLst>
              <a:ext uri="{FF2B5EF4-FFF2-40B4-BE49-F238E27FC236}">
                <a16:creationId xmlns:a16="http://schemas.microsoft.com/office/drawing/2014/main" id="{84BAFCF8-DA13-4E87-98E3-C920EA2430A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692" b="-192"/>
          <a:stretch/>
        </p:blipFill>
        <p:spPr>
          <a:xfrm>
            <a:off x="15" y="-274320"/>
            <a:ext cx="12191985" cy="4734560"/>
          </a:xfrm>
        </p:spPr>
      </p:pic>
      <p:sp>
        <p:nvSpPr>
          <p:cNvPr id="4" name="Titre 3">
            <a:extLst>
              <a:ext uri="{FF2B5EF4-FFF2-40B4-BE49-F238E27FC236}">
                <a16:creationId xmlns:a16="http://schemas.microsoft.com/office/drawing/2014/main" id="{3D8DAE0B-9AF3-4691-82E7-A84BF33E4BD2}"/>
              </a:ext>
            </a:extLst>
          </p:cNvPr>
          <p:cNvSpPr>
            <a:spLocks noGrp="1"/>
          </p:cNvSpPr>
          <p:nvPr>
            <p:ph type="title"/>
          </p:nvPr>
        </p:nvSpPr>
        <p:spPr/>
        <p:txBody>
          <a:bodyPr/>
          <a:lstStyle/>
          <a:p>
            <a:endParaRPr lang="fr-MA" dirty="0"/>
          </a:p>
        </p:txBody>
      </p:sp>
      <p:sp>
        <p:nvSpPr>
          <p:cNvPr id="6" name="Espace réservé du texte 5">
            <a:extLst>
              <a:ext uri="{FF2B5EF4-FFF2-40B4-BE49-F238E27FC236}">
                <a16:creationId xmlns:a16="http://schemas.microsoft.com/office/drawing/2014/main" id="{185680B7-38D0-450C-9BF2-D85154C4A445}"/>
              </a:ext>
            </a:extLst>
          </p:cNvPr>
          <p:cNvSpPr>
            <a:spLocks noGrp="1"/>
          </p:cNvSpPr>
          <p:nvPr>
            <p:ph type="body" sz="half" idx="2"/>
          </p:nvPr>
        </p:nvSpPr>
        <p:spPr/>
        <p:txBody>
          <a:bodyPr/>
          <a:lstStyle/>
          <a:p>
            <a:endParaRPr lang="fr-MA" dirty="0"/>
          </a:p>
        </p:txBody>
      </p:sp>
    </p:spTree>
    <p:extLst>
      <p:ext uri="{BB962C8B-B14F-4D97-AF65-F5344CB8AC3E}">
        <p14:creationId xmlns:p14="http://schemas.microsoft.com/office/powerpoint/2010/main" val="3628611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886D02-0ACC-47E3-8CFB-09A280720B87}"/>
              </a:ext>
            </a:extLst>
          </p:cNvPr>
          <p:cNvSpPr>
            <a:spLocks noGrp="1"/>
          </p:cNvSpPr>
          <p:nvPr>
            <p:ph type="title"/>
          </p:nvPr>
        </p:nvSpPr>
        <p:spPr/>
        <p:txBody>
          <a:bodyPr anchor="ctr">
            <a:normAutofit/>
          </a:bodyPr>
          <a:lstStyle/>
          <a:p>
            <a:r>
              <a:rPr lang="fr-FR" dirty="0">
                <a:solidFill>
                  <a:srgbClr val="FFFFFF"/>
                </a:solidFill>
              </a:rPr>
              <a:t>1- :</a:t>
            </a:r>
            <a:endParaRPr lang="fr-MA" dirty="0">
              <a:solidFill>
                <a:srgbClr val="FFFFFF"/>
              </a:solidFill>
            </a:endParaRPr>
          </a:p>
        </p:txBody>
      </p:sp>
      <p:sp>
        <p:nvSpPr>
          <p:cNvPr id="9" name="Espace réservé du contenu 8">
            <a:extLst>
              <a:ext uri="{FF2B5EF4-FFF2-40B4-BE49-F238E27FC236}">
                <a16:creationId xmlns:a16="http://schemas.microsoft.com/office/drawing/2014/main" id="{66B83E14-19E3-4257-A67D-5ABBBBB1AD75}"/>
              </a:ext>
            </a:extLst>
          </p:cNvPr>
          <p:cNvSpPr>
            <a:spLocks noGrp="1"/>
          </p:cNvSpPr>
          <p:nvPr>
            <p:ph sz="half" idx="1"/>
          </p:nvPr>
        </p:nvSpPr>
        <p:spPr>
          <a:xfrm>
            <a:off x="1097280" y="2120900"/>
            <a:ext cx="4639736" cy="4015740"/>
          </a:xfrm>
        </p:spPr>
        <p:txBody>
          <a:bodyPr>
            <a:normAutofit fontScale="85000" lnSpcReduction="20000"/>
          </a:bodyPr>
          <a:lstStyle/>
          <a:p>
            <a:pPr marL="201168" lvl="1" indent="0">
              <a:buNone/>
            </a:pPr>
            <a:r>
              <a:rPr lang="en-US" sz="2600" b="1" dirty="0">
                <a:effectLst/>
                <a:latin typeface="charter"/>
              </a:rPr>
              <a:t>      Wireframe</a:t>
            </a:r>
            <a:r>
              <a:rPr lang="en-US" sz="2600" dirty="0"/>
              <a:t>, </a:t>
            </a:r>
            <a:r>
              <a:rPr lang="fr-FR" sz="2600" dirty="0"/>
              <a:t>Le wireframe, un moyen basique de présenter un produit, peut décrire efficacement les structures et les mises en page. Wireframe est la représentation de base de la conception </a:t>
            </a:r>
            <a:r>
              <a:rPr lang="fr-FR" sz="2600" u="sng" dirty="0"/>
              <a:t>.Le Wireframe n'a pas besoin de trop se concentrer sur les détails, mais doit exprimer des idées de conception et ne doit manquer aucune partie importante. </a:t>
            </a:r>
            <a:r>
              <a:rPr lang="fr-FR" sz="2600" dirty="0"/>
              <a:t>Un wireframe est comme un canal qui aide les membres de l'équipe à mieux comprendre leurs projets.</a:t>
            </a:r>
            <a:endParaRPr lang="fr-MA" sz="2600" dirty="0"/>
          </a:p>
        </p:txBody>
      </p:sp>
      <p:pic>
        <p:nvPicPr>
          <p:cNvPr id="30" name="Espace réservé du contenu 29">
            <a:extLst>
              <a:ext uri="{FF2B5EF4-FFF2-40B4-BE49-F238E27FC236}">
                <a16:creationId xmlns:a16="http://schemas.microsoft.com/office/drawing/2014/main" id="{8ABAC89F-2E9F-466B-9FB9-5F7250F958A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6688" y="2120900"/>
            <a:ext cx="5187632" cy="3932860"/>
          </a:xfrm>
        </p:spPr>
      </p:pic>
      <p:sp>
        <p:nvSpPr>
          <p:cNvPr id="24" name="ZoneTexte 23">
            <a:extLst>
              <a:ext uri="{FF2B5EF4-FFF2-40B4-BE49-F238E27FC236}">
                <a16:creationId xmlns:a16="http://schemas.microsoft.com/office/drawing/2014/main" id="{E9060505-3791-4524-BA89-BA7282C8317A}"/>
              </a:ext>
            </a:extLst>
          </p:cNvPr>
          <p:cNvSpPr txBox="1"/>
          <p:nvPr/>
        </p:nvSpPr>
        <p:spPr>
          <a:xfrm>
            <a:off x="1320800" y="804240"/>
            <a:ext cx="9834880" cy="815608"/>
          </a:xfrm>
          <a:prstGeom prst="rect">
            <a:avLst/>
          </a:prstGeom>
          <a:noFill/>
        </p:spPr>
        <p:txBody>
          <a:bodyPr wrap="square" rtlCol="0">
            <a:spAutoFit/>
          </a:bodyPr>
          <a:lstStyle/>
          <a:p>
            <a:r>
              <a:rPr lang="fr-FR" sz="4700" spc="-50" dirty="0">
                <a:latin typeface="+mj-lt"/>
                <a:ea typeface="+mj-ea"/>
                <a:cs typeface="+mj-cs"/>
              </a:rPr>
              <a:t>Wireframing</a:t>
            </a:r>
            <a:endParaRPr lang="fr-MA" sz="4700" spc="-50" dirty="0">
              <a:latin typeface="+mj-lt"/>
              <a:ea typeface="+mj-ea"/>
              <a:cs typeface="+mj-cs"/>
            </a:endParaRPr>
          </a:p>
        </p:txBody>
      </p:sp>
    </p:spTree>
    <p:extLst>
      <p:ext uri="{BB962C8B-B14F-4D97-AF65-F5344CB8AC3E}">
        <p14:creationId xmlns:p14="http://schemas.microsoft.com/office/powerpoint/2010/main" val="1911001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886D02-0ACC-47E3-8CFB-09A280720B87}"/>
              </a:ext>
            </a:extLst>
          </p:cNvPr>
          <p:cNvSpPr>
            <a:spLocks noGrp="1"/>
          </p:cNvSpPr>
          <p:nvPr>
            <p:ph type="title"/>
          </p:nvPr>
        </p:nvSpPr>
        <p:spPr/>
        <p:txBody>
          <a:bodyPr anchor="ctr">
            <a:normAutofit/>
          </a:bodyPr>
          <a:lstStyle/>
          <a:p>
            <a:r>
              <a:rPr lang="fr-FR" dirty="0">
                <a:solidFill>
                  <a:srgbClr val="FFFFFF"/>
                </a:solidFill>
              </a:rPr>
              <a:t>1- :</a:t>
            </a:r>
            <a:endParaRPr lang="fr-MA" dirty="0">
              <a:solidFill>
                <a:srgbClr val="FFFFFF"/>
              </a:solidFill>
            </a:endParaRPr>
          </a:p>
        </p:txBody>
      </p:sp>
      <p:sp>
        <p:nvSpPr>
          <p:cNvPr id="9" name="Espace réservé du contenu 8">
            <a:extLst>
              <a:ext uri="{FF2B5EF4-FFF2-40B4-BE49-F238E27FC236}">
                <a16:creationId xmlns:a16="http://schemas.microsoft.com/office/drawing/2014/main" id="{66B83E14-19E3-4257-A67D-5ABBBBB1AD75}"/>
              </a:ext>
            </a:extLst>
          </p:cNvPr>
          <p:cNvSpPr>
            <a:spLocks noGrp="1"/>
          </p:cNvSpPr>
          <p:nvPr>
            <p:ph sz="half" idx="1"/>
          </p:nvPr>
        </p:nvSpPr>
        <p:spPr>
          <a:xfrm>
            <a:off x="1097280" y="2120900"/>
            <a:ext cx="4866640" cy="3748194"/>
          </a:xfrm>
        </p:spPr>
        <p:txBody>
          <a:bodyPr>
            <a:normAutofit fontScale="85000" lnSpcReduction="10000"/>
          </a:bodyPr>
          <a:lstStyle/>
          <a:p>
            <a:pPr marL="91440" lvl="1" indent="-91440">
              <a:lnSpc>
                <a:spcPct val="130000"/>
              </a:lnSpc>
              <a:spcBef>
                <a:spcPts val="1200"/>
              </a:spcBef>
              <a:spcAft>
                <a:spcPts val="200"/>
              </a:spcAft>
              <a:buClr>
                <a:schemeClr val="accent1"/>
              </a:buClr>
              <a:buSzPct val="100000"/>
              <a:buFont typeface="Calibri" panose="020F0502020204030204" pitchFamily="34" charset="0"/>
              <a:buChar char=" "/>
            </a:pPr>
            <a:r>
              <a:rPr lang="en-US" sz="2400" b="1" dirty="0">
                <a:solidFill>
                  <a:srgbClr val="292929"/>
                </a:solidFill>
                <a:latin typeface="charter"/>
              </a:rPr>
              <a:t>      </a:t>
            </a:r>
            <a:r>
              <a:rPr lang="fr-FR" sz="2400" b="1" dirty="0">
                <a:solidFill>
                  <a:srgbClr val="292929"/>
                </a:solidFill>
                <a:latin typeface="charter"/>
              </a:rPr>
              <a:t>le zoning web </a:t>
            </a:r>
            <a:r>
              <a:rPr lang="fr-FR" sz="2400" dirty="0">
                <a:solidFill>
                  <a:srgbClr val="292929"/>
                </a:solidFill>
                <a:latin typeface="charter"/>
              </a:rPr>
              <a:t>est l’organisation visuelle d’une page web. Concrètement, il s’agit de découper visuellement la page en plusieurs zones en fonction des besoins. Cette étape intervient généralement après avoir réalisé l’arborescence du futur site web. Ce plan du site permet d’avoir une idée générale du parcours de navigation des utilisateurs. Une fois ces travaux effectués, on peut commencer la partie web design.</a:t>
            </a:r>
            <a:endParaRPr lang="fr-MA" sz="2400" dirty="0">
              <a:solidFill>
                <a:srgbClr val="292929"/>
              </a:solidFill>
              <a:latin typeface="charter"/>
            </a:endParaRPr>
          </a:p>
        </p:txBody>
      </p:sp>
      <p:pic>
        <p:nvPicPr>
          <p:cNvPr id="4" name="Espace réservé du contenu 3">
            <a:extLst>
              <a:ext uri="{FF2B5EF4-FFF2-40B4-BE49-F238E27FC236}">
                <a16:creationId xmlns:a16="http://schemas.microsoft.com/office/drawing/2014/main" id="{DE6B0DB7-1D15-4795-BD14-8A9730E96E8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22990" y="2120900"/>
            <a:ext cx="5143890" cy="4066540"/>
          </a:xfrm>
        </p:spPr>
      </p:pic>
      <p:sp>
        <p:nvSpPr>
          <p:cNvPr id="24" name="ZoneTexte 23">
            <a:extLst>
              <a:ext uri="{FF2B5EF4-FFF2-40B4-BE49-F238E27FC236}">
                <a16:creationId xmlns:a16="http://schemas.microsoft.com/office/drawing/2014/main" id="{E9060505-3791-4524-BA89-BA7282C8317A}"/>
              </a:ext>
            </a:extLst>
          </p:cNvPr>
          <p:cNvSpPr txBox="1"/>
          <p:nvPr/>
        </p:nvSpPr>
        <p:spPr>
          <a:xfrm>
            <a:off x="1330960" y="804240"/>
            <a:ext cx="9834880" cy="815608"/>
          </a:xfrm>
          <a:prstGeom prst="rect">
            <a:avLst/>
          </a:prstGeom>
          <a:noFill/>
        </p:spPr>
        <p:txBody>
          <a:bodyPr wrap="square" rtlCol="0">
            <a:spAutoFit/>
          </a:bodyPr>
          <a:lstStyle/>
          <a:p>
            <a:r>
              <a:rPr lang="fr-FR" sz="4700" spc="-50" dirty="0">
                <a:latin typeface="+mj-lt"/>
                <a:ea typeface="+mj-ea"/>
                <a:cs typeface="+mj-cs"/>
              </a:rPr>
              <a:t>Zoning</a:t>
            </a:r>
            <a:endParaRPr lang="fr-MA" sz="4700" spc="-50" dirty="0">
              <a:latin typeface="+mj-lt"/>
              <a:ea typeface="+mj-ea"/>
              <a:cs typeface="+mj-cs"/>
            </a:endParaRPr>
          </a:p>
        </p:txBody>
      </p:sp>
    </p:spTree>
    <p:extLst>
      <p:ext uri="{BB962C8B-B14F-4D97-AF65-F5344CB8AC3E}">
        <p14:creationId xmlns:p14="http://schemas.microsoft.com/office/powerpoint/2010/main" val="345195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8E5BFA65-CC87-4486-8962-2538EC17B615}"/>
              </a:ext>
            </a:extLst>
          </p:cNvPr>
          <p:cNvSpPr>
            <a:spLocks noGrp="1"/>
          </p:cNvSpPr>
          <p:nvPr>
            <p:ph type="title"/>
          </p:nvPr>
        </p:nvSpPr>
        <p:spPr>
          <a:xfrm>
            <a:off x="643467" y="516835"/>
            <a:ext cx="3448259" cy="1129085"/>
          </a:xfrm>
        </p:spPr>
        <p:txBody>
          <a:bodyPr>
            <a:normAutofit/>
          </a:bodyPr>
          <a:lstStyle/>
          <a:p>
            <a:r>
              <a:rPr lang="fr-FR" sz="4000" dirty="0">
                <a:solidFill>
                  <a:srgbClr val="FFFFFF"/>
                </a:solidFill>
              </a:rPr>
              <a:t>Mock-up : </a:t>
            </a:r>
            <a:endParaRPr lang="fr-MA" sz="4000" dirty="0">
              <a:solidFill>
                <a:srgbClr val="FFFFFF"/>
              </a:solidFill>
            </a:endParaRPr>
          </a:p>
        </p:txBody>
      </p:sp>
      <p:cxnSp>
        <p:nvCxnSpPr>
          <p:cNvPr id="19" name="Straight Connector 1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74FD655B-745A-4C61-A8E4-3EC545B95BED}"/>
              </a:ext>
            </a:extLst>
          </p:cNvPr>
          <p:cNvSpPr>
            <a:spLocks noGrp="1"/>
          </p:cNvSpPr>
          <p:nvPr>
            <p:ph idx="1"/>
          </p:nvPr>
        </p:nvSpPr>
        <p:spPr>
          <a:xfrm>
            <a:off x="345440" y="2546224"/>
            <a:ext cx="4267199" cy="4067934"/>
          </a:xfrm>
        </p:spPr>
        <p:txBody>
          <a:bodyPr>
            <a:normAutofit/>
          </a:bodyPr>
          <a:lstStyle/>
          <a:p>
            <a:pPr>
              <a:lnSpc>
                <a:spcPct val="100000"/>
              </a:lnSpc>
            </a:pPr>
            <a:r>
              <a:rPr lang="fr-FR" sz="1800" dirty="0" err="1"/>
              <a:t>Mockup</a:t>
            </a:r>
            <a:r>
              <a:rPr lang="fr-FR" sz="1800" dirty="0"/>
              <a:t>, une sorte de diagramme de conception statique ,doit démontrer des cadres d'informations et présenter de manière statique le contenu et les fonctions. Contrairement à un wireframe, une maquette ressemble plus à un produit fini ou à un prototype, mais elle n'est ni interactive ni cliquable. C'est plutôt une représentation graphique. Cela peut être utile, par exemple, pour fournir aux investisseurs une image de la façon dont un produit fini peut être et aider les membres de l'équipe à revoir visuellement leur projet.</a:t>
            </a:r>
            <a:r>
              <a:rPr lang="en-US" sz="1200" dirty="0">
                <a:solidFill>
                  <a:srgbClr val="FFFFFF"/>
                </a:solidFill>
                <a:latin typeface="charter"/>
              </a:rPr>
              <a:t>.</a:t>
            </a:r>
            <a:endParaRPr lang="fr-MA" sz="1200" dirty="0">
              <a:solidFill>
                <a:srgbClr val="FFFFFF"/>
              </a:solidFill>
            </a:endParaRPr>
          </a:p>
        </p:txBody>
      </p:sp>
      <p:pic>
        <p:nvPicPr>
          <p:cNvPr id="7" name="Image 6" descr="Une image contenant texte, équipement électronique&#10;&#10;Description générée automatiquement">
            <a:extLst>
              <a:ext uri="{FF2B5EF4-FFF2-40B4-BE49-F238E27FC236}">
                <a16:creationId xmlns:a16="http://schemas.microsoft.com/office/drawing/2014/main" id="{F43BEB01-FCA0-41F3-8A4B-43DD2CB3AB53}"/>
              </a:ext>
            </a:extLst>
          </p:cNvPr>
          <p:cNvPicPr>
            <a:picLocks noChangeAspect="1"/>
          </p:cNvPicPr>
          <p:nvPr/>
        </p:nvPicPr>
        <p:blipFill rotWithShape="1">
          <a:blip r:embed="rId2">
            <a:extLst>
              <a:ext uri="{28A0092B-C50C-407E-A947-70E740481C1C}">
                <a14:useLocalDpi xmlns:a14="http://schemas.microsoft.com/office/drawing/2010/main" val="0"/>
              </a:ext>
            </a:extLst>
          </a:blip>
          <a:srcRect l="17567"/>
          <a:stretch/>
        </p:blipFill>
        <p:spPr>
          <a:xfrm>
            <a:off x="4735178" y="10"/>
            <a:ext cx="7456822" cy="685799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Encre 5">
                <a:extLst>
                  <a:ext uri="{FF2B5EF4-FFF2-40B4-BE49-F238E27FC236}">
                    <a16:creationId xmlns:a16="http://schemas.microsoft.com/office/drawing/2014/main" id="{B99E4D43-79B7-4C53-88BD-B91E0131B32F}"/>
                  </a:ext>
                </a:extLst>
              </p14:cNvPr>
              <p14:cNvContentPartPr/>
              <p14:nvPr/>
            </p14:nvContentPartPr>
            <p14:xfrm>
              <a:off x="7348794" y="2363830"/>
              <a:ext cx="360" cy="360"/>
            </p14:xfrm>
          </p:contentPart>
        </mc:Choice>
        <mc:Fallback xmlns="">
          <p:pic>
            <p:nvPicPr>
              <p:cNvPr id="6" name="Encre 5">
                <a:extLst>
                  <a:ext uri="{FF2B5EF4-FFF2-40B4-BE49-F238E27FC236}">
                    <a16:creationId xmlns:a16="http://schemas.microsoft.com/office/drawing/2014/main" id="{B99E4D43-79B7-4C53-88BD-B91E0131B32F}"/>
                  </a:ext>
                </a:extLst>
              </p:cNvPr>
              <p:cNvPicPr/>
              <p:nvPr/>
            </p:nvPicPr>
            <p:blipFill>
              <a:blip r:embed="rId4"/>
              <a:stretch>
                <a:fillRect/>
              </a:stretch>
            </p:blipFill>
            <p:spPr>
              <a:xfrm>
                <a:off x="7294794" y="225619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Encre 7">
                <a:extLst>
                  <a:ext uri="{FF2B5EF4-FFF2-40B4-BE49-F238E27FC236}">
                    <a16:creationId xmlns:a16="http://schemas.microsoft.com/office/drawing/2014/main" id="{5F45EA50-6114-45E0-B921-5155A3742BF1}"/>
                  </a:ext>
                </a:extLst>
              </p14:cNvPr>
              <p14:cNvContentPartPr/>
              <p14:nvPr/>
            </p14:nvContentPartPr>
            <p14:xfrm>
              <a:off x="7348794" y="2363830"/>
              <a:ext cx="360" cy="360"/>
            </p14:xfrm>
          </p:contentPart>
        </mc:Choice>
        <mc:Fallback xmlns="">
          <p:pic>
            <p:nvPicPr>
              <p:cNvPr id="8" name="Encre 7">
                <a:extLst>
                  <a:ext uri="{FF2B5EF4-FFF2-40B4-BE49-F238E27FC236}">
                    <a16:creationId xmlns:a16="http://schemas.microsoft.com/office/drawing/2014/main" id="{5F45EA50-6114-45E0-B921-5155A3742BF1}"/>
                  </a:ext>
                </a:extLst>
              </p:cNvPr>
              <p:cNvPicPr/>
              <p:nvPr/>
            </p:nvPicPr>
            <p:blipFill>
              <a:blip r:embed="rId4"/>
              <a:stretch>
                <a:fillRect/>
              </a:stretch>
            </p:blipFill>
            <p:spPr>
              <a:xfrm>
                <a:off x="7294794" y="2256190"/>
                <a:ext cx="108000" cy="216000"/>
              </a:xfrm>
              <a:prstGeom prst="rect">
                <a:avLst/>
              </a:prstGeom>
            </p:spPr>
          </p:pic>
        </mc:Fallback>
      </mc:AlternateContent>
    </p:spTree>
    <p:extLst>
      <p:ext uri="{BB962C8B-B14F-4D97-AF65-F5344CB8AC3E}">
        <p14:creationId xmlns:p14="http://schemas.microsoft.com/office/powerpoint/2010/main" val="6712665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8E5BFA65-CC87-4486-8962-2538EC17B615}"/>
              </a:ext>
            </a:extLst>
          </p:cNvPr>
          <p:cNvSpPr>
            <a:spLocks noGrp="1"/>
          </p:cNvSpPr>
          <p:nvPr>
            <p:ph type="title"/>
          </p:nvPr>
        </p:nvSpPr>
        <p:spPr>
          <a:xfrm>
            <a:off x="1097280" y="286603"/>
            <a:ext cx="10058400" cy="1450757"/>
          </a:xfrm>
        </p:spPr>
        <p:txBody>
          <a:bodyPr anchor="ctr">
            <a:normAutofit/>
          </a:bodyPr>
          <a:lstStyle/>
          <a:p>
            <a:r>
              <a:rPr lang="fr-FR" dirty="0">
                <a:solidFill>
                  <a:srgbClr val="FFFFFF"/>
                </a:solidFill>
              </a:rPr>
              <a:t>Prototype</a:t>
            </a:r>
            <a:endParaRPr lang="fr-MA" dirty="0">
              <a:solidFill>
                <a:srgbClr val="FFFFFF"/>
              </a:solidFill>
            </a:endParaRPr>
          </a:p>
        </p:txBody>
      </p:sp>
      <p:sp>
        <p:nvSpPr>
          <p:cNvPr id="3" name="Espace réservé du contenu 2">
            <a:extLst>
              <a:ext uri="{FF2B5EF4-FFF2-40B4-BE49-F238E27FC236}">
                <a16:creationId xmlns:a16="http://schemas.microsoft.com/office/drawing/2014/main" id="{74FD655B-745A-4C61-A8E4-3EC545B95BED}"/>
              </a:ext>
            </a:extLst>
          </p:cNvPr>
          <p:cNvSpPr>
            <a:spLocks noGrp="1"/>
          </p:cNvSpPr>
          <p:nvPr>
            <p:ph idx="1"/>
          </p:nvPr>
        </p:nvSpPr>
        <p:spPr>
          <a:xfrm>
            <a:off x="375921" y="2191603"/>
            <a:ext cx="6309359" cy="4041557"/>
          </a:xfrm>
        </p:spPr>
        <p:txBody>
          <a:bodyPr>
            <a:normAutofit fontScale="92500"/>
          </a:bodyPr>
          <a:lstStyle/>
          <a:p>
            <a:r>
              <a:rPr lang="en-US" sz="2400" b="1" i="0" dirty="0">
                <a:solidFill>
                  <a:srgbClr val="292929"/>
                </a:solidFill>
                <a:effectLst/>
                <a:latin typeface="charter"/>
              </a:rPr>
              <a:t>      Prototype</a:t>
            </a:r>
            <a:r>
              <a:rPr lang="en-US" sz="2400" b="0" i="0" dirty="0">
                <a:solidFill>
                  <a:srgbClr val="292929"/>
                </a:solidFill>
                <a:effectLst/>
                <a:latin typeface="charter"/>
              </a:rPr>
              <a:t> </a:t>
            </a:r>
            <a:r>
              <a:rPr lang="fr-FR" sz="2400" b="0" i="0" dirty="0">
                <a:solidFill>
                  <a:srgbClr val="292929"/>
                </a:solidFill>
                <a:effectLst/>
                <a:latin typeface="charter"/>
              </a:rPr>
              <a:t> </a:t>
            </a:r>
            <a:r>
              <a:rPr lang="fr-FR" sz="2400" b="0" i="0" u="sng" dirty="0">
                <a:solidFill>
                  <a:srgbClr val="292929"/>
                </a:solidFill>
                <a:effectLst/>
                <a:latin typeface="charter"/>
              </a:rPr>
              <a:t>est déjà très proche du produit fini. Ici, les processus peuvent être simulés et l'interaction de l'utilisateur peut être testée</a:t>
            </a:r>
            <a:r>
              <a:rPr lang="fr-FR" sz="2400" b="0" i="0" dirty="0">
                <a:solidFill>
                  <a:srgbClr val="292929"/>
                </a:solidFill>
                <a:effectLst/>
                <a:latin typeface="charter"/>
              </a:rPr>
              <a:t>. </a:t>
            </a:r>
            <a:r>
              <a:rPr lang="fr-FR" sz="2400" b="0" i="0" u="sng" dirty="0">
                <a:solidFill>
                  <a:srgbClr val="292929"/>
                </a:solidFill>
                <a:effectLst/>
                <a:latin typeface="charter"/>
              </a:rPr>
              <a:t>Un prototype ressemble beaucoup au produit fini</a:t>
            </a:r>
            <a:r>
              <a:rPr lang="fr-FR" sz="2400" b="0" i="0" dirty="0">
                <a:solidFill>
                  <a:srgbClr val="292929"/>
                </a:solidFill>
                <a:effectLst/>
                <a:latin typeface="charter"/>
              </a:rPr>
              <a:t>. Le prototypage précoce peut économiser beaucoup de temps et de coûts de développement, de sorte que le travail d'architecture de produit </a:t>
            </a:r>
            <a:r>
              <a:rPr lang="fr-FR" sz="2400" b="0" i="0" dirty="0" err="1">
                <a:solidFill>
                  <a:srgbClr val="292929"/>
                </a:solidFill>
                <a:effectLst/>
                <a:latin typeface="charter"/>
              </a:rPr>
              <a:t>back-end</a:t>
            </a:r>
            <a:r>
              <a:rPr lang="fr-FR" sz="2400" b="0" i="0" dirty="0">
                <a:solidFill>
                  <a:srgbClr val="292929"/>
                </a:solidFill>
                <a:effectLst/>
                <a:latin typeface="charter"/>
              </a:rPr>
              <a:t> ne sera pas vain en raison d'une conception déraisonnable de l'interface utilisateur. Un prototype est un excellent outil pour obtenir les retours des utilisateurs et tester le produit.</a:t>
            </a:r>
            <a:endParaRPr lang="fr-MA" sz="2400"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 4">
            <a:extLst>
              <a:ext uri="{FF2B5EF4-FFF2-40B4-BE49-F238E27FC236}">
                <a16:creationId xmlns:a16="http://schemas.microsoft.com/office/drawing/2014/main" id="{3C61E77C-BF20-46E2-A1C2-907863D2003C}"/>
              </a:ext>
            </a:extLst>
          </p:cNvPr>
          <p:cNvPicPr>
            <a:picLocks noChangeAspect="1"/>
          </p:cNvPicPr>
          <p:nvPr/>
        </p:nvPicPr>
        <p:blipFill rotWithShape="1">
          <a:blip r:embed="rId2">
            <a:extLst>
              <a:ext uri="{28A0092B-C50C-407E-A947-70E740481C1C}">
                <a14:useLocalDpi xmlns:a14="http://schemas.microsoft.com/office/drawing/2010/main" val="0"/>
              </a:ext>
            </a:extLst>
          </a:blip>
          <a:srcRect l="15280" t="4904" r="16210"/>
          <a:stretch/>
        </p:blipFill>
        <p:spPr>
          <a:xfrm>
            <a:off x="6817360" y="2191603"/>
            <a:ext cx="5283200" cy="3833277"/>
          </a:xfrm>
          <a:prstGeom prst="rect">
            <a:avLst/>
          </a:prstGeom>
        </p:spPr>
      </p:pic>
    </p:spTree>
    <p:extLst>
      <p:ext uri="{BB962C8B-B14F-4D97-AF65-F5344CB8AC3E}">
        <p14:creationId xmlns:p14="http://schemas.microsoft.com/office/powerpoint/2010/main" val="202118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DFFE46-7A04-4553-94E9-7284434AB803}"/>
              </a:ext>
            </a:extLst>
          </p:cNvPr>
          <p:cNvSpPr>
            <a:spLocks noGrp="1"/>
          </p:cNvSpPr>
          <p:nvPr>
            <p:ph type="title"/>
          </p:nvPr>
        </p:nvSpPr>
        <p:spPr/>
        <p:txBody>
          <a:bodyPr>
            <a:normAutofit fontScale="90000"/>
          </a:bodyPr>
          <a:lstStyle/>
          <a:p>
            <a:r>
              <a:rPr lang="fr-FR" sz="4000" dirty="0"/>
              <a:t>Quels outils sont disponibles pour les wireframes, les maquettes et les prototypes ?</a:t>
            </a:r>
            <a:br>
              <a:rPr lang="fr-MA" sz="4800" dirty="0"/>
            </a:br>
            <a:endParaRPr lang="fr-MA" dirty="0"/>
          </a:p>
        </p:txBody>
      </p:sp>
      <p:sp>
        <p:nvSpPr>
          <p:cNvPr id="4" name="Espace réservé du contenu 3">
            <a:extLst>
              <a:ext uri="{FF2B5EF4-FFF2-40B4-BE49-F238E27FC236}">
                <a16:creationId xmlns:a16="http://schemas.microsoft.com/office/drawing/2014/main" id="{97DF917F-41C2-4278-9AB5-35F968D09D46}"/>
              </a:ext>
            </a:extLst>
          </p:cNvPr>
          <p:cNvSpPr>
            <a:spLocks noGrp="1"/>
          </p:cNvSpPr>
          <p:nvPr>
            <p:ph idx="1"/>
          </p:nvPr>
        </p:nvSpPr>
        <p:spPr/>
        <p:txBody>
          <a:bodyPr>
            <a:normAutofit/>
          </a:bodyPr>
          <a:lstStyle/>
          <a:p>
            <a:r>
              <a:rPr lang="fr-FR" dirty="0"/>
              <a:t>-Il y a plusieurs outils </a:t>
            </a:r>
            <a:r>
              <a:rPr kumimoji="0" lang="fr-FR" altLang="fr-FR" sz="2000" b="0" i="0" u="none" strike="noStrike" cap="none" normalizeH="0" baseline="0" dirty="0">
                <a:ln>
                  <a:noFill/>
                </a:ln>
                <a:solidFill>
                  <a:srgbClr val="202124"/>
                </a:solidFill>
                <a:effectLst/>
                <a:latin typeface="inherit"/>
              </a:rPr>
              <a:t>qui pourraient nous aider à créer des wireframes, des maquettes et des prototypes</a:t>
            </a:r>
            <a:r>
              <a:rPr kumimoji="0" lang="fr-FR" altLang="fr-FR" sz="700" b="0" i="0" u="none" strike="noStrike" cap="none" normalizeH="0" baseline="0" dirty="0">
                <a:ln>
                  <a:noFill/>
                </a:ln>
                <a:solidFill>
                  <a:schemeClr val="tx1"/>
                </a:solidFill>
                <a:effectLst/>
                <a:latin typeface="inherit"/>
              </a:rPr>
              <a:t> </a:t>
            </a:r>
            <a:r>
              <a:rPr kumimoji="0" lang="fr-FR" altLang="fr-FR" sz="2000" b="0" i="0" u="none" strike="noStrike" cap="none" normalizeH="0" baseline="0" dirty="0">
                <a:ln>
                  <a:noFill/>
                </a:ln>
                <a:solidFill>
                  <a:schemeClr val="tx1"/>
                </a:solidFill>
                <a:effectLst/>
                <a:latin typeface="inherit"/>
              </a:rPr>
              <a:t> </a:t>
            </a:r>
            <a:r>
              <a:rPr lang="fr-FR" altLang="fr-FR" sz="2000" dirty="0">
                <a:solidFill>
                  <a:schemeClr val="tx1"/>
                </a:solidFill>
                <a:latin typeface="inherit"/>
              </a:rPr>
              <a:t>(</a:t>
            </a:r>
            <a:r>
              <a:rPr lang="fr-FR" altLang="fr-FR" sz="2000" dirty="0" err="1">
                <a:solidFill>
                  <a:schemeClr val="tx1"/>
                </a:solidFill>
                <a:latin typeface="inherit"/>
              </a:rPr>
              <a:t>Illustrator,adobe</a:t>
            </a:r>
            <a:r>
              <a:rPr lang="fr-FR" altLang="fr-FR" sz="2000" dirty="0">
                <a:solidFill>
                  <a:schemeClr val="tx1"/>
                </a:solidFill>
                <a:latin typeface="inherit"/>
              </a:rPr>
              <a:t> </a:t>
            </a:r>
            <a:r>
              <a:rPr lang="fr-FR" altLang="fr-FR" sz="2000" dirty="0" err="1">
                <a:solidFill>
                  <a:schemeClr val="tx1"/>
                </a:solidFill>
                <a:latin typeface="inherit"/>
              </a:rPr>
              <a:t>xd,Sketch</a:t>
            </a:r>
            <a:r>
              <a:rPr lang="fr-FR" altLang="fr-FR" sz="2000" dirty="0">
                <a:solidFill>
                  <a:schemeClr val="tx1"/>
                </a:solidFill>
                <a:latin typeface="inherit"/>
              </a:rPr>
              <a:t>…)</a:t>
            </a:r>
          </a:p>
          <a:p>
            <a:r>
              <a:rPr lang="fr-FR" altLang="fr-FR" sz="2000" dirty="0">
                <a:solidFill>
                  <a:schemeClr val="tx1"/>
                </a:solidFill>
                <a:latin typeface="inherit"/>
              </a:rPr>
              <a:t>-Lorsque on veut choisir une technologie , </a:t>
            </a:r>
            <a:r>
              <a:rPr kumimoji="0" lang="fr-FR" altLang="fr-FR" sz="2000" b="0" i="0" u="none" strike="noStrike" cap="none" normalizeH="0" baseline="0" dirty="0">
                <a:ln>
                  <a:noFill/>
                </a:ln>
                <a:solidFill>
                  <a:srgbClr val="202124"/>
                </a:solidFill>
                <a:effectLst/>
                <a:latin typeface="inherit"/>
              </a:rPr>
              <a:t>IL faut toujours trouver des réponses à ces questions et d’autre </a:t>
            </a:r>
            <a:r>
              <a:rPr kumimoji="0" lang="fr-FR" altLang="fr-FR" sz="700" b="0" i="0" u="none" strike="noStrike" cap="none" normalizeH="0" baseline="0" dirty="0">
                <a:ln>
                  <a:noFill/>
                </a:ln>
                <a:solidFill>
                  <a:schemeClr val="tx1"/>
                </a:solidFill>
                <a:effectLst/>
              </a:rPr>
              <a:t> </a:t>
            </a:r>
            <a:r>
              <a:rPr kumimoji="0" lang="fr-FR" altLang="fr-FR" sz="2000" b="0" i="0" u="none" strike="noStrike" cap="none" normalizeH="0" baseline="0" dirty="0">
                <a:ln>
                  <a:noFill/>
                </a:ln>
                <a:solidFill>
                  <a:schemeClr val="tx1"/>
                </a:solidFill>
                <a:effectLst/>
              </a:rPr>
              <a:t> :</a:t>
            </a:r>
            <a:endParaRPr kumimoji="0" lang="fr-FR" altLang="fr-FR" sz="2000" b="0" i="0" u="none" strike="noStrike" cap="none" normalizeH="0" baseline="0" dirty="0">
              <a:ln>
                <a:noFill/>
              </a:ln>
              <a:solidFill>
                <a:schemeClr val="tx1"/>
              </a:solidFill>
              <a:effectLst/>
              <a:latin typeface="Arial" panose="020B0604020202020204" pitchFamily="34" charset="0"/>
            </a:endParaRPr>
          </a:p>
          <a:p>
            <a:r>
              <a:rPr kumimoji="0" lang="fr-FR" altLang="fr-FR" sz="2000" b="0" i="0" u="none" strike="noStrike" cap="none" normalizeH="0" baseline="0" dirty="0">
                <a:ln>
                  <a:noFill/>
                </a:ln>
                <a:solidFill>
                  <a:schemeClr val="tx1"/>
                </a:solidFill>
                <a:effectLst/>
                <a:latin typeface="Arial" panose="020B0604020202020204" pitchFamily="34" charset="0"/>
              </a:rPr>
              <a:t>         Cela veut-il la peine de passer votre temps a l’apprendre ?</a:t>
            </a:r>
          </a:p>
          <a:p>
            <a:r>
              <a:rPr lang="fr-MA" dirty="0"/>
              <a:t>          </a:t>
            </a:r>
            <a:r>
              <a:rPr lang="fr-MA" sz="2000" dirty="0"/>
              <a:t>Combien de temps faut-il pour s’adapter avec l’outil ?</a:t>
            </a:r>
          </a:p>
          <a:p>
            <a:r>
              <a:rPr lang="fr-MA" dirty="0"/>
              <a:t>          </a:t>
            </a:r>
            <a:r>
              <a:rPr lang="fr-MA" sz="2000" dirty="0"/>
              <a:t>A combien de temps on peut réellement développer un prototype en utilisant cet outil ?</a:t>
            </a:r>
          </a:p>
          <a:p>
            <a:r>
              <a:rPr lang="fr-MA" dirty="0"/>
              <a:t>          Combien il faut payer pour utiliser cet technologie ? Et est-il digne ?</a:t>
            </a:r>
          </a:p>
        </p:txBody>
      </p:sp>
      <p:sp>
        <p:nvSpPr>
          <p:cNvPr id="5" name="Rectangle 1">
            <a:extLst>
              <a:ext uri="{FF2B5EF4-FFF2-40B4-BE49-F238E27FC236}">
                <a16:creationId xmlns:a16="http://schemas.microsoft.com/office/drawing/2014/main" id="{BB326216-CEFA-4F61-8C0A-09A39ACBF12E}"/>
              </a:ext>
            </a:extLst>
          </p:cNvPr>
          <p:cNvSpPr>
            <a:spLocks noChangeArrowheads="1"/>
          </p:cNvSpPr>
          <p:nvPr/>
        </p:nvSpPr>
        <p:spPr bwMode="auto">
          <a:xfrm>
            <a:off x="0" y="79837"/>
            <a:ext cx="92974"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100" b="0" i="0" u="none" strike="noStrike" cap="none" normalizeH="0" baseline="0" dirty="0">
                <a:ln>
                  <a:noFill/>
                </a:ln>
                <a:solidFill>
                  <a:srgbClr val="202124"/>
                </a:solidFill>
                <a:effectLst/>
                <a:latin typeface="inherit"/>
              </a:rPr>
              <a:t>,</a:t>
            </a: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57F6E96-AD61-4969-8098-DA50613C6A63}"/>
              </a:ext>
            </a:extLst>
          </p:cNvPr>
          <p:cNvSpPr>
            <a:spLocks noChangeArrowheads="1"/>
          </p:cNvSpPr>
          <p:nvPr/>
        </p:nvSpPr>
        <p:spPr bwMode="auto">
          <a:xfrm>
            <a:off x="-1215483" y="328626"/>
            <a:ext cx="25648"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C4905172-7DE0-4149-8EFF-AEC0CDFF8D95}"/>
              </a:ext>
            </a:extLst>
          </p:cNvPr>
          <p:cNvSpPr>
            <a:spLocks noChangeArrowheads="1"/>
          </p:cNvSpPr>
          <p:nvPr/>
        </p:nvSpPr>
        <p:spPr bwMode="auto">
          <a:xfrm>
            <a:off x="92974" y="251681"/>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2F5F29BB-1740-41A3-B5A9-C50C7CFB1328}"/>
              </a:ext>
            </a:extLst>
          </p:cNvPr>
          <p:cNvSpPr>
            <a:spLocks noChangeArrowheads="1"/>
          </p:cNvSpPr>
          <p:nvPr/>
        </p:nvSpPr>
        <p:spPr bwMode="auto">
          <a:xfrm flipH="1">
            <a:off x="-965044" y="334534"/>
            <a:ext cx="46390" cy="67710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8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BE40827B-2934-4279-8918-9883460A8FBB}"/>
              </a:ext>
            </a:extLst>
          </p:cNvPr>
          <p:cNvSpPr>
            <a:spLocks noChangeArrowheads="1"/>
          </p:cNvSpPr>
          <p:nvPr/>
        </p:nvSpPr>
        <p:spPr bwMode="auto">
          <a:xfrm>
            <a:off x="0" y="-109954"/>
            <a:ext cx="65" cy="67710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8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Flèche : droite 11">
            <a:extLst>
              <a:ext uri="{FF2B5EF4-FFF2-40B4-BE49-F238E27FC236}">
                <a16:creationId xmlns:a16="http://schemas.microsoft.com/office/drawing/2014/main" id="{D44E3EB8-8607-4E53-93B6-9107D9237658}"/>
              </a:ext>
            </a:extLst>
          </p:cNvPr>
          <p:cNvSpPr/>
          <p:nvPr/>
        </p:nvSpPr>
        <p:spPr>
          <a:xfrm flipV="1">
            <a:off x="1293544" y="3919805"/>
            <a:ext cx="278781" cy="133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3" name="Flèche : droite 12">
            <a:extLst>
              <a:ext uri="{FF2B5EF4-FFF2-40B4-BE49-F238E27FC236}">
                <a16:creationId xmlns:a16="http://schemas.microsoft.com/office/drawing/2014/main" id="{44827D06-EACF-4B27-B593-85AEADBE8305}"/>
              </a:ext>
            </a:extLst>
          </p:cNvPr>
          <p:cNvSpPr/>
          <p:nvPr/>
        </p:nvSpPr>
        <p:spPr>
          <a:xfrm>
            <a:off x="1293545" y="4471641"/>
            <a:ext cx="278780" cy="133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5" name="Flèche : droite 14">
            <a:extLst>
              <a:ext uri="{FF2B5EF4-FFF2-40B4-BE49-F238E27FC236}">
                <a16:creationId xmlns:a16="http://schemas.microsoft.com/office/drawing/2014/main" id="{33AFD4F1-A814-4464-8618-9A074CA0736D}"/>
              </a:ext>
            </a:extLst>
          </p:cNvPr>
          <p:cNvSpPr/>
          <p:nvPr/>
        </p:nvSpPr>
        <p:spPr>
          <a:xfrm>
            <a:off x="1293545" y="5001172"/>
            <a:ext cx="278780" cy="133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4" name="Flèche : droite 13">
            <a:extLst>
              <a:ext uri="{FF2B5EF4-FFF2-40B4-BE49-F238E27FC236}">
                <a16:creationId xmlns:a16="http://schemas.microsoft.com/office/drawing/2014/main" id="{22F4AD84-5DF8-44FA-A844-56E65A728AA8}"/>
              </a:ext>
            </a:extLst>
          </p:cNvPr>
          <p:cNvSpPr/>
          <p:nvPr/>
        </p:nvSpPr>
        <p:spPr>
          <a:xfrm>
            <a:off x="1293545" y="5533717"/>
            <a:ext cx="278780" cy="133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Tree>
    <p:extLst>
      <p:ext uri="{BB962C8B-B14F-4D97-AF65-F5344CB8AC3E}">
        <p14:creationId xmlns:p14="http://schemas.microsoft.com/office/powerpoint/2010/main" val="303479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2">
            <a:extLst>
              <a:ext uri="{FF2B5EF4-FFF2-40B4-BE49-F238E27FC236}">
                <a16:creationId xmlns:a16="http://schemas.microsoft.com/office/drawing/2014/main" id="{A99652B2-1F08-4199-8EED-77E90EED0E7B}"/>
              </a:ext>
            </a:extLst>
          </p:cNvPr>
          <p:cNvGraphicFramePr>
            <a:graphicFrameLocks noGrp="1"/>
          </p:cNvGraphicFramePr>
          <p:nvPr>
            <p:extLst>
              <p:ext uri="{D42A27DB-BD31-4B8C-83A1-F6EECF244321}">
                <p14:modId xmlns:p14="http://schemas.microsoft.com/office/powerpoint/2010/main" val="3332425902"/>
              </p:ext>
            </p:extLst>
          </p:nvPr>
        </p:nvGraphicFramePr>
        <p:xfrm>
          <a:off x="0" y="1"/>
          <a:ext cx="12192000" cy="7613649"/>
        </p:xfrm>
        <a:graphic>
          <a:graphicData uri="http://schemas.openxmlformats.org/drawingml/2006/table">
            <a:tbl>
              <a:tblPr firstRow="1" bandRow="1">
                <a:tableStyleId>{073A0DAA-6AF3-43AB-8588-CEC1D06C72B9}</a:tableStyleId>
              </a:tblPr>
              <a:tblGrid>
                <a:gridCol w="4087092">
                  <a:extLst>
                    <a:ext uri="{9D8B030D-6E8A-4147-A177-3AD203B41FA5}">
                      <a16:colId xmlns:a16="http://schemas.microsoft.com/office/drawing/2014/main" val="554554334"/>
                    </a:ext>
                  </a:extLst>
                </a:gridCol>
                <a:gridCol w="4031672">
                  <a:extLst>
                    <a:ext uri="{9D8B030D-6E8A-4147-A177-3AD203B41FA5}">
                      <a16:colId xmlns:a16="http://schemas.microsoft.com/office/drawing/2014/main" val="1232644023"/>
                    </a:ext>
                  </a:extLst>
                </a:gridCol>
                <a:gridCol w="4073236">
                  <a:extLst>
                    <a:ext uri="{9D8B030D-6E8A-4147-A177-3AD203B41FA5}">
                      <a16:colId xmlns:a16="http://schemas.microsoft.com/office/drawing/2014/main" val="1894825473"/>
                    </a:ext>
                  </a:extLst>
                </a:gridCol>
              </a:tblGrid>
              <a:tr h="644063">
                <a:tc>
                  <a:txBody>
                    <a:bodyPr/>
                    <a:lstStyle/>
                    <a:p>
                      <a:r>
                        <a:rPr lang="fr-FR" sz="4000" dirty="0"/>
                        <a:t>        FIGMA</a:t>
                      </a:r>
                      <a:endParaRPr lang="fr-MA" sz="4000" dirty="0"/>
                    </a:p>
                  </a:txBody>
                  <a:tcPr/>
                </a:tc>
                <a:tc>
                  <a:txBody>
                    <a:bodyPr/>
                    <a:lstStyle/>
                    <a:p>
                      <a:r>
                        <a:rPr lang="fr-FR" sz="4000" dirty="0"/>
                        <a:t>     SKETCH</a:t>
                      </a:r>
                      <a:endParaRPr lang="fr-MA" sz="4000" dirty="0"/>
                    </a:p>
                  </a:txBody>
                  <a:tcPr/>
                </a:tc>
                <a:tc>
                  <a:txBody>
                    <a:bodyPr/>
                    <a:lstStyle/>
                    <a:p>
                      <a:r>
                        <a:rPr lang="fr-FR" sz="4000" dirty="0"/>
                        <a:t>       ADOBE XD</a:t>
                      </a:r>
                      <a:endParaRPr lang="fr-MA" sz="4000" dirty="0"/>
                    </a:p>
                  </a:txBody>
                  <a:tcPr/>
                </a:tc>
                <a:extLst>
                  <a:ext uri="{0D108BD9-81ED-4DB2-BD59-A6C34878D82A}">
                    <a16:rowId xmlns:a16="http://schemas.microsoft.com/office/drawing/2014/main" val="3227415995"/>
                  </a:ext>
                </a:extLst>
              </a:tr>
              <a:tr h="681710">
                <a:tc>
                  <a:txBody>
                    <a:bodyPr/>
                    <a:lstStyle/>
                    <a:p>
                      <a:r>
                        <a:rPr lang="fr-MA" sz="3200" b="0" i="0" kern="1200" dirty="0">
                          <a:solidFill>
                            <a:schemeClr val="dk1"/>
                          </a:solidFill>
                          <a:effectLst/>
                          <a:latin typeface="+mn-lt"/>
                          <a:ea typeface="+mn-ea"/>
                          <a:cs typeface="+mn-cs"/>
                        </a:rPr>
                        <a:t>  Browser-</a:t>
                      </a:r>
                      <a:r>
                        <a:rPr lang="fr-MA" sz="3200" b="0" i="0" kern="1200" dirty="0" err="1">
                          <a:solidFill>
                            <a:schemeClr val="dk1"/>
                          </a:solidFill>
                          <a:effectLst/>
                          <a:latin typeface="+mn-lt"/>
                          <a:ea typeface="+mn-ea"/>
                          <a:cs typeface="+mn-cs"/>
                        </a:rPr>
                        <a:t>based</a:t>
                      </a:r>
                      <a:r>
                        <a:rPr lang="fr-MA" sz="3200" b="0" i="0" kern="1200" dirty="0">
                          <a:solidFill>
                            <a:schemeClr val="dk1"/>
                          </a:solidFill>
                          <a:effectLst/>
                          <a:latin typeface="+mn-lt"/>
                          <a:ea typeface="+mn-ea"/>
                          <a:cs typeface="+mn-cs"/>
                        </a:rPr>
                        <a:t> app</a:t>
                      </a:r>
                      <a:endParaRPr lang="fr-MA" sz="3200" dirty="0"/>
                    </a:p>
                  </a:txBody>
                  <a:tcPr/>
                </a:tc>
                <a:tc>
                  <a:txBody>
                    <a:bodyPr/>
                    <a:lstStyle/>
                    <a:p>
                      <a:r>
                        <a:rPr lang="fr-MA" sz="2800" b="0" i="0" kern="1200" dirty="0">
                          <a:solidFill>
                            <a:schemeClr val="dk1"/>
                          </a:solidFill>
                          <a:effectLst/>
                          <a:latin typeface="+mn-lt"/>
                          <a:ea typeface="+mn-ea"/>
                          <a:cs typeface="+mn-cs"/>
                        </a:rPr>
                        <a:t>Desktop and browser app</a:t>
                      </a:r>
                      <a:endParaRPr lang="fr-MA" sz="2800" dirty="0"/>
                    </a:p>
                  </a:txBody>
                  <a:tcPr/>
                </a:tc>
                <a:tc>
                  <a:txBody>
                    <a:bodyPr/>
                    <a:lstStyle/>
                    <a:p>
                      <a:r>
                        <a:rPr lang="fr-MA" sz="2800" b="0" i="0" kern="1200" dirty="0">
                          <a:solidFill>
                            <a:schemeClr val="dk1"/>
                          </a:solidFill>
                          <a:effectLst/>
                          <a:latin typeface="+mn-lt"/>
                          <a:ea typeface="+mn-ea"/>
                          <a:cs typeface="+mn-cs"/>
                        </a:rPr>
                        <a:t> Desktop  and mobile app</a:t>
                      </a:r>
                      <a:endParaRPr lang="fr-MA" sz="2800" dirty="0"/>
                    </a:p>
                  </a:txBody>
                  <a:tcPr/>
                </a:tc>
                <a:extLst>
                  <a:ext uri="{0D108BD9-81ED-4DB2-BD59-A6C34878D82A}">
                    <a16:rowId xmlns:a16="http://schemas.microsoft.com/office/drawing/2014/main" val="1415978213"/>
                  </a:ext>
                </a:extLst>
              </a:tr>
              <a:tr h="868084">
                <a:tc>
                  <a:txBody>
                    <a:bodyPr/>
                    <a:lstStyle/>
                    <a:p>
                      <a:r>
                        <a:rPr lang="fr-FR" sz="2800" dirty="0"/>
                        <a:t>Most </a:t>
                      </a:r>
                      <a:r>
                        <a:rPr lang="fr-FR" sz="2800" dirty="0" err="1"/>
                        <a:t>used</a:t>
                      </a:r>
                      <a:r>
                        <a:rPr lang="fr-FR" sz="2800" dirty="0"/>
                        <a:t> </a:t>
                      </a:r>
                      <a:r>
                        <a:rPr lang="fr-FR" sz="2800" dirty="0" err="1"/>
                        <a:t>between</a:t>
                      </a:r>
                      <a:r>
                        <a:rPr lang="fr-FR" sz="2800" dirty="0"/>
                        <a:t> the </a:t>
                      </a:r>
                      <a:r>
                        <a:rPr lang="fr-FR" sz="2800" dirty="0" err="1"/>
                        <a:t>three</a:t>
                      </a:r>
                      <a:endParaRPr lang="fr-MA" sz="2800" dirty="0"/>
                    </a:p>
                  </a:txBody>
                  <a:tcPr/>
                </a:tc>
                <a:tc>
                  <a:txBody>
                    <a:bodyPr/>
                    <a:lstStyle/>
                    <a:p>
                      <a:r>
                        <a:rPr lang="fr-FR" sz="2800" dirty="0"/>
                        <a:t> </a:t>
                      </a:r>
                      <a:r>
                        <a:rPr lang="fr-FR" sz="2800" dirty="0" err="1"/>
                        <a:t>Easy</a:t>
                      </a:r>
                      <a:r>
                        <a:rPr lang="fr-FR" sz="2800" dirty="0"/>
                        <a:t> To </a:t>
                      </a:r>
                      <a:r>
                        <a:rPr lang="fr-FR" sz="2800" dirty="0" err="1"/>
                        <a:t>Learn</a:t>
                      </a:r>
                      <a:r>
                        <a:rPr lang="fr-FR" sz="2800" dirty="0"/>
                        <a:t> and use </a:t>
                      </a:r>
                      <a:endParaRPr lang="fr-MA" sz="2800" dirty="0"/>
                    </a:p>
                  </a:txBody>
                  <a:tcPr/>
                </a:tc>
                <a:tc>
                  <a:txBody>
                    <a:bodyPr/>
                    <a:lstStyle/>
                    <a:p>
                      <a:r>
                        <a:rPr lang="en-US" sz="2400" b="0" i="0" kern="1200" dirty="0">
                          <a:solidFill>
                            <a:schemeClr val="dk1"/>
                          </a:solidFill>
                          <a:effectLst/>
                          <a:latin typeface="+mn-lt"/>
                          <a:ea typeface="+mn-ea"/>
                          <a:cs typeface="+mn-cs"/>
                        </a:rPr>
                        <a:t>Has the best prototyping features out of all the 3</a:t>
                      </a:r>
                      <a:endParaRPr lang="fr-MA" sz="2400" dirty="0"/>
                    </a:p>
                  </a:txBody>
                  <a:tcPr/>
                </a:tc>
                <a:extLst>
                  <a:ext uri="{0D108BD9-81ED-4DB2-BD59-A6C34878D82A}">
                    <a16:rowId xmlns:a16="http://schemas.microsoft.com/office/drawing/2014/main" val="1684415395"/>
                  </a:ext>
                </a:extLst>
              </a:tr>
              <a:tr h="1092106">
                <a:tc>
                  <a:txBody>
                    <a:bodyPr/>
                    <a:lstStyle/>
                    <a:p>
                      <a:r>
                        <a:rPr lang="en-US" sz="2400" b="0" i="0" kern="1200" dirty="0">
                          <a:solidFill>
                            <a:schemeClr val="dk1"/>
                          </a:solidFill>
                          <a:effectLst/>
                          <a:latin typeface="+mn-lt"/>
                          <a:ea typeface="+mn-ea"/>
                          <a:cs typeface="+mn-cs"/>
                        </a:rPr>
                        <a:t>it runs on any browser, including </a:t>
                      </a:r>
                      <a:r>
                        <a:rPr lang="en-US" sz="2400" b="0" i="0" kern="1200" dirty="0" err="1">
                          <a:solidFill>
                            <a:schemeClr val="dk1"/>
                          </a:solidFill>
                          <a:effectLst/>
                          <a:latin typeface="+mn-lt"/>
                          <a:ea typeface="+mn-ea"/>
                          <a:cs typeface="+mn-cs"/>
                        </a:rPr>
                        <a:t>ChromeOS</a:t>
                      </a:r>
                      <a:r>
                        <a:rPr lang="en-US" sz="2400" b="0" i="0" kern="1200" dirty="0">
                          <a:solidFill>
                            <a:schemeClr val="dk1"/>
                          </a:solidFill>
                          <a:effectLst/>
                          <a:latin typeface="+mn-lt"/>
                          <a:ea typeface="+mn-ea"/>
                          <a:cs typeface="+mn-cs"/>
                        </a:rPr>
                        <a:t>, Linux, macOS, and Windows</a:t>
                      </a:r>
                      <a:endParaRPr lang="fr-MA" sz="2400" dirty="0"/>
                    </a:p>
                  </a:txBody>
                  <a:tcPr/>
                </a:tc>
                <a:tc>
                  <a:txBody>
                    <a:bodyPr/>
                    <a:lstStyle/>
                    <a:p>
                      <a:r>
                        <a:rPr lang="en-US" sz="2400" b="0" i="0" kern="1200" dirty="0">
                          <a:solidFill>
                            <a:schemeClr val="dk1"/>
                          </a:solidFill>
                          <a:effectLst/>
                          <a:latin typeface="+mn-lt"/>
                          <a:ea typeface="+mn-ea"/>
                          <a:cs typeface="+mn-cs"/>
                        </a:rPr>
                        <a:t>you can preview your designs easily on a mobile device</a:t>
                      </a:r>
                      <a:endParaRPr lang="fr-MA" sz="2400" dirty="0"/>
                    </a:p>
                  </a:txBody>
                  <a:tcPr/>
                </a:tc>
                <a:tc>
                  <a:txBody>
                    <a:bodyPr/>
                    <a:lstStyle/>
                    <a:p>
                      <a:r>
                        <a:rPr lang="en-US" sz="2000" b="0" i="0" kern="1200" dirty="0">
                          <a:solidFill>
                            <a:schemeClr val="dk1"/>
                          </a:solidFill>
                          <a:effectLst/>
                          <a:latin typeface="+mn-lt"/>
                          <a:ea typeface="+mn-ea"/>
                          <a:cs typeface="+mn-cs"/>
                        </a:rPr>
                        <a:t>there is an iOS and Android  version, allowing you to preview your work directly on mobile and tablet devices </a:t>
                      </a:r>
                      <a:endParaRPr lang="fr-MA" sz="2000" dirty="0"/>
                    </a:p>
                  </a:txBody>
                  <a:tcPr/>
                </a:tc>
                <a:extLst>
                  <a:ext uri="{0D108BD9-81ED-4DB2-BD59-A6C34878D82A}">
                    <a16:rowId xmlns:a16="http://schemas.microsoft.com/office/drawing/2014/main" val="377538102"/>
                  </a:ext>
                </a:extLst>
              </a:tr>
              <a:tr h="0">
                <a:tc>
                  <a:txBody>
                    <a:bodyPr/>
                    <a:lstStyle/>
                    <a:p>
                      <a:r>
                        <a:rPr lang="fr-MA" sz="2800" b="0" i="0" kern="1200" dirty="0">
                          <a:solidFill>
                            <a:schemeClr val="dk1"/>
                          </a:solidFill>
                          <a:effectLst/>
                          <a:latin typeface="+mn-lt"/>
                          <a:ea typeface="+mn-ea"/>
                          <a:cs typeface="+mn-cs"/>
                        </a:rPr>
                        <a:t>Advanced </a:t>
                      </a:r>
                      <a:r>
                        <a:rPr lang="fr-MA" sz="2800" b="0" i="0" kern="1200" dirty="0" err="1">
                          <a:solidFill>
                            <a:schemeClr val="dk1"/>
                          </a:solidFill>
                          <a:effectLst/>
                          <a:latin typeface="+mn-lt"/>
                          <a:ea typeface="+mn-ea"/>
                          <a:cs typeface="+mn-cs"/>
                        </a:rPr>
                        <a:t>prototyping</a:t>
                      </a:r>
                      <a:endParaRPr lang="fr-MA"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kern="1200" dirty="0">
                          <a:solidFill>
                            <a:schemeClr val="dk1"/>
                          </a:solidFill>
                          <a:effectLst/>
                          <a:latin typeface="+mn-lt"/>
                          <a:ea typeface="+mn-ea"/>
                          <a:cs typeface="+mn-cs"/>
                        </a:rPr>
                        <a:t>Great for mockups and wireframing</a:t>
                      </a:r>
                    </a:p>
                    <a:p>
                      <a:endParaRPr lang="fr-M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MA" sz="2400" b="0" i="0" kern="1200" dirty="0">
                          <a:solidFill>
                            <a:schemeClr val="dk1"/>
                          </a:solidFill>
                          <a:effectLst/>
                          <a:latin typeface="+mn-lt"/>
                          <a:ea typeface="+mn-ea"/>
                          <a:cs typeface="+mn-cs"/>
                        </a:rPr>
                        <a:t>Limited offline option cause </a:t>
                      </a:r>
                      <a:r>
                        <a:rPr lang="fr-MA" sz="2400" b="0" i="0" kern="1200" dirty="0" err="1">
                          <a:solidFill>
                            <a:schemeClr val="dk1"/>
                          </a:solidFill>
                          <a:effectLst/>
                          <a:latin typeface="+mn-lt"/>
                          <a:ea typeface="+mn-ea"/>
                          <a:cs typeface="+mn-cs"/>
                        </a:rPr>
                        <a:t>its</a:t>
                      </a:r>
                      <a:r>
                        <a:rPr lang="fr-MA" sz="2400" b="0" i="0" kern="1200" dirty="0">
                          <a:solidFill>
                            <a:schemeClr val="dk1"/>
                          </a:solidFill>
                          <a:effectLst/>
                          <a:latin typeface="+mn-lt"/>
                          <a:ea typeface="+mn-ea"/>
                          <a:cs typeface="+mn-cs"/>
                        </a:rPr>
                        <a:t> </a:t>
                      </a:r>
                      <a:r>
                        <a:rPr lang="en-US" sz="2400" b="0" i="0" kern="1200" dirty="0">
                          <a:solidFill>
                            <a:schemeClr val="dk1"/>
                          </a:solidFill>
                          <a:effectLst/>
                          <a:latin typeface="+mn-lt"/>
                          <a:ea typeface="+mn-ea"/>
                          <a:cs typeface="+mn-cs"/>
                        </a:rPr>
                        <a:t>it is a browser-based platform</a:t>
                      </a:r>
                      <a:endParaRPr lang="fr-MA" sz="2400" dirty="0"/>
                    </a:p>
                  </a:txBody>
                  <a:tcPr/>
                </a:tc>
                <a:extLst>
                  <a:ext uri="{0D108BD9-81ED-4DB2-BD59-A6C34878D82A}">
                    <a16:rowId xmlns:a16="http://schemas.microsoft.com/office/drawing/2014/main" val="3829748628"/>
                  </a:ext>
                </a:extLst>
              </a:tr>
              <a:tr h="1092106">
                <a:tc>
                  <a:txBody>
                    <a:bodyPr/>
                    <a:lstStyle/>
                    <a:p>
                      <a:r>
                        <a:rPr lang="fr-FR" sz="3200" dirty="0"/>
                        <a:t>  All Free</a:t>
                      </a:r>
                      <a:endParaRPr lang="fr-MA" sz="3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MA" sz="2800" b="0" i="0" kern="1200" dirty="0" err="1">
                          <a:solidFill>
                            <a:schemeClr val="dk1"/>
                          </a:solidFill>
                          <a:effectLst/>
                          <a:latin typeface="+mn-lt"/>
                          <a:ea typeface="+mn-ea"/>
                          <a:cs typeface="+mn-cs"/>
                        </a:rPr>
                        <a:t>Prototyping</a:t>
                      </a:r>
                      <a:r>
                        <a:rPr lang="fr-MA" sz="2800" b="0" i="0" kern="1200" dirty="0">
                          <a:solidFill>
                            <a:schemeClr val="dk1"/>
                          </a:solidFill>
                          <a:effectLst/>
                          <a:latin typeface="+mn-lt"/>
                          <a:ea typeface="+mn-ea"/>
                          <a:cs typeface="+mn-cs"/>
                        </a:rPr>
                        <a:t> </a:t>
                      </a:r>
                      <a:r>
                        <a:rPr lang="fr-MA" sz="2800" b="0" i="0" kern="1200" dirty="0" err="1">
                          <a:solidFill>
                            <a:schemeClr val="dk1"/>
                          </a:solidFill>
                          <a:effectLst/>
                          <a:latin typeface="+mn-lt"/>
                          <a:ea typeface="+mn-ea"/>
                          <a:cs typeface="+mn-cs"/>
                        </a:rPr>
                        <a:t>is</a:t>
                      </a:r>
                      <a:r>
                        <a:rPr lang="fr-MA" sz="2800" b="0" i="0" kern="1200" dirty="0">
                          <a:solidFill>
                            <a:schemeClr val="dk1"/>
                          </a:solidFill>
                          <a:effectLst/>
                          <a:latin typeface="+mn-lt"/>
                          <a:ea typeface="+mn-ea"/>
                          <a:cs typeface="+mn-cs"/>
                        </a:rPr>
                        <a:t> </a:t>
                      </a:r>
                      <a:r>
                        <a:rPr lang="fr-MA" sz="2800" b="0" i="0" kern="1200" dirty="0" err="1">
                          <a:solidFill>
                            <a:schemeClr val="dk1"/>
                          </a:solidFill>
                          <a:effectLst/>
                          <a:latin typeface="+mn-lt"/>
                          <a:ea typeface="+mn-ea"/>
                          <a:cs typeface="+mn-cs"/>
                        </a:rPr>
                        <a:t>very</a:t>
                      </a:r>
                      <a:r>
                        <a:rPr lang="fr-MA" sz="2800" b="0" i="0" kern="1200" dirty="0">
                          <a:solidFill>
                            <a:schemeClr val="dk1"/>
                          </a:solidFill>
                          <a:effectLst/>
                          <a:latin typeface="+mn-lt"/>
                          <a:ea typeface="+mn-ea"/>
                          <a:cs typeface="+mn-cs"/>
                        </a:rPr>
                        <a:t> basic</a:t>
                      </a:r>
                    </a:p>
                    <a:p>
                      <a:endParaRPr lang="fr-M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MA" sz="2800" b="0" i="0" kern="1200" dirty="0">
                          <a:solidFill>
                            <a:schemeClr val="dk1"/>
                          </a:solidFill>
                          <a:effectLst/>
                          <a:latin typeface="+mn-lt"/>
                          <a:ea typeface="+mn-ea"/>
                          <a:cs typeface="+mn-cs"/>
                        </a:rPr>
                        <a:t>No real-time collaboration</a:t>
                      </a:r>
                    </a:p>
                  </a:txBody>
                  <a:tcPr/>
                </a:tc>
                <a:extLst>
                  <a:ext uri="{0D108BD9-81ED-4DB2-BD59-A6C34878D82A}">
                    <a16:rowId xmlns:a16="http://schemas.microsoft.com/office/drawing/2014/main" val="2154090234"/>
                  </a:ext>
                </a:extLst>
              </a:tr>
              <a:tr h="10080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dirty="0"/>
                        <a:t> </a:t>
                      </a:r>
                      <a:r>
                        <a:rPr lang="fr-MA" sz="2400" b="0" i="0" kern="1200" dirty="0">
                          <a:solidFill>
                            <a:schemeClr val="dk1"/>
                          </a:solidFill>
                          <a:effectLst/>
                          <a:latin typeface="+mn-lt"/>
                          <a:ea typeface="+mn-ea"/>
                          <a:cs typeface="+mn-cs"/>
                        </a:rPr>
                        <a:t>Limited offline option cause </a:t>
                      </a:r>
                      <a:r>
                        <a:rPr lang="en-US" sz="2400" b="0" i="0" kern="1200" dirty="0">
                          <a:solidFill>
                            <a:schemeClr val="dk1"/>
                          </a:solidFill>
                          <a:effectLst/>
                          <a:latin typeface="+mn-lt"/>
                          <a:ea typeface="+mn-ea"/>
                          <a:cs typeface="+mn-cs"/>
                        </a:rPr>
                        <a:t>it is a browser-based platform</a:t>
                      </a:r>
                      <a:endParaRPr lang="fr-MA"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It  is  only  available    for macOS </a:t>
                      </a:r>
                      <a:endParaRPr lang="fr-M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The layout feature is not as progressive as Figma</a:t>
                      </a:r>
                    </a:p>
                    <a:p>
                      <a:endParaRPr lang="fr-MA" dirty="0"/>
                    </a:p>
                  </a:txBody>
                  <a:tcPr/>
                </a:tc>
                <a:extLst>
                  <a:ext uri="{0D108BD9-81ED-4DB2-BD59-A6C34878D82A}">
                    <a16:rowId xmlns:a16="http://schemas.microsoft.com/office/drawing/2014/main" val="3683108301"/>
                  </a:ext>
                </a:extLst>
              </a:tr>
              <a:tr h="566793">
                <a:tc>
                  <a:txBody>
                    <a:bodyPr/>
                    <a:lstStyle/>
                    <a:p>
                      <a:endParaRPr lang="fr-MA"/>
                    </a:p>
                  </a:txBody>
                  <a:tcPr/>
                </a:tc>
                <a:tc>
                  <a:txBody>
                    <a:bodyPr/>
                    <a:lstStyle/>
                    <a:p>
                      <a:endParaRPr lang="fr-MA" dirty="0"/>
                    </a:p>
                  </a:txBody>
                  <a:tcPr/>
                </a:tc>
                <a:tc>
                  <a:txBody>
                    <a:bodyPr/>
                    <a:lstStyle/>
                    <a:p>
                      <a:endParaRPr lang="fr-MA" dirty="0"/>
                    </a:p>
                  </a:txBody>
                  <a:tcPr/>
                </a:tc>
                <a:extLst>
                  <a:ext uri="{0D108BD9-81ED-4DB2-BD59-A6C34878D82A}">
                    <a16:rowId xmlns:a16="http://schemas.microsoft.com/office/drawing/2014/main" val="332847529"/>
                  </a:ext>
                </a:extLst>
              </a:tr>
            </a:tbl>
          </a:graphicData>
        </a:graphic>
      </p:graphicFrame>
    </p:spTree>
    <p:extLst>
      <p:ext uri="{BB962C8B-B14F-4D97-AF65-F5344CB8AC3E}">
        <p14:creationId xmlns:p14="http://schemas.microsoft.com/office/powerpoint/2010/main" val="1113920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0B5063C9-DB5D-4F22-A2BD-B571280C8734}"/>
              </a:ext>
            </a:extLst>
          </p:cNvPr>
          <p:cNvSpPr>
            <a:spLocks noGrp="1"/>
          </p:cNvSpPr>
          <p:nvPr>
            <p:ph type="title"/>
          </p:nvPr>
        </p:nvSpPr>
        <p:spPr>
          <a:xfrm>
            <a:off x="156118" y="402684"/>
            <a:ext cx="4315522" cy="691376"/>
          </a:xfrm>
        </p:spPr>
        <p:txBody>
          <a:bodyPr/>
          <a:lstStyle/>
          <a:p>
            <a:r>
              <a:rPr lang="fr-FR" dirty="0"/>
              <a:t>Responsive design</a:t>
            </a:r>
            <a:endParaRPr lang="fr-MA" dirty="0"/>
          </a:p>
        </p:txBody>
      </p:sp>
      <p:pic>
        <p:nvPicPr>
          <p:cNvPr id="20" name="Espace réservé du contenu 19">
            <a:extLst>
              <a:ext uri="{FF2B5EF4-FFF2-40B4-BE49-F238E27FC236}">
                <a16:creationId xmlns:a16="http://schemas.microsoft.com/office/drawing/2014/main" id="{33A68FD9-1D9B-4037-9B97-69230A64FD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3954" y="-1"/>
            <a:ext cx="7542398" cy="3445367"/>
          </a:xfrm>
        </p:spPr>
      </p:pic>
      <p:sp>
        <p:nvSpPr>
          <p:cNvPr id="12" name="Espace réservé du texte 11">
            <a:extLst>
              <a:ext uri="{FF2B5EF4-FFF2-40B4-BE49-F238E27FC236}">
                <a16:creationId xmlns:a16="http://schemas.microsoft.com/office/drawing/2014/main" id="{2C53D862-60F2-4F3B-8178-C41AB4AAFFFC}"/>
              </a:ext>
            </a:extLst>
          </p:cNvPr>
          <p:cNvSpPr>
            <a:spLocks noGrp="1"/>
          </p:cNvSpPr>
          <p:nvPr>
            <p:ph type="body" sz="half" idx="2"/>
          </p:nvPr>
        </p:nvSpPr>
        <p:spPr>
          <a:xfrm>
            <a:off x="156119" y="1884556"/>
            <a:ext cx="4315521" cy="3445727"/>
          </a:xfrm>
        </p:spPr>
        <p:txBody>
          <a:bodyPr>
            <a:normAutofit/>
          </a:bodyPr>
          <a:lstStyle/>
          <a:p>
            <a:r>
              <a:rPr lang="fr-FR" sz="2400" dirty="0"/>
              <a:t>Tout simplement , on dit qu’un web design est responsive quand ce site peut adapter avec toutes les différentes </a:t>
            </a:r>
            <a:r>
              <a:rPr lang="fr-FR" sz="2400" dirty="0" err="1"/>
              <a:t>taillles</a:t>
            </a:r>
            <a:r>
              <a:rPr lang="fr-FR" sz="2400" dirty="0"/>
              <a:t> d’</a:t>
            </a:r>
            <a:r>
              <a:rPr lang="fr-FR" sz="2400" dirty="0" err="1"/>
              <a:t>écrans,La</a:t>
            </a:r>
            <a:r>
              <a:rPr lang="fr-FR" sz="2400" dirty="0"/>
              <a:t> page web devrait fonctionner sur le </a:t>
            </a:r>
            <a:r>
              <a:rPr lang="fr-FR" sz="2400" dirty="0" err="1"/>
              <a:t>telephone</a:t>
            </a:r>
            <a:r>
              <a:rPr lang="fr-FR" sz="2400" dirty="0"/>
              <a:t> , tablette et Desktop .</a:t>
            </a:r>
            <a:endParaRPr lang="fr-MA" sz="2400" dirty="0"/>
          </a:p>
        </p:txBody>
      </p:sp>
      <p:sp>
        <p:nvSpPr>
          <p:cNvPr id="13" name="Rectangle 1">
            <a:extLst>
              <a:ext uri="{FF2B5EF4-FFF2-40B4-BE49-F238E27FC236}">
                <a16:creationId xmlns:a16="http://schemas.microsoft.com/office/drawing/2014/main" id="{3157CE0F-D257-4D17-88C7-478433FBC74B}"/>
              </a:ext>
            </a:extLst>
          </p:cNvPr>
          <p:cNvSpPr>
            <a:spLocks noChangeArrowheads="1"/>
          </p:cNvSpPr>
          <p:nvPr/>
        </p:nvSpPr>
        <p:spPr bwMode="auto">
          <a:xfrm>
            <a:off x="-981309" y="207742"/>
            <a:ext cx="25648"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53F98785-ADD8-45B4-AEC8-CD4A196C2DFA}"/>
              </a:ext>
            </a:extLst>
          </p:cNvPr>
          <p:cNvSpPr>
            <a:spLocks noChangeArrowheads="1"/>
          </p:cNvSpPr>
          <p:nvPr/>
        </p:nvSpPr>
        <p:spPr bwMode="auto">
          <a:xfrm>
            <a:off x="-1839951" y="305213"/>
            <a:ext cx="25648"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15" name="Encre 14">
                <a:extLst>
                  <a:ext uri="{FF2B5EF4-FFF2-40B4-BE49-F238E27FC236}">
                    <a16:creationId xmlns:a16="http://schemas.microsoft.com/office/drawing/2014/main" id="{0CD75354-AAA9-443F-B6AA-66D2E16CC58C}"/>
                  </a:ext>
                </a:extLst>
              </p14:cNvPr>
              <p14:cNvContentPartPr/>
              <p14:nvPr/>
            </p14:nvContentPartPr>
            <p14:xfrm>
              <a:off x="-2554086" y="1337830"/>
              <a:ext cx="360" cy="360"/>
            </p14:xfrm>
          </p:contentPart>
        </mc:Choice>
        <mc:Fallback xmlns="">
          <p:pic>
            <p:nvPicPr>
              <p:cNvPr id="15" name="Encre 14">
                <a:extLst>
                  <a:ext uri="{FF2B5EF4-FFF2-40B4-BE49-F238E27FC236}">
                    <a16:creationId xmlns:a16="http://schemas.microsoft.com/office/drawing/2014/main" id="{0CD75354-AAA9-443F-B6AA-66D2E16CC58C}"/>
                  </a:ext>
                </a:extLst>
              </p:cNvPr>
              <p:cNvPicPr/>
              <p:nvPr/>
            </p:nvPicPr>
            <p:blipFill>
              <a:blip r:embed="rId4"/>
              <a:stretch>
                <a:fillRect/>
              </a:stretch>
            </p:blipFill>
            <p:spPr>
              <a:xfrm>
                <a:off x="-2563086" y="13288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Encre 15">
                <a:extLst>
                  <a:ext uri="{FF2B5EF4-FFF2-40B4-BE49-F238E27FC236}">
                    <a16:creationId xmlns:a16="http://schemas.microsoft.com/office/drawing/2014/main" id="{2D27BF74-378D-41C9-8690-BDCD5E5EF776}"/>
                  </a:ext>
                </a:extLst>
              </p14:cNvPr>
              <p14:cNvContentPartPr/>
              <p14:nvPr/>
            </p14:nvContentPartPr>
            <p14:xfrm>
              <a:off x="-606" y="1417750"/>
              <a:ext cx="4624560" cy="360"/>
            </p14:xfrm>
          </p:contentPart>
        </mc:Choice>
        <mc:Fallback xmlns="">
          <p:pic>
            <p:nvPicPr>
              <p:cNvPr id="16" name="Encre 15">
                <a:extLst>
                  <a:ext uri="{FF2B5EF4-FFF2-40B4-BE49-F238E27FC236}">
                    <a16:creationId xmlns:a16="http://schemas.microsoft.com/office/drawing/2014/main" id="{2D27BF74-378D-41C9-8690-BDCD5E5EF776}"/>
                  </a:ext>
                </a:extLst>
              </p:cNvPr>
              <p:cNvPicPr/>
              <p:nvPr/>
            </p:nvPicPr>
            <p:blipFill>
              <a:blip r:embed="rId6"/>
              <a:stretch>
                <a:fillRect/>
              </a:stretch>
            </p:blipFill>
            <p:spPr>
              <a:xfrm>
                <a:off x="-9606" y="1409110"/>
                <a:ext cx="4642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Encre 16">
                <a:extLst>
                  <a:ext uri="{FF2B5EF4-FFF2-40B4-BE49-F238E27FC236}">
                    <a16:creationId xmlns:a16="http://schemas.microsoft.com/office/drawing/2014/main" id="{972D12DE-B747-4201-A64C-EEC5C22F82FA}"/>
                  </a:ext>
                </a:extLst>
              </p14:cNvPr>
              <p14:cNvContentPartPr/>
              <p14:nvPr/>
            </p14:nvContentPartPr>
            <p14:xfrm>
              <a:off x="66354" y="1318750"/>
              <a:ext cx="670680" cy="360"/>
            </p14:xfrm>
          </p:contentPart>
        </mc:Choice>
        <mc:Fallback xmlns="">
          <p:pic>
            <p:nvPicPr>
              <p:cNvPr id="17" name="Encre 16">
                <a:extLst>
                  <a:ext uri="{FF2B5EF4-FFF2-40B4-BE49-F238E27FC236}">
                    <a16:creationId xmlns:a16="http://schemas.microsoft.com/office/drawing/2014/main" id="{972D12DE-B747-4201-A64C-EEC5C22F82FA}"/>
                  </a:ext>
                </a:extLst>
              </p:cNvPr>
              <p:cNvPicPr/>
              <p:nvPr/>
            </p:nvPicPr>
            <p:blipFill>
              <a:blip r:embed="rId8"/>
              <a:stretch>
                <a:fillRect/>
              </a:stretch>
            </p:blipFill>
            <p:spPr>
              <a:xfrm>
                <a:off x="12714" y="1211110"/>
                <a:ext cx="778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Encre 17">
                <a:extLst>
                  <a:ext uri="{FF2B5EF4-FFF2-40B4-BE49-F238E27FC236}">
                    <a16:creationId xmlns:a16="http://schemas.microsoft.com/office/drawing/2014/main" id="{D222F708-C526-442A-83B7-8EDCDA2F6AD6}"/>
                  </a:ext>
                </a:extLst>
              </p14:cNvPr>
              <p14:cNvContentPartPr/>
              <p14:nvPr/>
            </p14:nvContentPartPr>
            <p14:xfrm>
              <a:off x="-702966" y="802510"/>
              <a:ext cx="360" cy="360"/>
            </p14:xfrm>
          </p:contentPart>
        </mc:Choice>
        <mc:Fallback xmlns="">
          <p:pic>
            <p:nvPicPr>
              <p:cNvPr id="18" name="Encre 17">
                <a:extLst>
                  <a:ext uri="{FF2B5EF4-FFF2-40B4-BE49-F238E27FC236}">
                    <a16:creationId xmlns:a16="http://schemas.microsoft.com/office/drawing/2014/main" id="{D222F708-C526-442A-83B7-8EDCDA2F6AD6}"/>
                  </a:ext>
                </a:extLst>
              </p:cNvPr>
              <p:cNvPicPr/>
              <p:nvPr/>
            </p:nvPicPr>
            <p:blipFill>
              <a:blip r:embed="rId10"/>
              <a:stretch>
                <a:fillRect/>
              </a:stretch>
            </p:blipFill>
            <p:spPr>
              <a:xfrm>
                <a:off x="-756966" y="694510"/>
                <a:ext cx="108000" cy="216000"/>
              </a:xfrm>
              <a:prstGeom prst="rect">
                <a:avLst/>
              </a:prstGeom>
            </p:spPr>
          </p:pic>
        </mc:Fallback>
      </mc:AlternateContent>
      <p:pic>
        <p:nvPicPr>
          <p:cNvPr id="24" name="Image 23">
            <a:extLst>
              <a:ext uri="{FF2B5EF4-FFF2-40B4-BE49-F238E27FC236}">
                <a16:creationId xmlns:a16="http://schemas.microsoft.com/office/drawing/2014/main" id="{634B9285-C81F-4558-B7BB-7F56DD07DBA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23954" y="3044283"/>
            <a:ext cx="7568046" cy="3813717"/>
          </a:xfrm>
          <a:prstGeom prst="rect">
            <a:avLst/>
          </a:prstGeom>
        </p:spPr>
      </p:pic>
    </p:spTree>
    <p:extLst>
      <p:ext uri="{BB962C8B-B14F-4D97-AF65-F5344CB8AC3E}">
        <p14:creationId xmlns:p14="http://schemas.microsoft.com/office/powerpoint/2010/main" val="4084260263"/>
      </p:ext>
    </p:extLst>
  </p:cSld>
  <p:clrMapOvr>
    <a:masterClrMapping/>
  </p:clrMapOvr>
</p:sld>
</file>

<file path=ppt/theme/theme1.xml><?xml version="1.0" encoding="utf-8"?>
<a:theme xmlns:a="http://schemas.openxmlformats.org/drawingml/2006/main" name="RetrospectVTI">
  <a:themeElements>
    <a:clrScheme name="AnalogousFromRegularSeed_2SEEDS">
      <a:dk1>
        <a:srgbClr val="000000"/>
      </a:dk1>
      <a:lt1>
        <a:srgbClr val="FFFFFF"/>
      </a:lt1>
      <a:dk2>
        <a:srgbClr val="1B2F30"/>
      </a:dk2>
      <a:lt2>
        <a:srgbClr val="F0F1F3"/>
      </a:lt2>
      <a:accent1>
        <a:srgbClr val="B8A014"/>
      </a:accent1>
      <a:accent2>
        <a:srgbClr val="E77C29"/>
      </a:accent2>
      <a:accent3>
        <a:srgbClr val="87AE1F"/>
      </a:accent3>
      <a:accent4>
        <a:srgbClr val="176ED5"/>
      </a:accent4>
      <a:accent5>
        <a:srgbClr val="383FE8"/>
      </a:accent5>
      <a:accent6>
        <a:srgbClr val="6521D7"/>
      </a:accent6>
      <a:hlink>
        <a:srgbClr val="3F52BF"/>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853</TotalTime>
  <Words>1446</Words>
  <Application>Microsoft Office PowerPoint</Application>
  <PresentationFormat>Grand écran</PresentationFormat>
  <Paragraphs>100</Paragraphs>
  <Slides>17</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17</vt:i4>
      </vt:variant>
    </vt:vector>
  </HeadingPairs>
  <TitlesOfParts>
    <vt:vector size="24" baseType="lpstr">
      <vt:lpstr>Arial</vt:lpstr>
      <vt:lpstr>Bookman Old Style</vt:lpstr>
      <vt:lpstr>Calibri</vt:lpstr>
      <vt:lpstr>charter</vt:lpstr>
      <vt:lpstr>Franklin Gothic Book</vt:lpstr>
      <vt:lpstr>inherit</vt:lpstr>
      <vt:lpstr>RetrospectVTI</vt:lpstr>
      <vt:lpstr>Maquettage</vt:lpstr>
      <vt:lpstr>Présentation PowerPoint</vt:lpstr>
      <vt:lpstr>1- :</vt:lpstr>
      <vt:lpstr>1- :</vt:lpstr>
      <vt:lpstr>Mock-up : </vt:lpstr>
      <vt:lpstr>Prototype</vt:lpstr>
      <vt:lpstr>Quels outils sont disponibles pour les wireframes, les maquettes et les prototypes ? </vt:lpstr>
      <vt:lpstr>Présentation PowerPoint</vt:lpstr>
      <vt:lpstr>Responsive design</vt:lpstr>
      <vt:lpstr>  USER INTERFACE X USER EXPERIANCE</vt:lpstr>
      <vt:lpstr>           l’ergonomie d’un bon site web</vt:lpstr>
      <vt:lpstr>Les 9 règles indispensables de l’ergonomie d’un bon site web :  </vt:lpstr>
      <vt:lpstr>Présentation PowerPoint</vt:lpstr>
      <vt:lpstr>Présentation PowerPoint</vt:lpstr>
      <vt:lpstr>               Charte graphique</vt:lpstr>
      <vt:lpstr>Les éléments clés d’un charte graphique</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Maquettage</dc:title>
  <dc:creator>YC</dc:creator>
  <cp:lastModifiedBy>YC</cp:lastModifiedBy>
  <cp:revision>17</cp:revision>
  <dcterms:created xsi:type="dcterms:W3CDTF">2021-11-30T13:03:06Z</dcterms:created>
  <dcterms:modified xsi:type="dcterms:W3CDTF">2021-12-02T19:14:28Z</dcterms:modified>
</cp:coreProperties>
</file>