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ustomXml" Target="../customXml/item2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9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3975">
              <a:lnSpc>
                <a:spcPts val="1220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3975">
              <a:lnSpc>
                <a:spcPts val="1220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"/>
            <a:ext cx="12193523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72084" y="1408176"/>
            <a:ext cx="11516995" cy="5153025"/>
          </a:xfrm>
          <a:custGeom>
            <a:avLst/>
            <a:gdLst/>
            <a:ahLst/>
            <a:cxnLst/>
            <a:rect l="l" t="t" r="r" b="b"/>
            <a:pathLst>
              <a:path w="11516995" h="5153025">
                <a:moveTo>
                  <a:pt x="11516487" y="0"/>
                </a:moveTo>
                <a:lnTo>
                  <a:pt x="0" y="0"/>
                </a:lnTo>
                <a:lnTo>
                  <a:pt x="0" y="5152517"/>
                </a:lnTo>
                <a:lnTo>
                  <a:pt x="11516487" y="5152517"/>
                </a:lnTo>
                <a:lnTo>
                  <a:pt x="11516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72084" y="1408176"/>
            <a:ext cx="11516995" cy="5153025"/>
          </a:xfrm>
          <a:custGeom>
            <a:avLst/>
            <a:gdLst/>
            <a:ahLst/>
            <a:cxnLst/>
            <a:rect l="l" t="t" r="r" b="b"/>
            <a:pathLst>
              <a:path w="11516995" h="5153025">
                <a:moveTo>
                  <a:pt x="0" y="5152517"/>
                </a:moveTo>
                <a:lnTo>
                  <a:pt x="11516487" y="5152517"/>
                </a:lnTo>
                <a:lnTo>
                  <a:pt x="11516487" y="0"/>
                </a:lnTo>
                <a:lnTo>
                  <a:pt x="0" y="0"/>
                </a:lnTo>
                <a:lnTo>
                  <a:pt x="0" y="5152517"/>
                </a:lnTo>
                <a:close/>
              </a:path>
            </a:pathLst>
          </a:custGeom>
          <a:ln w="9523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00" y="5001767"/>
            <a:ext cx="558165" cy="1348740"/>
          </a:xfrm>
          <a:custGeom>
            <a:avLst/>
            <a:gdLst/>
            <a:ahLst/>
            <a:cxnLst/>
            <a:rect l="l" t="t" r="r" b="b"/>
            <a:pathLst>
              <a:path w="558165" h="1348739">
                <a:moveTo>
                  <a:pt x="557657" y="0"/>
                </a:moveTo>
                <a:lnTo>
                  <a:pt x="0" y="0"/>
                </a:lnTo>
                <a:lnTo>
                  <a:pt x="0" y="1080007"/>
                </a:lnTo>
                <a:lnTo>
                  <a:pt x="4488" y="1128280"/>
                </a:lnTo>
                <a:lnTo>
                  <a:pt x="17437" y="1173695"/>
                </a:lnTo>
                <a:lnTo>
                  <a:pt x="38061" y="1215516"/>
                </a:lnTo>
                <a:lnTo>
                  <a:pt x="65570" y="1252994"/>
                </a:lnTo>
                <a:lnTo>
                  <a:pt x="99174" y="1285341"/>
                </a:lnTo>
                <a:lnTo>
                  <a:pt x="138087" y="1311833"/>
                </a:lnTo>
                <a:lnTo>
                  <a:pt x="181521" y="1331696"/>
                </a:lnTo>
                <a:lnTo>
                  <a:pt x="228701" y="1344167"/>
                </a:lnTo>
                <a:lnTo>
                  <a:pt x="278828" y="1348485"/>
                </a:lnTo>
                <a:lnTo>
                  <a:pt x="557657" y="1348485"/>
                </a:lnTo>
                <a:lnTo>
                  <a:pt x="557657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124" y="2135124"/>
            <a:ext cx="3831336" cy="426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3975">
              <a:lnSpc>
                <a:spcPts val="1220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3975">
              <a:lnSpc>
                <a:spcPts val="1220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61" y="2103110"/>
            <a:ext cx="9114286" cy="20734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3975">
              <a:lnSpc>
                <a:spcPts val="1220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71"/>
            <a:ext cx="12193523" cy="6848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56" y="262254"/>
            <a:ext cx="4617720" cy="648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5" y="2200630"/>
            <a:ext cx="5389880" cy="162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BEBEB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6415" y="6673697"/>
            <a:ext cx="196278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32081" y="6643751"/>
            <a:ext cx="261239" cy="187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ADABAB"/>
                </a:solidFill>
                <a:latin typeface="Calibri"/>
                <a:cs typeface="Calibri"/>
              </a:defRPr>
            </a:lvl1pPr>
          </a:lstStyle>
          <a:p>
            <a:pPr marL="53975">
              <a:lnSpc>
                <a:spcPts val="1220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com/" TargetMode="External"/><Relationship Id="rId4" Type="http://schemas.openxmlformats.org/officeDocument/2006/relationships/image" Target="../media/image32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2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techwiki.unige.ch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7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onarqube.org/downloads/" TargetMode="External"/><Relationship Id="rId5" Type="http://schemas.openxmlformats.org/officeDocument/2006/relationships/hyperlink" Target="https://docs.sonarqube.org/latest/requirements/requirements/" TargetMode="External"/><Relationship Id="rId4" Type="http://schemas.openxmlformats.org/officeDocument/2006/relationships/hyperlink" Target="https://www.oracle.com/java/technologies/downloads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jpg"/><Relationship Id="rId4" Type="http://schemas.openxmlformats.org/officeDocument/2006/relationships/image" Target="../media/image88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onarqube.org/latest/analysis/scan/sonarscanner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jpg"/><Relationship Id="rId4" Type="http://schemas.openxmlformats.org/officeDocument/2006/relationships/image" Target="../media/image109.jpg"/><Relationship Id="rId9" Type="http://schemas.openxmlformats.org/officeDocument/2006/relationships/image" Target="../media/image11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095" cy="6857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912" y="196595"/>
            <a:ext cx="1028700" cy="101498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63624" y="379475"/>
            <a:ext cx="2505710" cy="731520"/>
            <a:chOff x="1563624" y="379475"/>
            <a:chExt cx="250571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4" y="379475"/>
              <a:ext cx="2002536" cy="6492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624" y="461771"/>
              <a:ext cx="2505455" cy="6492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42634" y="2373248"/>
            <a:ext cx="546100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module,</a:t>
            </a:r>
            <a:r>
              <a:rPr sz="1800" b="1" spc="-9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85"/>
              </a:spcBef>
              <a:buFont typeface="Arial"/>
              <a:buChar char="•"/>
              <a:tabLst>
                <a:tab pos="355600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Manipuler</a:t>
            </a:r>
            <a:r>
              <a:rPr sz="1550" spc="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les</a:t>
            </a:r>
            <a:r>
              <a:rPr sz="1550" spc="6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outils</a:t>
            </a:r>
            <a:r>
              <a:rPr sz="1550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7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gestion</a:t>
            </a:r>
            <a:r>
              <a:rPr sz="1550" spc="-1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8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versions</a:t>
            </a:r>
            <a:r>
              <a:rPr sz="1550" spc="6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(Git/Gitlab)</a:t>
            </a:r>
            <a:r>
              <a:rPr sz="1550" spc="-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545454"/>
                </a:solidFill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355600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Manipuler</a:t>
            </a:r>
            <a:r>
              <a:rPr sz="1550" spc="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l’outil</a:t>
            </a:r>
            <a:r>
              <a:rPr sz="1550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mesure</a:t>
            </a:r>
            <a:r>
              <a:rPr sz="1550" spc="1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la</a:t>
            </a:r>
            <a:r>
              <a:rPr sz="1550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qualité</a:t>
            </a:r>
            <a:r>
              <a:rPr sz="1550" spc="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du</a:t>
            </a:r>
            <a:r>
              <a:rPr sz="1550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code</a:t>
            </a:r>
            <a:r>
              <a:rPr sz="1550" spc="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(SonarQube)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52664" y="-46278"/>
            <a:ext cx="195516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5" dirty="0">
                <a:latin typeface="Calibri"/>
                <a:cs typeface="Calibri"/>
              </a:rPr>
              <a:t>PARTIE</a:t>
            </a:r>
            <a:r>
              <a:rPr sz="4400" b="0" spc="-135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4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1036" y="766648"/>
            <a:ext cx="5473700" cy="759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Mettre</a:t>
            </a:r>
            <a:r>
              <a:rPr sz="2400" b="1" spc="-9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œuvre</a:t>
            </a:r>
            <a:r>
              <a:rPr sz="2400" b="1" spc="-9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2400" b="1" spc="-1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versions</a:t>
            </a:r>
            <a:r>
              <a:rPr sz="2400" b="1" spc="-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24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mesure</a:t>
            </a:r>
            <a:r>
              <a:rPr sz="2400" b="1" spc="-1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qualité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26464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516487" y="5152516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26464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6"/>
                  </a:moveTo>
                  <a:lnTo>
                    <a:pt x="11516487" y="5152516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0055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1792224"/>
              <a:ext cx="2583179" cy="388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0" y="2692908"/>
              <a:ext cx="3625596" cy="12893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2412" y="4462272"/>
              <a:ext cx="4379976" cy="20619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3016" y="4358132"/>
            <a:ext cx="4368165" cy="880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0" dirty="0">
                <a:solidFill>
                  <a:srgbClr val="007842"/>
                </a:solidFill>
                <a:latin typeface="Calibri"/>
                <a:cs typeface="Calibri"/>
              </a:rPr>
              <a:t>Bash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550">
              <a:latin typeface="Calibri"/>
              <a:cs typeface="Calibri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Calibri"/>
                <a:cs typeface="Calibri"/>
              </a:rPr>
              <a:t>Lancer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git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après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l’installation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tapez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commande</a:t>
            </a:r>
            <a:r>
              <a:rPr sz="1150" spc="24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git</a:t>
            </a:r>
            <a:r>
              <a:rPr sz="1150" b="1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pour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voir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les</a:t>
            </a:r>
            <a:endParaRPr sz="1150">
              <a:latin typeface="Calibri"/>
              <a:cs typeface="Calibri"/>
            </a:endParaRPr>
          </a:p>
          <a:p>
            <a:pPr marL="18097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Calibri"/>
                <a:cs typeface="Calibri"/>
              </a:rPr>
              <a:t>différentes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commandes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leurs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rôles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10</a:t>
            </a:fld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2456" y="324688"/>
            <a:ext cx="3896995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</a:t>
            </a:r>
            <a:r>
              <a:rPr spc="-15" dirty="0"/>
              <a:t> </a:t>
            </a:r>
            <a:r>
              <a:rPr spc="-10" dirty="0"/>
              <a:t>(Git/Gitlab)</a:t>
            </a:r>
            <a:r>
              <a:rPr spc="-100" dirty="0"/>
              <a:t> </a:t>
            </a:r>
            <a:r>
              <a:rPr spc="-50" dirty="0"/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456" y="956005"/>
            <a:ext cx="10761980" cy="17138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55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50">
              <a:latin typeface="Calibri"/>
              <a:cs typeface="Calibri"/>
            </a:endParaRPr>
          </a:p>
          <a:p>
            <a:pPr marL="66738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0" dirty="0">
                <a:solidFill>
                  <a:srgbClr val="007842"/>
                </a:solidFill>
                <a:latin typeface="Calibri"/>
                <a:cs typeface="Calibri"/>
              </a:rPr>
              <a:t>git?</a:t>
            </a:r>
            <a:endParaRPr sz="1550">
              <a:latin typeface="Calibri"/>
              <a:cs typeface="Calibri"/>
            </a:endParaRPr>
          </a:p>
          <a:p>
            <a:pPr marL="1061085" indent="-114300">
              <a:lnSpc>
                <a:spcPct val="100000"/>
              </a:lnSpc>
              <a:spcBef>
                <a:spcPts val="395"/>
              </a:spcBef>
              <a:buSzPct val="91304"/>
              <a:buAutoNum type="arabicPeriod"/>
              <a:tabLst>
                <a:tab pos="106108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Vérifier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terminal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que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est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bien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installé: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spc="-10" dirty="0">
                <a:solidFill>
                  <a:srgbClr val="23292D"/>
                </a:solidFill>
                <a:latin typeface="Calibri"/>
                <a:cs typeface="Calibri"/>
              </a:rPr>
              <a:t>version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3292D"/>
              </a:buClr>
              <a:buFont typeface="Calibri"/>
              <a:buAutoNum type="arabicPeriod"/>
            </a:pP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23292D"/>
              </a:buClr>
              <a:buFont typeface="Calibri"/>
              <a:buAutoNum type="arabicPeriod"/>
            </a:pPr>
            <a:endParaRPr sz="1150">
              <a:latin typeface="Calibri"/>
              <a:cs typeface="Calibri"/>
            </a:endParaRPr>
          </a:p>
          <a:p>
            <a:pPr marL="948055" marR="5080" indent="-1270">
              <a:lnSpc>
                <a:spcPct val="104299"/>
              </a:lnSpc>
              <a:buSzPct val="91304"/>
              <a:buAutoNum type="arabicPeriod"/>
              <a:tabLst>
                <a:tab pos="106108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	Si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n’est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pas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cas,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installez-le</a:t>
            </a:r>
            <a:r>
              <a:rPr sz="115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en</a:t>
            </a:r>
            <a:r>
              <a:rPr sz="11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suivant</a:t>
            </a:r>
            <a:r>
              <a:rPr sz="115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les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recommandations</a:t>
            </a:r>
            <a:r>
              <a:rPr sz="1150" spc="2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système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d’exploitation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où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en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téléchargeant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depuis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git-scm.com/downloads</a:t>
            </a:r>
            <a:r>
              <a:rPr sz="1150" u="none" dirty="0">
                <a:solidFill>
                  <a:srgbClr val="23292D"/>
                </a:solidFill>
                <a:latin typeface="Calibri"/>
                <a:cs typeface="Calibri"/>
              </a:rPr>
              <a:t>,</a:t>
            </a:r>
            <a:r>
              <a:rPr sz="1150" u="none" spc="2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u="none" spc="-20" dirty="0">
                <a:solidFill>
                  <a:srgbClr val="23292D"/>
                </a:solidFill>
                <a:latin typeface="Calibri"/>
                <a:cs typeface="Calibri"/>
              </a:rPr>
              <a:t>puis </a:t>
            </a:r>
            <a:r>
              <a:rPr sz="1150" u="none" dirty="0">
                <a:solidFill>
                  <a:srgbClr val="23292D"/>
                </a:solidFill>
                <a:latin typeface="Calibri"/>
                <a:cs typeface="Calibri"/>
              </a:rPr>
              <a:t>redémarrez</a:t>
            </a:r>
            <a:r>
              <a:rPr sz="1150" u="none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u="none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150" u="none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u="none" spc="-10" dirty="0">
                <a:solidFill>
                  <a:srgbClr val="23292D"/>
                </a:solidFill>
                <a:latin typeface="Calibri"/>
                <a:cs typeface="Calibri"/>
              </a:rPr>
              <a:t>terminal.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81227" y="14081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1227" y="14081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731" y="5006340"/>
              <a:ext cx="539750" cy="1344295"/>
            </a:xfrm>
            <a:custGeom>
              <a:avLst/>
              <a:gdLst/>
              <a:ahLst/>
              <a:cxnLst/>
              <a:rect l="l" t="t" r="r" b="b"/>
              <a:pathLst>
                <a:path w="539750" h="1344295">
                  <a:moveTo>
                    <a:pt x="539369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343" y="1124445"/>
                  </a:lnTo>
                  <a:lnTo>
                    <a:pt x="16865" y="1169720"/>
                  </a:lnTo>
                  <a:lnTo>
                    <a:pt x="36817" y="1211402"/>
                  </a:lnTo>
                  <a:lnTo>
                    <a:pt x="63423" y="1248740"/>
                  </a:lnTo>
                  <a:lnTo>
                    <a:pt x="95923" y="1280985"/>
                  </a:lnTo>
                  <a:lnTo>
                    <a:pt x="133565" y="1307388"/>
                  </a:lnTo>
                  <a:lnTo>
                    <a:pt x="175577" y="1327175"/>
                  </a:lnTo>
                  <a:lnTo>
                    <a:pt x="221195" y="1339608"/>
                  </a:lnTo>
                  <a:lnTo>
                    <a:pt x="269684" y="1343914"/>
                  </a:lnTo>
                  <a:lnTo>
                    <a:pt x="539369" y="1343914"/>
                  </a:lnTo>
                  <a:lnTo>
                    <a:pt x="53936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24688"/>
            <a:ext cx="3896995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11</a:t>
            </a:fld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2456" y="956005"/>
            <a:ext cx="8051165" cy="337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Commandes</a:t>
            </a:r>
            <a:r>
              <a:rPr sz="1550" b="1" spc="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550">
              <a:latin typeface="Calibri"/>
              <a:cs typeface="Calibri"/>
            </a:endParaRPr>
          </a:p>
          <a:p>
            <a:pPr marL="67945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Principales</a:t>
            </a:r>
            <a:r>
              <a:rPr sz="1550" b="1" spc="1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commandes</a:t>
            </a:r>
            <a:r>
              <a:rPr sz="1550" b="1" spc="1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 marL="1108075">
              <a:lnSpc>
                <a:spcPct val="100000"/>
              </a:lnSpc>
              <a:spcBef>
                <a:spcPts val="985"/>
              </a:spcBef>
            </a:pPr>
            <a:r>
              <a:rPr sz="1550" dirty="0">
                <a:latin typeface="Calibri"/>
                <a:cs typeface="Calibri"/>
              </a:rPr>
              <a:t>Les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principales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commandes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git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sont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50">
              <a:latin typeface="Calibri"/>
              <a:cs typeface="Calibri"/>
            </a:endParaRPr>
          </a:p>
          <a:p>
            <a:pPr marL="1558925" indent="-172085">
              <a:lnSpc>
                <a:spcPct val="100000"/>
              </a:lnSpc>
              <a:buFont typeface="Arial"/>
              <a:buChar char="•"/>
              <a:tabLst>
                <a:tab pos="1558925" algn="l"/>
              </a:tabLst>
            </a:pP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3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init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crée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nouveau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dépôt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vide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l'emplacement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courant.</a:t>
            </a:r>
            <a:endParaRPr sz="1550">
              <a:latin typeface="Calibri"/>
              <a:cs typeface="Calibri"/>
            </a:endParaRPr>
          </a:p>
          <a:p>
            <a:pPr marL="1558290" indent="-17145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558290" algn="l"/>
              </a:tabLst>
            </a:pP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2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status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affiche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différences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entre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répertoire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travail,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l'index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HEAD.</a:t>
            </a:r>
            <a:endParaRPr sz="1550">
              <a:latin typeface="Calibri"/>
              <a:cs typeface="Calibri"/>
            </a:endParaRPr>
          </a:p>
          <a:p>
            <a:pPr marL="1558925" indent="-1720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558925" algn="l"/>
              </a:tabLst>
            </a:pP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2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add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ajoute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fichiers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depuis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répertoire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travail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l'index.</a:t>
            </a:r>
            <a:endParaRPr sz="1550">
              <a:latin typeface="Calibri"/>
              <a:cs typeface="Calibri"/>
            </a:endParaRPr>
          </a:p>
          <a:p>
            <a:pPr marL="1558290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558290" algn="l"/>
              </a:tabLst>
            </a:pP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commit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ajoute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fichiers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depuis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l'index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HEAD.</a:t>
            </a:r>
            <a:endParaRPr sz="1550">
              <a:latin typeface="Calibri"/>
              <a:cs typeface="Calibri"/>
            </a:endParaRPr>
          </a:p>
          <a:p>
            <a:pPr marL="1558925" indent="-172085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1558925" algn="l"/>
              </a:tabLst>
            </a:pP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log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affiche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l’historique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commits.</a:t>
            </a:r>
            <a:endParaRPr sz="1550">
              <a:latin typeface="Calibri"/>
              <a:cs typeface="Calibri"/>
            </a:endParaRPr>
          </a:p>
          <a:p>
            <a:pPr marL="1558290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558290" algn="l"/>
              </a:tabLst>
            </a:pP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clone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clone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dépôt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existant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local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distant.</a:t>
            </a:r>
            <a:endParaRPr sz="1550">
              <a:latin typeface="Calibri"/>
              <a:cs typeface="Calibri"/>
            </a:endParaRPr>
          </a:p>
          <a:p>
            <a:pPr marL="1558925" indent="-17208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558925" algn="l"/>
              </a:tabLst>
            </a:pP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pull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récupère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modifications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depuis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dépôt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distant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HEAD.</a:t>
            </a:r>
            <a:endParaRPr sz="1550">
              <a:latin typeface="Calibri"/>
              <a:cs typeface="Calibri"/>
            </a:endParaRPr>
          </a:p>
          <a:p>
            <a:pPr marL="1558290" indent="-17145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1558290" algn="l"/>
              </a:tabLst>
            </a:pP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push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publie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modifications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depuis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HEAD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dépôt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distant.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81227" y="14081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1227" y="1408176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731" y="5006340"/>
              <a:ext cx="539750" cy="1344295"/>
            </a:xfrm>
            <a:custGeom>
              <a:avLst/>
              <a:gdLst/>
              <a:ahLst/>
              <a:cxnLst/>
              <a:rect l="l" t="t" r="r" b="b"/>
              <a:pathLst>
                <a:path w="539750" h="1344295">
                  <a:moveTo>
                    <a:pt x="539369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343" y="1124445"/>
                  </a:lnTo>
                  <a:lnTo>
                    <a:pt x="16865" y="1169720"/>
                  </a:lnTo>
                  <a:lnTo>
                    <a:pt x="36817" y="1211402"/>
                  </a:lnTo>
                  <a:lnTo>
                    <a:pt x="63423" y="1248740"/>
                  </a:lnTo>
                  <a:lnTo>
                    <a:pt x="95923" y="1280985"/>
                  </a:lnTo>
                  <a:lnTo>
                    <a:pt x="133565" y="1307388"/>
                  </a:lnTo>
                  <a:lnTo>
                    <a:pt x="175577" y="1327175"/>
                  </a:lnTo>
                  <a:lnTo>
                    <a:pt x="221195" y="1339608"/>
                  </a:lnTo>
                  <a:lnTo>
                    <a:pt x="269684" y="1343914"/>
                  </a:lnTo>
                  <a:lnTo>
                    <a:pt x="539369" y="1343914"/>
                  </a:lnTo>
                  <a:lnTo>
                    <a:pt x="53936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24688"/>
            <a:ext cx="3896995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12</a:t>
            </a:fld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2456" y="956005"/>
            <a:ext cx="10870565" cy="5096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Commandes</a:t>
            </a:r>
            <a:r>
              <a:rPr sz="1550" b="1" spc="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550">
              <a:latin typeface="Calibri"/>
              <a:cs typeface="Calibri"/>
            </a:endParaRPr>
          </a:p>
          <a:p>
            <a:pPr marL="67818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principales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étapes</a:t>
            </a:r>
            <a:r>
              <a:rPr sz="155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utiliser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commandes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localement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550">
              <a:latin typeface="Calibri"/>
              <a:cs typeface="Calibri"/>
            </a:endParaRPr>
          </a:p>
          <a:p>
            <a:pPr marL="1045844" indent="-227329">
              <a:lnSpc>
                <a:spcPct val="100000"/>
              </a:lnSpc>
              <a:buAutoNum type="arabicPeriod"/>
              <a:tabLst>
                <a:tab pos="1045844" algn="l"/>
              </a:tabLst>
            </a:pPr>
            <a:r>
              <a:rPr sz="1550" dirty="0">
                <a:latin typeface="Calibri"/>
                <a:cs typeface="Calibri"/>
              </a:rPr>
              <a:t>Ouvrez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git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bash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;</a:t>
            </a:r>
            <a:endParaRPr sz="1550">
              <a:latin typeface="Calibri"/>
              <a:cs typeface="Calibri"/>
            </a:endParaRPr>
          </a:p>
          <a:p>
            <a:pPr marL="1045844" indent="-227329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1045844" algn="l"/>
              </a:tabLst>
            </a:pPr>
            <a:r>
              <a:rPr sz="1550" dirty="0">
                <a:latin typeface="Calibri"/>
                <a:cs typeface="Calibri"/>
              </a:rPr>
              <a:t>Déplacez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vous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dossier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votre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choix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l’aide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commande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cd: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ex.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cd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b="1" spc="-25" dirty="0">
                <a:latin typeface="Calibri"/>
                <a:cs typeface="Calibri"/>
              </a:rPr>
              <a:t>E:/</a:t>
            </a:r>
            <a:endParaRPr sz="1550">
              <a:latin typeface="Calibri"/>
              <a:cs typeface="Calibri"/>
            </a:endParaRPr>
          </a:p>
          <a:p>
            <a:pPr marL="1045844" indent="-227329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1045844" algn="l"/>
              </a:tabLst>
            </a:pPr>
            <a:r>
              <a:rPr sz="1550" dirty="0">
                <a:latin typeface="Calibri"/>
                <a:cs typeface="Calibri"/>
              </a:rPr>
              <a:t>Créez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nouveau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dossier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mkdir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mon_projet</a:t>
            </a:r>
            <a:endParaRPr sz="1550">
              <a:latin typeface="Calibri"/>
              <a:cs typeface="Calibri"/>
            </a:endParaRPr>
          </a:p>
          <a:p>
            <a:pPr marL="1045844" indent="-227329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1045844" algn="l"/>
              </a:tabLst>
            </a:pPr>
            <a:r>
              <a:rPr sz="1550" dirty="0">
                <a:latin typeface="Calibri"/>
                <a:cs typeface="Calibri"/>
              </a:rPr>
              <a:t>Placez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vous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dossier: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cd</a:t>
            </a:r>
            <a:r>
              <a:rPr sz="1550" b="1" spc="10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mon_projet</a:t>
            </a:r>
            <a:endParaRPr sz="1550">
              <a:latin typeface="Calibri"/>
              <a:cs typeface="Calibri"/>
            </a:endParaRPr>
          </a:p>
          <a:p>
            <a:pPr marL="1045844" indent="-227329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1045844" algn="l"/>
              </a:tabLst>
            </a:pPr>
            <a:r>
              <a:rPr sz="1550" dirty="0">
                <a:latin typeface="Calibri"/>
                <a:cs typeface="Calibri"/>
              </a:rPr>
              <a:t>Initialisez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dossier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avec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init</a:t>
            </a:r>
            <a:endParaRPr sz="1550">
              <a:latin typeface="Calibri"/>
              <a:cs typeface="Calibri"/>
            </a:endParaRPr>
          </a:p>
          <a:p>
            <a:pPr marL="1045844" indent="-227329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1045844" algn="l"/>
              </a:tabLst>
            </a:pPr>
            <a:r>
              <a:rPr sz="1550" dirty="0">
                <a:latin typeface="Calibri"/>
                <a:cs typeface="Calibri"/>
              </a:rPr>
              <a:t>Créer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fichier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texte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d’exemple: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echo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«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Bonjour</a:t>
            </a:r>
            <a:r>
              <a:rPr sz="1550" b="1" spc="6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tout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le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monde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»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&gt;</a:t>
            </a:r>
            <a:r>
              <a:rPr sz="1550" b="1" spc="3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file.txt</a:t>
            </a:r>
            <a:endParaRPr sz="1550">
              <a:latin typeface="Calibri"/>
              <a:cs typeface="Calibri"/>
            </a:endParaRPr>
          </a:p>
          <a:p>
            <a:pPr marL="1045844" indent="-227329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1045844" algn="l"/>
              </a:tabLst>
            </a:pPr>
            <a:r>
              <a:rPr sz="1550" dirty="0">
                <a:latin typeface="Calibri"/>
                <a:cs typeface="Calibri"/>
              </a:rPr>
              <a:t>Vous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pouvez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proposer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changement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(l'ajouter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l'</a:t>
            </a:r>
            <a:r>
              <a:rPr sz="1550" b="1" dirty="0">
                <a:latin typeface="Calibri"/>
                <a:cs typeface="Calibri"/>
              </a:rPr>
              <a:t>Index</a:t>
            </a:r>
            <a:r>
              <a:rPr sz="1550" dirty="0">
                <a:latin typeface="Calibri"/>
                <a:cs typeface="Calibri"/>
              </a:rPr>
              <a:t>)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exécutant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commandes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4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add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&lt;fichier&gt;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155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4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add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*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b="1" spc="-5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1045844" indent="-227329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1045844" algn="l"/>
              </a:tabLst>
            </a:pPr>
            <a:r>
              <a:rPr sz="1550" dirty="0">
                <a:latin typeface="Calibri"/>
                <a:cs typeface="Calibri"/>
              </a:rPr>
              <a:t>Pour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valider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ces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changements,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utilisez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commit</a:t>
            </a:r>
            <a:r>
              <a:rPr sz="1550" b="1" spc="114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–m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’Message</a:t>
            </a:r>
            <a:r>
              <a:rPr sz="1550" b="1" spc="11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validation’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1045844" marR="5080" indent="-227329">
              <a:lnSpc>
                <a:spcPct val="155000"/>
              </a:lnSpc>
              <a:buAutoNum type="arabicPeriod"/>
              <a:tabLst>
                <a:tab pos="1047115" algn="l"/>
              </a:tabLst>
            </a:pPr>
            <a:r>
              <a:rPr sz="1550" dirty="0">
                <a:latin typeface="Calibri"/>
                <a:cs typeface="Calibri"/>
              </a:rPr>
              <a:t>Maintenant,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vous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pouvez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envoyer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changements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serveur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distant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utilisant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commandes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7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8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chaque 	</a:t>
            </a:r>
            <a:r>
              <a:rPr sz="1550" dirty="0">
                <a:latin typeface="Calibri"/>
                <a:cs typeface="Calibri"/>
              </a:rPr>
              <a:t>changement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1118870" indent="-300355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1118870" algn="l"/>
              </a:tabLst>
            </a:pPr>
            <a:r>
              <a:rPr sz="1550" dirty="0">
                <a:latin typeface="Calibri"/>
                <a:cs typeface="Calibri"/>
              </a:rPr>
              <a:t>Pour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afficher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l’historique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commit,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utilisez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log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git</a:t>
            </a:r>
            <a:r>
              <a:rPr sz="1550" b="1" spc="3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log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--</a:t>
            </a:r>
            <a:r>
              <a:rPr sz="1550" b="1" spc="-10" dirty="0">
                <a:latin typeface="Calibri"/>
                <a:cs typeface="Calibri"/>
              </a:rPr>
              <a:t>oneline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722376" y="1344167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11118723" y="0"/>
                  </a:moveTo>
                  <a:lnTo>
                    <a:pt x="0" y="0"/>
                  </a:lnTo>
                  <a:lnTo>
                    <a:pt x="0" y="5239385"/>
                  </a:lnTo>
                  <a:lnTo>
                    <a:pt x="11118723" y="5239385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1344167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0" y="5239385"/>
                  </a:moveTo>
                  <a:lnTo>
                    <a:pt x="11118723" y="5239385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239385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" y="4997196"/>
              <a:ext cx="535305" cy="1371600"/>
            </a:xfrm>
            <a:custGeom>
              <a:avLst/>
              <a:gdLst/>
              <a:ahLst/>
              <a:cxnLst/>
              <a:rect l="l" t="t" r="r" b="b"/>
              <a:pathLst>
                <a:path w="535305" h="1371600">
                  <a:moveTo>
                    <a:pt x="534797" y="0"/>
                  </a:moveTo>
                  <a:lnTo>
                    <a:pt x="0" y="0"/>
                  </a:lnTo>
                  <a:lnTo>
                    <a:pt x="0" y="1098308"/>
                  </a:lnTo>
                  <a:lnTo>
                    <a:pt x="4305" y="1147394"/>
                  </a:lnTo>
                  <a:lnTo>
                    <a:pt x="16725" y="1193584"/>
                  </a:lnTo>
                  <a:lnTo>
                    <a:pt x="36499" y="1236116"/>
                  </a:lnTo>
                  <a:lnTo>
                    <a:pt x="62890" y="1274229"/>
                  </a:lnTo>
                  <a:lnTo>
                    <a:pt x="95110" y="1307134"/>
                  </a:lnTo>
                  <a:lnTo>
                    <a:pt x="132435" y="1334071"/>
                  </a:lnTo>
                  <a:lnTo>
                    <a:pt x="174091" y="1354264"/>
                  </a:lnTo>
                  <a:lnTo>
                    <a:pt x="219329" y="1366951"/>
                  </a:lnTo>
                  <a:lnTo>
                    <a:pt x="267398" y="1371345"/>
                  </a:lnTo>
                  <a:lnTo>
                    <a:pt x="534797" y="1371345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16179"/>
            <a:ext cx="3896995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13</a:t>
            </a:fld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2456" y="947369"/>
            <a:ext cx="11460480" cy="3407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5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</a:pP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1137285" marR="5080">
              <a:lnSpc>
                <a:spcPct val="154900"/>
              </a:lnSpc>
              <a:spcBef>
                <a:spcPts val="615"/>
              </a:spcBef>
            </a:pPr>
            <a:r>
              <a:rPr sz="1550" dirty="0">
                <a:latin typeface="Calibri"/>
                <a:cs typeface="Calibri"/>
              </a:rPr>
              <a:t>Une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branche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Git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simplement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pointeur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léger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déplaçable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ces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commits.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branche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défaut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Git </a:t>
            </a:r>
            <a:r>
              <a:rPr sz="1550" dirty="0">
                <a:latin typeface="Calibri"/>
                <a:cs typeface="Calibri"/>
              </a:rPr>
              <a:t>s'appelle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master.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fur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mesure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validations,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branche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master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pointe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dernier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commits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réalisés.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chaque </a:t>
            </a:r>
            <a:r>
              <a:rPr sz="1550" dirty="0">
                <a:latin typeface="Calibri"/>
                <a:cs typeface="Calibri"/>
              </a:rPr>
              <a:t>validation,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pointeur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branche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master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avance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automatiquement.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550">
              <a:latin typeface="Calibri"/>
              <a:cs typeface="Calibri"/>
            </a:endParaRPr>
          </a:p>
          <a:p>
            <a:pPr marL="1137285" marR="448945" algn="just">
              <a:lnSpc>
                <a:spcPct val="154900"/>
              </a:lnSpc>
            </a:pPr>
            <a:r>
              <a:rPr sz="1550" dirty="0">
                <a:latin typeface="Calibri"/>
                <a:cs typeface="Calibri"/>
              </a:rPr>
              <a:t>Les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branches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sont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utilisées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développer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fonctionnalités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isolées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autres.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branche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master</a:t>
            </a:r>
            <a:r>
              <a:rPr sz="1550" i="1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branche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par </a:t>
            </a:r>
            <a:r>
              <a:rPr sz="1550" dirty="0">
                <a:latin typeface="Calibri"/>
                <a:cs typeface="Calibri"/>
              </a:rPr>
              <a:t>défaut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quand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vous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créez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dépôt.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Utilisez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autres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branches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développement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fusionnez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ensuite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branche </a:t>
            </a:r>
            <a:r>
              <a:rPr sz="1550" dirty="0">
                <a:latin typeface="Calibri"/>
                <a:cs typeface="Calibri"/>
              </a:rPr>
              <a:t>principale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quand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vous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avez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fini.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681" y="5177403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722376" y="1403603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11118723" y="0"/>
                  </a:moveTo>
                  <a:lnTo>
                    <a:pt x="0" y="0"/>
                  </a:lnTo>
                  <a:lnTo>
                    <a:pt x="0" y="5239385"/>
                  </a:lnTo>
                  <a:lnTo>
                    <a:pt x="11118723" y="5239385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1403603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0" y="5239385"/>
                  </a:moveTo>
                  <a:lnTo>
                    <a:pt x="11118723" y="5239385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239385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" y="5056631"/>
              <a:ext cx="535305" cy="1371600"/>
            </a:xfrm>
            <a:custGeom>
              <a:avLst/>
              <a:gdLst/>
              <a:ahLst/>
              <a:cxnLst/>
              <a:rect l="l" t="t" r="r" b="b"/>
              <a:pathLst>
                <a:path w="535305" h="1371600">
                  <a:moveTo>
                    <a:pt x="534797" y="0"/>
                  </a:moveTo>
                  <a:lnTo>
                    <a:pt x="0" y="0"/>
                  </a:lnTo>
                  <a:lnTo>
                    <a:pt x="0" y="1098308"/>
                  </a:lnTo>
                  <a:lnTo>
                    <a:pt x="4305" y="1147394"/>
                  </a:lnTo>
                  <a:lnTo>
                    <a:pt x="16725" y="1193584"/>
                  </a:lnTo>
                  <a:lnTo>
                    <a:pt x="36499" y="1236116"/>
                  </a:lnTo>
                  <a:lnTo>
                    <a:pt x="62890" y="1274229"/>
                  </a:lnTo>
                  <a:lnTo>
                    <a:pt x="95110" y="1307134"/>
                  </a:lnTo>
                  <a:lnTo>
                    <a:pt x="132435" y="1334071"/>
                  </a:lnTo>
                  <a:lnTo>
                    <a:pt x="174091" y="1354264"/>
                  </a:lnTo>
                  <a:lnTo>
                    <a:pt x="219329" y="1366951"/>
                  </a:lnTo>
                  <a:lnTo>
                    <a:pt x="267398" y="1371346"/>
                  </a:lnTo>
                  <a:lnTo>
                    <a:pt x="534797" y="1371346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16179"/>
            <a:ext cx="3896995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456" y="947369"/>
            <a:ext cx="3106420" cy="767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5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Créer</a:t>
            </a:r>
            <a:r>
              <a:rPr sz="1550" b="1" spc="9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une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nouvelle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681" y="5177403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104" y="1852676"/>
            <a:ext cx="9209405" cy="504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Que</a:t>
            </a:r>
            <a:r>
              <a:rPr sz="1550" spc="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se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passe-t-il</a:t>
            </a:r>
            <a:r>
              <a:rPr sz="1550" spc="1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si</a:t>
            </a:r>
            <a:r>
              <a:rPr sz="1550" spc="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550" spc="7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créez</a:t>
            </a:r>
            <a:r>
              <a:rPr sz="1550" spc="10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une</a:t>
            </a:r>
            <a:r>
              <a:rPr sz="1550" spc="9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nouvelle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550" spc="1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?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Eh</a:t>
            </a:r>
            <a:r>
              <a:rPr sz="1550" spc="1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bien,</a:t>
            </a:r>
            <a:r>
              <a:rPr sz="1550" spc="8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cela</a:t>
            </a:r>
            <a:r>
              <a:rPr sz="1550" spc="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crée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un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nouveau</a:t>
            </a:r>
            <a:r>
              <a:rPr sz="1550" spc="8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pointeur</a:t>
            </a:r>
            <a:r>
              <a:rPr sz="1550" spc="10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pour</a:t>
            </a:r>
            <a:r>
              <a:rPr sz="1550" spc="1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vous.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Supposons</a:t>
            </a:r>
            <a:r>
              <a:rPr sz="1550" spc="1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que</a:t>
            </a:r>
            <a:r>
              <a:rPr sz="1550" spc="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créez</a:t>
            </a:r>
            <a:r>
              <a:rPr sz="1550" spc="10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une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nouvelle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550" spc="1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nommée</a:t>
            </a:r>
            <a:r>
              <a:rPr sz="1550" spc="1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333333"/>
                </a:solidFill>
                <a:latin typeface="Courier New"/>
                <a:cs typeface="Courier New"/>
              </a:rPr>
              <a:t>testing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.</a:t>
            </a:r>
            <a:r>
              <a:rPr sz="1550" spc="2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utilisez</a:t>
            </a:r>
            <a:r>
              <a:rPr sz="1550" spc="10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pour</a:t>
            </a:r>
            <a:r>
              <a:rPr sz="1550" spc="1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cela</a:t>
            </a:r>
            <a:r>
              <a:rPr sz="1550" spc="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commande</a:t>
            </a:r>
            <a:r>
              <a:rPr sz="1550" spc="1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56646" y="2090115"/>
            <a:ext cx="8572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branch</a:t>
            </a:r>
            <a:r>
              <a:rPr sz="1550" spc="-4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spc="-50" dirty="0">
                <a:solidFill>
                  <a:srgbClr val="4E443B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0104" y="2602433"/>
            <a:ext cx="464502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$</a:t>
            </a:r>
            <a:r>
              <a:rPr sz="1800" b="1" spc="-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r>
              <a:rPr sz="1800" b="1" spc="-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branch</a:t>
            </a:r>
            <a:r>
              <a:rPr sz="1800" b="1" spc="-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Courier New"/>
                <a:cs typeface="Courier New"/>
              </a:rPr>
              <a:t>testing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Cela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crée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un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nouveau</a:t>
            </a:r>
            <a:r>
              <a:rPr sz="1550" spc="9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pointeur</a:t>
            </a:r>
            <a:r>
              <a:rPr sz="1550" spc="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vers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le</a:t>
            </a:r>
            <a:r>
              <a:rPr sz="1550" spc="10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4E443B"/>
                </a:solidFill>
                <a:latin typeface="Courier New"/>
                <a:cs typeface="Courier New"/>
              </a:rPr>
              <a:t>commit</a:t>
            </a:r>
            <a:r>
              <a:rPr sz="1550" b="1" spc="-409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courant.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8376" y="3488435"/>
            <a:ext cx="5760720" cy="237744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914391" y="6065621"/>
            <a:ext cx="31267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E443B"/>
                </a:solidFill>
                <a:latin typeface="Georgia"/>
                <a:cs typeface="Georgia"/>
              </a:rPr>
              <a:t>Deux</a:t>
            </a:r>
            <a:r>
              <a:rPr sz="1000" spc="-55" dirty="0">
                <a:solidFill>
                  <a:srgbClr val="4E443B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4E443B"/>
                </a:solidFill>
                <a:latin typeface="Georgia"/>
                <a:cs typeface="Georgia"/>
              </a:rPr>
              <a:t>branches</a:t>
            </a:r>
            <a:r>
              <a:rPr sz="1000" spc="-90" dirty="0">
                <a:solidFill>
                  <a:srgbClr val="4E443B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4E443B"/>
                </a:solidFill>
                <a:latin typeface="Georgia"/>
                <a:cs typeface="Georgia"/>
              </a:rPr>
              <a:t>pointant</a:t>
            </a:r>
            <a:r>
              <a:rPr sz="1000" spc="-35" dirty="0">
                <a:solidFill>
                  <a:srgbClr val="4E443B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4E443B"/>
                </a:solidFill>
                <a:latin typeface="Georgia"/>
                <a:cs typeface="Georgia"/>
              </a:rPr>
              <a:t>vers</a:t>
            </a:r>
            <a:r>
              <a:rPr sz="1000" spc="-15" dirty="0">
                <a:solidFill>
                  <a:srgbClr val="4E443B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4E443B"/>
                </a:solidFill>
                <a:latin typeface="Georgia"/>
                <a:cs typeface="Georgia"/>
              </a:rPr>
              <a:t>la</a:t>
            </a:r>
            <a:r>
              <a:rPr sz="1000" spc="25" dirty="0">
                <a:solidFill>
                  <a:srgbClr val="4E443B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4E443B"/>
                </a:solidFill>
                <a:latin typeface="Georgia"/>
                <a:cs typeface="Georgia"/>
              </a:rPr>
              <a:t>même</a:t>
            </a:r>
            <a:r>
              <a:rPr sz="1000" spc="-70" dirty="0">
                <a:solidFill>
                  <a:srgbClr val="4E443B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4E443B"/>
                </a:solidFill>
                <a:latin typeface="Georgia"/>
                <a:cs typeface="Georgia"/>
              </a:rPr>
              <a:t>s</a:t>
            </a:r>
            <a:r>
              <a:rPr sz="1000" dirty="0">
                <a:solidFill>
                  <a:srgbClr val="4E443B"/>
                </a:solidFill>
                <a:latin typeface="Calibri"/>
                <a:cs typeface="Calibri"/>
              </a:rPr>
              <a:t>é</a:t>
            </a:r>
            <a:r>
              <a:rPr sz="1000" dirty="0">
                <a:solidFill>
                  <a:srgbClr val="4E443B"/>
                </a:solidFill>
                <a:latin typeface="Georgia"/>
                <a:cs typeface="Georgia"/>
              </a:rPr>
              <a:t>rie</a:t>
            </a:r>
            <a:r>
              <a:rPr sz="1000" spc="45" dirty="0">
                <a:solidFill>
                  <a:srgbClr val="4E443B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4E443B"/>
                </a:solidFill>
                <a:latin typeface="Georgia"/>
                <a:cs typeface="Georgia"/>
              </a:rPr>
              <a:t>de</a:t>
            </a:r>
            <a:r>
              <a:rPr sz="1000" spc="-30" dirty="0">
                <a:solidFill>
                  <a:srgbClr val="4E443B"/>
                </a:solidFill>
                <a:latin typeface="Georgia"/>
                <a:cs typeface="Georgia"/>
              </a:rPr>
              <a:t> </a:t>
            </a:r>
            <a:r>
              <a:rPr sz="1000" i="1" spc="-10" dirty="0">
                <a:solidFill>
                  <a:srgbClr val="4E443B"/>
                </a:solidFill>
                <a:latin typeface="Georgia"/>
                <a:cs typeface="Georgia"/>
              </a:rPr>
              <a:t>commits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14</a:t>
            </a:fld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722376" y="1403603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11118723" y="0"/>
                  </a:moveTo>
                  <a:lnTo>
                    <a:pt x="0" y="0"/>
                  </a:lnTo>
                  <a:lnTo>
                    <a:pt x="0" y="5239385"/>
                  </a:lnTo>
                  <a:lnTo>
                    <a:pt x="11118723" y="5239385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1403603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0" y="5239385"/>
                  </a:moveTo>
                  <a:lnTo>
                    <a:pt x="11118723" y="5239385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239385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" y="5056631"/>
              <a:ext cx="535305" cy="1371600"/>
            </a:xfrm>
            <a:custGeom>
              <a:avLst/>
              <a:gdLst/>
              <a:ahLst/>
              <a:cxnLst/>
              <a:rect l="l" t="t" r="r" b="b"/>
              <a:pathLst>
                <a:path w="535305" h="1371600">
                  <a:moveTo>
                    <a:pt x="534797" y="0"/>
                  </a:moveTo>
                  <a:lnTo>
                    <a:pt x="0" y="0"/>
                  </a:lnTo>
                  <a:lnTo>
                    <a:pt x="0" y="1098308"/>
                  </a:lnTo>
                  <a:lnTo>
                    <a:pt x="4305" y="1147394"/>
                  </a:lnTo>
                  <a:lnTo>
                    <a:pt x="16725" y="1193584"/>
                  </a:lnTo>
                  <a:lnTo>
                    <a:pt x="36499" y="1236116"/>
                  </a:lnTo>
                  <a:lnTo>
                    <a:pt x="62890" y="1274229"/>
                  </a:lnTo>
                  <a:lnTo>
                    <a:pt x="95110" y="1307134"/>
                  </a:lnTo>
                  <a:lnTo>
                    <a:pt x="132435" y="1334071"/>
                  </a:lnTo>
                  <a:lnTo>
                    <a:pt x="174091" y="1354264"/>
                  </a:lnTo>
                  <a:lnTo>
                    <a:pt x="219329" y="1366951"/>
                  </a:lnTo>
                  <a:lnTo>
                    <a:pt x="267398" y="1371346"/>
                  </a:lnTo>
                  <a:lnTo>
                    <a:pt x="534797" y="1371346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16179"/>
            <a:ext cx="3896995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681" y="5177403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56" y="947369"/>
            <a:ext cx="11125200" cy="2783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859790">
              <a:lnSpc>
                <a:spcPts val="185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Basculer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entre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1148080" indent="-288290">
              <a:lnSpc>
                <a:spcPts val="1850"/>
              </a:lnSpc>
              <a:buFont typeface="Arial"/>
              <a:buChar char="•"/>
              <a:tabLst>
                <a:tab pos="1148080" algn="l"/>
              </a:tabLst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Comment</a:t>
            </a:r>
            <a:r>
              <a:rPr sz="1550" spc="1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Git</a:t>
            </a:r>
            <a:r>
              <a:rPr sz="1550" spc="5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connaît-il</a:t>
            </a:r>
            <a:r>
              <a:rPr sz="1550" spc="114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alors</a:t>
            </a:r>
            <a:r>
              <a:rPr sz="1550" spc="114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550" spc="1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sur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laquelle</a:t>
            </a:r>
            <a:r>
              <a:rPr sz="1550" spc="1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trouvez</a:t>
            </a:r>
            <a:r>
              <a:rPr sz="1550" spc="1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?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Il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conserve</a:t>
            </a:r>
            <a:r>
              <a:rPr sz="1550" spc="9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à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cet</a:t>
            </a:r>
            <a:r>
              <a:rPr sz="1550" spc="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effet</a:t>
            </a:r>
            <a:r>
              <a:rPr sz="1550" spc="10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un</a:t>
            </a:r>
            <a:r>
              <a:rPr sz="1550" spc="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pointeur</a:t>
            </a:r>
            <a:r>
              <a:rPr sz="1550" spc="114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spécial</a:t>
            </a:r>
            <a:r>
              <a:rPr sz="1550" spc="8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appelé</a:t>
            </a:r>
            <a:endParaRPr sz="1550">
              <a:latin typeface="Calibri"/>
              <a:cs typeface="Calibri"/>
            </a:endParaRPr>
          </a:p>
          <a:p>
            <a:pPr marL="1148080">
              <a:lnSpc>
                <a:spcPts val="1850"/>
              </a:lnSpc>
              <a:spcBef>
                <a:spcPts val="50"/>
              </a:spcBef>
            </a:pPr>
            <a:r>
              <a:rPr sz="1550" b="1" dirty="0">
                <a:solidFill>
                  <a:srgbClr val="4E443B"/>
                </a:solidFill>
                <a:latin typeface="Calibri"/>
                <a:cs typeface="Calibri"/>
              </a:rPr>
              <a:t>HEAD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.</a:t>
            </a:r>
            <a:r>
              <a:rPr sz="1550" spc="7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Dans</a:t>
            </a:r>
            <a:r>
              <a:rPr sz="1550" spc="114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Git,</a:t>
            </a:r>
            <a:r>
              <a:rPr sz="1550" spc="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il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s’agit</a:t>
            </a:r>
            <a:r>
              <a:rPr sz="1550" spc="9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simplement</a:t>
            </a:r>
            <a:r>
              <a:rPr sz="1550" spc="1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d’un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pointeur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sur</a:t>
            </a:r>
            <a:r>
              <a:rPr sz="1550" spc="7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7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locale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où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550" spc="7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trouvez.</a:t>
            </a:r>
            <a:endParaRPr sz="1550">
              <a:latin typeface="Calibri"/>
              <a:cs typeface="Calibri"/>
            </a:endParaRPr>
          </a:p>
          <a:p>
            <a:pPr marL="1148080" indent="-288290">
              <a:lnSpc>
                <a:spcPts val="2150"/>
              </a:lnSpc>
              <a:buFont typeface="Arial"/>
              <a:buChar char="•"/>
              <a:tabLst>
                <a:tab pos="1148080" algn="l"/>
              </a:tabLst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Dans</a:t>
            </a:r>
            <a:r>
              <a:rPr sz="1550" spc="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ce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cas,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550" spc="5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550" spc="5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trouvez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toujours</a:t>
            </a:r>
            <a:r>
              <a:rPr sz="1550" spc="1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sur</a:t>
            </a:r>
            <a:r>
              <a:rPr sz="1550" spc="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master.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En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effet,</a:t>
            </a:r>
            <a:r>
              <a:rPr sz="1550" spc="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5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commande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E443B"/>
                </a:solidFill>
                <a:latin typeface="Calibri"/>
                <a:cs typeface="Calibri"/>
              </a:rPr>
              <a:t>git</a:t>
            </a:r>
            <a:r>
              <a:rPr sz="1800" i="1" spc="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E443B"/>
                </a:solidFill>
                <a:latin typeface="Calibri"/>
                <a:cs typeface="Calibri"/>
              </a:rPr>
              <a:t>branch</a:t>
            </a:r>
            <a:r>
              <a:rPr sz="1800" i="1" spc="-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n’a</a:t>
            </a:r>
            <a:r>
              <a:rPr sz="1550" spc="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fait</a:t>
            </a:r>
            <a:r>
              <a:rPr sz="1550" spc="7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que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créer</a:t>
            </a:r>
            <a:r>
              <a:rPr sz="1550" spc="8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une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nouvelle</a:t>
            </a:r>
            <a:endParaRPr sz="155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  <a:spcBef>
                <a:spcPts val="70"/>
              </a:spcBef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550" spc="9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—</a:t>
            </a:r>
            <a:r>
              <a:rPr sz="1550" spc="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elle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n’a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pas</a:t>
            </a:r>
            <a:r>
              <a:rPr sz="1550" spc="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fait</a:t>
            </a:r>
            <a:r>
              <a:rPr sz="1550" spc="7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basculer</a:t>
            </a:r>
            <a:r>
              <a:rPr sz="1550" spc="9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copie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</a:t>
            </a:r>
            <a:r>
              <a:rPr sz="1550" spc="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travail</a:t>
            </a:r>
            <a:r>
              <a:rPr sz="1550" spc="10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vers</a:t>
            </a:r>
            <a:r>
              <a:rPr sz="1550" spc="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cette</a:t>
            </a:r>
            <a:r>
              <a:rPr sz="1550" spc="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branche.</a:t>
            </a:r>
            <a:endParaRPr sz="1550">
              <a:latin typeface="Calibri"/>
              <a:cs typeface="Calibri"/>
            </a:endParaRPr>
          </a:p>
          <a:p>
            <a:pPr marL="1148080" indent="-28829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48080" algn="l"/>
              </a:tabLst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Pour</a:t>
            </a:r>
            <a:r>
              <a:rPr sz="1550" spc="1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basculer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sur</a:t>
            </a:r>
            <a:r>
              <a:rPr sz="1550" spc="1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une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550" spc="9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existante,</a:t>
            </a:r>
            <a:r>
              <a:rPr sz="1550" spc="9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il</a:t>
            </a:r>
            <a:r>
              <a:rPr sz="1550" spc="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suffit</a:t>
            </a:r>
            <a:r>
              <a:rPr sz="1550" spc="1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</a:t>
            </a:r>
            <a:r>
              <a:rPr sz="1550" spc="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lancer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8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commande</a:t>
            </a:r>
            <a:r>
              <a:rPr sz="1550" spc="1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E443B"/>
                </a:solidFill>
                <a:latin typeface="Calibri"/>
                <a:cs typeface="Calibri"/>
              </a:rPr>
              <a:t>git</a:t>
            </a:r>
            <a:r>
              <a:rPr sz="1800" i="1" spc="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4E443B"/>
                </a:solidFill>
                <a:latin typeface="Calibri"/>
                <a:cs typeface="Calibri"/>
              </a:rPr>
              <a:t>checkout.</a:t>
            </a:r>
            <a:endParaRPr sz="1800">
              <a:latin typeface="Calibri"/>
              <a:cs typeface="Calibri"/>
            </a:endParaRPr>
          </a:p>
          <a:p>
            <a:pPr marL="1148080" indent="-288290">
              <a:lnSpc>
                <a:spcPts val="1850"/>
              </a:lnSpc>
              <a:spcBef>
                <a:spcPts val="70"/>
              </a:spcBef>
              <a:buFont typeface="Arial"/>
              <a:buChar char="•"/>
              <a:tabLst>
                <a:tab pos="1148080" algn="l"/>
              </a:tabLst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Basculons</a:t>
            </a:r>
            <a:r>
              <a:rPr sz="1550" spc="1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sur</a:t>
            </a:r>
            <a:r>
              <a:rPr sz="1550" spc="1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5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nouvelle</a:t>
            </a:r>
            <a:r>
              <a:rPr sz="1550" spc="1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550" spc="1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testing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4E443B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3828415">
              <a:lnSpc>
                <a:spcPts val="2150"/>
              </a:lnSpc>
              <a:tabLst>
                <a:tab pos="6211570" algn="l"/>
                <a:tab pos="6714490" algn="l"/>
              </a:tabLst>
            </a:pPr>
            <a:r>
              <a:rPr sz="1800" b="1" dirty="0">
                <a:solidFill>
                  <a:srgbClr val="4E443B"/>
                </a:solidFill>
                <a:latin typeface="Calibri"/>
                <a:cs typeface="Calibri"/>
              </a:rPr>
              <a:t>$</a:t>
            </a:r>
            <a:r>
              <a:rPr sz="1800" b="1" spc="-1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E443B"/>
                </a:solidFill>
                <a:latin typeface="Calibri"/>
                <a:cs typeface="Calibri"/>
              </a:rPr>
              <a:t>git</a:t>
            </a:r>
            <a:r>
              <a:rPr sz="1800" b="1" spc="-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E443B"/>
                </a:solidFill>
                <a:latin typeface="Calibri"/>
                <a:cs typeface="Calibri"/>
              </a:rPr>
              <a:t>checkout</a:t>
            </a:r>
            <a:r>
              <a:rPr sz="1800" b="1" spc="-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443B"/>
                </a:solidFill>
                <a:latin typeface="Calibri"/>
                <a:cs typeface="Calibri"/>
              </a:rPr>
              <a:t>testing</a:t>
            </a:r>
            <a:r>
              <a:rPr sz="1800" b="1" dirty="0">
                <a:solidFill>
                  <a:srgbClr val="4E443B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4E443B"/>
                </a:solidFill>
                <a:latin typeface="Calibri"/>
                <a:cs typeface="Calibri"/>
              </a:rPr>
              <a:t>ou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4E443B"/>
                </a:solidFill>
                <a:latin typeface="Calibri"/>
                <a:cs typeface="Calibri"/>
              </a:rPr>
              <a:t>$</a:t>
            </a:r>
            <a:r>
              <a:rPr sz="1800" b="1" spc="-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E443B"/>
                </a:solidFill>
                <a:latin typeface="Calibri"/>
                <a:cs typeface="Calibri"/>
              </a:rPr>
              <a:t>git</a:t>
            </a:r>
            <a:r>
              <a:rPr sz="1800" b="1" spc="-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E443B"/>
                </a:solidFill>
                <a:latin typeface="Calibri"/>
                <a:cs typeface="Calibri"/>
              </a:rPr>
              <a:t>switch </a:t>
            </a:r>
            <a:r>
              <a:rPr sz="1800" b="1" spc="-10" dirty="0">
                <a:solidFill>
                  <a:srgbClr val="4E443B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859790">
              <a:lnSpc>
                <a:spcPct val="100000"/>
              </a:lnSpc>
              <a:spcBef>
                <a:spcPts val="75"/>
              </a:spcBef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Cela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déplace</a:t>
            </a:r>
            <a:r>
              <a:rPr sz="1550" spc="7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HEAD</a:t>
            </a:r>
            <a:r>
              <a:rPr sz="1550" spc="1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pour</a:t>
            </a:r>
            <a:r>
              <a:rPr sz="1550" spc="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le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faire</a:t>
            </a:r>
            <a:r>
              <a:rPr sz="1550" spc="1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pointer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vers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550" spc="10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testing.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75588" y="4059935"/>
            <a:ext cx="10154920" cy="2482850"/>
            <a:chOff x="1275588" y="4059935"/>
            <a:chExt cx="10154920" cy="24828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5588" y="4105655"/>
              <a:ext cx="4174236" cy="24368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5179" y="4059935"/>
              <a:ext cx="4274820" cy="24597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9028" y="5097779"/>
              <a:ext cx="866394" cy="3451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3035" y="5143499"/>
              <a:ext cx="740663" cy="21945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15</a:t>
            </a:fld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722376" y="1412748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11118723" y="0"/>
                  </a:moveTo>
                  <a:lnTo>
                    <a:pt x="0" y="0"/>
                  </a:lnTo>
                  <a:lnTo>
                    <a:pt x="0" y="5239385"/>
                  </a:lnTo>
                  <a:lnTo>
                    <a:pt x="11118723" y="5239385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1403603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0" y="5239385"/>
                  </a:moveTo>
                  <a:lnTo>
                    <a:pt x="11118723" y="5239385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239385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" y="5056631"/>
              <a:ext cx="535305" cy="1371600"/>
            </a:xfrm>
            <a:custGeom>
              <a:avLst/>
              <a:gdLst/>
              <a:ahLst/>
              <a:cxnLst/>
              <a:rect l="l" t="t" r="r" b="b"/>
              <a:pathLst>
                <a:path w="535305" h="1371600">
                  <a:moveTo>
                    <a:pt x="534797" y="0"/>
                  </a:moveTo>
                  <a:lnTo>
                    <a:pt x="0" y="0"/>
                  </a:lnTo>
                  <a:lnTo>
                    <a:pt x="0" y="1098308"/>
                  </a:lnTo>
                  <a:lnTo>
                    <a:pt x="4305" y="1147394"/>
                  </a:lnTo>
                  <a:lnTo>
                    <a:pt x="16725" y="1193584"/>
                  </a:lnTo>
                  <a:lnTo>
                    <a:pt x="36499" y="1236116"/>
                  </a:lnTo>
                  <a:lnTo>
                    <a:pt x="62890" y="1274229"/>
                  </a:lnTo>
                  <a:lnTo>
                    <a:pt x="95110" y="1307134"/>
                  </a:lnTo>
                  <a:lnTo>
                    <a:pt x="132435" y="1334071"/>
                  </a:lnTo>
                  <a:lnTo>
                    <a:pt x="174091" y="1354264"/>
                  </a:lnTo>
                  <a:lnTo>
                    <a:pt x="219329" y="1366951"/>
                  </a:lnTo>
                  <a:lnTo>
                    <a:pt x="267398" y="1371346"/>
                  </a:lnTo>
                  <a:lnTo>
                    <a:pt x="534797" y="1371346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16179"/>
            <a:ext cx="3896995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681" y="5177403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56" y="947369"/>
            <a:ext cx="11378565" cy="2540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85979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Basculer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entre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859790">
              <a:lnSpc>
                <a:spcPct val="100000"/>
              </a:lnSpc>
              <a:spcBef>
                <a:spcPts val="1850"/>
              </a:spcBef>
            </a:pP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$</a:t>
            </a:r>
            <a:r>
              <a:rPr sz="1550" spc="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vi</a:t>
            </a:r>
            <a:r>
              <a:rPr sz="1550" spc="6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ourier New"/>
                <a:cs typeface="Courier New"/>
              </a:rPr>
              <a:t>test.rb</a:t>
            </a:r>
            <a:endParaRPr sz="1550">
              <a:latin typeface="Courier New"/>
              <a:cs typeface="Courier New"/>
            </a:endParaRPr>
          </a:p>
          <a:p>
            <a:pPr marL="859790">
              <a:lnSpc>
                <a:spcPct val="100000"/>
              </a:lnSpc>
              <a:spcBef>
                <a:spcPts val="1240"/>
              </a:spcBef>
            </a:pP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$</a:t>
            </a:r>
            <a:r>
              <a:rPr sz="1550" spc="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r>
              <a:rPr sz="1550" spc="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commit</a:t>
            </a:r>
            <a:r>
              <a:rPr sz="1550" spc="1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-a</a:t>
            </a:r>
            <a:r>
              <a:rPr sz="1550" spc="13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-m</a:t>
            </a:r>
            <a:r>
              <a:rPr sz="1550" spc="1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'made</a:t>
            </a:r>
            <a:r>
              <a:rPr sz="1550" spc="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sz="1550" spc="1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ourier New"/>
                <a:cs typeface="Courier New"/>
              </a:rPr>
              <a:t>change’</a:t>
            </a:r>
            <a:endParaRPr sz="1550">
              <a:latin typeface="Courier New"/>
              <a:cs typeface="Courier New"/>
            </a:endParaRPr>
          </a:p>
          <a:p>
            <a:pPr marL="85979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Si</a:t>
            </a:r>
            <a:r>
              <a:rPr sz="1800" spc="-8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on</a:t>
            </a:r>
            <a:r>
              <a:rPr sz="1800" spc="-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E443B"/>
                </a:solidFill>
                <a:latin typeface="Calibri"/>
                <a:cs typeface="Calibri"/>
              </a:rPr>
              <a:t>effectue</a:t>
            </a:r>
            <a:r>
              <a:rPr sz="1800" spc="-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un</a:t>
            </a:r>
            <a:r>
              <a:rPr sz="1800" spc="-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E443B"/>
                </a:solidFill>
                <a:latin typeface="Calibri"/>
                <a:cs typeface="Calibri"/>
              </a:rPr>
              <a:t>changement</a:t>
            </a:r>
            <a:r>
              <a:rPr sz="1800" spc="-5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et</a:t>
            </a:r>
            <a:r>
              <a:rPr sz="1800" spc="-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fait</a:t>
            </a:r>
            <a:r>
              <a:rPr sz="1800" spc="-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un</a:t>
            </a:r>
            <a:r>
              <a:rPr sz="1800" spc="-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commit,</a:t>
            </a:r>
            <a:r>
              <a:rPr sz="1800" spc="-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800" spc="-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800" spc="1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urier New"/>
                <a:cs typeface="Courier New"/>
              </a:rPr>
              <a:t>testing</a:t>
            </a:r>
            <a:r>
              <a:rPr sz="1800" spc="-6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avance</a:t>
            </a:r>
            <a:r>
              <a:rPr sz="1800" spc="-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tandis</a:t>
            </a:r>
            <a:r>
              <a:rPr sz="1800" spc="-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que</a:t>
            </a:r>
            <a:r>
              <a:rPr sz="1800" spc="-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endParaRPr sz="1800">
              <a:latin typeface="Calibri"/>
              <a:cs typeface="Calibri"/>
            </a:endParaRPr>
          </a:p>
          <a:p>
            <a:pPr marL="8597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800" spc="-10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ourier New"/>
                <a:cs typeface="Courier New"/>
              </a:rPr>
              <a:t>master</a:t>
            </a:r>
            <a:r>
              <a:rPr sz="1800" spc="-68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pointe</a:t>
            </a:r>
            <a:r>
              <a:rPr sz="1800" spc="-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toujours</a:t>
            </a:r>
            <a:r>
              <a:rPr sz="1800" spc="-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sur</a:t>
            </a:r>
            <a:r>
              <a:rPr sz="1800" spc="-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le</a:t>
            </a:r>
            <a:r>
              <a:rPr sz="1800" spc="-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E443B"/>
                </a:solidFill>
                <a:latin typeface="Courier New"/>
                <a:cs typeface="Courier New"/>
              </a:rPr>
              <a:t>commit</a:t>
            </a:r>
            <a:r>
              <a:rPr sz="1800" b="1" spc="-68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sur</a:t>
            </a:r>
            <a:r>
              <a:rPr sz="1800" spc="-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lequel</a:t>
            </a:r>
            <a:r>
              <a:rPr sz="1800" spc="-1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800" spc="-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étiez</a:t>
            </a:r>
            <a:r>
              <a:rPr sz="1800" spc="-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lorsque</a:t>
            </a:r>
            <a:r>
              <a:rPr sz="1800" spc="-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vous</a:t>
            </a:r>
            <a:r>
              <a:rPr sz="1800" spc="-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avez</a:t>
            </a:r>
            <a:r>
              <a:rPr sz="1800" spc="-9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lancé</a:t>
            </a:r>
            <a:r>
              <a:rPr sz="1800" spc="-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800" spc="-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commande</a:t>
            </a:r>
            <a:r>
              <a:rPr sz="1800" spc="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endParaRPr sz="1800">
              <a:latin typeface="Courier New"/>
              <a:cs typeface="Courier New"/>
            </a:endParaRPr>
          </a:p>
          <a:p>
            <a:pPr marL="85979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Courier New"/>
                <a:cs typeface="Courier New"/>
              </a:rPr>
              <a:t>checkout</a:t>
            </a:r>
            <a:r>
              <a:rPr sz="1800" spc="-7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pour changer</a:t>
            </a:r>
            <a:r>
              <a:rPr sz="1800" spc="-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E443B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E443B"/>
                </a:solidFill>
                <a:latin typeface="Calibri"/>
                <a:cs typeface="Calibri"/>
              </a:rPr>
              <a:t>branche.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0752" y="3744467"/>
            <a:ext cx="5756148" cy="240944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16</a:t>
            </a:fld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722376" y="1412748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11118723" y="0"/>
                  </a:moveTo>
                  <a:lnTo>
                    <a:pt x="0" y="0"/>
                  </a:lnTo>
                  <a:lnTo>
                    <a:pt x="0" y="5239385"/>
                  </a:lnTo>
                  <a:lnTo>
                    <a:pt x="11118723" y="5239385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1403603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0" y="5239385"/>
                  </a:moveTo>
                  <a:lnTo>
                    <a:pt x="11118723" y="5239385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239385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" y="5056631"/>
              <a:ext cx="535305" cy="1371600"/>
            </a:xfrm>
            <a:custGeom>
              <a:avLst/>
              <a:gdLst/>
              <a:ahLst/>
              <a:cxnLst/>
              <a:rect l="l" t="t" r="r" b="b"/>
              <a:pathLst>
                <a:path w="535305" h="1371600">
                  <a:moveTo>
                    <a:pt x="534797" y="0"/>
                  </a:moveTo>
                  <a:lnTo>
                    <a:pt x="0" y="0"/>
                  </a:lnTo>
                  <a:lnTo>
                    <a:pt x="0" y="1098308"/>
                  </a:lnTo>
                  <a:lnTo>
                    <a:pt x="4305" y="1147394"/>
                  </a:lnTo>
                  <a:lnTo>
                    <a:pt x="16725" y="1193584"/>
                  </a:lnTo>
                  <a:lnTo>
                    <a:pt x="36499" y="1236116"/>
                  </a:lnTo>
                  <a:lnTo>
                    <a:pt x="62890" y="1274229"/>
                  </a:lnTo>
                  <a:lnTo>
                    <a:pt x="95110" y="1307134"/>
                  </a:lnTo>
                  <a:lnTo>
                    <a:pt x="132435" y="1334071"/>
                  </a:lnTo>
                  <a:lnTo>
                    <a:pt x="174091" y="1354264"/>
                  </a:lnTo>
                  <a:lnTo>
                    <a:pt x="219329" y="1366951"/>
                  </a:lnTo>
                  <a:lnTo>
                    <a:pt x="267398" y="1371346"/>
                  </a:lnTo>
                  <a:lnTo>
                    <a:pt x="534797" y="1371346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16179"/>
            <a:ext cx="3896995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681" y="5177403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56" y="947369"/>
            <a:ext cx="11278235" cy="26263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85979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Basculer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entre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895985">
              <a:lnSpc>
                <a:spcPct val="100000"/>
              </a:lnSpc>
              <a:spcBef>
                <a:spcPts val="229"/>
              </a:spcBef>
            </a:pPr>
            <a:r>
              <a:rPr sz="1400" spc="-10" dirty="0">
                <a:solidFill>
                  <a:srgbClr val="4E443B"/>
                </a:solidFill>
                <a:latin typeface="Calibri"/>
                <a:cs typeface="Calibri"/>
              </a:rPr>
              <a:t>Rebasculant</a:t>
            </a:r>
            <a:r>
              <a:rPr sz="1400" spc="-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E443B"/>
                </a:solidFill>
                <a:latin typeface="Calibri"/>
                <a:cs typeface="Calibri"/>
              </a:rPr>
              <a:t>vers</a:t>
            </a:r>
            <a:r>
              <a:rPr sz="1400" spc="-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400" spc="-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400" spc="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E443B"/>
                </a:solidFill>
                <a:latin typeface="Calibri"/>
                <a:cs typeface="Calibri"/>
              </a:rPr>
              <a:t>master</a:t>
            </a:r>
            <a:r>
              <a:rPr sz="1400" spc="-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E443B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4E443B"/>
                </a:solidFill>
                <a:latin typeface="Calibri"/>
                <a:cs typeface="Calibri"/>
              </a:rPr>
              <a:t> effectuant</a:t>
            </a:r>
            <a:r>
              <a:rPr sz="1400" spc="-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E443B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E443B"/>
                </a:solidFill>
                <a:latin typeface="Calibri"/>
                <a:cs typeface="Calibri"/>
              </a:rPr>
              <a:t>changements:</a:t>
            </a:r>
            <a:endParaRPr sz="1400">
              <a:latin typeface="Calibri"/>
              <a:cs typeface="Calibri"/>
            </a:endParaRPr>
          </a:p>
          <a:p>
            <a:pPr marL="1811020">
              <a:lnSpc>
                <a:spcPct val="100000"/>
              </a:lnSpc>
              <a:spcBef>
                <a:spcPts val="915"/>
              </a:spcBef>
            </a:pP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$</a:t>
            </a:r>
            <a:r>
              <a:rPr sz="1400" b="1" spc="-5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git</a:t>
            </a:r>
            <a:r>
              <a:rPr sz="1400" b="1" spc="-50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checkout</a:t>
            </a:r>
            <a:r>
              <a:rPr sz="1400" b="1" spc="-1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E443B"/>
                </a:solidFill>
                <a:latin typeface="Courier New"/>
                <a:cs typeface="Courier New"/>
              </a:rPr>
              <a:t>matser</a:t>
            </a:r>
            <a:endParaRPr sz="1400">
              <a:latin typeface="Courier New"/>
              <a:cs typeface="Courier New"/>
            </a:endParaRPr>
          </a:p>
          <a:p>
            <a:pPr marL="1811020">
              <a:lnSpc>
                <a:spcPct val="100000"/>
              </a:lnSpc>
              <a:spcBef>
                <a:spcPts val="915"/>
              </a:spcBef>
            </a:pP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$</a:t>
            </a:r>
            <a:r>
              <a:rPr sz="1400" b="1" spc="-10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vi</a:t>
            </a:r>
            <a:r>
              <a:rPr sz="1400" b="1" spc="-3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E443B"/>
                </a:solidFill>
                <a:latin typeface="Courier New"/>
                <a:cs typeface="Courier New"/>
              </a:rPr>
              <a:t>test.rb</a:t>
            </a:r>
            <a:endParaRPr sz="1400">
              <a:latin typeface="Courier New"/>
              <a:cs typeface="Courier New"/>
            </a:endParaRPr>
          </a:p>
          <a:p>
            <a:pPr marL="1811020">
              <a:lnSpc>
                <a:spcPct val="100000"/>
              </a:lnSpc>
              <a:spcBef>
                <a:spcPts val="950"/>
              </a:spcBef>
            </a:pP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$</a:t>
            </a:r>
            <a:r>
              <a:rPr sz="1400" b="1" spc="-40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git</a:t>
            </a:r>
            <a:r>
              <a:rPr sz="1400" b="1" spc="-2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commit</a:t>
            </a:r>
            <a:r>
              <a:rPr sz="1400" b="1" spc="-2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4E443B"/>
                </a:solidFill>
                <a:latin typeface="Courier New"/>
                <a:cs typeface="Courier New"/>
              </a:rPr>
              <a:t>-</a:t>
            </a: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a</a:t>
            </a:r>
            <a:r>
              <a:rPr sz="1400" b="1" spc="-2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spc="-15" dirty="0">
                <a:solidFill>
                  <a:srgbClr val="4E443B"/>
                </a:solidFill>
                <a:latin typeface="Courier New"/>
                <a:cs typeface="Courier New"/>
              </a:rPr>
              <a:t>-</a:t>
            </a: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m</a:t>
            </a:r>
            <a:r>
              <a:rPr sz="1400" b="1" spc="-2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'made</a:t>
            </a:r>
            <a:r>
              <a:rPr sz="1400" b="1" spc="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E443B"/>
                </a:solidFill>
                <a:latin typeface="Courier New"/>
                <a:cs typeface="Courier New"/>
              </a:rPr>
              <a:t>other</a:t>
            </a:r>
            <a:r>
              <a:rPr sz="1400" b="1" spc="-25" dirty="0">
                <a:solidFill>
                  <a:srgbClr val="4E443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E443B"/>
                </a:solidFill>
                <a:latin typeface="Courier New"/>
                <a:cs typeface="Courier New"/>
              </a:rPr>
              <a:t>changes’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Courier New"/>
              <a:cs typeface="Courier New"/>
            </a:endParaRPr>
          </a:p>
          <a:p>
            <a:pPr marL="8959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Ces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deux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modifications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isolées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branches séparées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vous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pouvez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basculer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d’une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branche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20" dirty="0">
                <a:latin typeface="Calibri"/>
                <a:cs typeface="Calibri"/>
              </a:rPr>
              <a:t> l’autre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fusionner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quand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vous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êtes</a:t>
            </a:r>
            <a:endParaRPr sz="1400">
              <a:latin typeface="Calibri"/>
              <a:cs typeface="Calibri"/>
            </a:endParaRPr>
          </a:p>
          <a:p>
            <a:pPr marL="895985">
              <a:lnSpc>
                <a:spcPct val="100000"/>
              </a:lnSpc>
              <a:spcBef>
                <a:spcPts val="10"/>
              </a:spcBef>
            </a:pPr>
            <a:r>
              <a:rPr sz="1400" spc="-20" dirty="0">
                <a:latin typeface="Calibri"/>
                <a:cs typeface="Calibri"/>
              </a:rPr>
              <a:t>prêt.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7207" y="3328415"/>
            <a:ext cx="6949440" cy="337413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17</a:t>
            </a:fld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726948" y="1417320"/>
              <a:ext cx="11118850" cy="5239385"/>
            </a:xfrm>
            <a:custGeom>
              <a:avLst/>
              <a:gdLst/>
              <a:ahLst/>
              <a:cxnLst/>
              <a:rect l="l" t="t" r="r" b="b"/>
              <a:pathLst>
                <a:path w="11118850" h="5239384">
                  <a:moveTo>
                    <a:pt x="11118723" y="0"/>
                  </a:moveTo>
                  <a:lnTo>
                    <a:pt x="0" y="0"/>
                  </a:lnTo>
                  <a:lnTo>
                    <a:pt x="0" y="5239385"/>
                  </a:lnTo>
                  <a:lnTo>
                    <a:pt x="11118723" y="5239385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6948" y="1408176"/>
              <a:ext cx="11118850" cy="5234940"/>
            </a:xfrm>
            <a:custGeom>
              <a:avLst/>
              <a:gdLst/>
              <a:ahLst/>
              <a:cxnLst/>
              <a:rect l="l" t="t" r="r" b="b"/>
              <a:pathLst>
                <a:path w="11118850" h="5234940">
                  <a:moveTo>
                    <a:pt x="0" y="5234813"/>
                  </a:moveTo>
                  <a:lnTo>
                    <a:pt x="11118723" y="5234813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234813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452" y="5061204"/>
              <a:ext cx="535305" cy="1367155"/>
            </a:xfrm>
            <a:custGeom>
              <a:avLst/>
              <a:gdLst/>
              <a:ahLst/>
              <a:cxnLst/>
              <a:rect l="l" t="t" r="r" b="b"/>
              <a:pathLst>
                <a:path w="535305" h="1367154">
                  <a:moveTo>
                    <a:pt x="534797" y="0"/>
                  </a:moveTo>
                  <a:lnTo>
                    <a:pt x="0" y="0"/>
                  </a:lnTo>
                  <a:lnTo>
                    <a:pt x="0" y="1094651"/>
                  </a:lnTo>
                  <a:lnTo>
                    <a:pt x="4305" y="1143571"/>
                  </a:lnTo>
                  <a:lnTo>
                    <a:pt x="16725" y="1189609"/>
                  </a:lnTo>
                  <a:lnTo>
                    <a:pt x="36499" y="1232001"/>
                  </a:lnTo>
                  <a:lnTo>
                    <a:pt x="62890" y="1269987"/>
                  </a:lnTo>
                  <a:lnTo>
                    <a:pt x="95110" y="1302778"/>
                  </a:lnTo>
                  <a:lnTo>
                    <a:pt x="132435" y="1329626"/>
                  </a:lnTo>
                  <a:lnTo>
                    <a:pt x="174091" y="1349743"/>
                  </a:lnTo>
                  <a:lnTo>
                    <a:pt x="219329" y="1362392"/>
                  </a:lnTo>
                  <a:lnTo>
                    <a:pt x="267398" y="1366774"/>
                  </a:lnTo>
                  <a:lnTo>
                    <a:pt x="534797" y="1366774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316179"/>
            <a:ext cx="3896995" cy="640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18</a:t>
            </a:fld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95681" y="5177403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56" y="947369"/>
            <a:ext cx="11409045" cy="190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85979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Créer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une</a:t>
            </a:r>
            <a:r>
              <a:rPr sz="155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branche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basculer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dessus</a:t>
            </a:r>
            <a:endParaRPr sz="1550">
              <a:latin typeface="Calibri"/>
              <a:cs typeface="Calibri"/>
            </a:endParaRPr>
          </a:p>
          <a:p>
            <a:pPr marL="842644">
              <a:lnSpc>
                <a:spcPct val="100000"/>
              </a:lnSpc>
              <a:spcBef>
                <a:spcPts val="1485"/>
              </a:spcBef>
            </a:pPr>
            <a:r>
              <a:rPr sz="1800" dirty="0">
                <a:latin typeface="Calibri"/>
                <a:cs typeface="Calibri"/>
              </a:rPr>
              <a:t>Il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habituel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créer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nouvelle</a:t>
            </a:r>
            <a:r>
              <a:rPr sz="1800" spc="-10" dirty="0">
                <a:latin typeface="Calibri"/>
                <a:cs typeface="Calibri"/>
              </a:rPr>
              <a:t> branche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vouloir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basculer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cette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nouvelle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même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temps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  <a:p>
            <a:pPr marL="88836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Calibri"/>
                <a:cs typeface="Calibri"/>
              </a:rPr>
              <a:t>ça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être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réalisé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opération </a:t>
            </a:r>
            <a:r>
              <a:rPr sz="1800" dirty="0">
                <a:latin typeface="Calibri"/>
                <a:cs typeface="Calibri"/>
              </a:rPr>
              <a:t>avec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774440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r>
              <a:rPr sz="1800" b="1" spc="-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checkout</a:t>
            </a:r>
            <a:r>
              <a:rPr sz="1800" b="1" spc="-3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b</a:t>
            </a:r>
            <a:r>
              <a:rPr sz="1800" b="1" spc="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Courier New"/>
                <a:cs typeface="Courier New"/>
              </a:rPr>
              <a:t>&lt;nouvelle-branche&gt;</a:t>
            </a:r>
            <a:r>
              <a:rPr sz="1800" b="1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2731" y="3493770"/>
            <a:ext cx="8518525" cy="217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Depuis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2.23,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 utiliser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r>
              <a:rPr sz="1800" b="1" spc="-8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Courier New"/>
                <a:cs typeface="Courier New"/>
              </a:rPr>
              <a:t>switch</a:t>
            </a:r>
            <a:r>
              <a:rPr sz="1800" b="1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lieu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r>
              <a:rPr sz="1800" b="1" spc="-8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Courier New"/>
                <a:cs typeface="Courier New"/>
              </a:rPr>
              <a:t>checkout</a:t>
            </a:r>
            <a:r>
              <a:rPr sz="1800" b="1" spc="-64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pour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Calibri"/>
              <a:cs typeface="Calibri"/>
            </a:endParaRPr>
          </a:p>
          <a:p>
            <a:pPr marL="300355" indent="-287655">
              <a:lnSpc>
                <a:spcPct val="100000"/>
              </a:lnSpc>
              <a:buSzPct val="55555"/>
              <a:buFont typeface="Arial"/>
              <a:buChar char="•"/>
              <a:tabLst>
                <a:tab pos="300355" algn="l"/>
              </a:tabLst>
            </a:pPr>
            <a:r>
              <a:rPr sz="1800" dirty="0">
                <a:latin typeface="Calibri"/>
                <a:cs typeface="Calibri"/>
              </a:rPr>
              <a:t>Basculer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existante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r>
              <a:rPr sz="1800" b="1" spc="-1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switch</a:t>
            </a:r>
            <a:r>
              <a:rPr sz="1800" b="1" spc="-1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Courier New"/>
                <a:cs typeface="Courier New"/>
              </a:rPr>
              <a:t>testing-branch</a:t>
            </a:r>
            <a:r>
              <a:rPr sz="1800" spc="-1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spcBef>
                <a:spcPts val="1480"/>
              </a:spcBef>
              <a:buSzPct val="55555"/>
              <a:buFont typeface="Arial"/>
              <a:buChar char="•"/>
              <a:tabLst>
                <a:tab pos="300355" algn="l"/>
              </a:tabLst>
            </a:pPr>
            <a:r>
              <a:rPr sz="1800" dirty="0">
                <a:latin typeface="Calibri"/>
                <a:cs typeface="Calibri"/>
              </a:rPr>
              <a:t>Créer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 branche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basculer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dessus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r>
              <a:rPr sz="1800" b="1" spc="-10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switch</a:t>
            </a:r>
            <a:r>
              <a:rPr sz="1800" b="1" spc="-10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Courier New"/>
                <a:cs typeface="Courier New"/>
              </a:rPr>
              <a:t>-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c</a:t>
            </a:r>
            <a:r>
              <a:rPr sz="1800" b="1" spc="-7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Courier New"/>
                <a:cs typeface="Courier New"/>
              </a:rPr>
              <a:t>nouvelle-branche</a:t>
            </a:r>
            <a:r>
              <a:rPr sz="1800" spc="-1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25"/>
              </a:spcBef>
            </a:pPr>
            <a:r>
              <a:rPr sz="1800" i="1" dirty="0">
                <a:latin typeface="Calibri"/>
                <a:cs typeface="Calibri"/>
              </a:rPr>
              <a:t>le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drapeau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33"/>
                </a:solidFill>
                <a:latin typeface="Courier New"/>
                <a:cs typeface="Courier New"/>
              </a:rPr>
              <a:t>-</a:t>
            </a:r>
            <a:r>
              <a:rPr sz="1800" b="1" i="1" dirty="0">
                <a:solidFill>
                  <a:srgbClr val="333333"/>
                </a:solidFill>
                <a:latin typeface="Courier New"/>
                <a:cs typeface="Courier New"/>
              </a:rPr>
              <a:t>c</a:t>
            </a:r>
            <a:r>
              <a:rPr sz="1800" b="1" i="1" spc="-6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latin typeface="Calibri"/>
                <a:cs typeface="Calibri"/>
              </a:rPr>
              <a:t>signifie</a:t>
            </a:r>
            <a:r>
              <a:rPr sz="1800" i="1" spc="40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créer, </a:t>
            </a:r>
            <a:r>
              <a:rPr sz="1800" i="1" dirty="0">
                <a:latin typeface="Calibri"/>
                <a:cs typeface="Calibri"/>
              </a:rPr>
              <a:t>vous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pouvez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aussi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utiliser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le drapeau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complet</a:t>
            </a:r>
            <a:r>
              <a:rPr sz="1800" i="1" spc="-80" dirty="0"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33"/>
                </a:solidFill>
                <a:latin typeface="Courier New"/>
                <a:cs typeface="Courier New"/>
              </a:rPr>
              <a:t>--create</a:t>
            </a:r>
            <a:r>
              <a:rPr sz="1800" b="1" i="1" spc="-1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87350" lvl="1" indent="-288290">
              <a:lnSpc>
                <a:spcPct val="100000"/>
              </a:lnSpc>
              <a:spcBef>
                <a:spcPts val="1155"/>
              </a:spcBef>
              <a:buSzPct val="55555"/>
              <a:buFont typeface="Arial"/>
              <a:buChar char="•"/>
              <a:tabLst>
                <a:tab pos="387350" algn="l"/>
              </a:tabLst>
            </a:pPr>
            <a:r>
              <a:rPr sz="1800" i="1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evenir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précédemment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extraite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33333"/>
                </a:solidFill>
                <a:latin typeface="Courier New"/>
                <a:cs typeface="Courier New"/>
              </a:rPr>
              <a:t>git</a:t>
            </a:r>
            <a:r>
              <a:rPr sz="1800" b="1" spc="-15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33333"/>
                </a:solidFill>
                <a:latin typeface="Courier New"/>
                <a:cs typeface="Courier New"/>
              </a:rPr>
              <a:t>switch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1153020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30203" y="5152517"/>
                  </a:lnTo>
                  <a:lnTo>
                    <a:pt x="11530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0" y="5152517"/>
                  </a:moveTo>
                  <a:lnTo>
                    <a:pt x="11530203" y="5152517"/>
                  </a:lnTo>
                  <a:lnTo>
                    <a:pt x="1153020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69764"/>
              <a:ext cx="498475" cy="1348740"/>
            </a:xfrm>
            <a:custGeom>
              <a:avLst/>
              <a:gdLst/>
              <a:ahLst/>
              <a:cxnLst/>
              <a:rect l="l" t="t" r="r" b="b"/>
              <a:pathLst>
                <a:path w="498475" h="1348739">
                  <a:moveTo>
                    <a:pt x="498220" y="0"/>
                  </a:moveTo>
                  <a:lnTo>
                    <a:pt x="0" y="0"/>
                  </a:lnTo>
                  <a:lnTo>
                    <a:pt x="0" y="1244634"/>
                  </a:lnTo>
                  <a:lnTo>
                    <a:pt x="39737" y="1285341"/>
                  </a:lnTo>
                  <a:lnTo>
                    <a:pt x="78656" y="1311833"/>
                  </a:lnTo>
                  <a:lnTo>
                    <a:pt x="122091" y="1331696"/>
                  </a:lnTo>
                  <a:lnTo>
                    <a:pt x="169265" y="1344168"/>
                  </a:lnTo>
                  <a:lnTo>
                    <a:pt x="219392" y="1348486"/>
                  </a:lnTo>
                  <a:lnTo>
                    <a:pt x="498220" y="1348486"/>
                  </a:lnTo>
                  <a:lnTo>
                    <a:pt x="49822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297002"/>
            <a:ext cx="482473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versions</a:t>
            </a:r>
          </a:p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(Git/Gitlab)</a:t>
            </a:r>
            <a:r>
              <a:rPr spc="-20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1498580" cy="5308600"/>
            <a:chOff x="0" y="0"/>
            <a:chExt cx="11498580" cy="53086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8371" y="2240279"/>
              <a:ext cx="3643883" cy="13944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8659" y="3223260"/>
              <a:ext cx="6867525" cy="2085339"/>
            </a:xfrm>
            <a:custGeom>
              <a:avLst/>
              <a:gdLst/>
              <a:ahLst/>
              <a:cxnLst/>
              <a:rect l="l" t="t" r="r" b="b"/>
              <a:pathLst>
                <a:path w="6867525" h="2085339">
                  <a:moveTo>
                    <a:pt x="6867144" y="0"/>
                  </a:moveTo>
                  <a:lnTo>
                    <a:pt x="0" y="0"/>
                  </a:lnTo>
                  <a:lnTo>
                    <a:pt x="0" y="2084831"/>
                  </a:lnTo>
                  <a:lnTo>
                    <a:pt x="6867144" y="2084831"/>
                  </a:lnTo>
                  <a:lnTo>
                    <a:pt x="6867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7807" y="3771900"/>
              <a:ext cx="3890772" cy="13350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0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6"/>
                  </a:moveTo>
                  <a:lnTo>
                    <a:pt x="182880" y="242316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6"/>
                  </a:lnTo>
                  <a:close/>
                </a:path>
              </a:pathLst>
            </a:custGeom>
            <a:solidFill>
              <a:srgbClr val="FBFB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2456" y="941908"/>
            <a:ext cx="11692890" cy="5244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Fusionner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602615">
              <a:lnSpc>
                <a:spcPct val="100000"/>
              </a:lnSpc>
              <a:spcBef>
                <a:spcPts val="184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Fusionner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650240">
              <a:lnSpc>
                <a:spcPct val="100000"/>
              </a:lnSpc>
              <a:spcBef>
                <a:spcPts val="305"/>
              </a:spcBef>
            </a:pPr>
            <a:r>
              <a:rPr sz="1550" b="1" dirty="0">
                <a:solidFill>
                  <a:srgbClr val="23292D"/>
                </a:solidFill>
                <a:latin typeface="Calibri"/>
                <a:cs typeface="Calibri"/>
              </a:rPr>
              <a:t>git-merge</a:t>
            </a:r>
            <a:r>
              <a:rPr sz="1550" b="1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-</a:t>
            </a:r>
            <a:r>
              <a:rPr sz="1550" spc="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Fusionne</a:t>
            </a:r>
            <a:r>
              <a:rPr sz="1550" spc="1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deux</a:t>
            </a:r>
            <a:r>
              <a:rPr sz="15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ou</a:t>
            </a:r>
            <a:r>
              <a:rPr sz="15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plusieurs</a:t>
            </a:r>
            <a:r>
              <a:rPr sz="15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historiques</a:t>
            </a:r>
            <a:r>
              <a:rPr sz="1550" spc="1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5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développement</a:t>
            </a:r>
            <a:r>
              <a:rPr sz="15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23292D"/>
                </a:solidFill>
                <a:latin typeface="Calibri"/>
                <a:cs typeface="Calibri"/>
              </a:rPr>
              <a:t>ensemble</a:t>
            </a:r>
            <a:endParaRPr sz="1550">
              <a:latin typeface="Calibri"/>
              <a:cs typeface="Calibri"/>
            </a:endParaRPr>
          </a:p>
          <a:p>
            <a:pPr marL="938530" marR="414655" indent="-288925">
              <a:lnSpc>
                <a:spcPct val="102600"/>
              </a:lnSpc>
              <a:spcBef>
                <a:spcPts val="5"/>
              </a:spcBef>
              <a:buChar char="-"/>
              <a:tabLst>
                <a:tab pos="938530" algn="l"/>
              </a:tabLst>
            </a:pP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Intègre</a:t>
            </a:r>
            <a:r>
              <a:rPr sz="15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les</a:t>
            </a:r>
            <a:r>
              <a:rPr sz="15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modifications</a:t>
            </a:r>
            <a:r>
              <a:rPr sz="15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des</a:t>
            </a:r>
            <a:r>
              <a:rPr sz="15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commits</a:t>
            </a:r>
            <a:r>
              <a:rPr sz="15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nommés</a:t>
            </a:r>
            <a:r>
              <a:rPr sz="15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(depuis</a:t>
            </a:r>
            <a:r>
              <a:rPr sz="1550" spc="1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5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moment</a:t>
            </a:r>
            <a:r>
              <a:rPr sz="15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où</a:t>
            </a:r>
            <a:r>
              <a:rPr sz="15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leur</a:t>
            </a:r>
            <a:r>
              <a:rPr sz="15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historique</a:t>
            </a:r>
            <a:r>
              <a:rPr sz="15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a</a:t>
            </a:r>
            <a:r>
              <a:rPr sz="15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divergé</a:t>
            </a:r>
            <a:r>
              <a:rPr sz="15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5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5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5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actuelle)</a:t>
            </a:r>
            <a:r>
              <a:rPr sz="15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5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23292D"/>
                </a:solidFill>
                <a:latin typeface="Calibri"/>
                <a:cs typeface="Calibri"/>
              </a:rPr>
              <a:t>la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5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23292D"/>
                </a:solidFill>
                <a:latin typeface="Calibri"/>
                <a:cs typeface="Calibri"/>
              </a:rPr>
              <a:t>actuelle.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3292D"/>
              </a:buClr>
              <a:buFont typeface="Calibri"/>
              <a:buChar char="-"/>
            </a:pPr>
            <a:endParaRPr sz="1550">
              <a:latin typeface="Calibri"/>
              <a:cs typeface="Calibri"/>
            </a:endParaRPr>
          </a:p>
          <a:p>
            <a:pPr marL="650240">
              <a:lnSpc>
                <a:spcPct val="100000"/>
              </a:lnSpc>
            </a:pP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Supposons</a:t>
            </a:r>
            <a:r>
              <a:rPr sz="1550" spc="2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que</a:t>
            </a:r>
            <a:r>
              <a:rPr sz="15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l’historique</a:t>
            </a:r>
            <a:r>
              <a:rPr sz="15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suivant</a:t>
            </a:r>
            <a:r>
              <a:rPr sz="1550" spc="1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existe</a:t>
            </a:r>
            <a:r>
              <a:rPr sz="15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et</a:t>
            </a:r>
            <a:r>
              <a:rPr sz="15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que</a:t>
            </a:r>
            <a:r>
              <a:rPr sz="15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5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5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actuelle</a:t>
            </a:r>
            <a:r>
              <a:rPr sz="15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est</a:t>
            </a:r>
            <a:r>
              <a:rPr sz="15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3292D"/>
                </a:solidFill>
                <a:latin typeface="Calibri"/>
                <a:cs typeface="Calibri"/>
              </a:rPr>
              <a:t>master</a:t>
            </a:r>
            <a:r>
              <a:rPr sz="15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550">
              <a:latin typeface="Calibri"/>
              <a:cs typeface="Calibri"/>
            </a:endParaRPr>
          </a:p>
          <a:p>
            <a:pPr marL="995680" lvl="1" indent="-288290">
              <a:lnSpc>
                <a:spcPct val="100000"/>
              </a:lnSpc>
              <a:buChar char="-"/>
              <a:tabLst>
                <a:tab pos="995680" algn="l"/>
              </a:tabLst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1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r>
              <a:rPr sz="1550" spc="9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"</a:t>
            </a:r>
            <a:r>
              <a:rPr sz="1550" b="1" dirty="0">
                <a:solidFill>
                  <a:srgbClr val="4E443B"/>
                </a:solidFill>
                <a:latin typeface="Courier New"/>
                <a:cs typeface="Courier New"/>
              </a:rPr>
              <a:t>theme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"</a:t>
            </a:r>
            <a:r>
              <a:rPr sz="1550" spc="1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s’est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écartée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</a:t>
            </a:r>
            <a:r>
              <a:rPr sz="1550" spc="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b="1" dirty="0">
                <a:latin typeface="Courier New"/>
                <a:cs typeface="Courier New"/>
              </a:rPr>
              <a:t>master</a:t>
            </a:r>
            <a:r>
              <a:rPr sz="1550" b="1" spc="-385" dirty="0"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(c’est-à-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dire</a:t>
            </a:r>
            <a:r>
              <a:rPr sz="1550" spc="1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)</a:t>
            </a:r>
            <a:r>
              <a:rPr sz="1550" spc="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jusqu’à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4E443B"/>
                </a:solidFill>
                <a:latin typeface="Calibri"/>
                <a:cs typeface="Calibri"/>
              </a:rPr>
              <a:t>son</a:t>
            </a:r>
            <a:endParaRPr sz="1550">
              <a:latin typeface="Calibri"/>
              <a:cs typeface="Calibri"/>
            </a:endParaRPr>
          </a:p>
          <a:p>
            <a:pPr marL="99568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commit</a:t>
            </a:r>
            <a:r>
              <a:rPr sz="1550" spc="1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actuel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4E443B"/>
                </a:solidFill>
                <a:latin typeface="Calibri"/>
                <a:cs typeface="Calibri"/>
              </a:rPr>
              <a:t>(</a:t>
            </a:r>
            <a:r>
              <a:rPr sz="1550" b="1" spc="-20" dirty="0">
                <a:latin typeface="Calibri"/>
                <a:cs typeface="Calibri"/>
              </a:rPr>
              <a:t>C</a:t>
            </a:r>
            <a:r>
              <a:rPr sz="1550" spc="-20" dirty="0">
                <a:solidFill>
                  <a:srgbClr val="4E443B"/>
                </a:solidFill>
                <a:latin typeface="Calibri"/>
                <a:cs typeface="Calibri"/>
              </a:rPr>
              <a:t>);</a:t>
            </a:r>
            <a:endParaRPr sz="1550">
              <a:latin typeface="Calibri"/>
              <a:cs typeface="Calibri"/>
            </a:endParaRPr>
          </a:p>
          <a:p>
            <a:pPr marL="995680" lvl="1" indent="-288290">
              <a:lnSpc>
                <a:spcPct val="100000"/>
              </a:lnSpc>
              <a:spcBef>
                <a:spcPts val="590"/>
              </a:spcBef>
              <a:buChar char="-"/>
              <a:tabLst>
                <a:tab pos="995680" algn="l"/>
              </a:tabLst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"</a:t>
            </a:r>
            <a:r>
              <a:rPr sz="1550" b="1" dirty="0">
                <a:latin typeface="Courier New"/>
                <a:cs typeface="Courier New"/>
              </a:rPr>
              <a:t>git</a:t>
            </a:r>
            <a:r>
              <a:rPr sz="1550" b="1" spc="16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merge</a:t>
            </a:r>
            <a:r>
              <a:rPr sz="1550" b="1" spc="215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theme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"</a:t>
            </a:r>
            <a:r>
              <a:rPr sz="1550" spc="19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rejouera</a:t>
            </a:r>
            <a:r>
              <a:rPr sz="1550" spc="1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les</a:t>
            </a:r>
            <a:r>
              <a:rPr sz="1550" spc="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modifications</a:t>
            </a:r>
            <a:r>
              <a:rPr sz="1550" spc="1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apportées</a:t>
            </a:r>
            <a:r>
              <a:rPr sz="1550" spc="10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à</a:t>
            </a:r>
            <a:r>
              <a:rPr sz="1550" spc="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branche</a:t>
            </a:r>
            <a:endParaRPr sz="1550">
              <a:latin typeface="Calibri"/>
              <a:cs typeface="Calibri"/>
            </a:endParaRPr>
          </a:p>
          <a:p>
            <a:pPr marL="99568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"</a:t>
            </a:r>
            <a:r>
              <a:rPr sz="1550" b="1" dirty="0">
                <a:latin typeface="Courier New"/>
                <a:cs typeface="Courier New"/>
              </a:rPr>
              <a:t>theme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"</a:t>
            </a:r>
            <a:r>
              <a:rPr sz="1550" spc="1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par</a:t>
            </a:r>
            <a:r>
              <a:rPr sz="1550" spc="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dessus</a:t>
            </a:r>
            <a:r>
              <a:rPr sz="1550" spc="1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latin typeface="Courier New"/>
                <a:cs typeface="Courier New"/>
              </a:rPr>
              <a:t>master</a:t>
            </a:r>
            <a:r>
              <a:rPr sz="1550" spc="-10" dirty="0">
                <a:solidFill>
                  <a:srgbClr val="F04E31"/>
                </a:solidFill>
                <a:latin typeface="Calibri"/>
                <a:cs typeface="Calibri"/>
              </a:rPr>
              <a:t>;</a:t>
            </a:r>
            <a:endParaRPr sz="1550">
              <a:latin typeface="Calibri"/>
              <a:cs typeface="Calibri"/>
            </a:endParaRPr>
          </a:p>
          <a:p>
            <a:pPr marL="995680" marR="4528820" lvl="1" indent="-288290">
              <a:lnSpc>
                <a:spcPct val="103600"/>
              </a:lnSpc>
              <a:spcBef>
                <a:spcPts val="665"/>
              </a:spcBef>
              <a:buChar char="-"/>
              <a:tabLst>
                <a:tab pos="995680" algn="l"/>
              </a:tabLst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Elle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enregistrera</a:t>
            </a:r>
            <a:r>
              <a:rPr sz="1550" spc="1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le</a:t>
            </a:r>
            <a:r>
              <a:rPr sz="1550" spc="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résultat</a:t>
            </a:r>
            <a:r>
              <a:rPr sz="1550" spc="1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dans</a:t>
            </a:r>
            <a:r>
              <a:rPr sz="1550" spc="10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un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nouveau</a:t>
            </a:r>
            <a:r>
              <a:rPr sz="1550" spc="11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commit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comprenant</a:t>
            </a:r>
            <a:r>
              <a:rPr sz="1550" spc="1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les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4E443B"/>
                </a:solidFill>
                <a:latin typeface="Calibri"/>
                <a:cs typeface="Calibri"/>
              </a:rPr>
              <a:t>noms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des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deux</a:t>
            </a:r>
            <a:r>
              <a:rPr sz="1550" spc="8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parents</a:t>
            </a:r>
            <a:r>
              <a:rPr sz="1550" spc="1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et</a:t>
            </a:r>
            <a:r>
              <a:rPr sz="1550" spc="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un</a:t>
            </a:r>
            <a:r>
              <a:rPr sz="1550" spc="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message</a:t>
            </a:r>
            <a:r>
              <a:rPr sz="1550" spc="1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</a:t>
            </a:r>
            <a:r>
              <a:rPr sz="1550" spc="4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validation</a:t>
            </a:r>
            <a:r>
              <a:rPr sz="1550" spc="1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</a:t>
            </a:r>
            <a:r>
              <a:rPr sz="1550" spc="8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l’utilisateur</a:t>
            </a:r>
            <a:r>
              <a:rPr sz="1550" spc="7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décrivant</a:t>
            </a:r>
            <a:r>
              <a:rPr sz="1550" spc="9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4E443B"/>
                </a:solidFill>
                <a:latin typeface="Calibri"/>
                <a:cs typeface="Calibri"/>
              </a:rPr>
              <a:t>les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modifications.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55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  <a:spcBef>
                <a:spcPts val="5"/>
              </a:spcBef>
              <a:tabLst>
                <a:tab pos="3018790" algn="l"/>
              </a:tabLst>
            </a:pPr>
            <a:r>
              <a:rPr sz="1550" b="1" dirty="0">
                <a:latin typeface="Courier New"/>
                <a:cs typeface="Courier New"/>
              </a:rPr>
              <a:t>git</a:t>
            </a:r>
            <a:r>
              <a:rPr sz="1550" b="1" spc="12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merge</a:t>
            </a:r>
            <a:r>
              <a:rPr sz="1550" b="1" spc="170" dirty="0">
                <a:latin typeface="Courier New"/>
                <a:cs typeface="Courier New"/>
              </a:rPr>
              <a:t> </a:t>
            </a:r>
            <a:r>
              <a:rPr sz="1550" b="1" spc="-10" dirty="0">
                <a:latin typeface="Courier New"/>
                <a:cs typeface="Courier New"/>
              </a:rPr>
              <a:t>–abort:</a:t>
            </a:r>
            <a:r>
              <a:rPr sz="1550" b="1" dirty="0">
                <a:latin typeface="Courier New"/>
                <a:cs typeface="Courier New"/>
              </a:rPr>
              <a:t>	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ne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peut</a:t>
            </a:r>
            <a:r>
              <a:rPr sz="1550" spc="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être</a:t>
            </a:r>
            <a:r>
              <a:rPr sz="1550" spc="10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exécutée</a:t>
            </a:r>
            <a:r>
              <a:rPr sz="1550" spc="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qu’après</a:t>
            </a:r>
            <a:r>
              <a:rPr sz="1550" spc="14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que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fusion</a:t>
            </a:r>
            <a:r>
              <a:rPr sz="1550" spc="10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ait</a:t>
            </a:r>
            <a:r>
              <a:rPr sz="1550" spc="3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entraîné</a:t>
            </a:r>
            <a:r>
              <a:rPr sz="1550" spc="10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des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conflits.</a:t>
            </a:r>
            <a:r>
              <a:rPr sz="1550" spc="10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4E443B"/>
                </a:solidFill>
                <a:latin typeface="Calibri"/>
                <a:cs typeface="Calibri"/>
              </a:rPr>
              <a:t>Elle</a:t>
            </a:r>
            <a:r>
              <a:rPr sz="1550" b="1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annulera</a:t>
            </a:r>
            <a:r>
              <a:rPr sz="1550" spc="10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le</a:t>
            </a:r>
            <a:r>
              <a:rPr sz="1550" spc="6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processus</a:t>
            </a:r>
            <a:r>
              <a:rPr sz="1550" spc="1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</a:t>
            </a:r>
            <a:r>
              <a:rPr sz="1550" spc="6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fusion</a:t>
            </a:r>
            <a:endParaRPr sz="155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et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tentera</a:t>
            </a:r>
            <a:r>
              <a:rPr sz="1550" spc="2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de</a:t>
            </a:r>
            <a:r>
              <a:rPr sz="1550" spc="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reconstruire</a:t>
            </a:r>
            <a:r>
              <a:rPr sz="1550" spc="13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l’état</a:t>
            </a:r>
            <a:r>
              <a:rPr sz="1550" spc="2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antérieur</a:t>
            </a:r>
            <a:r>
              <a:rPr sz="1550" spc="80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à</a:t>
            </a:r>
            <a:r>
              <a:rPr sz="1550" spc="1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E443B"/>
                </a:solidFill>
                <a:latin typeface="Calibri"/>
                <a:cs typeface="Calibri"/>
              </a:rPr>
              <a:t>la</a:t>
            </a:r>
            <a:r>
              <a:rPr sz="1550" spc="55" dirty="0">
                <a:solidFill>
                  <a:srgbClr val="4E443B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E443B"/>
                </a:solidFill>
                <a:latin typeface="Calibri"/>
                <a:cs typeface="Calibri"/>
              </a:rPr>
              <a:t>fusion</a:t>
            </a:r>
            <a:r>
              <a:rPr sz="1550" spc="-10" dirty="0">
                <a:latin typeface="Calibri"/>
                <a:cs typeface="Calibri"/>
              </a:rPr>
              <a:t>;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19</a:t>
            </a:fld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095" cy="6857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1816" y="4645152"/>
            <a:ext cx="402335" cy="3931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6595"/>
            <a:ext cx="1028700" cy="10149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3624" y="379475"/>
            <a:ext cx="2505710" cy="731520"/>
            <a:chOff x="1563624" y="379475"/>
            <a:chExt cx="2505710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7924" y="379475"/>
              <a:ext cx="2002536" cy="6492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624" y="461771"/>
              <a:ext cx="2505455" cy="6492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03718" y="348437"/>
            <a:ext cx="2668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204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2421" y="920572"/>
            <a:ext cx="5751195" cy="363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0680" algn="ctr">
              <a:lnSpc>
                <a:spcPct val="103899"/>
              </a:lnSpc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versions (Git/Gitlab)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400">
              <a:latin typeface="Calibri"/>
              <a:cs typeface="Calibri"/>
            </a:endParaRPr>
          </a:p>
          <a:p>
            <a:pPr marR="349250" algn="ctr">
              <a:lnSpc>
                <a:spcPct val="100000"/>
              </a:lnSpc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que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7842"/>
                </a:solidFill>
                <a:latin typeface="Calibri"/>
                <a:cs typeface="Calibri"/>
              </a:rPr>
              <a:t>apprendre</a:t>
            </a:r>
            <a:r>
              <a:rPr sz="1800" b="1" spc="-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chapitre</a:t>
            </a:r>
            <a:r>
              <a:rPr sz="18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800">
              <a:latin typeface="Calibri"/>
              <a:cs typeface="Calibri"/>
            </a:endParaRPr>
          </a:p>
          <a:p>
            <a:pPr marL="881380" indent="-343535">
              <a:lnSpc>
                <a:spcPct val="100000"/>
              </a:lnSpc>
              <a:buFont typeface="Arial"/>
              <a:buChar char="•"/>
              <a:tabLst>
                <a:tab pos="881380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Présentation</a:t>
            </a:r>
            <a:r>
              <a:rPr sz="1550" spc="-7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des</a:t>
            </a:r>
            <a:r>
              <a:rPr sz="1550" spc="4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outils</a:t>
            </a:r>
            <a:r>
              <a:rPr sz="1550" spc="-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existants</a:t>
            </a:r>
            <a:r>
              <a:rPr sz="1550" spc="-8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1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gestion</a:t>
            </a:r>
            <a:endParaRPr sz="1550">
              <a:latin typeface="Calibri"/>
              <a:cs typeface="Calibri"/>
            </a:endParaRPr>
          </a:p>
          <a:p>
            <a:pPr marL="881380" indent="-3435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881380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Présentation</a:t>
            </a:r>
            <a:r>
              <a:rPr sz="1550" spc="-7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5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Git</a:t>
            </a:r>
            <a:r>
              <a:rPr sz="155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et</a:t>
            </a:r>
            <a:r>
              <a:rPr sz="1550" spc="4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Gitlab</a:t>
            </a:r>
            <a:r>
              <a:rPr sz="1550" spc="-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et</a:t>
            </a:r>
            <a:r>
              <a:rPr sz="1550" spc="-1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comparaison</a:t>
            </a:r>
            <a:r>
              <a:rPr sz="1550" spc="-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entre</a:t>
            </a:r>
            <a:r>
              <a:rPr sz="1550" spc="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les</a:t>
            </a:r>
            <a:r>
              <a:rPr sz="1550" spc="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545454"/>
                </a:solidFill>
                <a:latin typeface="Calibri"/>
                <a:cs typeface="Calibri"/>
              </a:rPr>
              <a:t>deux</a:t>
            </a:r>
            <a:endParaRPr sz="1550">
              <a:latin typeface="Calibri"/>
              <a:cs typeface="Calibri"/>
            </a:endParaRPr>
          </a:p>
          <a:p>
            <a:pPr marL="881380" indent="-3435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881380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Présentation</a:t>
            </a:r>
            <a:r>
              <a:rPr sz="1550" spc="-8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des</a:t>
            </a:r>
            <a:r>
              <a:rPr sz="1550" spc="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fonctionnalités</a:t>
            </a:r>
            <a:r>
              <a:rPr sz="1550" spc="-8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881380" indent="-3435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881380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Installation</a:t>
            </a:r>
            <a:r>
              <a:rPr sz="1550" spc="-10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et</a:t>
            </a:r>
            <a:r>
              <a:rPr sz="1550" spc="5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manipulation</a:t>
            </a:r>
            <a:r>
              <a:rPr sz="1550" spc="-5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545454"/>
                </a:solidFill>
                <a:latin typeface="Calibri"/>
                <a:cs typeface="Calibri"/>
              </a:rPr>
              <a:t>Git.</a:t>
            </a:r>
            <a:endParaRPr sz="1550">
              <a:latin typeface="Calibri"/>
              <a:cs typeface="Calibri"/>
            </a:endParaRPr>
          </a:p>
          <a:p>
            <a:pPr marL="927100" indent="-38925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927100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Manipulation</a:t>
            </a:r>
            <a:r>
              <a:rPr sz="1550" spc="-7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des</a:t>
            </a:r>
            <a:r>
              <a:rPr sz="1550" spc="1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commandes</a:t>
            </a:r>
            <a:r>
              <a:rPr sz="1550" spc="-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base</a:t>
            </a:r>
            <a:r>
              <a:rPr sz="1550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6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Git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(Git</a:t>
            </a:r>
            <a:r>
              <a:rPr sz="1550" spc="6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bash)</a:t>
            </a:r>
            <a:endParaRPr sz="1550">
              <a:latin typeface="Calibri"/>
              <a:cs typeface="Calibri"/>
            </a:endParaRPr>
          </a:p>
          <a:p>
            <a:pPr marL="881380" indent="-3435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881380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Notion de</a:t>
            </a:r>
            <a:r>
              <a:rPr sz="1550" spc="5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branches</a:t>
            </a:r>
            <a:r>
              <a:rPr sz="1550" spc="-4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et</a:t>
            </a:r>
            <a:r>
              <a:rPr sz="1550" spc="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gestion</a:t>
            </a:r>
            <a:r>
              <a:rPr sz="1550" spc="-7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des</a:t>
            </a:r>
            <a:r>
              <a:rPr sz="1550" spc="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conflits</a:t>
            </a:r>
            <a:r>
              <a:rPr sz="1550" spc="-4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1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fusion</a:t>
            </a:r>
            <a:r>
              <a:rPr sz="1550" spc="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avec</a:t>
            </a:r>
            <a:r>
              <a:rPr sz="155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545454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1153020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30203" y="5152517"/>
                  </a:lnTo>
                  <a:lnTo>
                    <a:pt x="11530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0" y="5152517"/>
                  </a:moveTo>
                  <a:lnTo>
                    <a:pt x="11530203" y="5152517"/>
                  </a:lnTo>
                  <a:lnTo>
                    <a:pt x="1153020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69764"/>
              <a:ext cx="498475" cy="1348740"/>
            </a:xfrm>
            <a:custGeom>
              <a:avLst/>
              <a:gdLst/>
              <a:ahLst/>
              <a:cxnLst/>
              <a:rect l="l" t="t" r="r" b="b"/>
              <a:pathLst>
                <a:path w="498475" h="1348739">
                  <a:moveTo>
                    <a:pt x="498220" y="0"/>
                  </a:moveTo>
                  <a:lnTo>
                    <a:pt x="0" y="0"/>
                  </a:lnTo>
                  <a:lnTo>
                    <a:pt x="0" y="1244634"/>
                  </a:lnTo>
                  <a:lnTo>
                    <a:pt x="39737" y="1285341"/>
                  </a:lnTo>
                  <a:lnTo>
                    <a:pt x="78656" y="1311833"/>
                  </a:lnTo>
                  <a:lnTo>
                    <a:pt x="122091" y="1331696"/>
                  </a:lnTo>
                  <a:lnTo>
                    <a:pt x="169265" y="1344168"/>
                  </a:lnTo>
                  <a:lnTo>
                    <a:pt x="219392" y="1348486"/>
                  </a:lnTo>
                  <a:lnTo>
                    <a:pt x="498220" y="1348486"/>
                  </a:lnTo>
                  <a:lnTo>
                    <a:pt x="49822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4548" y="1855114"/>
            <a:ext cx="265811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conflit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fusion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5216" y="1787651"/>
            <a:ext cx="11348085" cy="1202690"/>
          </a:xfrm>
          <a:custGeom>
            <a:avLst/>
            <a:gdLst/>
            <a:ahLst/>
            <a:cxnLst/>
            <a:rect l="l" t="t" r="r" b="b"/>
            <a:pathLst>
              <a:path w="11348085" h="1202689">
                <a:moveTo>
                  <a:pt x="11347704" y="0"/>
                </a:moveTo>
                <a:lnTo>
                  <a:pt x="0" y="0"/>
                </a:lnTo>
                <a:lnTo>
                  <a:pt x="0" y="1202436"/>
                </a:lnTo>
                <a:lnTo>
                  <a:pt x="11347704" y="1202436"/>
                </a:lnTo>
                <a:lnTo>
                  <a:pt x="11347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456" y="297002"/>
            <a:ext cx="482473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versions</a:t>
            </a:r>
          </a:p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(Git/Gitlab)</a:t>
            </a:r>
            <a:r>
              <a:rPr spc="-20" dirty="0"/>
              <a:t> </a:t>
            </a:r>
            <a:r>
              <a:rPr spc="-50" dirty="0"/>
              <a:t>: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20</a:t>
            </a:fld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456" y="941908"/>
            <a:ext cx="11642725" cy="2045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Fusionner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602615">
              <a:lnSpc>
                <a:spcPct val="100000"/>
              </a:lnSpc>
              <a:spcBef>
                <a:spcPts val="184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Conflits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lors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fusion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490855" marR="5080">
              <a:lnSpc>
                <a:spcPct val="150100"/>
              </a:lnSpc>
              <a:spcBef>
                <a:spcPts val="575"/>
              </a:spcBef>
            </a:pP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800" spc="-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conflit</a:t>
            </a:r>
            <a:r>
              <a:rPr sz="18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8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fusion</a:t>
            </a:r>
            <a:r>
              <a:rPr sz="18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intervient</a:t>
            </a:r>
            <a:r>
              <a:rPr sz="18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lorsque</a:t>
            </a:r>
            <a:r>
              <a:rPr sz="18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292D"/>
                </a:solidFill>
                <a:latin typeface="Calibri"/>
                <a:cs typeface="Calibri"/>
              </a:rPr>
              <a:t>l’on</a:t>
            </a:r>
            <a:r>
              <a:rPr sz="18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tente</a:t>
            </a:r>
            <a:r>
              <a:rPr sz="18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8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fusionner</a:t>
            </a:r>
            <a:r>
              <a:rPr sz="18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deux</a:t>
            </a:r>
            <a:r>
              <a:rPr sz="18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292D"/>
                </a:solidFill>
                <a:latin typeface="Calibri"/>
                <a:cs typeface="Calibri"/>
              </a:rPr>
              <a:t>branches</a:t>
            </a:r>
            <a:r>
              <a:rPr sz="18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qui</a:t>
            </a:r>
            <a:r>
              <a:rPr sz="18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modifient</a:t>
            </a:r>
            <a:r>
              <a:rPr sz="1800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800" spc="-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même</a:t>
            </a:r>
            <a:r>
              <a:rPr sz="1800" spc="-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partie</a:t>
            </a:r>
            <a:r>
              <a:rPr sz="18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d’un</a:t>
            </a:r>
            <a:r>
              <a:rPr sz="18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3292D"/>
                </a:solidFill>
                <a:latin typeface="Calibri"/>
                <a:cs typeface="Calibri"/>
              </a:rPr>
              <a:t>même </a:t>
            </a:r>
            <a:r>
              <a:rPr sz="1800" spc="-25" dirty="0">
                <a:solidFill>
                  <a:srgbClr val="23292D"/>
                </a:solidFill>
                <a:latin typeface="Calibri"/>
                <a:cs typeface="Calibri"/>
              </a:rPr>
              <a:t>fichier.</a:t>
            </a:r>
            <a:r>
              <a:rPr sz="1800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8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ce</a:t>
            </a:r>
            <a:r>
              <a:rPr sz="18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cas,</a:t>
            </a:r>
            <a:r>
              <a:rPr sz="1800" spc="-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8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va</a:t>
            </a:r>
            <a:r>
              <a:rPr sz="1800" spc="-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intégrer</a:t>
            </a:r>
            <a:r>
              <a:rPr sz="18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les</a:t>
            </a:r>
            <a:r>
              <a:rPr sz="18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deux</a:t>
            </a:r>
            <a:r>
              <a:rPr sz="18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versions</a:t>
            </a:r>
            <a:r>
              <a:rPr sz="18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8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8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même</a:t>
            </a:r>
            <a:r>
              <a:rPr sz="1800" spc="-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8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8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laisser</a:t>
            </a:r>
            <a:r>
              <a:rPr sz="18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800" spc="-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développeur</a:t>
            </a:r>
            <a:r>
              <a:rPr sz="18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décider</a:t>
            </a:r>
            <a:r>
              <a:rPr sz="18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8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292D"/>
                </a:solidFill>
                <a:latin typeface="Calibri"/>
                <a:cs typeface="Calibri"/>
              </a:rPr>
              <a:t>contenu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final</a:t>
            </a:r>
            <a:r>
              <a:rPr sz="18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292D"/>
                </a:solidFill>
                <a:latin typeface="Calibri"/>
                <a:cs typeface="Calibri"/>
              </a:rPr>
              <a:t>cette</a:t>
            </a:r>
            <a:r>
              <a:rPr sz="18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3292D"/>
                </a:solidFill>
                <a:latin typeface="Calibri"/>
                <a:cs typeface="Calibri"/>
              </a:rPr>
              <a:t>partie.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1153020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30203" y="5152517"/>
                  </a:lnTo>
                  <a:lnTo>
                    <a:pt x="11530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0" y="5152517"/>
                  </a:moveTo>
                  <a:lnTo>
                    <a:pt x="11530203" y="5152517"/>
                  </a:lnTo>
                  <a:lnTo>
                    <a:pt x="1153020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69764"/>
              <a:ext cx="498475" cy="1348740"/>
            </a:xfrm>
            <a:custGeom>
              <a:avLst/>
              <a:gdLst/>
              <a:ahLst/>
              <a:cxnLst/>
              <a:rect l="l" t="t" r="r" b="b"/>
              <a:pathLst>
                <a:path w="498475" h="1348739">
                  <a:moveTo>
                    <a:pt x="498220" y="0"/>
                  </a:moveTo>
                  <a:lnTo>
                    <a:pt x="0" y="0"/>
                  </a:lnTo>
                  <a:lnTo>
                    <a:pt x="0" y="1244634"/>
                  </a:lnTo>
                  <a:lnTo>
                    <a:pt x="39737" y="1285341"/>
                  </a:lnTo>
                  <a:lnTo>
                    <a:pt x="78656" y="1311833"/>
                  </a:lnTo>
                  <a:lnTo>
                    <a:pt x="122091" y="1331696"/>
                  </a:lnTo>
                  <a:lnTo>
                    <a:pt x="169265" y="1344168"/>
                  </a:lnTo>
                  <a:lnTo>
                    <a:pt x="219392" y="1348486"/>
                  </a:lnTo>
                  <a:lnTo>
                    <a:pt x="498220" y="1348486"/>
                  </a:lnTo>
                  <a:lnTo>
                    <a:pt x="49822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297002"/>
            <a:ext cx="482473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versions</a:t>
            </a:r>
          </a:p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(Git/Gitlab)</a:t>
            </a:r>
            <a:r>
              <a:rPr spc="-20" dirty="0"/>
              <a:t> </a:t>
            </a:r>
            <a:r>
              <a:rPr spc="-50" dirty="0"/>
              <a:t>: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21</a:t>
            </a:fld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56" y="941908"/>
            <a:ext cx="3594100" cy="737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Fusionner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602615">
              <a:lnSpc>
                <a:spcPct val="100000"/>
              </a:lnSpc>
              <a:spcBef>
                <a:spcPts val="184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conflit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sa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résolution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0060" y="1888312"/>
            <a:ext cx="32143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40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853" y="1888312"/>
            <a:ext cx="2259965" cy="665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asmae@DESKTOP-PGQ5OJJ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</a:t>
            </a:r>
            <a:r>
              <a:rPr sz="1400" spc="-5" dirty="0">
                <a:latin typeface="Lucida Console"/>
                <a:cs typeface="Lucida Console"/>
              </a:rPr>
              <a:t> </a:t>
            </a:r>
            <a:r>
              <a:rPr sz="1400" spc="-20" dirty="0">
                <a:latin typeface="Lucida Console"/>
                <a:cs typeface="Lucida Console"/>
              </a:rPr>
              <a:t>init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Lucida Console"/>
                <a:cs typeface="Lucida Console"/>
              </a:rPr>
              <a:t>Initialized</a:t>
            </a:r>
            <a:r>
              <a:rPr sz="1400" spc="-6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empty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spc="-25" dirty="0">
                <a:latin typeface="Lucida Console"/>
                <a:cs typeface="Lucida Console"/>
              </a:rPr>
              <a:t>Git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8751" y="2313889"/>
            <a:ext cx="44938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Lucida Console"/>
                <a:cs typeface="Lucida Console"/>
              </a:rPr>
              <a:t>repository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in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E:/Projects/projet_git/.git/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853" y="2739644"/>
            <a:ext cx="6513195" cy="4546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-15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15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r>
              <a:rPr sz="1400" spc="20" dirty="0">
                <a:solidFill>
                  <a:srgbClr val="C09F00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echo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"ligne A"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&gt;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file.txt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853" y="3379673"/>
            <a:ext cx="6720205" cy="669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-40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35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 </a:t>
            </a: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</a:t>
            </a:r>
            <a:r>
              <a:rPr sz="1400" spc="-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add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spc="-50" dirty="0">
                <a:latin typeface="Lucida Console"/>
                <a:cs typeface="Lucida Console"/>
              </a:rPr>
              <a:t>.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Lucida Console"/>
                <a:cs typeface="Lucida Console"/>
              </a:rPr>
              <a:t>warning: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in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the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working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copy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of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'file.txt',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LF</a:t>
            </a:r>
            <a:r>
              <a:rPr sz="1400" spc="-5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will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be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replaced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4429" y="3809822"/>
            <a:ext cx="38538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Lucida Console"/>
                <a:cs typeface="Lucida Console"/>
              </a:rPr>
              <a:t>by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CRLF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the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next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time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touches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spc="-25" dirty="0">
                <a:latin typeface="Lucida Console"/>
                <a:cs typeface="Lucida Console"/>
              </a:rPr>
              <a:t>it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2853" y="4235272"/>
            <a:ext cx="651319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-40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35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 </a:t>
            </a: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commit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spc="-20" dirty="0">
                <a:latin typeface="Lucida Console"/>
                <a:cs typeface="Lucida Console"/>
              </a:rPr>
              <a:t>-</a:t>
            </a:r>
            <a:r>
              <a:rPr sz="1400" dirty="0">
                <a:latin typeface="Lucida Console"/>
                <a:cs typeface="Lucida Console"/>
              </a:rPr>
              <a:t>m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'premier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ajout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file.txt'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853" y="4660849"/>
            <a:ext cx="768985" cy="669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Lucida Console"/>
                <a:cs typeface="Lucida Console"/>
              </a:rPr>
              <a:t>[master</a:t>
            </a:r>
            <a:endParaRPr sz="1400">
              <a:latin typeface="Lucida Console"/>
              <a:cs typeface="Lucida Console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1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spc="-20" dirty="0">
                <a:latin typeface="Lucida Console"/>
                <a:cs typeface="Lucida Console"/>
              </a:rPr>
              <a:t>file</a:t>
            </a:r>
            <a:endParaRPr sz="1400">
              <a:latin typeface="Lucida Console"/>
              <a:cs typeface="Lucida Console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400" spc="-10" dirty="0">
                <a:latin typeface="Lucida Console"/>
                <a:cs typeface="Lucida Console"/>
              </a:rPr>
              <a:t>create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8763" y="4660849"/>
            <a:ext cx="5130165" cy="669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Lucida Console"/>
                <a:cs typeface="Lucida Console"/>
              </a:rPr>
              <a:t>(root-commit)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e9af967]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premier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ajout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-10" dirty="0">
                <a:latin typeface="Lucida Console"/>
                <a:cs typeface="Lucida Console"/>
              </a:rPr>
              <a:t> file.txt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changed,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1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insertion(+)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Lucida Console"/>
                <a:cs typeface="Lucida Console"/>
              </a:rPr>
              <a:t>mode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100644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file.txt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853" y="5516676"/>
            <a:ext cx="6513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-15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15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r>
              <a:rPr sz="1400" spc="20" dirty="0">
                <a:solidFill>
                  <a:srgbClr val="C09F00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</a:t>
            </a:r>
            <a:r>
              <a:rPr sz="1400" spc="-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checkout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–b</a:t>
            </a:r>
            <a:r>
              <a:rPr sz="1400" spc="-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fixbug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Switched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to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a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new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branch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'fixbug'</a:t>
            </a:r>
            <a:endParaRPr sz="1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1153020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30203" y="5152517"/>
                  </a:lnTo>
                  <a:lnTo>
                    <a:pt x="11530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0" y="5152517"/>
                  </a:moveTo>
                  <a:lnTo>
                    <a:pt x="11530203" y="5152517"/>
                  </a:lnTo>
                  <a:lnTo>
                    <a:pt x="1153020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69764"/>
              <a:ext cx="498475" cy="1348740"/>
            </a:xfrm>
            <a:custGeom>
              <a:avLst/>
              <a:gdLst/>
              <a:ahLst/>
              <a:cxnLst/>
              <a:rect l="l" t="t" r="r" b="b"/>
              <a:pathLst>
                <a:path w="498475" h="1348739">
                  <a:moveTo>
                    <a:pt x="498220" y="0"/>
                  </a:moveTo>
                  <a:lnTo>
                    <a:pt x="0" y="0"/>
                  </a:lnTo>
                  <a:lnTo>
                    <a:pt x="0" y="1244634"/>
                  </a:lnTo>
                  <a:lnTo>
                    <a:pt x="39737" y="1285341"/>
                  </a:lnTo>
                  <a:lnTo>
                    <a:pt x="78656" y="1311833"/>
                  </a:lnTo>
                  <a:lnTo>
                    <a:pt x="122091" y="1331696"/>
                  </a:lnTo>
                  <a:lnTo>
                    <a:pt x="169265" y="1344168"/>
                  </a:lnTo>
                  <a:lnTo>
                    <a:pt x="219392" y="1348486"/>
                  </a:lnTo>
                  <a:lnTo>
                    <a:pt x="498220" y="1348486"/>
                  </a:lnTo>
                  <a:lnTo>
                    <a:pt x="49822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297002"/>
            <a:ext cx="482473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versions</a:t>
            </a:r>
          </a:p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(Git/Gitlab)</a:t>
            </a:r>
            <a:r>
              <a:rPr spc="-20" dirty="0"/>
              <a:t> </a:t>
            </a:r>
            <a:r>
              <a:rPr spc="-50" dirty="0"/>
              <a:t>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22</a:t>
            </a:fld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7741" y="1842897"/>
            <a:ext cx="878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(fixbug)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7741" y="2483053"/>
            <a:ext cx="8788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(fixbug)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853" y="1842897"/>
            <a:ext cx="5552440" cy="1090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20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20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  <a:tabLst>
                <a:tab pos="1923414" algn="l"/>
              </a:tabLst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echo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"ligne </a:t>
            </a:r>
            <a:r>
              <a:rPr sz="1400" spc="-25" dirty="0">
                <a:latin typeface="Lucida Console"/>
                <a:cs typeface="Lucida Console"/>
              </a:rPr>
              <a:t>B"</a:t>
            </a:r>
            <a:r>
              <a:rPr sz="1400" dirty="0">
                <a:latin typeface="Lucida Console"/>
                <a:cs typeface="Lucida Console"/>
              </a:rPr>
              <a:t>	&gt;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file.txt</a:t>
            </a: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 </a:t>
            </a:r>
            <a:r>
              <a:rPr sz="1400" spc="-1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 commit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spc="-20" dirty="0">
                <a:latin typeface="Lucida Console"/>
                <a:cs typeface="Lucida Console"/>
              </a:rPr>
              <a:t>-</a:t>
            </a:r>
            <a:r>
              <a:rPr sz="1400" dirty="0">
                <a:latin typeface="Lucida Console"/>
                <a:cs typeface="Lucida Console"/>
              </a:rPr>
              <a:t>a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-m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'Modification du </a:t>
            </a:r>
            <a:r>
              <a:rPr sz="1400" spc="-10" dirty="0">
                <a:latin typeface="Lucida Console"/>
                <a:cs typeface="Lucida Console"/>
              </a:rPr>
              <a:t>file.txt'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4429" y="2908503"/>
            <a:ext cx="38538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Lucida Console"/>
                <a:cs typeface="Lucida Console"/>
              </a:rPr>
              <a:t>by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CRLF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the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next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time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touches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spc="-25" dirty="0">
                <a:latin typeface="Lucida Console"/>
                <a:cs typeface="Lucida Console"/>
              </a:rPr>
              <a:t>it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853" y="2908503"/>
            <a:ext cx="6720205" cy="665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Lucida Console"/>
                <a:cs typeface="Lucida Console"/>
              </a:rPr>
              <a:t>warning: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in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the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working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copy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of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'file.txt',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LF</a:t>
            </a:r>
            <a:r>
              <a:rPr sz="1400" spc="-5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will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be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replaced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[fixbug</a:t>
            </a:r>
            <a:r>
              <a:rPr sz="1400" spc="-5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718cf8a]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Modification</a:t>
            </a:r>
            <a:r>
              <a:rPr sz="1400" spc="-5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-10" dirty="0">
                <a:latin typeface="Lucida Console"/>
                <a:cs typeface="Lucida Console"/>
              </a:rPr>
              <a:t> file.txt</a:t>
            </a:r>
            <a:endParaRPr sz="1400">
              <a:latin typeface="Lucida Console"/>
              <a:cs typeface="Lucida Console"/>
            </a:endParaRPr>
          </a:p>
          <a:p>
            <a:pPr marL="117475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1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file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changed,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1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insertion(+),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1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deletion(-</a:t>
            </a:r>
            <a:r>
              <a:rPr sz="1400" spc="-50" dirty="0">
                <a:latin typeface="Lucida Console"/>
                <a:cs typeface="Lucida Console"/>
              </a:rPr>
              <a:t>)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853" y="3764102"/>
            <a:ext cx="6513195" cy="665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-40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35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 </a:t>
            </a: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</a:t>
            </a:r>
            <a:r>
              <a:rPr sz="1400" spc="-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branch</a:t>
            </a:r>
            <a:endParaRPr sz="1400">
              <a:latin typeface="Lucida Console"/>
              <a:cs typeface="Lucida Console"/>
            </a:endParaRPr>
          </a:p>
          <a:p>
            <a:pPr marL="222885">
              <a:lnSpc>
                <a:spcPct val="100000"/>
              </a:lnSpc>
              <a:spcBef>
                <a:spcPts val="10"/>
              </a:spcBef>
            </a:pPr>
            <a:r>
              <a:rPr sz="1400" spc="-10" dirty="0">
                <a:latin typeface="Lucida Console"/>
                <a:cs typeface="Lucida Console"/>
              </a:rPr>
              <a:t>master</a:t>
            </a:r>
            <a:endParaRPr sz="1400">
              <a:latin typeface="Lucida Console"/>
              <a:cs typeface="Lucida Console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3803" y="4423683"/>
          <a:ext cx="6551295" cy="173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ts val="1639"/>
                        </a:lnSpc>
                      </a:pPr>
                      <a:r>
                        <a:rPr sz="1400" dirty="0"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sz="1400" spc="-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spc="-10" dirty="0">
                          <a:solidFill>
                            <a:srgbClr val="1CA800"/>
                          </a:solidFill>
                          <a:latin typeface="Lucida Console"/>
                          <a:cs typeface="Lucida Console"/>
                        </a:rPr>
                        <a:t>fixbug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1CA800"/>
                          </a:solidFill>
                          <a:latin typeface="Lucida Console"/>
                          <a:cs typeface="Lucida Console"/>
                        </a:rPr>
                        <a:t>asmae@DESKTOP-</a:t>
                      </a:r>
                      <a:r>
                        <a:rPr sz="1400" dirty="0">
                          <a:solidFill>
                            <a:srgbClr val="1CA800"/>
                          </a:solidFill>
                          <a:latin typeface="Lucida Console"/>
                          <a:cs typeface="Lucida Console"/>
                        </a:rPr>
                        <a:t>PGQ5OJJ</a:t>
                      </a:r>
                      <a:r>
                        <a:rPr sz="1400" spc="65" dirty="0">
                          <a:solidFill>
                            <a:srgbClr val="1CA8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spc="-10" dirty="0">
                          <a:solidFill>
                            <a:srgbClr val="B047C5"/>
                          </a:solidFill>
                          <a:latin typeface="Lucida Console"/>
                          <a:cs typeface="Lucida Console"/>
                        </a:rPr>
                        <a:t>MINGW64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C09F00"/>
                          </a:solidFill>
                          <a:latin typeface="Lucida Console"/>
                          <a:cs typeface="Lucida Console"/>
                        </a:rPr>
                        <a:t>/e/projects/projet_git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00A89A"/>
                          </a:solidFill>
                          <a:latin typeface="Lucida Console"/>
                          <a:cs typeface="Lucida Console"/>
                        </a:rPr>
                        <a:t>(fixbug)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sz="1400" dirty="0">
                          <a:latin typeface="Lucida Console"/>
                          <a:cs typeface="Lucida Console"/>
                        </a:rPr>
                        <a:t>$</a:t>
                      </a:r>
                      <a:r>
                        <a:rPr sz="1400" spc="-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dirty="0">
                          <a:latin typeface="Lucida Console"/>
                          <a:cs typeface="Lucida Console"/>
                        </a:rPr>
                        <a:t>git</a:t>
                      </a:r>
                      <a:r>
                        <a:rPr sz="14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dirty="0">
                          <a:latin typeface="Lucida Console"/>
                          <a:cs typeface="Lucida Console"/>
                        </a:rPr>
                        <a:t>checkout</a:t>
                      </a:r>
                      <a:r>
                        <a:rPr sz="1400" spc="-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spc="-10" dirty="0">
                          <a:latin typeface="Lucida Console"/>
                          <a:cs typeface="Lucida Console"/>
                        </a:rPr>
                        <a:t>master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400" dirty="0">
                          <a:latin typeface="Lucida Console"/>
                          <a:cs typeface="Lucida Console"/>
                        </a:rPr>
                        <a:t>Switched</a:t>
                      </a:r>
                      <a:r>
                        <a:rPr sz="1400" spc="-1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dirty="0">
                          <a:latin typeface="Lucida Console"/>
                          <a:cs typeface="Lucida Console"/>
                        </a:rPr>
                        <a:t>to</a:t>
                      </a:r>
                      <a:r>
                        <a:rPr sz="1400" spc="-4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dirty="0">
                          <a:latin typeface="Lucida Console"/>
                          <a:cs typeface="Lucida Console"/>
                        </a:rPr>
                        <a:t>branch</a:t>
                      </a:r>
                      <a:r>
                        <a:rPr sz="1400" spc="-5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spc="-10" dirty="0">
                          <a:latin typeface="Lucida Console"/>
                          <a:cs typeface="Lucida Console"/>
                        </a:rPr>
                        <a:t>'master'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  <a:spcBef>
                          <a:spcPts val="700"/>
                        </a:spcBef>
                      </a:pPr>
                      <a:r>
                        <a:rPr sz="1400" spc="-10" dirty="0">
                          <a:solidFill>
                            <a:srgbClr val="1CA800"/>
                          </a:solidFill>
                          <a:latin typeface="Lucida Console"/>
                          <a:cs typeface="Lucida Console"/>
                        </a:rPr>
                        <a:t>asmae@DESKTOP-</a:t>
                      </a:r>
                      <a:r>
                        <a:rPr sz="1400" dirty="0">
                          <a:solidFill>
                            <a:srgbClr val="1CA800"/>
                          </a:solidFill>
                          <a:latin typeface="Lucida Console"/>
                          <a:cs typeface="Lucida Console"/>
                        </a:rPr>
                        <a:t>PGQ5OJJ</a:t>
                      </a:r>
                      <a:r>
                        <a:rPr sz="1400" spc="40" dirty="0">
                          <a:solidFill>
                            <a:srgbClr val="1CA8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spc="-10" dirty="0">
                          <a:solidFill>
                            <a:srgbClr val="B047C5"/>
                          </a:solidFill>
                          <a:latin typeface="Lucida Console"/>
                          <a:cs typeface="Lucida Console"/>
                        </a:rPr>
                        <a:t>MINGW64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  <a:p>
                      <a:pPr marL="31750">
                        <a:lnSpc>
                          <a:spcPts val="1670"/>
                        </a:lnSpc>
                        <a:tabLst>
                          <a:tab pos="1942464" algn="l"/>
                        </a:tabLst>
                      </a:pPr>
                      <a:r>
                        <a:rPr sz="1400" dirty="0">
                          <a:latin typeface="Lucida Console"/>
                          <a:cs typeface="Lucida Console"/>
                        </a:rPr>
                        <a:t>$</a:t>
                      </a:r>
                      <a:r>
                        <a:rPr sz="14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dirty="0">
                          <a:latin typeface="Lucida Console"/>
                          <a:cs typeface="Lucida Console"/>
                        </a:rPr>
                        <a:t>echo</a:t>
                      </a:r>
                      <a:r>
                        <a:rPr sz="14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dirty="0">
                          <a:latin typeface="Lucida Console"/>
                          <a:cs typeface="Lucida Console"/>
                        </a:rPr>
                        <a:t>"ligne </a:t>
                      </a:r>
                      <a:r>
                        <a:rPr sz="1400" spc="-25" dirty="0">
                          <a:latin typeface="Lucida Console"/>
                          <a:cs typeface="Lucida Console"/>
                        </a:rPr>
                        <a:t>C"</a:t>
                      </a:r>
                      <a:r>
                        <a:rPr sz="1400" dirty="0">
                          <a:latin typeface="Lucida Console"/>
                          <a:cs typeface="Lucida Console"/>
                        </a:rPr>
                        <a:t>	&gt;</a:t>
                      </a:r>
                      <a:r>
                        <a:rPr sz="1400" spc="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spc="-10" dirty="0">
                          <a:latin typeface="Lucida Console"/>
                          <a:cs typeface="Lucida Console"/>
                        </a:rPr>
                        <a:t>file.txt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10" dirty="0">
                          <a:solidFill>
                            <a:srgbClr val="C09F00"/>
                          </a:solidFill>
                          <a:latin typeface="Lucida Console"/>
                          <a:cs typeface="Lucida Console"/>
                        </a:rPr>
                        <a:t>/e/projects/projet_git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10" dirty="0">
                          <a:solidFill>
                            <a:srgbClr val="00A89A"/>
                          </a:solidFill>
                          <a:latin typeface="Lucida Console"/>
                          <a:cs typeface="Lucida Console"/>
                        </a:rPr>
                        <a:t>(master)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889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2456" y="941908"/>
            <a:ext cx="3594100" cy="737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Fusionner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602615">
              <a:lnSpc>
                <a:spcPct val="100000"/>
              </a:lnSpc>
              <a:spcBef>
                <a:spcPts val="184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conflit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sa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résolution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1153020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30203" y="5152517"/>
                  </a:lnTo>
                  <a:lnTo>
                    <a:pt x="11530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0" y="5152517"/>
                  </a:moveTo>
                  <a:lnTo>
                    <a:pt x="11530203" y="5152517"/>
                  </a:lnTo>
                  <a:lnTo>
                    <a:pt x="1153020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69764"/>
              <a:ext cx="498475" cy="1348740"/>
            </a:xfrm>
            <a:custGeom>
              <a:avLst/>
              <a:gdLst/>
              <a:ahLst/>
              <a:cxnLst/>
              <a:rect l="l" t="t" r="r" b="b"/>
              <a:pathLst>
                <a:path w="498475" h="1348739">
                  <a:moveTo>
                    <a:pt x="498220" y="0"/>
                  </a:moveTo>
                  <a:lnTo>
                    <a:pt x="0" y="0"/>
                  </a:lnTo>
                  <a:lnTo>
                    <a:pt x="0" y="1244634"/>
                  </a:lnTo>
                  <a:lnTo>
                    <a:pt x="39737" y="1285341"/>
                  </a:lnTo>
                  <a:lnTo>
                    <a:pt x="78656" y="1311833"/>
                  </a:lnTo>
                  <a:lnTo>
                    <a:pt x="122091" y="1331696"/>
                  </a:lnTo>
                  <a:lnTo>
                    <a:pt x="169265" y="1344168"/>
                  </a:lnTo>
                  <a:lnTo>
                    <a:pt x="219392" y="1348486"/>
                  </a:lnTo>
                  <a:lnTo>
                    <a:pt x="498220" y="1348486"/>
                  </a:lnTo>
                  <a:lnTo>
                    <a:pt x="49822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297002"/>
            <a:ext cx="482473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versions</a:t>
            </a:r>
          </a:p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(Git/Gitlab)</a:t>
            </a:r>
            <a:r>
              <a:rPr spc="-20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456" y="941908"/>
            <a:ext cx="19367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Fusionner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9778" y="2130628"/>
            <a:ext cx="35344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Lucida Console"/>
                <a:cs typeface="Lucida Console"/>
              </a:rPr>
              <a:t>CRLF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the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next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time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touches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spc="-25" dirty="0">
                <a:latin typeface="Lucida Console"/>
                <a:cs typeface="Lucida Console"/>
              </a:rPr>
              <a:t>it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307" y="2986227"/>
            <a:ext cx="7364095" cy="173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-35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35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r>
              <a:rPr sz="1400" spc="-5" dirty="0">
                <a:solidFill>
                  <a:srgbClr val="C09F00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</a:t>
            </a:r>
            <a:r>
              <a:rPr sz="1400" spc="-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merge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fixbug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0" dirty="0">
                <a:latin typeface="Lucida Console"/>
                <a:cs typeface="Lucida Console"/>
              </a:rPr>
              <a:t>Auto-</a:t>
            </a:r>
            <a:r>
              <a:rPr sz="1400" dirty="0">
                <a:latin typeface="Lucida Console"/>
                <a:cs typeface="Lucida Console"/>
              </a:rPr>
              <a:t>merging</a:t>
            </a:r>
            <a:r>
              <a:rPr sz="1400" spc="-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file.txt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CONFLICT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(content):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Merge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conflict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in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file.txt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Automatic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merge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failed;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fix</a:t>
            </a:r>
            <a:r>
              <a:rPr sz="1400" spc="-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conflicts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and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then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commit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the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result.</a:t>
            </a: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-15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10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r>
              <a:rPr sz="1400" spc="20" dirty="0">
                <a:solidFill>
                  <a:srgbClr val="C09F00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(master|MERGING)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code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spc="-50" dirty="0">
                <a:latin typeface="Lucida Console"/>
                <a:cs typeface="Lucida Console"/>
              </a:rPr>
              <a:t>.</a:t>
            </a:r>
            <a:endParaRPr sz="1400">
              <a:latin typeface="Lucida Console"/>
              <a:cs typeface="Lucida Consol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4640579"/>
            <a:ext cx="9157716" cy="19156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78307" y="1353681"/>
            <a:ext cx="7040245" cy="14427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59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conflit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sa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résolution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670"/>
              </a:lnSpc>
              <a:spcBef>
                <a:spcPts val="420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-15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10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r>
              <a:rPr sz="1400" spc="20" dirty="0">
                <a:solidFill>
                  <a:srgbClr val="C09F00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 commit</a:t>
            </a:r>
            <a:r>
              <a:rPr sz="1400" spc="10" dirty="0">
                <a:latin typeface="Lucida Console"/>
                <a:cs typeface="Lucida Console"/>
              </a:rPr>
              <a:t> </a:t>
            </a:r>
            <a:r>
              <a:rPr sz="1400" spc="-20" dirty="0">
                <a:latin typeface="Lucida Console"/>
                <a:cs typeface="Lucida Console"/>
              </a:rPr>
              <a:t>-</a:t>
            </a:r>
            <a:r>
              <a:rPr sz="1400" dirty="0">
                <a:latin typeface="Lucida Console"/>
                <a:cs typeface="Lucida Console"/>
              </a:rPr>
              <a:t>a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-m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'Modification</a:t>
            </a:r>
            <a:r>
              <a:rPr sz="1400" spc="1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file.txt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à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partir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10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master'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Lucida Console"/>
                <a:cs typeface="Lucida Console"/>
              </a:rPr>
              <a:t>warning: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in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the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working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copy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of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'file.txt',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LF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will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be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replaced</a:t>
            </a:r>
            <a:r>
              <a:rPr sz="1400" spc="-20" dirty="0">
                <a:latin typeface="Lucida Console"/>
                <a:cs typeface="Lucida Console"/>
              </a:rPr>
              <a:t> </a:t>
            </a:r>
            <a:r>
              <a:rPr sz="1400" spc="-25" dirty="0">
                <a:latin typeface="Lucida Console"/>
                <a:cs typeface="Lucida Console"/>
              </a:rPr>
              <a:t>by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[master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c02d770]</a:t>
            </a:r>
            <a:r>
              <a:rPr sz="1400" spc="-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Modification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-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file.txt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à partir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master</a:t>
            </a:r>
            <a:endParaRPr sz="1400">
              <a:latin typeface="Lucida Console"/>
              <a:cs typeface="Lucida Console"/>
            </a:endParaRPr>
          </a:p>
          <a:p>
            <a:pPr marL="117475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1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file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changed,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1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insertion(+),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1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deletion(-</a:t>
            </a:r>
            <a:r>
              <a:rPr sz="1400" spc="-50" dirty="0">
                <a:latin typeface="Lucida Console"/>
                <a:cs typeface="Lucida Console"/>
              </a:rPr>
              <a:t>)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23</a:t>
            </a:fld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1153020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30203" y="5152517"/>
                  </a:lnTo>
                  <a:lnTo>
                    <a:pt x="11530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19" y="1376172"/>
              <a:ext cx="11530330" cy="5153025"/>
            </a:xfrm>
            <a:custGeom>
              <a:avLst/>
              <a:gdLst/>
              <a:ahLst/>
              <a:cxnLst/>
              <a:rect l="l" t="t" r="r" b="b"/>
              <a:pathLst>
                <a:path w="11530330" h="5153025">
                  <a:moveTo>
                    <a:pt x="0" y="5152517"/>
                  </a:moveTo>
                  <a:lnTo>
                    <a:pt x="11530203" y="5152517"/>
                  </a:lnTo>
                  <a:lnTo>
                    <a:pt x="1153020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69764"/>
              <a:ext cx="498475" cy="1348740"/>
            </a:xfrm>
            <a:custGeom>
              <a:avLst/>
              <a:gdLst/>
              <a:ahLst/>
              <a:cxnLst/>
              <a:rect l="l" t="t" r="r" b="b"/>
              <a:pathLst>
                <a:path w="498475" h="1348739">
                  <a:moveTo>
                    <a:pt x="498220" y="0"/>
                  </a:moveTo>
                  <a:lnTo>
                    <a:pt x="0" y="0"/>
                  </a:lnTo>
                  <a:lnTo>
                    <a:pt x="0" y="1244634"/>
                  </a:lnTo>
                  <a:lnTo>
                    <a:pt x="39737" y="1285341"/>
                  </a:lnTo>
                  <a:lnTo>
                    <a:pt x="78656" y="1311833"/>
                  </a:lnTo>
                  <a:lnTo>
                    <a:pt x="122091" y="1331696"/>
                  </a:lnTo>
                  <a:lnTo>
                    <a:pt x="169265" y="1344168"/>
                  </a:lnTo>
                  <a:lnTo>
                    <a:pt x="219392" y="1348486"/>
                  </a:lnTo>
                  <a:lnTo>
                    <a:pt x="498220" y="1348486"/>
                  </a:lnTo>
                  <a:lnTo>
                    <a:pt x="49822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297002"/>
            <a:ext cx="482473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versions</a:t>
            </a:r>
          </a:p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(Git/Gitlab)</a:t>
            </a:r>
            <a:r>
              <a:rPr spc="-20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3094" y="1833118"/>
            <a:ext cx="1729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(master|MERGING)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307" y="1833118"/>
            <a:ext cx="5552440" cy="665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20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20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 commit</a:t>
            </a:r>
            <a:r>
              <a:rPr sz="1400" spc="10" dirty="0">
                <a:latin typeface="Lucida Console"/>
                <a:cs typeface="Lucida Console"/>
              </a:rPr>
              <a:t> </a:t>
            </a:r>
            <a:r>
              <a:rPr sz="1400" spc="-20" dirty="0">
                <a:latin typeface="Lucida Console"/>
                <a:cs typeface="Lucida Console"/>
              </a:rPr>
              <a:t>-</a:t>
            </a:r>
            <a:r>
              <a:rPr sz="1400" dirty="0">
                <a:latin typeface="Lucida Console"/>
                <a:cs typeface="Lucida Console"/>
              </a:rPr>
              <a:t>a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-m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'confit</a:t>
            </a:r>
            <a:r>
              <a:rPr sz="1400" spc="-30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résolu!'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[master</a:t>
            </a:r>
            <a:r>
              <a:rPr sz="1400" spc="-5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77f3c56]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confit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résolu!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307" y="2684145"/>
            <a:ext cx="6513195" cy="4546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CA800"/>
                </a:solidFill>
                <a:latin typeface="Lucida Console"/>
                <a:cs typeface="Lucida Console"/>
              </a:rPr>
              <a:t>asmae@DESKTOP-</a:t>
            </a:r>
            <a:r>
              <a:rPr sz="1400" dirty="0">
                <a:solidFill>
                  <a:srgbClr val="1CA800"/>
                </a:solidFill>
                <a:latin typeface="Lucida Console"/>
                <a:cs typeface="Lucida Console"/>
              </a:rPr>
              <a:t>PGQ5OJJ</a:t>
            </a:r>
            <a:r>
              <a:rPr sz="1400" spc="-15" dirty="0">
                <a:solidFill>
                  <a:srgbClr val="1CA8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B047C5"/>
                </a:solidFill>
                <a:latin typeface="Lucida Console"/>
                <a:cs typeface="Lucida Console"/>
              </a:rPr>
              <a:t>MINGW64</a:t>
            </a:r>
            <a:r>
              <a:rPr sz="1400" spc="-10" dirty="0">
                <a:solidFill>
                  <a:srgbClr val="B047C5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/e/projects/projet_git</a:t>
            </a:r>
            <a:r>
              <a:rPr sz="1400" spc="20" dirty="0">
                <a:solidFill>
                  <a:srgbClr val="C09F00"/>
                </a:solidFill>
                <a:latin typeface="Lucida Console"/>
                <a:cs typeface="Lucida Console"/>
              </a:rPr>
              <a:t> </a:t>
            </a:r>
            <a:r>
              <a:rPr sz="1400" spc="-10" dirty="0">
                <a:solidFill>
                  <a:srgbClr val="00A89A"/>
                </a:solidFill>
                <a:latin typeface="Lucida Console"/>
                <a:cs typeface="Lucida Console"/>
              </a:rPr>
              <a:t>(master)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Lucida Console"/>
                <a:cs typeface="Lucida Console"/>
              </a:rPr>
              <a:t>$</a:t>
            </a:r>
            <a:r>
              <a:rPr sz="1400" spc="-40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git log</a:t>
            </a:r>
            <a:r>
              <a:rPr sz="1400" spc="5" dirty="0">
                <a:latin typeface="Lucida Console"/>
                <a:cs typeface="Lucida Console"/>
              </a:rPr>
              <a:t> </a:t>
            </a:r>
            <a:r>
              <a:rPr sz="1400" spc="-20" dirty="0">
                <a:latin typeface="Lucida Console"/>
                <a:cs typeface="Lucida Console"/>
              </a:rPr>
              <a:t>--</a:t>
            </a:r>
            <a:r>
              <a:rPr sz="1400" spc="-10" dirty="0">
                <a:latin typeface="Lucida Console"/>
                <a:cs typeface="Lucida Console"/>
              </a:rPr>
              <a:t>oneline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307" y="3114294"/>
            <a:ext cx="768985" cy="8801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</a:pPr>
            <a:r>
              <a:rPr sz="1400" spc="-10" dirty="0">
                <a:solidFill>
                  <a:srgbClr val="C09F00"/>
                </a:solidFill>
                <a:latin typeface="Lucida Console"/>
                <a:cs typeface="Lucida Console"/>
              </a:rPr>
              <a:t>77f3c56 c02d770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ts val="1635"/>
              </a:lnSpc>
            </a:pPr>
            <a:r>
              <a:rPr sz="1400" spc="-10" dirty="0">
                <a:solidFill>
                  <a:srgbClr val="C09F00"/>
                </a:solidFill>
                <a:latin typeface="Lucida Console"/>
                <a:cs typeface="Lucida Console"/>
              </a:rPr>
              <a:t>718cf8a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C09F00"/>
                </a:solidFill>
                <a:latin typeface="Lucida Console"/>
                <a:cs typeface="Lucida Console"/>
              </a:rPr>
              <a:t>e9af967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4200" y="3114294"/>
            <a:ext cx="4598670" cy="880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>
              <a:lnSpc>
                <a:spcPct val="99600"/>
              </a:lnSpc>
              <a:spcBef>
                <a:spcPts val="110"/>
              </a:spcBef>
            </a:pP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(</a:t>
            </a:r>
            <a:r>
              <a:rPr sz="1400" dirty="0">
                <a:solidFill>
                  <a:srgbClr val="00EFEF"/>
                </a:solidFill>
                <a:latin typeface="Lucida Console"/>
                <a:cs typeface="Lucida Console"/>
              </a:rPr>
              <a:t>HEAD</a:t>
            </a:r>
            <a:r>
              <a:rPr sz="1400" spc="-15" dirty="0">
                <a:solidFill>
                  <a:srgbClr val="00EFEF"/>
                </a:solidFill>
                <a:latin typeface="Lucida Console"/>
                <a:cs typeface="Lucida Console"/>
              </a:rPr>
              <a:t> </a:t>
            </a:r>
            <a:r>
              <a:rPr sz="1400" spc="-20" dirty="0">
                <a:solidFill>
                  <a:srgbClr val="00EFEF"/>
                </a:solidFill>
                <a:latin typeface="Lucida Console"/>
                <a:cs typeface="Lucida Console"/>
              </a:rPr>
              <a:t>-</a:t>
            </a:r>
            <a:r>
              <a:rPr sz="1400" dirty="0">
                <a:solidFill>
                  <a:srgbClr val="00EFEF"/>
                </a:solidFill>
                <a:latin typeface="Lucida Console"/>
                <a:cs typeface="Lucida Console"/>
              </a:rPr>
              <a:t>&gt;</a:t>
            </a:r>
            <a:r>
              <a:rPr sz="1400" spc="-10" dirty="0">
                <a:solidFill>
                  <a:srgbClr val="00EFEF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00F100"/>
                </a:solidFill>
                <a:latin typeface="Lucida Console"/>
                <a:cs typeface="Lucida Console"/>
              </a:rPr>
              <a:t>master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)</a:t>
            </a:r>
            <a:r>
              <a:rPr sz="1400" spc="-5" dirty="0">
                <a:solidFill>
                  <a:srgbClr val="C09F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confit</a:t>
            </a:r>
            <a:r>
              <a:rPr sz="1400" spc="-1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résolu! </a:t>
            </a:r>
            <a:r>
              <a:rPr sz="1400" dirty="0">
                <a:latin typeface="Lucida Console"/>
                <a:cs typeface="Lucida Console"/>
              </a:rPr>
              <a:t>Modification du file.txt à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partir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-3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master 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(</a:t>
            </a:r>
            <a:r>
              <a:rPr sz="1400" dirty="0">
                <a:solidFill>
                  <a:srgbClr val="00F100"/>
                </a:solidFill>
                <a:latin typeface="Lucida Console"/>
                <a:cs typeface="Lucida Console"/>
              </a:rPr>
              <a:t>fixbug</a:t>
            </a:r>
            <a:r>
              <a:rPr sz="1400" dirty="0">
                <a:solidFill>
                  <a:srgbClr val="C09F00"/>
                </a:solidFill>
                <a:latin typeface="Lucida Console"/>
                <a:cs typeface="Lucida Console"/>
              </a:rPr>
              <a:t>)</a:t>
            </a:r>
            <a:r>
              <a:rPr sz="1400" spc="-15" dirty="0">
                <a:solidFill>
                  <a:srgbClr val="C09F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Modification</a:t>
            </a:r>
            <a:r>
              <a:rPr sz="1400" spc="-4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-10" dirty="0">
                <a:latin typeface="Lucida Console"/>
                <a:cs typeface="Lucida Console"/>
              </a:rPr>
              <a:t> file.txt</a:t>
            </a:r>
            <a:endParaRPr sz="1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Lucida Console"/>
                <a:cs typeface="Lucida Console"/>
              </a:rPr>
              <a:t>premier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ajout</a:t>
            </a:r>
            <a:r>
              <a:rPr sz="1400" spc="-25" dirty="0">
                <a:latin typeface="Lucida Console"/>
                <a:cs typeface="Lucida Console"/>
              </a:rPr>
              <a:t> </a:t>
            </a:r>
            <a:r>
              <a:rPr sz="1400" dirty="0">
                <a:latin typeface="Lucida Console"/>
                <a:cs typeface="Lucida Console"/>
              </a:rPr>
              <a:t>du</a:t>
            </a:r>
            <a:r>
              <a:rPr sz="1400" spc="15" dirty="0">
                <a:latin typeface="Lucida Console"/>
                <a:cs typeface="Lucida Console"/>
              </a:rPr>
              <a:t> </a:t>
            </a:r>
            <a:r>
              <a:rPr sz="1400" spc="-10" dirty="0">
                <a:latin typeface="Lucida Console"/>
                <a:cs typeface="Lucida Console"/>
              </a:rPr>
              <a:t>file.txt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487" y="4776596"/>
            <a:ext cx="47123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l’aide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l’extension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git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graph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(sous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visual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studio </a:t>
            </a:r>
            <a:r>
              <a:rPr sz="1800" b="1" dirty="0">
                <a:latin typeface="Calibri"/>
                <a:cs typeface="Calibri"/>
              </a:rPr>
              <a:t>code)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 </a:t>
            </a:r>
            <a:r>
              <a:rPr sz="1800" spc="-10" dirty="0">
                <a:latin typeface="Calibri"/>
                <a:cs typeface="Calibri"/>
              </a:rPr>
              <a:t>afficher</a:t>
            </a:r>
            <a:endParaRPr sz="18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graphiquement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l’historique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commits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branches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6811" y="3653028"/>
            <a:ext cx="4914899" cy="220370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2456" y="941908"/>
            <a:ext cx="3594100" cy="737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Fusionner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endParaRPr sz="1550">
              <a:latin typeface="Calibri"/>
              <a:cs typeface="Calibri"/>
            </a:endParaRPr>
          </a:p>
          <a:p>
            <a:pPr marL="602615">
              <a:lnSpc>
                <a:spcPct val="100000"/>
              </a:lnSpc>
              <a:spcBef>
                <a:spcPts val="184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conflit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sa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résolution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24</a:t>
            </a:fld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93330" y="-78282"/>
            <a:ext cx="2668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195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829" y="1690497"/>
            <a:ext cx="5138420" cy="2083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5600" algn="l"/>
              </a:tabLst>
            </a:pP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Intérêt</a:t>
            </a:r>
            <a:r>
              <a:rPr sz="1550" spc="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r>
              <a:rPr sz="1550" spc="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la</a:t>
            </a:r>
            <a:r>
              <a:rPr sz="1550" spc="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gestion de</a:t>
            </a:r>
            <a:r>
              <a:rPr sz="1550" spc="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version</a:t>
            </a:r>
            <a:r>
              <a:rPr sz="1550" spc="8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et</a:t>
            </a:r>
            <a:r>
              <a:rPr sz="1550" spc="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présentation</a:t>
            </a:r>
            <a:r>
              <a:rPr sz="1550" spc="8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des</a:t>
            </a:r>
            <a:r>
              <a:rPr sz="1550" spc="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D9D9D9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existants</a:t>
            </a:r>
            <a:r>
              <a:rPr sz="1550" spc="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r>
              <a:rPr sz="1550" spc="3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gestion</a:t>
            </a:r>
            <a:r>
              <a:rPr sz="1550" spc="-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r>
              <a:rPr sz="1550" spc="8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D9D9D9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401320" algn="l"/>
              </a:tabLst>
            </a:pP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Présentation</a:t>
            </a:r>
            <a:r>
              <a:rPr sz="1550" spc="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r>
              <a:rPr sz="1550" spc="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D9D9D9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Présentation</a:t>
            </a:r>
            <a:r>
              <a:rPr sz="155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550" b="1" spc="1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FFC000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Manipulation</a:t>
            </a:r>
            <a:r>
              <a:rPr sz="1550" spc="-8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des</a:t>
            </a:r>
            <a:r>
              <a:rPr sz="1550" spc="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dépôts</a:t>
            </a:r>
            <a:r>
              <a:rPr sz="1550" spc="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avec</a:t>
            </a:r>
            <a:r>
              <a:rPr sz="1550" spc="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GitlabGestion</a:t>
            </a:r>
            <a:r>
              <a:rPr sz="1550" spc="-7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des</a:t>
            </a:r>
            <a:r>
              <a:rPr sz="1550" spc="9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conflits</a:t>
            </a:r>
            <a:r>
              <a:rPr sz="1550" spc="-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fusion</a:t>
            </a:r>
            <a:r>
              <a:rPr sz="1550" spc="-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avec</a:t>
            </a:r>
            <a:r>
              <a:rPr sz="155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D9D9D9"/>
                </a:solidFill>
                <a:latin typeface="Calibri"/>
                <a:cs typeface="Calibri"/>
              </a:rPr>
              <a:t>Git/GitLab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AutoNum type="arabicPeriod" startAt="5"/>
              <a:tabLst>
                <a:tab pos="355600" algn="l"/>
              </a:tabLst>
            </a:pP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Comparaison</a:t>
            </a:r>
            <a:r>
              <a:rPr sz="1550" spc="1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Git</a:t>
            </a:r>
            <a:r>
              <a:rPr sz="155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vs</a:t>
            </a:r>
            <a:r>
              <a:rPr sz="1550" spc="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D9D9D9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3421" y="622503"/>
            <a:ext cx="5402580" cy="7734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969770" marR="5080" indent="-1957705">
              <a:lnSpc>
                <a:spcPct val="103800"/>
              </a:lnSpc>
              <a:spcBef>
                <a:spcPts val="5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24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versions (Git/Gitlab)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624" y="461772"/>
            <a:ext cx="2505455" cy="6492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53795" y="1431036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118723" y="5152517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3795" y="1431036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7"/>
                  </a:moveTo>
                  <a:lnTo>
                    <a:pt x="11118723" y="5152517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39750" cy="1348740"/>
            </a:xfrm>
            <a:custGeom>
              <a:avLst/>
              <a:gdLst/>
              <a:ahLst/>
              <a:cxnLst/>
              <a:rect l="l" t="t" r="r" b="b"/>
              <a:pathLst>
                <a:path w="539750" h="1348739">
                  <a:moveTo>
                    <a:pt x="539369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342" y="1128280"/>
                  </a:lnTo>
                  <a:lnTo>
                    <a:pt x="16865" y="1173695"/>
                  </a:lnTo>
                  <a:lnTo>
                    <a:pt x="36817" y="1215517"/>
                  </a:lnTo>
                  <a:lnTo>
                    <a:pt x="63423" y="1252994"/>
                  </a:lnTo>
                  <a:lnTo>
                    <a:pt x="95923" y="1285341"/>
                  </a:lnTo>
                  <a:lnTo>
                    <a:pt x="133565" y="1311833"/>
                  </a:lnTo>
                  <a:lnTo>
                    <a:pt x="175577" y="1331696"/>
                  </a:lnTo>
                  <a:lnTo>
                    <a:pt x="221195" y="1344168"/>
                  </a:lnTo>
                  <a:lnTo>
                    <a:pt x="269684" y="1348486"/>
                  </a:lnTo>
                  <a:lnTo>
                    <a:pt x="539369" y="1348486"/>
                  </a:lnTo>
                  <a:lnTo>
                    <a:pt x="53936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555" y="298526"/>
            <a:ext cx="48247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73610" y="6653200"/>
            <a:ext cx="18161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50" spc="-25" dirty="0">
                <a:solidFill>
                  <a:srgbClr val="ADABAB"/>
                </a:solidFill>
                <a:latin typeface="Calibri"/>
                <a:cs typeface="Calibri"/>
              </a:rPr>
              <a:t>27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555" y="636852"/>
            <a:ext cx="11083925" cy="5461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9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(Git/Gitlab)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550">
              <a:latin typeface="Calibri"/>
              <a:cs typeface="Calibri"/>
            </a:endParaRPr>
          </a:p>
          <a:p>
            <a:pPr marL="71501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C’est</a:t>
            </a:r>
            <a:r>
              <a:rPr sz="155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quoi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Gitlab?</a:t>
            </a:r>
            <a:endParaRPr sz="1550">
              <a:latin typeface="Calibri"/>
              <a:cs typeface="Calibri"/>
            </a:endParaRPr>
          </a:p>
          <a:p>
            <a:pPr marL="934085">
              <a:lnSpc>
                <a:spcPct val="100000"/>
              </a:lnSpc>
              <a:spcBef>
                <a:spcPts val="1260"/>
              </a:spcBef>
            </a:pPr>
            <a:r>
              <a:rPr sz="1150" b="1" dirty="0">
                <a:solidFill>
                  <a:srgbClr val="2C3D50"/>
                </a:solidFill>
                <a:latin typeface="Calibri"/>
                <a:cs typeface="Calibri"/>
              </a:rPr>
              <a:t>Gitlab</a:t>
            </a:r>
            <a:r>
              <a:rPr sz="1150" b="1" spc="114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est</a:t>
            </a:r>
            <a:r>
              <a:rPr sz="1150" spc="10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une</a:t>
            </a:r>
            <a:r>
              <a:rPr sz="1150" spc="8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plateforme</a:t>
            </a:r>
            <a:r>
              <a:rPr sz="1150" spc="85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open</a:t>
            </a:r>
            <a:r>
              <a:rPr sz="1150" spc="125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source</a:t>
            </a:r>
            <a:r>
              <a:rPr sz="1150" spc="45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et</a:t>
            </a:r>
            <a:r>
              <a:rPr sz="1150" spc="10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collaborative</a:t>
            </a:r>
            <a:r>
              <a:rPr sz="1150" spc="4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de</a:t>
            </a:r>
            <a:r>
              <a:rPr sz="1150" spc="45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développement</a:t>
            </a:r>
            <a:r>
              <a:rPr sz="1150" spc="254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basé</a:t>
            </a:r>
            <a:r>
              <a:rPr sz="1150" spc="5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sur</a:t>
            </a:r>
            <a:r>
              <a:rPr sz="1150" spc="125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C3D50"/>
                </a:solidFill>
                <a:latin typeface="Calibri"/>
                <a:cs typeface="Calibri"/>
              </a:rPr>
              <a:t>Git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.</a:t>
            </a:r>
            <a:r>
              <a:rPr sz="1150" spc="9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C3D50"/>
                </a:solidFill>
                <a:latin typeface="Calibri"/>
                <a:cs typeface="Calibri"/>
              </a:rPr>
              <a:t>Gitlab</a:t>
            </a:r>
            <a:r>
              <a:rPr sz="1150" b="1" spc="11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permet</a:t>
            </a:r>
            <a:r>
              <a:rPr sz="1150" spc="14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d'héberger</a:t>
            </a:r>
            <a:r>
              <a:rPr sz="1150" spc="12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des</a:t>
            </a:r>
            <a:r>
              <a:rPr sz="1150" spc="6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projets</a:t>
            </a:r>
            <a:r>
              <a:rPr sz="1150" spc="14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web,</a:t>
            </a:r>
            <a:r>
              <a:rPr sz="1150" spc="9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du</a:t>
            </a:r>
            <a:r>
              <a:rPr sz="1150" spc="4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code,</a:t>
            </a:r>
            <a:r>
              <a:rPr sz="1150" spc="13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et</a:t>
            </a:r>
            <a:r>
              <a:rPr sz="1150" spc="6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de</a:t>
            </a:r>
            <a:r>
              <a:rPr sz="1150" spc="40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C3D50"/>
                </a:solidFill>
                <a:latin typeface="Calibri"/>
                <a:cs typeface="Calibri"/>
              </a:rPr>
              <a:t>la</a:t>
            </a:r>
            <a:r>
              <a:rPr sz="1150" spc="65" dirty="0">
                <a:solidFill>
                  <a:srgbClr val="2C3D50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C3D50"/>
                </a:solidFill>
                <a:latin typeface="Calibri"/>
                <a:cs typeface="Calibri"/>
              </a:rPr>
              <a:t>documentation.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1150">
              <a:latin typeface="Calibri"/>
              <a:cs typeface="Calibri"/>
            </a:endParaRPr>
          </a:p>
          <a:p>
            <a:pPr marL="74930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Fonctionnalités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165860" indent="-174625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1165860" algn="l"/>
              </a:tabLst>
            </a:pPr>
            <a:r>
              <a:rPr sz="1200" spc="-20" dirty="0">
                <a:solidFill>
                  <a:srgbClr val="2F2F2F"/>
                </a:solidFill>
                <a:latin typeface="Calibri"/>
                <a:cs typeface="Calibri"/>
              </a:rPr>
              <a:t>L’interface</a:t>
            </a:r>
            <a:r>
              <a:rPr sz="12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F2F2F"/>
                </a:solidFill>
                <a:latin typeface="Calibri"/>
                <a:cs typeface="Calibri"/>
              </a:rPr>
              <a:t>GitLab</a:t>
            </a:r>
            <a:r>
              <a:rPr sz="1200" b="1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reste</a:t>
            </a:r>
            <a:r>
              <a:rPr sz="12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très</a:t>
            </a:r>
            <a:r>
              <a:rPr sz="12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Calibri"/>
                <a:cs typeface="Calibri"/>
              </a:rPr>
              <a:t>similaire</a:t>
            </a:r>
            <a:r>
              <a:rPr sz="12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à</a:t>
            </a:r>
            <a:r>
              <a:rPr sz="12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celle</a:t>
            </a:r>
            <a:r>
              <a:rPr sz="12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F2F2F"/>
                </a:solidFill>
                <a:latin typeface="Calibri"/>
                <a:cs typeface="Calibri"/>
              </a:rPr>
              <a:t>GitHub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F2F2F"/>
                </a:solidFill>
                <a:latin typeface="Calibri"/>
                <a:cs typeface="Calibri"/>
              </a:rPr>
              <a:t>Toutefois,</a:t>
            </a:r>
            <a:r>
              <a:rPr sz="1200" spc="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F2F2F"/>
                </a:solidFill>
                <a:latin typeface="Calibri"/>
                <a:cs typeface="Calibri"/>
              </a:rPr>
              <a:t>GitLab</a:t>
            </a:r>
            <a:r>
              <a:rPr sz="1200" b="1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Calibri"/>
                <a:cs typeface="Calibri"/>
              </a:rPr>
              <a:t>propose</a:t>
            </a:r>
            <a:r>
              <a:rPr sz="12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des</a:t>
            </a:r>
            <a:r>
              <a:rPr sz="12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options</a:t>
            </a:r>
            <a:r>
              <a:rPr sz="1200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pour</a:t>
            </a:r>
            <a:r>
              <a:rPr sz="12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moins</a:t>
            </a:r>
            <a:r>
              <a:rPr sz="1200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Calibri"/>
                <a:cs typeface="Calibri"/>
              </a:rPr>
              <a:t>pratiques</a:t>
            </a:r>
            <a:r>
              <a:rPr sz="1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2F2F2F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623695" lvl="1" indent="-17526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623695" algn="l"/>
              </a:tabLst>
            </a:pP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Gestion</a:t>
            </a:r>
            <a:r>
              <a:rPr sz="115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15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F2F2F"/>
                </a:solidFill>
                <a:latin typeface="Calibri"/>
                <a:cs typeface="Calibri"/>
              </a:rPr>
              <a:t>projet</a:t>
            </a:r>
            <a:endParaRPr sz="1150">
              <a:latin typeface="Calibri"/>
              <a:cs typeface="Calibri"/>
            </a:endParaRPr>
          </a:p>
          <a:p>
            <a:pPr marL="1623695" lvl="1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623695" algn="l"/>
              </a:tabLst>
            </a:pP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Planification</a:t>
            </a:r>
            <a:r>
              <a:rPr sz="1150" spc="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/</a:t>
            </a:r>
            <a:r>
              <a:rPr sz="1150" spc="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F2F2F"/>
                </a:solidFill>
                <a:latin typeface="Calibri"/>
                <a:cs typeface="Calibri"/>
              </a:rPr>
              <a:t>priorisation</a:t>
            </a:r>
            <a:endParaRPr sz="1150">
              <a:latin typeface="Calibri"/>
              <a:cs typeface="Calibri"/>
            </a:endParaRPr>
          </a:p>
          <a:p>
            <a:pPr marL="1623695" lvl="1" indent="-17526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623695" algn="l"/>
              </a:tabLst>
            </a:pPr>
            <a:r>
              <a:rPr sz="1150" spc="-10" dirty="0">
                <a:solidFill>
                  <a:srgbClr val="2F2F2F"/>
                </a:solidFill>
                <a:latin typeface="Calibri"/>
                <a:cs typeface="Calibri"/>
              </a:rPr>
              <a:t>Build</a:t>
            </a:r>
            <a:endParaRPr sz="1150">
              <a:latin typeface="Calibri"/>
              <a:cs typeface="Calibri"/>
            </a:endParaRPr>
          </a:p>
          <a:p>
            <a:pPr marL="1623695" lvl="1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623695" algn="l"/>
              </a:tabLst>
            </a:pP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Test</a:t>
            </a:r>
            <a:r>
              <a:rPr sz="115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F2F2F"/>
                </a:solidFill>
                <a:latin typeface="Calibri"/>
                <a:cs typeface="Calibri"/>
              </a:rPr>
              <a:t>logiciel</a:t>
            </a:r>
            <a:endParaRPr sz="1150">
              <a:latin typeface="Calibri"/>
              <a:cs typeface="Calibri"/>
            </a:endParaRPr>
          </a:p>
          <a:p>
            <a:pPr marL="1623060" lvl="1" indent="-1746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623060" algn="l"/>
              </a:tabLst>
            </a:pP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Sécurité</a:t>
            </a:r>
            <a:r>
              <a:rPr sz="12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Calibri"/>
                <a:cs typeface="Calibri"/>
              </a:rPr>
              <a:t>applicative</a:t>
            </a:r>
            <a:endParaRPr sz="1200">
              <a:latin typeface="Calibri"/>
              <a:cs typeface="Calibri"/>
            </a:endParaRPr>
          </a:p>
          <a:p>
            <a:pPr marL="1623695" lvl="1" indent="-17526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623695" algn="l"/>
              </a:tabLst>
            </a:pP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Gestion</a:t>
            </a:r>
            <a:r>
              <a:rPr sz="115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des</a:t>
            </a:r>
            <a:r>
              <a:rPr sz="1150" spc="1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F2F2F"/>
                </a:solidFill>
                <a:latin typeface="Calibri"/>
                <a:cs typeface="Calibri"/>
              </a:rPr>
              <a:t>configurations</a:t>
            </a:r>
            <a:endParaRPr sz="1150">
              <a:latin typeface="Calibri"/>
              <a:cs typeface="Calibri"/>
            </a:endParaRPr>
          </a:p>
          <a:p>
            <a:pPr marL="1623695" lvl="1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623695" algn="l"/>
              </a:tabLst>
            </a:pPr>
            <a:r>
              <a:rPr sz="1150" spc="-10" dirty="0">
                <a:solidFill>
                  <a:srgbClr val="2F2F2F"/>
                </a:solidFill>
                <a:latin typeface="Calibri"/>
                <a:cs typeface="Calibri"/>
              </a:rPr>
              <a:t>Monitoring</a:t>
            </a:r>
            <a:endParaRPr sz="1150">
              <a:latin typeface="Calibri"/>
              <a:cs typeface="Calibri"/>
            </a:endParaRPr>
          </a:p>
          <a:p>
            <a:pPr marL="1623060" lvl="1" indent="-1746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623060" algn="l"/>
              </a:tabLst>
            </a:pPr>
            <a:r>
              <a:rPr sz="1200" spc="-10" dirty="0">
                <a:solidFill>
                  <a:srgbClr val="2F2F2F"/>
                </a:solidFill>
                <a:latin typeface="Calibri"/>
                <a:cs typeface="Calibri"/>
              </a:rPr>
              <a:t>Intégration</a:t>
            </a:r>
            <a:r>
              <a:rPr sz="12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et</a:t>
            </a:r>
            <a:r>
              <a:rPr sz="1200" spc="-10" dirty="0">
                <a:solidFill>
                  <a:srgbClr val="2F2F2F"/>
                </a:solidFill>
                <a:latin typeface="Calibri"/>
                <a:cs typeface="Calibri"/>
              </a:rPr>
              <a:t> déploiement</a:t>
            </a:r>
            <a:r>
              <a:rPr sz="12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continus,</a:t>
            </a:r>
            <a:r>
              <a:rPr sz="12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F2F2F"/>
                </a:solidFill>
                <a:latin typeface="Calibri"/>
                <a:cs typeface="Calibri"/>
              </a:rPr>
              <a:t>etc.</a:t>
            </a:r>
            <a:endParaRPr sz="1200">
              <a:latin typeface="Calibri"/>
              <a:cs typeface="Calibri"/>
            </a:endParaRPr>
          </a:p>
          <a:p>
            <a:pPr marL="1166495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1166495" algn="l"/>
              </a:tabLst>
            </a:pP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Pour</a:t>
            </a:r>
            <a:r>
              <a:rPr sz="1150" spc="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un</a:t>
            </a:r>
            <a:r>
              <a:rPr sz="115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emploi</a:t>
            </a:r>
            <a:r>
              <a:rPr sz="1150" spc="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ergonomique,</a:t>
            </a:r>
            <a:r>
              <a:rPr sz="1150" spc="1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F2F2F"/>
                </a:solidFill>
                <a:latin typeface="Calibri"/>
                <a:cs typeface="Calibri"/>
              </a:rPr>
              <a:t>GitLab</a:t>
            </a:r>
            <a:r>
              <a:rPr sz="1150" b="1" spc="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se</a:t>
            </a:r>
            <a:r>
              <a:rPr sz="1150" spc="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situe</a:t>
            </a:r>
            <a:r>
              <a:rPr sz="115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sur</a:t>
            </a:r>
            <a:r>
              <a:rPr sz="1150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une</a:t>
            </a:r>
            <a:r>
              <a:rPr sz="115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machine</a:t>
            </a:r>
            <a:r>
              <a:rPr sz="1150" spc="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virtuelle,</a:t>
            </a:r>
            <a:r>
              <a:rPr sz="1150" spc="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elle-même</a:t>
            </a:r>
            <a:r>
              <a:rPr sz="1150" spc="1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hébergée</a:t>
            </a:r>
            <a:r>
              <a:rPr sz="115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sur</a:t>
            </a:r>
            <a:r>
              <a:rPr sz="1150" spc="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un</a:t>
            </a:r>
            <a:r>
              <a:rPr sz="115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serveur</a:t>
            </a:r>
            <a:r>
              <a:rPr sz="1150" spc="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web.</a:t>
            </a:r>
            <a:r>
              <a:rPr sz="115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Cet</a:t>
            </a:r>
            <a:r>
              <a:rPr sz="1150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outil</a:t>
            </a:r>
            <a:r>
              <a:rPr sz="1150" spc="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15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plateforme</a:t>
            </a:r>
            <a:r>
              <a:rPr sz="1150" spc="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collaborative</a:t>
            </a:r>
            <a:r>
              <a:rPr sz="1150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F2F2F"/>
                </a:solidFill>
                <a:latin typeface="Calibri"/>
                <a:cs typeface="Calibri"/>
              </a:rPr>
              <a:t>s’appuie</a:t>
            </a:r>
            <a:endParaRPr sz="1150">
              <a:latin typeface="Calibri"/>
              <a:cs typeface="Calibri"/>
            </a:endParaRPr>
          </a:p>
          <a:p>
            <a:pPr marL="116459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sur</a:t>
            </a:r>
            <a:r>
              <a:rPr sz="12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une base</a:t>
            </a:r>
            <a:r>
              <a:rPr sz="1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Calibri"/>
                <a:cs typeface="Calibri"/>
              </a:rPr>
              <a:t>données.</a:t>
            </a:r>
            <a:endParaRPr sz="1200">
              <a:latin typeface="Calibri"/>
              <a:cs typeface="Calibri"/>
            </a:endParaRPr>
          </a:p>
          <a:p>
            <a:pPr marL="1166495" indent="-17526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166495" algn="l"/>
              </a:tabLst>
            </a:pP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L’interface</a:t>
            </a:r>
            <a:r>
              <a:rPr sz="1150" spc="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d’administration,</a:t>
            </a:r>
            <a:r>
              <a:rPr sz="1150" spc="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notamment</a:t>
            </a:r>
            <a:r>
              <a:rPr sz="1150" spc="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pour</a:t>
            </a:r>
            <a:r>
              <a:rPr sz="1150" spc="1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la</a:t>
            </a:r>
            <a:r>
              <a:rPr sz="1150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création</a:t>
            </a:r>
            <a:r>
              <a:rPr sz="1150" spc="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de</a:t>
            </a:r>
            <a:r>
              <a:rPr sz="1150" spc="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comptes</a:t>
            </a:r>
            <a:r>
              <a:rPr sz="1150" spc="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utilisateurs,</a:t>
            </a:r>
            <a:r>
              <a:rPr sz="1150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passe</a:t>
            </a:r>
            <a:r>
              <a:rPr sz="1150" spc="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par</a:t>
            </a:r>
            <a:r>
              <a:rPr sz="115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une</a:t>
            </a:r>
            <a:r>
              <a:rPr sz="1150" spc="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configuration</a:t>
            </a:r>
            <a:r>
              <a:rPr sz="1150" spc="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en</a:t>
            </a:r>
            <a:r>
              <a:rPr sz="1150" spc="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F2F2F"/>
                </a:solidFill>
                <a:latin typeface="Calibri"/>
                <a:cs typeface="Calibri"/>
              </a:rPr>
              <a:t>ligne</a:t>
            </a:r>
            <a:r>
              <a:rPr sz="1150" spc="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2F2F2F"/>
                </a:solidFill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  <a:p>
            <a:pPr marL="1623695" lvl="1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623695" algn="l"/>
              </a:tabLst>
            </a:pPr>
            <a:r>
              <a:rPr sz="1150" dirty="0">
                <a:latin typeface="Calibri"/>
                <a:cs typeface="Calibri"/>
              </a:rPr>
              <a:t>Création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/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suppression</a:t>
            </a:r>
            <a:r>
              <a:rPr sz="1150" spc="1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dépôts.</a:t>
            </a:r>
            <a:endParaRPr sz="1150">
              <a:latin typeface="Calibri"/>
              <a:cs typeface="Calibri"/>
            </a:endParaRPr>
          </a:p>
          <a:p>
            <a:pPr marL="1658620" lvl="1" indent="-21018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658620" algn="l"/>
              </a:tabLst>
            </a:pPr>
            <a:r>
              <a:rPr sz="1200" spc="-10" dirty="0">
                <a:latin typeface="Calibri"/>
                <a:cs typeface="Calibri"/>
              </a:rPr>
              <a:t>Enregistrement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gestion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droits</a:t>
            </a:r>
            <a:r>
              <a:rPr sz="1200" spc="-10" dirty="0">
                <a:latin typeface="Calibri"/>
                <a:cs typeface="Calibri"/>
              </a:rPr>
              <a:t> d’accès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aux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dépôts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623695" lvl="1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1623695" algn="l"/>
              </a:tabLst>
            </a:pPr>
            <a:r>
              <a:rPr sz="1150" dirty="0">
                <a:latin typeface="Calibri"/>
                <a:cs typeface="Calibri"/>
              </a:rPr>
              <a:t>Outils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graphiques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pour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visualiser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éditer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: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graphe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des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commits,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branches,</a:t>
            </a:r>
            <a:r>
              <a:rPr sz="1150" spc="1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tags,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fichiers,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etc.</a:t>
            </a:r>
            <a:endParaRPr sz="1150">
              <a:latin typeface="Calibri"/>
              <a:cs typeface="Calibri"/>
            </a:endParaRPr>
          </a:p>
          <a:p>
            <a:pPr marL="1658620" lvl="1" indent="-21018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658620" algn="l"/>
              </a:tabLst>
            </a:pPr>
            <a:r>
              <a:rPr sz="1200" spc="-10" dirty="0">
                <a:latin typeface="Calibri"/>
                <a:cs typeface="Calibri"/>
              </a:rPr>
              <a:t>Documentation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projets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(fichiers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README..)</a:t>
            </a:r>
            <a:endParaRPr sz="1200">
              <a:latin typeface="Calibri"/>
              <a:cs typeface="Calibri"/>
            </a:endParaRPr>
          </a:p>
          <a:p>
            <a:pPr marL="1623695" lvl="1" indent="-17526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623695" algn="l"/>
              </a:tabLst>
            </a:pPr>
            <a:r>
              <a:rPr sz="1150" dirty="0">
                <a:latin typeface="Calibri"/>
                <a:cs typeface="Calibri"/>
              </a:rPr>
              <a:t>Outils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communication</a:t>
            </a:r>
            <a:r>
              <a:rPr sz="1150" spc="1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projets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(issues)</a:t>
            </a:r>
            <a:endParaRPr sz="1150">
              <a:latin typeface="Calibri"/>
              <a:cs typeface="Calibri"/>
            </a:endParaRPr>
          </a:p>
          <a:p>
            <a:pPr marL="1658620" lvl="1" indent="-21018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658620" algn="l"/>
              </a:tabLst>
            </a:pPr>
            <a:r>
              <a:rPr sz="1150" dirty="0">
                <a:latin typeface="Calibri"/>
                <a:cs typeface="Calibri"/>
              </a:rPr>
              <a:t>Mécanisme</a:t>
            </a:r>
            <a:r>
              <a:rPr sz="1150" spc="1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fork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merge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requests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(comme</a:t>
            </a:r>
            <a:r>
              <a:rPr sz="1150" spc="1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sur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github).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656" y="5172831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57783" y="1435608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11511915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1915" y="5152517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7783" y="1435608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0" y="5152517"/>
                  </a:moveTo>
                  <a:lnTo>
                    <a:pt x="11511915" y="5152517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29199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9" y="1173695"/>
                  </a:lnTo>
                  <a:lnTo>
                    <a:pt x="38060" y="1215517"/>
                  </a:lnTo>
                  <a:lnTo>
                    <a:pt x="65573" y="1252994"/>
                  </a:lnTo>
                  <a:lnTo>
                    <a:pt x="99173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2223" y="3584447"/>
              <a:ext cx="1901952" cy="27614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0840" y="3630167"/>
              <a:ext cx="4937759" cy="27020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37609" y="4880610"/>
              <a:ext cx="2816860" cy="292735"/>
            </a:xfrm>
            <a:custGeom>
              <a:avLst/>
              <a:gdLst/>
              <a:ahLst/>
              <a:cxnLst/>
              <a:rect l="l" t="t" r="r" b="b"/>
              <a:pathLst>
                <a:path w="2816859" h="292735">
                  <a:moveTo>
                    <a:pt x="2670048" y="0"/>
                  </a:moveTo>
                  <a:lnTo>
                    <a:pt x="2670048" y="73151"/>
                  </a:lnTo>
                  <a:lnTo>
                    <a:pt x="0" y="73151"/>
                  </a:lnTo>
                  <a:lnTo>
                    <a:pt x="0" y="219456"/>
                  </a:lnTo>
                  <a:lnTo>
                    <a:pt x="2670048" y="219456"/>
                  </a:lnTo>
                  <a:lnTo>
                    <a:pt x="2670048" y="292607"/>
                  </a:lnTo>
                  <a:lnTo>
                    <a:pt x="2816351" y="146303"/>
                  </a:lnTo>
                  <a:lnTo>
                    <a:pt x="26700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7609" y="4880610"/>
              <a:ext cx="2816860" cy="292735"/>
            </a:xfrm>
            <a:custGeom>
              <a:avLst/>
              <a:gdLst/>
              <a:ahLst/>
              <a:cxnLst/>
              <a:rect l="l" t="t" r="r" b="b"/>
              <a:pathLst>
                <a:path w="2816859" h="292735">
                  <a:moveTo>
                    <a:pt x="0" y="73151"/>
                  </a:moveTo>
                  <a:lnTo>
                    <a:pt x="2670048" y="73151"/>
                  </a:lnTo>
                  <a:lnTo>
                    <a:pt x="2670048" y="0"/>
                  </a:lnTo>
                  <a:lnTo>
                    <a:pt x="2816351" y="146303"/>
                  </a:lnTo>
                  <a:lnTo>
                    <a:pt x="2670048" y="292607"/>
                  </a:lnTo>
                  <a:lnTo>
                    <a:pt x="2670048" y="219456"/>
                  </a:lnTo>
                  <a:lnTo>
                    <a:pt x="0" y="219456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1947" y="5324983"/>
              <a:ext cx="429895" cy="391795"/>
            </a:xfrm>
            <a:custGeom>
              <a:avLst/>
              <a:gdLst/>
              <a:ahLst/>
              <a:cxnLst/>
              <a:rect l="l" t="t" r="r" b="b"/>
              <a:pathLst>
                <a:path w="429894" h="391795">
                  <a:moveTo>
                    <a:pt x="356298" y="344476"/>
                  </a:moveTo>
                  <a:lnTo>
                    <a:pt x="337058" y="365658"/>
                  </a:lnTo>
                  <a:lnTo>
                    <a:pt x="429387" y="391540"/>
                  </a:lnTo>
                  <a:lnTo>
                    <a:pt x="414860" y="354101"/>
                  </a:lnTo>
                  <a:lnTo>
                    <a:pt x="366903" y="354101"/>
                  </a:lnTo>
                  <a:lnTo>
                    <a:pt x="356298" y="344476"/>
                  </a:lnTo>
                  <a:close/>
                </a:path>
                <a:path w="429894" h="391795">
                  <a:moveTo>
                    <a:pt x="375499" y="323338"/>
                  </a:moveTo>
                  <a:lnTo>
                    <a:pt x="356298" y="344476"/>
                  </a:lnTo>
                  <a:lnTo>
                    <a:pt x="366903" y="354101"/>
                  </a:lnTo>
                  <a:lnTo>
                    <a:pt x="386079" y="332943"/>
                  </a:lnTo>
                  <a:lnTo>
                    <a:pt x="375499" y="323338"/>
                  </a:lnTo>
                  <a:close/>
                </a:path>
                <a:path w="429894" h="391795">
                  <a:moveTo>
                    <a:pt x="394716" y="302183"/>
                  </a:moveTo>
                  <a:lnTo>
                    <a:pt x="375499" y="323338"/>
                  </a:lnTo>
                  <a:lnTo>
                    <a:pt x="386079" y="332943"/>
                  </a:lnTo>
                  <a:lnTo>
                    <a:pt x="366903" y="354101"/>
                  </a:lnTo>
                  <a:lnTo>
                    <a:pt x="414860" y="354101"/>
                  </a:lnTo>
                  <a:lnTo>
                    <a:pt x="394716" y="302183"/>
                  </a:lnTo>
                  <a:close/>
                </a:path>
                <a:path w="429894" h="391795">
                  <a:moveTo>
                    <a:pt x="19304" y="0"/>
                  </a:moveTo>
                  <a:lnTo>
                    <a:pt x="0" y="21081"/>
                  </a:lnTo>
                  <a:lnTo>
                    <a:pt x="356298" y="344476"/>
                  </a:lnTo>
                  <a:lnTo>
                    <a:pt x="375499" y="323338"/>
                  </a:lnTo>
                  <a:lnTo>
                    <a:pt x="19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9039" y="297256"/>
            <a:ext cx="4824730" cy="9124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67310" marR="5080" indent="-55244">
              <a:lnSpc>
                <a:spcPct val="103600"/>
              </a:lnSpc>
              <a:spcBef>
                <a:spcPts val="30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 (Git/Gitlab)</a:t>
            </a:r>
            <a:r>
              <a:rPr spc="-3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550" dirty="0"/>
              <a:t>Création</a:t>
            </a:r>
            <a:r>
              <a:rPr sz="1550" spc="45" dirty="0"/>
              <a:t> </a:t>
            </a:r>
            <a:r>
              <a:rPr sz="1550" dirty="0"/>
              <a:t>de</a:t>
            </a:r>
            <a:r>
              <a:rPr sz="1550" spc="25" dirty="0"/>
              <a:t> </a:t>
            </a:r>
            <a:r>
              <a:rPr sz="1550" spc="-10" dirty="0"/>
              <a:t>compte</a:t>
            </a:r>
            <a:endParaRPr sz="1550"/>
          </a:p>
        </p:txBody>
      </p:sp>
      <p:sp>
        <p:nvSpPr>
          <p:cNvPr id="15" name="object 15"/>
          <p:cNvSpPr txBox="1"/>
          <p:nvPr/>
        </p:nvSpPr>
        <p:spPr>
          <a:xfrm>
            <a:off x="11873610" y="6632626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50" dirty="0">
                <a:solidFill>
                  <a:srgbClr val="ADABAB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3424" y="1489075"/>
            <a:ext cx="8909685" cy="1291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Etapes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créer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compte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550">
              <a:latin typeface="Calibri"/>
              <a:cs typeface="Calibri"/>
            </a:endParaRPr>
          </a:p>
          <a:p>
            <a:pPr marL="568960" indent="-288290">
              <a:lnSpc>
                <a:spcPct val="100000"/>
              </a:lnSpc>
              <a:buFont typeface="Arial"/>
              <a:buChar char="•"/>
              <a:tabLst>
                <a:tab pos="56896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Ouvrir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l’interface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web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r>
              <a:rPr sz="1150" b="1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https://gitlab.com</a:t>
            </a:r>
            <a:endParaRPr sz="1150">
              <a:latin typeface="Calibri"/>
              <a:cs typeface="Calibri"/>
            </a:endParaRPr>
          </a:p>
          <a:p>
            <a:pPr marL="568960" indent="-28829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568960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Si</a:t>
            </a:r>
            <a:r>
              <a:rPr sz="12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vous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ne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l’avez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pas</a:t>
            </a:r>
            <a:r>
              <a:rPr sz="1200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encore</a:t>
            </a:r>
            <a:r>
              <a:rPr sz="12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fait,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ajoutez un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mot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passe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200" spc="-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compte</a:t>
            </a:r>
            <a:r>
              <a:rPr sz="120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,</a:t>
            </a:r>
            <a:r>
              <a:rPr sz="120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depuis la</a:t>
            </a:r>
            <a:r>
              <a:rPr sz="12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page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paramètres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 de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compte</a:t>
            </a:r>
            <a:r>
              <a:rPr sz="120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endParaRPr sz="1200">
              <a:latin typeface="Calibri"/>
              <a:cs typeface="Calibri"/>
            </a:endParaRPr>
          </a:p>
          <a:p>
            <a:pPr marL="568960" indent="-28829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56896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Après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connexion</a:t>
            </a:r>
            <a:r>
              <a:rPr sz="1150" spc="1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avec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compte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r>
              <a:rPr sz="1150" b="1" spc="1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vous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aurez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l’interface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suivante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  <a:p>
            <a:pPr marL="1026160" lvl="1" indent="-28829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026160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projet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cliquer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sur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create</a:t>
            </a:r>
            <a:r>
              <a:rPr sz="1200" b="1" spc="-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blank</a:t>
            </a:r>
            <a:r>
              <a:rPr sz="1200" b="1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project</a:t>
            </a:r>
            <a:r>
              <a:rPr sz="1200" b="1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ou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newProject/repository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105" y="5181721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5840" y="1614677"/>
            <a:ext cx="597852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18796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nom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projet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sera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aussi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nom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correspondant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=&gt;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Choisissez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“public”,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afin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que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endParaRPr sz="115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soit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accessible</a:t>
            </a:r>
            <a:r>
              <a:rPr sz="120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en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lecture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aux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autres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stagiaires,</a:t>
            </a:r>
            <a:r>
              <a:rPr sz="1200" spc="-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puis cliquer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create</a:t>
            </a:r>
            <a:r>
              <a:rPr sz="1200" b="1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project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1615" y="2386583"/>
            <a:ext cx="5623559" cy="400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0072" y="1515617"/>
            <a:ext cx="3032760" cy="539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Etapes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créer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compte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246379" indent="-17145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6379" algn="l"/>
              </a:tabLst>
            </a:pPr>
            <a:r>
              <a:rPr sz="1100" dirty="0">
                <a:latin typeface="Calibri"/>
                <a:cs typeface="Calibri"/>
              </a:rPr>
              <a:t>Donner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nom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à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votre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groupe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28</a:t>
            </a:fld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59105" y="5149463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9039" y="297256"/>
            <a:ext cx="4824730" cy="9124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67310" marR="5080" indent="-55244">
              <a:lnSpc>
                <a:spcPct val="103600"/>
              </a:lnSpc>
              <a:spcBef>
                <a:spcPts val="30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 (Git/Gitlab)</a:t>
            </a:r>
            <a:r>
              <a:rPr spc="-3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550" dirty="0"/>
              <a:t>Création</a:t>
            </a:r>
            <a:r>
              <a:rPr sz="1550" spc="45" dirty="0"/>
              <a:t> </a:t>
            </a:r>
            <a:r>
              <a:rPr sz="1550" dirty="0"/>
              <a:t>de</a:t>
            </a:r>
            <a:r>
              <a:rPr sz="1550" spc="25" dirty="0"/>
              <a:t> </a:t>
            </a:r>
            <a:r>
              <a:rPr sz="1550" spc="-10" dirty="0"/>
              <a:t>compte</a:t>
            </a:r>
            <a:endParaRPr sz="15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0817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0817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01767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7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6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7"/>
                  </a:lnTo>
                  <a:lnTo>
                    <a:pt x="278828" y="1348485"/>
                  </a:lnTo>
                  <a:lnTo>
                    <a:pt x="557657" y="1348485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6523" y="2436876"/>
              <a:ext cx="7616952" cy="33055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35808" y="2052574"/>
              <a:ext cx="1527175" cy="335915"/>
            </a:xfrm>
            <a:custGeom>
              <a:avLst/>
              <a:gdLst/>
              <a:ahLst/>
              <a:cxnLst/>
              <a:rect l="l" t="t" r="r" b="b"/>
              <a:pathLst>
                <a:path w="1527175" h="335914">
                  <a:moveTo>
                    <a:pt x="75946" y="251460"/>
                  </a:moveTo>
                  <a:lnTo>
                    <a:pt x="0" y="309879"/>
                  </a:lnTo>
                  <a:lnTo>
                    <a:pt x="92329" y="335534"/>
                  </a:lnTo>
                  <a:lnTo>
                    <a:pt x="87404" y="310261"/>
                  </a:lnTo>
                  <a:lnTo>
                    <a:pt x="72898" y="310261"/>
                  </a:lnTo>
                  <a:lnTo>
                    <a:pt x="67437" y="282193"/>
                  </a:lnTo>
                  <a:lnTo>
                    <a:pt x="81406" y="279482"/>
                  </a:lnTo>
                  <a:lnTo>
                    <a:pt x="75946" y="251460"/>
                  </a:lnTo>
                  <a:close/>
                </a:path>
                <a:path w="1527175" h="335914">
                  <a:moveTo>
                    <a:pt x="81406" y="279482"/>
                  </a:moveTo>
                  <a:lnTo>
                    <a:pt x="67437" y="282193"/>
                  </a:lnTo>
                  <a:lnTo>
                    <a:pt x="72823" y="309879"/>
                  </a:lnTo>
                  <a:lnTo>
                    <a:pt x="72898" y="310261"/>
                  </a:lnTo>
                  <a:lnTo>
                    <a:pt x="86875" y="307546"/>
                  </a:lnTo>
                  <a:lnTo>
                    <a:pt x="81406" y="279482"/>
                  </a:lnTo>
                  <a:close/>
                </a:path>
                <a:path w="1527175" h="335914">
                  <a:moveTo>
                    <a:pt x="86875" y="307546"/>
                  </a:moveTo>
                  <a:lnTo>
                    <a:pt x="72898" y="310261"/>
                  </a:lnTo>
                  <a:lnTo>
                    <a:pt x="87404" y="310261"/>
                  </a:lnTo>
                  <a:lnTo>
                    <a:pt x="86875" y="307546"/>
                  </a:lnTo>
                  <a:close/>
                </a:path>
                <a:path w="1527175" h="335914">
                  <a:moveTo>
                    <a:pt x="1521333" y="0"/>
                  </a:moveTo>
                  <a:lnTo>
                    <a:pt x="81406" y="279482"/>
                  </a:lnTo>
                  <a:lnTo>
                    <a:pt x="86875" y="307546"/>
                  </a:lnTo>
                  <a:lnTo>
                    <a:pt x="1526667" y="27939"/>
                  </a:lnTo>
                  <a:lnTo>
                    <a:pt x="152133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5461" y="1465579"/>
            <a:ext cx="4323080" cy="546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Etapes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créer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compte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505459" indent="-17145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505459" algn="l"/>
              </a:tabLst>
            </a:pPr>
            <a:r>
              <a:rPr sz="1100" dirty="0">
                <a:latin typeface="Calibri"/>
                <a:cs typeface="Calibri"/>
              </a:rPr>
              <a:t>Vous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accéder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à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votre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projet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via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l’url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 </a:t>
            </a:r>
            <a:r>
              <a:rPr sz="1100" b="1" spc="-10" dirty="0">
                <a:latin typeface="Calibri"/>
                <a:cs typeface="Calibri"/>
              </a:rPr>
              <a:t>gitlab.com/groupeduprojet</a:t>
            </a:r>
            <a:r>
              <a:rPr sz="1100" b="1" spc="-7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29</a:t>
            </a:fld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28396" y="5205696"/>
            <a:ext cx="268605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4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9039" y="297256"/>
            <a:ext cx="4824730" cy="9124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67310" marR="5080" indent="-55244">
              <a:lnSpc>
                <a:spcPct val="103600"/>
              </a:lnSpc>
              <a:spcBef>
                <a:spcPts val="30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 (Git/Gitlab)</a:t>
            </a:r>
            <a:r>
              <a:rPr spc="-3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550" dirty="0"/>
              <a:t>Création</a:t>
            </a:r>
            <a:r>
              <a:rPr sz="1550" spc="45" dirty="0"/>
              <a:t> </a:t>
            </a:r>
            <a:r>
              <a:rPr sz="1550" dirty="0"/>
              <a:t>de</a:t>
            </a:r>
            <a:r>
              <a:rPr sz="1550" spc="25" dirty="0"/>
              <a:t> </a:t>
            </a:r>
            <a:r>
              <a:rPr sz="1550" spc="-10" dirty="0"/>
              <a:t>compte</a:t>
            </a:r>
            <a:endParaRPr sz="1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93330" y="-58775"/>
            <a:ext cx="26689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204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6050" y="2125472"/>
            <a:ext cx="5124450" cy="2174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4965" algn="l"/>
              </a:tabLst>
            </a:pP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Intérêt</a:t>
            </a:r>
            <a:r>
              <a:rPr sz="155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550" b="1" spc="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55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gestion</a:t>
            </a:r>
            <a:r>
              <a:rPr sz="155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550" b="1" spc="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version</a:t>
            </a:r>
            <a:r>
              <a:rPr sz="1550" b="1" spc="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et</a:t>
            </a:r>
            <a:r>
              <a:rPr sz="1550" b="1" spc="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présentation</a:t>
            </a:r>
            <a:r>
              <a:rPr sz="155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des</a:t>
            </a:r>
            <a:r>
              <a:rPr sz="1550" b="1" spc="8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FFC000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existants</a:t>
            </a:r>
            <a:r>
              <a:rPr sz="155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550" b="1" spc="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gestion</a:t>
            </a:r>
            <a:r>
              <a:rPr sz="155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550" b="1" spc="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FFC000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4965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BEBEBE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4965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354965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Manipulation</a:t>
            </a:r>
            <a:r>
              <a:rPr sz="1550" spc="-10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dépôts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avec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4965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</a:t>
            </a:r>
            <a:r>
              <a:rPr sz="155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conflits</a:t>
            </a:r>
            <a:r>
              <a:rPr sz="1550" spc="-7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6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fusion</a:t>
            </a:r>
            <a:r>
              <a:rPr sz="15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avec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Git/GitLab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4965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Comparaison</a:t>
            </a:r>
            <a:r>
              <a:rPr sz="1550" spc="1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Git</a:t>
            </a:r>
            <a:r>
              <a:rPr sz="15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vs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375" y="680466"/>
            <a:ext cx="5392420" cy="772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versions</a:t>
            </a:r>
            <a:endParaRPr sz="2400">
              <a:latin typeface="Calibri"/>
              <a:cs typeface="Calibri"/>
            </a:endParaRPr>
          </a:p>
          <a:p>
            <a:pPr marL="202565" algn="ctr">
              <a:lnSpc>
                <a:spcPct val="100000"/>
              </a:lnSpc>
              <a:spcBef>
                <a:spcPts val="110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(Git/Gitlab)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624" y="461772"/>
            <a:ext cx="2505455" cy="6492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93330" y="-38277"/>
            <a:ext cx="2668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195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829" y="1690497"/>
            <a:ext cx="5021580" cy="2174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5600" algn="l"/>
              </a:tabLst>
            </a:pP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Intérêt</a:t>
            </a:r>
            <a:r>
              <a:rPr sz="1550" spc="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r>
              <a:rPr sz="1550" spc="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la</a:t>
            </a:r>
            <a:r>
              <a:rPr sz="1550" spc="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gestion de</a:t>
            </a:r>
            <a:r>
              <a:rPr sz="1550" spc="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version</a:t>
            </a:r>
            <a:r>
              <a:rPr sz="1550" spc="8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et</a:t>
            </a:r>
            <a:r>
              <a:rPr sz="1550" spc="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présentation</a:t>
            </a:r>
            <a:r>
              <a:rPr sz="1550" spc="8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des</a:t>
            </a:r>
            <a:r>
              <a:rPr sz="1550" spc="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D9D9D9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existants</a:t>
            </a:r>
            <a:r>
              <a:rPr sz="1550" spc="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r>
              <a:rPr sz="1550" spc="3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gestion</a:t>
            </a:r>
            <a:r>
              <a:rPr sz="1550" spc="-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r>
              <a:rPr sz="1550" spc="8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D9D9D9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spcBef>
                <a:spcPts val="770"/>
              </a:spcBef>
              <a:buClr>
                <a:srgbClr val="D9D9D9"/>
              </a:buClr>
              <a:buAutoNum type="arabicPeriod" startAt="2"/>
              <a:tabLst>
                <a:tab pos="40132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BEBEBE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355600" algn="l"/>
              </a:tabLst>
            </a:pP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Manipulation</a:t>
            </a:r>
            <a:r>
              <a:rPr sz="1550" b="1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des</a:t>
            </a:r>
            <a:r>
              <a:rPr sz="1550" b="1" spc="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dépôts</a:t>
            </a:r>
            <a:r>
              <a:rPr sz="155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avec</a:t>
            </a:r>
            <a:r>
              <a:rPr sz="1550" b="1" spc="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FFC000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</a:t>
            </a:r>
            <a:r>
              <a:rPr sz="155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conflits</a:t>
            </a:r>
            <a:r>
              <a:rPr sz="1550" spc="-7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fusion</a:t>
            </a:r>
            <a:r>
              <a:rPr sz="15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avec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 Git/GitLab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Comparaison</a:t>
            </a:r>
            <a:r>
              <a:rPr sz="1550" spc="1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Github</a:t>
            </a:r>
            <a:r>
              <a:rPr sz="1550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vs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1397" y="622503"/>
            <a:ext cx="5390515" cy="7734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933575" marR="5080" indent="-1921510">
              <a:lnSpc>
                <a:spcPct val="103800"/>
              </a:lnSpc>
              <a:spcBef>
                <a:spcPts val="5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versions (Git/Gitlab)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624" y="461772"/>
            <a:ext cx="2505455" cy="6492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72184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72184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65776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51810" y="3119373"/>
            <a:ext cx="463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git clone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https://gitlab.com/fullstack38/fsdev.git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84147" y="3794759"/>
            <a:ext cx="10332720" cy="1568450"/>
            <a:chOff x="1184147" y="3794759"/>
            <a:chExt cx="10332720" cy="15684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4147" y="3794759"/>
              <a:ext cx="10332720" cy="694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863" y="4732019"/>
              <a:ext cx="4558284" cy="63093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31</a:t>
            </a:fld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83895" y="893445"/>
            <a:ext cx="9838690" cy="1648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z="1550">
              <a:latin typeface="Calibri"/>
              <a:cs typeface="Calibri"/>
            </a:endParaRPr>
          </a:p>
          <a:p>
            <a:pPr marL="66167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Création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995680" indent="-114300">
              <a:lnSpc>
                <a:spcPct val="100000"/>
              </a:lnSpc>
              <a:spcBef>
                <a:spcPts val="1080"/>
              </a:spcBef>
              <a:buSzPct val="91304"/>
              <a:buAutoNum type="arabicPeriod"/>
              <a:tabLst>
                <a:tab pos="99568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terminal:</a:t>
            </a:r>
            <a:endParaRPr sz="1150">
              <a:latin typeface="Calibri"/>
              <a:cs typeface="Calibri"/>
            </a:endParaRPr>
          </a:p>
          <a:p>
            <a:pPr marL="1417320" lvl="1" indent="-88900">
              <a:lnSpc>
                <a:spcPct val="100000"/>
              </a:lnSpc>
              <a:spcBef>
                <a:spcPts val="10"/>
              </a:spcBef>
              <a:buSzPct val="91666"/>
              <a:buChar char="•"/>
              <a:tabLst>
                <a:tab pos="1417320" algn="l"/>
              </a:tabLst>
            </a:pP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Téléchargez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2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20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disque-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dur:</a:t>
            </a:r>
            <a:r>
              <a:rPr sz="120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$</a:t>
            </a:r>
            <a:r>
              <a:rPr sz="1200" b="1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200" b="1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clone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&lt;url&gt;</a:t>
            </a:r>
            <a:r>
              <a:rPr sz="1200" b="1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(remplacer</a:t>
            </a:r>
            <a:r>
              <a:rPr sz="1200" b="1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&lt;url&gt;</a:t>
            </a:r>
            <a:r>
              <a:rPr sz="1200" b="1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par</a:t>
            </a:r>
            <a:r>
              <a:rPr sz="1200" b="1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l’adresse</a:t>
            </a:r>
            <a:r>
              <a:rPr sz="1200" b="1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HTTPS</a:t>
            </a:r>
            <a:r>
              <a:rPr sz="1200" b="1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200" b="1" spc="-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,</a:t>
            </a:r>
            <a:r>
              <a:rPr sz="1200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celle</a:t>
            </a:r>
            <a:r>
              <a:rPr sz="1200" b="1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qui</a:t>
            </a:r>
            <a:r>
              <a:rPr sz="1200" b="1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finit</a:t>
            </a:r>
            <a:r>
              <a:rPr sz="1200" b="1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par</a:t>
            </a:r>
            <a:r>
              <a:rPr sz="1200" b="1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.git)</a:t>
            </a:r>
            <a:endParaRPr sz="1200">
              <a:latin typeface="Calibri"/>
              <a:cs typeface="Calibri"/>
            </a:endParaRPr>
          </a:p>
          <a:p>
            <a:pPr marL="1417955" lvl="1" indent="-85725">
              <a:lnSpc>
                <a:spcPct val="100000"/>
              </a:lnSpc>
              <a:spcBef>
                <a:spcPts val="55"/>
              </a:spcBef>
              <a:buSzPct val="91304"/>
              <a:buChar char="•"/>
              <a:tabLst>
                <a:tab pos="141795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entrez</a:t>
            </a:r>
            <a:r>
              <a:rPr sz="11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dossier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dépôt:</a:t>
            </a:r>
            <a:r>
              <a:rPr sz="1150" spc="1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$</a:t>
            </a:r>
            <a:r>
              <a:rPr sz="1150" b="1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cd</a:t>
            </a:r>
            <a:r>
              <a:rPr sz="1150" b="1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nom_du_dépôt</a:t>
            </a:r>
            <a:r>
              <a:rPr sz="1150" b="1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,exemple: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802" y="5212836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880" y="2377440"/>
              <a:ext cx="7557516" cy="11018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5804" y="3864355"/>
            <a:ext cx="10104120" cy="2132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2560" indent="-14986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AutoNum type="arabicPeriod" startAt="3"/>
              <a:tabLst>
                <a:tab pos="16256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Aussi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,dans</a:t>
            </a:r>
            <a:r>
              <a:rPr sz="11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terminal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exécuter</a:t>
            </a:r>
            <a:r>
              <a:rPr sz="1150" spc="1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les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commandes</a:t>
            </a:r>
            <a:r>
              <a:rPr sz="1150" spc="20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suivantes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150" spc="1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modifier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15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projet</a:t>
            </a:r>
            <a:endParaRPr sz="1150">
              <a:latin typeface="Calibri"/>
              <a:cs typeface="Calibri"/>
            </a:endParaRPr>
          </a:p>
          <a:p>
            <a:pPr marL="187325" lvl="1" indent="-1746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87325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2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un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commit:</a:t>
            </a:r>
            <a:endParaRPr sz="1200">
              <a:latin typeface="Calibri"/>
              <a:cs typeface="Calibri"/>
            </a:endParaRPr>
          </a:p>
          <a:p>
            <a:pPr marL="645160" lvl="2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645160" algn="l"/>
              </a:tabLst>
            </a:pP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echo</a:t>
            </a:r>
            <a:r>
              <a:rPr sz="1150" b="1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"Bonjour</a:t>
            </a:r>
            <a:r>
              <a:rPr sz="1150" b="1" spc="1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"</a:t>
            </a:r>
            <a:r>
              <a:rPr sz="1150" b="1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&gt;README.md</a:t>
            </a:r>
            <a:r>
              <a:rPr sz="1150" b="1" spc="1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README.md</a:t>
            </a:r>
            <a:r>
              <a:rPr sz="1150" spc="20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contenant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texte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“Bonjour”</a:t>
            </a:r>
            <a:endParaRPr sz="1150">
              <a:latin typeface="Calibri"/>
              <a:cs typeface="Calibri"/>
            </a:endParaRPr>
          </a:p>
          <a:p>
            <a:pPr marL="645160" lvl="2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45160" algn="l"/>
              </a:tabLst>
            </a:pP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status</a:t>
            </a:r>
            <a:r>
              <a:rPr sz="1150" b="1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r>
              <a:rPr sz="1150" b="1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(optionnel)</a:t>
            </a:r>
            <a:r>
              <a:rPr sz="1150" spc="1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1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constater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qu’un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été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créé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mais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pas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encore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ajouté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endParaRPr sz="1150">
              <a:latin typeface="Calibri"/>
              <a:cs typeface="Calibri"/>
            </a:endParaRPr>
          </a:p>
          <a:p>
            <a:pPr marL="644525" lvl="2" indent="-1746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44525" algn="l"/>
              </a:tabLst>
            </a:pP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200" b="1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add</a:t>
            </a:r>
            <a:r>
              <a:rPr sz="1200" b="1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README.md</a:t>
            </a:r>
            <a:r>
              <a:rPr sz="1200" b="1" spc="2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2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ajouter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2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README.md</a:t>
            </a:r>
            <a:r>
              <a:rPr sz="120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l’espace</a:t>
            </a:r>
            <a:r>
              <a:rPr sz="12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staging</a:t>
            </a:r>
            <a:r>
              <a:rPr sz="12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(index)</a:t>
            </a:r>
            <a:endParaRPr sz="1200">
              <a:latin typeface="Calibri"/>
              <a:cs typeface="Calibri"/>
            </a:endParaRPr>
          </a:p>
          <a:p>
            <a:pPr marL="645160" lvl="2" indent="-17526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645160" algn="l"/>
              </a:tabLst>
            </a:pP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status</a:t>
            </a:r>
            <a:r>
              <a:rPr sz="1150" b="1" spc="3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(optionnel)</a:t>
            </a:r>
            <a:r>
              <a:rPr sz="1150" spc="1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1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afficher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contenu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actuel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l’espace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staging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(index)</a:t>
            </a:r>
            <a:endParaRPr sz="1150">
              <a:latin typeface="Calibri"/>
              <a:cs typeface="Calibri"/>
            </a:endParaRPr>
          </a:p>
          <a:p>
            <a:pPr marL="644525" lvl="2" indent="-1746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44525" algn="l"/>
              </a:tabLst>
            </a:pP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200" b="1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commit</a:t>
            </a:r>
            <a:r>
              <a:rPr sz="1200" b="1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-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m</a:t>
            </a:r>
            <a:r>
              <a:rPr sz="1200" b="1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"ajout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200" b="1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200" b="1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README.md"</a:t>
            </a:r>
            <a:r>
              <a:rPr sz="1200" b="1" spc="2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r>
              <a:rPr sz="1200" b="1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20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2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commit</a:t>
            </a:r>
            <a:r>
              <a:rPr sz="120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2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partir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l’espace</a:t>
            </a:r>
            <a:r>
              <a:rPr sz="120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-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staging.</a:t>
            </a:r>
            <a:r>
              <a:rPr sz="1200" spc="-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Notez que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texte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fourni</a:t>
            </a:r>
            <a:r>
              <a:rPr sz="12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entre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guillemets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est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libre.</a:t>
            </a:r>
            <a:endParaRPr sz="1200">
              <a:latin typeface="Calibri"/>
              <a:cs typeface="Calibri"/>
            </a:endParaRPr>
          </a:p>
          <a:p>
            <a:pPr marL="645160" lvl="2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645160" algn="l"/>
              </a:tabLst>
            </a:pP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status</a:t>
            </a:r>
            <a:r>
              <a:rPr sz="1150" b="1" spc="3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(optionnel)</a:t>
            </a:r>
            <a:r>
              <a:rPr sz="1150" spc="1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constater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que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l’espace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staging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été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réinitialisé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et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qu’aucun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n’a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été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modifié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depuis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commit</a:t>
            </a:r>
            <a:endParaRPr sz="1150">
              <a:latin typeface="Calibri"/>
              <a:cs typeface="Calibri"/>
            </a:endParaRPr>
          </a:p>
          <a:p>
            <a:pPr marL="645160" lvl="2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45160" algn="l"/>
              </a:tabLst>
            </a:pP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push</a:t>
            </a:r>
            <a:r>
              <a:rPr sz="1150" b="1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r>
              <a:rPr sz="1150" b="1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uploader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commit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distant,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hébergé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serveur</a:t>
            </a:r>
            <a:r>
              <a:rPr sz="1150" spc="1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GitLab.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15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1150" b="1" dirty="0">
                <a:solidFill>
                  <a:srgbClr val="FFC000"/>
                </a:solidFill>
                <a:latin typeface="Calibri"/>
                <a:cs typeface="Calibri"/>
              </a:rPr>
              <a:t>Remarque :</a:t>
            </a:r>
            <a:r>
              <a:rPr sz="1150" b="1" spc="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Ses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commandes</a:t>
            </a:r>
            <a:r>
              <a:rPr sz="1150" spc="1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exécuter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lorsque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vous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voulez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créer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nouveau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fichier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projet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32</a:t>
            </a:fld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57657" y="5172423"/>
            <a:ext cx="268605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4"/>
              </a:lnSpc>
            </a:pP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3895" y="893445"/>
            <a:ext cx="7358380" cy="1206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550">
              <a:latin typeface="Calibri"/>
              <a:cs typeface="Calibri"/>
            </a:endParaRPr>
          </a:p>
          <a:p>
            <a:pPr marL="59372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Création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654050">
              <a:lnSpc>
                <a:spcPct val="100000"/>
              </a:lnSpc>
              <a:spcBef>
                <a:spcPts val="1205"/>
              </a:spcBef>
            </a:pPr>
            <a:r>
              <a:rPr sz="1200" spc="-10" dirty="0">
                <a:latin typeface="Calibri"/>
                <a:cs typeface="Calibri"/>
              </a:rPr>
              <a:t>2.Connecter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à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compte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utilisant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commandes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suivantes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avec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votre </a:t>
            </a:r>
            <a:r>
              <a:rPr sz="1200" b="1" dirty="0">
                <a:latin typeface="Calibri"/>
                <a:cs typeface="Calibri"/>
              </a:rPr>
              <a:t>mail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votre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username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3723" y="2441448"/>
              <a:ext cx="8723376" cy="41833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82162" y="3047873"/>
              <a:ext cx="2535555" cy="3204845"/>
            </a:xfrm>
            <a:custGeom>
              <a:avLst/>
              <a:gdLst/>
              <a:ahLst/>
              <a:cxnLst/>
              <a:rect l="l" t="t" r="r" b="b"/>
              <a:pathLst>
                <a:path w="2535554" h="3204845">
                  <a:moveTo>
                    <a:pt x="17399" y="3120936"/>
                  </a:moveTo>
                  <a:lnTo>
                    <a:pt x="0" y="3204337"/>
                  </a:lnTo>
                  <a:lnTo>
                    <a:pt x="77088" y="3168192"/>
                  </a:lnTo>
                  <a:lnTo>
                    <a:pt x="64801" y="3158464"/>
                  </a:lnTo>
                  <a:lnTo>
                    <a:pt x="44323" y="3158464"/>
                  </a:lnTo>
                  <a:lnTo>
                    <a:pt x="34416" y="3150590"/>
                  </a:lnTo>
                  <a:lnTo>
                    <a:pt x="42285" y="3140638"/>
                  </a:lnTo>
                  <a:lnTo>
                    <a:pt x="17399" y="3120936"/>
                  </a:lnTo>
                  <a:close/>
                </a:path>
                <a:path w="2535554" h="3204845">
                  <a:moveTo>
                    <a:pt x="42285" y="3140638"/>
                  </a:moveTo>
                  <a:lnTo>
                    <a:pt x="34416" y="3150590"/>
                  </a:lnTo>
                  <a:lnTo>
                    <a:pt x="44323" y="3158464"/>
                  </a:lnTo>
                  <a:lnTo>
                    <a:pt x="52206" y="3148493"/>
                  </a:lnTo>
                  <a:lnTo>
                    <a:pt x="42285" y="3140638"/>
                  </a:lnTo>
                  <a:close/>
                </a:path>
                <a:path w="2535554" h="3204845">
                  <a:moveTo>
                    <a:pt x="52206" y="3148493"/>
                  </a:moveTo>
                  <a:lnTo>
                    <a:pt x="44323" y="3158464"/>
                  </a:lnTo>
                  <a:lnTo>
                    <a:pt x="64801" y="3158464"/>
                  </a:lnTo>
                  <a:lnTo>
                    <a:pt x="52206" y="3148493"/>
                  </a:lnTo>
                  <a:close/>
                </a:path>
                <a:path w="2535554" h="3204845">
                  <a:moveTo>
                    <a:pt x="2525395" y="0"/>
                  </a:moveTo>
                  <a:lnTo>
                    <a:pt x="42285" y="3140638"/>
                  </a:lnTo>
                  <a:lnTo>
                    <a:pt x="52206" y="3148493"/>
                  </a:lnTo>
                  <a:lnTo>
                    <a:pt x="2535301" y="7874"/>
                  </a:lnTo>
                  <a:lnTo>
                    <a:pt x="25253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6115" y="5179308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33</a:t>
            </a:fld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3895" y="893445"/>
            <a:ext cx="6841490" cy="1307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550">
              <a:latin typeface="Calibri"/>
              <a:cs typeface="Calibri"/>
            </a:endParaRPr>
          </a:p>
          <a:p>
            <a:pPr marL="59753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Création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5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4.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1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README.md</a:t>
            </a:r>
            <a:r>
              <a:rPr sz="1150" b="1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devrait</a:t>
            </a:r>
            <a:r>
              <a:rPr sz="11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maintenant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être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visible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depuis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page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web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dépôt,</a:t>
            </a:r>
            <a:r>
              <a:rPr sz="1150" spc="1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1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r>
              <a:rPr sz="1150" b="1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722376" y="1508759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2376" y="1508759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79" y="5106923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797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305" y="1124445"/>
                  </a:lnTo>
                  <a:lnTo>
                    <a:pt x="16725" y="1169720"/>
                  </a:lnTo>
                  <a:lnTo>
                    <a:pt x="36499" y="1211402"/>
                  </a:lnTo>
                  <a:lnTo>
                    <a:pt x="62890" y="1248740"/>
                  </a:lnTo>
                  <a:lnTo>
                    <a:pt x="95110" y="1280985"/>
                  </a:lnTo>
                  <a:lnTo>
                    <a:pt x="132435" y="1307388"/>
                  </a:lnTo>
                  <a:lnTo>
                    <a:pt x="174091" y="1327175"/>
                  </a:lnTo>
                  <a:lnTo>
                    <a:pt x="219329" y="1339608"/>
                  </a:lnTo>
                  <a:lnTo>
                    <a:pt x="267398" y="1343914"/>
                  </a:lnTo>
                  <a:lnTo>
                    <a:pt x="534797" y="1343914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9719" y="2084831"/>
              <a:ext cx="637794" cy="3543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5671" y="2999231"/>
              <a:ext cx="912114" cy="3543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0615" y="2999231"/>
              <a:ext cx="637794" cy="3543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21240" y="2999231"/>
              <a:ext cx="290322" cy="3543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1371" y="4096511"/>
              <a:ext cx="409194" cy="3543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83395" y="4096511"/>
              <a:ext cx="445770" cy="3543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8571" y="4096511"/>
              <a:ext cx="290322" cy="3543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21724" y="4096511"/>
              <a:ext cx="1035557" cy="3543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0112" y="4096511"/>
              <a:ext cx="290322" cy="35433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9015" y="4645152"/>
              <a:ext cx="720090" cy="35433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31936" y="4645152"/>
              <a:ext cx="1117853" cy="3543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2619" y="4645152"/>
              <a:ext cx="418337" cy="3543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33788" y="4645152"/>
              <a:ext cx="1085850" cy="35433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2467" y="4645152"/>
              <a:ext cx="290322" cy="35433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239761" y="1579625"/>
            <a:ext cx="4531360" cy="3324225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Calibri"/>
                <a:cs typeface="Calibri"/>
              </a:rPr>
              <a:t>pour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mettre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jour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votre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dépôt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local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depuis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dernières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validations,</a:t>
            </a:r>
            <a:endParaRPr sz="115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Calibri"/>
                <a:cs typeface="Calibri"/>
              </a:rPr>
              <a:t>exécutez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commande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50" dirty="0">
                <a:latin typeface="Calibri"/>
                <a:cs typeface="Calibri"/>
              </a:rPr>
              <a:t>git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pull</a:t>
            </a:r>
            <a:endParaRPr sz="1150">
              <a:latin typeface="Calibri"/>
              <a:cs typeface="Calibri"/>
            </a:endParaRPr>
          </a:p>
          <a:p>
            <a:pPr marL="11430" algn="ctr">
              <a:lnSpc>
                <a:spcPts val="1440"/>
              </a:lnSpc>
              <a:spcBef>
                <a:spcPts val="60"/>
              </a:spcBef>
            </a:pPr>
            <a:r>
              <a:rPr sz="1150" dirty="0">
                <a:latin typeface="Calibri"/>
                <a:cs typeface="Calibri"/>
              </a:rPr>
              <a:t>dans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votre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espace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travail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pour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récupérer</a:t>
            </a:r>
            <a:r>
              <a:rPr sz="1150" i="1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fusionner</a:t>
            </a:r>
            <a:r>
              <a:rPr sz="1150" i="1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changements distants.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Calibri"/>
                <a:cs typeface="Calibri"/>
              </a:rPr>
              <a:t>pour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fusionner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autre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branche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avec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branche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active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(par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exemple</a:t>
            </a:r>
            <a:endParaRPr sz="11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Calibri"/>
                <a:cs typeface="Calibri"/>
              </a:rPr>
              <a:t>master),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utilisez</a:t>
            </a:r>
            <a:endParaRPr sz="12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0"/>
              </a:spcBef>
            </a:pPr>
            <a:r>
              <a:rPr sz="1150" dirty="0">
                <a:latin typeface="Calibri"/>
                <a:cs typeface="Calibri"/>
              </a:rPr>
              <a:t>git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merge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&lt;branch&gt;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150" dirty="0">
                <a:latin typeface="Calibri"/>
                <a:cs typeface="Calibri"/>
              </a:rPr>
              <a:t>dans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deux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cas,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git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tente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d'auto-fusionner</a:t>
            </a:r>
            <a:r>
              <a:rPr sz="1150" spc="2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changements.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150" dirty="0">
                <a:latin typeface="Calibri"/>
                <a:cs typeface="Calibri"/>
              </a:rPr>
              <a:t>Malheureusement,</a:t>
            </a:r>
            <a:r>
              <a:rPr sz="1150" spc="229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ça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n'est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pas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toujours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possible</a:t>
            </a:r>
            <a:r>
              <a:rPr sz="1150" spc="1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résulte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par</a:t>
            </a:r>
            <a:endParaRPr sz="1150">
              <a:latin typeface="Calibri"/>
              <a:cs typeface="Calibri"/>
            </a:endParaRPr>
          </a:p>
          <a:p>
            <a:pPr marL="11430" marR="3175" algn="ctr">
              <a:lnSpc>
                <a:spcPct val="102200"/>
              </a:lnSpc>
              <a:spcBef>
                <a:spcPts val="30"/>
              </a:spcBef>
            </a:pPr>
            <a:r>
              <a:rPr sz="1150" dirty="0">
                <a:latin typeface="Calibri"/>
                <a:cs typeface="Calibri"/>
              </a:rPr>
              <a:t>des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conflits</a:t>
            </a:r>
            <a:r>
              <a:rPr sz="1150" dirty="0">
                <a:latin typeface="Calibri"/>
                <a:cs typeface="Calibri"/>
              </a:rPr>
              <a:t>.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devez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alors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régler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ces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conflits</a:t>
            </a:r>
            <a:r>
              <a:rPr sz="1150" i="1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manuellement</a:t>
            </a:r>
            <a:r>
              <a:rPr sz="1150" spc="2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éditant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fichiers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indiqués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git.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Après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l'avoir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fait,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vous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devez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marquer </a:t>
            </a:r>
            <a:r>
              <a:rPr sz="1150" dirty="0">
                <a:latin typeface="Calibri"/>
                <a:cs typeface="Calibri"/>
              </a:rPr>
              <a:t>comme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fusionnés</a:t>
            </a:r>
            <a:r>
              <a:rPr sz="1150" spc="204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avec</a:t>
            </a:r>
            <a:endParaRPr sz="1150">
              <a:latin typeface="Calibri"/>
              <a:cs typeface="Calibri"/>
            </a:endParaRPr>
          </a:p>
          <a:p>
            <a:pPr marL="8255" algn="ctr">
              <a:lnSpc>
                <a:spcPct val="100000"/>
              </a:lnSpc>
              <a:spcBef>
                <a:spcPts val="60"/>
              </a:spcBef>
            </a:pPr>
            <a:r>
              <a:rPr sz="1150" dirty="0">
                <a:latin typeface="Calibri"/>
                <a:cs typeface="Calibri"/>
              </a:rPr>
              <a:t>git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add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&lt;nomdufichier&gt;</a:t>
            </a:r>
            <a:endParaRPr sz="1150">
              <a:latin typeface="Calibri"/>
              <a:cs typeface="Calibri"/>
            </a:endParaRPr>
          </a:p>
          <a:p>
            <a:pPr marL="98425" marR="87630" algn="ctr">
              <a:lnSpc>
                <a:spcPct val="104299"/>
              </a:lnSpc>
            </a:pPr>
            <a:r>
              <a:rPr sz="1150" dirty="0">
                <a:latin typeface="Calibri"/>
                <a:cs typeface="Calibri"/>
              </a:rPr>
              <a:t>après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avoir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fusionné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changements,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vous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pouvez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avoir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aperçu </a:t>
            </a:r>
            <a:r>
              <a:rPr sz="1150" dirty="0">
                <a:latin typeface="Calibri"/>
                <a:cs typeface="Calibri"/>
              </a:rPr>
              <a:t>en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utilisant</a:t>
            </a:r>
            <a:endParaRPr sz="1150">
              <a:latin typeface="Calibri"/>
              <a:cs typeface="Calibri"/>
            </a:endParaRPr>
          </a:p>
          <a:p>
            <a:pPr marL="8255"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git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diff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&lt;source_branch&gt;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&lt;target_branch&gt;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10535" y="5116576"/>
            <a:ext cx="7177405" cy="1588770"/>
            <a:chOff x="2510535" y="5116576"/>
            <a:chExt cx="7177405" cy="1588770"/>
          </a:xfrm>
        </p:grpSpPr>
        <p:sp>
          <p:nvSpPr>
            <p:cNvPr id="23" name="object 23"/>
            <p:cNvSpPr/>
            <p:nvPr/>
          </p:nvSpPr>
          <p:spPr>
            <a:xfrm>
              <a:off x="2516885" y="5122926"/>
              <a:ext cx="7164705" cy="1477010"/>
            </a:xfrm>
            <a:custGeom>
              <a:avLst/>
              <a:gdLst/>
              <a:ahLst/>
              <a:cxnLst/>
              <a:rect l="l" t="t" r="r" b="b"/>
              <a:pathLst>
                <a:path w="7164705" h="1477009">
                  <a:moveTo>
                    <a:pt x="0" y="1476756"/>
                  </a:moveTo>
                  <a:lnTo>
                    <a:pt x="7164323" y="1476756"/>
                  </a:lnTo>
                  <a:lnTo>
                    <a:pt x="7164323" y="0"/>
                  </a:lnTo>
                  <a:lnTo>
                    <a:pt x="0" y="0"/>
                  </a:lnTo>
                  <a:lnTo>
                    <a:pt x="0" y="1476756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56631" y="5253228"/>
              <a:ext cx="409193" cy="35432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48655" y="5253228"/>
              <a:ext cx="765810" cy="35432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43015" y="5253228"/>
              <a:ext cx="308610" cy="35432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71032" y="5253228"/>
              <a:ext cx="290322" cy="35432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4183" y="5253228"/>
              <a:ext cx="1035558" cy="35432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62571" y="5253228"/>
              <a:ext cx="290322" cy="35432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45835" y="6167628"/>
              <a:ext cx="409193" cy="3543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37859" y="6167628"/>
              <a:ext cx="523493" cy="3543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85332" y="6167628"/>
              <a:ext cx="573786" cy="3543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7779" y="6350508"/>
              <a:ext cx="756665" cy="3543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37275" y="6350508"/>
              <a:ext cx="308610" cy="35433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28715" y="6350508"/>
              <a:ext cx="537210" cy="35433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48755" y="6350508"/>
              <a:ext cx="573785" cy="35433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05371" y="6350508"/>
              <a:ext cx="706374" cy="35433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630804" y="5110098"/>
            <a:ext cx="6922770" cy="14878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83640" marR="1165225" algn="ctr">
              <a:lnSpc>
                <a:spcPct val="104299"/>
              </a:lnSpc>
              <a:spcBef>
                <a:spcPts val="75"/>
              </a:spcBef>
            </a:pPr>
            <a:r>
              <a:rPr sz="1150" dirty="0">
                <a:latin typeface="Calibri"/>
                <a:cs typeface="Calibri"/>
              </a:rPr>
              <a:t>vous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pouvez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annuler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changements</a:t>
            </a:r>
            <a:r>
              <a:rPr sz="1150" spc="2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locaux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utilisant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cette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commande </a:t>
            </a:r>
            <a:r>
              <a:rPr sz="1150" dirty="0">
                <a:latin typeface="Calibri"/>
                <a:cs typeface="Calibri"/>
              </a:rPr>
              <a:t>git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checkout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--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&lt;nomdufichier&gt;</a:t>
            </a:r>
            <a:endParaRPr sz="1150">
              <a:latin typeface="Calibri"/>
              <a:cs typeface="Calibri"/>
            </a:endParaRPr>
          </a:p>
          <a:p>
            <a:pPr marL="12065" marR="5080" algn="ctr">
              <a:lnSpc>
                <a:spcPct val="104299"/>
              </a:lnSpc>
              <a:spcBef>
                <a:spcPts val="5"/>
              </a:spcBef>
            </a:pPr>
            <a:r>
              <a:rPr sz="1150" dirty="0">
                <a:latin typeface="Calibri"/>
                <a:cs typeface="Calibri"/>
              </a:rPr>
              <a:t>cela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remplacera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changements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votre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arbre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travail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avec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dernier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contenu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du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HEAD.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changements </a:t>
            </a:r>
            <a:r>
              <a:rPr sz="1150" dirty="0">
                <a:latin typeface="Calibri"/>
                <a:cs typeface="Calibri"/>
              </a:rPr>
              <a:t>déjà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ajoutés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l'index,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aussi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bien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nouveaux</a:t>
            </a:r>
            <a:r>
              <a:rPr sz="1150" spc="1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fichiers,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seront</a:t>
            </a:r>
            <a:r>
              <a:rPr sz="1150" spc="1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gardés.</a:t>
            </a:r>
            <a:endParaRPr sz="115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Si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à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vous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voulez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supprimer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tous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changements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validations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locaux,</a:t>
            </a:r>
            <a:r>
              <a:rPr sz="1200" spc="-10" dirty="0">
                <a:latin typeface="Calibri"/>
                <a:cs typeface="Calibri"/>
              </a:rPr>
              <a:t> récupérez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dernier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historique</a:t>
            </a:r>
            <a:endParaRPr sz="1200">
              <a:latin typeface="Calibri"/>
              <a:cs typeface="Calibri"/>
            </a:endParaRPr>
          </a:p>
          <a:p>
            <a:pPr marL="1137920" marR="1129030" algn="ctr">
              <a:lnSpc>
                <a:spcPts val="1440"/>
              </a:lnSpc>
              <a:spcBef>
                <a:spcPts val="50"/>
              </a:spcBef>
            </a:pPr>
            <a:r>
              <a:rPr sz="1150" dirty="0">
                <a:latin typeface="Calibri"/>
                <a:cs typeface="Calibri"/>
              </a:rPr>
              <a:t>depuis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serveur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pointez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branche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principale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locale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dessus</a:t>
            </a:r>
            <a:r>
              <a:rPr sz="1150" spc="1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comme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ceci </a:t>
            </a:r>
            <a:r>
              <a:rPr sz="1150" dirty="0">
                <a:latin typeface="Calibri"/>
                <a:cs typeface="Calibri"/>
              </a:rPr>
              <a:t>git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fetch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origin</a:t>
            </a:r>
            <a:endParaRPr sz="1150">
              <a:latin typeface="Calibri"/>
              <a:cs typeface="Calibri"/>
            </a:endParaRPr>
          </a:p>
          <a:p>
            <a:pPr marL="10795" algn="ctr">
              <a:lnSpc>
                <a:spcPts val="1390"/>
              </a:lnSpc>
            </a:pPr>
            <a:r>
              <a:rPr sz="1200" dirty="0">
                <a:latin typeface="Calibri"/>
                <a:cs typeface="Calibri"/>
              </a:rPr>
              <a:t>git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reset </a:t>
            </a:r>
            <a:r>
              <a:rPr sz="1200" spc="-10" dirty="0">
                <a:latin typeface="Calibri"/>
                <a:cs typeface="Calibri"/>
              </a:rPr>
              <a:t>--</a:t>
            </a:r>
            <a:r>
              <a:rPr sz="1200" dirty="0">
                <a:latin typeface="Calibri"/>
                <a:cs typeface="Calibri"/>
              </a:rPr>
              <a:t>hard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origin/master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10027" y="2505455"/>
            <a:ext cx="1744345" cy="1634489"/>
            <a:chOff x="2510027" y="2505455"/>
            <a:chExt cx="1744345" cy="1634489"/>
          </a:xfrm>
        </p:grpSpPr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97479" y="2505455"/>
              <a:ext cx="409194" cy="35432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89503" y="2505455"/>
              <a:ext cx="765809" cy="35432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83863" y="2505455"/>
              <a:ext cx="262889" cy="35432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29583" y="2505455"/>
              <a:ext cx="496062" cy="35432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42615" y="2871215"/>
              <a:ext cx="409194" cy="35432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34639" y="2871215"/>
              <a:ext cx="765810" cy="35432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29000" y="2871215"/>
              <a:ext cx="646938" cy="35432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66059" y="3236975"/>
              <a:ext cx="409194" cy="35432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958083" y="3236975"/>
              <a:ext cx="637794" cy="35432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19855" y="3236975"/>
              <a:ext cx="262889" cy="35432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465575" y="3236975"/>
              <a:ext cx="491489" cy="35432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510027" y="3785616"/>
              <a:ext cx="742950" cy="35433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35808" y="3785616"/>
              <a:ext cx="573785" cy="35433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424427" y="3785616"/>
              <a:ext cx="290322" cy="35433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97580" y="3785616"/>
              <a:ext cx="637794" cy="35433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18203" y="3785616"/>
              <a:ext cx="336041" cy="354330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38961" y="2324861"/>
            <a:ext cx="5034280" cy="1755775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Calibri"/>
                <a:cs typeface="Calibri"/>
              </a:rPr>
              <a:t>créer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nouvelle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branche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nommée</a:t>
            </a:r>
            <a:r>
              <a:rPr sz="1200" spc="3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B1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passer dessus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pour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l'utiliser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150" dirty="0">
                <a:latin typeface="Calibri"/>
                <a:cs typeface="Calibri"/>
              </a:rPr>
              <a:t>git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checkout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-b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B1</a:t>
            </a:r>
            <a:endParaRPr sz="11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Calibri"/>
                <a:cs typeface="Calibri"/>
              </a:rPr>
              <a:t>retourner </a:t>
            </a:r>
            <a:r>
              <a:rPr sz="1200" dirty="0">
                <a:latin typeface="Calibri"/>
                <a:cs typeface="Calibri"/>
              </a:rPr>
              <a:t>sur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branche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principale</a:t>
            </a:r>
            <a:endParaRPr sz="1200">
              <a:latin typeface="Calibri"/>
              <a:cs typeface="Calibri"/>
            </a:endParaRPr>
          </a:p>
          <a:p>
            <a:pPr marL="1783080" marR="1774189" indent="123189">
              <a:lnSpc>
                <a:spcPts val="1440"/>
              </a:lnSpc>
              <a:spcBef>
                <a:spcPts val="50"/>
              </a:spcBef>
            </a:pPr>
            <a:r>
              <a:rPr sz="1150" dirty="0">
                <a:latin typeface="Calibri"/>
                <a:cs typeface="Calibri"/>
              </a:rPr>
              <a:t>git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checkout</a:t>
            </a:r>
            <a:r>
              <a:rPr sz="1150" spc="1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master</a:t>
            </a:r>
            <a:r>
              <a:rPr sz="1150" spc="5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supprimer</a:t>
            </a:r>
            <a:r>
              <a:rPr sz="1150" spc="1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branche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ts val="1390"/>
              </a:lnSpc>
            </a:pPr>
            <a:r>
              <a:rPr sz="1200" dirty="0">
                <a:latin typeface="Calibri"/>
                <a:cs typeface="Calibri"/>
              </a:rPr>
              <a:t>git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branch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B1</a:t>
            </a:r>
            <a:endParaRPr sz="1200">
              <a:latin typeface="Calibri"/>
              <a:cs typeface="Calibri"/>
            </a:endParaRPr>
          </a:p>
          <a:p>
            <a:pPr marL="154940" marR="153035" algn="ctr">
              <a:lnSpc>
                <a:spcPts val="1440"/>
              </a:lnSpc>
              <a:spcBef>
                <a:spcPts val="50"/>
              </a:spcBef>
            </a:pPr>
            <a:r>
              <a:rPr sz="1150" dirty="0">
                <a:latin typeface="Calibri"/>
                <a:cs typeface="Calibri"/>
              </a:rPr>
              <a:t>une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branche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n'est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pas</a:t>
            </a:r>
            <a:r>
              <a:rPr sz="1150" i="1" spc="8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disponible pour</a:t>
            </a:r>
            <a:r>
              <a:rPr sz="1150" i="1" spc="6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les</a:t>
            </a:r>
            <a:r>
              <a:rPr sz="1150" i="1" spc="4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autres</a:t>
            </a:r>
            <a:r>
              <a:rPr sz="1150" i="1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tant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que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vous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l'aurez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pas </a:t>
            </a:r>
            <a:r>
              <a:rPr sz="1150" dirty="0">
                <a:latin typeface="Calibri"/>
                <a:cs typeface="Calibri"/>
              </a:rPr>
              <a:t>envoyée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vers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votre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dépôt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distant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Calibri"/>
                <a:cs typeface="Calibri"/>
              </a:rPr>
              <a:t>git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push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origin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&lt;branch&gt;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316179" y="277748"/>
            <a:ext cx="3896995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spc="-25" dirty="0"/>
              <a:t>de </a:t>
            </a:r>
            <a:r>
              <a:rPr spc="-10" dirty="0"/>
              <a:t>versions(Git/Gitlab)</a:t>
            </a:r>
            <a:r>
              <a:rPr spc="-9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550" dirty="0"/>
              <a:t>Gestion</a:t>
            </a:r>
            <a:r>
              <a:rPr sz="1550" spc="60" dirty="0"/>
              <a:t> </a:t>
            </a:r>
            <a:r>
              <a:rPr sz="1550" dirty="0"/>
              <a:t>branches</a:t>
            </a:r>
            <a:r>
              <a:rPr sz="1550" spc="60" dirty="0"/>
              <a:t> </a:t>
            </a:r>
            <a:r>
              <a:rPr sz="1550" dirty="0"/>
              <a:t>avec</a:t>
            </a:r>
            <a:r>
              <a:rPr sz="1550" spc="70" dirty="0"/>
              <a:t> </a:t>
            </a:r>
            <a:r>
              <a:rPr sz="1550" spc="-25" dirty="0"/>
              <a:t>git</a:t>
            </a:r>
            <a:endParaRPr sz="1550"/>
          </a:p>
        </p:txBody>
      </p:sp>
      <p:sp>
        <p:nvSpPr>
          <p:cNvPr id="58" name="object 58"/>
          <p:cNvSpPr txBox="1"/>
          <p:nvPr/>
        </p:nvSpPr>
        <p:spPr>
          <a:xfrm>
            <a:off x="917244" y="1602104"/>
            <a:ext cx="322834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branches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commandes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66384" y="2926588"/>
            <a:ext cx="1375410" cy="2115820"/>
            <a:chOff x="5866384" y="2926588"/>
            <a:chExt cx="1375410" cy="2115820"/>
          </a:xfrm>
        </p:grpSpPr>
        <p:sp>
          <p:nvSpPr>
            <p:cNvPr id="60" name="object 60"/>
            <p:cNvSpPr/>
            <p:nvPr/>
          </p:nvSpPr>
          <p:spPr>
            <a:xfrm>
              <a:off x="5872734" y="2932938"/>
              <a:ext cx="1362710" cy="347980"/>
            </a:xfrm>
            <a:custGeom>
              <a:avLst/>
              <a:gdLst/>
              <a:ahLst/>
              <a:cxnLst/>
              <a:rect l="l" t="t" r="r" b="b"/>
              <a:pathLst>
                <a:path w="1362709" h="347979">
                  <a:moveTo>
                    <a:pt x="1188719" y="0"/>
                  </a:moveTo>
                  <a:lnTo>
                    <a:pt x="1188719" y="86867"/>
                  </a:lnTo>
                  <a:lnTo>
                    <a:pt x="0" y="86867"/>
                  </a:lnTo>
                  <a:lnTo>
                    <a:pt x="0" y="260603"/>
                  </a:lnTo>
                  <a:lnTo>
                    <a:pt x="1188719" y="260603"/>
                  </a:lnTo>
                  <a:lnTo>
                    <a:pt x="1188719" y="347472"/>
                  </a:lnTo>
                  <a:lnTo>
                    <a:pt x="1362456" y="173736"/>
                  </a:lnTo>
                  <a:lnTo>
                    <a:pt x="11887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72734" y="2932938"/>
              <a:ext cx="1362710" cy="347980"/>
            </a:xfrm>
            <a:custGeom>
              <a:avLst/>
              <a:gdLst/>
              <a:ahLst/>
              <a:cxnLst/>
              <a:rect l="l" t="t" r="r" b="b"/>
              <a:pathLst>
                <a:path w="1362709" h="347979">
                  <a:moveTo>
                    <a:pt x="0" y="86867"/>
                  </a:moveTo>
                  <a:lnTo>
                    <a:pt x="1188719" y="86867"/>
                  </a:lnTo>
                  <a:lnTo>
                    <a:pt x="1188719" y="0"/>
                  </a:lnTo>
                  <a:lnTo>
                    <a:pt x="1362456" y="173736"/>
                  </a:lnTo>
                  <a:lnTo>
                    <a:pt x="1188719" y="347472"/>
                  </a:lnTo>
                  <a:lnTo>
                    <a:pt x="1188719" y="260603"/>
                  </a:lnTo>
                  <a:lnTo>
                    <a:pt x="0" y="260603"/>
                  </a:lnTo>
                  <a:lnTo>
                    <a:pt x="0" y="8686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87618" y="4033393"/>
              <a:ext cx="1144270" cy="1002665"/>
            </a:xfrm>
            <a:custGeom>
              <a:avLst/>
              <a:gdLst/>
              <a:ahLst/>
              <a:cxnLst/>
              <a:rect l="l" t="t" r="r" b="b"/>
              <a:pathLst>
                <a:path w="1144270" h="1002664">
                  <a:moveTo>
                    <a:pt x="1044829" y="0"/>
                  </a:moveTo>
                  <a:lnTo>
                    <a:pt x="67437" y="827150"/>
                  </a:lnTo>
                  <a:lnTo>
                    <a:pt x="17907" y="768603"/>
                  </a:lnTo>
                  <a:lnTo>
                    <a:pt x="0" y="984630"/>
                  </a:lnTo>
                  <a:lnTo>
                    <a:pt x="215900" y="1002664"/>
                  </a:lnTo>
                  <a:lnTo>
                    <a:pt x="166370" y="944117"/>
                  </a:lnTo>
                  <a:lnTo>
                    <a:pt x="1143762" y="116966"/>
                  </a:lnTo>
                  <a:lnTo>
                    <a:pt x="10448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87618" y="4033393"/>
              <a:ext cx="1144270" cy="1002665"/>
            </a:xfrm>
            <a:custGeom>
              <a:avLst/>
              <a:gdLst/>
              <a:ahLst/>
              <a:cxnLst/>
              <a:rect l="l" t="t" r="r" b="b"/>
              <a:pathLst>
                <a:path w="1144270" h="1002664">
                  <a:moveTo>
                    <a:pt x="1143762" y="116966"/>
                  </a:moveTo>
                  <a:lnTo>
                    <a:pt x="166370" y="944117"/>
                  </a:lnTo>
                  <a:lnTo>
                    <a:pt x="215900" y="1002664"/>
                  </a:lnTo>
                  <a:lnTo>
                    <a:pt x="0" y="984630"/>
                  </a:lnTo>
                  <a:lnTo>
                    <a:pt x="17907" y="768603"/>
                  </a:lnTo>
                  <a:lnTo>
                    <a:pt x="67437" y="827150"/>
                  </a:lnTo>
                  <a:lnTo>
                    <a:pt x="1044829" y="0"/>
                  </a:lnTo>
                  <a:lnTo>
                    <a:pt x="1143762" y="11696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34187" y="5252560"/>
            <a:ext cx="268605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4"/>
              </a:lnSpc>
            </a:pP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34</a:t>
            </a:fld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393191" y="1463039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3191" y="1463039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6631"/>
              <a:ext cx="393065" cy="1348740"/>
            </a:xfrm>
            <a:custGeom>
              <a:avLst/>
              <a:gdLst/>
              <a:ahLst/>
              <a:cxnLst/>
              <a:rect l="l" t="t" r="r" b="b"/>
              <a:pathLst>
                <a:path w="393065" h="1348739">
                  <a:moveTo>
                    <a:pt x="393065" y="0"/>
                  </a:moveTo>
                  <a:lnTo>
                    <a:pt x="0" y="0"/>
                  </a:lnTo>
                  <a:lnTo>
                    <a:pt x="0" y="1317856"/>
                  </a:lnTo>
                  <a:lnTo>
                    <a:pt x="29272" y="1331696"/>
                  </a:lnTo>
                  <a:lnTo>
                    <a:pt x="74895" y="1344168"/>
                  </a:lnTo>
                  <a:lnTo>
                    <a:pt x="123380" y="1348486"/>
                  </a:lnTo>
                  <a:lnTo>
                    <a:pt x="393065" y="1348486"/>
                  </a:lnTo>
                  <a:lnTo>
                    <a:pt x="39306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6179" y="277748"/>
            <a:ext cx="3896995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spc="-25" dirty="0"/>
              <a:t>de </a:t>
            </a:r>
            <a:r>
              <a:rPr spc="-10" dirty="0"/>
              <a:t>versions(Git/Gitlab)</a:t>
            </a:r>
            <a:r>
              <a:rPr spc="-9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550" dirty="0"/>
              <a:t>Gestion</a:t>
            </a:r>
            <a:r>
              <a:rPr sz="1550" spc="60" dirty="0"/>
              <a:t> </a:t>
            </a:r>
            <a:r>
              <a:rPr sz="1550" dirty="0"/>
              <a:t>branches</a:t>
            </a:r>
            <a:r>
              <a:rPr sz="1550" spc="60" dirty="0"/>
              <a:t> </a:t>
            </a:r>
            <a:r>
              <a:rPr sz="1550" dirty="0"/>
              <a:t>avec</a:t>
            </a:r>
            <a:r>
              <a:rPr sz="1550" spc="70" dirty="0"/>
              <a:t> </a:t>
            </a:r>
            <a:r>
              <a:rPr sz="1550" spc="-25" dirty="0"/>
              <a:t>git</a:t>
            </a:r>
            <a:endParaRPr sz="1550"/>
          </a:p>
        </p:txBody>
      </p:sp>
      <p:sp>
        <p:nvSpPr>
          <p:cNvPr id="8" name="object 8"/>
          <p:cNvSpPr txBox="1"/>
          <p:nvPr/>
        </p:nvSpPr>
        <p:spPr>
          <a:xfrm>
            <a:off x="917244" y="1518513"/>
            <a:ext cx="10417175" cy="14077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commande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fetch: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50" dirty="0">
                <a:latin typeface="Calibri"/>
                <a:cs typeface="Calibri"/>
              </a:rPr>
              <a:t>La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commande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462C1"/>
                </a:solidFill>
                <a:latin typeface="Calibri"/>
                <a:cs typeface="Calibri"/>
              </a:rPr>
              <a:t>git</a:t>
            </a:r>
            <a:r>
              <a:rPr sz="1550" spc="12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fetch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permet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récupérer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modifications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présentes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serveur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distant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que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vous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n’avez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pas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encore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sur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550" dirty="0">
                <a:latin typeface="Calibri"/>
                <a:cs typeface="Calibri"/>
              </a:rPr>
              <a:t>votre</a:t>
            </a:r>
            <a:r>
              <a:rPr sz="1550" spc="3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copie</a:t>
            </a:r>
            <a:r>
              <a:rPr sz="1550" spc="3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3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local.</a:t>
            </a:r>
            <a:r>
              <a:rPr sz="1550" spc="3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Cette</a:t>
            </a:r>
            <a:r>
              <a:rPr sz="1550" spc="3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commande</a:t>
            </a:r>
            <a:r>
              <a:rPr sz="1550" spc="3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</a:t>
            </a:r>
            <a:r>
              <a:rPr sz="1550" spc="3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alors</a:t>
            </a:r>
            <a:r>
              <a:rPr sz="1550" spc="3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mettre</a:t>
            </a:r>
            <a:r>
              <a:rPr sz="1550" spc="3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3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jour</a:t>
            </a:r>
            <a:r>
              <a:rPr sz="1550" spc="3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3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votre</a:t>
            </a:r>
            <a:r>
              <a:rPr sz="1550" spc="3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dépôt</a:t>
            </a:r>
            <a:r>
              <a:rPr sz="1550" spc="3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local,</a:t>
            </a:r>
            <a:r>
              <a:rPr sz="1550" spc="3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l’ensemble</a:t>
            </a:r>
            <a:r>
              <a:rPr sz="1550" spc="3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3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références</a:t>
            </a:r>
            <a:r>
              <a:rPr sz="1550" spc="3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distantes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550" dirty="0">
                <a:latin typeface="Calibri"/>
                <a:cs typeface="Calibri"/>
              </a:rPr>
              <a:t>(branches,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tags,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…)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récupérer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commits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associés.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187" y="5252560"/>
            <a:ext cx="268605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4"/>
              </a:lnSpc>
            </a:pPr>
            <a:r>
              <a:rPr sz="1900" b="1" spc="-7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635" y="3273552"/>
            <a:ext cx="5715000" cy="253746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35</a:t>
            </a:fld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17220" y="1449323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11511915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1915" y="5152517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" y="1449323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0" y="5152517"/>
                  </a:moveTo>
                  <a:lnTo>
                    <a:pt x="11511915" y="5152517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" y="5042916"/>
              <a:ext cx="553085" cy="1348740"/>
            </a:xfrm>
            <a:custGeom>
              <a:avLst/>
              <a:gdLst/>
              <a:ahLst/>
              <a:cxnLst/>
              <a:rect l="l" t="t" r="r" b="b"/>
              <a:pathLst>
                <a:path w="553085" h="1348739">
                  <a:moveTo>
                    <a:pt x="553085" y="0"/>
                  </a:moveTo>
                  <a:lnTo>
                    <a:pt x="0" y="0"/>
                  </a:lnTo>
                  <a:lnTo>
                    <a:pt x="0" y="1080007"/>
                  </a:lnTo>
                  <a:lnTo>
                    <a:pt x="4451" y="1128280"/>
                  </a:lnTo>
                  <a:lnTo>
                    <a:pt x="17296" y="1173695"/>
                  </a:lnTo>
                  <a:lnTo>
                    <a:pt x="37749" y="1215516"/>
                  </a:lnTo>
                  <a:lnTo>
                    <a:pt x="65035" y="1252994"/>
                  </a:lnTo>
                  <a:lnTo>
                    <a:pt x="98361" y="1285341"/>
                  </a:lnTo>
                  <a:lnTo>
                    <a:pt x="136956" y="1311833"/>
                  </a:lnTo>
                  <a:lnTo>
                    <a:pt x="180035" y="1331696"/>
                  </a:lnTo>
                  <a:lnTo>
                    <a:pt x="226822" y="1344167"/>
                  </a:lnTo>
                  <a:lnTo>
                    <a:pt x="276542" y="1348485"/>
                  </a:lnTo>
                  <a:lnTo>
                    <a:pt x="553085" y="1348485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895" y="893445"/>
            <a:ext cx="3308985" cy="829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550">
              <a:latin typeface="Calibri"/>
              <a:cs typeface="Calibri"/>
            </a:endParaRPr>
          </a:p>
          <a:p>
            <a:pPr marL="57785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Récapitulatif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commandes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5495" y="2039111"/>
            <a:ext cx="6542532" cy="435254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36</a:t>
            </a:fld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17220" y="1216151"/>
              <a:ext cx="11571605" cy="5386070"/>
            </a:xfrm>
            <a:custGeom>
              <a:avLst/>
              <a:gdLst/>
              <a:ahLst/>
              <a:cxnLst/>
              <a:rect l="l" t="t" r="r" b="b"/>
              <a:pathLst>
                <a:path w="11571605" h="5386070">
                  <a:moveTo>
                    <a:pt x="11571351" y="0"/>
                  </a:moveTo>
                  <a:lnTo>
                    <a:pt x="0" y="0"/>
                  </a:lnTo>
                  <a:lnTo>
                    <a:pt x="0" y="5385689"/>
                  </a:lnTo>
                  <a:lnTo>
                    <a:pt x="11571351" y="5385689"/>
                  </a:lnTo>
                  <a:lnTo>
                    <a:pt x="11571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" y="1216151"/>
              <a:ext cx="11571605" cy="5386070"/>
            </a:xfrm>
            <a:custGeom>
              <a:avLst/>
              <a:gdLst/>
              <a:ahLst/>
              <a:cxnLst/>
              <a:rect l="l" t="t" r="r" b="b"/>
              <a:pathLst>
                <a:path w="11571605" h="5386070">
                  <a:moveTo>
                    <a:pt x="0" y="5385689"/>
                  </a:moveTo>
                  <a:lnTo>
                    <a:pt x="11571351" y="5385689"/>
                  </a:lnTo>
                  <a:lnTo>
                    <a:pt x="11571351" y="0"/>
                  </a:lnTo>
                  <a:lnTo>
                    <a:pt x="0" y="0"/>
                  </a:lnTo>
                  <a:lnTo>
                    <a:pt x="0" y="53856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" y="4974335"/>
              <a:ext cx="558165" cy="1408430"/>
            </a:xfrm>
            <a:custGeom>
              <a:avLst/>
              <a:gdLst/>
              <a:ahLst/>
              <a:cxnLst/>
              <a:rect l="l" t="t" r="r" b="b"/>
              <a:pathLst>
                <a:path w="558165" h="1408429">
                  <a:moveTo>
                    <a:pt x="557657" y="0"/>
                  </a:moveTo>
                  <a:lnTo>
                    <a:pt x="0" y="0"/>
                  </a:lnTo>
                  <a:lnTo>
                    <a:pt x="0" y="1127607"/>
                  </a:lnTo>
                  <a:lnTo>
                    <a:pt x="4488" y="1178001"/>
                  </a:lnTo>
                  <a:lnTo>
                    <a:pt x="17439" y="1225423"/>
                  </a:lnTo>
                  <a:lnTo>
                    <a:pt x="38060" y="1269085"/>
                  </a:lnTo>
                  <a:lnTo>
                    <a:pt x="65573" y="1308214"/>
                  </a:lnTo>
                  <a:lnTo>
                    <a:pt x="99174" y="1341983"/>
                  </a:lnTo>
                  <a:lnTo>
                    <a:pt x="138087" y="1369644"/>
                  </a:lnTo>
                  <a:lnTo>
                    <a:pt x="181521" y="1390383"/>
                  </a:lnTo>
                  <a:lnTo>
                    <a:pt x="228701" y="1403400"/>
                  </a:lnTo>
                  <a:lnTo>
                    <a:pt x="278828" y="1407909"/>
                  </a:lnTo>
                  <a:lnTo>
                    <a:pt x="557657" y="1407909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6447" y="1339596"/>
            <a:ext cx="3968496" cy="22494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3895" y="840560"/>
            <a:ext cx="7648575" cy="26289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568325">
              <a:lnSpc>
                <a:spcPct val="100000"/>
              </a:lnSpc>
              <a:spcBef>
                <a:spcPts val="48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7842"/>
                </a:solidFill>
                <a:latin typeface="Calibri"/>
                <a:cs typeface="Calibri"/>
              </a:rPr>
              <a:t>tag</a:t>
            </a:r>
            <a:endParaRPr sz="1800">
              <a:latin typeface="Calibri"/>
              <a:cs typeface="Calibri"/>
            </a:endParaRPr>
          </a:p>
          <a:p>
            <a:pPr marL="68834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688340" algn="l"/>
              </a:tabLst>
            </a:pPr>
            <a:r>
              <a:rPr sz="1800" dirty="0">
                <a:latin typeface="Calibri"/>
                <a:cs typeface="Calibri"/>
              </a:rPr>
              <a:t>Les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tag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références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spécifiques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6883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l'historique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Git.</a:t>
            </a:r>
            <a:endParaRPr sz="1800">
              <a:latin typeface="Calibri"/>
              <a:cs typeface="Calibri"/>
            </a:endParaRPr>
          </a:p>
          <a:p>
            <a:pPr marL="688340" marR="5080" indent="-228600">
              <a:lnSpc>
                <a:spcPct val="100000"/>
              </a:lnSpc>
              <a:buFont typeface="Arial"/>
              <a:buChar char="•"/>
              <a:tabLst>
                <a:tab pos="688340" algn="l"/>
              </a:tabLst>
            </a:pPr>
            <a:r>
              <a:rPr sz="1800" dirty="0">
                <a:latin typeface="Calibri"/>
                <a:cs typeface="Calibri"/>
              </a:rPr>
              <a:t>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tag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généralement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utilisé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l'historique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qui </a:t>
            </a:r>
            <a:r>
              <a:rPr sz="1800" dirty="0">
                <a:latin typeface="Calibri"/>
                <a:cs typeface="Calibri"/>
              </a:rPr>
              <a:t>est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utilisé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release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(exp.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v1.0.1).</a:t>
            </a:r>
            <a:endParaRPr sz="1800">
              <a:latin typeface="Calibri"/>
              <a:cs typeface="Calibri"/>
            </a:endParaRPr>
          </a:p>
          <a:p>
            <a:pPr marL="68834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88340" algn="l"/>
              </a:tabLst>
            </a:pPr>
            <a:r>
              <a:rPr sz="1800" dirty="0">
                <a:latin typeface="Calibri"/>
                <a:cs typeface="Calibri"/>
              </a:rPr>
              <a:t>Un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pas.</a:t>
            </a:r>
            <a:endParaRPr sz="1800">
              <a:latin typeface="Calibri"/>
              <a:cs typeface="Calibri"/>
            </a:endParaRPr>
          </a:p>
          <a:p>
            <a:pPr marL="688340" indent="-228600">
              <a:lnSpc>
                <a:spcPct val="100000"/>
              </a:lnSpc>
              <a:buFont typeface="Arial"/>
              <a:buChar char="•"/>
              <a:tabLst>
                <a:tab pos="688340" algn="l"/>
              </a:tabLst>
            </a:pPr>
            <a:r>
              <a:rPr sz="1800" spc="-10" dirty="0">
                <a:latin typeface="Calibri"/>
                <a:cs typeface="Calibri"/>
              </a:rPr>
              <a:t>Contrairement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aux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branches,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gardent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plus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d'historique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des</a:t>
            </a:r>
            <a:endParaRPr sz="1800">
              <a:latin typeface="Calibri"/>
              <a:cs typeface="Calibri"/>
            </a:endParaRPr>
          </a:p>
          <a:p>
            <a:pPr marL="6883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prochains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commits.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37</a:t>
            </a:fld>
            <a:endParaRPr sz="100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70610" y="3582161"/>
          <a:ext cx="11256009" cy="2863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Créer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tag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&lt;tagname&gt;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v1.0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1847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Créer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annoté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stocke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informations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supplémentaires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concernant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personne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crée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tag,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date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&lt;tagname&gt;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&lt;message&gt;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v1.4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37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"my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version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1.4"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tags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tag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Partager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avec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repertoire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18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&lt;remote&gt;</a:t>
                      </a:r>
                      <a:r>
                        <a:rPr sz="18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&lt;tagname&gt;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origin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v1.4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Supprimer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tag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–d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&lt;tagname&gt;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git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v1.4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49323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49323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42916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7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6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7"/>
                  </a:lnTo>
                  <a:lnTo>
                    <a:pt x="278828" y="1348485"/>
                  </a:lnTo>
                  <a:lnTo>
                    <a:pt x="557657" y="1348485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6115" y="5179308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895" y="893445"/>
            <a:ext cx="5499100" cy="5203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550">
              <a:latin typeface="Calibri"/>
              <a:cs typeface="Calibri"/>
            </a:endParaRPr>
          </a:p>
          <a:p>
            <a:pPr marL="68707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fork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Contribution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550">
              <a:latin typeface="Calibri"/>
              <a:cs typeface="Calibri"/>
            </a:endParaRPr>
          </a:p>
          <a:p>
            <a:pPr marL="771525" marR="17145" indent="-174625">
              <a:lnSpc>
                <a:spcPct val="100000"/>
              </a:lnSpc>
              <a:buFont typeface="Arial"/>
              <a:buChar char="•"/>
              <a:tabLst>
                <a:tab pos="771525" algn="l"/>
              </a:tabLst>
            </a:pPr>
            <a:r>
              <a:rPr sz="1800" dirty="0">
                <a:latin typeface="Calibri"/>
                <a:cs typeface="Calibri"/>
              </a:rPr>
              <a:t>Si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souhaitez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contribuer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existant </a:t>
            </a:r>
            <a:r>
              <a:rPr sz="1800" dirty="0">
                <a:latin typeface="Calibri"/>
                <a:cs typeface="Calibri"/>
              </a:rPr>
              <a:t>sur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lequel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vous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n’avez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droit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pousser,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vous </a:t>
            </a:r>
            <a:r>
              <a:rPr sz="1800" dirty="0">
                <a:latin typeface="Calibri"/>
                <a:cs typeface="Calibri"/>
              </a:rPr>
              <a:t>pouvez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dupliquer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(fork)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projet.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Cela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signifie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que </a:t>
            </a:r>
            <a:r>
              <a:rPr sz="1800" dirty="0">
                <a:latin typeface="Calibri"/>
                <a:cs typeface="Calibri"/>
              </a:rPr>
              <a:t>Gitlab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faire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vous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copie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personnelle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du </a:t>
            </a:r>
            <a:r>
              <a:rPr sz="1800" dirty="0">
                <a:latin typeface="Calibri"/>
                <a:cs typeface="Calibri"/>
              </a:rPr>
              <a:t>projet.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situe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espace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nom</a:t>
            </a:r>
            <a:r>
              <a:rPr sz="1800" spc="-25" dirty="0">
                <a:latin typeface="Calibri"/>
                <a:cs typeface="Calibri"/>
              </a:rPr>
              <a:t> et </a:t>
            </a:r>
            <a:r>
              <a:rPr sz="1800" dirty="0">
                <a:latin typeface="Calibri"/>
                <a:cs typeface="Calibri"/>
              </a:rPr>
              <a:t>vous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pouvez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pousser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dessus.</a:t>
            </a:r>
            <a:endParaRPr sz="1800">
              <a:latin typeface="Calibri"/>
              <a:cs typeface="Calibri"/>
            </a:endParaRPr>
          </a:p>
          <a:p>
            <a:pPr marL="771525" marR="5080" indent="-17462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771525" algn="l"/>
              </a:tabLst>
            </a:pPr>
            <a:r>
              <a:rPr sz="1800" b="1" dirty="0">
                <a:latin typeface="Calibri"/>
                <a:cs typeface="Calibri"/>
              </a:rPr>
              <a:t>Un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fork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d'un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dépôt.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Ceci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utile </a:t>
            </a:r>
            <a:r>
              <a:rPr sz="1800" dirty="0">
                <a:latin typeface="Calibri"/>
                <a:cs typeface="Calibri"/>
              </a:rPr>
              <a:t>lorsque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vous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souhaitez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contribuer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quelqu'un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d'autre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démarrer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projet </a:t>
            </a:r>
            <a:r>
              <a:rPr sz="1800" dirty="0">
                <a:latin typeface="Calibri"/>
                <a:cs typeface="Calibri"/>
              </a:rPr>
              <a:t>basé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sien.</a:t>
            </a:r>
            <a:endParaRPr sz="1800">
              <a:latin typeface="Calibri"/>
              <a:cs typeface="Calibri"/>
            </a:endParaRPr>
          </a:p>
          <a:p>
            <a:pPr marL="771525" marR="422909" indent="-174625">
              <a:lnSpc>
                <a:spcPct val="100000"/>
              </a:lnSpc>
              <a:spcBef>
                <a:spcPts val="2165"/>
              </a:spcBef>
              <a:buFont typeface="Arial"/>
              <a:buChar char="•"/>
              <a:tabLst>
                <a:tab pos="771525" algn="l"/>
              </a:tabLst>
            </a:pPr>
            <a:r>
              <a:rPr sz="1800" b="1" dirty="0">
                <a:latin typeface="Calibri"/>
                <a:cs typeface="Calibri"/>
              </a:rPr>
              <a:t>fork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n'est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mais </a:t>
            </a:r>
            <a:r>
              <a:rPr sz="1800" dirty="0">
                <a:latin typeface="Calibri"/>
                <a:cs typeface="Calibri"/>
              </a:rPr>
              <a:t>quelque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d'offert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GitLab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d'autres </a:t>
            </a:r>
            <a:r>
              <a:rPr sz="1800" spc="-20" dirty="0">
                <a:latin typeface="Calibri"/>
                <a:cs typeface="Calibri"/>
              </a:rPr>
              <a:t>référence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0428" y="2135123"/>
            <a:ext cx="6341364" cy="357073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38</a:t>
            </a:fld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49323"/>
              <a:ext cx="11516995" cy="5116195"/>
            </a:xfrm>
            <a:custGeom>
              <a:avLst/>
              <a:gdLst/>
              <a:ahLst/>
              <a:cxnLst/>
              <a:rect l="l" t="t" r="r" b="b"/>
              <a:pathLst>
                <a:path w="11516995" h="5116195">
                  <a:moveTo>
                    <a:pt x="11516487" y="0"/>
                  </a:moveTo>
                  <a:lnTo>
                    <a:pt x="0" y="0"/>
                  </a:lnTo>
                  <a:lnTo>
                    <a:pt x="0" y="5115941"/>
                  </a:lnTo>
                  <a:lnTo>
                    <a:pt x="11516487" y="5115941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49323"/>
              <a:ext cx="11516995" cy="5116195"/>
            </a:xfrm>
            <a:custGeom>
              <a:avLst/>
              <a:gdLst/>
              <a:ahLst/>
              <a:cxnLst/>
              <a:rect l="l" t="t" r="r" b="b"/>
              <a:pathLst>
                <a:path w="11516995" h="5116195">
                  <a:moveTo>
                    <a:pt x="0" y="5115941"/>
                  </a:moveTo>
                  <a:lnTo>
                    <a:pt x="11516487" y="5115941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15941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15484"/>
              <a:ext cx="558165" cy="1339850"/>
            </a:xfrm>
            <a:custGeom>
              <a:avLst/>
              <a:gdLst/>
              <a:ahLst/>
              <a:cxnLst/>
              <a:rect l="l" t="t" r="r" b="b"/>
              <a:pathLst>
                <a:path w="558165" h="1339850">
                  <a:moveTo>
                    <a:pt x="557657" y="0"/>
                  </a:moveTo>
                  <a:lnTo>
                    <a:pt x="0" y="0"/>
                  </a:lnTo>
                  <a:lnTo>
                    <a:pt x="0" y="1072692"/>
                  </a:lnTo>
                  <a:lnTo>
                    <a:pt x="4488" y="1120622"/>
                  </a:lnTo>
                  <a:lnTo>
                    <a:pt x="17437" y="1165733"/>
                  </a:lnTo>
                  <a:lnTo>
                    <a:pt x="38061" y="1207274"/>
                  </a:lnTo>
                  <a:lnTo>
                    <a:pt x="65570" y="1244498"/>
                  </a:lnTo>
                  <a:lnTo>
                    <a:pt x="99174" y="1276629"/>
                  </a:lnTo>
                  <a:lnTo>
                    <a:pt x="138087" y="1302943"/>
                  </a:lnTo>
                  <a:lnTo>
                    <a:pt x="181521" y="1322666"/>
                  </a:lnTo>
                  <a:lnTo>
                    <a:pt x="228701" y="1335049"/>
                  </a:lnTo>
                  <a:lnTo>
                    <a:pt x="278828" y="1339342"/>
                  </a:lnTo>
                  <a:lnTo>
                    <a:pt x="557657" y="1339342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6115" y="5179308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8807" y="4181982"/>
            <a:ext cx="4373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399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6690" algn="l"/>
              </a:tabLst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Pourtant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18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l’erreur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suivante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affichée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1866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essaie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push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public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(Après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l’avoir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cloner)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895" y="893445"/>
            <a:ext cx="4810760" cy="24904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550">
              <a:latin typeface="Calibri"/>
              <a:cs typeface="Calibri"/>
            </a:endParaRPr>
          </a:p>
          <a:p>
            <a:pPr marL="68707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fork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Contribution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550">
              <a:latin typeface="Calibri"/>
              <a:cs typeface="Calibri"/>
            </a:endParaRPr>
          </a:p>
          <a:p>
            <a:pPr marL="771525" indent="-173990">
              <a:lnSpc>
                <a:spcPct val="100000"/>
              </a:lnSpc>
              <a:buFont typeface="Arial"/>
              <a:buChar char="•"/>
              <a:tabLst>
                <a:tab pos="771525" algn="l"/>
              </a:tabLst>
            </a:pPr>
            <a:r>
              <a:rPr sz="1800" dirty="0">
                <a:latin typeface="Calibri"/>
                <a:cs typeface="Calibri"/>
              </a:rPr>
              <a:t>Créons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nouveau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public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770890" indent="-173355">
              <a:lnSpc>
                <a:spcPct val="100000"/>
              </a:lnSpc>
              <a:buFont typeface="Arial"/>
              <a:buChar char="•"/>
              <a:tabLst>
                <a:tab pos="770890" algn="l"/>
              </a:tabLst>
            </a:pPr>
            <a:r>
              <a:rPr sz="1800" dirty="0">
                <a:latin typeface="Calibri"/>
                <a:cs typeface="Calibri"/>
              </a:rPr>
              <a:t>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accessible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tout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monde</a:t>
            </a:r>
            <a:endParaRPr sz="1800">
              <a:latin typeface="Calibri"/>
              <a:cs typeface="Calibri"/>
            </a:endParaRPr>
          </a:p>
          <a:p>
            <a:pPr marL="7715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aucune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authentification;</a:t>
            </a:r>
            <a:endParaRPr sz="1800">
              <a:latin typeface="Calibri"/>
              <a:cs typeface="Calibri"/>
            </a:endParaRPr>
          </a:p>
          <a:p>
            <a:pPr marL="771525" indent="-173990">
              <a:lnSpc>
                <a:spcPct val="100000"/>
              </a:lnSpc>
              <a:buFont typeface="Arial"/>
              <a:buChar char="•"/>
              <a:tabLst>
                <a:tab pos="771525" algn="l"/>
              </a:tabLst>
            </a:pPr>
            <a:r>
              <a:rPr sz="1800" spc="-10" dirty="0">
                <a:latin typeface="Calibri"/>
                <a:cs typeface="Calibri"/>
              </a:rPr>
              <a:t>N’importe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cloner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pour</a:t>
            </a:r>
            <a:r>
              <a:rPr sz="1800" spc="-25" dirty="0">
                <a:latin typeface="Calibri"/>
                <a:cs typeface="Calibri"/>
              </a:rPr>
              <a:t> en</a:t>
            </a:r>
            <a:endParaRPr sz="1800">
              <a:latin typeface="Calibri"/>
              <a:cs typeface="Calibri"/>
            </a:endParaRPr>
          </a:p>
          <a:p>
            <a:pPr marL="7715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créer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copie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05939" y="1481327"/>
            <a:ext cx="10246360" cy="4787265"/>
            <a:chOff x="1805939" y="1481327"/>
            <a:chExt cx="10246360" cy="478726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2372" y="1481327"/>
              <a:ext cx="6789420" cy="34472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5939" y="5116068"/>
              <a:ext cx="7543800" cy="115214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39</a:t>
            </a:fld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03603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03603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60" y="5001767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797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305" y="1124445"/>
                  </a:lnTo>
                  <a:lnTo>
                    <a:pt x="16725" y="1169720"/>
                  </a:lnTo>
                  <a:lnTo>
                    <a:pt x="36499" y="1211402"/>
                  </a:lnTo>
                  <a:lnTo>
                    <a:pt x="62890" y="1248740"/>
                  </a:lnTo>
                  <a:lnTo>
                    <a:pt x="95110" y="1280985"/>
                  </a:lnTo>
                  <a:lnTo>
                    <a:pt x="132435" y="1307388"/>
                  </a:lnTo>
                  <a:lnTo>
                    <a:pt x="174091" y="1327175"/>
                  </a:lnTo>
                  <a:lnTo>
                    <a:pt x="219329" y="1339608"/>
                  </a:lnTo>
                  <a:lnTo>
                    <a:pt x="267398" y="1343913"/>
                  </a:lnTo>
                  <a:lnTo>
                    <a:pt x="534797" y="1343913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2067" y="342900"/>
            <a:ext cx="9568815" cy="3579495"/>
            <a:chOff x="1052067" y="342900"/>
            <a:chExt cx="9568815" cy="35794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7" y="342900"/>
              <a:ext cx="658368" cy="6537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58417" y="3618738"/>
              <a:ext cx="1577340" cy="297180"/>
            </a:xfrm>
            <a:custGeom>
              <a:avLst/>
              <a:gdLst/>
              <a:ahLst/>
              <a:cxnLst/>
              <a:rect l="l" t="t" r="r" b="b"/>
              <a:pathLst>
                <a:path w="1577339" h="297179">
                  <a:moveTo>
                    <a:pt x="157734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1577340" y="297180"/>
                  </a:lnTo>
                  <a:lnTo>
                    <a:pt x="15773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8417" y="3618738"/>
              <a:ext cx="1577340" cy="297180"/>
            </a:xfrm>
            <a:custGeom>
              <a:avLst/>
              <a:gdLst/>
              <a:ahLst/>
              <a:cxnLst/>
              <a:rect l="l" t="t" r="r" b="b"/>
              <a:pathLst>
                <a:path w="1577339" h="297179">
                  <a:moveTo>
                    <a:pt x="0" y="297180"/>
                  </a:moveTo>
                  <a:lnTo>
                    <a:pt x="1577340" y="297180"/>
                  </a:lnTo>
                  <a:lnTo>
                    <a:pt x="1577340" y="0"/>
                  </a:lnTo>
                  <a:lnTo>
                    <a:pt x="0" y="0"/>
                  </a:lnTo>
                  <a:lnTo>
                    <a:pt x="0" y="29718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54048" y="2755468"/>
            <a:ext cx="315341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87325" algn="l"/>
              </a:tabLst>
            </a:pP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locale,</a:t>
            </a:r>
            <a:endParaRPr sz="1200">
              <a:latin typeface="Calibri"/>
              <a:cs typeface="Calibri"/>
            </a:endParaRPr>
          </a:p>
          <a:p>
            <a:pPr marL="188595" indent="-17589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88595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centralisée,</a:t>
            </a:r>
            <a:endParaRPr sz="115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87325" algn="l"/>
              </a:tabLst>
            </a:pP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versions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distribuée</a:t>
            </a:r>
            <a:r>
              <a:rPr sz="12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décentralisée.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950" y="4926329"/>
            <a:ext cx="2542540" cy="1019810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7630" marR="101600">
              <a:lnSpc>
                <a:spcPct val="102200"/>
              </a:lnSpc>
              <a:spcBef>
                <a:spcPts val="320"/>
              </a:spcBef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système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de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versions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locale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1F2021"/>
                </a:solidFill>
                <a:latin typeface="Calibri"/>
                <a:cs typeface="Calibri"/>
              </a:rPr>
              <a:t>dépôt(code</a:t>
            </a:r>
            <a:r>
              <a:rPr sz="1200" i="1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200" i="1" spc="-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i="1" spc="-20" dirty="0">
                <a:solidFill>
                  <a:srgbClr val="1F2021"/>
                </a:solidFill>
                <a:latin typeface="Calibri"/>
                <a:cs typeface="Calibri"/>
              </a:rPr>
              <a:t>code </a:t>
            </a:r>
            <a:r>
              <a:rPr sz="1150" i="1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i="1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i="1" dirty="0">
                <a:solidFill>
                  <a:srgbClr val="1F2021"/>
                </a:solidFill>
                <a:latin typeface="Calibri"/>
                <a:cs typeface="Calibri"/>
              </a:rPr>
              <a:t>source)</a:t>
            </a:r>
            <a:r>
              <a:rPr sz="1150" i="1" spc="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avec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changements</a:t>
            </a:r>
            <a:r>
              <a:rPr sz="1150" spc="1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se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trouve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physiquement</a:t>
            </a:r>
            <a:r>
              <a:rPr sz="120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sur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200" spc="-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même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machine</a:t>
            </a:r>
            <a:r>
              <a:rPr sz="1150" spc="1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qui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stocke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fichiers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tracés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1094" y="4711446"/>
            <a:ext cx="3493135" cy="1755775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8900" marR="97790">
              <a:lnSpc>
                <a:spcPct val="102699"/>
              </a:lnSpc>
              <a:spcBef>
                <a:spcPts val="295"/>
              </a:spcBef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1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centralisée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,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i="1" dirty="0">
                <a:solidFill>
                  <a:srgbClr val="1F2021"/>
                </a:solidFill>
                <a:latin typeface="Calibri"/>
                <a:cs typeface="Calibri"/>
              </a:rPr>
              <a:t>dépôt</a:t>
            </a:r>
            <a:r>
              <a:rPr sz="1150" i="1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qui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contient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informations</a:t>
            </a:r>
            <a:r>
              <a:rPr sz="1150" spc="1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sur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changements</a:t>
            </a:r>
            <a:r>
              <a:rPr sz="1150" spc="2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se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trouve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sur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une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autre</a:t>
            </a:r>
            <a:r>
              <a:rPr sz="1200" spc="-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machine</a:t>
            </a:r>
            <a:r>
              <a:rPr sz="12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par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rapport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aux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fichiers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travail.</a:t>
            </a:r>
            <a:r>
              <a:rPr sz="1150" spc="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cas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figure</a:t>
            </a:r>
            <a:r>
              <a:rPr sz="1150" spc="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plus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commun</a:t>
            </a:r>
            <a:r>
              <a:rPr sz="1150" spc="1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consiste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1F2021"/>
                </a:solidFill>
                <a:latin typeface="Calibri"/>
                <a:cs typeface="Calibri"/>
              </a:rPr>
              <a:t>à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garder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1F2021"/>
                </a:solidFill>
                <a:latin typeface="Calibri"/>
                <a:cs typeface="Calibri"/>
              </a:rPr>
              <a:t>dépôt</a:t>
            </a:r>
            <a:r>
              <a:rPr sz="1200" i="1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200" spc="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changements</a:t>
            </a:r>
            <a:r>
              <a:rPr sz="1200" spc="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sur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2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serveur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centralisé,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tandis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que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différents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ordinateurs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individuels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personnes</a:t>
            </a:r>
            <a:r>
              <a:rPr sz="1150" spc="2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qui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participent</a:t>
            </a:r>
            <a:r>
              <a:rPr sz="1150" spc="1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au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projet</a:t>
            </a:r>
            <a:r>
              <a:rPr sz="1150" spc="5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ne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gardent</a:t>
            </a:r>
            <a:r>
              <a:rPr sz="1200" spc="-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que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dernière</a:t>
            </a:r>
            <a:r>
              <a:rPr sz="12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version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2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fichiers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de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travail.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8169" y="4711446"/>
            <a:ext cx="3497579" cy="1755775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 marR="163195">
              <a:lnSpc>
                <a:spcPct val="104299"/>
              </a:lnSpc>
              <a:spcBef>
                <a:spcPts val="270"/>
              </a:spcBef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1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distribuée</a:t>
            </a:r>
            <a:r>
              <a:rPr sz="1150" b="1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combine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gestion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locale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et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centralisée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en</a:t>
            </a:r>
            <a:endParaRPr sz="11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créant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1F2021"/>
                </a:solidFill>
                <a:latin typeface="Calibri"/>
                <a:cs typeface="Calibri"/>
              </a:rPr>
              <a:t>deux</a:t>
            </a:r>
            <a:r>
              <a:rPr sz="1200" b="1" i="1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1F2021"/>
                </a:solidFill>
                <a:latin typeface="Calibri"/>
                <a:cs typeface="Calibri"/>
              </a:rPr>
              <a:t>dépôts</a:t>
            </a:r>
            <a:r>
              <a:rPr sz="1200" i="1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changements</a:t>
            </a:r>
            <a:r>
              <a:rPr sz="1200" spc="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205740" indent="-114300">
              <a:lnSpc>
                <a:spcPct val="100000"/>
              </a:lnSpc>
              <a:spcBef>
                <a:spcPts val="55"/>
              </a:spcBef>
              <a:buSzPct val="91304"/>
              <a:buAutoNum type="arabicPeriod"/>
              <a:tabLst>
                <a:tab pos="205740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premier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se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trouve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sur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même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machine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endParaRPr sz="11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fichiers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travail</a:t>
            </a:r>
            <a:endParaRPr sz="1200">
              <a:latin typeface="Calibri"/>
              <a:cs typeface="Calibri"/>
            </a:endParaRPr>
          </a:p>
          <a:p>
            <a:pPr marL="92710" marR="334645" indent="-1270">
              <a:lnSpc>
                <a:spcPts val="1440"/>
              </a:lnSpc>
              <a:spcBef>
                <a:spcPts val="50"/>
              </a:spcBef>
              <a:buSzPct val="91304"/>
              <a:buAutoNum type="arabicPeriod" startAt="2"/>
              <a:tabLst>
                <a:tab pos="205740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	Le</a:t>
            </a:r>
            <a:r>
              <a:rPr sz="115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deuxième</a:t>
            </a:r>
            <a:r>
              <a:rPr sz="1150" spc="2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trouve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une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autre</a:t>
            </a:r>
            <a:r>
              <a:rPr sz="1150" spc="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machine,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souvent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serveur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une</a:t>
            </a:r>
            <a:endParaRPr sz="1150">
              <a:latin typeface="Calibri"/>
              <a:cs typeface="Calibri"/>
            </a:endParaRPr>
          </a:p>
          <a:p>
            <a:pPr marL="92710">
              <a:lnSpc>
                <a:spcPts val="1390"/>
              </a:lnSpc>
            </a:pP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plateforme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1F2021"/>
                </a:solidFill>
                <a:latin typeface="Calibri"/>
                <a:cs typeface="Calibri"/>
              </a:rPr>
              <a:t>cloud</a:t>
            </a:r>
            <a:r>
              <a:rPr sz="1200" i="1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200" spc="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545AC"/>
                </a:solidFill>
                <a:latin typeface="Calibri"/>
                <a:cs typeface="Calibri"/>
              </a:rPr>
              <a:t>GitHub</a:t>
            </a:r>
            <a:r>
              <a:rPr sz="1200" spc="-35" dirty="0">
                <a:solidFill>
                  <a:srgbClr val="0545A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B90000"/>
                </a:solidFill>
                <a:latin typeface="Calibri"/>
                <a:cs typeface="Calibri"/>
              </a:rPr>
              <a:t>GitLab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qui</a:t>
            </a:r>
            <a:endParaRPr sz="12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0"/>
              </a:spcBef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s'occupe</a:t>
            </a:r>
            <a:r>
              <a:rPr sz="1150" spc="1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centraliser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changements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666" y="3504438"/>
            <a:ext cx="2217420" cy="1221105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112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Fichier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travail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689" y="4258817"/>
            <a:ext cx="1874520" cy="338455"/>
          </a:xfrm>
          <a:prstGeom prst="rect">
            <a:avLst/>
          </a:prstGeom>
          <a:solidFill>
            <a:srgbClr val="FFC000"/>
          </a:solidFill>
          <a:ln w="12700">
            <a:solidFill>
              <a:srgbClr val="2E528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Dépôt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changements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24735" y="3611626"/>
            <a:ext cx="4037329" cy="1010919"/>
            <a:chOff x="1824735" y="3611626"/>
            <a:chExt cx="4037329" cy="1010919"/>
          </a:xfrm>
        </p:grpSpPr>
        <p:sp>
          <p:nvSpPr>
            <p:cNvPr id="18" name="object 18"/>
            <p:cNvSpPr/>
            <p:nvPr/>
          </p:nvSpPr>
          <p:spPr>
            <a:xfrm>
              <a:off x="1831085" y="3888486"/>
              <a:ext cx="151130" cy="375285"/>
            </a:xfrm>
            <a:custGeom>
              <a:avLst/>
              <a:gdLst/>
              <a:ahLst/>
              <a:cxnLst/>
              <a:rect l="l" t="t" r="r" b="b"/>
              <a:pathLst>
                <a:path w="151130" h="375285">
                  <a:moveTo>
                    <a:pt x="75437" y="0"/>
                  </a:moveTo>
                  <a:lnTo>
                    <a:pt x="0" y="75437"/>
                  </a:lnTo>
                  <a:lnTo>
                    <a:pt x="37718" y="75437"/>
                  </a:lnTo>
                  <a:lnTo>
                    <a:pt x="37718" y="299465"/>
                  </a:lnTo>
                  <a:lnTo>
                    <a:pt x="0" y="299465"/>
                  </a:lnTo>
                  <a:lnTo>
                    <a:pt x="75437" y="374903"/>
                  </a:lnTo>
                  <a:lnTo>
                    <a:pt x="150875" y="299465"/>
                  </a:lnTo>
                  <a:lnTo>
                    <a:pt x="113156" y="299465"/>
                  </a:lnTo>
                  <a:lnTo>
                    <a:pt x="113156" y="75437"/>
                  </a:lnTo>
                  <a:lnTo>
                    <a:pt x="150875" y="75437"/>
                  </a:lnTo>
                  <a:lnTo>
                    <a:pt x="75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31085" y="3888486"/>
              <a:ext cx="151130" cy="375285"/>
            </a:xfrm>
            <a:custGeom>
              <a:avLst/>
              <a:gdLst/>
              <a:ahLst/>
              <a:cxnLst/>
              <a:rect l="l" t="t" r="r" b="b"/>
              <a:pathLst>
                <a:path w="151130" h="375285">
                  <a:moveTo>
                    <a:pt x="75437" y="0"/>
                  </a:moveTo>
                  <a:lnTo>
                    <a:pt x="150875" y="75437"/>
                  </a:lnTo>
                  <a:lnTo>
                    <a:pt x="113156" y="75437"/>
                  </a:lnTo>
                  <a:lnTo>
                    <a:pt x="113156" y="299465"/>
                  </a:lnTo>
                  <a:lnTo>
                    <a:pt x="150875" y="299465"/>
                  </a:lnTo>
                  <a:lnTo>
                    <a:pt x="75437" y="374903"/>
                  </a:lnTo>
                  <a:lnTo>
                    <a:pt x="0" y="299465"/>
                  </a:lnTo>
                  <a:lnTo>
                    <a:pt x="37718" y="299465"/>
                  </a:lnTo>
                  <a:lnTo>
                    <a:pt x="37718" y="75437"/>
                  </a:lnTo>
                  <a:lnTo>
                    <a:pt x="0" y="75437"/>
                  </a:lnTo>
                  <a:lnTo>
                    <a:pt x="75437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5685" y="3637026"/>
              <a:ext cx="1490980" cy="960119"/>
            </a:xfrm>
            <a:custGeom>
              <a:avLst/>
              <a:gdLst/>
              <a:ahLst/>
              <a:cxnLst/>
              <a:rect l="l" t="t" r="r" b="b"/>
              <a:pathLst>
                <a:path w="1490979" h="960120">
                  <a:moveTo>
                    <a:pt x="0" y="960119"/>
                  </a:moveTo>
                  <a:lnTo>
                    <a:pt x="1490472" y="960119"/>
                  </a:lnTo>
                  <a:lnTo>
                    <a:pt x="1490472" y="0"/>
                  </a:lnTo>
                  <a:lnTo>
                    <a:pt x="0" y="0"/>
                  </a:lnTo>
                  <a:lnTo>
                    <a:pt x="0" y="960119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33138" y="3765041"/>
            <a:ext cx="1143000" cy="64008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Fichier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travail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2209" y="3563873"/>
            <a:ext cx="1198245" cy="1033780"/>
          </a:xfrm>
          <a:prstGeom prst="rect">
            <a:avLst/>
          </a:prstGeom>
          <a:solidFill>
            <a:srgbClr val="FFC000"/>
          </a:solidFill>
          <a:ln w="12700">
            <a:solidFill>
              <a:srgbClr val="2E528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Dépôt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changements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66384" y="2802382"/>
            <a:ext cx="4055110" cy="1628139"/>
            <a:chOff x="5866384" y="2802382"/>
            <a:chExt cx="4055110" cy="1628139"/>
          </a:xfrm>
        </p:grpSpPr>
        <p:sp>
          <p:nvSpPr>
            <p:cNvPr id="24" name="object 24"/>
            <p:cNvSpPr/>
            <p:nvPr/>
          </p:nvSpPr>
          <p:spPr>
            <a:xfrm>
              <a:off x="5872734" y="3970782"/>
              <a:ext cx="347980" cy="146685"/>
            </a:xfrm>
            <a:custGeom>
              <a:avLst/>
              <a:gdLst/>
              <a:ahLst/>
              <a:cxnLst/>
              <a:rect l="l" t="t" r="r" b="b"/>
              <a:pathLst>
                <a:path w="347979" h="146685">
                  <a:moveTo>
                    <a:pt x="274319" y="0"/>
                  </a:moveTo>
                  <a:lnTo>
                    <a:pt x="274319" y="36576"/>
                  </a:lnTo>
                  <a:lnTo>
                    <a:pt x="73151" y="36576"/>
                  </a:lnTo>
                  <a:lnTo>
                    <a:pt x="73151" y="0"/>
                  </a:lnTo>
                  <a:lnTo>
                    <a:pt x="0" y="73152"/>
                  </a:lnTo>
                  <a:lnTo>
                    <a:pt x="73151" y="146304"/>
                  </a:lnTo>
                  <a:lnTo>
                    <a:pt x="73151" y="109728"/>
                  </a:lnTo>
                  <a:lnTo>
                    <a:pt x="274319" y="109728"/>
                  </a:lnTo>
                  <a:lnTo>
                    <a:pt x="274319" y="146304"/>
                  </a:lnTo>
                  <a:lnTo>
                    <a:pt x="347471" y="73152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2734" y="3970782"/>
              <a:ext cx="347980" cy="146685"/>
            </a:xfrm>
            <a:custGeom>
              <a:avLst/>
              <a:gdLst/>
              <a:ahLst/>
              <a:cxnLst/>
              <a:rect l="l" t="t" r="r" b="b"/>
              <a:pathLst>
                <a:path w="347979" h="146685">
                  <a:moveTo>
                    <a:pt x="0" y="73152"/>
                  </a:moveTo>
                  <a:lnTo>
                    <a:pt x="73151" y="0"/>
                  </a:lnTo>
                  <a:lnTo>
                    <a:pt x="73151" y="36576"/>
                  </a:lnTo>
                  <a:lnTo>
                    <a:pt x="274319" y="36576"/>
                  </a:lnTo>
                  <a:lnTo>
                    <a:pt x="274319" y="0"/>
                  </a:lnTo>
                  <a:lnTo>
                    <a:pt x="347471" y="73152"/>
                  </a:lnTo>
                  <a:lnTo>
                    <a:pt x="274319" y="146304"/>
                  </a:lnTo>
                  <a:lnTo>
                    <a:pt x="274319" y="109728"/>
                  </a:lnTo>
                  <a:lnTo>
                    <a:pt x="73151" y="109728"/>
                  </a:lnTo>
                  <a:lnTo>
                    <a:pt x="73151" y="146304"/>
                  </a:lnTo>
                  <a:lnTo>
                    <a:pt x="0" y="73152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58734" y="2827782"/>
              <a:ext cx="1737360" cy="1577340"/>
            </a:xfrm>
            <a:custGeom>
              <a:avLst/>
              <a:gdLst/>
              <a:ahLst/>
              <a:cxnLst/>
              <a:rect l="l" t="t" r="r" b="b"/>
              <a:pathLst>
                <a:path w="1737359" h="1577339">
                  <a:moveTo>
                    <a:pt x="0" y="1577339"/>
                  </a:moveTo>
                  <a:lnTo>
                    <a:pt x="1737360" y="1577339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1577339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273033" y="2942082"/>
            <a:ext cx="1485900" cy="407034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Fichier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travail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09609" y="3810761"/>
            <a:ext cx="1485900" cy="462280"/>
          </a:xfrm>
          <a:prstGeom prst="rect">
            <a:avLst/>
          </a:prstGeom>
          <a:solidFill>
            <a:srgbClr val="FFC000"/>
          </a:solidFill>
          <a:ln w="12700">
            <a:solidFill>
              <a:srgbClr val="2E528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Dépôt</a:t>
            </a:r>
            <a:endParaRPr sz="14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changements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957056" y="3406647"/>
            <a:ext cx="195580" cy="351155"/>
            <a:chOff x="8957056" y="3406647"/>
            <a:chExt cx="195580" cy="351155"/>
          </a:xfrm>
        </p:grpSpPr>
        <p:sp>
          <p:nvSpPr>
            <p:cNvPr id="30" name="object 30"/>
            <p:cNvSpPr/>
            <p:nvPr/>
          </p:nvSpPr>
          <p:spPr>
            <a:xfrm>
              <a:off x="8963406" y="3412997"/>
              <a:ext cx="182880" cy="338455"/>
            </a:xfrm>
            <a:custGeom>
              <a:avLst/>
              <a:gdLst/>
              <a:ahLst/>
              <a:cxnLst/>
              <a:rect l="l" t="t" r="r" b="b"/>
              <a:pathLst>
                <a:path w="182879" h="338454">
                  <a:moveTo>
                    <a:pt x="91440" y="0"/>
                  </a:moveTo>
                  <a:lnTo>
                    <a:pt x="0" y="91439"/>
                  </a:lnTo>
                  <a:lnTo>
                    <a:pt x="45720" y="91439"/>
                  </a:lnTo>
                  <a:lnTo>
                    <a:pt x="45720" y="246887"/>
                  </a:lnTo>
                  <a:lnTo>
                    <a:pt x="0" y="246887"/>
                  </a:lnTo>
                  <a:lnTo>
                    <a:pt x="91440" y="338327"/>
                  </a:lnTo>
                  <a:lnTo>
                    <a:pt x="182879" y="246887"/>
                  </a:lnTo>
                  <a:lnTo>
                    <a:pt x="137160" y="246887"/>
                  </a:lnTo>
                  <a:lnTo>
                    <a:pt x="137160" y="91439"/>
                  </a:lnTo>
                  <a:lnTo>
                    <a:pt x="182879" y="9143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3406" y="3412997"/>
              <a:ext cx="182880" cy="338455"/>
            </a:xfrm>
            <a:custGeom>
              <a:avLst/>
              <a:gdLst/>
              <a:ahLst/>
              <a:cxnLst/>
              <a:rect l="l" t="t" r="r" b="b"/>
              <a:pathLst>
                <a:path w="182879" h="338454">
                  <a:moveTo>
                    <a:pt x="91440" y="0"/>
                  </a:moveTo>
                  <a:lnTo>
                    <a:pt x="182879" y="91439"/>
                  </a:lnTo>
                  <a:lnTo>
                    <a:pt x="137160" y="91439"/>
                  </a:lnTo>
                  <a:lnTo>
                    <a:pt x="137160" y="246887"/>
                  </a:lnTo>
                  <a:lnTo>
                    <a:pt x="182879" y="246887"/>
                  </a:lnTo>
                  <a:lnTo>
                    <a:pt x="91440" y="338327"/>
                  </a:lnTo>
                  <a:lnTo>
                    <a:pt x="0" y="246887"/>
                  </a:lnTo>
                  <a:lnTo>
                    <a:pt x="45720" y="246887"/>
                  </a:lnTo>
                  <a:lnTo>
                    <a:pt x="45720" y="91439"/>
                  </a:lnTo>
                  <a:lnTo>
                    <a:pt x="0" y="91439"/>
                  </a:lnTo>
                  <a:lnTo>
                    <a:pt x="9144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289285" y="3344417"/>
            <a:ext cx="1298575" cy="763905"/>
          </a:xfrm>
          <a:prstGeom prst="rect">
            <a:avLst/>
          </a:prstGeom>
          <a:solidFill>
            <a:srgbClr val="FFC000"/>
          </a:solidFill>
          <a:ln w="12700">
            <a:solidFill>
              <a:srgbClr val="2E528F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Dépôt</a:t>
            </a:r>
            <a:endParaRPr sz="140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  <a:spcBef>
                <a:spcPts val="1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changements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885171" y="3626103"/>
            <a:ext cx="410845" cy="145415"/>
            <a:chOff x="9885171" y="3626103"/>
            <a:chExt cx="410845" cy="145415"/>
          </a:xfrm>
        </p:grpSpPr>
        <p:sp>
          <p:nvSpPr>
            <p:cNvPr id="34" name="object 34"/>
            <p:cNvSpPr/>
            <p:nvPr/>
          </p:nvSpPr>
          <p:spPr>
            <a:xfrm>
              <a:off x="9891521" y="3632453"/>
              <a:ext cx="398145" cy="132715"/>
            </a:xfrm>
            <a:custGeom>
              <a:avLst/>
              <a:gdLst/>
              <a:ahLst/>
              <a:cxnLst/>
              <a:rect l="l" t="t" r="r" b="b"/>
              <a:pathLst>
                <a:path w="398145" h="132714">
                  <a:moveTo>
                    <a:pt x="331470" y="0"/>
                  </a:moveTo>
                  <a:lnTo>
                    <a:pt x="331470" y="33147"/>
                  </a:lnTo>
                  <a:lnTo>
                    <a:pt x="66294" y="33147"/>
                  </a:lnTo>
                  <a:lnTo>
                    <a:pt x="66294" y="0"/>
                  </a:lnTo>
                  <a:lnTo>
                    <a:pt x="0" y="66294"/>
                  </a:lnTo>
                  <a:lnTo>
                    <a:pt x="66294" y="132588"/>
                  </a:lnTo>
                  <a:lnTo>
                    <a:pt x="66294" y="99441"/>
                  </a:lnTo>
                  <a:lnTo>
                    <a:pt x="331470" y="99441"/>
                  </a:lnTo>
                  <a:lnTo>
                    <a:pt x="331470" y="132588"/>
                  </a:lnTo>
                  <a:lnTo>
                    <a:pt x="397763" y="66294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91521" y="3632453"/>
              <a:ext cx="398145" cy="132715"/>
            </a:xfrm>
            <a:custGeom>
              <a:avLst/>
              <a:gdLst/>
              <a:ahLst/>
              <a:cxnLst/>
              <a:rect l="l" t="t" r="r" b="b"/>
              <a:pathLst>
                <a:path w="398145" h="132714">
                  <a:moveTo>
                    <a:pt x="0" y="66294"/>
                  </a:moveTo>
                  <a:lnTo>
                    <a:pt x="66294" y="0"/>
                  </a:lnTo>
                  <a:lnTo>
                    <a:pt x="66294" y="33147"/>
                  </a:lnTo>
                  <a:lnTo>
                    <a:pt x="331470" y="33147"/>
                  </a:lnTo>
                  <a:lnTo>
                    <a:pt x="331470" y="0"/>
                  </a:lnTo>
                  <a:lnTo>
                    <a:pt x="397763" y="66294"/>
                  </a:lnTo>
                  <a:lnTo>
                    <a:pt x="331470" y="132588"/>
                  </a:lnTo>
                  <a:lnTo>
                    <a:pt x="331470" y="99441"/>
                  </a:lnTo>
                  <a:lnTo>
                    <a:pt x="66294" y="99441"/>
                  </a:lnTo>
                  <a:lnTo>
                    <a:pt x="66294" y="132588"/>
                  </a:lnTo>
                  <a:lnTo>
                    <a:pt x="0" y="66294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15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/>
              <a:t>01-</a:t>
            </a:r>
            <a:r>
              <a:rPr sz="1800" spc="-10" dirty="0"/>
              <a:t>Manipuler</a:t>
            </a:r>
            <a:r>
              <a:rPr sz="1800" spc="-85" dirty="0"/>
              <a:t> </a:t>
            </a:r>
            <a:r>
              <a:rPr sz="1800" dirty="0"/>
              <a:t>les</a:t>
            </a:r>
            <a:r>
              <a:rPr sz="1800" spc="-10" dirty="0"/>
              <a:t> </a:t>
            </a:r>
            <a:r>
              <a:rPr sz="1800" dirty="0"/>
              <a:t>outils</a:t>
            </a:r>
            <a:r>
              <a:rPr sz="1800" spc="-15" dirty="0"/>
              <a:t> </a:t>
            </a:r>
            <a:r>
              <a:rPr sz="1800" dirty="0"/>
              <a:t>de</a:t>
            </a:r>
            <a:r>
              <a:rPr sz="1800" spc="-55" dirty="0"/>
              <a:t> </a:t>
            </a:r>
            <a:r>
              <a:rPr sz="1800" spc="-10" dirty="0"/>
              <a:t>gestion</a:t>
            </a:r>
            <a:r>
              <a:rPr sz="1800" spc="-5" dirty="0"/>
              <a:t> </a:t>
            </a:r>
            <a:r>
              <a:rPr sz="1800" dirty="0"/>
              <a:t>de</a:t>
            </a:r>
            <a:r>
              <a:rPr sz="1800" spc="-25" dirty="0"/>
              <a:t> </a:t>
            </a:r>
            <a:r>
              <a:rPr sz="1800" spc="-10" dirty="0"/>
              <a:t>versions</a:t>
            </a:r>
            <a:endParaRPr sz="1800"/>
          </a:p>
          <a:p>
            <a:pPr marL="45085">
              <a:lnSpc>
                <a:spcPct val="100000"/>
              </a:lnSpc>
              <a:spcBef>
                <a:spcPts val="105"/>
              </a:spcBef>
            </a:pPr>
            <a:r>
              <a:rPr sz="1800" spc="-10" dirty="0"/>
              <a:t>(Git/Gitlab)</a:t>
            </a:r>
            <a:r>
              <a:rPr sz="1800" spc="-15" dirty="0"/>
              <a:t> </a:t>
            </a:r>
            <a:r>
              <a:rPr sz="1800" spc="-50" dirty="0"/>
              <a:t>:</a:t>
            </a:r>
            <a:endParaRPr sz="180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5082" y="915161"/>
            <a:ext cx="11363960" cy="186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550">
              <a:latin typeface="Calibri"/>
              <a:cs typeface="Calibri"/>
            </a:endParaRPr>
          </a:p>
          <a:p>
            <a:pPr marL="73406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C’est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quoi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versions?</a:t>
            </a:r>
            <a:endParaRPr sz="1550">
              <a:latin typeface="Calibri"/>
              <a:cs typeface="Calibri"/>
            </a:endParaRPr>
          </a:p>
          <a:p>
            <a:pPr marL="930910" indent="-17526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930910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également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appelé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historique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2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contrôle</a:t>
            </a:r>
            <a:r>
              <a:rPr sz="1150" spc="1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(en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anglais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i="1" dirty="0">
                <a:solidFill>
                  <a:srgbClr val="1F2021"/>
                </a:solidFill>
                <a:latin typeface="Calibri"/>
                <a:cs typeface="Calibri"/>
              </a:rPr>
              <a:t>version</a:t>
            </a:r>
            <a:r>
              <a:rPr sz="1150" i="1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i="1" dirty="0">
                <a:solidFill>
                  <a:srgbClr val="1F2021"/>
                </a:solidFill>
                <a:latin typeface="Calibri"/>
                <a:cs typeface="Calibri"/>
              </a:rPr>
              <a:t>control</a:t>
            </a:r>
            <a:r>
              <a:rPr sz="1150" i="1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i="1" dirty="0">
                <a:solidFill>
                  <a:srgbClr val="1F2021"/>
                </a:solidFill>
                <a:latin typeface="Calibri"/>
                <a:cs typeface="Calibri"/>
              </a:rPr>
              <a:t>system</a:t>
            </a:r>
            <a:r>
              <a:rPr sz="1150" i="1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(VCS))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se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réfère,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milieu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numérique,</a:t>
            </a:r>
            <a:r>
              <a:rPr sz="1150" spc="1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au</a:t>
            </a:r>
            <a:endParaRPr sz="1150">
              <a:latin typeface="Calibri"/>
              <a:cs typeface="Calibri"/>
            </a:endParaRPr>
          </a:p>
          <a:p>
            <a:pPr marL="92964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stockage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plusieurs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versions de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fichier(s)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afin</a:t>
            </a:r>
            <a:r>
              <a:rPr sz="12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pouvoir</a:t>
            </a:r>
            <a:r>
              <a:rPr sz="12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tracer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l'évolution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chronologique</a:t>
            </a:r>
            <a:r>
              <a:rPr sz="120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200" spc="-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travers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2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changements</a:t>
            </a:r>
            <a:r>
              <a:rPr sz="1200" spc="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apportés d'une</a:t>
            </a:r>
            <a:r>
              <a:rPr sz="1200" spc="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version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200" spc="-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l'autre.</a:t>
            </a:r>
            <a:endParaRPr sz="1200">
              <a:latin typeface="Calibri"/>
              <a:cs typeface="Calibri"/>
            </a:endParaRPr>
          </a:p>
          <a:p>
            <a:pPr marL="930910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930910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Elle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peut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s'appliquer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fichier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individuel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(exemple</a:t>
            </a:r>
            <a:r>
              <a:rPr sz="1150" spc="1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r>
              <a:rPr sz="1150" spc="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document</a:t>
            </a:r>
            <a:r>
              <a:rPr sz="1150" spc="1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texte)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plusieurs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fichiers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d'un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projet;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elle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peut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se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faire</a:t>
            </a:r>
            <a:r>
              <a:rPr sz="1150" spc="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au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niveau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individuel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groupes</a:t>
            </a:r>
            <a:endParaRPr sz="1150">
              <a:latin typeface="Calibri"/>
              <a:cs typeface="Calibri"/>
            </a:endParaRPr>
          </a:p>
          <a:p>
            <a:pPr marL="930910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930910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se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fait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aussi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150" spc="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base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plateformes</a:t>
            </a:r>
            <a:r>
              <a:rPr sz="1150" spc="1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collaboratives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privées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open</a:t>
            </a:r>
            <a:r>
              <a:rPr sz="1150" spc="1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source,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150" spc="1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par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exemple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0545AC"/>
                </a:solidFill>
                <a:latin typeface="Calibri"/>
                <a:cs typeface="Calibri"/>
              </a:rPr>
              <a:t>GitHub</a:t>
            </a:r>
            <a:r>
              <a:rPr sz="1150" spc="65" dirty="0">
                <a:solidFill>
                  <a:srgbClr val="0545AC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B90000"/>
                </a:solidFill>
                <a:latin typeface="Calibri"/>
                <a:cs typeface="Calibri"/>
              </a:rPr>
              <a:t>GitLab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909319" indent="-17526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909319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On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peut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diviser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systèmes</a:t>
            </a:r>
            <a:r>
              <a:rPr sz="1150" spc="1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en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trois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catégories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49323"/>
              <a:ext cx="11516995" cy="5116195"/>
            </a:xfrm>
            <a:custGeom>
              <a:avLst/>
              <a:gdLst/>
              <a:ahLst/>
              <a:cxnLst/>
              <a:rect l="l" t="t" r="r" b="b"/>
              <a:pathLst>
                <a:path w="11516995" h="5116195">
                  <a:moveTo>
                    <a:pt x="11516487" y="0"/>
                  </a:moveTo>
                  <a:lnTo>
                    <a:pt x="0" y="0"/>
                  </a:lnTo>
                  <a:lnTo>
                    <a:pt x="0" y="5115941"/>
                  </a:lnTo>
                  <a:lnTo>
                    <a:pt x="11516487" y="5115941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49323"/>
              <a:ext cx="11516995" cy="5116195"/>
            </a:xfrm>
            <a:custGeom>
              <a:avLst/>
              <a:gdLst/>
              <a:ahLst/>
              <a:cxnLst/>
              <a:rect l="l" t="t" r="r" b="b"/>
              <a:pathLst>
                <a:path w="11516995" h="5116195">
                  <a:moveTo>
                    <a:pt x="0" y="5115941"/>
                  </a:moveTo>
                  <a:lnTo>
                    <a:pt x="11516487" y="5115941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15941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15484"/>
              <a:ext cx="558165" cy="1339850"/>
            </a:xfrm>
            <a:custGeom>
              <a:avLst/>
              <a:gdLst/>
              <a:ahLst/>
              <a:cxnLst/>
              <a:rect l="l" t="t" r="r" b="b"/>
              <a:pathLst>
                <a:path w="558165" h="1339850">
                  <a:moveTo>
                    <a:pt x="557657" y="0"/>
                  </a:moveTo>
                  <a:lnTo>
                    <a:pt x="0" y="0"/>
                  </a:lnTo>
                  <a:lnTo>
                    <a:pt x="0" y="1072692"/>
                  </a:lnTo>
                  <a:lnTo>
                    <a:pt x="4488" y="1120622"/>
                  </a:lnTo>
                  <a:lnTo>
                    <a:pt x="17437" y="1165733"/>
                  </a:lnTo>
                  <a:lnTo>
                    <a:pt x="38061" y="1207274"/>
                  </a:lnTo>
                  <a:lnTo>
                    <a:pt x="65570" y="1244498"/>
                  </a:lnTo>
                  <a:lnTo>
                    <a:pt x="99174" y="1276629"/>
                  </a:lnTo>
                  <a:lnTo>
                    <a:pt x="138087" y="1302943"/>
                  </a:lnTo>
                  <a:lnTo>
                    <a:pt x="181521" y="1322666"/>
                  </a:lnTo>
                  <a:lnTo>
                    <a:pt x="228701" y="1335049"/>
                  </a:lnTo>
                  <a:lnTo>
                    <a:pt x="278828" y="1339342"/>
                  </a:lnTo>
                  <a:lnTo>
                    <a:pt x="557657" y="1339342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6115" y="5179308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895" y="893445"/>
            <a:ext cx="8399780" cy="11214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550">
              <a:latin typeface="Calibri"/>
              <a:cs typeface="Calibri"/>
            </a:endParaRPr>
          </a:p>
          <a:p>
            <a:pPr marL="68707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fork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Contribution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endParaRPr sz="1550">
              <a:latin typeface="Calibri"/>
              <a:cs typeface="Calibri"/>
            </a:endParaRPr>
          </a:p>
          <a:p>
            <a:pPr marL="549910">
              <a:lnSpc>
                <a:spcPct val="100000"/>
              </a:lnSpc>
              <a:spcBef>
                <a:spcPts val="90"/>
              </a:spcBef>
            </a:pPr>
            <a:r>
              <a:rPr sz="1800" dirty="0">
                <a:latin typeface="Calibri"/>
                <a:cs typeface="Calibri"/>
              </a:rPr>
              <a:t>Afin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pouvoir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distant,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l’option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gitlab: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09259" y="2093976"/>
            <a:ext cx="6337300" cy="4293235"/>
            <a:chOff x="5509259" y="2093976"/>
            <a:chExt cx="6337300" cy="42932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2703" y="2093976"/>
              <a:ext cx="6213348" cy="8549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259" y="3314700"/>
              <a:ext cx="6030468" cy="307238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20876" y="2679014"/>
            <a:ext cx="434721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100"/>
              </a:spcBef>
              <a:buChar char="-"/>
              <a:tabLst>
                <a:tab pos="300355" algn="l"/>
              </a:tabLst>
            </a:pPr>
            <a:r>
              <a:rPr sz="1800" dirty="0">
                <a:latin typeface="Calibri"/>
                <a:cs typeface="Calibri"/>
              </a:rPr>
              <a:t>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cliquant sur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fork,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nouvelle </a:t>
            </a:r>
            <a:r>
              <a:rPr sz="1800" spc="-10" dirty="0">
                <a:latin typeface="Calibri"/>
                <a:cs typeface="Calibri"/>
              </a:rPr>
              <a:t>fenêtre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«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»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apparait;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1800">
              <a:latin typeface="Calibri"/>
              <a:cs typeface="Calibri"/>
            </a:endParaRPr>
          </a:p>
          <a:p>
            <a:pPr marL="300355" indent="-287655">
              <a:lnSpc>
                <a:spcPct val="100000"/>
              </a:lnSpc>
              <a:buChar char="-"/>
              <a:tabLst>
                <a:tab pos="300355" algn="l"/>
              </a:tabLst>
            </a:pP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indiquer,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cette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notre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fork,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namespace,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visibilité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1716" y="2413380"/>
            <a:ext cx="5850890" cy="455295"/>
          </a:xfrm>
          <a:custGeom>
            <a:avLst/>
            <a:gdLst/>
            <a:ahLst/>
            <a:cxnLst/>
            <a:rect l="l" t="t" r="r" b="b"/>
            <a:pathLst>
              <a:path w="5850890" h="455294">
                <a:moveTo>
                  <a:pt x="5773894" y="28457"/>
                </a:moveTo>
                <a:lnTo>
                  <a:pt x="0" y="435864"/>
                </a:lnTo>
                <a:lnTo>
                  <a:pt x="1270" y="454787"/>
                </a:lnTo>
                <a:lnTo>
                  <a:pt x="5775232" y="47502"/>
                </a:lnTo>
                <a:lnTo>
                  <a:pt x="5773894" y="28457"/>
                </a:lnTo>
                <a:close/>
              </a:path>
              <a:path w="5850890" h="455294">
                <a:moveTo>
                  <a:pt x="5838273" y="27559"/>
                </a:moveTo>
                <a:lnTo>
                  <a:pt x="5786628" y="27559"/>
                </a:lnTo>
                <a:lnTo>
                  <a:pt x="5787898" y="46609"/>
                </a:lnTo>
                <a:lnTo>
                  <a:pt x="5775232" y="47502"/>
                </a:lnTo>
                <a:lnTo>
                  <a:pt x="5777230" y="75946"/>
                </a:lnTo>
                <a:lnTo>
                  <a:pt x="5850509" y="32639"/>
                </a:lnTo>
                <a:lnTo>
                  <a:pt x="5838273" y="27559"/>
                </a:lnTo>
                <a:close/>
              </a:path>
              <a:path w="5850890" h="455294">
                <a:moveTo>
                  <a:pt x="5786628" y="27559"/>
                </a:moveTo>
                <a:lnTo>
                  <a:pt x="5773894" y="28457"/>
                </a:lnTo>
                <a:lnTo>
                  <a:pt x="5775169" y="46609"/>
                </a:lnTo>
                <a:lnTo>
                  <a:pt x="5775232" y="47502"/>
                </a:lnTo>
                <a:lnTo>
                  <a:pt x="5787898" y="46609"/>
                </a:lnTo>
                <a:lnTo>
                  <a:pt x="5786687" y="28457"/>
                </a:lnTo>
                <a:lnTo>
                  <a:pt x="5786628" y="27559"/>
                </a:lnTo>
                <a:close/>
              </a:path>
              <a:path w="5850890" h="455294">
                <a:moveTo>
                  <a:pt x="5771896" y="0"/>
                </a:moveTo>
                <a:lnTo>
                  <a:pt x="5773831" y="27559"/>
                </a:lnTo>
                <a:lnTo>
                  <a:pt x="5773894" y="28457"/>
                </a:lnTo>
                <a:lnTo>
                  <a:pt x="5786628" y="27559"/>
                </a:lnTo>
                <a:lnTo>
                  <a:pt x="5838273" y="27559"/>
                </a:lnTo>
                <a:lnTo>
                  <a:pt x="577189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40</a:t>
            </a:fld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49323"/>
              <a:ext cx="11516995" cy="5116195"/>
            </a:xfrm>
            <a:custGeom>
              <a:avLst/>
              <a:gdLst/>
              <a:ahLst/>
              <a:cxnLst/>
              <a:rect l="l" t="t" r="r" b="b"/>
              <a:pathLst>
                <a:path w="11516995" h="5116195">
                  <a:moveTo>
                    <a:pt x="11516487" y="0"/>
                  </a:moveTo>
                  <a:lnTo>
                    <a:pt x="0" y="0"/>
                  </a:lnTo>
                  <a:lnTo>
                    <a:pt x="0" y="5115941"/>
                  </a:lnTo>
                  <a:lnTo>
                    <a:pt x="11516487" y="5115941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49323"/>
              <a:ext cx="11516995" cy="5116195"/>
            </a:xfrm>
            <a:custGeom>
              <a:avLst/>
              <a:gdLst/>
              <a:ahLst/>
              <a:cxnLst/>
              <a:rect l="l" t="t" r="r" b="b"/>
              <a:pathLst>
                <a:path w="11516995" h="5116195">
                  <a:moveTo>
                    <a:pt x="0" y="5115941"/>
                  </a:moveTo>
                  <a:lnTo>
                    <a:pt x="11516487" y="5115941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15941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15484"/>
              <a:ext cx="558165" cy="1339850"/>
            </a:xfrm>
            <a:custGeom>
              <a:avLst/>
              <a:gdLst/>
              <a:ahLst/>
              <a:cxnLst/>
              <a:rect l="l" t="t" r="r" b="b"/>
              <a:pathLst>
                <a:path w="558165" h="1339850">
                  <a:moveTo>
                    <a:pt x="557657" y="0"/>
                  </a:moveTo>
                  <a:lnTo>
                    <a:pt x="0" y="0"/>
                  </a:lnTo>
                  <a:lnTo>
                    <a:pt x="0" y="1072692"/>
                  </a:lnTo>
                  <a:lnTo>
                    <a:pt x="4488" y="1120622"/>
                  </a:lnTo>
                  <a:lnTo>
                    <a:pt x="17437" y="1165733"/>
                  </a:lnTo>
                  <a:lnTo>
                    <a:pt x="38061" y="1207274"/>
                  </a:lnTo>
                  <a:lnTo>
                    <a:pt x="65570" y="1244498"/>
                  </a:lnTo>
                  <a:lnTo>
                    <a:pt x="99174" y="1276629"/>
                  </a:lnTo>
                  <a:lnTo>
                    <a:pt x="138087" y="1302943"/>
                  </a:lnTo>
                  <a:lnTo>
                    <a:pt x="181521" y="1322666"/>
                  </a:lnTo>
                  <a:lnTo>
                    <a:pt x="228701" y="1335049"/>
                  </a:lnTo>
                  <a:lnTo>
                    <a:pt x="278828" y="1339342"/>
                  </a:lnTo>
                  <a:lnTo>
                    <a:pt x="557657" y="1339342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6115" y="5179308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5204" y="3273552"/>
            <a:ext cx="6400800" cy="3200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3895" y="893445"/>
            <a:ext cx="10797540" cy="1762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550">
              <a:latin typeface="Calibri"/>
              <a:cs typeface="Calibri"/>
            </a:endParaRPr>
          </a:p>
          <a:p>
            <a:pPr marL="68707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fork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Contribution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endParaRPr sz="1550">
              <a:latin typeface="Calibri"/>
              <a:cs typeface="Calibri"/>
            </a:endParaRPr>
          </a:p>
          <a:p>
            <a:pPr marL="849630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latin typeface="Calibri"/>
                <a:cs typeface="Calibri"/>
              </a:rPr>
              <a:t>Sur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répertoire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travail,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créons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accès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lançant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suivante:</a:t>
            </a:r>
            <a:endParaRPr sz="1800">
              <a:latin typeface="Calibri"/>
              <a:cs typeface="Calibri"/>
            </a:endParaRPr>
          </a:p>
          <a:p>
            <a:pPr marL="1124585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latin typeface="Lucida Console"/>
                <a:cs typeface="Lucida Console"/>
              </a:rPr>
              <a:t>$</a:t>
            </a:r>
            <a:r>
              <a:rPr sz="1800" spc="-8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git</a:t>
            </a:r>
            <a:r>
              <a:rPr sz="1800" spc="-7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remote</a:t>
            </a:r>
            <a:r>
              <a:rPr sz="1800" spc="-4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add</a:t>
            </a:r>
            <a:r>
              <a:rPr sz="1800" spc="-4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ma_copie</a:t>
            </a:r>
            <a:r>
              <a:rPr sz="1800" spc="-45" dirty="0">
                <a:latin typeface="Lucida Console"/>
                <a:cs typeface="Lucida Console"/>
              </a:rPr>
              <a:t> </a:t>
            </a:r>
            <a:r>
              <a:rPr sz="1800" spc="-10" dirty="0">
                <a:latin typeface="Lucida Console"/>
                <a:cs typeface="Lucida Console"/>
              </a:rPr>
              <a:t>https://gitlab.com/asmae.youala/demo_dev.git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73602" y="2544317"/>
            <a:ext cx="7329170" cy="439420"/>
          </a:xfrm>
          <a:custGeom>
            <a:avLst/>
            <a:gdLst/>
            <a:ahLst/>
            <a:cxnLst/>
            <a:rect l="l" t="t" r="r" b="b"/>
            <a:pathLst>
              <a:path w="7329170" h="439419">
                <a:moveTo>
                  <a:pt x="7328916" y="0"/>
                </a:moveTo>
                <a:lnTo>
                  <a:pt x="7326804" y="69348"/>
                </a:lnTo>
                <a:lnTo>
                  <a:pt x="7320926" y="129588"/>
                </a:lnTo>
                <a:lnTo>
                  <a:pt x="7311963" y="177100"/>
                </a:lnTo>
                <a:lnTo>
                  <a:pt x="7287514" y="219456"/>
                </a:lnTo>
                <a:lnTo>
                  <a:pt x="4031742" y="219456"/>
                </a:lnTo>
                <a:lnTo>
                  <a:pt x="4018657" y="230648"/>
                </a:lnTo>
                <a:lnTo>
                  <a:pt x="4007292" y="261811"/>
                </a:lnTo>
                <a:lnTo>
                  <a:pt x="3998329" y="309323"/>
                </a:lnTo>
                <a:lnTo>
                  <a:pt x="3992451" y="369563"/>
                </a:lnTo>
                <a:lnTo>
                  <a:pt x="3990340" y="438912"/>
                </a:lnTo>
                <a:lnTo>
                  <a:pt x="3988227" y="369563"/>
                </a:lnTo>
                <a:lnTo>
                  <a:pt x="3982342" y="309323"/>
                </a:lnTo>
                <a:lnTo>
                  <a:pt x="3973359" y="261811"/>
                </a:lnTo>
                <a:lnTo>
                  <a:pt x="3961957" y="230648"/>
                </a:lnTo>
                <a:lnTo>
                  <a:pt x="3948811" y="219456"/>
                </a:lnTo>
                <a:lnTo>
                  <a:pt x="1239265" y="219456"/>
                </a:lnTo>
                <a:lnTo>
                  <a:pt x="1226181" y="208263"/>
                </a:lnTo>
                <a:lnTo>
                  <a:pt x="1214816" y="177100"/>
                </a:lnTo>
                <a:lnTo>
                  <a:pt x="1205853" y="129588"/>
                </a:lnTo>
                <a:lnTo>
                  <a:pt x="1199975" y="69348"/>
                </a:lnTo>
                <a:lnTo>
                  <a:pt x="1197864" y="0"/>
                </a:lnTo>
              </a:path>
              <a:path w="7329170" h="439419">
                <a:moveTo>
                  <a:pt x="1110996" y="86868"/>
                </a:moveTo>
                <a:lnTo>
                  <a:pt x="1109033" y="138499"/>
                </a:lnTo>
                <a:lnTo>
                  <a:pt x="1103677" y="180641"/>
                </a:lnTo>
                <a:lnTo>
                  <a:pt x="1095726" y="209043"/>
                </a:lnTo>
                <a:lnTo>
                  <a:pt x="1085977" y="219456"/>
                </a:lnTo>
                <a:lnTo>
                  <a:pt x="531113" y="219456"/>
                </a:lnTo>
                <a:lnTo>
                  <a:pt x="521344" y="229868"/>
                </a:lnTo>
                <a:lnTo>
                  <a:pt x="513349" y="258270"/>
                </a:lnTo>
                <a:lnTo>
                  <a:pt x="507950" y="300412"/>
                </a:lnTo>
                <a:lnTo>
                  <a:pt x="505968" y="352044"/>
                </a:lnTo>
                <a:lnTo>
                  <a:pt x="504005" y="300412"/>
                </a:lnTo>
                <a:lnTo>
                  <a:pt x="498649" y="258270"/>
                </a:lnTo>
                <a:lnTo>
                  <a:pt x="490698" y="229868"/>
                </a:lnTo>
                <a:lnTo>
                  <a:pt x="480949" y="219456"/>
                </a:lnTo>
                <a:lnTo>
                  <a:pt x="25019" y="219456"/>
                </a:lnTo>
                <a:lnTo>
                  <a:pt x="15269" y="209043"/>
                </a:lnTo>
                <a:lnTo>
                  <a:pt x="7318" y="180641"/>
                </a:lnTo>
                <a:lnTo>
                  <a:pt x="1962" y="138499"/>
                </a:lnTo>
                <a:lnTo>
                  <a:pt x="0" y="86868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35446" y="2871342"/>
            <a:ext cx="3776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solidFill>
                  <a:srgbClr val="FF0000"/>
                </a:solidFill>
                <a:latin typeface="Calibri"/>
                <a:cs typeface="Calibri"/>
              </a:rPr>
              <a:t>L’adresse</a:t>
            </a:r>
            <a:r>
              <a:rPr sz="18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du</a:t>
            </a:r>
            <a:r>
              <a:rPr sz="18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projet</a:t>
            </a:r>
            <a:r>
              <a:rPr sz="1800" i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copié</a:t>
            </a:r>
            <a:r>
              <a:rPr sz="18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(forked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project)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70164" y="3270503"/>
            <a:ext cx="1096645" cy="1977389"/>
          </a:xfrm>
          <a:custGeom>
            <a:avLst/>
            <a:gdLst/>
            <a:ahLst/>
            <a:cxnLst/>
            <a:rect l="l" t="t" r="r" b="b"/>
            <a:pathLst>
              <a:path w="1096645" h="1977389">
                <a:moveTo>
                  <a:pt x="3555" y="1891919"/>
                </a:moveTo>
                <a:lnTo>
                  <a:pt x="0" y="1977136"/>
                </a:lnTo>
                <a:lnTo>
                  <a:pt x="70230" y="1928876"/>
                </a:lnTo>
                <a:lnTo>
                  <a:pt x="62440" y="1924558"/>
                </a:lnTo>
                <a:lnTo>
                  <a:pt x="36321" y="1924558"/>
                </a:lnTo>
                <a:lnTo>
                  <a:pt x="25145" y="1918462"/>
                </a:lnTo>
                <a:lnTo>
                  <a:pt x="31311" y="1907303"/>
                </a:lnTo>
                <a:lnTo>
                  <a:pt x="3555" y="1891919"/>
                </a:lnTo>
                <a:close/>
              </a:path>
              <a:path w="1096645" h="1977389">
                <a:moveTo>
                  <a:pt x="31311" y="1907303"/>
                </a:moveTo>
                <a:lnTo>
                  <a:pt x="25145" y="1918462"/>
                </a:lnTo>
                <a:lnTo>
                  <a:pt x="36321" y="1924558"/>
                </a:lnTo>
                <a:lnTo>
                  <a:pt x="42445" y="1913475"/>
                </a:lnTo>
                <a:lnTo>
                  <a:pt x="31311" y="1907303"/>
                </a:lnTo>
                <a:close/>
              </a:path>
              <a:path w="1096645" h="1977389">
                <a:moveTo>
                  <a:pt x="42445" y="1913475"/>
                </a:moveTo>
                <a:lnTo>
                  <a:pt x="36321" y="1924558"/>
                </a:lnTo>
                <a:lnTo>
                  <a:pt x="62440" y="1924558"/>
                </a:lnTo>
                <a:lnTo>
                  <a:pt x="42445" y="1913475"/>
                </a:lnTo>
                <a:close/>
              </a:path>
              <a:path w="1096645" h="1977389">
                <a:moveTo>
                  <a:pt x="1085214" y="0"/>
                </a:moveTo>
                <a:lnTo>
                  <a:pt x="31311" y="1907303"/>
                </a:lnTo>
                <a:lnTo>
                  <a:pt x="42445" y="1913475"/>
                </a:lnTo>
                <a:lnTo>
                  <a:pt x="1096390" y="6096"/>
                </a:lnTo>
                <a:lnTo>
                  <a:pt x="10852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68217" y="2828671"/>
            <a:ext cx="2037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Un</a:t>
            </a:r>
            <a:r>
              <a:rPr sz="18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nom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mon</a:t>
            </a:r>
            <a:r>
              <a:rPr sz="18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20" dirty="0">
                <a:solidFill>
                  <a:srgbClr val="FF0000"/>
                </a:solidFill>
                <a:latin typeface="Calibri"/>
                <a:cs typeface="Calibri"/>
              </a:rPr>
              <a:t>choix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41</a:t>
            </a:fld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49323"/>
              <a:ext cx="11516995" cy="5116195"/>
            </a:xfrm>
            <a:custGeom>
              <a:avLst/>
              <a:gdLst/>
              <a:ahLst/>
              <a:cxnLst/>
              <a:rect l="l" t="t" r="r" b="b"/>
              <a:pathLst>
                <a:path w="11516995" h="5116195">
                  <a:moveTo>
                    <a:pt x="11516487" y="0"/>
                  </a:moveTo>
                  <a:lnTo>
                    <a:pt x="0" y="0"/>
                  </a:lnTo>
                  <a:lnTo>
                    <a:pt x="0" y="5115941"/>
                  </a:lnTo>
                  <a:lnTo>
                    <a:pt x="11516487" y="5115941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49323"/>
              <a:ext cx="11516995" cy="5116195"/>
            </a:xfrm>
            <a:custGeom>
              <a:avLst/>
              <a:gdLst/>
              <a:ahLst/>
              <a:cxnLst/>
              <a:rect l="l" t="t" r="r" b="b"/>
              <a:pathLst>
                <a:path w="11516995" h="5116195">
                  <a:moveTo>
                    <a:pt x="0" y="5115941"/>
                  </a:moveTo>
                  <a:lnTo>
                    <a:pt x="11516487" y="5115941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15941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15484"/>
              <a:ext cx="558165" cy="1339850"/>
            </a:xfrm>
            <a:custGeom>
              <a:avLst/>
              <a:gdLst/>
              <a:ahLst/>
              <a:cxnLst/>
              <a:rect l="l" t="t" r="r" b="b"/>
              <a:pathLst>
                <a:path w="558165" h="1339850">
                  <a:moveTo>
                    <a:pt x="557657" y="0"/>
                  </a:moveTo>
                  <a:lnTo>
                    <a:pt x="0" y="0"/>
                  </a:lnTo>
                  <a:lnTo>
                    <a:pt x="0" y="1072692"/>
                  </a:lnTo>
                  <a:lnTo>
                    <a:pt x="4488" y="1120622"/>
                  </a:lnTo>
                  <a:lnTo>
                    <a:pt x="17437" y="1165733"/>
                  </a:lnTo>
                  <a:lnTo>
                    <a:pt x="38061" y="1207274"/>
                  </a:lnTo>
                  <a:lnTo>
                    <a:pt x="65570" y="1244498"/>
                  </a:lnTo>
                  <a:lnTo>
                    <a:pt x="99174" y="1276629"/>
                  </a:lnTo>
                  <a:lnTo>
                    <a:pt x="138087" y="1302943"/>
                  </a:lnTo>
                  <a:lnTo>
                    <a:pt x="181521" y="1322666"/>
                  </a:lnTo>
                  <a:lnTo>
                    <a:pt x="228701" y="1335049"/>
                  </a:lnTo>
                  <a:lnTo>
                    <a:pt x="278828" y="1339342"/>
                  </a:lnTo>
                  <a:lnTo>
                    <a:pt x="557657" y="1339342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6115" y="5179308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895" y="893445"/>
            <a:ext cx="9469120" cy="2040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550">
              <a:latin typeface="Calibri"/>
              <a:cs typeface="Calibri"/>
            </a:endParaRPr>
          </a:p>
          <a:p>
            <a:pPr marL="68707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fork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Contribution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endParaRPr sz="1550">
              <a:latin typeface="Calibri"/>
              <a:cs typeface="Calibri"/>
            </a:endParaRPr>
          </a:p>
          <a:p>
            <a:pPr marL="849630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latin typeface="Calibri"/>
                <a:cs typeface="Calibri"/>
              </a:rPr>
              <a:t>Afin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d’afficher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répertoires</a:t>
            </a:r>
            <a:r>
              <a:rPr sz="1800" dirty="0">
                <a:latin typeface="Calibri"/>
                <a:cs typeface="Calibri"/>
              </a:rPr>
              <a:t> à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distance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(cloned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forked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project), utilisez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la</a:t>
            </a:r>
            <a:endParaRPr sz="1800">
              <a:latin typeface="Calibri"/>
              <a:cs typeface="Calibri"/>
            </a:endParaRPr>
          </a:p>
          <a:p>
            <a:pPr marL="84963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commande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suivante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84963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$</a:t>
            </a:r>
            <a:r>
              <a:rPr sz="1800" spc="-4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git</a:t>
            </a:r>
            <a:r>
              <a:rPr sz="1800" spc="-4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remote</a:t>
            </a:r>
            <a:r>
              <a:rPr sz="1800" spc="-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spc="-25" dirty="0">
                <a:solidFill>
                  <a:srgbClr val="538235"/>
                </a:solidFill>
                <a:latin typeface="Lucida Console"/>
                <a:cs typeface="Lucida Console"/>
              </a:rPr>
              <a:t>-</a:t>
            </a:r>
            <a:r>
              <a:rPr sz="1800" spc="-50" dirty="0">
                <a:solidFill>
                  <a:srgbClr val="538235"/>
                </a:solidFill>
                <a:latin typeface="Lucida Console"/>
                <a:cs typeface="Lucida Console"/>
              </a:rPr>
              <a:t>v</a:t>
            </a:r>
            <a:endParaRPr sz="1800">
              <a:latin typeface="Lucida Console"/>
              <a:cs typeface="Lucida Consol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85715" y="2304288"/>
            <a:ext cx="7329170" cy="4274820"/>
            <a:chOff x="4585715" y="2304288"/>
            <a:chExt cx="7329170" cy="42748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715" y="2304288"/>
              <a:ext cx="7260336" cy="13030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9147" y="5202936"/>
              <a:ext cx="5015484" cy="13761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65149" y="3630879"/>
            <a:ext cx="9025255" cy="2487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76650">
              <a:lnSpc>
                <a:spcPct val="100000"/>
              </a:lnSpc>
              <a:spcBef>
                <a:spcPts val="135"/>
              </a:spcBef>
            </a:pPr>
            <a:r>
              <a:rPr sz="1550" b="1" i="1" dirty="0">
                <a:latin typeface="Calibri"/>
                <a:cs typeface="Calibri"/>
              </a:rPr>
              <a:t>origin:</a:t>
            </a:r>
            <a:r>
              <a:rPr sz="1550" b="1" i="1" spc="9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c’est</a:t>
            </a:r>
            <a:r>
              <a:rPr sz="1550" b="1" i="1" spc="9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le</a:t>
            </a:r>
            <a:r>
              <a:rPr sz="1550" b="1" i="1" spc="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projet</a:t>
            </a:r>
            <a:r>
              <a:rPr sz="1550" b="1" i="1" spc="13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original</a:t>
            </a:r>
            <a:r>
              <a:rPr sz="1550" b="1" i="1" spc="11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en</a:t>
            </a:r>
            <a:r>
              <a:rPr sz="1550" b="1" i="1" spc="6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lecture</a:t>
            </a:r>
            <a:r>
              <a:rPr sz="1550" b="1" i="1" spc="80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seule</a:t>
            </a:r>
            <a:endParaRPr sz="1550">
              <a:latin typeface="Calibri"/>
              <a:cs typeface="Calibri"/>
            </a:endParaRPr>
          </a:p>
          <a:p>
            <a:pPr marL="3676650">
              <a:lnSpc>
                <a:spcPct val="100000"/>
              </a:lnSpc>
              <a:spcBef>
                <a:spcPts val="50"/>
              </a:spcBef>
            </a:pPr>
            <a:r>
              <a:rPr sz="1550" b="1" i="1" dirty="0">
                <a:latin typeface="Calibri"/>
                <a:cs typeface="Calibri"/>
              </a:rPr>
              <a:t>ma_copie:</a:t>
            </a:r>
            <a:r>
              <a:rPr sz="1550" b="1" i="1" spc="14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c’est</a:t>
            </a:r>
            <a:r>
              <a:rPr sz="1550" b="1" i="1" spc="7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mon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fork</a:t>
            </a:r>
            <a:r>
              <a:rPr sz="1550" b="1" i="1" spc="11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avec</a:t>
            </a:r>
            <a:r>
              <a:rPr sz="1550" b="1" i="1" spc="3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un</a:t>
            </a:r>
            <a:r>
              <a:rPr sz="1550" b="1" i="1" spc="10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accès</a:t>
            </a:r>
            <a:r>
              <a:rPr sz="1550" b="1" i="1" spc="6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en</a:t>
            </a:r>
            <a:r>
              <a:rPr sz="1550" b="1" i="1" spc="30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lecture</a:t>
            </a:r>
            <a:r>
              <a:rPr sz="1550" b="1" i="1" spc="12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et</a:t>
            </a:r>
            <a:r>
              <a:rPr sz="1550" b="1" i="1" spc="25" dirty="0">
                <a:latin typeface="Calibri"/>
                <a:cs typeface="Calibri"/>
              </a:rPr>
              <a:t> </a:t>
            </a:r>
            <a:r>
              <a:rPr sz="1550" b="1" i="1" dirty="0">
                <a:latin typeface="Calibri"/>
                <a:cs typeface="Calibri"/>
              </a:rPr>
              <a:t>en</a:t>
            </a:r>
            <a:r>
              <a:rPr sz="1550" b="1" i="1" spc="30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écriture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latin typeface="Calibri"/>
                <a:cs typeface="Calibri"/>
              </a:rPr>
              <a:t>Pour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pousser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modifications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fork,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suffit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lancer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commande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$</a:t>
            </a:r>
            <a:r>
              <a:rPr sz="1800" spc="-4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git</a:t>
            </a:r>
            <a:r>
              <a:rPr sz="1800" spc="-3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push</a:t>
            </a:r>
            <a:r>
              <a:rPr sz="1800" spc="-4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538235"/>
                </a:solidFill>
                <a:latin typeface="Lucida Console"/>
                <a:cs typeface="Lucida Console"/>
              </a:rPr>
              <a:t>ma_copie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800">
              <a:latin typeface="Lucida Console"/>
              <a:cs typeface="Lucida Console"/>
            </a:endParaRPr>
          </a:p>
          <a:p>
            <a:pPr marL="1143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pouvons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renommer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l’un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répertoires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utilisant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la</a:t>
            </a:r>
            <a:endParaRPr sz="1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commande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</a:pP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$</a:t>
            </a:r>
            <a:r>
              <a:rPr sz="1800" spc="-6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git</a:t>
            </a:r>
            <a:r>
              <a:rPr sz="1800" spc="-6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remote</a:t>
            </a:r>
            <a:r>
              <a:rPr sz="1800" spc="-2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rename</a:t>
            </a:r>
            <a:r>
              <a:rPr sz="1800" spc="-60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538235"/>
                </a:solidFill>
                <a:latin typeface="Lucida Console"/>
                <a:cs typeface="Lucida Console"/>
              </a:rPr>
              <a:t>ancien_nom</a:t>
            </a:r>
            <a:r>
              <a:rPr sz="1800" spc="-25" dirty="0">
                <a:solidFill>
                  <a:srgbClr val="538235"/>
                </a:solidFill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538235"/>
                </a:solidFill>
                <a:latin typeface="Lucida Console"/>
                <a:cs typeface="Lucida Console"/>
              </a:rPr>
              <a:t>nouveau_nom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42</a:t>
            </a:fld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49323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49323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42916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7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6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7"/>
                  </a:lnTo>
                  <a:lnTo>
                    <a:pt x="278828" y="1348485"/>
                  </a:lnTo>
                  <a:lnTo>
                    <a:pt x="557657" y="1348485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6115" y="5179308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895" y="893445"/>
            <a:ext cx="11511915" cy="2413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550">
              <a:latin typeface="Calibri"/>
              <a:cs typeface="Calibri"/>
            </a:endParaRPr>
          </a:p>
          <a:p>
            <a:pPr marL="63500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Merge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Request avec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810260" indent="-17526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810260" algn="l"/>
              </a:tabLst>
            </a:pPr>
            <a:r>
              <a:rPr sz="1150" b="1" dirty="0">
                <a:latin typeface="Calibri"/>
                <a:cs typeface="Calibri"/>
              </a:rPr>
              <a:t>Merge</a:t>
            </a:r>
            <a:r>
              <a:rPr sz="1150" b="1" spc="1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Request</a:t>
            </a:r>
            <a:r>
              <a:rPr sz="1150" b="1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(Les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demandes</a:t>
            </a:r>
            <a:r>
              <a:rPr sz="1150" spc="20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fusion)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: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</a:t>
            </a:r>
            <a:r>
              <a:rPr sz="1150" b="1" dirty="0">
                <a:latin typeface="Calibri"/>
                <a:cs typeface="Calibri"/>
              </a:rPr>
              <a:t>Pull</a:t>
            </a:r>
            <a:r>
              <a:rPr sz="1150" b="1" spc="8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Request</a:t>
            </a:r>
            <a:r>
              <a:rPr sz="1150" b="1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github):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sont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façon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dont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vous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vérifiez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modifications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du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code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source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branche.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Lorsque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ouvrez</a:t>
            </a:r>
            <a:endParaRPr sz="1150">
              <a:latin typeface="Calibri"/>
              <a:cs typeface="Calibri"/>
            </a:endParaRPr>
          </a:p>
          <a:p>
            <a:pPr marL="80899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une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demande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fusion,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vous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pouvez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visualiser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collaborer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 </a:t>
            </a:r>
            <a:r>
              <a:rPr sz="1200" spc="-10" dirty="0">
                <a:latin typeface="Calibri"/>
                <a:cs typeface="Calibri"/>
              </a:rPr>
              <a:t>changements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avant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fusion.</a:t>
            </a:r>
            <a:endParaRPr sz="1200">
              <a:latin typeface="Calibri"/>
              <a:cs typeface="Calibri"/>
            </a:endParaRPr>
          </a:p>
          <a:p>
            <a:pPr marL="804545" indent="-17462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804545" algn="l"/>
              </a:tabLst>
            </a:pPr>
            <a:r>
              <a:rPr sz="1200" spc="-10" dirty="0">
                <a:latin typeface="Calibri"/>
                <a:cs typeface="Calibri"/>
              </a:rPr>
              <a:t>Vous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pouvez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créer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Merge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Request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à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partir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liste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demandes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fusion.</a:t>
            </a:r>
            <a:endParaRPr sz="1200">
              <a:latin typeface="Calibri"/>
              <a:cs typeface="Calibri"/>
            </a:endParaRPr>
          </a:p>
          <a:p>
            <a:pPr marL="805815" indent="-17589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805815" algn="l"/>
              </a:tabLst>
            </a:pPr>
            <a:r>
              <a:rPr sz="1150" dirty="0">
                <a:latin typeface="Calibri"/>
                <a:cs typeface="Calibri"/>
              </a:rPr>
              <a:t>Sur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menu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gauche</a:t>
            </a:r>
            <a:endParaRPr sz="1150">
              <a:latin typeface="Calibri"/>
              <a:cs typeface="Calibri"/>
            </a:endParaRPr>
          </a:p>
          <a:p>
            <a:pPr marL="1466850" lvl="1" indent="-37973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466850" algn="l"/>
              </a:tabLst>
            </a:pPr>
            <a:r>
              <a:rPr sz="1200" dirty="0">
                <a:latin typeface="Calibri"/>
                <a:cs typeface="Calibri"/>
              </a:rPr>
              <a:t>Dans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menu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gauche 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votre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projet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(forked), sélectionnez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Merge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Requests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466850" lvl="1" indent="-379730">
              <a:lnSpc>
                <a:spcPct val="100000"/>
              </a:lnSpc>
              <a:spcBef>
                <a:spcPts val="55"/>
              </a:spcBef>
              <a:buAutoNum type="arabicPeriod"/>
              <a:tabLst>
                <a:tab pos="1466850" algn="l"/>
              </a:tabLst>
            </a:pPr>
            <a:r>
              <a:rPr sz="1150" dirty="0">
                <a:latin typeface="Calibri"/>
                <a:cs typeface="Calibri"/>
              </a:rPr>
              <a:t>puis,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sélectionnez</a:t>
            </a:r>
            <a:r>
              <a:rPr sz="1150" spc="26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new</a:t>
            </a:r>
            <a:r>
              <a:rPr sz="1150" b="1" spc="8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merge</a:t>
            </a:r>
            <a:r>
              <a:rPr sz="1150" b="1" spc="50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request</a:t>
            </a:r>
            <a:r>
              <a:rPr sz="1150" spc="-1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1430020" lvl="1" indent="-34290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1430020" algn="l"/>
              </a:tabLst>
            </a:pPr>
            <a:r>
              <a:rPr sz="1150" dirty="0">
                <a:latin typeface="Calibri"/>
                <a:cs typeface="Calibri"/>
              </a:rPr>
              <a:t>Sélectionnez</a:t>
            </a:r>
            <a:r>
              <a:rPr sz="1150" spc="1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branche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source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cible,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puis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Comparez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branches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continuez.</a:t>
            </a:r>
            <a:endParaRPr sz="1150">
              <a:latin typeface="Calibri"/>
              <a:cs typeface="Calibri"/>
            </a:endParaRPr>
          </a:p>
          <a:p>
            <a:pPr marL="1430020" lvl="1" indent="-3429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430020" algn="l"/>
              </a:tabLst>
            </a:pPr>
            <a:r>
              <a:rPr sz="1200" spc="-10" dirty="0">
                <a:latin typeface="Calibri"/>
                <a:cs typeface="Calibri"/>
              </a:rPr>
              <a:t>Remplissez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champs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sélectionnez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create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merge</a:t>
            </a:r>
            <a:r>
              <a:rPr sz="1200" b="1" spc="-7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request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6424" y="3410711"/>
            <a:ext cx="10570210" cy="3045460"/>
            <a:chOff x="1106424" y="3410711"/>
            <a:chExt cx="10570210" cy="30454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424" y="3410711"/>
              <a:ext cx="10561320" cy="30449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1809" y="4693158"/>
              <a:ext cx="8618220" cy="718185"/>
            </a:xfrm>
            <a:custGeom>
              <a:avLst/>
              <a:gdLst/>
              <a:ahLst/>
              <a:cxnLst/>
              <a:rect l="l" t="t" r="r" b="b"/>
              <a:pathLst>
                <a:path w="8618220" h="718185">
                  <a:moveTo>
                    <a:pt x="0" y="717804"/>
                  </a:moveTo>
                  <a:lnTo>
                    <a:pt x="4197095" y="717804"/>
                  </a:lnTo>
                  <a:lnTo>
                    <a:pt x="4197095" y="0"/>
                  </a:lnTo>
                  <a:lnTo>
                    <a:pt x="0" y="0"/>
                  </a:lnTo>
                  <a:lnTo>
                    <a:pt x="0" y="717804"/>
                  </a:lnTo>
                  <a:close/>
                </a:path>
                <a:path w="8618220" h="718185">
                  <a:moveTo>
                    <a:pt x="4334256" y="717804"/>
                  </a:moveTo>
                  <a:lnTo>
                    <a:pt x="8618220" y="717804"/>
                  </a:lnTo>
                  <a:lnTo>
                    <a:pt x="8618220" y="0"/>
                  </a:lnTo>
                  <a:lnTo>
                    <a:pt x="4334256" y="0"/>
                  </a:lnTo>
                  <a:lnTo>
                    <a:pt x="4334256" y="717804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43</a:t>
            </a:fld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49323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49323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42916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7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6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7"/>
                  </a:lnTo>
                  <a:lnTo>
                    <a:pt x="278828" y="1348485"/>
                  </a:lnTo>
                  <a:lnTo>
                    <a:pt x="557657" y="1348485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6115" y="5179308"/>
            <a:ext cx="267970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44</a:t>
            </a:fld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895" y="893445"/>
            <a:ext cx="9010015" cy="4354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550">
              <a:latin typeface="Calibri"/>
              <a:cs typeface="Calibri"/>
            </a:endParaRPr>
          </a:p>
          <a:p>
            <a:pPr marL="63500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Merge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Request avec</a:t>
            </a:r>
            <a:r>
              <a:rPr sz="155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Git/gitlab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550">
              <a:latin typeface="Calibri"/>
              <a:cs typeface="Calibri"/>
            </a:endParaRPr>
          </a:p>
          <a:p>
            <a:pPr marL="806450" indent="-171450">
              <a:lnSpc>
                <a:spcPct val="100000"/>
              </a:lnSpc>
              <a:buFont typeface="Arial"/>
              <a:buChar char="•"/>
              <a:tabLst>
                <a:tab pos="806450" algn="l"/>
              </a:tabLst>
            </a:pPr>
            <a:r>
              <a:rPr sz="1550" dirty="0">
                <a:latin typeface="Calibri"/>
                <a:cs typeface="Calibri"/>
              </a:rPr>
              <a:t>Vous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pouvez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créer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une</a:t>
            </a:r>
            <a:r>
              <a:rPr sz="1550" spc="4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Merge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Request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exécutant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commandes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Git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votre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ordinateur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local.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25"/>
              </a:spcBef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1064260" lvl="1" indent="-175895">
              <a:lnSpc>
                <a:spcPct val="100000"/>
              </a:lnSpc>
              <a:buSzPct val="94444"/>
              <a:buAutoNum type="arabicPeriod"/>
              <a:tabLst>
                <a:tab pos="1064260" algn="l"/>
              </a:tabLst>
            </a:pPr>
            <a:r>
              <a:rPr sz="1800" dirty="0">
                <a:latin typeface="Calibri"/>
                <a:cs typeface="Calibri"/>
              </a:rPr>
              <a:t>Créer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branche:</a:t>
            </a:r>
            <a:endParaRPr sz="1800">
              <a:latin typeface="Calibri"/>
              <a:cs typeface="Calibri"/>
            </a:endParaRPr>
          </a:p>
          <a:p>
            <a:pPr marL="13487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git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checkout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my-new-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  <a:p>
            <a:pPr marL="1064260" lvl="1" indent="-175895">
              <a:lnSpc>
                <a:spcPct val="100000"/>
              </a:lnSpc>
              <a:buSzPct val="94444"/>
              <a:buAutoNum type="arabicPeriod" startAt="2"/>
              <a:tabLst>
                <a:tab pos="1064260" algn="l"/>
              </a:tabLst>
            </a:pPr>
            <a:r>
              <a:rPr sz="1800" dirty="0">
                <a:latin typeface="Calibri"/>
                <a:cs typeface="Calibri"/>
              </a:rPr>
              <a:t>Créer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fichiers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,puis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valider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34874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git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add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3995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git</a:t>
            </a:r>
            <a:r>
              <a:rPr sz="1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commit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message</a:t>
            </a:r>
            <a:r>
              <a:rPr sz="1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valdation"</a:t>
            </a:r>
            <a:endParaRPr sz="1800">
              <a:latin typeface="Calibri"/>
              <a:cs typeface="Calibri"/>
            </a:endParaRPr>
          </a:p>
          <a:p>
            <a:pPr marL="1064260" lvl="1" indent="-175895">
              <a:lnSpc>
                <a:spcPct val="100000"/>
              </a:lnSpc>
              <a:buSzPct val="94444"/>
              <a:buAutoNum type="arabicPeriod" startAt="3"/>
              <a:tabLst>
                <a:tab pos="1064260" algn="l"/>
              </a:tabLst>
            </a:pPr>
            <a:r>
              <a:rPr sz="1800" spc="-10" dirty="0">
                <a:latin typeface="Calibri"/>
                <a:cs typeface="Calibri"/>
              </a:rPr>
              <a:t>Poussez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GitLab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34874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git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push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–u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origin</a:t>
            </a:r>
            <a:r>
              <a:rPr sz="1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my-new-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  <a:p>
            <a:pPr marL="1059815" lvl="1" indent="-175895">
              <a:lnSpc>
                <a:spcPct val="100000"/>
              </a:lnSpc>
              <a:buSzPct val="94444"/>
              <a:buAutoNum type="arabicPeriod" startAt="4"/>
              <a:tabLst>
                <a:tab pos="1059815" algn="l"/>
              </a:tabLst>
            </a:pPr>
            <a:r>
              <a:rPr sz="1800" dirty="0">
                <a:latin typeface="Calibri"/>
                <a:cs typeface="Calibri"/>
              </a:rPr>
              <a:t>GitLab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vous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invite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avec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créer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demande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3487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Copiez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le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lien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et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collez-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le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dans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votre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navigateur.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17220" y="1449323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11511915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1915" y="5152517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" y="1449323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0" y="5152517"/>
                  </a:moveTo>
                  <a:lnTo>
                    <a:pt x="11511915" y="5152517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" y="5042916"/>
              <a:ext cx="553085" cy="1348740"/>
            </a:xfrm>
            <a:custGeom>
              <a:avLst/>
              <a:gdLst/>
              <a:ahLst/>
              <a:cxnLst/>
              <a:rect l="l" t="t" r="r" b="b"/>
              <a:pathLst>
                <a:path w="553085" h="1348739">
                  <a:moveTo>
                    <a:pt x="553085" y="0"/>
                  </a:moveTo>
                  <a:lnTo>
                    <a:pt x="0" y="0"/>
                  </a:lnTo>
                  <a:lnTo>
                    <a:pt x="0" y="1080007"/>
                  </a:lnTo>
                  <a:lnTo>
                    <a:pt x="4451" y="1128280"/>
                  </a:lnTo>
                  <a:lnTo>
                    <a:pt x="17296" y="1173695"/>
                  </a:lnTo>
                  <a:lnTo>
                    <a:pt x="37749" y="1215516"/>
                  </a:lnTo>
                  <a:lnTo>
                    <a:pt x="65035" y="1252994"/>
                  </a:lnTo>
                  <a:lnTo>
                    <a:pt x="98361" y="1285341"/>
                  </a:lnTo>
                  <a:lnTo>
                    <a:pt x="136956" y="1311833"/>
                  </a:lnTo>
                  <a:lnTo>
                    <a:pt x="180035" y="1331696"/>
                  </a:lnTo>
                  <a:lnTo>
                    <a:pt x="226822" y="1344167"/>
                  </a:lnTo>
                  <a:lnTo>
                    <a:pt x="276542" y="1348485"/>
                  </a:lnTo>
                  <a:lnTo>
                    <a:pt x="553085" y="1348485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45</a:t>
            </a:fld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6756" y="248539"/>
            <a:ext cx="4843145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(Git/Gitlab)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895" y="893445"/>
            <a:ext cx="10642600" cy="5346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Manipulation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550">
              <a:latin typeface="Calibri"/>
              <a:cs typeface="Calibri"/>
            </a:endParaRPr>
          </a:p>
          <a:p>
            <a:pPr marL="57785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Collaborer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9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932815" indent="-17526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93281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Par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défaut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seul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créateur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d’un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peut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y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ajouter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des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spc="-10" dirty="0">
                <a:solidFill>
                  <a:srgbClr val="23292D"/>
                </a:solidFill>
                <a:latin typeface="Calibri"/>
                <a:cs typeface="Calibri"/>
              </a:rPr>
              <a:t>commits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932180" indent="-1746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932180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Si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autre</a:t>
            </a:r>
            <a:r>
              <a:rPr sz="12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développeur</a:t>
            </a:r>
            <a:r>
              <a:rPr sz="120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souhaite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contribuer</a:t>
            </a:r>
            <a:r>
              <a:rPr sz="120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au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dépôt,</a:t>
            </a:r>
            <a:r>
              <a:rPr sz="12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il</a:t>
            </a:r>
            <a:r>
              <a:rPr sz="12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existe</a:t>
            </a:r>
            <a:r>
              <a:rPr sz="12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deux</a:t>
            </a:r>
            <a:r>
              <a:rPr sz="120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manières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procéder:</a:t>
            </a:r>
            <a:endParaRPr sz="1200">
              <a:latin typeface="Calibri"/>
              <a:cs typeface="Calibri"/>
            </a:endParaRPr>
          </a:p>
          <a:p>
            <a:pPr marL="1388745" lvl="1" indent="-173355">
              <a:lnSpc>
                <a:spcPct val="100000"/>
              </a:lnSpc>
              <a:spcBef>
                <a:spcPts val="55"/>
              </a:spcBef>
              <a:buFont typeface="Courier New"/>
              <a:buChar char="o"/>
              <a:tabLst>
                <a:tab pos="1388745" algn="l"/>
              </a:tabLst>
            </a:pPr>
            <a:r>
              <a:rPr sz="1150" b="1" i="1" dirty="0">
                <a:solidFill>
                  <a:srgbClr val="23292D"/>
                </a:solidFill>
                <a:latin typeface="Calibri"/>
                <a:cs typeface="Calibri"/>
              </a:rPr>
              <a:t>forker</a:t>
            </a:r>
            <a:r>
              <a:rPr sz="1150" b="1" i="1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proposer</a:t>
            </a:r>
            <a:r>
              <a:rPr sz="1150" spc="1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une</a:t>
            </a:r>
            <a:r>
              <a:rPr sz="11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contribution</a:t>
            </a:r>
            <a:r>
              <a:rPr sz="11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15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l’aide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d’un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i="1" dirty="0">
                <a:solidFill>
                  <a:srgbClr val="23292D"/>
                </a:solidFill>
                <a:latin typeface="Calibri"/>
                <a:cs typeface="Calibri"/>
              </a:rPr>
              <a:t>pull</a:t>
            </a:r>
            <a:r>
              <a:rPr sz="1150" b="1" i="1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i="1" dirty="0">
                <a:solidFill>
                  <a:srgbClr val="23292D"/>
                </a:solidFill>
                <a:latin typeface="Calibri"/>
                <a:cs typeface="Calibri"/>
              </a:rPr>
              <a:t>request(merge</a:t>
            </a:r>
            <a:r>
              <a:rPr sz="1150" b="1" i="1" spc="1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i="1" spc="-10" dirty="0">
                <a:solidFill>
                  <a:srgbClr val="23292D"/>
                </a:solidFill>
                <a:latin typeface="Calibri"/>
                <a:cs typeface="Calibri"/>
              </a:rPr>
              <a:t>request)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;</a:t>
            </a:r>
            <a:endParaRPr sz="1150">
              <a:latin typeface="Calibri"/>
              <a:cs typeface="Calibri"/>
            </a:endParaRPr>
          </a:p>
          <a:p>
            <a:pPr marL="1388745" lvl="1" indent="-173355">
              <a:lnSpc>
                <a:spcPct val="100000"/>
              </a:lnSpc>
              <a:spcBef>
                <a:spcPts val="60"/>
              </a:spcBef>
              <a:buFont typeface="Courier New"/>
              <a:buChar char="o"/>
              <a:tabLst>
                <a:tab pos="138874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ou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obtenir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permission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d’ajouter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des</a:t>
            </a:r>
            <a:r>
              <a:rPr sz="1150" spc="1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commits</a:t>
            </a:r>
            <a:r>
              <a:rPr sz="1150" b="1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directement</a:t>
            </a:r>
            <a:r>
              <a:rPr sz="1150" spc="1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dépôt.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150">
              <a:latin typeface="Calibri"/>
              <a:cs typeface="Calibri"/>
            </a:endParaRPr>
          </a:p>
          <a:p>
            <a:pPr marL="61595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Etapes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ajouter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développeur dans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une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équipe</a:t>
            </a:r>
            <a:r>
              <a:rPr sz="1550" b="1" spc="1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Gitlab:</a:t>
            </a:r>
            <a:endParaRPr sz="1550">
              <a:latin typeface="Calibri"/>
              <a:cs typeface="Calibri"/>
            </a:endParaRPr>
          </a:p>
          <a:p>
            <a:pPr marL="1024255" indent="-227965">
              <a:lnSpc>
                <a:spcPct val="100000"/>
              </a:lnSpc>
              <a:spcBef>
                <a:spcPts val="1270"/>
              </a:spcBef>
              <a:buAutoNum type="arabicPeriod"/>
              <a:tabLst>
                <a:tab pos="102425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Depuis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barre</a:t>
            </a:r>
            <a:r>
              <a:rPr sz="115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latérale</a:t>
            </a:r>
            <a:r>
              <a:rPr sz="115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page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dépôt,</a:t>
            </a:r>
            <a:r>
              <a:rPr sz="1150" spc="1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cliquer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“</a:t>
            </a:r>
            <a:r>
              <a:rPr sz="1150" b="1" spc="-10" dirty="0">
                <a:solidFill>
                  <a:srgbClr val="23292D"/>
                </a:solidFill>
                <a:latin typeface="Calibri"/>
                <a:cs typeface="Calibri"/>
              </a:rPr>
              <a:t>Paramètres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”,</a:t>
            </a:r>
            <a:endParaRPr sz="1150">
              <a:latin typeface="Calibri"/>
              <a:cs typeface="Calibri"/>
            </a:endParaRPr>
          </a:p>
          <a:p>
            <a:pPr marL="102489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024890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Cliquer</a:t>
            </a:r>
            <a:r>
              <a:rPr sz="12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“Membres”,</a:t>
            </a:r>
            <a:endParaRPr sz="1200">
              <a:latin typeface="Calibri"/>
              <a:cs typeface="Calibri"/>
            </a:endParaRPr>
          </a:p>
          <a:p>
            <a:pPr marL="1024255" indent="-227965">
              <a:lnSpc>
                <a:spcPct val="100000"/>
              </a:lnSpc>
              <a:spcBef>
                <a:spcPts val="55"/>
              </a:spcBef>
              <a:buAutoNum type="arabicPeriod"/>
              <a:tabLst>
                <a:tab pos="102425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Taper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ou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les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noms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d’utilisateurs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(ou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adresse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email)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du/des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développeurs</a:t>
            </a:r>
            <a:r>
              <a:rPr sz="1150" spc="1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ajouter,</a:t>
            </a:r>
            <a:endParaRPr sz="1150">
              <a:latin typeface="Calibri"/>
              <a:cs typeface="Calibri"/>
            </a:endParaRPr>
          </a:p>
          <a:p>
            <a:pPr marL="1024255" indent="-22796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102425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Sélectionner</a:t>
            </a:r>
            <a:r>
              <a:rPr sz="1150" spc="1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rôle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(ou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niveau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permissions)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1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donner</a:t>
            </a:r>
            <a:r>
              <a:rPr sz="1150" spc="1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ce(s)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développeur(s),</a:t>
            </a:r>
            <a:endParaRPr sz="1150">
              <a:latin typeface="Calibri"/>
              <a:cs typeface="Calibri"/>
            </a:endParaRPr>
          </a:p>
          <a:p>
            <a:pPr marL="1024255" indent="-22796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102425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Vérifier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que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le(s)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développeur(s)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est/sont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bien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capables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d’ajouter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et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pusher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commit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travail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(ex: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master).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libri"/>
              <a:cs typeface="Calibri"/>
            </a:endParaRPr>
          </a:p>
          <a:p>
            <a:pPr marL="79629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Note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:</a:t>
            </a:r>
            <a:r>
              <a:rPr sz="1200" spc="-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20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qu’un</a:t>
            </a:r>
            <a:r>
              <a:rPr sz="120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développeur</a:t>
            </a:r>
            <a:r>
              <a:rPr sz="120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aie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droit</a:t>
            </a:r>
            <a:r>
              <a:rPr sz="12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pusher</a:t>
            </a:r>
            <a:r>
              <a:rPr sz="12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des</a:t>
            </a:r>
            <a:r>
              <a:rPr sz="120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commits</a:t>
            </a:r>
            <a:r>
              <a:rPr sz="1200" b="1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dans votre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dépôt,</a:t>
            </a:r>
            <a:r>
              <a:rPr sz="120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il</a:t>
            </a:r>
            <a:r>
              <a:rPr sz="12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faut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lui</a:t>
            </a:r>
            <a:r>
              <a:rPr sz="12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donner</a:t>
            </a:r>
            <a:r>
              <a:rPr sz="120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rôle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“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Maintainer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”.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rôle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“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Developer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”</a:t>
            </a:r>
            <a:r>
              <a:rPr sz="1200" spc="-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ne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suffit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pas.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Calibri"/>
              <a:cs typeface="Calibri"/>
            </a:endParaRPr>
          </a:p>
          <a:p>
            <a:pPr marL="70231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Etapes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ajouter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commit</a:t>
            </a:r>
            <a:r>
              <a:rPr sz="155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</a:t>
            </a:r>
            <a:r>
              <a:rPr sz="155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autre</a:t>
            </a:r>
            <a:r>
              <a:rPr sz="155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développeur</a:t>
            </a:r>
            <a:endParaRPr sz="1550">
              <a:latin typeface="Calibri"/>
              <a:cs typeface="Calibri"/>
            </a:endParaRPr>
          </a:p>
          <a:p>
            <a:pPr marL="1019175" indent="-227965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101917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Utiliser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spc="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clone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importer</a:t>
            </a:r>
            <a:r>
              <a:rPr sz="1150" spc="1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l’autre</a:t>
            </a:r>
            <a:r>
              <a:rPr sz="115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stagiaire</a:t>
            </a:r>
            <a:endParaRPr sz="1150">
              <a:latin typeface="Calibri"/>
              <a:cs typeface="Calibri"/>
            </a:endParaRPr>
          </a:p>
          <a:p>
            <a:pPr marL="101981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019810" algn="l"/>
              </a:tabLst>
            </a:pP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S’assurer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qu’on</a:t>
            </a:r>
            <a:r>
              <a:rPr sz="120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</a:t>
            </a:r>
            <a:r>
              <a:rPr sz="12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bien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les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dernières</a:t>
            </a:r>
            <a:r>
              <a:rPr sz="1200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mises</a:t>
            </a:r>
            <a:r>
              <a:rPr sz="120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jour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(git</a:t>
            </a:r>
            <a:r>
              <a:rPr sz="1200" spc="-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pull)</a:t>
            </a:r>
            <a:endParaRPr sz="1200">
              <a:latin typeface="Calibri"/>
              <a:cs typeface="Calibri"/>
            </a:endParaRPr>
          </a:p>
          <a:p>
            <a:pPr marL="1019175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01917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nouveau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local,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l’ajouter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l’index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(git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20" dirty="0">
                <a:solidFill>
                  <a:srgbClr val="23292D"/>
                </a:solidFill>
                <a:latin typeface="Calibri"/>
                <a:cs typeface="Calibri"/>
              </a:rPr>
              <a:t>add)</a:t>
            </a:r>
            <a:endParaRPr sz="1150">
              <a:latin typeface="Calibri"/>
              <a:cs typeface="Calibri"/>
            </a:endParaRPr>
          </a:p>
          <a:p>
            <a:pPr marL="1019175" indent="-22796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1019175" algn="l"/>
              </a:tabLst>
            </a:pP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commit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contenant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ce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(git</a:t>
            </a:r>
            <a:r>
              <a:rPr sz="115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commit)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l’envoyer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de l’autre stagiaire</a:t>
            </a:r>
            <a:r>
              <a:rPr sz="1150" spc="-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10" dirty="0">
                <a:solidFill>
                  <a:srgbClr val="23292D"/>
                </a:solidFill>
                <a:latin typeface="Calibri"/>
                <a:cs typeface="Calibri"/>
              </a:rPr>
              <a:t>(git</a:t>
            </a:r>
            <a:r>
              <a:rPr sz="115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push)</a:t>
            </a:r>
            <a:endParaRPr sz="1150">
              <a:latin typeface="Calibri"/>
              <a:cs typeface="Calibri"/>
            </a:endParaRPr>
          </a:p>
          <a:p>
            <a:pPr marL="1019810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019810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l’interface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web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GitLab,</a:t>
            </a:r>
            <a:r>
              <a:rPr sz="12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aller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2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projet de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camarade,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cliquez</a:t>
            </a:r>
            <a:r>
              <a:rPr sz="1200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“commits”</a:t>
            </a:r>
            <a:r>
              <a:rPr sz="120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20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vérifier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que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200" spc="-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commit</a:t>
            </a:r>
            <a:r>
              <a:rPr sz="1200" spc="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apparaît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bien</a:t>
            </a:r>
            <a:r>
              <a:rPr sz="12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200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200" spc="-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liste.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70723" y="162509"/>
            <a:ext cx="2668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195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5682" y="1942287"/>
            <a:ext cx="5022215" cy="2175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Intérêt</a:t>
            </a:r>
            <a:r>
              <a:rPr sz="1550" spc="4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la</a:t>
            </a:r>
            <a:r>
              <a:rPr sz="1550" spc="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version</a:t>
            </a:r>
            <a:r>
              <a:rPr sz="1550" spc="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et</a:t>
            </a:r>
            <a:r>
              <a:rPr sz="1550" spc="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6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existants</a:t>
            </a:r>
            <a:r>
              <a:rPr sz="1550" spc="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</a:t>
            </a:r>
            <a:r>
              <a:rPr sz="15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8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40132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BEBEBE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Manipulation</a:t>
            </a:r>
            <a:r>
              <a:rPr sz="1550" spc="6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dépôts</a:t>
            </a:r>
            <a:r>
              <a:rPr sz="1550" spc="9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avec</a:t>
            </a:r>
            <a:r>
              <a:rPr sz="1550" spc="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Gestion</a:t>
            </a:r>
            <a:r>
              <a:rPr sz="155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des</a:t>
            </a:r>
            <a:r>
              <a:rPr sz="155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conflits</a:t>
            </a:r>
            <a:r>
              <a:rPr sz="1550" b="1" spc="-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550"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fusion</a:t>
            </a:r>
            <a:r>
              <a:rPr sz="155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avec</a:t>
            </a:r>
            <a:r>
              <a:rPr sz="155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FFC000"/>
                </a:solidFill>
                <a:latin typeface="Calibri"/>
                <a:cs typeface="Calibri"/>
              </a:rPr>
              <a:t>Git/GitLab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Comparaison</a:t>
            </a:r>
            <a:r>
              <a:rPr sz="1550" spc="1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Github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vs</a:t>
            </a:r>
            <a:r>
              <a:rPr sz="1550" spc="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575" y="1005331"/>
            <a:ext cx="5393055" cy="772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versions</a:t>
            </a:r>
            <a:endParaRPr sz="2400">
              <a:latin typeface="Calibri"/>
              <a:cs typeface="Calibri"/>
            </a:endParaRPr>
          </a:p>
          <a:p>
            <a:pPr marL="202565" algn="ctr">
              <a:lnSpc>
                <a:spcPct val="100000"/>
              </a:lnSpc>
              <a:spcBef>
                <a:spcPts val="110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(Git/Gitlab)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624" y="461772"/>
            <a:ext cx="2505455" cy="64922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21208" y="1376172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11511915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1915" y="5152517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1208" y="1376172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0" y="5152517"/>
                  </a:moveTo>
                  <a:lnTo>
                    <a:pt x="11511915" y="5152517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69764"/>
              <a:ext cx="521334" cy="1348740"/>
            </a:xfrm>
            <a:custGeom>
              <a:avLst/>
              <a:gdLst/>
              <a:ahLst/>
              <a:cxnLst/>
              <a:rect l="l" t="t" r="r" b="b"/>
              <a:pathLst>
                <a:path w="521334" h="1348739">
                  <a:moveTo>
                    <a:pt x="521081" y="0"/>
                  </a:moveTo>
                  <a:lnTo>
                    <a:pt x="0" y="0"/>
                  </a:lnTo>
                  <a:lnTo>
                    <a:pt x="0" y="1212504"/>
                  </a:lnTo>
                  <a:lnTo>
                    <a:pt x="28997" y="1252994"/>
                  </a:lnTo>
                  <a:lnTo>
                    <a:pt x="62597" y="1285341"/>
                  </a:lnTo>
                  <a:lnTo>
                    <a:pt x="101516" y="1311833"/>
                  </a:lnTo>
                  <a:lnTo>
                    <a:pt x="144945" y="1331696"/>
                  </a:lnTo>
                  <a:lnTo>
                    <a:pt x="192125" y="1344168"/>
                  </a:lnTo>
                  <a:lnTo>
                    <a:pt x="242252" y="1348486"/>
                  </a:lnTo>
                  <a:lnTo>
                    <a:pt x="521081" y="1348486"/>
                  </a:lnTo>
                  <a:lnTo>
                    <a:pt x="521081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6" y="297002"/>
            <a:ext cx="482473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70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versions</a:t>
            </a:r>
          </a:p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(Git/Gitlab)</a:t>
            </a:r>
            <a:r>
              <a:rPr spc="-20" dirty="0"/>
              <a:t> </a:t>
            </a:r>
            <a:r>
              <a:rPr spc="-5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610" y="6670344"/>
            <a:ext cx="1543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25" dirty="0">
                <a:solidFill>
                  <a:srgbClr val="ADABAB"/>
                </a:solidFill>
                <a:latin typeface="Calibri"/>
                <a:cs typeface="Calibri"/>
              </a:rPr>
              <a:t>48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56" y="941908"/>
            <a:ext cx="11562080" cy="5519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conflits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14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Définition d’un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conflit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fusion</a:t>
            </a:r>
            <a:endParaRPr sz="1550">
              <a:latin typeface="Calibri"/>
              <a:cs typeface="Calibri"/>
            </a:endParaRPr>
          </a:p>
          <a:p>
            <a:pPr marL="506730" marR="71120">
              <a:lnSpc>
                <a:spcPct val="104299"/>
              </a:lnSpc>
              <a:spcBef>
                <a:spcPts val="215"/>
              </a:spcBef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conflit</a:t>
            </a:r>
            <a:r>
              <a:rPr sz="115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fusion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intervient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lorsque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l’on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tente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fusionner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deux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branches</a:t>
            </a:r>
            <a:r>
              <a:rPr sz="1150" spc="1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qui</a:t>
            </a:r>
            <a:r>
              <a:rPr sz="11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modifient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même</a:t>
            </a:r>
            <a:r>
              <a:rPr sz="1150" spc="1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partie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d’un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même</a:t>
            </a:r>
            <a:r>
              <a:rPr sz="1150" spc="1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fichier.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cas,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spc="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va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intégrer les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deux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versions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23292D"/>
                </a:solidFill>
                <a:latin typeface="Calibri"/>
                <a:cs typeface="Calibri"/>
              </a:rPr>
              <a:t>le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même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laisser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développeur</a:t>
            </a:r>
            <a:r>
              <a:rPr sz="1150" spc="1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décider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contenu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final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cette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partie.</a:t>
            </a:r>
            <a:endParaRPr sz="1150">
              <a:latin typeface="Calibri"/>
              <a:cs typeface="Calibri"/>
            </a:endParaRPr>
          </a:p>
          <a:p>
            <a:pPr marL="518159">
              <a:lnSpc>
                <a:spcPct val="100000"/>
              </a:lnSpc>
              <a:spcBef>
                <a:spcPts val="30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Etapes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suivre</a:t>
            </a:r>
            <a:r>
              <a:rPr sz="155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causer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conflit</a:t>
            </a:r>
            <a:r>
              <a:rPr sz="155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fusion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924560" indent="-219075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92456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nouveau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spc="-10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endParaRPr sz="1150">
              <a:latin typeface="Calibri"/>
              <a:cs typeface="Calibri"/>
            </a:endParaRPr>
          </a:p>
          <a:p>
            <a:pPr marL="934085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934085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Cloner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ce</a:t>
            </a:r>
            <a:r>
              <a:rPr sz="12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20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localement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avec</a:t>
            </a:r>
            <a:r>
              <a:rPr sz="12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200" spc="-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clone</a:t>
            </a:r>
            <a:endParaRPr sz="1200">
              <a:latin typeface="Calibri"/>
              <a:cs typeface="Calibri"/>
            </a:endParaRPr>
          </a:p>
          <a:p>
            <a:pPr marL="933450" indent="-227965">
              <a:lnSpc>
                <a:spcPct val="100000"/>
              </a:lnSpc>
              <a:spcBef>
                <a:spcPts val="55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répertoire</a:t>
            </a:r>
            <a:r>
              <a:rPr sz="1150" spc="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local,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150" spc="1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README.md</a:t>
            </a:r>
            <a:r>
              <a:rPr sz="1150" b="1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contenant</a:t>
            </a:r>
            <a:r>
              <a:rPr sz="1150" spc="1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texte</a:t>
            </a:r>
            <a:endParaRPr sz="1150">
              <a:latin typeface="Calibri"/>
              <a:cs typeface="Calibri"/>
            </a:endParaRPr>
          </a:p>
          <a:p>
            <a:pPr marL="933450" indent="-22796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commit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initial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banche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master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et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l’envoyer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r>
              <a:rPr sz="1150" b="1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avec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add,</a:t>
            </a:r>
            <a:r>
              <a:rPr sz="1150" b="1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commit</a:t>
            </a:r>
            <a:r>
              <a:rPr sz="1150" b="1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spc="-20" dirty="0">
                <a:solidFill>
                  <a:srgbClr val="23292D"/>
                </a:solidFill>
                <a:latin typeface="Calibri"/>
                <a:cs typeface="Calibri"/>
              </a:rPr>
              <a:t>push</a:t>
            </a:r>
            <a:endParaRPr sz="1150">
              <a:latin typeface="Calibri"/>
              <a:cs typeface="Calibri"/>
            </a:endParaRPr>
          </a:p>
          <a:p>
            <a:pPr marL="934085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934085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une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20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branche1</a:t>
            </a:r>
            <a:r>
              <a:rPr sz="1200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2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partir</a:t>
            </a:r>
            <a:r>
              <a:rPr sz="1200" spc="-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200" spc="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master,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avec</a:t>
            </a:r>
            <a:r>
              <a:rPr sz="1200" spc="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2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checkout</a:t>
            </a:r>
            <a:r>
              <a:rPr sz="1200" b="1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-</a:t>
            </a:r>
            <a:r>
              <a:rPr sz="1200" b="1" spc="-50" dirty="0">
                <a:solidFill>
                  <a:srgbClr val="23292D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  <a:p>
            <a:pPr marL="933450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README.md</a:t>
            </a:r>
            <a:r>
              <a:rPr sz="1150" b="1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cette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branche,</a:t>
            </a:r>
            <a:r>
              <a:rPr sz="1150" spc="1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modifier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premier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texte,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commit,</a:t>
            </a:r>
            <a:r>
              <a:rPr sz="1150" spc="1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envoyer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les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modifications</a:t>
            </a:r>
            <a:r>
              <a:rPr sz="11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cette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spc="-10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endParaRPr sz="1150">
              <a:latin typeface="Calibri"/>
              <a:cs typeface="Calibri"/>
            </a:endParaRPr>
          </a:p>
          <a:p>
            <a:pPr marL="934085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934085" algn="l"/>
              </a:tabLst>
            </a:pP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Revenir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200" spc="-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2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20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master</a:t>
            </a:r>
            <a:r>
              <a:rPr sz="12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avec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 checkout</a:t>
            </a:r>
            <a:endParaRPr sz="1200">
              <a:latin typeface="Calibri"/>
              <a:cs typeface="Calibri"/>
            </a:endParaRPr>
          </a:p>
          <a:p>
            <a:pPr marL="933450" indent="-227965">
              <a:lnSpc>
                <a:spcPct val="100000"/>
              </a:lnSpc>
              <a:spcBef>
                <a:spcPts val="55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une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150" spc="1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branche2</a:t>
            </a:r>
            <a:r>
              <a:rPr sz="1150" b="1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partir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master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(comme</a:t>
            </a:r>
            <a:r>
              <a:rPr sz="1150" spc="1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l’étape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23292D"/>
                </a:solidFill>
                <a:latin typeface="Calibri"/>
                <a:cs typeface="Calibri"/>
              </a:rPr>
              <a:t>5)</a:t>
            </a:r>
            <a:endParaRPr sz="1150">
              <a:latin typeface="Calibri"/>
              <a:cs typeface="Calibri"/>
            </a:endParaRPr>
          </a:p>
          <a:p>
            <a:pPr marL="933450" indent="-22796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README.md</a:t>
            </a:r>
            <a:r>
              <a:rPr sz="1150" b="1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cette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branche,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modifier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texte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différemment</a:t>
            </a:r>
            <a:r>
              <a:rPr sz="1150" spc="1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celui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saisi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15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l’étape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6,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commit,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envoyer</a:t>
            </a:r>
            <a:r>
              <a:rPr sz="1150" spc="1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modifications</a:t>
            </a:r>
            <a:r>
              <a:rPr sz="1150" spc="20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cette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sur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spc="-10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endParaRPr sz="1150">
              <a:latin typeface="Calibri"/>
              <a:cs typeface="Calibri"/>
            </a:endParaRPr>
          </a:p>
          <a:p>
            <a:pPr marL="933450" indent="-22796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933450" algn="l"/>
              </a:tabLst>
            </a:pP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Revenir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à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200" b="1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3292D"/>
                </a:solidFill>
                <a:latin typeface="Calibri"/>
                <a:cs typeface="Calibri"/>
              </a:rPr>
              <a:t>branche</a:t>
            </a:r>
            <a:r>
              <a:rPr sz="1200" b="1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master</a:t>
            </a:r>
            <a:endParaRPr sz="1200">
              <a:latin typeface="Calibri"/>
              <a:cs typeface="Calibri"/>
            </a:endParaRPr>
          </a:p>
          <a:p>
            <a:pPr marL="932815" indent="-227329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93281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Fusionner</a:t>
            </a:r>
            <a:r>
              <a:rPr sz="1150" spc="1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branche1</a:t>
            </a:r>
            <a:r>
              <a:rPr sz="1150" b="1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master,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avec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spc="-20" dirty="0">
                <a:solidFill>
                  <a:srgbClr val="23292D"/>
                </a:solidFill>
                <a:latin typeface="Calibri"/>
                <a:cs typeface="Calibri"/>
              </a:rPr>
              <a:t>merge</a:t>
            </a:r>
            <a:endParaRPr sz="1150">
              <a:latin typeface="Calibri"/>
              <a:cs typeface="Calibri"/>
            </a:endParaRPr>
          </a:p>
          <a:p>
            <a:pPr marL="933450" indent="-22796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933450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Fusionner</a:t>
            </a:r>
            <a:r>
              <a:rPr sz="120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3292D"/>
                </a:solidFill>
                <a:latin typeface="Calibri"/>
                <a:cs typeface="Calibri"/>
              </a:rPr>
              <a:t>branche2</a:t>
            </a:r>
            <a:r>
              <a:rPr sz="1200" b="1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200" spc="-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master</a:t>
            </a:r>
            <a:endParaRPr sz="1200">
              <a:latin typeface="Calibri"/>
              <a:cs typeface="Calibri"/>
            </a:endParaRPr>
          </a:p>
          <a:p>
            <a:pPr marL="932815" indent="-227329">
              <a:lnSpc>
                <a:spcPct val="100000"/>
              </a:lnSpc>
              <a:spcBef>
                <a:spcPts val="55"/>
              </a:spcBef>
              <a:buAutoNum type="arabicPeriod"/>
              <a:tabLst>
                <a:tab pos="932815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Taper</a:t>
            </a:r>
            <a:r>
              <a:rPr sz="1150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status</a:t>
            </a:r>
            <a:r>
              <a:rPr sz="1150" b="1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voir</a:t>
            </a:r>
            <a:r>
              <a:rPr sz="1150" spc="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message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1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conflit</a:t>
            </a:r>
            <a:endParaRPr sz="115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  <a:spcBef>
                <a:spcPts val="94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Etapes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à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suivre</a:t>
            </a:r>
            <a:r>
              <a:rPr sz="155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résoudre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conflit</a:t>
            </a:r>
            <a:endParaRPr sz="1550">
              <a:latin typeface="Calibri"/>
              <a:cs typeface="Calibri"/>
            </a:endParaRPr>
          </a:p>
          <a:p>
            <a:pPr marL="705485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200" spc="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résoudre</a:t>
            </a:r>
            <a:r>
              <a:rPr sz="1200" spc="-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ce conflit,</a:t>
            </a:r>
            <a:r>
              <a:rPr sz="1200" spc="-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il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va</a:t>
            </a:r>
            <a:r>
              <a:rPr sz="1200" spc="-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falloir:</a:t>
            </a:r>
            <a:endParaRPr sz="1200">
              <a:latin typeface="Calibri"/>
              <a:cs typeface="Calibri"/>
            </a:endParaRPr>
          </a:p>
          <a:p>
            <a:pPr marL="933450" lvl="1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ouvrir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150" spc="1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README.md</a:t>
            </a:r>
            <a:r>
              <a:rPr sz="1150" b="1" spc="1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son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éditeur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10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code,</a:t>
            </a:r>
            <a:endParaRPr sz="1150">
              <a:latin typeface="Calibri"/>
              <a:cs typeface="Calibri"/>
            </a:endParaRPr>
          </a:p>
          <a:p>
            <a:pPr marL="933450" lvl="1" indent="-22796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constater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comment</a:t>
            </a:r>
            <a:r>
              <a:rPr sz="1150" spc="1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spc="3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représente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conflit,</a:t>
            </a:r>
            <a:r>
              <a:rPr sz="1150" spc="6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et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8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source</a:t>
            </a:r>
            <a:r>
              <a:rPr sz="1150" spc="10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chaque</a:t>
            </a:r>
            <a:r>
              <a:rPr sz="1150" spc="1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version,</a:t>
            </a:r>
            <a:endParaRPr sz="1150">
              <a:latin typeface="Calibri"/>
              <a:cs typeface="Calibri"/>
            </a:endParaRPr>
          </a:p>
          <a:p>
            <a:pPr marL="934085" lvl="1" indent="-2286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934085" algn="l"/>
              </a:tabLst>
            </a:pP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éditer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fichier</a:t>
            </a:r>
            <a:r>
              <a:rPr sz="1200" spc="-2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2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ne</a:t>
            </a:r>
            <a:r>
              <a:rPr sz="12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conserver</a:t>
            </a:r>
            <a:r>
              <a:rPr sz="1200" spc="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que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200" spc="-5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version</a:t>
            </a:r>
            <a:r>
              <a:rPr sz="1200" spc="-1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3292D"/>
                </a:solidFill>
                <a:latin typeface="Calibri"/>
                <a:cs typeface="Calibri"/>
              </a:rPr>
              <a:t>finale</a:t>
            </a:r>
            <a:r>
              <a:rPr sz="1200" spc="-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3292D"/>
                </a:solidFill>
                <a:latin typeface="Calibri"/>
                <a:cs typeface="Calibri"/>
              </a:rPr>
              <a:t>souhaitée,</a:t>
            </a:r>
            <a:endParaRPr sz="1200">
              <a:latin typeface="Calibri"/>
              <a:cs typeface="Calibri"/>
            </a:endParaRPr>
          </a:p>
          <a:p>
            <a:pPr marL="933450" lvl="1" indent="-22796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puis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créer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un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commit.</a:t>
            </a:r>
            <a:endParaRPr sz="1150">
              <a:latin typeface="Calibri"/>
              <a:cs typeface="Calibri"/>
            </a:endParaRPr>
          </a:p>
          <a:p>
            <a:pPr marL="933450" lvl="1" indent="-22796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Après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la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résolution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du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conflit</a:t>
            </a:r>
            <a:r>
              <a:rPr sz="1150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de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fusion,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taper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git</a:t>
            </a:r>
            <a:r>
              <a:rPr sz="1150" b="1" spc="4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status</a:t>
            </a:r>
            <a:r>
              <a:rPr sz="1150" b="1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pour</a:t>
            </a:r>
            <a:r>
              <a:rPr sz="1150" spc="13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voir</a:t>
            </a:r>
            <a:r>
              <a:rPr sz="1150" spc="4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résultat</a:t>
            </a:r>
            <a:endParaRPr sz="1150">
              <a:latin typeface="Calibri"/>
              <a:cs typeface="Calibri"/>
            </a:endParaRPr>
          </a:p>
          <a:p>
            <a:pPr marL="933450" lvl="1" indent="-227965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933450" algn="l"/>
              </a:tabLst>
            </a:pP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supprimer</a:t>
            </a:r>
            <a:r>
              <a:rPr sz="1150" spc="15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les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branches</a:t>
            </a:r>
            <a:r>
              <a:rPr sz="1150" spc="1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branche1</a:t>
            </a:r>
            <a:r>
              <a:rPr sz="1150" b="1" spc="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et</a:t>
            </a:r>
            <a:r>
              <a:rPr sz="1150" spc="12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23292D"/>
                </a:solidFill>
                <a:latin typeface="Calibri"/>
                <a:cs typeface="Calibri"/>
              </a:rPr>
              <a:t>branche2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,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votre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local,</a:t>
            </a:r>
            <a:r>
              <a:rPr sz="1150" spc="7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et</a:t>
            </a:r>
            <a:r>
              <a:rPr sz="1150" spc="8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dans</a:t>
            </a:r>
            <a:r>
              <a:rPr sz="1150" spc="9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le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dépôt</a:t>
            </a:r>
            <a:r>
              <a:rPr sz="1150" spc="17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distant</a:t>
            </a:r>
            <a:r>
              <a:rPr sz="1150" spc="90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associé</a:t>
            </a:r>
            <a:r>
              <a:rPr sz="1150" spc="114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23292D"/>
                </a:solidFill>
                <a:latin typeface="Calibri"/>
                <a:cs typeface="Calibri"/>
              </a:rPr>
              <a:t>(sur</a:t>
            </a:r>
            <a:r>
              <a:rPr sz="1150" spc="65" dirty="0">
                <a:solidFill>
                  <a:srgbClr val="23292D"/>
                </a:solidFill>
                <a:latin typeface="Calibri"/>
                <a:cs typeface="Calibri"/>
              </a:rPr>
              <a:t> </a:t>
            </a:r>
            <a:r>
              <a:rPr sz="1150" b="1" spc="-10" dirty="0">
                <a:solidFill>
                  <a:srgbClr val="23292D"/>
                </a:solidFill>
                <a:latin typeface="Calibri"/>
                <a:cs typeface="Calibri"/>
              </a:rPr>
              <a:t>GitLab</a:t>
            </a:r>
            <a:r>
              <a:rPr sz="1150" spc="-10" dirty="0">
                <a:solidFill>
                  <a:srgbClr val="23292D"/>
                </a:solidFill>
                <a:latin typeface="Calibri"/>
                <a:cs typeface="Calibri"/>
              </a:rPr>
              <a:t>).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93330" y="-48310"/>
            <a:ext cx="2668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195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829" y="1690497"/>
            <a:ext cx="5021580" cy="2174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Intérêt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la</a:t>
            </a:r>
            <a:r>
              <a:rPr sz="1550" spc="4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 de</a:t>
            </a:r>
            <a:r>
              <a:rPr sz="1550" spc="4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version</a:t>
            </a:r>
            <a:r>
              <a:rPr sz="1550" spc="8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et</a:t>
            </a:r>
            <a:r>
              <a:rPr sz="1550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8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existants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8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40132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BEBEBE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Manipulation</a:t>
            </a:r>
            <a:r>
              <a:rPr sz="1550" spc="-10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dépôts</a:t>
            </a:r>
            <a:r>
              <a:rPr sz="1550" spc="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avec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</a:t>
            </a:r>
            <a:r>
              <a:rPr sz="155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conflits</a:t>
            </a:r>
            <a:r>
              <a:rPr sz="1550" spc="-7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fusion</a:t>
            </a:r>
            <a:r>
              <a:rPr sz="15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avec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 Git/GitLab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Comparaison</a:t>
            </a:r>
            <a:r>
              <a:rPr sz="1550" b="1" spc="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Github</a:t>
            </a:r>
            <a:r>
              <a:rPr sz="1550" b="1" spc="1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vs</a:t>
            </a:r>
            <a:r>
              <a:rPr sz="1550" b="1" spc="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FFC000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019" y="640206"/>
            <a:ext cx="5387975" cy="77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3575" marR="5080" indent="-1920875">
              <a:lnSpc>
                <a:spcPct val="103800"/>
              </a:lnSpc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versions (Git/Gitlab)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624" y="461772"/>
            <a:ext cx="2505455" cy="64922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429768" y="1385315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11511915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1915" y="5152517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9768" y="1385315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0" y="5152517"/>
                  </a:moveTo>
                  <a:lnTo>
                    <a:pt x="11511915" y="5152517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8908"/>
              <a:ext cx="425450" cy="1348740"/>
            </a:xfrm>
            <a:custGeom>
              <a:avLst/>
              <a:gdLst/>
              <a:ahLst/>
              <a:cxnLst/>
              <a:rect l="l" t="t" r="r" b="b"/>
              <a:pathLst>
                <a:path w="425450" h="1348739">
                  <a:moveTo>
                    <a:pt x="425069" y="0"/>
                  </a:moveTo>
                  <a:lnTo>
                    <a:pt x="0" y="0"/>
                  </a:lnTo>
                  <a:lnTo>
                    <a:pt x="0" y="1305694"/>
                  </a:lnTo>
                  <a:lnTo>
                    <a:pt x="8944" y="1311833"/>
                  </a:lnTo>
                  <a:lnTo>
                    <a:pt x="52023" y="1331696"/>
                  </a:lnTo>
                  <a:lnTo>
                    <a:pt x="98807" y="1344168"/>
                  </a:lnTo>
                  <a:lnTo>
                    <a:pt x="148526" y="1348486"/>
                  </a:lnTo>
                  <a:lnTo>
                    <a:pt x="425069" y="1348486"/>
                  </a:lnTo>
                  <a:lnTo>
                    <a:pt x="42506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13250" y="1826260"/>
          <a:ext cx="7239633" cy="4627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9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Fonctionnalité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GitLab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GitHub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Git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Version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auto-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hébergée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200">
                        <a:latin typeface="Segoe UI Symbol"/>
                        <a:cs typeface="Segoe UI Symbo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49860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egoe UI Symbol"/>
                        <a:buChar char="✓"/>
                        <a:tabLst>
                          <a:tab pos="17907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(avec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d’entreprise)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Intégration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et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livraison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continues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200">
                        <a:latin typeface="Segoe UI Symbol"/>
                        <a:cs typeface="Segoe UI Symbo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49860">
                        <a:lnSpc>
                          <a:spcPct val="100000"/>
                        </a:lnSpc>
                        <a:spcBef>
                          <a:spcPts val="710"/>
                        </a:spcBef>
                        <a:buFont typeface="Segoe UI Symbol"/>
                        <a:buChar char="✓"/>
                        <a:tabLst>
                          <a:tab pos="17907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(avec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tierce)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Documentation</a:t>
                      </a:r>
                      <a:r>
                        <a:rPr sz="115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basée</a:t>
                      </a:r>
                      <a:r>
                        <a:rPr sz="11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1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1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Wiki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Aperçu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200">
                        <a:latin typeface="Segoe UI Symbol"/>
                        <a:cs typeface="Segoe UI Symbo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200">
                        <a:latin typeface="Segoe UI Symbol"/>
                        <a:cs typeface="Segoe UI Symbo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Suivi</a:t>
                      </a:r>
                      <a:r>
                        <a:rPr sz="11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1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problèmes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Examen</a:t>
                      </a:r>
                      <a:r>
                        <a:rPr sz="11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1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code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Cessionnaires</a:t>
                      </a:r>
                      <a:r>
                        <a:rPr sz="11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d’émissions</a:t>
                      </a:r>
                      <a:r>
                        <a:rPr sz="11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multiples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 indent="-14986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Segoe UI Symbol"/>
                        <a:buChar char="✓"/>
                        <a:tabLst>
                          <a:tab pos="178435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(Plan</a:t>
                      </a:r>
                      <a:r>
                        <a:rPr sz="11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payant)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marR="234950" indent="149860">
                        <a:lnSpc>
                          <a:spcPct val="104299"/>
                        </a:lnSpc>
                        <a:spcBef>
                          <a:spcPts val="30"/>
                        </a:spcBef>
                        <a:buFont typeface="Segoe UI Symbol"/>
                        <a:buChar char="✓"/>
                        <a:tabLst>
                          <a:tab pos="17907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(uniquement</a:t>
                      </a:r>
                      <a:r>
                        <a:rPr sz="115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1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dépôt</a:t>
                      </a:r>
                      <a:r>
                        <a:rPr sz="11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1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le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1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gratuit)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Conseils</a:t>
                      </a:r>
                      <a:r>
                        <a:rPr sz="11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1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gestion</a:t>
                      </a:r>
                      <a:r>
                        <a:rPr sz="11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1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projet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Discussions</a:t>
                      </a:r>
                      <a:r>
                        <a:rPr sz="11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d’équipe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5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150">
                        <a:latin typeface="Segoe UI Symbol"/>
                        <a:cs typeface="Segoe UI Symbo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Suivi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du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temps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200">
                        <a:latin typeface="Segoe UI Symbol"/>
                        <a:cs typeface="Segoe UI Symbo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49860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Segoe UI Symbol"/>
                        <a:buChar char="✓"/>
                        <a:tabLst>
                          <a:tab pos="17907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(Avec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App)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Outils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sécurité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conformité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200">
                        <a:latin typeface="Segoe UI Symbol"/>
                        <a:cs typeface="Segoe UI Symbo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20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200">
                        <a:latin typeface="Segoe UI Symbol"/>
                        <a:cs typeface="Segoe UI Symbo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2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charge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 indent="-149860">
                        <a:lnSpc>
                          <a:spcPct val="100000"/>
                        </a:lnSpc>
                        <a:spcBef>
                          <a:spcPts val="720"/>
                        </a:spcBef>
                        <a:buFont typeface="Segoe UI Symbol"/>
                        <a:buChar char="✓"/>
                        <a:tabLst>
                          <a:tab pos="178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(Plan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payant)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49860">
                        <a:lnSpc>
                          <a:spcPct val="100000"/>
                        </a:lnSpc>
                        <a:spcBef>
                          <a:spcPts val="720"/>
                        </a:spcBef>
                        <a:buFont typeface="Segoe UI Symbol"/>
                        <a:buChar char="✓"/>
                        <a:tabLst>
                          <a:tab pos="17907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(Avec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App)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1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5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navigateurs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 indent="-149860">
                        <a:lnSpc>
                          <a:spcPct val="100000"/>
                        </a:lnSpc>
                        <a:spcBef>
                          <a:spcPts val="775"/>
                        </a:spcBef>
                        <a:buFont typeface="Segoe UI Symbol"/>
                        <a:buChar char="✓"/>
                        <a:tabLst>
                          <a:tab pos="178435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(Plan</a:t>
                      </a:r>
                      <a:r>
                        <a:rPr sz="11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payant)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49860">
                        <a:lnSpc>
                          <a:spcPct val="100000"/>
                        </a:lnSpc>
                        <a:spcBef>
                          <a:spcPts val="775"/>
                        </a:spcBef>
                        <a:buFont typeface="Segoe UI Symbol"/>
                        <a:buChar char="✓"/>
                        <a:tabLst>
                          <a:tab pos="17907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(Avec</a:t>
                      </a:r>
                      <a:r>
                        <a:rPr sz="11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App)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Itérations</a:t>
                      </a:r>
                      <a:r>
                        <a:rPr sz="11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1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planification</a:t>
                      </a:r>
                      <a:r>
                        <a:rPr sz="11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15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sprints</a:t>
                      </a:r>
                      <a:r>
                        <a:rPr sz="11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(y</a:t>
                      </a:r>
                      <a:r>
                        <a:rPr sz="11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compris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273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Burndown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Chart)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 indent="-149860">
                        <a:lnSpc>
                          <a:spcPct val="100000"/>
                        </a:lnSpc>
                        <a:spcBef>
                          <a:spcPts val="820"/>
                        </a:spcBef>
                        <a:buFont typeface="Segoe UI Symbol"/>
                        <a:buChar char="✓"/>
                        <a:tabLst>
                          <a:tab pos="178435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(Plan</a:t>
                      </a:r>
                      <a:r>
                        <a:rPr sz="11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payant)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indent="-149860">
                        <a:lnSpc>
                          <a:spcPct val="100000"/>
                        </a:lnSpc>
                        <a:spcBef>
                          <a:spcPts val="820"/>
                        </a:spcBef>
                        <a:buFont typeface="Segoe UI Symbol"/>
                        <a:buChar char="✓"/>
                        <a:tabLst>
                          <a:tab pos="17907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(Avec</a:t>
                      </a:r>
                      <a:r>
                        <a:rPr sz="11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App)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Dépendances</a:t>
                      </a:r>
                      <a:r>
                        <a:rPr sz="12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problèmes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 indent="-149860">
                        <a:lnSpc>
                          <a:spcPct val="100000"/>
                        </a:lnSpc>
                        <a:spcBef>
                          <a:spcPts val="725"/>
                        </a:spcBef>
                        <a:buFont typeface="Segoe UI Symbol"/>
                        <a:buChar char="✓"/>
                        <a:tabLst>
                          <a:tab pos="178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(Plan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payant)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spc="-5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200">
                        <a:latin typeface="Segoe UI Symbol"/>
                        <a:cs typeface="Segoe UI Symbo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49</a:t>
            </a:fld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01167" y="1415237"/>
            <a:ext cx="4949190" cy="19297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Quelques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Fonctionnalités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semblables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entre</a:t>
            </a:r>
            <a:r>
              <a:rPr sz="1550" b="1" spc="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550" b="1" spc="1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github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550">
              <a:latin typeface="Calibri"/>
              <a:cs typeface="Calibri"/>
            </a:endParaRPr>
          </a:p>
          <a:p>
            <a:pPr marL="23495" marR="1475105">
              <a:lnSpc>
                <a:spcPct val="102800"/>
              </a:lnSpc>
            </a:pPr>
            <a:r>
              <a:rPr sz="1200" b="1" dirty="0">
                <a:solidFill>
                  <a:srgbClr val="3B3B3B"/>
                </a:solidFill>
                <a:latin typeface="Calibri"/>
                <a:cs typeface="Calibri"/>
              </a:rPr>
              <a:t>GitHub</a:t>
            </a:r>
            <a:r>
              <a:rPr sz="1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et</a:t>
            </a:r>
            <a:r>
              <a:rPr sz="1200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B3B3B"/>
                </a:solidFill>
                <a:latin typeface="Calibri"/>
                <a:cs typeface="Calibri"/>
              </a:rPr>
              <a:t>GitLab</a:t>
            </a:r>
            <a:r>
              <a:rPr sz="1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reposent</a:t>
            </a:r>
            <a:r>
              <a:rPr sz="1200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tous</a:t>
            </a:r>
            <a:r>
              <a:rPr sz="1200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les</a:t>
            </a:r>
            <a:r>
              <a:rPr sz="1200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deux</a:t>
            </a:r>
            <a:r>
              <a:rPr sz="1200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sur</a:t>
            </a:r>
            <a:r>
              <a:rPr sz="1200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B3B3B"/>
                </a:solidFill>
                <a:latin typeface="Calibri"/>
                <a:cs typeface="Calibri"/>
              </a:rPr>
              <a:t>Git</a:t>
            </a:r>
            <a:r>
              <a:rPr sz="1200" b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et</a:t>
            </a:r>
            <a:r>
              <a:rPr sz="1200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3B3B3B"/>
                </a:solidFill>
                <a:latin typeface="Calibri"/>
                <a:cs typeface="Calibri"/>
              </a:rPr>
              <a:t>ses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commandes,</a:t>
            </a:r>
            <a:r>
              <a:rPr sz="1150" spc="2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la</a:t>
            </a:r>
            <a:r>
              <a:rPr sz="1150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3B3B3B"/>
                </a:solidFill>
                <a:latin typeface="Calibri"/>
                <a:cs typeface="Calibri"/>
              </a:rPr>
              <a:t>migration</a:t>
            </a:r>
            <a:r>
              <a:rPr sz="1150" b="1" spc="1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d’une</a:t>
            </a:r>
            <a:r>
              <a:rPr sz="1150" spc="1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plateforme</a:t>
            </a:r>
            <a:r>
              <a:rPr sz="1150" spc="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à</a:t>
            </a:r>
            <a:r>
              <a:rPr sz="1150" spc="7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l’autre</a:t>
            </a:r>
            <a:r>
              <a:rPr sz="1150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3B3B3B"/>
                </a:solidFill>
                <a:latin typeface="Calibri"/>
                <a:cs typeface="Calibri"/>
              </a:rPr>
              <a:t>est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possible</a:t>
            </a:r>
            <a:r>
              <a:rPr sz="1200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sans</a:t>
            </a:r>
            <a:r>
              <a:rPr sz="1200" spc="-10" dirty="0">
                <a:solidFill>
                  <a:srgbClr val="3B3B3B"/>
                </a:solidFill>
                <a:latin typeface="Calibri"/>
                <a:cs typeface="Calibri"/>
              </a:rPr>
              <a:t> grandes</a:t>
            </a:r>
            <a:r>
              <a:rPr sz="1200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difficultés.</a:t>
            </a:r>
            <a:r>
              <a:rPr sz="1200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B3B3B"/>
                </a:solidFill>
                <a:latin typeface="Calibri"/>
                <a:cs typeface="Calibri"/>
              </a:rPr>
              <a:t>L’importation</a:t>
            </a:r>
            <a:r>
              <a:rPr sz="1200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3B3B3B"/>
                </a:solidFill>
                <a:latin typeface="Calibri"/>
                <a:cs typeface="Calibri"/>
              </a:rPr>
              <a:t>des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repositories,</a:t>
            </a:r>
            <a:r>
              <a:rPr sz="1150" spc="1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3B3B3B"/>
                </a:solidFill>
                <a:latin typeface="Calibri"/>
                <a:cs typeface="Calibri"/>
              </a:rPr>
              <a:t>wikis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,</a:t>
            </a:r>
            <a:r>
              <a:rPr sz="1150" spc="1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3B3B3B"/>
                </a:solidFill>
                <a:latin typeface="Calibri"/>
                <a:cs typeface="Calibri"/>
              </a:rPr>
              <a:t>pull</a:t>
            </a:r>
            <a:r>
              <a:rPr sz="1150" b="1" spc="9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3B3B3B"/>
                </a:solidFill>
                <a:latin typeface="Calibri"/>
                <a:cs typeface="Calibri"/>
              </a:rPr>
              <a:t>requests</a:t>
            </a:r>
            <a:r>
              <a:rPr sz="11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et</a:t>
            </a:r>
            <a:r>
              <a:rPr sz="1150" spc="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3B3B3B"/>
                </a:solidFill>
                <a:latin typeface="Calibri"/>
                <a:cs typeface="Calibri"/>
              </a:rPr>
              <a:t>issues</a:t>
            </a:r>
            <a:r>
              <a:rPr sz="1150" b="1" spc="1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est</a:t>
            </a:r>
            <a:r>
              <a:rPr sz="1150" spc="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facile</a:t>
            </a:r>
            <a:r>
              <a:rPr sz="1150" spc="7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3B3B3B"/>
                </a:solidFill>
                <a:latin typeface="Calibri"/>
                <a:cs typeface="Calibri"/>
              </a:rPr>
              <a:t>en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règle</a:t>
            </a:r>
            <a:r>
              <a:rPr sz="1150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générale.</a:t>
            </a:r>
            <a:r>
              <a:rPr sz="1150" spc="11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En</a:t>
            </a:r>
            <a:r>
              <a:rPr sz="1150" spc="11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revanche,</a:t>
            </a:r>
            <a:r>
              <a:rPr sz="1150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il</a:t>
            </a:r>
            <a:r>
              <a:rPr sz="1150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existe</a:t>
            </a:r>
            <a:r>
              <a:rPr sz="1150" spc="6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3B3B3B"/>
                </a:solidFill>
                <a:latin typeface="Calibri"/>
                <a:cs typeface="Calibri"/>
              </a:rPr>
              <a:t>quelques </a:t>
            </a:r>
            <a:r>
              <a:rPr sz="1200" spc="-10" dirty="0">
                <a:solidFill>
                  <a:srgbClr val="3B3B3B"/>
                </a:solidFill>
                <a:latin typeface="Calibri"/>
                <a:cs typeface="Calibri"/>
              </a:rPr>
              <a:t>différences</a:t>
            </a:r>
            <a:r>
              <a:rPr sz="1200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entre</a:t>
            </a:r>
            <a:r>
              <a:rPr sz="1200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B3B3B"/>
                </a:solidFill>
                <a:latin typeface="Calibri"/>
                <a:cs typeface="Calibri"/>
              </a:rPr>
              <a:t>GitHub</a:t>
            </a:r>
            <a:r>
              <a:rPr sz="1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et</a:t>
            </a:r>
            <a:r>
              <a:rPr sz="1200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B3B3B"/>
                </a:solidFill>
                <a:latin typeface="Calibri"/>
                <a:cs typeface="Calibri"/>
              </a:rPr>
              <a:t>GitLab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,</a:t>
            </a:r>
            <a:r>
              <a:rPr sz="1200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B3B3B"/>
                </a:solidFill>
                <a:latin typeface="Calibri"/>
                <a:cs typeface="Calibri"/>
              </a:rPr>
              <a:t>comme</a:t>
            </a:r>
            <a:r>
              <a:rPr sz="1200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B3B3B"/>
                </a:solidFill>
                <a:latin typeface="Calibri"/>
                <a:cs typeface="Calibri"/>
              </a:rPr>
              <a:t>l’illustre</a:t>
            </a:r>
            <a:r>
              <a:rPr sz="1200" spc="-7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3B3B3B"/>
                </a:solidFill>
                <a:latin typeface="Calibri"/>
                <a:cs typeface="Calibri"/>
              </a:rPr>
              <a:t>le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tableau</a:t>
            </a:r>
            <a:r>
              <a:rPr sz="1150" spc="8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3B3B3B"/>
                </a:solidFill>
                <a:latin typeface="Calibri"/>
                <a:cs typeface="Calibri"/>
              </a:rPr>
              <a:t>ci-dessous</a:t>
            </a:r>
            <a:r>
              <a:rPr sz="1150" spc="2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3B3B3B"/>
                </a:solidFill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456" y="267970"/>
            <a:ext cx="4825365" cy="9124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67310" marR="5080" indent="-55244">
              <a:lnSpc>
                <a:spcPct val="103600"/>
              </a:lnSpc>
              <a:spcBef>
                <a:spcPts val="30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 Git/Gitlab</a:t>
            </a:r>
            <a:r>
              <a:rPr spc="-4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550" dirty="0"/>
              <a:t>Comparaison</a:t>
            </a:r>
            <a:r>
              <a:rPr sz="1550" spc="40" dirty="0"/>
              <a:t> </a:t>
            </a:r>
            <a:r>
              <a:rPr sz="1550" dirty="0"/>
              <a:t>Github</a:t>
            </a:r>
            <a:r>
              <a:rPr sz="1550" spc="110" dirty="0"/>
              <a:t> </a:t>
            </a:r>
            <a:r>
              <a:rPr sz="1550" dirty="0"/>
              <a:t>et</a:t>
            </a:r>
            <a:r>
              <a:rPr sz="1550" spc="85" dirty="0"/>
              <a:t> </a:t>
            </a:r>
            <a:r>
              <a:rPr sz="1550" spc="-10" dirty="0"/>
              <a:t>Gitlab</a:t>
            </a:r>
            <a:endParaRPr sz="1550"/>
          </a:p>
        </p:txBody>
      </p:sp>
      <p:sp>
        <p:nvSpPr>
          <p:cNvPr id="10" name="object 10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726948" y="1412748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11118723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118723" y="5157089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6948" y="1412748"/>
              <a:ext cx="11118850" cy="5157470"/>
            </a:xfrm>
            <a:custGeom>
              <a:avLst/>
              <a:gdLst/>
              <a:ahLst/>
              <a:cxnLst/>
              <a:rect l="l" t="t" r="r" b="b"/>
              <a:pathLst>
                <a:path w="11118850" h="5157470">
                  <a:moveTo>
                    <a:pt x="0" y="5157089"/>
                  </a:moveTo>
                  <a:lnTo>
                    <a:pt x="11118723" y="5157089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452" y="5010911"/>
              <a:ext cx="535305" cy="1344295"/>
            </a:xfrm>
            <a:custGeom>
              <a:avLst/>
              <a:gdLst/>
              <a:ahLst/>
              <a:cxnLst/>
              <a:rect l="l" t="t" r="r" b="b"/>
              <a:pathLst>
                <a:path w="535305" h="1344295">
                  <a:moveTo>
                    <a:pt x="534797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305" y="1124445"/>
                  </a:lnTo>
                  <a:lnTo>
                    <a:pt x="16725" y="1169720"/>
                  </a:lnTo>
                  <a:lnTo>
                    <a:pt x="36499" y="1211402"/>
                  </a:lnTo>
                  <a:lnTo>
                    <a:pt x="62890" y="1248740"/>
                  </a:lnTo>
                  <a:lnTo>
                    <a:pt x="95110" y="1280985"/>
                  </a:lnTo>
                  <a:lnTo>
                    <a:pt x="132435" y="1307388"/>
                  </a:lnTo>
                  <a:lnTo>
                    <a:pt x="174091" y="1327175"/>
                  </a:lnTo>
                  <a:lnTo>
                    <a:pt x="219329" y="1339608"/>
                  </a:lnTo>
                  <a:lnTo>
                    <a:pt x="267398" y="1343914"/>
                  </a:lnTo>
                  <a:lnTo>
                    <a:pt x="534797" y="1343914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06723" y="342900"/>
            <a:ext cx="7114540" cy="4467225"/>
            <a:chOff x="3506723" y="342900"/>
            <a:chExt cx="7114540" cy="44672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6723" y="2967227"/>
              <a:ext cx="4572000" cy="184251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1052" y="5346319"/>
            <a:ext cx="10393045" cy="1122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marR="5080" indent="-173990" algn="just">
              <a:lnSpc>
                <a:spcPct val="102200"/>
              </a:lnSpc>
              <a:spcBef>
                <a:spcPts val="105"/>
              </a:spcBef>
              <a:buFont typeface="Arial"/>
              <a:buChar char="•"/>
              <a:tabLst>
                <a:tab pos="186055" algn="l"/>
                <a:tab pos="187325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	Dans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schéma</a:t>
            </a:r>
            <a:r>
              <a:rPr sz="1150" spc="1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qui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utilise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Git</a:t>
            </a:r>
            <a:r>
              <a:rPr sz="1150" b="1" spc="55" dirty="0"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et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GitHub</a:t>
            </a:r>
            <a:r>
              <a:rPr sz="1150" b="1" spc="125" dirty="0"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150" spc="1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exemple</a:t>
            </a:r>
            <a:r>
              <a:rPr sz="1150" spc="1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(le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même</a:t>
            </a:r>
            <a:r>
              <a:rPr sz="1150" spc="1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principe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peut-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être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appliqué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d'autres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systèmes),</a:t>
            </a:r>
            <a:r>
              <a:rPr sz="1150" spc="1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dépôt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local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se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trouve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dossier</a:t>
            </a:r>
            <a:r>
              <a:rPr sz="1150" spc="1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.</a:t>
            </a:r>
            <a:r>
              <a:rPr sz="1150" b="1" dirty="0">
                <a:latin typeface="Calibri"/>
                <a:cs typeface="Calibri"/>
              </a:rPr>
              <a:t>git</a:t>
            </a:r>
            <a:r>
              <a:rPr sz="1150" b="1" spc="100" dirty="0"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sur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l'ordinateur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d'une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personne.</a:t>
            </a:r>
            <a:r>
              <a:rPr sz="120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dépôt</a:t>
            </a:r>
            <a:r>
              <a:rPr sz="1200" spc="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local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est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partagé</a:t>
            </a:r>
            <a:r>
              <a:rPr sz="1200" spc="-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open</a:t>
            </a:r>
            <a:r>
              <a:rPr sz="1200" spc="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source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travers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dépôt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central</a:t>
            </a:r>
            <a:r>
              <a:rPr sz="12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qui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se</a:t>
            </a:r>
            <a:r>
              <a:rPr sz="12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trouve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sur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200" spc="-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plateforme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1F2021"/>
                </a:solidFill>
                <a:latin typeface="Calibri"/>
                <a:cs typeface="Calibri"/>
              </a:rPr>
              <a:t>cloud</a:t>
            </a:r>
            <a:r>
              <a:rPr sz="1200" i="1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545AC"/>
                </a:solidFill>
                <a:latin typeface="Calibri"/>
                <a:cs typeface="Calibri"/>
              </a:rPr>
              <a:t>GitHub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.</a:t>
            </a:r>
            <a:r>
              <a:rPr sz="12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dépôt</a:t>
            </a:r>
            <a:r>
              <a:rPr sz="1200" spc="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central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peut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être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utilisé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par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plusieurs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personnes</a:t>
            </a:r>
            <a:r>
              <a:rPr sz="1150" spc="2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pour</a:t>
            </a:r>
            <a:r>
              <a:rPr sz="1150" spc="1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  <a:p>
            <a:pPr marL="643890" marR="82550" lvl="1" indent="-173990" algn="just">
              <a:lnSpc>
                <a:spcPts val="1440"/>
              </a:lnSpc>
              <a:spcBef>
                <a:spcPts val="60"/>
              </a:spcBef>
              <a:buFont typeface="Arial"/>
              <a:buChar char="•"/>
              <a:tabLst>
                <a:tab pos="643890" algn="l"/>
                <a:tab pos="645160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	Contribuer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au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même</a:t>
            </a:r>
            <a:r>
              <a:rPr sz="1150" spc="1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projet: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envoyer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changements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qui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sont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ensuite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incorporés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dépôt</a:t>
            </a:r>
            <a:r>
              <a:rPr sz="1150" spc="1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central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et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peuvent</a:t>
            </a:r>
            <a:r>
              <a:rPr sz="1150" spc="1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donc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être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ensuite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propagés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tout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dépôt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local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connecté,</a:t>
            </a:r>
            <a:endParaRPr sz="1150">
              <a:latin typeface="Calibri"/>
              <a:cs typeface="Calibri"/>
            </a:endParaRPr>
          </a:p>
          <a:p>
            <a:pPr marL="645160" lvl="1" indent="-17526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45160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Utiliser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dépôt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central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base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pour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autre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projet.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44441" y="4983556"/>
            <a:ext cx="2984500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b="1" spc="10" dirty="0">
                <a:solidFill>
                  <a:srgbClr val="7E7E7E"/>
                </a:solidFill>
                <a:latin typeface="Calibri"/>
                <a:cs typeface="Calibri"/>
              </a:rPr>
              <a:t>Exemple</a:t>
            </a:r>
            <a:r>
              <a:rPr sz="650" b="1" spc="29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650" b="1" spc="10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650" b="1" spc="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650" b="1" spc="10" dirty="0">
                <a:solidFill>
                  <a:srgbClr val="7E7E7E"/>
                </a:solidFill>
                <a:latin typeface="Calibri"/>
                <a:cs typeface="Calibri"/>
              </a:rPr>
              <a:t>gestion</a:t>
            </a:r>
            <a:r>
              <a:rPr sz="650" b="1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650" b="1" spc="10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650" b="1" spc="8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650" b="1" spc="10" dirty="0">
                <a:solidFill>
                  <a:srgbClr val="7E7E7E"/>
                </a:solidFill>
                <a:latin typeface="Calibri"/>
                <a:cs typeface="Calibri"/>
              </a:rPr>
              <a:t>versions</a:t>
            </a:r>
            <a:r>
              <a:rPr sz="650" b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650" b="1" spc="10" dirty="0">
                <a:solidFill>
                  <a:srgbClr val="7E7E7E"/>
                </a:solidFill>
                <a:latin typeface="Calibri"/>
                <a:cs typeface="Calibri"/>
              </a:rPr>
              <a:t>distribuée</a:t>
            </a:r>
            <a:r>
              <a:rPr sz="650" b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650" b="1" spc="10" dirty="0">
                <a:solidFill>
                  <a:srgbClr val="7E7E7E"/>
                </a:solidFill>
                <a:latin typeface="Calibri"/>
                <a:cs typeface="Calibri"/>
              </a:rPr>
              <a:t>source</a:t>
            </a:r>
            <a:r>
              <a:rPr sz="650" b="1" spc="1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650" b="1" u="sng" spc="-1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Calibri"/>
                <a:cs typeface="Calibri"/>
                <a:hlinkClick r:id="rId4"/>
              </a:rPr>
              <a:t>https://edutechwiki.unige.ch/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15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/>
              <a:t>01-</a:t>
            </a:r>
            <a:r>
              <a:rPr sz="1800" spc="-10" dirty="0"/>
              <a:t>Manipuler</a:t>
            </a:r>
            <a:r>
              <a:rPr sz="1800" spc="-85" dirty="0"/>
              <a:t> </a:t>
            </a:r>
            <a:r>
              <a:rPr sz="1800" dirty="0"/>
              <a:t>les</a:t>
            </a:r>
            <a:r>
              <a:rPr sz="1800" spc="-10" dirty="0"/>
              <a:t> </a:t>
            </a:r>
            <a:r>
              <a:rPr sz="1800" dirty="0"/>
              <a:t>outils</a:t>
            </a:r>
            <a:r>
              <a:rPr sz="1800" spc="-15" dirty="0"/>
              <a:t> </a:t>
            </a:r>
            <a:r>
              <a:rPr sz="1800" dirty="0"/>
              <a:t>de</a:t>
            </a:r>
            <a:r>
              <a:rPr sz="1800" spc="-55" dirty="0"/>
              <a:t> </a:t>
            </a:r>
            <a:r>
              <a:rPr sz="1800" spc="-10" dirty="0"/>
              <a:t>gestion</a:t>
            </a:r>
            <a:r>
              <a:rPr sz="1800" spc="-5" dirty="0"/>
              <a:t> </a:t>
            </a:r>
            <a:r>
              <a:rPr sz="1800" dirty="0"/>
              <a:t>de</a:t>
            </a:r>
            <a:r>
              <a:rPr sz="1800" spc="-25" dirty="0"/>
              <a:t> </a:t>
            </a:r>
            <a:r>
              <a:rPr sz="1800" spc="-10" dirty="0"/>
              <a:t>versions</a:t>
            </a:r>
            <a:endParaRPr sz="1800"/>
          </a:p>
          <a:p>
            <a:pPr marL="45085">
              <a:lnSpc>
                <a:spcPct val="100000"/>
              </a:lnSpc>
              <a:spcBef>
                <a:spcPts val="105"/>
              </a:spcBef>
            </a:pPr>
            <a:r>
              <a:rPr sz="1800" spc="-10" dirty="0"/>
              <a:t>(Git/Gitlab)</a:t>
            </a:r>
            <a:r>
              <a:rPr sz="1800" spc="-15" dirty="0"/>
              <a:t> </a:t>
            </a:r>
            <a:r>
              <a:rPr sz="1800" spc="-50" dirty="0"/>
              <a:t>:</a:t>
            </a:r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75082" y="915161"/>
            <a:ext cx="11449685" cy="1783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550">
              <a:latin typeface="Calibri"/>
              <a:cs typeface="Calibri"/>
            </a:endParaRPr>
          </a:p>
          <a:p>
            <a:pPr marL="829944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versions</a:t>
            </a:r>
            <a:r>
              <a:rPr sz="155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distribuées</a:t>
            </a:r>
            <a:endParaRPr sz="1550">
              <a:latin typeface="Calibri"/>
              <a:cs typeface="Calibri"/>
            </a:endParaRPr>
          </a:p>
          <a:p>
            <a:pPr marL="969644" indent="-17526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969644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distribuée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est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notamment</a:t>
            </a:r>
            <a:r>
              <a:rPr sz="1150" spc="1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l'un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éléments</a:t>
            </a:r>
            <a:r>
              <a:rPr sz="1150" spc="1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principaux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projets</a:t>
            </a:r>
            <a:r>
              <a:rPr sz="1150" spc="1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open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source,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150" spc="1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elle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est</a:t>
            </a:r>
            <a:r>
              <a:rPr sz="1150" spc="1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représentée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l'image</a:t>
            </a:r>
            <a:r>
              <a:rPr sz="1150" spc="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ci-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bas</a:t>
            </a:r>
            <a:endParaRPr sz="1150">
              <a:latin typeface="Calibri"/>
              <a:cs typeface="Calibri"/>
            </a:endParaRPr>
          </a:p>
          <a:p>
            <a:pPr marL="969010" indent="-1746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969010" algn="l"/>
              </a:tabLst>
            </a:pP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200" spc="-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gestion de</a:t>
            </a:r>
            <a:r>
              <a:rPr sz="12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200" spc="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décentralisée</a:t>
            </a:r>
            <a:r>
              <a:rPr sz="120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consiste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voir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l'outil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2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200" spc="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200" spc="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2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outil</a:t>
            </a:r>
            <a:r>
              <a:rPr sz="1200" spc="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permettant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chacun de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travailler</a:t>
            </a:r>
            <a:r>
              <a:rPr sz="12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son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rythme, de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façon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désynchronisée</a:t>
            </a:r>
            <a:endParaRPr sz="1200">
              <a:latin typeface="Calibri"/>
              <a:cs typeface="Calibri"/>
            </a:endParaRPr>
          </a:p>
          <a:p>
            <a:pPr marL="968375">
              <a:lnSpc>
                <a:spcPct val="100000"/>
              </a:lnSpc>
              <a:spcBef>
                <a:spcPts val="50"/>
              </a:spcBef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autres,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puis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d'offrir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moyen</a:t>
            </a:r>
            <a:r>
              <a:rPr sz="1150" spc="1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150" spc="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ces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développeurs</a:t>
            </a:r>
            <a:r>
              <a:rPr sz="1150" spc="2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s'échanger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leur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travaux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respectifs.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fait,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il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existe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plusieurs</a:t>
            </a:r>
            <a:r>
              <a:rPr sz="1150" spc="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dépôts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pour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même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logiciel.</a:t>
            </a:r>
            <a:endParaRPr sz="1150">
              <a:latin typeface="Calibri"/>
              <a:cs typeface="Calibri"/>
            </a:endParaRPr>
          </a:p>
          <a:p>
            <a:pPr marL="969010" indent="-17462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969010" algn="l"/>
              </a:tabLst>
            </a:pP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système</a:t>
            </a:r>
            <a:r>
              <a:rPr sz="120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est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très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utilisé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par</a:t>
            </a:r>
            <a:r>
              <a:rPr sz="12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logiciels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libres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969644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969644" algn="l"/>
              </a:tabLst>
            </a:pP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Par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exemple,</a:t>
            </a:r>
            <a:r>
              <a:rPr sz="1150" spc="1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GNU</a:t>
            </a:r>
            <a:r>
              <a:rPr sz="1150" b="1" spc="4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Arch</a:t>
            </a:r>
            <a:r>
              <a:rPr sz="1150" b="1" spc="40" dirty="0"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et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Git</a:t>
            </a:r>
            <a:r>
              <a:rPr sz="1150" b="1" spc="4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sont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logiciels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décentralisée.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429768" y="1380743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11511915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1915" y="5157089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9768" y="1380743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0" y="5157089"/>
                  </a:moveTo>
                  <a:lnTo>
                    <a:pt x="11511915" y="5157089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8908"/>
              <a:ext cx="425450" cy="1344295"/>
            </a:xfrm>
            <a:custGeom>
              <a:avLst/>
              <a:gdLst/>
              <a:ahLst/>
              <a:cxnLst/>
              <a:rect l="l" t="t" r="r" b="b"/>
              <a:pathLst>
                <a:path w="425450" h="1344295">
                  <a:moveTo>
                    <a:pt x="425069" y="0"/>
                  </a:moveTo>
                  <a:lnTo>
                    <a:pt x="0" y="0"/>
                  </a:lnTo>
                  <a:lnTo>
                    <a:pt x="0" y="1301270"/>
                  </a:lnTo>
                  <a:lnTo>
                    <a:pt x="8944" y="1307388"/>
                  </a:lnTo>
                  <a:lnTo>
                    <a:pt x="52023" y="1327175"/>
                  </a:lnTo>
                  <a:lnTo>
                    <a:pt x="98807" y="1339608"/>
                  </a:lnTo>
                  <a:lnTo>
                    <a:pt x="148526" y="1343914"/>
                  </a:lnTo>
                  <a:lnTo>
                    <a:pt x="425069" y="1343914"/>
                  </a:lnTo>
                  <a:lnTo>
                    <a:pt x="42506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8644" y="1467992"/>
            <a:ext cx="436308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Quelques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différences</a:t>
            </a:r>
            <a:r>
              <a:rPr sz="1550" b="1" spc="1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majeures</a:t>
            </a:r>
            <a:r>
              <a:rPr sz="155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entre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50</a:t>
            </a:fld>
            <a:endParaRPr sz="10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64488" y="1898650"/>
          <a:ext cx="9907270" cy="4354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GitHub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GitLab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issues</a:t>
                      </a:r>
                      <a:r>
                        <a:rPr sz="11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peuvent</a:t>
                      </a:r>
                      <a:r>
                        <a:rPr sz="11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être</a:t>
                      </a:r>
                      <a:r>
                        <a:rPr sz="11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suivies</a:t>
                      </a:r>
                      <a:r>
                        <a:rPr sz="1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dans</a:t>
                      </a:r>
                      <a:r>
                        <a:rPr sz="1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plusieurs</a:t>
                      </a:r>
                      <a:r>
                        <a:rPr sz="11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repositories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1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issues</a:t>
                      </a:r>
                      <a:r>
                        <a:rPr sz="11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11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peuvent</a:t>
                      </a:r>
                      <a:r>
                        <a:rPr sz="11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pas</a:t>
                      </a:r>
                      <a:r>
                        <a:rPr sz="11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être</a:t>
                      </a:r>
                      <a:r>
                        <a:rPr sz="11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suivies</a:t>
                      </a:r>
                      <a:r>
                        <a:rPr sz="11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dans</a:t>
                      </a:r>
                      <a:r>
                        <a:rPr sz="11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plusieurs</a:t>
                      </a:r>
                      <a:r>
                        <a:rPr sz="11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repositories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Repositories</a:t>
                      </a:r>
                      <a:r>
                        <a:rPr sz="115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privés</a:t>
                      </a:r>
                      <a:r>
                        <a:rPr sz="11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payants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Repositories</a:t>
                      </a:r>
                      <a:r>
                        <a:rPr sz="115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privés</a:t>
                      </a:r>
                      <a:r>
                        <a:rPr sz="11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gratuits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Pas</a:t>
                      </a:r>
                      <a:r>
                        <a:rPr sz="1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d’hébergement</a:t>
                      </a:r>
                      <a:r>
                        <a:rPr sz="11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gratuit</a:t>
                      </a:r>
                      <a:r>
                        <a:rPr sz="11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1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serveur</a:t>
                      </a:r>
                      <a:r>
                        <a:rPr sz="11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privé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Hébergement</a:t>
                      </a:r>
                      <a:r>
                        <a:rPr sz="11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gratuit</a:t>
                      </a:r>
                      <a:r>
                        <a:rPr sz="11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11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1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serveur</a:t>
                      </a:r>
                      <a:r>
                        <a:rPr sz="11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privé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Intégration</a:t>
                      </a:r>
                      <a:r>
                        <a:rPr sz="11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continue</a:t>
                      </a:r>
                      <a:r>
                        <a:rPr sz="115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uniquement</a:t>
                      </a:r>
                      <a:r>
                        <a:rPr sz="11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avec</a:t>
                      </a:r>
                      <a:r>
                        <a:rPr sz="1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1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outils</a:t>
                      </a:r>
                      <a:r>
                        <a:rPr sz="11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tiers</a:t>
                      </a:r>
                      <a:r>
                        <a:rPr sz="1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(Travis</a:t>
                      </a:r>
                      <a:r>
                        <a:rPr sz="11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CI,</a:t>
                      </a:r>
                      <a:r>
                        <a:rPr sz="11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CircleCI,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etc.)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Intégration</a:t>
                      </a:r>
                      <a:r>
                        <a:rPr sz="11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continue</a:t>
                      </a:r>
                      <a:r>
                        <a:rPr sz="115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gratuite</a:t>
                      </a:r>
                      <a:r>
                        <a:rPr sz="11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incluse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Aucune</a:t>
                      </a:r>
                      <a:r>
                        <a:rPr sz="115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plateforme</a:t>
                      </a:r>
                      <a:r>
                        <a:rPr sz="11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1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déploiement</a:t>
                      </a:r>
                      <a:r>
                        <a:rPr sz="11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intégrée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Déploiement</a:t>
                      </a:r>
                      <a:r>
                        <a:rPr sz="115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logiciel</a:t>
                      </a:r>
                      <a:r>
                        <a:rPr sz="11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avec</a:t>
                      </a:r>
                      <a:r>
                        <a:rPr sz="11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Kubernetes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Suivi</a:t>
                      </a:r>
                      <a:r>
                        <a:rPr sz="11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détaillé</a:t>
                      </a:r>
                      <a:r>
                        <a:rPr sz="11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1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commentaires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Pas</a:t>
                      </a:r>
                      <a:r>
                        <a:rPr sz="11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1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suivi</a:t>
                      </a:r>
                      <a:r>
                        <a:rPr sz="11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1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commentaires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Impossible</a:t>
                      </a:r>
                      <a:r>
                        <a:rPr sz="11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d’exporter</a:t>
                      </a:r>
                      <a:r>
                        <a:rPr sz="11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1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issues</a:t>
                      </a:r>
                      <a:r>
                        <a:rPr sz="11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1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format</a:t>
                      </a:r>
                      <a:r>
                        <a:rPr sz="11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CSV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Exportation</a:t>
                      </a:r>
                      <a:r>
                        <a:rPr sz="11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11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1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issues</a:t>
                      </a:r>
                      <a:r>
                        <a:rPr sz="11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1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format</a:t>
                      </a:r>
                      <a:r>
                        <a:rPr sz="115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CSV</a:t>
                      </a:r>
                      <a:r>
                        <a:rPr sz="11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1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e-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mail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Tableau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bord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personnel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suivre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issues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pull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requests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Tableau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bord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analytique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planifier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surveiller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projet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Interface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graphique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peu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compliqué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Interface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graphique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clair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facile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2456" y="267970"/>
            <a:ext cx="4825365" cy="9124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67310" marR="5080" indent="-55244">
              <a:lnSpc>
                <a:spcPct val="103600"/>
              </a:lnSpc>
              <a:spcBef>
                <a:spcPts val="30"/>
              </a:spcBef>
            </a:pPr>
            <a:r>
              <a:rPr spc="-20" dirty="0"/>
              <a:t>01-</a:t>
            </a:r>
            <a:r>
              <a:rPr dirty="0"/>
              <a:t>Manipuler</a:t>
            </a:r>
            <a:r>
              <a:rPr spc="-125" dirty="0"/>
              <a:t> </a:t>
            </a:r>
            <a:r>
              <a:rPr dirty="0"/>
              <a:t>les</a:t>
            </a:r>
            <a:r>
              <a:rPr spc="-75" dirty="0"/>
              <a:t> </a:t>
            </a:r>
            <a:r>
              <a:rPr dirty="0"/>
              <a:t>outils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gestion</a:t>
            </a:r>
            <a:r>
              <a:rPr spc="-6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versions Git/Gitlab</a:t>
            </a:r>
            <a:r>
              <a:rPr spc="-4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550" dirty="0"/>
              <a:t>Comparaison</a:t>
            </a:r>
            <a:r>
              <a:rPr sz="1550" spc="40" dirty="0"/>
              <a:t> </a:t>
            </a:r>
            <a:r>
              <a:rPr sz="1550" dirty="0"/>
              <a:t>Github</a:t>
            </a:r>
            <a:r>
              <a:rPr sz="1550" spc="110" dirty="0"/>
              <a:t> </a:t>
            </a:r>
            <a:r>
              <a:rPr sz="1550" dirty="0"/>
              <a:t>et</a:t>
            </a:r>
            <a:r>
              <a:rPr sz="1550" spc="85" dirty="0"/>
              <a:t> </a:t>
            </a:r>
            <a:r>
              <a:rPr sz="1550" spc="-10" dirty="0"/>
              <a:t>Gitlab</a:t>
            </a:r>
            <a:endParaRPr sz="15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095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923276" y="5582411"/>
            <a:ext cx="2317750" cy="923925"/>
            <a:chOff x="7923276" y="5582411"/>
            <a:chExt cx="2317750" cy="923925"/>
          </a:xfrm>
        </p:grpSpPr>
        <p:sp>
          <p:nvSpPr>
            <p:cNvPr id="4" name="object 4"/>
            <p:cNvSpPr/>
            <p:nvPr/>
          </p:nvSpPr>
          <p:spPr>
            <a:xfrm>
              <a:off x="8078724" y="5788151"/>
              <a:ext cx="2162175" cy="718185"/>
            </a:xfrm>
            <a:custGeom>
              <a:avLst/>
              <a:gdLst/>
              <a:ahLst/>
              <a:cxnLst/>
              <a:rect l="l" t="t" r="r" b="b"/>
              <a:pathLst>
                <a:path w="2162175" h="718184">
                  <a:moveTo>
                    <a:pt x="2042159" y="0"/>
                  </a:moveTo>
                  <a:lnTo>
                    <a:pt x="119887" y="0"/>
                  </a:lnTo>
                  <a:lnTo>
                    <a:pt x="73278" y="9398"/>
                  </a:lnTo>
                  <a:lnTo>
                    <a:pt x="35178" y="35026"/>
                  </a:lnTo>
                  <a:lnTo>
                    <a:pt x="9398" y="73050"/>
                  </a:lnTo>
                  <a:lnTo>
                    <a:pt x="0" y="119608"/>
                  </a:lnTo>
                  <a:lnTo>
                    <a:pt x="0" y="717677"/>
                  </a:lnTo>
                  <a:lnTo>
                    <a:pt x="2162048" y="717677"/>
                  </a:lnTo>
                  <a:lnTo>
                    <a:pt x="2162048" y="119608"/>
                  </a:lnTo>
                  <a:lnTo>
                    <a:pt x="2152650" y="73050"/>
                  </a:lnTo>
                  <a:lnTo>
                    <a:pt x="2126869" y="35026"/>
                  </a:lnTo>
                  <a:lnTo>
                    <a:pt x="2088769" y="9398"/>
                  </a:lnTo>
                  <a:lnTo>
                    <a:pt x="204215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3276" y="5582411"/>
              <a:ext cx="402335" cy="39319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6595"/>
            <a:ext cx="1028700" cy="101498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63624" y="379475"/>
            <a:ext cx="2505710" cy="731520"/>
            <a:chOff x="1563624" y="379475"/>
            <a:chExt cx="2505710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7924" y="379475"/>
              <a:ext cx="2002536" cy="6492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624" y="461771"/>
              <a:ext cx="2505455" cy="6492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78321" y="2298319"/>
            <a:ext cx="562927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que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7842"/>
                </a:solidFill>
                <a:latin typeface="Calibri"/>
                <a:cs typeface="Calibri"/>
              </a:rPr>
              <a:t>apprendre</a:t>
            </a:r>
            <a:r>
              <a:rPr sz="1800" b="1" spc="-1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chapitre</a:t>
            </a:r>
            <a:r>
              <a:rPr sz="18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Notions des</a:t>
            </a:r>
            <a:r>
              <a:rPr sz="1550" spc="4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métriques</a:t>
            </a:r>
            <a:r>
              <a:rPr sz="1550" spc="-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la</a:t>
            </a:r>
            <a:r>
              <a:rPr sz="1550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qualité</a:t>
            </a:r>
            <a:r>
              <a:rPr sz="1550" spc="-6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du</a:t>
            </a:r>
            <a:r>
              <a:rPr sz="1550" spc="4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545454"/>
                </a:solidFill>
                <a:latin typeface="Calibri"/>
                <a:cs typeface="Calibri"/>
              </a:rPr>
              <a:t>code</a:t>
            </a:r>
            <a:endParaRPr sz="1550">
              <a:latin typeface="Calibri"/>
              <a:cs typeface="Calibri"/>
            </a:endParaRPr>
          </a:p>
          <a:p>
            <a:pPr marL="400685" indent="-38798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400685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Présentation</a:t>
            </a:r>
            <a:r>
              <a:rPr sz="1550" spc="-8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des</a:t>
            </a:r>
            <a:r>
              <a:rPr sz="1550" spc="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outils existants</a:t>
            </a:r>
            <a:r>
              <a:rPr sz="1550" spc="-8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mesure</a:t>
            </a:r>
            <a:r>
              <a:rPr sz="1550" spc="5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la</a:t>
            </a:r>
            <a:r>
              <a:rPr sz="1550" spc="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qualité</a:t>
            </a:r>
            <a:r>
              <a:rPr sz="1550" spc="-6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du</a:t>
            </a:r>
            <a:r>
              <a:rPr sz="1550" spc="3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545454"/>
                </a:solidFill>
                <a:latin typeface="Calibri"/>
                <a:cs typeface="Calibri"/>
              </a:rPr>
              <a:t>code</a:t>
            </a:r>
            <a:endParaRPr sz="1550">
              <a:latin typeface="Calibri"/>
              <a:cs typeface="Calibri"/>
            </a:endParaRPr>
          </a:p>
          <a:p>
            <a:pPr marL="400685" indent="-38798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00685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Présentation</a:t>
            </a:r>
            <a:r>
              <a:rPr sz="1550" spc="-9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et</a:t>
            </a:r>
            <a:r>
              <a:rPr sz="1550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installation</a:t>
            </a:r>
            <a:r>
              <a:rPr sz="1550" spc="-8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 marL="355600" marR="157480" indent="-342900">
              <a:lnSpc>
                <a:spcPct val="102699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</a:tabLst>
            </a:pP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Analyse</a:t>
            </a:r>
            <a:r>
              <a:rPr sz="1550" spc="-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</a:t>
            </a:r>
            <a:r>
              <a:rPr sz="1550" spc="4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code</a:t>
            </a:r>
            <a:r>
              <a:rPr sz="1550" spc="-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source</a:t>
            </a:r>
            <a:r>
              <a:rPr sz="1550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avec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SonarQube</a:t>
            </a:r>
            <a:r>
              <a:rPr sz="1550" spc="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à</a:t>
            </a:r>
            <a:r>
              <a:rPr sz="1550" spc="4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travers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 la 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génération </a:t>
            </a:r>
            <a:r>
              <a:rPr sz="1550" dirty="0">
                <a:solidFill>
                  <a:srgbClr val="545454"/>
                </a:solidFill>
                <a:latin typeface="Calibri"/>
                <a:cs typeface="Calibri"/>
              </a:rPr>
              <a:t>des</a:t>
            </a:r>
            <a:r>
              <a:rPr sz="1550" spc="-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545454"/>
                </a:solidFill>
                <a:latin typeface="Calibri"/>
                <a:cs typeface="Calibri"/>
              </a:rPr>
              <a:t>rapports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2678" y="5864758"/>
            <a:ext cx="125793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r>
              <a:rPr sz="24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126983" y="-61518"/>
            <a:ext cx="2668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190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2289" y="553973"/>
            <a:ext cx="5526405" cy="759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l’outil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mesure</a:t>
            </a:r>
            <a:r>
              <a:rPr sz="2400" b="1" spc="-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24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qualité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2400" b="1" spc="-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(SonarQube)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93330" y="-58775"/>
            <a:ext cx="26689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204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5600" algn="l"/>
              </a:tabLst>
            </a:pP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Notions</a:t>
            </a:r>
            <a:r>
              <a:rPr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des</a:t>
            </a:r>
            <a:r>
              <a:rPr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métriques</a:t>
            </a:r>
            <a:r>
              <a:rPr b="1" spc="-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b="1" spc="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qualité</a:t>
            </a:r>
            <a:r>
              <a:rPr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du</a:t>
            </a:r>
            <a:r>
              <a:rPr b="1" spc="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FFC000"/>
                </a:solidFill>
                <a:latin typeface="Calibri"/>
                <a:cs typeface="Calibri"/>
              </a:rPr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dirty="0"/>
              <a:t>Présentation</a:t>
            </a:r>
            <a:r>
              <a:rPr spc="-65" dirty="0"/>
              <a:t> </a:t>
            </a:r>
            <a:r>
              <a:rPr dirty="0"/>
              <a:t>de</a:t>
            </a:r>
            <a:r>
              <a:rPr spc="75" dirty="0"/>
              <a:t> </a:t>
            </a:r>
            <a:r>
              <a:rPr spc="-10" dirty="0"/>
              <a:t>SonarQube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/>
              <a:t>Installation</a:t>
            </a:r>
            <a:r>
              <a:rPr spc="-114" dirty="0"/>
              <a:t> </a:t>
            </a:r>
            <a:r>
              <a:rPr dirty="0"/>
              <a:t>de</a:t>
            </a:r>
            <a:r>
              <a:rPr spc="65" dirty="0"/>
              <a:t> </a:t>
            </a:r>
            <a:r>
              <a:rPr spc="-10" dirty="0"/>
              <a:t>SonarQube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/>
              <a:t>Analyse</a:t>
            </a:r>
            <a:r>
              <a:rPr spc="-30" dirty="0"/>
              <a:t> </a:t>
            </a:r>
            <a:r>
              <a:rPr dirty="0"/>
              <a:t>de</a:t>
            </a:r>
            <a:r>
              <a:rPr spc="50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dirty="0"/>
              <a:t>source</a:t>
            </a:r>
            <a:r>
              <a:rPr spc="15" dirty="0"/>
              <a:t> </a:t>
            </a:r>
            <a:r>
              <a:rPr dirty="0"/>
              <a:t>avec</a:t>
            </a:r>
            <a:r>
              <a:rPr spc="-10" dirty="0"/>
              <a:t> SonarQube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dirty="0"/>
              <a:t>Intégration</a:t>
            </a:r>
            <a:r>
              <a:rPr spc="-80" dirty="0"/>
              <a:t> </a:t>
            </a:r>
            <a:r>
              <a:rPr dirty="0"/>
              <a:t>de</a:t>
            </a:r>
            <a:r>
              <a:rPr spc="20" dirty="0"/>
              <a:t> </a:t>
            </a:r>
            <a:r>
              <a:rPr dirty="0"/>
              <a:t>SonarQube</a:t>
            </a:r>
            <a:r>
              <a:rPr spc="20" dirty="0"/>
              <a:t> </a:t>
            </a:r>
            <a:r>
              <a:rPr dirty="0"/>
              <a:t>aves</a:t>
            </a:r>
            <a:r>
              <a:rPr spc="5" dirty="0"/>
              <a:t> </a:t>
            </a:r>
            <a:r>
              <a:rPr dirty="0"/>
              <a:t>les outils</a:t>
            </a:r>
            <a:r>
              <a:rPr spc="-40" dirty="0"/>
              <a:t> </a:t>
            </a:r>
            <a:r>
              <a:rPr dirty="0"/>
              <a:t>ALM</a:t>
            </a:r>
            <a:r>
              <a:rPr spc="25" dirty="0"/>
              <a:t> </a:t>
            </a:r>
            <a:r>
              <a:rPr dirty="0"/>
              <a:t>et</a:t>
            </a:r>
            <a:r>
              <a:rPr spc="25" dirty="0"/>
              <a:t> </a:t>
            </a:r>
            <a:r>
              <a:rPr spc="-10" dirty="0"/>
              <a:t>Configuration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80303" y="628853"/>
            <a:ext cx="5540375" cy="759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l’outil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mesure</a:t>
            </a:r>
            <a:r>
              <a:rPr sz="2400" b="1" spc="-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qualité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  <a:p>
            <a:pPr marR="69215" algn="ctr">
              <a:lnSpc>
                <a:spcPct val="100000"/>
              </a:lnSpc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24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(SonarQube)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624" y="461772"/>
            <a:ext cx="2505455" cy="64922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651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25" dirty="0"/>
              <a:t> </a:t>
            </a:r>
            <a:r>
              <a:rPr spc="-10" dirty="0"/>
              <a:t>code(SonarQube)</a:t>
            </a:r>
            <a:r>
              <a:rPr spc="-95" dirty="0"/>
              <a:t> </a:t>
            </a:r>
            <a:r>
              <a:rPr spc="-5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53</a:t>
            </a:fld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6418" y="924305"/>
            <a:ext cx="10945495" cy="4833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Notions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métriques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55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5"/>
              </a:spcBef>
            </a:pP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Définitions</a:t>
            </a:r>
            <a:endParaRPr sz="1550">
              <a:latin typeface="Calibri"/>
              <a:cs typeface="Calibri"/>
            </a:endParaRPr>
          </a:p>
          <a:p>
            <a:pPr marL="1005205" indent="-172085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1005205" algn="l"/>
              </a:tabLst>
            </a:pPr>
            <a:r>
              <a:rPr sz="1550" b="1" dirty="0">
                <a:latin typeface="Calibri"/>
                <a:cs typeface="Calibri"/>
              </a:rPr>
              <a:t>Une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métrique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: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caractéristique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(ou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propriété)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d'une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application.</a:t>
            </a:r>
            <a:endParaRPr sz="1550">
              <a:latin typeface="Calibri"/>
              <a:cs typeface="Calibri"/>
            </a:endParaRPr>
          </a:p>
          <a:p>
            <a:pPr marL="1005205" indent="-172085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1005205" algn="l"/>
              </a:tabLst>
            </a:pPr>
            <a:r>
              <a:rPr sz="1550" b="1" dirty="0">
                <a:latin typeface="Calibri"/>
                <a:cs typeface="Calibri"/>
              </a:rPr>
              <a:t>Métrique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logicielle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mesure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d'une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propriété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d'un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logiciel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(par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exemple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nombre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lignes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codes).</a:t>
            </a:r>
            <a:endParaRPr sz="1550">
              <a:latin typeface="Calibri"/>
              <a:cs typeface="Calibri"/>
            </a:endParaRPr>
          </a:p>
          <a:p>
            <a:pPr marL="1004569" indent="-17145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1004569" algn="l"/>
              </a:tabLst>
            </a:pPr>
            <a:r>
              <a:rPr sz="1550" b="1" dirty="0">
                <a:latin typeface="Calibri"/>
                <a:cs typeface="Calibri"/>
              </a:rPr>
              <a:t>Exemples</a:t>
            </a:r>
            <a:r>
              <a:rPr sz="1550" b="1" spc="13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métriques</a:t>
            </a:r>
            <a:r>
              <a:rPr sz="1550" b="1" spc="13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461770" lvl="1" indent="-17145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1461770" algn="l"/>
              </a:tabLst>
            </a:pPr>
            <a:r>
              <a:rPr sz="1550" dirty="0">
                <a:latin typeface="Calibri"/>
                <a:cs typeface="Calibri"/>
              </a:rPr>
              <a:t>Lignes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codes</a:t>
            </a:r>
            <a:endParaRPr sz="1550">
              <a:latin typeface="Calibri"/>
              <a:cs typeface="Calibri"/>
            </a:endParaRPr>
          </a:p>
          <a:p>
            <a:pPr marL="1461770" lvl="1" indent="-17145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1461770" algn="l"/>
              </a:tabLst>
            </a:pPr>
            <a:r>
              <a:rPr sz="1550" dirty="0">
                <a:latin typeface="Calibri"/>
                <a:cs typeface="Calibri"/>
              </a:rPr>
              <a:t>Nombre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méthodes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classe</a:t>
            </a:r>
            <a:endParaRPr sz="1550">
              <a:latin typeface="Calibri"/>
              <a:cs typeface="Calibri"/>
            </a:endParaRPr>
          </a:p>
          <a:p>
            <a:pPr marL="1462405" lvl="1" indent="-172085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1462405" algn="l"/>
              </a:tabLst>
            </a:pPr>
            <a:r>
              <a:rPr sz="1550" dirty="0">
                <a:latin typeface="Calibri"/>
                <a:cs typeface="Calibri"/>
              </a:rPr>
              <a:t>Couplage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afférent/efférent</a:t>
            </a:r>
            <a:endParaRPr sz="1550">
              <a:latin typeface="Calibri"/>
              <a:cs typeface="Calibri"/>
            </a:endParaRPr>
          </a:p>
          <a:p>
            <a:pPr marL="1461770" lvl="1" indent="-17145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1461770" algn="l"/>
              </a:tabLst>
            </a:pPr>
            <a:r>
              <a:rPr sz="1550" dirty="0">
                <a:latin typeface="Calibri"/>
                <a:cs typeface="Calibri"/>
              </a:rPr>
              <a:t>Niveau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d'abstraction</a:t>
            </a:r>
            <a:endParaRPr sz="1550">
              <a:latin typeface="Calibri"/>
              <a:cs typeface="Calibri"/>
            </a:endParaRPr>
          </a:p>
          <a:p>
            <a:pPr marL="1461770" lvl="1" indent="-17145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1461770" algn="l"/>
              </a:tabLst>
            </a:pPr>
            <a:r>
              <a:rPr sz="1550" dirty="0">
                <a:latin typeface="Calibri"/>
                <a:cs typeface="Calibri"/>
              </a:rPr>
              <a:t>Indice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Instabilité</a:t>
            </a:r>
            <a:endParaRPr sz="1550">
              <a:latin typeface="Calibri"/>
              <a:cs typeface="Calibri"/>
            </a:endParaRPr>
          </a:p>
          <a:p>
            <a:pPr marL="1461770" lvl="1" indent="-17145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1461770" algn="l"/>
              </a:tabLst>
            </a:pPr>
            <a:r>
              <a:rPr sz="1550" dirty="0">
                <a:latin typeface="Calibri"/>
                <a:cs typeface="Calibri"/>
              </a:rPr>
              <a:t>Complexité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cyclomatique(compter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nombre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points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décision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(if,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case,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while,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...).</a:t>
            </a:r>
            <a:endParaRPr sz="1550">
              <a:latin typeface="Calibri"/>
              <a:cs typeface="Calibri"/>
            </a:endParaRPr>
          </a:p>
          <a:p>
            <a:pPr marL="1005205" marR="5080" indent="-172085">
              <a:lnSpc>
                <a:spcPts val="2880"/>
              </a:lnSpc>
              <a:spcBef>
                <a:spcPts val="110"/>
              </a:spcBef>
              <a:buFont typeface="Arial"/>
              <a:buChar char="•"/>
              <a:tabLst>
                <a:tab pos="1007110" algn="l"/>
              </a:tabLst>
            </a:pPr>
            <a:r>
              <a:rPr sz="1550" b="1" dirty="0">
                <a:latin typeface="Calibri"/>
                <a:cs typeface="Calibri"/>
              </a:rPr>
              <a:t>Pas</a:t>
            </a:r>
            <a:r>
              <a:rPr sz="1550" b="1" spc="6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métrique</a:t>
            </a:r>
            <a:r>
              <a:rPr sz="1550" b="1" spc="4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“absolue”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pertinence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chaque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métrique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dépend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projet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surtout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l'interprétation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qui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est 	</a:t>
            </a:r>
            <a:r>
              <a:rPr sz="1550" spc="-10" dirty="0">
                <a:latin typeface="Calibri"/>
                <a:cs typeface="Calibri"/>
              </a:rPr>
              <a:t>faite.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651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25" dirty="0"/>
              <a:t> </a:t>
            </a:r>
            <a:r>
              <a:rPr spc="-10" dirty="0"/>
              <a:t>code(SonarQube)</a:t>
            </a:r>
            <a:r>
              <a:rPr spc="-95" dirty="0"/>
              <a:t> </a:t>
            </a:r>
            <a:r>
              <a:rPr spc="-5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54</a:t>
            </a:fld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6418" y="924305"/>
            <a:ext cx="11826240" cy="5151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Notions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métriques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55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5"/>
              </a:spcBef>
            </a:pP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Définitions</a:t>
            </a:r>
            <a:endParaRPr sz="1550">
              <a:latin typeface="Calibri"/>
              <a:cs typeface="Calibri"/>
            </a:endParaRPr>
          </a:p>
          <a:p>
            <a:pPr marL="864869" indent="-17145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864869" algn="l"/>
              </a:tabLst>
            </a:pPr>
            <a:r>
              <a:rPr sz="1550" dirty="0">
                <a:latin typeface="Calibri"/>
                <a:cs typeface="Calibri"/>
              </a:rPr>
              <a:t>On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distingue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deux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types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qualités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322070" lvl="1" indent="-17145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1322070" algn="l"/>
              </a:tabLst>
            </a:pPr>
            <a:r>
              <a:rPr sz="1550" dirty="0">
                <a:latin typeface="Calibri"/>
                <a:cs typeface="Calibri"/>
              </a:rPr>
              <a:t>La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qualité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du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code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(qualité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structurelle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du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logiciel</a:t>
            </a:r>
            <a:r>
              <a:rPr sz="1550" b="1" spc="6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)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:</a:t>
            </a:r>
            <a:r>
              <a:rPr sz="1550" b="1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concerne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manière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avec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laquelle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fonctionnalité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implémentée,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et</a:t>
            </a:r>
            <a:endParaRPr sz="1550">
              <a:latin typeface="Calibri"/>
              <a:cs typeface="Calibri"/>
            </a:endParaRPr>
          </a:p>
          <a:p>
            <a:pPr marL="1324610">
              <a:lnSpc>
                <a:spcPct val="100000"/>
              </a:lnSpc>
              <a:spcBef>
                <a:spcPts val="1019"/>
              </a:spcBef>
            </a:pPr>
            <a:r>
              <a:rPr sz="1550" dirty="0">
                <a:latin typeface="Calibri"/>
                <a:cs typeface="Calibri"/>
              </a:rPr>
              <a:t>inclut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entre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autres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robustesse,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maintenabilité,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lisibilité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encore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l’évolutivité.</a:t>
            </a:r>
            <a:endParaRPr sz="1550">
              <a:latin typeface="Calibri"/>
              <a:cs typeface="Calibri"/>
            </a:endParaRPr>
          </a:p>
          <a:p>
            <a:pPr marL="1322705" lvl="1" indent="-172085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1322705" algn="l"/>
              </a:tabLst>
            </a:pPr>
            <a:r>
              <a:rPr sz="1550" b="1" dirty="0">
                <a:latin typeface="Calibri"/>
                <a:cs typeface="Calibri"/>
              </a:rPr>
              <a:t>La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qualité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d’un</a:t>
            </a:r>
            <a:r>
              <a:rPr sz="1550" b="1" spc="1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logiciel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(qualité</a:t>
            </a:r>
            <a:r>
              <a:rPr sz="1550" b="1" spc="6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fonctionnelle)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concerne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résultat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final.</a:t>
            </a:r>
            <a:endParaRPr sz="1550">
              <a:latin typeface="Calibri"/>
              <a:cs typeface="Calibri"/>
            </a:endParaRPr>
          </a:p>
          <a:p>
            <a:pPr marL="865505" indent="-172085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865505" algn="l"/>
              </a:tabLst>
            </a:pPr>
            <a:r>
              <a:rPr sz="1550" b="1" dirty="0">
                <a:latin typeface="Calibri"/>
                <a:cs typeface="Calibri"/>
              </a:rPr>
              <a:t>la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mesure de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la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qualité</a:t>
            </a:r>
            <a:r>
              <a:rPr sz="1550" b="1" spc="4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du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code</a:t>
            </a:r>
            <a:r>
              <a:rPr sz="1550" b="1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peut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partie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être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mesurée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automatiquement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outils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d’analyse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statique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source.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Ces</a:t>
            </a:r>
            <a:endParaRPr sz="1550">
              <a:latin typeface="Calibri"/>
              <a:cs typeface="Calibri"/>
            </a:endParaRPr>
          </a:p>
          <a:p>
            <a:pPr marL="866775">
              <a:lnSpc>
                <a:spcPct val="100000"/>
              </a:lnSpc>
              <a:spcBef>
                <a:spcPts val="1019"/>
              </a:spcBef>
            </a:pPr>
            <a:r>
              <a:rPr sz="1550" dirty="0">
                <a:latin typeface="Calibri"/>
                <a:cs typeface="Calibri"/>
              </a:rPr>
              <a:t>outils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sont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disponibles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plupart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langages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proposent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nombreuses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métriques</a:t>
            </a:r>
            <a:r>
              <a:rPr sz="1550" b="1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conventions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standards.</a:t>
            </a:r>
            <a:endParaRPr sz="1550">
              <a:latin typeface="Calibri"/>
              <a:cs typeface="Calibri"/>
            </a:endParaRPr>
          </a:p>
          <a:p>
            <a:pPr marL="864869" indent="-17145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864869" algn="l"/>
              </a:tabLst>
            </a:pPr>
            <a:r>
              <a:rPr sz="1550" b="1" dirty="0">
                <a:latin typeface="Calibri"/>
                <a:cs typeface="Calibri"/>
              </a:rPr>
              <a:t>La</a:t>
            </a:r>
            <a:r>
              <a:rPr sz="1550" b="1" spc="4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qualité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du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code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peut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être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également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évaluée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d’autres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critères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322705" lvl="1" indent="-17208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322705" algn="l"/>
              </a:tabLst>
            </a:pPr>
            <a:r>
              <a:rPr sz="1550" dirty="0">
                <a:latin typeface="Calibri"/>
                <a:cs typeface="Calibri"/>
              </a:rPr>
              <a:t>L’architecture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qui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inclut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maintenabilité,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l’évolutivité,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performance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pertinence</a:t>
            </a:r>
            <a:endParaRPr sz="1550">
              <a:latin typeface="Calibri"/>
              <a:cs typeface="Calibri"/>
            </a:endParaRPr>
          </a:p>
          <a:p>
            <a:pPr marL="1322070" lvl="1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322070" algn="l"/>
              </a:tabLst>
            </a:pPr>
            <a:r>
              <a:rPr sz="1550" dirty="0">
                <a:latin typeface="Calibri"/>
                <a:cs typeface="Calibri"/>
              </a:rPr>
              <a:t>La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documentation,</a:t>
            </a:r>
            <a:endParaRPr sz="1550">
              <a:latin typeface="Calibri"/>
              <a:cs typeface="Calibri"/>
            </a:endParaRPr>
          </a:p>
          <a:p>
            <a:pPr marL="1322705" lvl="1" indent="-17208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322705" algn="l"/>
              </a:tabLst>
            </a:pPr>
            <a:r>
              <a:rPr sz="1550" dirty="0">
                <a:latin typeface="Calibri"/>
                <a:cs typeface="Calibri"/>
              </a:rPr>
              <a:t>La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portabilité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sécurité.</a:t>
            </a:r>
            <a:endParaRPr sz="1550">
              <a:latin typeface="Calibri"/>
              <a:cs typeface="Calibri"/>
            </a:endParaRPr>
          </a:p>
          <a:p>
            <a:pPr marL="1322070" lvl="1" indent="-17145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1322070" algn="l"/>
              </a:tabLst>
            </a:pPr>
            <a:r>
              <a:rPr sz="1550" dirty="0">
                <a:latin typeface="Calibri"/>
                <a:cs typeface="Calibri"/>
              </a:rPr>
              <a:t>La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fiabilité</a:t>
            </a:r>
            <a:endParaRPr sz="1550">
              <a:latin typeface="Calibri"/>
              <a:cs typeface="Calibri"/>
            </a:endParaRPr>
          </a:p>
          <a:p>
            <a:pPr marL="1322070" lvl="1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322070" algn="l"/>
              </a:tabLst>
            </a:pPr>
            <a:r>
              <a:rPr sz="1550" dirty="0">
                <a:latin typeface="Calibri"/>
                <a:cs typeface="Calibri"/>
              </a:rPr>
              <a:t>Le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nombre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bugs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connus.</a:t>
            </a:r>
            <a:endParaRPr sz="1550">
              <a:latin typeface="Calibri"/>
              <a:cs typeface="Calibri"/>
            </a:endParaRPr>
          </a:p>
          <a:p>
            <a:pPr marL="865505" indent="-17208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865505" algn="l"/>
              </a:tabLst>
            </a:pPr>
            <a:r>
              <a:rPr sz="1550" dirty="0">
                <a:latin typeface="Calibri"/>
                <a:cs typeface="Calibri"/>
              </a:rPr>
              <a:t>Tous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critères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sont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fortement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dépendants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contexte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spécificité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logiciel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programme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niveau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fonctionnel,</a:t>
            </a:r>
            <a:r>
              <a:rPr sz="1550" spc="26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son</a:t>
            </a:r>
            <a:endParaRPr sz="1550">
              <a:latin typeface="Calibri"/>
              <a:cs typeface="Calibri"/>
            </a:endParaRPr>
          </a:p>
          <a:p>
            <a:pPr marL="866775">
              <a:lnSpc>
                <a:spcPct val="100000"/>
              </a:lnSpc>
              <a:spcBef>
                <a:spcPts val="1019"/>
              </a:spcBef>
            </a:pPr>
            <a:r>
              <a:rPr sz="1550" dirty="0">
                <a:latin typeface="Calibri"/>
                <a:cs typeface="Calibri"/>
              </a:rPr>
              <a:t>avenir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mais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aussi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d’autres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facteurs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importants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marché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utilisateurs.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12648" y="1536192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11511915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1915" y="5152517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2648" y="1536192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0" y="5152517"/>
                  </a:moveTo>
                  <a:lnTo>
                    <a:pt x="11511915" y="5152517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" y="5129784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9" y="1173695"/>
                  </a:lnTo>
                  <a:lnTo>
                    <a:pt x="38060" y="1215517"/>
                  </a:lnTo>
                  <a:lnTo>
                    <a:pt x="65573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81377" y="342900"/>
            <a:ext cx="8739505" cy="5806440"/>
            <a:chOff x="1881377" y="342900"/>
            <a:chExt cx="8739505" cy="58064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7" y="342900"/>
              <a:ext cx="658368" cy="6537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81377" y="2402585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81377" y="2635757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1377" y="2868929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1377" y="3102101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1377" y="3335273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A2A2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81377" y="3568445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81377" y="3801617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1377" y="4039361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C4C4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1377" y="4272534"/>
              <a:ext cx="8124825" cy="233679"/>
            </a:xfrm>
            <a:custGeom>
              <a:avLst/>
              <a:gdLst/>
              <a:ahLst/>
              <a:cxnLst/>
              <a:rect l="l" t="t" r="r" b="b"/>
              <a:pathLst>
                <a:path w="8124825" h="233679">
                  <a:moveTo>
                    <a:pt x="0" y="0"/>
                  </a:moveTo>
                  <a:lnTo>
                    <a:pt x="8124444" y="0"/>
                  </a:lnTo>
                </a:path>
                <a:path w="8124825" h="233679">
                  <a:moveTo>
                    <a:pt x="0" y="233172"/>
                  </a:moveTo>
                  <a:lnTo>
                    <a:pt x="8124444" y="233172"/>
                  </a:lnTo>
                </a:path>
              </a:pathLst>
            </a:custGeom>
            <a:ln w="12700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1377" y="4738878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C4C4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81377" y="4972050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81377" y="5205221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81377" y="5438394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A2A2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81377" y="5676138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9797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81377" y="5909309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81377" y="6142482"/>
              <a:ext cx="8124825" cy="0"/>
            </a:xfrm>
            <a:custGeom>
              <a:avLst/>
              <a:gdLst/>
              <a:ahLst/>
              <a:cxnLst/>
              <a:rect l="l" t="t" r="r" b="b"/>
              <a:pathLst>
                <a:path w="8124825">
                  <a:moveTo>
                    <a:pt x="0" y="0"/>
                  </a:moveTo>
                  <a:lnTo>
                    <a:pt x="8124444" y="0"/>
                  </a:lnTo>
                </a:path>
              </a:pathLst>
            </a:custGeom>
            <a:ln w="127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5880" y="318338"/>
            <a:ext cx="5508625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02-</a:t>
            </a:r>
            <a:r>
              <a:rPr dirty="0"/>
              <a:t>Manipuler</a:t>
            </a:r>
            <a:r>
              <a:rPr spc="-130" dirty="0"/>
              <a:t> </a:t>
            </a:r>
            <a:r>
              <a:rPr spc="-25" dirty="0"/>
              <a:t>l’outil</a:t>
            </a:r>
            <a:r>
              <a:rPr spc="-8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35" dirty="0"/>
              <a:t> </a:t>
            </a:r>
            <a:r>
              <a:rPr spc="-10" dirty="0"/>
              <a:t>qualité</a:t>
            </a:r>
            <a:r>
              <a:rPr spc="-90" dirty="0"/>
              <a:t> </a:t>
            </a:r>
            <a:r>
              <a:rPr dirty="0"/>
              <a:t>du</a:t>
            </a:r>
            <a:r>
              <a:rPr spc="-15" dirty="0"/>
              <a:t> </a:t>
            </a:r>
            <a:r>
              <a:rPr spc="-20" dirty="0"/>
              <a:t>code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(SonarQube)</a:t>
            </a:r>
            <a:r>
              <a:rPr spc="-40" dirty="0"/>
              <a:t> </a:t>
            </a:r>
            <a:r>
              <a:rPr spc="-50" dirty="0"/>
              <a:t>: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55</a:t>
            </a:fld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55880" y="963244"/>
            <a:ext cx="4191000" cy="955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Exemples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d’outils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1550">
              <a:latin typeface="Calibri"/>
              <a:cs typeface="Calibri"/>
            </a:endParaRPr>
          </a:p>
          <a:p>
            <a:pPr marL="91313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Exemples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d'outil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0" dirty="0">
                <a:solidFill>
                  <a:srgbClr val="007842"/>
                </a:solidFill>
                <a:latin typeface="Calibri"/>
                <a:cs typeface="Calibri"/>
              </a:rPr>
              <a:t>code: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10842" y="2357099"/>
            <a:ext cx="1155700" cy="40030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2920">
              <a:lnSpc>
                <a:spcPct val="130600"/>
              </a:lnSpc>
              <a:spcBef>
                <a:spcPts val="65"/>
              </a:spcBef>
            </a:pPr>
            <a:r>
              <a:rPr sz="1200" b="1" spc="-20" dirty="0">
                <a:latin typeface="Calibri"/>
                <a:cs typeface="Calibri"/>
              </a:rPr>
              <a:t>Cobertura </a:t>
            </a:r>
            <a:r>
              <a:rPr sz="1150" b="1" spc="-10" dirty="0">
                <a:latin typeface="Calibri"/>
                <a:cs typeface="Calibri"/>
              </a:rPr>
              <a:t>Crap4J </a:t>
            </a:r>
            <a:r>
              <a:rPr sz="1200" b="1" spc="-25" dirty="0">
                <a:latin typeface="Calibri"/>
                <a:cs typeface="Calibri"/>
              </a:rPr>
              <a:t>PMD</a:t>
            </a:r>
            <a:endParaRPr sz="1200">
              <a:latin typeface="Calibri"/>
              <a:cs typeface="Calibri"/>
            </a:endParaRPr>
          </a:p>
          <a:p>
            <a:pPr marL="12700" marR="196850">
              <a:lnSpc>
                <a:spcPct val="130600"/>
              </a:lnSpc>
              <a:spcBef>
                <a:spcPts val="30"/>
              </a:spcBef>
            </a:pPr>
            <a:r>
              <a:rPr sz="1150" b="1" spc="-10" dirty="0">
                <a:latin typeface="Calibri"/>
                <a:cs typeface="Calibri"/>
              </a:rPr>
              <a:t>FindBugs </a:t>
            </a:r>
            <a:r>
              <a:rPr sz="1200" b="1" spc="-10" dirty="0">
                <a:latin typeface="Calibri"/>
                <a:cs typeface="Calibri"/>
              </a:rPr>
              <a:t>Eclipse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Metrics </a:t>
            </a:r>
            <a:r>
              <a:rPr sz="1150" b="1" spc="-10" dirty="0">
                <a:latin typeface="Calibri"/>
                <a:cs typeface="Calibri"/>
              </a:rPr>
              <a:t>Jdepend </a:t>
            </a:r>
            <a:r>
              <a:rPr sz="1200" b="1" dirty="0">
                <a:latin typeface="Calibri"/>
                <a:cs typeface="Calibri"/>
              </a:rPr>
              <a:t>Review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Board </a:t>
            </a:r>
            <a:r>
              <a:rPr sz="1150" b="1" spc="-10" dirty="0">
                <a:latin typeface="Calibri"/>
                <a:cs typeface="Calibri"/>
              </a:rPr>
              <a:t>Crucible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200" b="1" spc="-10" dirty="0">
                <a:latin typeface="Calibri"/>
                <a:cs typeface="Calibri"/>
              </a:rPr>
              <a:t>Raxis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839"/>
              </a:lnSpc>
              <a:spcBef>
                <a:spcPts val="130"/>
              </a:spcBef>
            </a:pPr>
            <a:r>
              <a:rPr sz="1150" b="1" dirty="0">
                <a:latin typeface="Calibri"/>
                <a:cs typeface="Calibri"/>
              </a:rPr>
              <a:t>Technologies</a:t>
            </a:r>
            <a:r>
              <a:rPr sz="1150" b="1" spc="140" dirty="0">
                <a:latin typeface="Calibri"/>
                <a:cs typeface="Calibri"/>
              </a:rPr>
              <a:t> </a:t>
            </a:r>
            <a:r>
              <a:rPr sz="1150" b="1" spc="-20" dirty="0">
                <a:latin typeface="Calibri"/>
                <a:cs typeface="Calibri"/>
              </a:rPr>
              <a:t>RIPS </a:t>
            </a:r>
            <a:r>
              <a:rPr sz="1150" b="1" dirty="0">
                <a:latin typeface="Calibri"/>
                <a:cs typeface="Calibri"/>
              </a:rPr>
              <a:t>PVS-</a:t>
            </a:r>
            <a:r>
              <a:rPr sz="1150" b="1" spc="-10" dirty="0">
                <a:latin typeface="Calibri"/>
                <a:cs typeface="Calibri"/>
              </a:rPr>
              <a:t>Studio</a:t>
            </a:r>
            <a:r>
              <a:rPr sz="1150" b="1" spc="500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Kiuwan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50" b="1" spc="-10" dirty="0">
                <a:latin typeface="Calibri"/>
                <a:cs typeface="Calibri"/>
              </a:rPr>
              <a:t>CodeScene</a:t>
            </a:r>
            <a:endParaRPr sz="1150">
              <a:latin typeface="Calibri"/>
              <a:cs typeface="Calibri"/>
            </a:endParaRPr>
          </a:p>
          <a:p>
            <a:pPr marL="12700" marR="325755">
              <a:lnSpc>
                <a:spcPct val="133400"/>
              </a:lnSpc>
              <a:spcBef>
                <a:spcPts val="5"/>
              </a:spcBef>
            </a:pPr>
            <a:r>
              <a:rPr sz="1150" b="1" dirty="0">
                <a:latin typeface="Calibri"/>
                <a:cs typeface="Calibri"/>
              </a:rPr>
              <a:t>Expert</a:t>
            </a:r>
            <a:r>
              <a:rPr sz="1150" b="1" spc="110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visuel Veracode CodeSonar SonarQube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623" y="461772"/>
              <a:ext cx="2505455" cy="6492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93330" y="-58775"/>
            <a:ext cx="26689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204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0303" y="628853"/>
            <a:ext cx="5540375" cy="759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l’outil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mesure</a:t>
            </a:r>
            <a:r>
              <a:rPr sz="2400" b="1" spc="-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qualité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  <a:p>
            <a:pPr marR="69215" algn="ctr">
              <a:lnSpc>
                <a:spcPct val="100000"/>
              </a:lnSpc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24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(SonarQube)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5600" algn="l"/>
              </a:tabLst>
            </a:pPr>
            <a:r>
              <a:rPr dirty="0"/>
              <a:t>Notions des</a:t>
            </a:r>
            <a:r>
              <a:rPr spc="45" dirty="0"/>
              <a:t> </a:t>
            </a:r>
            <a:r>
              <a:rPr dirty="0"/>
              <a:t>métriques</a:t>
            </a:r>
            <a:r>
              <a:rPr spc="-35" dirty="0"/>
              <a:t> </a:t>
            </a:r>
            <a:r>
              <a:rPr dirty="0"/>
              <a:t>de</a:t>
            </a:r>
            <a:r>
              <a:rPr spc="20" dirty="0"/>
              <a:t> </a:t>
            </a:r>
            <a:r>
              <a:rPr dirty="0"/>
              <a:t>la</a:t>
            </a:r>
            <a:r>
              <a:rPr spc="10" dirty="0"/>
              <a:t> </a:t>
            </a:r>
            <a:r>
              <a:rPr dirty="0"/>
              <a:t>qualité</a:t>
            </a:r>
            <a:r>
              <a:rPr spc="-60" dirty="0"/>
              <a:t> </a:t>
            </a:r>
            <a:r>
              <a:rPr dirty="0"/>
              <a:t>du</a:t>
            </a:r>
            <a:r>
              <a:rPr spc="45" dirty="0"/>
              <a:t> </a:t>
            </a:r>
            <a:r>
              <a:rPr spc="-20" dirty="0"/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Présentation</a:t>
            </a:r>
            <a:r>
              <a:rPr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C000"/>
                </a:solidFill>
                <a:latin typeface="Calibri"/>
                <a:cs typeface="Calibri"/>
              </a:rPr>
              <a:t>SonarQube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/>
              <a:t>Installation</a:t>
            </a:r>
            <a:r>
              <a:rPr spc="-114" dirty="0"/>
              <a:t> </a:t>
            </a:r>
            <a:r>
              <a:rPr dirty="0"/>
              <a:t>de</a:t>
            </a:r>
            <a:r>
              <a:rPr spc="65" dirty="0"/>
              <a:t> </a:t>
            </a:r>
            <a:r>
              <a:rPr spc="-10" dirty="0"/>
              <a:t>SonarQube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/>
              <a:t>Intégration</a:t>
            </a:r>
            <a:r>
              <a:rPr spc="-80" dirty="0"/>
              <a:t> </a:t>
            </a:r>
            <a:r>
              <a:rPr dirty="0"/>
              <a:t>de</a:t>
            </a:r>
            <a:r>
              <a:rPr spc="20" dirty="0"/>
              <a:t> </a:t>
            </a:r>
            <a:r>
              <a:rPr dirty="0"/>
              <a:t>SonarQube</a:t>
            </a:r>
            <a:r>
              <a:rPr spc="20" dirty="0"/>
              <a:t> </a:t>
            </a:r>
            <a:r>
              <a:rPr dirty="0"/>
              <a:t>aves</a:t>
            </a:r>
            <a:r>
              <a:rPr spc="5" dirty="0"/>
              <a:t> </a:t>
            </a:r>
            <a:r>
              <a:rPr dirty="0"/>
              <a:t>les outils</a:t>
            </a:r>
            <a:r>
              <a:rPr spc="-40" dirty="0"/>
              <a:t> </a:t>
            </a:r>
            <a:r>
              <a:rPr dirty="0"/>
              <a:t>ALM</a:t>
            </a:r>
            <a:r>
              <a:rPr spc="25" dirty="0"/>
              <a:t> </a:t>
            </a:r>
            <a:r>
              <a:rPr dirty="0"/>
              <a:t>et</a:t>
            </a:r>
            <a:r>
              <a:rPr spc="25" dirty="0"/>
              <a:t> </a:t>
            </a:r>
            <a:r>
              <a:rPr spc="-10" dirty="0"/>
              <a:t>Configuration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dirty="0"/>
              <a:t>Analyse</a:t>
            </a:r>
            <a:r>
              <a:rPr spc="-30" dirty="0"/>
              <a:t> </a:t>
            </a:r>
            <a:r>
              <a:rPr dirty="0"/>
              <a:t>de</a:t>
            </a:r>
            <a:r>
              <a:rPr spc="50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dirty="0"/>
              <a:t>source</a:t>
            </a:r>
            <a:r>
              <a:rPr spc="15" dirty="0"/>
              <a:t> </a:t>
            </a:r>
            <a:r>
              <a:rPr dirty="0"/>
              <a:t>avec</a:t>
            </a:r>
            <a:r>
              <a:rPr spc="-10" dirty="0"/>
              <a:t> SonarQube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58467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58467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52060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6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7"/>
                  </a:lnTo>
                  <a:lnTo>
                    <a:pt x="278828" y="1348485"/>
                  </a:lnTo>
                  <a:lnTo>
                    <a:pt x="557657" y="1348485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01533" y="6211011"/>
            <a:ext cx="3462654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Architecture</a:t>
            </a:r>
            <a:r>
              <a:rPr sz="1050" b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105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7E7E7E"/>
                </a:solidFill>
                <a:latin typeface="Calibri"/>
                <a:cs typeface="Calibri"/>
              </a:rPr>
              <a:t>SonarQube</a:t>
            </a:r>
            <a:r>
              <a:rPr sz="1050" b="1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source</a:t>
            </a:r>
            <a:r>
              <a:rPr sz="1050" b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:M.</a:t>
            </a:r>
            <a:r>
              <a:rPr sz="1050" b="1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Contensin</a:t>
            </a:r>
            <a:r>
              <a:rPr sz="105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7E7E7E"/>
                </a:solidFill>
                <a:latin typeface="Calibri"/>
                <a:cs typeface="Calibri"/>
              </a:rPr>
              <a:t>SonarQube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456" y="262254"/>
            <a:ext cx="461772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30" dirty="0"/>
              <a:t> </a:t>
            </a:r>
            <a:r>
              <a:rPr dirty="0"/>
              <a:t>code</a:t>
            </a:r>
            <a:r>
              <a:rPr spc="-60" dirty="0"/>
              <a:t> </a:t>
            </a:r>
            <a:r>
              <a:rPr spc="-10" dirty="0"/>
              <a:t>(SonarQube)</a:t>
            </a:r>
            <a:r>
              <a:rPr spc="-65" dirty="0"/>
              <a:t> </a:t>
            </a:r>
            <a:r>
              <a:rPr spc="-50" dirty="0"/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456" y="906856"/>
            <a:ext cx="11254740" cy="3019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550">
              <a:latin typeface="Calibri"/>
              <a:cs typeface="Calibri"/>
            </a:endParaRPr>
          </a:p>
          <a:p>
            <a:pPr marL="78549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C’est</a:t>
            </a:r>
            <a:r>
              <a:rPr sz="155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quoi</a:t>
            </a:r>
            <a:r>
              <a:rPr sz="155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l’outil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1550">
              <a:latin typeface="Calibri"/>
              <a:cs typeface="Calibri"/>
            </a:endParaRPr>
          </a:p>
          <a:p>
            <a:pPr marL="919480" indent="-171450">
              <a:lnSpc>
                <a:spcPct val="100000"/>
              </a:lnSpc>
              <a:buFont typeface="Arial"/>
              <a:buChar char="•"/>
              <a:tabLst>
                <a:tab pos="919480" algn="l"/>
              </a:tabLst>
            </a:pPr>
            <a:r>
              <a:rPr sz="1550" b="1" dirty="0">
                <a:latin typeface="Calibri"/>
                <a:cs typeface="Calibri"/>
              </a:rPr>
              <a:t>SonarQube</a:t>
            </a:r>
            <a:r>
              <a:rPr sz="1550" b="1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logiciel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open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source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mesure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qualité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source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projets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développement.</a:t>
            </a:r>
            <a:endParaRPr sz="1550">
              <a:latin typeface="Calibri"/>
              <a:cs typeface="Calibri"/>
            </a:endParaRPr>
          </a:p>
          <a:p>
            <a:pPr marL="920115" indent="-172085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920115" algn="l"/>
              </a:tabLst>
            </a:pPr>
            <a:r>
              <a:rPr sz="1550" dirty="0">
                <a:latin typeface="Calibri"/>
                <a:cs typeface="Calibri"/>
              </a:rPr>
              <a:t>Il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permet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d’obtenir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informations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qualité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niveau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projet,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fichier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d’un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module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donne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indications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sur</a:t>
            </a:r>
            <a:endParaRPr sz="1550">
              <a:latin typeface="Calibri"/>
              <a:cs typeface="Calibri"/>
            </a:endParaRPr>
          </a:p>
          <a:p>
            <a:pPr marL="922019">
              <a:lnSpc>
                <a:spcPct val="100000"/>
              </a:lnSpc>
              <a:spcBef>
                <a:spcPts val="1019"/>
              </a:spcBef>
            </a:pPr>
            <a:r>
              <a:rPr sz="1550" dirty="0">
                <a:latin typeface="Calibri"/>
                <a:cs typeface="Calibri"/>
              </a:rPr>
              <a:t>chaque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problème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qualité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détecté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temps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remédiation.</a:t>
            </a:r>
            <a:endParaRPr sz="1550">
              <a:latin typeface="Calibri"/>
              <a:cs typeface="Calibri"/>
            </a:endParaRPr>
          </a:p>
          <a:p>
            <a:pPr marL="919480" indent="-171450">
              <a:lnSpc>
                <a:spcPct val="100000"/>
              </a:lnSpc>
              <a:spcBef>
                <a:spcPts val="1025"/>
              </a:spcBef>
              <a:buFont typeface="Arial"/>
              <a:buChar char="•"/>
              <a:tabLst>
                <a:tab pos="919480" algn="l"/>
              </a:tabLst>
            </a:pPr>
            <a:r>
              <a:rPr sz="1550" dirty="0">
                <a:latin typeface="Calibri"/>
                <a:cs typeface="Calibri"/>
              </a:rPr>
              <a:t>Son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périmètre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source,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design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ainsi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unitaires,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il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supporte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plus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d’une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vingtaine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langages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de</a:t>
            </a:r>
            <a:endParaRPr sz="1550">
              <a:latin typeface="Calibri"/>
              <a:cs typeface="Calibri"/>
            </a:endParaRPr>
          </a:p>
          <a:p>
            <a:pPr marL="922019">
              <a:lnSpc>
                <a:spcPct val="100000"/>
              </a:lnSpc>
              <a:spcBef>
                <a:spcPts val="1019"/>
              </a:spcBef>
            </a:pPr>
            <a:r>
              <a:rPr sz="1550" dirty="0">
                <a:latin typeface="Calibri"/>
                <a:cs typeface="Calibri"/>
              </a:rPr>
              <a:t>programmation,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dont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C/C++,C#,Java,</a:t>
            </a:r>
            <a:r>
              <a:rPr sz="1550" b="1" spc="1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Python,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PHP,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JavaScript..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30935" y="1449323"/>
              <a:ext cx="11516995" cy="5157470"/>
            </a:xfrm>
            <a:custGeom>
              <a:avLst/>
              <a:gdLst/>
              <a:ahLst/>
              <a:cxnLst/>
              <a:rect l="l" t="t" r="r" b="b"/>
              <a:pathLst>
                <a:path w="11516995" h="5157470">
                  <a:moveTo>
                    <a:pt x="11516487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6487" y="5157089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0935" y="1449323"/>
              <a:ext cx="11516995" cy="5157470"/>
            </a:xfrm>
            <a:custGeom>
              <a:avLst/>
              <a:gdLst/>
              <a:ahLst/>
              <a:cxnLst/>
              <a:rect l="l" t="t" r="r" b="b"/>
              <a:pathLst>
                <a:path w="11516995" h="5157470">
                  <a:moveTo>
                    <a:pt x="0" y="5157089"/>
                  </a:moveTo>
                  <a:lnTo>
                    <a:pt x="11516487" y="5157089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3" y="5047487"/>
              <a:ext cx="553085" cy="1344295"/>
            </a:xfrm>
            <a:custGeom>
              <a:avLst/>
              <a:gdLst/>
              <a:ahLst/>
              <a:cxnLst/>
              <a:rect l="l" t="t" r="r" b="b"/>
              <a:pathLst>
                <a:path w="553085" h="1344295">
                  <a:moveTo>
                    <a:pt x="553085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51" y="1124445"/>
                  </a:lnTo>
                  <a:lnTo>
                    <a:pt x="17296" y="1169720"/>
                  </a:lnTo>
                  <a:lnTo>
                    <a:pt x="37749" y="1211402"/>
                  </a:lnTo>
                  <a:lnTo>
                    <a:pt x="65036" y="1248740"/>
                  </a:lnTo>
                  <a:lnTo>
                    <a:pt x="98361" y="1280985"/>
                  </a:lnTo>
                  <a:lnTo>
                    <a:pt x="136956" y="1307388"/>
                  </a:lnTo>
                  <a:lnTo>
                    <a:pt x="180035" y="1327175"/>
                  </a:lnTo>
                  <a:lnTo>
                    <a:pt x="226822" y="1339608"/>
                  </a:lnTo>
                  <a:lnTo>
                    <a:pt x="276542" y="1343914"/>
                  </a:lnTo>
                  <a:lnTo>
                    <a:pt x="553085" y="1343914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4795" y="342900"/>
            <a:ext cx="8315959" cy="3596004"/>
            <a:chOff x="2304795" y="342900"/>
            <a:chExt cx="8315959" cy="359600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11145" y="3115817"/>
              <a:ext cx="1445260" cy="817244"/>
            </a:xfrm>
            <a:custGeom>
              <a:avLst/>
              <a:gdLst/>
              <a:ahLst/>
              <a:cxnLst/>
              <a:rect l="l" t="t" r="r" b="b"/>
              <a:pathLst>
                <a:path w="1445260" h="817245">
                  <a:moveTo>
                    <a:pt x="1243711" y="139192"/>
                  </a:moveTo>
                  <a:lnTo>
                    <a:pt x="0" y="139192"/>
                  </a:lnTo>
                  <a:lnTo>
                    <a:pt x="0" y="787400"/>
                  </a:lnTo>
                  <a:lnTo>
                    <a:pt x="62168" y="797115"/>
                  </a:lnTo>
                  <a:lnTo>
                    <a:pt x="120206" y="804722"/>
                  </a:lnTo>
                  <a:lnTo>
                    <a:pt x="174419" y="810349"/>
                  </a:lnTo>
                  <a:lnTo>
                    <a:pt x="225113" y="814124"/>
                  </a:lnTo>
                  <a:lnTo>
                    <a:pt x="272594" y="816177"/>
                  </a:lnTo>
                  <a:lnTo>
                    <a:pt x="317167" y="816636"/>
                  </a:lnTo>
                  <a:lnTo>
                    <a:pt x="359139" y="815629"/>
                  </a:lnTo>
                  <a:lnTo>
                    <a:pt x="398817" y="813284"/>
                  </a:lnTo>
                  <a:lnTo>
                    <a:pt x="472509" y="805099"/>
                  </a:lnTo>
                  <a:lnTo>
                    <a:pt x="540692" y="793108"/>
                  </a:lnTo>
                  <a:lnTo>
                    <a:pt x="605814" y="778340"/>
                  </a:lnTo>
                  <a:lnTo>
                    <a:pt x="736664" y="744587"/>
                  </a:lnTo>
                  <a:lnTo>
                    <a:pt x="771287" y="736020"/>
                  </a:lnTo>
                  <a:lnTo>
                    <a:pt x="844970" y="719632"/>
                  </a:lnTo>
                  <a:lnTo>
                    <a:pt x="884640" y="712068"/>
                  </a:lnTo>
                  <a:lnTo>
                    <a:pt x="926605" y="705095"/>
                  </a:lnTo>
                  <a:lnTo>
                    <a:pt x="971171" y="698842"/>
                  </a:lnTo>
                  <a:lnTo>
                    <a:pt x="1018642" y="693438"/>
                  </a:lnTo>
                  <a:lnTo>
                    <a:pt x="1069326" y="689011"/>
                  </a:lnTo>
                  <a:lnTo>
                    <a:pt x="1123528" y="685690"/>
                  </a:lnTo>
                  <a:lnTo>
                    <a:pt x="1181554" y="683603"/>
                  </a:lnTo>
                  <a:lnTo>
                    <a:pt x="1243711" y="682879"/>
                  </a:lnTo>
                  <a:lnTo>
                    <a:pt x="1243711" y="139192"/>
                  </a:lnTo>
                  <a:close/>
                </a:path>
                <a:path w="1445260" h="817245">
                  <a:moveTo>
                    <a:pt x="1337691" y="68707"/>
                  </a:moveTo>
                  <a:lnTo>
                    <a:pt x="102489" y="68707"/>
                  </a:lnTo>
                  <a:lnTo>
                    <a:pt x="102489" y="139192"/>
                  </a:lnTo>
                  <a:lnTo>
                    <a:pt x="1243711" y="139192"/>
                  </a:lnTo>
                  <a:lnTo>
                    <a:pt x="1243711" y="619506"/>
                  </a:lnTo>
                  <a:lnTo>
                    <a:pt x="1251805" y="618930"/>
                  </a:lnTo>
                  <a:lnTo>
                    <a:pt x="1273127" y="617664"/>
                  </a:lnTo>
                  <a:lnTo>
                    <a:pt x="1303236" y="616398"/>
                  </a:lnTo>
                  <a:lnTo>
                    <a:pt x="1337691" y="615823"/>
                  </a:lnTo>
                  <a:lnTo>
                    <a:pt x="1337691" y="68707"/>
                  </a:lnTo>
                  <a:close/>
                </a:path>
                <a:path w="1445260" h="817245">
                  <a:moveTo>
                    <a:pt x="1444752" y="0"/>
                  </a:moveTo>
                  <a:lnTo>
                    <a:pt x="198755" y="0"/>
                  </a:lnTo>
                  <a:lnTo>
                    <a:pt x="198755" y="68707"/>
                  </a:lnTo>
                  <a:lnTo>
                    <a:pt x="1337691" y="68707"/>
                  </a:lnTo>
                  <a:lnTo>
                    <a:pt x="1337691" y="548132"/>
                  </a:lnTo>
                  <a:lnTo>
                    <a:pt x="1371171" y="546735"/>
                  </a:lnTo>
                  <a:lnTo>
                    <a:pt x="1405467" y="545774"/>
                  </a:lnTo>
                  <a:lnTo>
                    <a:pt x="1444752" y="545338"/>
                  </a:lnTo>
                  <a:lnTo>
                    <a:pt x="1444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1145" y="3115817"/>
              <a:ext cx="1445260" cy="817244"/>
            </a:xfrm>
            <a:custGeom>
              <a:avLst/>
              <a:gdLst/>
              <a:ahLst/>
              <a:cxnLst/>
              <a:rect l="l" t="t" r="r" b="b"/>
              <a:pathLst>
                <a:path w="1445260" h="817245">
                  <a:moveTo>
                    <a:pt x="0" y="139192"/>
                  </a:moveTo>
                  <a:lnTo>
                    <a:pt x="1243711" y="139192"/>
                  </a:lnTo>
                  <a:lnTo>
                    <a:pt x="1243711" y="682879"/>
                  </a:lnTo>
                  <a:lnTo>
                    <a:pt x="1181554" y="683603"/>
                  </a:lnTo>
                  <a:lnTo>
                    <a:pt x="1123528" y="685690"/>
                  </a:lnTo>
                  <a:lnTo>
                    <a:pt x="1069326" y="689011"/>
                  </a:lnTo>
                  <a:lnTo>
                    <a:pt x="1018642" y="693438"/>
                  </a:lnTo>
                  <a:lnTo>
                    <a:pt x="971171" y="698842"/>
                  </a:lnTo>
                  <a:lnTo>
                    <a:pt x="926605" y="705095"/>
                  </a:lnTo>
                  <a:lnTo>
                    <a:pt x="884640" y="712068"/>
                  </a:lnTo>
                  <a:lnTo>
                    <a:pt x="844970" y="719632"/>
                  </a:lnTo>
                  <a:lnTo>
                    <a:pt x="807287" y="727659"/>
                  </a:lnTo>
                  <a:lnTo>
                    <a:pt x="736664" y="744587"/>
                  </a:lnTo>
                  <a:lnTo>
                    <a:pt x="670322" y="761823"/>
                  </a:lnTo>
                  <a:lnTo>
                    <a:pt x="637991" y="770236"/>
                  </a:lnTo>
                  <a:lnTo>
                    <a:pt x="573483" y="786007"/>
                  </a:lnTo>
                  <a:lnTo>
                    <a:pt x="507136" y="799515"/>
                  </a:lnTo>
                  <a:lnTo>
                    <a:pt x="436504" y="809732"/>
                  </a:lnTo>
                  <a:lnTo>
                    <a:pt x="359139" y="815629"/>
                  </a:lnTo>
                  <a:lnTo>
                    <a:pt x="317167" y="816636"/>
                  </a:lnTo>
                  <a:lnTo>
                    <a:pt x="272594" y="816177"/>
                  </a:lnTo>
                  <a:lnTo>
                    <a:pt x="225113" y="814124"/>
                  </a:lnTo>
                  <a:lnTo>
                    <a:pt x="174419" y="810349"/>
                  </a:lnTo>
                  <a:lnTo>
                    <a:pt x="120206" y="804722"/>
                  </a:lnTo>
                  <a:lnTo>
                    <a:pt x="62168" y="797115"/>
                  </a:lnTo>
                  <a:lnTo>
                    <a:pt x="0" y="787400"/>
                  </a:lnTo>
                  <a:lnTo>
                    <a:pt x="0" y="139192"/>
                  </a:lnTo>
                  <a:close/>
                </a:path>
                <a:path w="1445260" h="817245">
                  <a:moveTo>
                    <a:pt x="102489" y="139192"/>
                  </a:moveTo>
                  <a:lnTo>
                    <a:pt x="102489" y="68707"/>
                  </a:lnTo>
                  <a:lnTo>
                    <a:pt x="1337691" y="68707"/>
                  </a:lnTo>
                  <a:lnTo>
                    <a:pt x="1337691" y="615823"/>
                  </a:lnTo>
                  <a:lnTo>
                    <a:pt x="1303236" y="616398"/>
                  </a:lnTo>
                  <a:lnTo>
                    <a:pt x="1273127" y="617664"/>
                  </a:lnTo>
                  <a:lnTo>
                    <a:pt x="1251805" y="618930"/>
                  </a:lnTo>
                  <a:lnTo>
                    <a:pt x="1243711" y="619506"/>
                  </a:lnTo>
                </a:path>
                <a:path w="1445260" h="817245">
                  <a:moveTo>
                    <a:pt x="198755" y="68707"/>
                  </a:moveTo>
                  <a:lnTo>
                    <a:pt x="198755" y="0"/>
                  </a:lnTo>
                  <a:lnTo>
                    <a:pt x="1444752" y="0"/>
                  </a:lnTo>
                  <a:lnTo>
                    <a:pt x="1444752" y="545338"/>
                  </a:lnTo>
                  <a:lnTo>
                    <a:pt x="1405467" y="545774"/>
                  </a:lnTo>
                  <a:lnTo>
                    <a:pt x="1371171" y="546735"/>
                  </a:lnTo>
                  <a:lnTo>
                    <a:pt x="1346900" y="547695"/>
                  </a:lnTo>
                  <a:lnTo>
                    <a:pt x="1337691" y="548132"/>
                  </a:lnTo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2456" y="262254"/>
            <a:ext cx="461772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30" dirty="0"/>
              <a:t> </a:t>
            </a:r>
            <a:r>
              <a:rPr dirty="0"/>
              <a:t>code</a:t>
            </a:r>
            <a:r>
              <a:rPr spc="-60" dirty="0"/>
              <a:t> </a:t>
            </a:r>
            <a:r>
              <a:rPr spc="-10" dirty="0"/>
              <a:t>(SonarQube)</a:t>
            </a:r>
            <a:r>
              <a:rPr spc="-65" dirty="0"/>
              <a:t> </a:t>
            </a:r>
            <a:r>
              <a:rPr spc="-50" dirty="0"/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31795" y="3465652"/>
            <a:ext cx="100076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Calibri"/>
                <a:cs typeface="Calibri"/>
              </a:rPr>
              <a:t>Code à</a:t>
            </a:r>
            <a:r>
              <a:rPr sz="1200" spc="-10" dirty="0">
                <a:latin typeface="Calibri"/>
                <a:cs typeface="Calibri"/>
              </a:rPr>
              <a:t> analyser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47338" y="3506089"/>
            <a:ext cx="1962785" cy="76200"/>
          </a:xfrm>
          <a:custGeom>
            <a:avLst/>
            <a:gdLst/>
            <a:ahLst/>
            <a:cxnLst/>
            <a:rect l="l" t="t" r="r" b="b"/>
            <a:pathLst>
              <a:path w="1962785" h="76200">
                <a:moveTo>
                  <a:pt x="1886839" y="0"/>
                </a:moveTo>
                <a:lnTo>
                  <a:pt x="1886203" y="76200"/>
                </a:lnTo>
                <a:lnTo>
                  <a:pt x="1950843" y="44576"/>
                </a:lnTo>
                <a:lnTo>
                  <a:pt x="1899158" y="44576"/>
                </a:lnTo>
                <a:lnTo>
                  <a:pt x="1899285" y="31876"/>
                </a:lnTo>
                <a:lnTo>
                  <a:pt x="1949338" y="31876"/>
                </a:lnTo>
                <a:lnTo>
                  <a:pt x="1886839" y="0"/>
                </a:lnTo>
                <a:close/>
              </a:path>
              <a:path w="1962785" h="76200">
                <a:moveTo>
                  <a:pt x="0" y="14859"/>
                </a:moveTo>
                <a:lnTo>
                  <a:pt x="0" y="27559"/>
                </a:lnTo>
                <a:lnTo>
                  <a:pt x="1899158" y="44576"/>
                </a:lnTo>
                <a:lnTo>
                  <a:pt x="1886467" y="44576"/>
                </a:lnTo>
                <a:lnTo>
                  <a:pt x="1886573" y="31876"/>
                </a:lnTo>
                <a:lnTo>
                  <a:pt x="1899284" y="31876"/>
                </a:lnTo>
                <a:lnTo>
                  <a:pt x="0" y="14859"/>
                </a:lnTo>
                <a:close/>
              </a:path>
              <a:path w="1962785" h="76200">
                <a:moveTo>
                  <a:pt x="1949338" y="31876"/>
                </a:moveTo>
                <a:lnTo>
                  <a:pt x="1899285" y="31876"/>
                </a:lnTo>
                <a:lnTo>
                  <a:pt x="1899158" y="44576"/>
                </a:lnTo>
                <a:lnTo>
                  <a:pt x="1950843" y="44576"/>
                </a:lnTo>
                <a:lnTo>
                  <a:pt x="1962785" y="38735"/>
                </a:lnTo>
                <a:lnTo>
                  <a:pt x="1949338" y="31876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08726" y="3042666"/>
            <a:ext cx="2011680" cy="932815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0"/>
              </a:spcBef>
            </a:pPr>
            <a:endParaRPr sz="14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SonarQube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Scanner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"/>
              </a:spcBef>
            </a:pPr>
            <a:r>
              <a:rPr sz="1400" spc="-10" dirty="0">
                <a:latin typeface="Calibri"/>
                <a:cs typeface="Calibri"/>
              </a:rPr>
              <a:t>(Analyseur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code)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49542" y="4002785"/>
            <a:ext cx="3656329" cy="2520950"/>
            <a:chOff x="6749542" y="4002785"/>
            <a:chExt cx="3656329" cy="2520950"/>
          </a:xfrm>
        </p:grpSpPr>
        <p:sp>
          <p:nvSpPr>
            <p:cNvPr id="16" name="object 16"/>
            <p:cNvSpPr/>
            <p:nvPr/>
          </p:nvSpPr>
          <p:spPr>
            <a:xfrm>
              <a:off x="6749542" y="4002785"/>
              <a:ext cx="76200" cy="466725"/>
            </a:xfrm>
            <a:custGeom>
              <a:avLst/>
              <a:gdLst/>
              <a:ahLst/>
              <a:cxnLst/>
              <a:rect l="l" t="t" r="r" b="b"/>
              <a:pathLst>
                <a:path w="76200" h="466725">
                  <a:moveTo>
                    <a:pt x="0" y="390270"/>
                  </a:moveTo>
                  <a:lnTo>
                    <a:pt x="37591" y="466725"/>
                  </a:lnTo>
                  <a:lnTo>
                    <a:pt x="69808" y="403351"/>
                  </a:lnTo>
                  <a:lnTo>
                    <a:pt x="31749" y="403351"/>
                  </a:lnTo>
                  <a:lnTo>
                    <a:pt x="31837" y="390567"/>
                  </a:lnTo>
                  <a:lnTo>
                    <a:pt x="44538" y="390567"/>
                  </a:lnTo>
                  <a:lnTo>
                    <a:pt x="0" y="390270"/>
                  </a:lnTo>
                  <a:close/>
                </a:path>
                <a:path w="76200" h="466725">
                  <a:moveTo>
                    <a:pt x="47243" y="0"/>
                  </a:moveTo>
                  <a:lnTo>
                    <a:pt x="34543" y="0"/>
                  </a:lnTo>
                  <a:lnTo>
                    <a:pt x="31839" y="390270"/>
                  </a:lnTo>
                  <a:lnTo>
                    <a:pt x="31749" y="403351"/>
                  </a:lnTo>
                  <a:lnTo>
                    <a:pt x="44450" y="403351"/>
                  </a:lnTo>
                  <a:lnTo>
                    <a:pt x="47243" y="0"/>
                  </a:lnTo>
                  <a:close/>
                </a:path>
                <a:path w="76200" h="466725">
                  <a:moveTo>
                    <a:pt x="44538" y="390567"/>
                  </a:moveTo>
                  <a:lnTo>
                    <a:pt x="44450" y="403351"/>
                  </a:lnTo>
                  <a:lnTo>
                    <a:pt x="69808" y="403351"/>
                  </a:lnTo>
                  <a:lnTo>
                    <a:pt x="76200" y="390778"/>
                  </a:lnTo>
                  <a:lnTo>
                    <a:pt x="44538" y="390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53578" y="5602985"/>
              <a:ext cx="832485" cy="274320"/>
            </a:xfrm>
            <a:custGeom>
              <a:avLst/>
              <a:gdLst/>
              <a:ahLst/>
              <a:cxnLst/>
              <a:rect l="l" t="t" r="r" b="b"/>
              <a:pathLst>
                <a:path w="832484" h="274320">
                  <a:moveTo>
                    <a:pt x="694944" y="0"/>
                  </a:moveTo>
                  <a:lnTo>
                    <a:pt x="694944" y="68579"/>
                  </a:lnTo>
                  <a:lnTo>
                    <a:pt x="137160" y="68579"/>
                  </a:lnTo>
                  <a:lnTo>
                    <a:pt x="137160" y="0"/>
                  </a:lnTo>
                  <a:lnTo>
                    <a:pt x="0" y="137159"/>
                  </a:lnTo>
                  <a:lnTo>
                    <a:pt x="137160" y="274319"/>
                  </a:lnTo>
                  <a:lnTo>
                    <a:pt x="137160" y="205739"/>
                  </a:lnTo>
                  <a:lnTo>
                    <a:pt x="694944" y="205739"/>
                  </a:lnTo>
                  <a:lnTo>
                    <a:pt x="694944" y="274319"/>
                  </a:lnTo>
                  <a:lnTo>
                    <a:pt x="832103" y="137159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3578" y="5602985"/>
              <a:ext cx="832485" cy="274320"/>
            </a:xfrm>
            <a:custGeom>
              <a:avLst/>
              <a:gdLst/>
              <a:ahLst/>
              <a:cxnLst/>
              <a:rect l="l" t="t" r="r" b="b"/>
              <a:pathLst>
                <a:path w="832484" h="274320">
                  <a:moveTo>
                    <a:pt x="0" y="137159"/>
                  </a:moveTo>
                  <a:lnTo>
                    <a:pt x="137160" y="0"/>
                  </a:lnTo>
                  <a:lnTo>
                    <a:pt x="137160" y="68579"/>
                  </a:lnTo>
                  <a:lnTo>
                    <a:pt x="694944" y="68579"/>
                  </a:lnTo>
                  <a:lnTo>
                    <a:pt x="694944" y="0"/>
                  </a:lnTo>
                  <a:lnTo>
                    <a:pt x="832103" y="137159"/>
                  </a:lnTo>
                  <a:lnTo>
                    <a:pt x="694944" y="274319"/>
                  </a:lnTo>
                  <a:lnTo>
                    <a:pt x="694944" y="205739"/>
                  </a:lnTo>
                  <a:lnTo>
                    <a:pt x="137160" y="205739"/>
                  </a:lnTo>
                  <a:lnTo>
                    <a:pt x="137160" y="274319"/>
                  </a:lnTo>
                  <a:lnTo>
                    <a:pt x="0" y="137159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90838" y="4962905"/>
              <a:ext cx="1408430" cy="1554480"/>
            </a:xfrm>
            <a:custGeom>
              <a:avLst/>
              <a:gdLst/>
              <a:ahLst/>
              <a:cxnLst/>
              <a:rect l="l" t="t" r="r" b="b"/>
              <a:pathLst>
                <a:path w="1408429" h="1554479">
                  <a:moveTo>
                    <a:pt x="704087" y="0"/>
                  </a:moveTo>
                  <a:lnTo>
                    <a:pt x="636276" y="1185"/>
                  </a:lnTo>
                  <a:lnTo>
                    <a:pt x="570290" y="4670"/>
                  </a:lnTo>
                  <a:lnTo>
                    <a:pt x="506422" y="10344"/>
                  </a:lnTo>
                  <a:lnTo>
                    <a:pt x="444969" y="18101"/>
                  </a:lnTo>
                  <a:lnTo>
                    <a:pt x="386225" y="27832"/>
                  </a:lnTo>
                  <a:lnTo>
                    <a:pt x="330485" y="39428"/>
                  </a:lnTo>
                  <a:lnTo>
                    <a:pt x="278045" y="52780"/>
                  </a:lnTo>
                  <a:lnTo>
                    <a:pt x="229199" y="67781"/>
                  </a:lnTo>
                  <a:lnTo>
                    <a:pt x="184242" y="84322"/>
                  </a:lnTo>
                  <a:lnTo>
                    <a:pt x="143469" y="102295"/>
                  </a:lnTo>
                  <a:lnTo>
                    <a:pt x="107176" y="121591"/>
                  </a:lnTo>
                  <a:lnTo>
                    <a:pt x="49207" y="163718"/>
                  </a:lnTo>
                  <a:lnTo>
                    <a:pt x="12695" y="209836"/>
                  </a:lnTo>
                  <a:lnTo>
                    <a:pt x="0" y="259080"/>
                  </a:lnTo>
                  <a:lnTo>
                    <a:pt x="0" y="1295400"/>
                  </a:lnTo>
                  <a:lnTo>
                    <a:pt x="12695" y="1344632"/>
                  </a:lnTo>
                  <a:lnTo>
                    <a:pt x="49207" y="1390746"/>
                  </a:lnTo>
                  <a:lnTo>
                    <a:pt x="107176" y="1432872"/>
                  </a:lnTo>
                  <a:lnTo>
                    <a:pt x="143469" y="1452168"/>
                  </a:lnTo>
                  <a:lnTo>
                    <a:pt x="184242" y="1470142"/>
                  </a:lnTo>
                  <a:lnTo>
                    <a:pt x="229199" y="1486684"/>
                  </a:lnTo>
                  <a:lnTo>
                    <a:pt x="278045" y="1501687"/>
                  </a:lnTo>
                  <a:lnTo>
                    <a:pt x="330485" y="1515042"/>
                  </a:lnTo>
                  <a:lnTo>
                    <a:pt x="386225" y="1526640"/>
                  </a:lnTo>
                  <a:lnTo>
                    <a:pt x="444969" y="1536373"/>
                  </a:lnTo>
                  <a:lnTo>
                    <a:pt x="506422" y="1544132"/>
                  </a:lnTo>
                  <a:lnTo>
                    <a:pt x="570290" y="1549808"/>
                  </a:lnTo>
                  <a:lnTo>
                    <a:pt x="636276" y="1553294"/>
                  </a:lnTo>
                  <a:lnTo>
                    <a:pt x="704087" y="1554480"/>
                  </a:lnTo>
                  <a:lnTo>
                    <a:pt x="771899" y="1553294"/>
                  </a:lnTo>
                  <a:lnTo>
                    <a:pt x="837885" y="1549808"/>
                  </a:lnTo>
                  <a:lnTo>
                    <a:pt x="901753" y="1544132"/>
                  </a:lnTo>
                  <a:lnTo>
                    <a:pt x="963206" y="1536373"/>
                  </a:lnTo>
                  <a:lnTo>
                    <a:pt x="1021950" y="1526640"/>
                  </a:lnTo>
                  <a:lnTo>
                    <a:pt x="1077690" y="1515042"/>
                  </a:lnTo>
                  <a:lnTo>
                    <a:pt x="1130130" y="1501687"/>
                  </a:lnTo>
                  <a:lnTo>
                    <a:pt x="1178976" y="1486684"/>
                  </a:lnTo>
                  <a:lnTo>
                    <a:pt x="1223933" y="1470142"/>
                  </a:lnTo>
                  <a:lnTo>
                    <a:pt x="1264706" y="1452168"/>
                  </a:lnTo>
                  <a:lnTo>
                    <a:pt x="1300999" y="1432872"/>
                  </a:lnTo>
                  <a:lnTo>
                    <a:pt x="1358968" y="1390746"/>
                  </a:lnTo>
                  <a:lnTo>
                    <a:pt x="1395480" y="1344632"/>
                  </a:lnTo>
                  <a:lnTo>
                    <a:pt x="1408176" y="1295400"/>
                  </a:lnTo>
                  <a:lnTo>
                    <a:pt x="1408176" y="259080"/>
                  </a:lnTo>
                  <a:lnTo>
                    <a:pt x="1395480" y="209836"/>
                  </a:lnTo>
                  <a:lnTo>
                    <a:pt x="1358968" y="163718"/>
                  </a:lnTo>
                  <a:lnTo>
                    <a:pt x="1300999" y="121591"/>
                  </a:lnTo>
                  <a:lnTo>
                    <a:pt x="1264706" y="102295"/>
                  </a:lnTo>
                  <a:lnTo>
                    <a:pt x="1223933" y="84322"/>
                  </a:lnTo>
                  <a:lnTo>
                    <a:pt x="1178976" y="67781"/>
                  </a:lnTo>
                  <a:lnTo>
                    <a:pt x="1130130" y="52780"/>
                  </a:lnTo>
                  <a:lnTo>
                    <a:pt x="1077690" y="39428"/>
                  </a:lnTo>
                  <a:lnTo>
                    <a:pt x="1021950" y="27832"/>
                  </a:lnTo>
                  <a:lnTo>
                    <a:pt x="963206" y="18101"/>
                  </a:lnTo>
                  <a:lnTo>
                    <a:pt x="901753" y="10344"/>
                  </a:lnTo>
                  <a:lnTo>
                    <a:pt x="837885" y="4670"/>
                  </a:lnTo>
                  <a:lnTo>
                    <a:pt x="771899" y="1185"/>
                  </a:lnTo>
                  <a:lnTo>
                    <a:pt x="704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90838" y="4962905"/>
              <a:ext cx="1408430" cy="1554480"/>
            </a:xfrm>
            <a:custGeom>
              <a:avLst/>
              <a:gdLst/>
              <a:ahLst/>
              <a:cxnLst/>
              <a:rect l="l" t="t" r="r" b="b"/>
              <a:pathLst>
                <a:path w="1408429" h="1554479">
                  <a:moveTo>
                    <a:pt x="1408176" y="259080"/>
                  </a:moveTo>
                  <a:lnTo>
                    <a:pt x="1395480" y="308323"/>
                  </a:lnTo>
                  <a:lnTo>
                    <a:pt x="1358968" y="354441"/>
                  </a:lnTo>
                  <a:lnTo>
                    <a:pt x="1300999" y="396568"/>
                  </a:lnTo>
                  <a:lnTo>
                    <a:pt x="1264706" y="415864"/>
                  </a:lnTo>
                  <a:lnTo>
                    <a:pt x="1223933" y="433837"/>
                  </a:lnTo>
                  <a:lnTo>
                    <a:pt x="1178976" y="450378"/>
                  </a:lnTo>
                  <a:lnTo>
                    <a:pt x="1130130" y="465379"/>
                  </a:lnTo>
                  <a:lnTo>
                    <a:pt x="1077690" y="478731"/>
                  </a:lnTo>
                  <a:lnTo>
                    <a:pt x="1021950" y="490327"/>
                  </a:lnTo>
                  <a:lnTo>
                    <a:pt x="963206" y="500058"/>
                  </a:lnTo>
                  <a:lnTo>
                    <a:pt x="901753" y="507815"/>
                  </a:lnTo>
                  <a:lnTo>
                    <a:pt x="837885" y="513489"/>
                  </a:lnTo>
                  <a:lnTo>
                    <a:pt x="771899" y="516974"/>
                  </a:lnTo>
                  <a:lnTo>
                    <a:pt x="704087" y="518160"/>
                  </a:lnTo>
                  <a:lnTo>
                    <a:pt x="636276" y="516974"/>
                  </a:lnTo>
                  <a:lnTo>
                    <a:pt x="570290" y="513489"/>
                  </a:lnTo>
                  <a:lnTo>
                    <a:pt x="506422" y="507815"/>
                  </a:lnTo>
                  <a:lnTo>
                    <a:pt x="444969" y="500058"/>
                  </a:lnTo>
                  <a:lnTo>
                    <a:pt x="386225" y="490327"/>
                  </a:lnTo>
                  <a:lnTo>
                    <a:pt x="330485" y="478731"/>
                  </a:lnTo>
                  <a:lnTo>
                    <a:pt x="278045" y="465379"/>
                  </a:lnTo>
                  <a:lnTo>
                    <a:pt x="229199" y="450378"/>
                  </a:lnTo>
                  <a:lnTo>
                    <a:pt x="184242" y="433837"/>
                  </a:lnTo>
                  <a:lnTo>
                    <a:pt x="143469" y="415864"/>
                  </a:lnTo>
                  <a:lnTo>
                    <a:pt x="107176" y="396568"/>
                  </a:lnTo>
                  <a:lnTo>
                    <a:pt x="49207" y="354441"/>
                  </a:lnTo>
                  <a:lnTo>
                    <a:pt x="12695" y="308323"/>
                  </a:lnTo>
                  <a:lnTo>
                    <a:pt x="3222" y="284037"/>
                  </a:lnTo>
                  <a:lnTo>
                    <a:pt x="0" y="259080"/>
                  </a:lnTo>
                </a:path>
                <a:path w="1408429" h="1554479">
                  <a:moveTo>
                    <a:pt x="0" y="259080"/>
                  </a:moveTo>
                  <a:lnTo>
                    <a:pt x="12695" y="209836"/>
                  </a:lnTo>
                  <a:lnTo>
                    <a:pt x="49207" y="163718"/>
                  </a:lnTo>
                  <a:lnTo>
                    <a:pt x="107176" y="121591"/>
                  </a:lnTo>
                  <a:lnTo>
                    <a:pt x="143469" y="102295"/>
                  </a:lnTo>
                  <a:lnTo>
                    <a:pt x="184242" y="84322"/>
                  </a:lnTo>
                  <a:lnTo>
                    <a:pt x="229199" y="67781"/>
                  </a:lnTo>
                  <a:lnTo>
                    <a:pt x="278045" y="52780"/>
                  </a:lnTo>
                  <a:lnTo>
                    <a:pt x="330485" y="39428"/>
                  </a:lnTo>
                  <a:lnTo>
                    <a:pt x="386225" y="27832"/>
                  </a:lnTo>
                  <a:lnTo>
                    <a:pt x="444969" y="18101"/>
                  </a:lnTo>
                  <a:lnTo>
                    <a:pt x="506422" y="10344"/>
                  </a:lnTo>
                  <a:lnTo>
                    <a:pt x="570290" y="4670"/>
                  </a:lnTo>
                  <a:lnTo>
                    <a:pt x="636276" y="1185"/>
                  </a:lnTo>
                  <a:lnTo>
                    <a:pt x="704087" y="0"/>
                  </a:lnTo>
                  <a:lnTo>
                    <a:pt x="771899" y="1185"/>
                  </a:lnTo>
                  <a:lnTo>
                    <a:pt x="837885" y="4670"/>
                  </a:lnTo>
                  <a:lnTo>
                    <a:pt x="901753" y="10344"/>
                  </a:lnTo>
                  <a:lnTo>
                    <a:pt x="963206" y="18101"/>
                  </a:lnTo>
                  <a:lnTo>
                    <a:pt x="1021950" y="27832"/>
                  </a:lnTo>
                  <a:lnTo>
                    <a:pt x="1077690" y="39428"/>
                  </a:lnTo>
                  <a:lnTo>
                    <a:pt x="1130130" y="52780"/>
                  </a:lnTo>
                  <a:lnTo>
                    <a:pt x="1178976" y="67781"/>
                  </a:lnTo>
                  <a:lnTo>
                    <a:pt x="1223933" y="84322"/>
                  </a:lnTo>
                  <a:lnTo>
                    <a:pt x="1264706" y="102295"/>
                  </a:lnTo>
                  <a:lnTo>
                    <a:pt x="1300999" y="121591"/>
                  </a:lnTo>
                  <a:lnTo>
                    <a:pt x="1358968" y="163718"/>
                  </a:lnTo>
                  <a:lnTo>
                    <a:pt x="1395480" y="209836"/>
                  </a:lnTo>
                  <a:lnTo>
                    <a:pt x="1408176" y="259080"/>
                  </a:lnTo>
                  <a:lnTo>
                    <a:pt x="1408176" y="1295400"/>
                  </a:lnTo>
                  <a:lnTo>
                    <a:pt x="1395480" y="1344632"/>
                  </a:lnTo>
                  <a:lnTo>
                    <a:pt x="1358968" y="1390746"/>
                  </a:lnTo>
                  <a:lnTo>
                    <a:pt x="1300999" y="1432872"/>
                  </a:lnTo>
                  <a:lnTo>
                    <a:pt x="1264706" y="1452168"/>
                  </a:lnTo>
                  <a:lnTo>
                    <a:pt x="1223933" y="1470142"/>
                  </a:lnTo>
                  <a:lnTo>
                    <a:pt x="1178976" y="1486684"/>
                  </a:lnTo>
                  <a:lnTo>
                    <a:pt x="1130130" y="1501687"/>
                  </a:lnTo>
                  <a:lnTo>
                    <a:pt x="1077690" y="1515042"/>
                  </a:lnTo>
                  <a:lnTo>
                    <a:pt x="1021950" y="1526640"/>
                  </a:lnTo>
                  <a:lnTo>
                    <a:pt x="963206" y="1536373"/>
                  </a:lnTo>
                  <a:lnTo>
                    <a:pt x="901753" y="1544132"/>
                  </a:lnTo>
                  <a:lnTo>
                    <a:pt x="837885" y="1549808"/>
                  </a:lnTo>
                  <a:lnTo>
                    <a:pt x="771899" y="1553294"/>
                  </a:lnTo>
                  <a:lnTo>
                    <a:pt x="704087" y="1554480"/>
                  </a:lnTo>
                  <a:lnTo>
                    <a:pt x="636276" y="1553294"/>
                  </a:lnTo>
                  <a:lnTo>
                    <a:pt x="570290" y="1549808"/>
                  </a:lnTo>
                  <a:lnTo>
                    <a:pt x="506422" y="1544132"/>
                  </a:lnTo>
                  <a:lnTo>
                    <a:pt x="444969" y="1536373"/>
                  </a:lnTo>
                  <a:lnTo>
                    <a:pt x="386225" y="1526640"/>
                  </a:lnTo>
                  <a:lnTo>
                    <a:pt x="330485" y="1515042"/>
                  </a:lnTo>
                  <a:lnTo>
                    <a:pt x="278045" y="1501687"/>
                  </a:lnTo>
                  <a:lnTo>
                    <a:pt x="229199" y="1486684"/>
                  </a:lnTo>
                  <a:lnTo>
                    <a:pt x="184242" y="1470142"/>
                  </a:lnTo>
                  <a:lnTo>
                    <a:pt x="143469" y="1452168"/>
                  </a:lnTo>
                  <a:lnTo>
                    <a:pt x="107176" y="1432872"/>
                  </a:lnTo>
                  <a:lnTo>
                    <a:pt x="49207" y="1390746"/>
                  </a:lnTo>
                  <a:lnTo>
                    <a:pt x="12695" y="1344632"/>
                  </a:lnTo>
                  <a:lnTo>
                    <a:pt x="0" y="1295400"/>
                  </a:lnTo>
                  <a:lnTo>
                    <a:pt x="0" y="25908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74911" y="5483758"/>
            <a:ext cx="1237615" cy="75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02899"/>
              </a:lnSpc>
              <a:spcBef>
                <a:spcPts val="95"/>
              </a:spcBef>
            </a:pPr>
            <a:r>
              <a:rPr sz="1150" dirty="0">
                <a:latin typeface="Calibri"/>
                <a:cs typeface="Calibri"/>
              </a:rPr>
              <a:t>Base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données </a:t>
            </a:r>
            <a:r>
              <a:rPr sz="1150" dirty="0">
                <a:latin typeface="Calibri"/>
                <a:cs typeface="Calibri"/>
              </a:rPr>
              <a:t>SonarQube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(ex.: </a:t>
            </a:r>
            <a:r>
              <a:rPr sz="1200" spc="-10" dirty="0">
                <a:latin typeface="Calibri"/>
                <a:cs typeface="Calibri"/>
              </a:rPr>
              <a:t>PostgreSQL,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Oracle, </a:t>
            </a:r>
            <a:r>
              <a:rPr sz="1150" dirty="0">
                <a:latin typeface="Calibri"/>
                <a:cs typeface="Calibri"/>
              </a:rPr>
              <a:t>SQL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SERVER,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…)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41188" y="4485640"/>
            <a:ext cx="2495550" cy="2129790"/>
            <a:chOff x="5441188" y="4485640"/>
            <a:chExt cx="2495550" cy="2129790"/>
          </a:xfrm>
        </p:grpSpPr>
        <p:sp>
          <p:nvSpPr>
            <p:cNvPr id="23" name="object 23"/>
            <p:cNvSpPr/>
            <p:nvPr/>
          </p:nvSpPr>
          <p:spPr>
            <a:xfrm>
              <a:off x="5447538" y="4491990"/>
              <a:ext cx="2482850" cy="2117090"/>
            </a:xfrm>
            <a:custGeom>
              <a:avLst/>
              <a:gdLst/>
              <a:ahLst/>
              <a:cxnLst/>
              <a:rect l="l" t="t" r="r" b="b"/>
              <a:pathLst>
                <a:path w="2482850" h="2117090">
                  <a:moveTo>
                    <a:pt x="2129790" y="0"/>
                  </a:moveTo>
                  <a:lnTo>
                    <a:pt x="352806" y="0"/>
                  </a:lnTo>
                  <a:lnTo>
                    <a:pt x="304938" y="3221"/>
                  </a:lnTo>
                  <a:lnTo>
                    <a:pt x="259027" y="12604"/>
                  </a:lnTo>
                  <a:lnTo>
                    <a:pt x="215491" y="27729"/>
                  </a:lnTo>
                  <a:lnTo>
                    <a:pt x="174751" y="48175"/>
                  </a:lnTo>
                  <a:lnTo>
                    <a:pt x="137230" y="73521"/>
                  </a:lnTo>
                  <a:lnTo>
                    <a:pt x="103346" y="103346"/>
                  </a:lnTo>
                  <a:lnTo>
                    <a:pt x="73521" y="137230"/>
                  </a:lnTo>
                  <a:lnTo>
                    <a:pt x="48175" y="174752"/>
                  </a:lnTo>
                  <a:lnTo>
                    <a:pt x="27729" y="215491"/>
                  </a:lnTo>
                  <a:lnTo>
                    <a:pt x="12604" y="259027"/>
                  </a:lnTo>
                  <a:lnTo>
                    <a:pt x="3221" y="304938"/>
                  </a:lnTo>
                  <a:lnTo>
                    <a:pt x="0" y="352806"/>
                  </a:lnTo>
                  <a:lnTo>
                    <a:pt x="0" y="1764030"/>
                  </a:lnTo>
                  <a:lnTo>
                    <a:pt x="3221" y="1811902"/>
                  </a:lnTo>
                  <a:lnTo>
                    <a:pt x="12604" y="1857817"/>
                  </a:lnTo>
                  <a:lnTo>
                    <a:pt x="27729" y="1901355"/>
                  </a:lnTo>
                  <a:lnTo>
                    <a:pt x="48175" y="1942095"/>
                  </a:lnTo>
                  <a:lnTo>
                    <a:pt x="73521" y="1979616"/>
                  </a:lnTo>
                  <a:lnTo>
                    <a:pt x="103346" y="2013499"/>
                  </a:lnTo>
                  <a:lnTo>
                    <a:pt x="137230" y="2043322"/>
                  </a:lnTo>
                  <a:lnTo>
                    <a:pt x="174751" y="2068666"/>
                  </a:lnTo>
                  <a:lnTo>
                    <a:pt x="215491" y="2089109"/>
                  </a:lnTo>
                  <a:lnTo>
                    <a:pt x="259027" y="2104233"/>
                  </a:lnTo>
                  <a:lnTo>
                    <a:pt x="304938" y="2113615"/>
                  </a:lnTo>
                  <a:lnTo>
                    <a:pt x="352806" y="2116836"/>
                  </a:lnTo>
                  <a:lnTo>
                    <a:pt x="2129790" y="2116836"/>
                  </a:lnTo>
                  <a:lnTo>
                    <a:pt x="2177657" y="2113615"/>
                  </a:lnTo>
                  <a:lnTo>
                    <a:pt x="2223568" y="2104233"/>
                  </a:lnTo>
                  <a:lnTo>
                    <a:pt x="2267104" y="2089109"/>
                  </a:lnTo>
                  <a:lnTo>
                    <a:pt x="2307843" y="2068666"/>
                  </a:lnTo>
                  <a:lnTo>
                    <a:pt x="2345365" y="2043322"/>
                  </a:lnTo>
                  <a:lnTo>
                    <a:pt x="2379249" y="2013499"/>
                  </a:lnTo>
                  <a:lnTo>
                    <a:pt x="2409074" y="1979616"/>
                  </a:lnTo>
                  <a:lnTo>
                    <a:pt x="2434420" y="1942095"/>
                  </a:lnTo>
                  <a:lnTo>
                    <a:pt x="2454866" y="1901355"/>
                  </a:lnTo>
                  <a:lnTo>
                    <a:pt x="2469991" y="1857817"/>
                  </a:lnTo>
                  <a:lnTo>
                    <a:pt x="2479374" y="1811902"/>
                  </a:lnTo>
                  <a:lnTo>
                    <a:pt x="2482595" y="1764030"/>
                  </a:lnTo>
                  <a:lnTo>
                    <a:pt x="2482595" y="352806"/>
                  </a:lnTo>
                  <a:lnTo>
                    <a:pt x="2479374" y="304938"/>
                  </a:lnTo>
                  <a:lnTo>
                    <a:pt x="2469991" y="259027"/>
                  </a:lnTo>
                  <a:lnTo>
                    <a:pt x="2454866" y="215491"/>
                  </a:lnTo>
                  <a:lnTo>
                    <a:pt x="2434420" y="174751"/>
                  </a:lnTo>
                  <a:lnTo>
                    <a:pt x="2409074" y="137230"/>
                  </a:lnTo>
                  <a:lnTo>
                    <a:pt x="2379249" y="103346"/>
                  </a:lnTo>
                  <a:lnTo>
                    <a:pt x="2345365" y="73521"/>
                  </a:lnTo>
                  <a:lnTo>
                    <a:pt x="2307844" y="48175"/>
                  </a:lnTo>
                  <a:lnTo>
                    <a:pt x="2267104" y="27729"/>
                  </a:lnTo>
                  <a:lnTo>
                    <a:pt x="2223568" y="12604"/>
                  </a:lnTo>
                  <a:lnTo>
                    <a:pt x="2177657" y="3221"/>
                  </a:lnTo>
                  <a:lnTo>
                    <a:pt x="2129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47538" y="4491990"/>
              <a:ext cx="2482850" cy="2117090"/>
            </a:xfrm>
            <a:custGeom>
              <a:avLst/>
              <a:gdLst/>
              <a:ahLst/>
              <a:cxnLst/>
              <a:rect l="l" t="t" r="r" b="b"/>
              <a:pathLst>
                <a:path w="2482850" h="2117090">
                  <a:moveTo>
                    <a:pt x="0" y="352806"/>
                  </a:moveTo>
                  <a:lnTo>
                    <a:pt x="3221" y="304938"/>
                  </a:lnTo>
                  <a:lnTo>
                    <a:pt x="12604" y="259027"/>
                  </a:lnTo>
                  <a:lnTo>
                    <a:pt x="27729" y="215491"/>
                  </a:lnTo>
                  <a:lnTo>
                    <a:pt x="48175" y="174752"/>
                  </a:lnTo>
                  <a:lnTo>
                    <a:pt x="73521" y="137230"/>
                  </a:lnTo>
                  <a:lnTo>
                    <a:pt x="103346" y="103346"/>
                  </a:lnTo>
                  <a:lnTo>
                    <a:pt x="137230" y="73521"/>
                  </a:lnTo>
                  <a:lnTo>
                    <a:pt x="174751" y="48175"/>
                  </a:lnTo>
                  <a:lnTo>
                    <a:pt x="215491" y="27729"/>
                  </a:lnTo>
                  <a:lnTo>
                    <a:pt x="259027" y="12604"/>
                  </a:lnTo>
                  <a:lnTo>
                    <a:pt x="304938" y="3221"/>
                  </a:lnTo>
                  <a:lnTo>
                    <a:pt x="352806" y="0"/>
                  </a:lnTo>
                  <a:lnTo>
                    <a:pt x="2129790" y="0"/>
                  </a:lnTo>
                  <a:lnTo>
                    <a:pt x="2177657" y="3221"/>
                  </a:lnTo>
                  <a:lnTo>
                    <a:pt x="2223568" y="12604"/>
                  </a:lnTo>
                  <a:lnTo>
                    <a:pt x="2267104" y="27729"/>
                  </a:lnTo>
                  <a:lnTo>
                    <a:pt x="2307844" y="48175"/>
                  </a:lnTo>
                  <a:lnTo>
                    <a:pt x="2345365" y="73521"/>
                  </a:lnTo>
                  <a:lnTo>
                    <a:pt x="2379249" y="103346"/>
                  </a:lnTo>
                  <a:lnTo>
                    <a:pt x="2409074" y="137230"/>
                  </a:lnTo>
                  <a:lnTo>
                    <a:pt x="2434420" y="174751"/>
                  </a:lnTo>
                  <a:lnTo>
                    <a:pt x="2454866" y="215491"/>
                  </a:lnTo>
                  <a:lnTo>
                    <a:pt x="2469991" y="259027"/>
                  </a:lnTo>
                  <a:lnTo>
                    <a:pt x="2479374" y="304938"/>
                  </a:lnTo>
                  <a:lnTo>
                    <a:pt x="2482595" y="352806"/>
                  </a:lnTo>
                  <a:lnTo>
                    <a:pt x="2482595" y="1764030"/>
                  </a:lnTo>
                  <a:lnTo>
                    <a:pt x="2479374" y="1811902"/>
                  </a:lnTo>
                  <a:lnTo>
                    <a:pt x="2469991" y="1857817"/>
                  </a:lnTo>
                  <a:lnTo>
                    <a:pt x="2454866" y="1901355"/>
                  </a:lnTo>
                  <a:lnTo>
                    <a:pt x="2434420" y="1942095"/>
                  </a:lnTo>
                  <a:lnTo>
                    <a:pt x="2409074" y="1979616"/>
                  </a:lnTo>
                  <a:lnTo>
                    <a:pt x="2379249" y="2013499"/>
                  </a:lnTo>
                  <a:lnTo>
                    <a:pt x="2345365" y="2043322"/>
                  </a:lnTo>
                  <a:lnTo>
                    <a:pt x="2307843" y="2068666"/>
                  </a:lnTo>
                  <a:lnTo>
                    <a:pt x="2267104" y="2089109"/>
                  </a:lnTo>
                  <a:lnTo>
                    <a:pt x="2223568" y="2104233"/>
                  </a:lnTo>
                  <a:lnTo>
                    <a:pt x="2177657" y="2113615"/>
                  </a:lnTo>
                  <a:lnTo>
                    <a:pt x="2129790" y="2116836"/>
                  </a:lnTo>
                  <a:lnTo>
                    <a:pt x="352806" y="2116836"/>
                  </a:lnTo>
                  <a:lnTo>
                    <a:pt x="304938" y="2113615"/>
                  </a:lnTo>
                  <a:lnTo>
                    <a:pt x="259027" y="2104233"/>
                  </a:lnTo>
                  <a:lnTo>
                    <a:pt x="215491" y="2089109"/>
                  </a:lnTo>
                  <a:lnTo>
                    <a:pt x="174751" y="2068666"/>
                  </a:lnTo>
                  <a:lnTo>
                    <a:pt x="137230" y="2043322"/>
                  </a:lnTo>
                  <a:lnTo>
                    <a:pt x="103346" y="2013499"/>
                  </a:lnTo>
                  <a:lnTo>
                    <a:pt x="73521" y="1979616"/>
                  </a:lnTo>
                  <a:lnTo>
                    <a:pt x="48175" y="1942095"/>
                  </a:lnTo>
                  <a:lnTo>
                    <a:pt x="27729" y="1901355"/>
                  </a:lnTo>
                  <a:lnTo>
                    <a:pt x="12604" y="1857817"/>
                  </a:lnTo>
                  <a:lnTo>
                    <a:pt x="3221" y="1811902"/>
                  </a:lnTo>
                  <a:lnTo>
                    <a:pt x="0" y="1764030"/>
                  </a:lnTo>
                  <a:lnTo>
                    <a:pt x="0" y="352806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79694" y="4631182"/>
            <a:ext cx="18313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Serveur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SonarQube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53278" y="5086350"/>
            <a:ext cx="1079500" cy="512445"/>
          </a:xfrm>
          <a:custGeom>
            <a:avLst/>
            <a:gdLst/>
            <a:ahLst/>
            <a:cxnLst/>
            <a:rect l="l" t="t" r="r" b="b"/>
            <a:pathLst>
              <a:path w="1079500" h="512445">
                <a:moveTo>
                  <a:pt x="1078992" y="0"/>
                </a:moveTo>
                <a:lnTo>
                  <a:pt x="0" y="0"/>
                </a:lnTo>
                <a:lnTo>
                  <a:pt x="0" y="512063"/>
                </a:lnTo>
                <a:lnTo>
                  <a:pt x="1078992" y="512063"/>
                </a:lnTo>
                <a:lnTo>
                  <a:pt x="1078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53278" y="5086350"/>
            <a:ext cx="1079500" cy="512445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328930" marR="232410" indent="-100965">
              <a:lnSpc>
                <a:spcPct val="104600"/>
              </a:lnSpc>
              <a:spcBef>
                <a:spcPts val="490"/>
              </a:spcBef>
            </a:pPr>
            <a:r>
              <a:rPr sz="1150" spc="-10" dirty="0">
                <a:latin typeface="Calibri"/>
                <a:cs typeface="Calibri"/>
              </a:rPr>
              <a:t>Computer engine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80709" y="5877305"/>
            <a:ext cx="1106805" cy="512445"/>
          </a:xfrm>
          <a:custGeom>
            <a:avLst/>
            <a:gdLst/>
            <a:ahLst/>
            <a:cxnLst/>
            <a:rect l="l" t="t" r="r" b="b"/>
            <a:pathLst>
              <a:path w="1106804" h="512445">
                <a:moveTo>
                  <a:pt x="1106424" y="0"/>
                </a:moveTo>
                <a:lnTo>
                  <a:pt x="0" y="0"/>
                </a:lnTo>
                <a:lnTo>
                  <a:pt x="0" y="512064"/>
                </a:lnTo>
                <a:lnTo>
                  <a:pt x="1106424" y="512064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80709" y="5877305"/>
            <a:ext cx="1106805" cy="512445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150" spc="-10" dirty="0">
                <a:latin typeface="Calibri"/>
                <a:cs typeface="Calibri"/>
              </a:rPr>
              <a:t>Serveur</a:t>
            </a:r>
            <a:endParaRPr sz="115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Calibri"/>
                <a:cs typeface="Calibri"/>
              </a:rPr>
              <a:t>Elasticsearch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55714" y="5049773"/>
            <a:ext cx="978535" cy="1335405"/>
          </a:xfrm>
          <a:custGeom>
            <a:avLst/>
            <a:gdLst/>
            <a:ahLst/>
            <a:cxnLst/>
            <a:rect l="l" t="t" r="r" b="b"/>
            <a:pathLst>
              <a:path w="978534" h="1335404">
                <a:moveTo>
                  <a:pt x="978407" y="0"/>
                </a:moveTo>
                <a:lnTo>
                  <a:pt x="0" y="0"/>
                </a:lnTo>
                <a:lnTo>
                  <a:pt x="0" y="1335024"/>
                </a:lnTo>
                <a:lnTo>
                  <a:pt x="978407" y="1335024"/>
                </a:lnTo>
                <a:lnTo>
                  <a:pt x="978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55714" y="5049773"/>
            <a:ext cx="978535" cy="1335405"/>
          </a:xfrm>
          <a:prstGeom prst="rect">
            <a:avLst/>
          </a:prstGeom>
          <a:ln w="12700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15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</a:pPr>
            <a:r>
              <a:rPr sz="1150" dirty="0">
                <a:latin typeface="Calibri"/>
                <a:cs typeface="Calibri"/>
              </a:rPr>
              <a:t>Serveur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web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92456" y="906856"/>
            <a:ext cx="10103485" cy="1889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550">
              <a:latin typeface="Calibri"/>
              <a:cs typeface="Calibri"/>
            </a:endParaRPr>
          </a:p>
          <a:p>
            <a:pPr marL="683260">
              <a:lnSpc>
                <a:spcPct val="100000"/>
              </a:lnSpc>
              <a:spcBef>
                <a:spcPts val="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550" b="1" spc="1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  <a:p>
            <a:pPr marL="855344" indent="-17208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855344" algn="l"/>
              </a:tabLst>
            </a:pP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D'un</a:t>
            </a:r>
            <a:r>
              <a:rPr sz="1550" spc="8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point</a:t>
            </a:r>
            <a:r>
              <a:rPr sz="1550" spc="1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de</a:t>
            </a:r>
            <a:r>
              <a:rPr sz="1550" spc="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vue</a:t>
            </a:r>
            <a:r>
              <a:rPr sz="1550" spc="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architectural,</a:t>
            </a:r>
            <a:r>
              <a:rPr sz="1550" spc="1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Sonar</a:t>
            </a:r>
            <a:r>
              <a:rPr sz="1550" spc="11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est</a:t>
            </a:r>
            <a:r>
              <a:rPr sz="1550" spc="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composé</a:t>
            </a:r>
            <a:r>
              <a:rPr sz="1550" spc="1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de</a:t>
            </a:r>
            <a:r>
              <a:rPr sz="1550" spc="9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plusieurs</a:t>
            </a:r>
            <a:r>
              <a:rPr sz="1550" spc="1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couches</a:t>
            </a:r>
            <a:r>
              <a:rPr sz="1550" spc="9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202429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311910" lvl="1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311910" algn="l"/>
              </a:tabLst>
            </a:pP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Un</a:t>
            </a:r>
            <a:r>
              <a:rPr sz="155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exécuteur</a:t>
            </a:r>
            <a:r>
              <a:rPr sz="1550" spc="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dont</a:t>
            </a:r>
            <a:r>
              <a:rPr sz="1550" spc="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le</a:t>
            </a:r>
            <a:r>
              <a:rPr sz="1550" spc="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but</a:t>
            </a:r>
            <a:r>
              <a:rPr sz="1550" spc="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sera</a:t>
            </a:r>
            <a:r>
              <a:rPr sz="155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de</a:t>
            </a:r>
            <a:r>
              <a:rPr sz="1550" spc="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lancer</a:t>
            </a:r>
            <a:r>
              <a:rPr sz="1550" spc="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un</a:t>
            </a:r>
            <a:r>
              <a:rPr sz="155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certain</a:t>
            </a:r>
            <a:r>
              <a:rPr sz="1550" spc="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nombre</a:t>
            </a:r>
            <a:r>
              <a:rPr sz="1550" spc="1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d'outils</a:t>
            </a:r>
            <a:r>
              <a:rPr sz="1550" spc="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d'analyse,</a:t>
            </a:r>
            <a:r>
              <a:rPr sz="1550" spc="1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et</a:t>
            </a:r>
            <a:r>
              <a:rPr sz="1550" spc="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d'en</a:t>
            </a:r>
            <a:r>
              <a:rPr sz="155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agréger</a:t>
            </a:r>
            <a:r>
              <a:rPr sz="1550" spc="11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les</a:t>
            </a:r>
            <a:r>
              <a:rPr sz="155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résultats</a:t>
            </a:r>
            <a:r>
              <a:rPr sz="1550" spc="1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202429"/>
                </a:solidFill>
                <a:latin typeface="Calibri"/>
                <a:cs typeface="Calibri"/>
              </a:rPr>
              <a:t>;</a:t>
            </a:r>
            <a:endParaRPr sz="1550">
              <a:latin typeface="Calibri"/>
              <a:cs typeface="Calibri"/>
            </a:endParaRPr>
          </a:p>
          <a:p>
            <a:pPr marL="1311910" lvl="1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311910" algn="l"/>
              </a:tabLst>
            </a:pP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Le</a:t>
            </a:r>
            <a:r>
              <a:rPr sz="1550" spc="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serveur</a:t>
            </a:r>
            <a:r>
              <a:rPr sz="1550" spc="1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web</a:t>
            </a:r>
            <a:r>
              <a:rPr sz="1550" spc="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qui</a:t>
            </a:r>
            <a:r>
              <a:rPr sz="155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permet</a:t>
            </a:r>
            <a:r>
              <a:rPr sz="1550" spc="1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la</a:t>
            </a:r>
            <a:r>
              <a:rPr sz="1550" spc="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navigation</a:t>
            </a:r>
            <a:r>
              <a:rPr sz="1550" spc="1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et</a:t>
            </a:r>
            <a:r>
              <a:rPr sz="1550" spc="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la</a:t>
            </a:r>
            <a:r>
              <a:rPr sz="1550" spc="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consultation</a:t>
            </a:r>
            <a:r>
              <a:rPr sz="1550" spc="1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des</a:t>
            </a:r>
            <a:r>
              <a:rPr sz="155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analyses</a:t>
            </a:r>
            <a:r>
              <a:rPr sz="1550" spc="1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réalisées</a:t>
            </a:r>
            <a:r>
              <a:rPr sz="1550" spc="1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sur</a:t>
            </a:r>
            <a:r>
              <a:rPr sz="1550" spc="1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les</a:t>
            </a:r>
            <a:r>
              <a:rPr sz="155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projets</a:t>
            </a:r>
            <a:r>
              <a:rPr sz="1550" spc="1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202429"/>
                </a:solidFill>
                <a:latin typeface="Calibri"/>
                <a:cs typeface="Calibri"/>
              </a:rPr>
              <a:t>;</a:t>
            </a:r>
            <a:endParaRPr sz="1550">
              <a:latin typeface="Calibri"/>
              <a:cs typeface="Calibri"/>
            </a:endParaRPr>
          </a:p>
          <a:p>
            <a:pPr marL="1311910" lvl="1" indent="-17145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1311910" algn="l"/>
              </a:tabLst>
            </a:pP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Une</a:t>
            </a:r>
            <a:r>
              <a:rPr sz="1550" spc="8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base</a:t>
            </a:r>
            <a:r>
              <a:rPr sz="1550" spc="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de</a:t>
            </a:r>
            <a:r>
              <a:rPr sz="1550" spc="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données,</a:t>
            </a:r>
            <a:r>
              <a:rPr sz="1550" spc="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qui</a:t>
            </a:r>
            <a:r>
              <a:rPr sz="155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stocke</a:t>
            </a:r>
            <a:r>
              <a:rPr sz="155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et</a:t>
            </a:r>
            <a:r>
              <a:rPr sz="1550" spc="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historise</a:t>
            </a:r>
            <a:r>
              <a:rPr sz="1550" spc="1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les</a:t>
            </a:r>
            <a:r>
              <a:rPr sz="155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informations</a:t>
            </a:r>
            <a:r>
              <a:rPr sz="1550" spc="1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sur</a:t>
            </a:r>
            <a:r>
              <a:rPr sz="1550" spc="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les</a:t>
            </a:r>
            <a:r>
              <a:rPr sz="1550" spc="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projets</a:t>
            </a:r>
            <a:r>
              <a:rPr sz="1550" spc="11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surveillés</a:t>
            </a:r>
            <a:r>
              <a:rPr sz="1550" spc="1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par</a:t>
            </a:r>
            <a:r>
              <a:rPr sz="1550" spc="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02429"/>
                </a:solidFill>
                <a:latin typeface="Calibri"/>
                <a:cs typeface="Calibri"/>
              </a:rPr>
              <a:t>Sonar</a:t>
            </a:r>
            <a:r>
              <a:rPr sz="1550" spc="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202429"/>
                </a:solidFill>
                <a:latin typeface="Calibri"/>
                <a:cs typeface="Calibri"/>
              </a:rPr>
              <a:t>;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63039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63039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56631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456" y="262254"/>
            <a:ext cx="461772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30" dirty="0"/>
              <a:t> </a:t>
            </a:r>
            <a:r>
              <a:rPr dirty="0"/>
              <a:t>code</a:t>
            </a:r>
            <a:r>
              <a:rPr spc="-60" dirty="0"/>
              <a:t> </a:t>
            </a:r>
            <a:r>
              <a:rPr spc="-10" dirty="0"/>
              <a:t>(SonarQube)</a:t>
            </a:r>
            <a:r>
              <a:rPr spc="-65" dirty="0"/>
              <a:t> </a:t>
            </a:r>
            <a:r>
              <a:rPr spc="-5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56" y="906856"/>
            <a:ext cx="11779250" cy="547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550">
              <a:latin typeface="Calibri"/>
              <a:cs typeface="Calibri"/>
            </a:endParaRPr>
          </a:p>
          <a:p>
            <a:pPr marL="64579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types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métriques</a:t>
            </a:r>
            <a:r>
              <a:rPr sz="155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SonarQube?</a:t>
            </a:r>
            <a:endParaRPr sz="1550">
              <a:latin typeface="Calibri"/>
              <a:cs typeface="Calibri"/>
            </a:endParaRPr>
          </a:p>
          <a:p>
            <a:pPr marL="876300" indent="-17208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76300" algn="l"/>
              </a:tabLst>
            </a:pPr>
            <a:r>
              <a:rPr sz="1550" b="1" dirty="0">
                <a:latin typeface="Calibri"/>
                <a:cs typeface="Calibri"/>
              </a:rPr>
              <a:t>SonarQube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génère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rapport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consultable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via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navigateur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449705" lvl="1" indent="-287655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1449705" algn="l"/>
              </a:tabLst>
            </a:pPr>
            <a:r>
              <a:rPr sz="1550" dirty="0">
                <a:latin typeface="Calibri"/>
                <a:cs typeface="Calibri"/>
              </a:rPr>
              <a:t>Densité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commentaires</a:t>
            </a:r>
            <a:endParaRPr sz="1550">
              <a:latin typeface="Calibri"/>
              <a:cs typeface="Calibri"/>
            </a:endParaRPr>
          </a:p>
          <a:p>
            <a:pPr marL="1449705" lvl="1" indent="-287655">
              <a:lnSpc>
                <a:spcPct val="100000"/>
              </a:lnSpc>
              <a:spcBef>
                <a:spcPts val="665"/>
              </a:spcBef>
              <a:buFont typeface="Wingdings"/>
              <a:buChar char=""/>
              <a:tabLst>
                <a:tab pos="1449705" algn="l"/>
              </a:tabLst>
            </a:pPr>
            <a:r>
              <a:rPr sz="1550" dirty="0">
                <a:latin typeface="Calibri"/>
                <a:cs typeface="Calibri"/>
              </a:rPr>
              <a:t>Taux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couverture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unitaires</a:t>
            </a:r>
            <a:endParaRPr sz="1550">
              <a:latin typeface="Calibri"/>
              <a:cs typeface="Calibri"/>
            </a:endParaRPr>
          </a:p>
          <a:p>
            <a:pPr marL="1449705" lvl="1" indent="-287655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1449705" algn="l"/>
              </a:tabLst>
            </a:pPr>
            <a:r>
              <a:rPr sz="1550" dirty="0">
                <a:latin typeface="Calibri"/>
                <a:cs typeface="Calibri"/>
              </a:rPr>
              <a:t>des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conventions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nommage</a:t>
            </a:r>
            <a:endParaRPr sz="1550">
              <a:latin typeface="Calibri"/>
              <a:cs typeface="Calibri"/>
            </a:endParaRPr>
          </a:p>
          <a:p>
            <a:pPr marL="1449705" lvl="1" indent="-287655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1449705" algn="l"/>
              </a:tabLst>
            </a:pPr>
            <a:r>
              <a:rPr sz="1550" dirty="0">
                <a:latin typeface="Calibri"/>
                <a:cs typeface="Calibri"/>
              </a:rPr>
              <a:t>Respect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règles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codage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bonnes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pratiques</a:t>
            </a:r>
            <a:endParaRPr sz="1550">
              <a:latin typeface="Calibri"/>
              <a:cs typeface="Calibri"/>
            </a:endParaRPr>
          </a:p>
          <a:p>
            <a:pPr marL="1449705" lvl="1" indent="-287655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1449705" algn="l"/>
              </a:tabLst>
            </a:pPr>
            <a:r>
              <a:rPr sz="1550" dirty="0">
                <a:latin typeface="Calibri"/>
                <a:cs typeface="Calibri"/>
              </a:rPr>
              <a:t>Détection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bogues</a:t>
            </a:r>
            <a:endParaRPr sz="1550">
              <a:latin typeface="Calibri"/>
              <a:cs typeface="Calibri"/>
            </a:endParaRPr>
          </a:p>
          <a:p>
            <a:pPr marL="1449705" lvl="1" indent="-287655">
              <a:lnSpc>
                <a:spcPct val="100000"/>
              </a:lnSpc>
              <a:spcBef>
                <a:spcPts val="665"/>
              </a:spcBef>
              <a:buFont typeface="Wingdings"/>
              <a:buChar char=""/>
              <a:tabLst>
                <a:tab pos="1449705" algn="l"/>
              </a:tabLst>
            </a:pPr>
            <a:r>
              <a:rPr sz="1550" dirty="0">
                <a:latin typeface="Calibri"/>
                <a:cs typeface="Calibri"/>
              </a:rPr>
              <a:t>Détection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mort</a:t>
            </a:r>
            <a:endParaRPr sz="1550">
              <a:latin typeface="Calibri"/>
              <a:cs typeface="Calibri"/>
            </a:endParaRPr>
          </a:p>
          <a:p>
            <a:pPr marL="1495425" lvl="1" indent="-333375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1495425" algn="l"/>
              </a:tabLst>
            </a:pPr>
            <a:r>
              <a:rPr sz="1550" dirty="0">
                <a:latin typeface="Calibri"/>
                <a:cs typeface="Calibri"/>
              </a:rPr>
              <a:t>Détection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dupliqué</a:t>
            </a:r>
            <a:endParaRPr sz="1550">
              <a:latin typeface="Calibri"/>
              <a:cs typeface="Calibri"/>
            </a:endParaRPr>
          </a:p>
          <a:p>
            <a:pPr marL="1495425" lvl="1" indent="-333375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1495425" algn="l"/>
              </a:tabLst>
            </a:pPr>
            <a:r>
              <a:rPr sz="1550" dirty="0">
                <a:latin typeface="Calibri"/>
                <a:cs typeface="Calibri"/>
              </a:rPr>
              <a:t>Complexité,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complexité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cognitive)</a:t>
            </a:r>
            <a:endParaRPr sz="1550">
              <a:latin typeface="Calibri"/>
              <a:cs typeface="Calibri"/>
            </a:endParaRPr>
          </a:p>
          <a:p>
            <a:pPr marL="1449705" lvl="1" indent="-287655">
              <a:lnSpc>
                <a:spcPct val="100000"/>
              </a:lnSpc>
              <a:spcBef>
                <a:spcPts val="665"/>
              </a:spcBef>
              <a:buFont typeface="Wingdings"/>
              <a:buChar char=""/>
              <a:tabLst>
                <a:tab pos="1449705" algn="l"/>
              </a:tabLst>
            </a:pPr>
            <a:r>
              <a:rPr sz="1550" dirty="0">
                <a:latin typeface="Calibri"/>
                <a:cs typeface="Calibri"/>
              </a:rPr>
              <a:t>Score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maintenabilité,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fiabilité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sécurité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(complexité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cyclomatique)</a:t>
            </a:r>
            <a:endParaRPr sz="1550">
              <a:latin typeface="Calibri"/>
              <a:cs typeface="Calibri"/>
            </a:endParaRPr>
          </a:p>
          <a:p>
            <a:pPr marL="1449705" lvl="1" indent="-287655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1449705" algn="l"/>
              </a:tabLst>
            </a:pPr>
            <a:r>
              <a:rPr sz="1550" dirty="0">
                <a:latin typeface="Calibri"/>
                <a:cs typeface="Calibri"/>
              </a:rPr>
              <a:t>Dette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technique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(estimation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temps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nécessaire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fixer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tous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problèmes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détectés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1449705" marR="5080" lvl="1" indent="-288290">
              <a:lnSpc>
                <a:spcPct val="102699"/>
              </a:lnSpc>
              <a:spcBef>
                <a:spcPts val="610"/>
              </a:spcBef>
              <a:buFont typeface="Wingdings"/>
              <a:buChar char=""/>
              <a:tabLst>
                <a:tab pos="1449705" algn="l"/>
              </a:tabLst>
            </a:pPr>
            <a:r>
              <a:rPr sz="1550" dirty="0">
                <a:latin typeface="Calibri"/>
                <a:cs typeface="Calibri"/>
              </a:rPr>
              <a:t>Sonar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couvre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7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axes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qualité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architecture</a:t>
            </a:r>
            <a:r>
              <a:rPr sz="1550" b="1" spc="1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&amp;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design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,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documentation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,respect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des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standards</a:t>
            </a:r>
            <a:r>
              <a:rPr sz="1550" b="1" spc="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codage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,</a:t>
            </a:r>
            <a:r>
              <a:rPr sz="1550" b="1" spc="-20" dirty="0">
                <a:latin typeface="Calibri"/>
                <a:cs typeface="Calibri"/>
              </a:rPr>
              <a:t>non </a:t>
            </a:r>
            <a:r>
              <a:rPr sz="1550" b="1" dirty="0">
                <a:latin typeface="Calibri"/>
                <a:cs typeface="Calibri"/>
              </a:rPr>
              <a:t>duplication</a:t>
            </a:r>
            <a:r>
              <a:rPr sz="1550" b="1" spc="4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du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code</a:t>
            </a:r>
            <a:r>
              <a:rPr sz="1550" b="1" spc="10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,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tests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unitaires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,</a:t>
            </a:r>
            <a:r>
              <a:rPr sz="1550" b="1" dirty="0">
                <a:latin typeface="Calibri"/>
                <a:cs typeface="Calibri"/>
              </a:rPr>
              <a:t>complexité</a:t>
            </a:r>
            <a:r>
              <a:rPr sz="1550" b="1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,</a:t>
            </a:r>
            <a:r>
              <a:rPr sz="1550" b="1" dirty="0">
                <a:latin typeface="Calibri"/>
                <a:cs typeface="Calibri"/>
              </a:rPr>
              <a:t>bogues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potentiels</a:t>
            </a:r>
            <a:r>
              <a:rPr sz="1550" spc="-1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550">
              <a:latin typeface="Calibri"/>
              <a:cs typeface="Calibri"/>
            </a:endParaRPr>
          </a:p>
          <a:p>
            <a:pPr marL="941705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41705" algn="l"/>
              </a:tabLst>
            </a:pPr>
            <a:r>
              <a:rPr sz="1550" dirty="0">
                <a:latin typeface="Calibri"/>
                <a:cs typeface="Calibri"/>
              </a:rPr>
              <a:t>Il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possible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d’automatiser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l’analyse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avec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serveur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d’intégration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continue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(ex.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Jenkins,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Travis).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62939" y="1431036"/>
              <a:ext cx="11123295" cy="5153025"/>
            </a:xfrm>
            <a:custGeom>
              <a:avLst/>
              <a:gdLst/>
              <a:ahLst/>
              <a:cxnLst/>
              <a:rect l="l" t="t" r="r" b="b"/>
              <a:pathLst>
                <a:path w="11123295" h="5153025">
                  <a:moveTo>
                    <a:pt x="11123295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123295" y="5152517"/>
                  </a:lnTo>
                  <a:lnTo>
                    <a:pt x="11123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2939" y="1431036"/>
              <a:ext cx="11123295" cy="5153025"/>
            </a:xfrm>
            <a:custGeom>
              <a:avLst/>
              <a:gdLst/>
              <a:ahLst/>
              <a:cxnLst/>
              <a:rect l="l" t="t" r="r" b="b"/>
              <a:pathLst>
                <a:path w="11123295" h="5153025">
                  <a:moveTo>
                    <a:pt x="0" y="5152517"/>
                  </a:moveTo>
                  <a:lnTo>
                    <a:pt x="11123295" y="5152517"/>
                  </a:lnTo>
                  <a:lnTo>
                    <a:pt x="11123295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015" y="5024628"/>
              <a:ext cx="535305" cy="1348740"/>
            </a:xfrm>
            <a:custGeom>
              <a:avLst/>
              <a:gdLst/>
              <a:ahLst/>
              <a:cxnLst/>
              <a:rect l="l" t="t" r="r" b="b"/>
              <a:pathLst>
                <a:path w="535305" h="1348739">
                  <a:moveTo>
                    <a:pt x="53479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305" y="1128280"/>
                  </a:lnTo>
                  <a:lnTo>
                    <a:pt x="16725" y="1173695"/>
                  </a:lnTo>
                  <a:lnTo>
                    <a:pt x="36499" y="1215517"/>
                  </a:lnTo>
                  <a:lnTo>
                    <a:pt x="62890" y="1252994"/>
                  </a:lnTo>
                  <a:lnTo>
                    <a:pt x="95110" y="1285341"/>
                  </a:lnTo>
                  <a:lnTo>
                    <a:pt x="132435" y="1311833"/>
                  </a:lnTo>
                  <a:lnTo>
                    <a:pt x="174091" y="1331696"/>
                  </a:lnTo>
                  <a:lnTo>
                    <a:pt x="219329" y="1344168"/>
                  </a:lnTo>
                  <a:lnTo>
                    <a:pt x="267398" y="1348486"/>
                  </a:lnTo>
                  <a:lnTo>
                    <a:pt x="534797" y="1348486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15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/>
              <a:t>01-</a:t>
            </a:r>
            <a:r>
              <a:rPr sz="1800" spc="-10" dirty="0"/>
              <a:t>Manipuler</a:t>
            </a:r>
            <a:r>
              <a:rPr sz="1800" spc="-85" dirty="0"/>
              <a:t> </a:t>
            </a:r>
            <a:r>
              <a:rPr sz="1800" dirty="0"/>
              <a:t>les</a:t>
            </a:r>
            <a:r>
              <a:rPr sz="1800" spc="-10" dirty="0"/>
              <a:t> </a:t>
            </a:r>
            <a:r>
              <a:rPr sz="1800" dirty="0"/>
              <a:t>outils</a:t>
            </a:r>
            <a:r>
              <a:rPr sz="1800" spc="-15" dirty="0"/>
              <a:t> </a:t>
            </a:r>
            <a:r>
              <a:rPr sz="1800" dirty="0"/>
              <a:t>de</a:t>
            </a:r>
            <a:r>
              <a:rPr sz="1800" spc="-55" dirty="0"/>
              <a:t> </a:t>
            </a:r>
            <a:r>
              <a:rPr sz="1800" spc="-10" dirty="0"/>
              <a:t>gestion</a:t>
            </a:r>
            <a:r>
              <a:rPr sz="1800" spc="-5" dirty="0"/>
              <a:t> </a:t>
            </a:r>
            <a:r>
              <a:rPr sz="1800" dirty="0"/>
              <a:t>de</a:t>
            </a:r>
            <a:r>
              <a:rPr sz="1800" spc="-25" dirty="0"/>
              <a:t> </a:t>
            </a:r>
            <a:r>
              <a:rPr sz="1800" spc="-10" dirty="0"/>
              <a:t>versions</a:t>
            </a:r>
            <a:endParaRPr sz="1800"/>
          </a:p>
          <a:p>
            <a:pPr marL="45085">
              <a:lnSpc>
                <a:spcPct val="100000"/>
              </a:lnSpc>
              <a:spcBef>
                <a:spcPts val="105"/>
              </a:spcBef>
            </a:pPr>
            <a:r>
              <a:rPr sz="1800" spc="-10" dirty="0"/>
              <a:t>(Git/Gitlab)</a:t>
            </a:r>
            <a:r>
              <a:rPr sz="1800" spc="-15" dirty="0"/>
              <a:t> </a:t>
            </a:r>
            <a:r>
              <a:rPr sz="1800" spc="-50" dirty="0"/>
              <a:t>: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75082" y="915161"/>
            <a:ext cx="11276330" cy="3377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550">
              <a:latin typeface="Calibri"/>
              <a:cs typeface="Calibri"/>
            </a:endParaRPr>
          </a:p>
          <a:p>
            <a:pPr marL="77851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Exemples</a:t>
            </a:r>
            <a:r>
              <a:rPr sz="1550" b="1" spc="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d’outils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155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1550">
              <a:latin typeface="Calibri"/>
              <a:cs typeface="Calibri"/>
            </a:endParaRPr>
          </a:p>
          <a:p>
            <a:pPr marL="953769" indent="-175260">
              <a:lnSpc>
                <a:spcPct val="100000"/>
              </a:lnSpc>
              <a:buFont typeface="Arial"/>
              <a:buChar char="•"/>
              <a:tabLst>
                <a:tab pos="953769" algn="l"/>
              </a:tabLst>
            </a:pP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Wiki</a:t>
            </a:r>
            <a:r>
              <a:rPr sz="1150" b="1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appelée</a:t>
            </a:r>
            <a:r>
              <a:rPr sz="1150" spc="1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contexte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souvent</a:t>
            </a:r>
            <a:r>
              <a:rPr sz="1150" spc="1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historique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versions,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est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l'une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fonctionnalités</a:t>
            </a:r>
            <a:r>
              <a:rPr sz="1150" spc="1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principales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caractérisant</a:t>
            </a:r>
            <a:r>
              <a:rPr sz="1150" spc="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tout</a:t>
            </a:r>
            <a:r>
              <a:rPr sz="1150" spc="1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système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qui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s'inspire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du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principe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wiki.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endParaRPr sz="1150">
              <a:latin typeface="Calibri"/>
              <a:cs typeface="Calibri"/>
            </a:endParaRPr>
          </a:p>
          <a:p>
            <a:pPr marL="95186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systèmes</a:t>
            </a:r>
            <a:r>
              <a:rPr sz="1200" spc="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type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peuvent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se</a:t>
            </a:r>
            <a:r>
              <a:rPr sz="12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trouver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plusieurs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endroits,</a:t>
            </a:r>
            <a:r>
              <a:rPr sz="1200" spc="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avec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fonctionnalités</a:t>
            </a:r>
            <a:r>
              <a:rPr sz="1200" spc="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légèrement</a:t>
            </a:r>
            <a:r>
              <a:rPr sz="1200" spc="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différentes, comme</a:t>
            </a:r>
            <a:r>
              <a:rPr sz="12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par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exemple</a:t>
            </a:r>
            <a:r>
              <a:rPr sz="1200" spc="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dans 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409065" lvl="1" indent="-173355">
              <a:lnSpc>
                <a:spcPct val="100000"/>
              </a:lnSpc>
              <a:spcBef>
                <a:spcPts val="50"/>
              </a:spcBef>
              <a:buFont typeface="Courier New"/>
              <a:buChar char="o"/>
              <a:tabLst>
                <a:tab pos="1409065" algn="l"/>
              </a:tabLst>
            </a:pP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Moodle</a:t>
            </a:r>
            <a:r>
              <a:rPr sz="1150" b="1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r>
              <a:rPr sz="1150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une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plateforme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pédagogique</a:t>
            </a:r>
            <a:r>
              <a:rPr sz="1150" spc="1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très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utilisée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formation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et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l'enseignement,</a:t>
            </a:r>
            <a:endParaRPr sz="1150">
              <a:latin typeface="Calibri"/>
              <a:cs typeface="Calibri"/>
            </a:endParaRPr>
          </a:p>
          <a:p>
            <a:pPr marL="1409065" lvl="1" indent="-173355">
              <a:lnSpc>
                <a:spcPct val="100000"/>
              </a:lnSpc>
              <a:spcBef>
                <a:spcPts val="60"/>
              </a:spcBef>
              <a:buFont typeface="Courier New"/>
              <a:buChar char="o"/>
              <a:tabLst>
                <a:tab pos="1409065" algn="l"/>
              </a:tabLst>
            </a:pP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GitHub</a:t>
            </a:r>
            <a:r>
              <a:rPr sz="1150" b="1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lequel</a:t>
            </a:r>
            <a:r>
              <a:rPr sz="1150" spc="1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wiki</a:t>
            </a:r>
            <a:r>
              <a:rPr sz="115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est</a:t>
            </a:r>
            <a:r>
              <a:rPr sz="11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souvent</a:t>
            </a:r>
            <a:r>
              <a:rPr sz="1150" spc="1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utilisé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150" spc="1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documentation</a:t>
            </a:r>
            <a:r>
              <a:rPr sz="1150" spc="1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moyen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d'organisation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entre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collaborateurs,</a:t>
            </a:r>
            <a:endParaRPr sz="1150">
              <a:latin typeface="Calibri"/>
              <a:cs typeface="Calibri"/>
            </a:endParaRPr>
          </a:p>
          <a:p>
            <a:pPr marL="1409065" lvl="1" indent="-173355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409065" algn="l"/>
              </a:tabLst>
            </a:pPr>
            <a:r>
              <a:rPr sz="1200" b="1" spc="-20" dirty="0">
                <a:solidFill>
                  <a:srgbClr val="1F2021"/>
                </a:solidFill>
                <a:latin typeface="Calibri"/>
                <a:cs typeface="Calibri"/>
              </a:rPr>
              <a:t>Tous</a:t>
            </a:r>
            <a:r>
              <a:rPr sz="1200" b="1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200" b="1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sites</a:t>
            </a:r>
            <a:r>
              <a:rPr sz="1200" b="1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qui</a:t>
            </a:r>
            <a:r>
              <a:rPr sz="1200" b="1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sont</a:t>
            </a:r>
            <a:r>
              <a:rPr sz="1200" b="1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basés</a:t>
            </a:r>
            <a:r>
              <a:rPr sz="1200" b="1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sur</a:t>
            </a:r>
            <a:r>
              <a:rPr sz="1200" b="1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200" b="1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moteur</a:t>
            </a:r>
            <a:r>
              <a:rPr sz="1200" b="1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F2021"/>
                </a:solidFill>
                <a:latin typeface="Calibri"/>
                <a:cs typeface="Calibri"/>
              </a:rPr>
              <a:t>wiki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,</a:t>
            </a:r>
            <a:r>
              <a:rPr sz="12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200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par</a:t>
            </a:r>
            <a:r>
              <a:rPr sz="12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exemple</a:t>
            </a:r>
            <a:r>
              <a:rPr sz="1200" spc="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MediaWiki,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logiciel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open-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source</a:t>
            </a:r>
            <a:r>
              <a:rPr sz="120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à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200" spc="-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base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Wikipédia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et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également</a:t>
            </a:r>
            <a:r>
              <a:rPr sz="1200" spc="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2021"/>
                </a:solidFill>
                <a:latin typeface="Calibri"/>
                <a:cs typeface="Calibri"/>
              </a:rPr>
              <a:t>EduTech</a:t>
            </a:r>
            <a:r>
              <a:rPr sz="1200" spc="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Wiki.</a:t>
            </a:r>
            <a:endParaRPr sz="1200">
              <a:latin typeface="Calibri"/>
              <a:cs typeface="Calibri"/>
            </a:endParaRPr>
          </a:p>
          <a:p>
            <a:pPr marL="953769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953769" algn="l"/>
              </a:tabLst>
            </a:pP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Logiciels</a:t>
            </a:r>
            <a:r>
              <a:rPr sz="1150" b="1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b="1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traitement</a:t>
            </a:r>
            <a:r>
              <a:rPr sz="1150" b="1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b="1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texte</a:t>
            </a:r>
            <a:r>
              <a:rPr sz="1150" b="1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r>
              <a:rPr sz="1150" b="1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plusieurs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logiciels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traitement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texte,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surtout</a:t>
            </a:r>
            <a:r>
              <a:rPr sz="1150" spc="1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150" spc="1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en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ligne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et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collaboratives,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permettent</a:t>
            </a:r>
            <a:r>
              <a:rPr sz="1150" spc="1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retracer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l'historique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endParaRPr sz="1150">
              <a:latin typeface="Calibri"/>
              <a:cs typeface="Calibri"/>
            </a:endParaRPr>
          </a:p>
          <a:p>
            <a:pPr marL="951865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versions</a:t>
            </a:r>
            <a:r>
              <a:rPr sz="1200" spc="-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OFFICE</a:t>
            </a:r>
            <a:r>
              <a:rPr sz="12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,GOOGLE</a:t>
            </a:r>
            <a:r>
              <a:rPr sz="12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DOCS..</a:t>
            </a:r>
            <a:endParaRPr sz="1200">
              <a:latin typeface="Calibri"/>
              <a:cs typeface="Calibri"/>
            </a:endParaRPr>
          </a:p>
          <a:p>
            <a:pPr marL="953769" indent="-17526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953769" algn="l"/>
              </a:tabLst>
            </a:pP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CVS</a:t>
            </a:r>
            <a:r>
              <a:rPr sz="1150" b="1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(Concurrent</a:t>
            </a:r>
            <a:r>
              <a:rPr sz="1150" b="1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Versioning</a:t>
            </a:r>
            <a:r>
              <a:rPr sz="1150" b="1" spc="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System)</a:t>
            </a:r>
            <a:r>
              <a:rPr sz="1150" b="1" spc="3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fonctionne</a:t>
            </a:r>
            <a:r>
              <a:rPr sz="1150" spc="1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sur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principe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centralisé,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même</a:t>
            </a:r>
            <a:r>
              <a:rPr sz="1150" spc="1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que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son</a:t>
            </a:r>
            <a:r>
              <a:rPr sz="1150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successeur</a:t>
            </a:r>
            <a:r>
              <a:rPr sz="1150" spc="2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SVN</a:t>
            </a:r>
            <a:r>
              <a:rPr sz="1150" spc="2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(Subversion).</a:t>
            </a:r>
            <a:endParaRPr sz="1150">
              <a:latin typeface="Calibri"/>
              <a:cs typeface="Calibri"/>
            </a:endParaRPr>
          </a:p>
          <a:p>
            <a:pPr marL="953769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953769" algn="l"/>
              </a:tabLst>
            </a:pP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Logiciels</a:t>
            </a:r>
            <a:r>
              <a:rPr sz="1150" b="1" spc="11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b="1" spc="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SCM</a:t>
            </a:r>
            <a:r>
              <a:rPr sz="1150" b="1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décentralisés</a:t>
            </a:r>
            <a:r>
              <a:rPr sz="1150" b="1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r>
              <a:rPr sz="1150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sont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apparus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plus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récemment</a:t>
            </a:r>
            <a:r>
              <a:rPr sz="1150" spc="20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:</a:t>
            </a:r>
            <a:r>
              <a:rPr sz="115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Mercurial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et</a:t>
            </a:r>
            <a:r>
              <a:rPr sz="11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surtout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Git,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que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nous</a:t>
            </a:r>
            <a:r>
              <a:rPr sz="1150" spc="1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utiliserons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la</a:t>
            </a:r>
            <a:r>
              <a:rPr sz="115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suite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150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chapitre.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Ce</a:t>
            </a:r>
            <a:r>
              <a:rPr sz="11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sont</a:t>
            </a:r>
            <a:r>
              <a:rPr sz="11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également</a:t>
            </a:r>
            <a:r>
              <a:rPr sz="1150" spc="1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endParaRPr sz="1150">
              <a:latin typeface="Calibri"/>
              <a:cs typeface="Calibri"/>
            </a:endParaRPr>
          </a:p>
          <a:p>
            <a:pPr marL="951865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1F2021"/>
                </a:solidFill>
                <a:latin typeface="Calibri"/>
                <a:cs typeface="Calibri"/>
              </a:rPr>
              <a:t>logiciels</a:t>
            </a:r>
            <a:r>
              <a:rPr sz="1200" spc="-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Calibri"/>
                <a:cs typeface="Calibri"/>
              </a:rPr>
              <a:t>libres.</a:t>
            </a:r>
            <a:endParaRPr sz="1200">
              <a:latin typeface="Calibri"/>
              <a:cs typeface="Calibri"/>
            </a:endParaRPr>
          </a:p>
          <a:p>
            <a:pPr marL="953769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953769" algn="l"/>
              </a:tabLst>
            </a:pP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TFS</a:t>
            </a:r>
            <a:r>
              <a:rPr sz="1150" b="1" spc="9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(Team</a:t>
            </a:r>
            <a:r>
              <a:rPr sz="1150" b="1" spc="1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Foundation</a:t>
            </a:r>
            <a:r>
              <a:rPr sz="1150" b="1" spc="10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1F2021"/>
                </a:solidFill>
                <a:latin typeface="Calibri"/>
                <a:cs typeface="Calibri"/>
              </a:rPr>
              <a:t>Server)</a:t>
            </a:r>
            <a:r>
              <a:rPr sz="1150" b="1" spc="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Microsft:</a:t>
            </a:r>
            <a:r>
              <a:rPr sz="1150" spc="1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TFS</a:t>
            </a:r>
            <a:r>
              <a:rPr sz="1150" spc="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est</a:t>
            </a:r>
            <a:r>
              <a:rPr sz="11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une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solution</a:t>
            </a:r>
            <a:r>
              <a:rPr sz="1150" spc="1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payante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qui</a:t>
            </a:r>
            <a:r>
              <a:rPr sz="1150" spc="10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fonctionne</a:t>
            </a:r>
            <a:r>
              <a:rPr sz="1150" spc="19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1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1F2021"/>
                </a:solidFill>
                <a:latin typeface="Calibri"/>
                <a:cs typeface="Calibri"/>
              </a:rPr>
              <a:t>manière</a:t>
            </a:r>
            <a:r>
              <a:rPr sz="1150" spc="6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1F2021"/>
                </a:solidFill>
                <a:latin typeface="Calibri"/>
                <a:cs typeface="Calibri"/>
              </a:rPr>
              <a:t>centralisée.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17220" y="1453895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11511915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1915" y="5152517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" y="1453895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0" y="5152517"/>
                  </a:moveTo>
                  <a:lnTo>
                    <a:pt x="11511915" y="5152517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" y="5047487"/>
              <a:ext cx="553085" cy="1348740"/>
            </a:xfrm>
            <a:custGeom>
              <a:avLst/>
              <a:gdLst/>
              <a:ahLst/>
              <a:cxnLst/>
              <a:rect l="l" t="t" r="r" b="b"/>
              <a:pathLst>
                <a:path w="553085" h="1348739">
                  <a:moveTo>
                    <a:pt x="553085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51" y="1128280"/>
                  </a:lnTo>
                  <a:lnTo>
                    <a:pt x="17296" y="1173695"/>
                  </a:lnTo>
                  <a:lnTo>
                    <a:pt x="37749" y="1215517"/>
                  </a:lnTo>
                  <a:lnTo>
                    <a:pt x="65035" y="1252994"/>
                  </a:lnTo>
                  <a:lnTo>
                    <a:pt x="98361" y="1285341"/>
                  </a:lnTo>
                  <a:lnTo>
                    <a:pt x="136956" y="1311833"/>
                  </a:lnTo>
                  <a:lnTo>
                    <a:pt x="180035" y="1331696"/>
                  </a:lnTo>
                  <a:lnTo>
                    <a:pt x="226822" y="1344168"/>
                  </a:lnTo>
                  <a:lnTo>
                    <a:pt x="276542" y="1348486"/>
                  </a:lnTo>
                  <a:lnTo>
                    <a:pt x="553085" y="1348486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11095" y="342900"/>
            <a:ext cx="8709660" cy="5692140"/>
            <a:chOff x="1911095" y="342900"/>
            <a:chExt cx="8709660" cy="56921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1095" y="4937759"/>
              <a:ext cx="8051292" cy="109728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1135" y="6228994"/>
            <a:ext cx="141224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Exemple</a:t>
            </a:r>
            <a:r>
              <a:rPr sz="1050" b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tableau</a:t>
            </a:r>
            <a:r>
              <a:rPr sz="1050" b="1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du</a:t>
            </a:r>
            <a:r>
              <a:rPr sz="1050" b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spc="-20" dirty="0">
                <a:solidFill>
                  <a:srgbClr val="7E7E7E"/>
                </a:solidFill>
                <a:latin typeface="Calibri"/>
                <a:cs typeface="Calibri"/>
              </a:rPr>
              <a:t>bord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2456" y="262254"/>
            <a:ext cx="461772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30" dirty="0"/>
              <a:t> </a:t>
            </a:r>
            <a:r>
              <a:rPr dirty="0"/>
              <a:t>code</a:t>
            </a:r>
            <a:r>
              <a:rPr spc="-60" dirty="0"/>
              <a:t> </a:t>
            </a:r>
            <a:r>
              <a:rPr spc="-10" dirty="0"/>
              <a:t>(SonarQube)</a:t>
            </a:r>
            <a:r>
              <a:rPr spc="-65" dirty="0"/>
              <a:t> </a:t>
            </a:r>
            <a:r>
              <a:rPr spc="-50" dirty="0"/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456" y="906856"/>
            <a:ext cx="11789410" cy="3056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55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Tableau</a:t>
            </a:r>
            <a:r>
              <a:rPr sz="155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bord</a:t>
            </a:r>
            <a:r>
              <a:rPr sz="155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SonarQube?</a:t>
            </a:r>
            <a:endParaRPr sz="1550">
              <a:latin typeface="Calibri"/>
              <a:cs typeface="Calibri"/>
            </a:endParaRPr>
          </a:p>
          <a:p>
            <a:pPr marL="959485" indent="-17145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959485" algn="l"/>
              </a:tabLst>
            </a:pPr>
            <a:r>
              <a:rPr sz="1550" b="1" dirty="0">
                <a:solidFill>
                  <a:srgbClr val="0E2131"/>
                </a:solidFill>
                <a:latin typeface="Calibri"/>
                <a:cs typeface="Calibri"/>
              </a:rPr>
              <a:t>SonarQube</a:t>
            </a:r>
            <a:r>
              <a:rPr sz="1550" b="1" spc="12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classe</a:t>
            </a:r>
            <a:r>
              <a:rPr sz="1550" spc="12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les</a:t>
            </a:r>
            <a:r>
              <a:rPr sz="1550" spc="5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défauts</a:t>
            </a:r>
            <a:r>
              <a:rPr sz="1550" spc="14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logiciels</a:t>
            </a:r>
            <a:r>
              <a:rPr sz="1550" spc="10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selon</a:t>
            </a:r>
            <a:r>
              <a:rPr sz="1550" spc="18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E2131"/>
                </a:solidFill>
                <a:latin typeface="Calibri"/>
                <a:cs typeface="Calibri"/>
              </a:rPr>
              <a:t>3</a:t>
            </a:r>
            <a:r>
              <a:rPr sz="1550" b="1" spc="5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catégories</a:t>
            </a:r>
            <a:r>
              <a:rPr sz="1550" spc="10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0E2131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318260" lvl="1" indent="-78105">
              <a:lnSpc>
                <a:spcPct val="100000"/>
              </a:lnSpc>
              <a:spcBef>
                <a:spcPts val="50"/>
              </a:spcBef>
              <a:buSzPct val="93548"/>
              <a:buFont typeface="Arial"/>
              <a:buChar char="•"/>
              <a:tabLst>
                <a:tab pos="1318260" algn="l"/>
              </a:tabLst>
            </a:pP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Les</a:t>
            </a:r>
            <a:r>
              <a:rPr sz="1550" spc="5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E2131"/>
                </a:solidFill>
                <a:latin typeface="Calibri"/>
                <a:cs typeface="Calibri"/>
              </a:rPr>
              <a:t>bugs</a:t>
            </a:r>
            <a:r>
              <a:rPr sz="1550" b="1" spc="8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:</a:t>
            </a:r>
            <a:r>
              <a:rPr sz="1550" spc="6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anomalies</a:t>
            </a:r>
            <a:r>
              <a:rPr sz="1550" spc="17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évidentes</a:t>
            </a:r>
            <a:r>
              <a:rPr sz="1550" spc="5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du</a:t>
            </a:r>
            <a:r>
              <a:rPr sz="1550" spc="9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code.</a:t>
            </a:r>
            <a:r>
              <a:rPr sz="1550" spc="5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Ils</a:t>
            </a:r>
            <a:r>
              <a:rPr sz="1550" spc="9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impactent</a:t>
            </a:r>
            <a:r>
              <a:rPr sz="1550" spc="6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la</a:t>
            </a:r>
            <a:r>
              <a:rPr sz="1550" spc="12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E2131"/>
                </a:solidFill>
                <a:latin typeface="Calibri"/>
                <a:cs typeface="Calibri"/>
              </a:rPr>
              <a:t>fiabilité</a:t>
            </a:r>
            <a:r>
              <a:rPr sz="1550" b="1" spc="6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(reliability)</a:t>
            </a:r>
            <a:r>
              <a:rPr sz="1550" spc="16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de</a:t>
            </a:r>
            <a:r>
              <a:rPr sz="1550" spc="10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E2131"/>
                </a:solidFill>
                <a:latin typeface="Calibri"/>
                <a:cs typeface="Calibri"/>
              </a:rPr>
              <a:t>l’application.</a:t>
            </a:r>
            <a:endParaRPr sz="1550">
              <a:latin typeface="Calibri"/>
              <a:cs typeface="Calibri"/>
            </a:endParaRPr>
          </a:p>
          <a:p>
            <a:pPr marL="1317625" lvl="1" indent="-77470">
              <a:lnSpc>
                <a:spcPct val="100000"/>
              </a:lnSpc>
              <a:spcBef>
                <a:spcPts val="50"/>
              </a:spcBef>
              <a:buSzPct val="93548"/>
              <a:buFont typeface="Arial"/>
              <a:buChar char="•"/>
              <a:tabLst>
                <a:tab pos="1317625" algn="l"/>
              </a:tabLst>
            </a:pP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Les</a:t>
            </a:r>
            <a:r>
              <a:rPr sz="1550" spc="4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E2131"/>
                </a:solidFill>
                <a:latin typeface="Calibri"/>
                <a:cs typeface="Calibri"/>
              </a:rPr>
              <a:t>vulnérabilités</a:t>
            </a:r>
            <a:r>
              <a:rPr sz="1550" b="1" spc="9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:</a:t>
            </a:r>
            <a:r>
              <a:rPr sz="1550" spc="5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faiblesses</a:t>
            </a:r>
            <a:r>
              <a:rPr sz="1550" spc="16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du</a:t>
            </a:r>
            <a:r>
              <a:rPr sz="1550" spc="7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code</a:t>
            </a:r>
            <a:r>
              <a:rPr sz="1550" spc="4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pouvant</a:t>
            </a:r>
            <a:r>
              <a:rPr sz="1550" spc="13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nuire</a:t>
            </a:r>
            <a:r>
              <a:rPr sz="1550" spc="12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au</a:t>
            </a:r>
            <a:r>
              <a:rPr sz="1550" spc="4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système.</a:t>
            </a:r>
            <a:r>
              <a:rPr sz="1550" spc="8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Elles</a:t>
            </a:r>
            <a:r>
              <a:rPr sz="1550" spc="12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impactent</a:t>
            </a:r>
            <a:r>
              <a:rPr sz="1550" spc="5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la</a:t>
            </a:r>
            <a:r>
              <a:rPr sz="1550" spc="8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E2131"/>
                </a:solidFill>
                <a:latin typeface="Calibri"/>
                <a:cs typeface="Calibri"/>
              </a:rPr>
              <a:t>sécurité</a:t>
            </a:r>
            <a:r>
              <a:rPr sz="1550" b="1" spc="13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de</a:t>
            </a:r>
            <a:r>
              <a:rPr sz="1550" spc="5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E2131"/>
                </a:solidFill>
                <a:latin typeface="Calibri"/>
                <a:cs typeface="Calibri"/>
              </a:rPr>
              <a:t>l’application.</a:t>
            </a:r>
            <a:endParaRPr sz="1550">
              <a:latin typeface="Calibri"/>
              <a:cs typeface="Calibri"/>
            </a:endParaRPr>
          </a:p>
          <a:p>
            <a:pPr marL="1318260" lvl="1" indent="-78105">
              <a:lnSpc>
                <a:spcPct val="100000"/>
              </a:lnSpc>
              <a:spcBef>
                <a:spcPts val="85"/>
              </a:spcBef>
              <a:buSzPct val="93548"/>
              <a:buFont typeface="Arial"/>
              <a:buChar char="•"/>
              <a:tabLst>
                <a:tab pos="1318260" algn="l"/>
              </a:tabLst>
            </a:pP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Les</a:t>
            </a:r>
            <a:r>
              <a:rPr sz="1550" spc="4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E2131"/>
                </a:solidFill>
                <a:latin typeface="Calibri"/>
                <a:cs typeface="Calibri"/>
              </a:rPr>
              <a:t>code</a:t>
            </a:r>
            <a:r>
              <a:rPr sz="1550" b="1" spc="9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E2131"/>
                </a:solidFill>
                <a:latin typeface="Calibri"/>
                <a:cs typeface="Calibri"/>
              </a:rPr>
              <a:t>smells</a:t>
            </a:r>
            <a:r>
              <a:rPr sz="1550" b="1" spc="48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:</a:t>
            </a:r>
            <a:r>
              <a:rPr sz="1550" spc="2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anti-patrons</a:t>
            </a:r>
            <a:r>
              <a:rPr sz="1550" spc="15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(ou</a:t>
            </a:r>
            <a:r>
              <a:rPr sz="1550" spc="12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anti-patterns).</a:t>
            </a:r>
            <a:r>
              <a:rPr sz="1550" spc="13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Ils</a:t>
            </a:r>
            <a:r>
              <a:rPr sz="1550" spc="8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impactent</a:t>
            </a:r>
            <a:r>
              <a:rPr sz="1550" spc="5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la</a:t>
            </a:r>
            <a:r>
              <a:rPr sz="1550" spc="6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E2131"/>
                </a:solidFill>
                <a:latin typeface="Calibri"/>
                <a:cs typeface="Calibri"/>
              </a:rPr>
              <a:t>maintenabilité</a:t>
            </a:r>
            <a:r>
              <a:rPr sz="1550" b="1" spc="10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de</a:t>
            </a:r>
            <a:r>
              <a:rPr sz="1550" spc="5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l’application</a:t>
            </a:r>
            <a:r>
              <a:rPr sz="1550" spc="85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,en</a:t>
            </a:r>
            <a:r>
              <a:rPr sz="1550" spc="8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E2131"/>
                </a:solidFill>
                <a:latin typeface="Calibri"/>
                <a:cs typeface="Calibri"/>
              </a:rPr>
              <a:t>général</a:t>
            </a:r>
            <a:r>
              <a:rPr sz="1550" spc="100" dirty="0">
                <a:solidFill>
                  <a:srgbClr val="0E213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5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1F2021"/>
                </a:solidFill>
                <a:latin typeface="Calibri"/>
                <a:cs typeface="Calibri"/>
              </a:rPr>
              <a:t>défauts</a:t>
            </a:r>
            <a:endParaRPr sz="1550">
              <a:latin typeface="Calibri"/>
              <a:cs typeface="Calibri"/>
            </a:endParaRPr>
          </a:p>
          <a:p>
            <a:pPr marL="1245235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pratiques</a:t>
            </a:r>
            <a:r>
              <a:rPr sz="1550" spc="1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dans</a:t>
            </a:r>
            <a:r>
              <a:rPr sz="1550" spc="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550" spc="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code</a:t>
            </a:r>
            <a:r>
              <a:rPr sz="15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d’un</a:t>
            </a:r>
            <a:r>
              <a:rPr sz="15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programme</a:t>
            </a:r>
            <a:r>
              <a:rPr sz="1550" spc="204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5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code</a:t>
            </a:r>
            <a:r>
              <a:rPr sz="1550" spc="4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dupliqué</a:t>
            </a:r>
            <a:r>
              <a:rPr sz="1550" spc="1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,</a:t>
            </a:r>
            <a:r>
              <a:rPr sz="1550" spc="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répété</a:t>
            </a:r>
            <a:r>
              <a:rPr sz="1550" spc="8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,</a:t>
            </a:r>
            <a:r>
              <a:rPr sz="1550" spc="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commentaires</a:t>
            </a:r>
            <a:r>
              <a:rPr sz="1550" spc="1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non</a:t>
            </a:r>
            <a:r>
              <a:rPr sz="1550" spc="7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1F2021"/>
                </a:solidFill>
                <a:latin typeface="Calibri"/>
                <a:cs typeface="Calibri"/>
              </a:rPr>
              <a:t>nécessaires</a:t>
            </a:r>
            <a:r>
              <a:rPr sz="1550" spc="1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1F2021"/>
                </a:solidFill>
                <a:latin typeface="Calibri"/>
                <a:cs typeface="Calibri"/>
              </a:rPr>
              <a:t>…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550">
              <a:latin typeface="Calibri"/>
              <a:cs typeface="Calibri"/>
            </a:endParaRPr>
          </a:p>
          <a:p>
            <a:pPr marL="880744" indent="-1720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80744" algn="l"/>
              </a:tabLst>
            </a:pPr>
            <a:r>
              <a:rPr sz="1550" b="1" dirty="0">
                <a:latin typeface="Calibri"/>
                <a:cs typeface="Calibri"/>
              </a:rPr>
              <a:t>SonarQube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affiche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tableau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bord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résumé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l’exécution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d’un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projet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montrant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scores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maintenabilité,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fiabilité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sécurité,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le</a:t>
            </a:r>
            <a:endParaRPr sz="1550">
              <a:latin typeface="Calibri"/>
              <a:cs typeface="Calibri"/>
            </a:endParaRPr>
          </a:p>
          <a:p>
            <a:pPr marL="88265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taux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couverture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tests,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taux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duplications,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taille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projet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ainsi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langages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sources.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26464"/>
              <a:ext cx="11516995" cy="5157470"/>
            </a:xfrm>
            <a:custGeom>
              <a:avLst/>
              <a:gdLst/>
              <a:ahLst/>
              <a:cxnLst/>
              <a:rect l="l" t="t" r="r" b="b"/>
              <a:pathLst>
                <a:path w="11516995" h="5157470">
                  <a:moveTo>
                    <a:pt x="11516487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6487" y="5157089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26464"/>
              <a:ext cx="11516995" cy="5157470"/>
            </a:xfrm>
            <a:custGeom>
              <a:avLst/>
              <a:gdLst/>
              <a:ahLst/>
              <a:cxnLst/>
              <a:rect l="l" t="t" r="r" b="b"/>
              <a:pathLst>
                <a:path w="11516995" h="5157470">
                  <a:moveTo>
                    <a:pt x="0" y="5157089"/>
                  </a:moveTo>
                  <a:lnTo>
                    <a:pt x="11516487" y="5157089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871" y="5024628"/>
              <a:ext cx="553085" cy="1344295"/>
            </a:xfrm>
            <a:custGeom>
              <a:avLst/>
              <a:gdLst/>
              <a:ahLst/>
              <a:cxnLst/>
              <a:rect l="l" t="t" r="r" b="b"/>
              <a:pathLst>
                <a:path w="553085" h="1344295">
                  <a:moveTo>
                    <a:pt x="553085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51" y="1124445"/>
                  </a:lnTo>
                  <a:lnTo>
                    <a:pt x="17297" y="1169720"/>
                  </a:lnTo>
                  <a:lnTo>
                    <a:pt x="37744" y="1211402"/>
                  </a:lnTo>
                  <a:lnTo>
                    <a:pt x="65036" y="1248740"/>
                  </a:lnTo>
                  <a:lnTo>
                    <a:pt x="98361" y="1280985"/>
                  </a:lnTo>
                  <a:lnTo>
                    <a:pt x="136956" y="1307388"/>
                  </a:lnTo>
                  <a:lnTo>
                    <a:pt x="180035" y="1327175"/>
                  </a:lnTo>
                  <a:lnTo>
                    <a:pt x="226822" y="1339608"/>
                  </a:lnTo>
                  <a:lnTo>
                    <a:pt x="276542" y="1343914"/>
                  </a:lnTo>
                  <a:lnTo>
                    <a:pt x="553085" y="1343914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878" y="5096713"/>
            <a:ext cx="10714355" cy="1310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(*)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</a:t>
            </a:r>
            <a:r>
              <a:rPr sz="1400" b="1" spc="-10" dirty="0">
                <a:latin typeface="Calibri"/>
                <a:cs typeface="Calibri"/>
              </a:rPr>
              <a:t> ratio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dette</a:t>
            </a:r>
            <a:r>
              <a:rPr sz="1400" b="1" spc="-1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technique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ratio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coût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10" dirty="0">
                <a:latin typeface="Calibri"/>
                <a:cs typeface="Calibri"/>
              </a:rPr>
              <a:t> remédier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aux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problèmes</a:t>
            </a:r>
            <a:r>
              <a:rPr sz="1400" dirty="0">
                <a:latin typeface="Calibri"/>
                <a:cs typeface="Calibri"/>
              </a:rPr>
              <a:t> 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type code smell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 coût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développement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latin typeface="Calibri"/>
                <a:cs typeface="Calibri"/>
              </a:rPr>
              <a:t>l’application.</a:t>
            </a:r>
            <a:endParaRPr sz="1400">
              <a:latin typeface="Calibri"/>
              <a:cs typeface="Calibri"/>
            </a:endParaRPr>
          </a:p>
          <a:p>
            <a:pPr marL="12700" marR="5080" indent="40640">
              <a:lnSpc>
                <a:spcPct val="99700"/>
              </a:lnSpc>
              <a:spcBef>
                <a:spcPts val="15"/>
              </a:spcBef>
            </a:pPr>
            <a:r>
              <a:rPr sz="1400" dirty="0">
                <a:latin typeface="Calibri"/>
                <a:cs typeface="Calibri"/>
              </a:rPr>
              <a:t>La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formule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calcul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suivante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b="1" dirty="0">
                <a:latin typeface="Calibri"/>
                <a:cs typeface="Calibri"/>
              </a:rPr>
              <a:t>coût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total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remédiation</a:t>
            </a:r>
            <a:r>
              <a:rPr sz="1400" b="1" spc="-1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issues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/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(coût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pour</a:t>
            </a:r>
            <a:r>
              <a:rPr sz="1400" b="1" spc="-10" dirty="0">
                <a:latin typeface="Calibri"/>
                <a:cs typeface="Calibri"/>
              </a:rPr>
              <a:t> développer</a:t>
            </a:r>
            <a:r>
              <a:rPr sz="1400" b="1" spc="-1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une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ligne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x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nombre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lignes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code) </a:t>
            </a:r>
            <a:r>
              <a:rPr sz="1400" spc="-20" dirty="0">
                <a:latin typeface="Calibri"/>
                <a:cs typeface="Calibri"/>
              </a:rPr>
              <a:t>L’idée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déterminer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réécrire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l’application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plus </a:t>
            </a:r>
            <a:r>
              <a:rPr sz="1400" spc="-10" dirty="0">
                <a:latin typeface="Calibri"/>
                <a:cs typeface="Calibri"/>
              </a:rPr>
              <a:t>rentable</a:t>
            </a:r>
            <a:r>
              <a:rPr sz="1400" dirty="0">
                <a:latin typeface="Calibri"/>
                <a:cs typeface="Calibri"/>
              </a:rPr>
              <a:t> que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corriger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problèmes.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Lorsque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ratio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trop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grand,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préférable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réécrire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l’application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zéro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plutôt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d’essayer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réduire</a:t>
            </a:r>
            <a:r>
              <a:rPr sz="1400" dirty="0">
                <a:latin typeface="Calibri"/>
                <a:cs typeface="Calibri"/>
              </a:rPr>
              <a:t> la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corrigeant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problèmes.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alibri"/>
                <a:cs typeface="Calibri"/>
              </a:rPr>
              <a:t>Le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nombre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minutes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remédier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issue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stocké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716" y="238455"/>
            <a:ext cx="461772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02-Manipuler</a:t>
            </a:r>
            <a:r>
              <a:rPr spc="-130" dirty="0"/>
              <a:t> </a:t>
            </a:r>
            <a:r>
              <a:rPr spc="-25" dirty="0"/>
              <a:t>l’outil</a:t>
            </a:r>
            <a:r>
              <a:rPr spc="-8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mesure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dirty="0"/>
              <a:t>du</a:t>
            </a:r>
            <a:r>
              <a:rPr spc="-20" dirty="0"/>
              <a:t> </a:t>
            </a:r>
            <a:r>
              <a:rPr dirty="0"/>
              <a:t>code</a:t>
            </a:r>
            <a:r>
              <a:rPr spc="-25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716" y="883361"/>
            <a:ext cx="5352415" cy="8915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Exemples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métriques</a:t>
            </a:r>
            <a:r>
              <a:rPr sz="155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550">
              <a:latin typeface="Calibri"/>
              <a:cs typeface="Calibri"/>
            </a:endParaRPr>
          </a:p>
          <a:p>
            <a:pPr marL="845819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1.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Scores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maintenabilité,</a:t>
            </a:r>
            <a:r>
              <a:rPr sz="155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fiabilité</a:t>
            </a:r>
            <a:r>
              <a:rPr sz="155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sécurité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(MFS):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232" y="5198965"/>
            <a:ext cx="268605" cy="86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4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66544" y="2008758"/>
          <a:ext cx="10161269" cy="2948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Score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A4A4A4"/>
                      </a:solidFill>
                      <a:prstDash val="solid"/>
                    </a:lnL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3981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Fiabilité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Sécurité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178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Maintenabilité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6350">
                      <a:solidFill>
                        <a:srgbClr val="A4A4A4"/>
                      </a:solidFill>
                      <a:prstDash val="solid"/>
                    </a:lnR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R="468630" algn="r">
                        <a:lnSpc>
                          <a:spcPts val="3915"/>
                        </a:lnSpc>
                      </a:pPr>
                      <a:r>
                        <a:rPr sz="3600" b="1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bug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858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vulnérabilité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0,00&lt;=ratio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dette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technique&lt;=0,05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6350">
                      <a:solidFill>
                        <a:srgbClr val="A4A4A4"/>
                      </a:solidFill>
                      <a:prstDash val="solid"/>
                    </a:lnR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482600" algn="r">
                        <a:lnSpc>
                          <a:spcPts val="3979"/>
                        </a:lnSpc>
                      </a:pPr>
                      <a:r>
                        <a:rPr sz="3600" b="1" spc="-5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243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bug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mineur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11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Au moins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vulnérabilité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mineure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0,06&lt;=ratio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dette</a:t>
                      </a:r>
                      <a:r>
                        <a:rPr sz="14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technique&lt;=0,1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11785">
                        <a:lnSpc>
                          <a:spcPts val="3600"/>
                        </a:lnSpc>
                      </a:pPr>
                      <a:r>
                        <a:rPr sz="3600" b="1" spc="-5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68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bug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majeur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Au moins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vulnérabilité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majeure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0,11&lt;=ratio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dette</a:t>
                      </a:r>
                      <a:r>
                        <a:rPr sz="1400" b="1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technique&lt;=0,20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 gridSpan="2">
                  <a:txBody>
                    <a:bodyPr/>
                    <a:lstStyle/>
                    <a:p>
                      <a:pPr marL="305435">
                        <a:lnSpc>
                          <a:spcPts val="2395"/>
                        </a:lnSpc>
                        <a:tabLst>
                          <a:tab pos="1078230" algn="l"/>
                        </a:tabLst>
                      </a:pPr>
                      <a:r>
                        <a:rPr sz="5400" b="1" spc="-75" baseline="-20061" dirty="0">
                          <a:solidFill>
                            <a:srgbClr val="FFC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5400" b="1" baseline="-20061" dirty="0">
                          <a:solidFill>
                            <a:srgbClr val="FFC000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bug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critique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Au moins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vulnérabilité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critique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0,21&lt;=ratio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dette</a:t>
                      </a:r>
                      <a:r>
                        <a:rPr sz="1400" b="1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technique&lt;=0,50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 gridSpan="2">
                  <a:txBody>
                    <a:bodyPr/>
                    <a:lstStyle/>
                    <a:p>
                      <a:pPr marL="336550">
                        <a:lnSpc>
                          <a:spcPts val="2400"/>
                        </a:lnSpc>
                        <a:tabLst>
                          <a:tab pos="1028065" algn="l"/>
                        </a:tabLst>
                      </a:pPr>
                      <a:r>
                        <a:rPr sz="5400" b="1" spc="-75" baseline="-22376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5400" b="1" baseline="-22376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bug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bloquant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6350" algn="r">
                        <a:lnSpc>
                          <a:spcPts val="1175"/>
                        </a:lnSpc>
                        <a:spcBef>
                          <a:spcPts val="400"/>
                        </a:spcBef>
                      </a:pPr>
                      <a:r>
                        <a:rPr sz="1050" b="1" spc="-2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Tabl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vulnérabilité</a:t>
                      </a:r>
                      <a:r>
                        <a:rPr sz="140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bloquante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1175"/>
                        </a:lnSpc>
                        <a:spcBef>
                          <a:spcPts val="840"/>
                        </a:spcBef>
                      </a:pPr>
                      <a:r>
                        <a:rPr sz="1050" b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eau</a:t>
                      </a:r>
                      <a:r>
                        <a:rPr sz="1050" b="1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montrant</a:t>
                      </a:r>
                      <a:r>
                        <a:rPr sz="1050" b="1" spc="-4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comment</a:t>
                      </a:r>
                      <a:r>
                        <a:rPr sz="1050" b="1" spc="-6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calculer</a:t>
                      </a:r>
                      <a:r>
                        <a:rPr sz="1050" b="1" spc="-1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050" b="1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scores</a:t>
                      </a:r>
                      <a:r>
                        <a:rPr sz="1050" b="1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050" b="1" spc="-3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MFS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0,51&lt;=ratio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dette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technique&lt;=1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44751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44751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38343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7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6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7"/>
                  </a:lnTo>
                  <a:lnTo>
                    <a:pt x="278828" y="1348485"/>
                  </a:lnTo>
                  <a:lnTo>
                    <a:pt x="557657" y="1348485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716" y="238455"/>
            <a:ext cx="461772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02-Manipuler</a:t>
            </a:r>
            <a:r>
              <a:rPr spc="-130" dirty="0"/>
              <a:t> </a:t>
            </a:r>
            <a:r>
              <a:rPr spc="-25" dirty="0"/>
              <a:t>l’outil</a:t>
            </a:r>
            <a:r>
              <a:rPr spc="-8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mesure</a:t>
            </a:r>
            <a:r>
              <a:rPr spc="-6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du</a:t>
            </a:r>
            <a:r>
              <a:rPr spc="-30" dirty="0"/>
              <a:t> </a:t>
            </a:r>
            <a:r>
              <a:rPr dirty="0"/>
              <a:t>code</a:t>
            </a:r>
            <a:r>
              <a:rPr spc="-6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716" y="883361"/>
            <a:ext cx="11475085" cy="5063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Exemples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métriques</a:t>
            </a:r>
            <a:r>
              <a:rPr sz="155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1550">
              <a:latin typeface="Calibri"/>
              <a:cs typeface="Calibri"/>
            </a:endParaRPr>
          </a:p>
          <a:p>
            <a:pPr marL="958215" indent="-200025">
              <a:lnSpc>
                <a:spcPct val="100000"/>
              </a:lnSpc>
              <a:buAutoNum type="arabicPeriod" startAt="2"/>
              <a:tabLst>
                <a:tab pos="958215" algn="l"/>
              </a:tabLst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Mesures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documentation</a:t>
            </a:r>
            <a:endParaRPr sz="1550">
              <a:latin typeface="Calibri"/>
              <a:cs typeface="Calibri"/>
            </a:endParaRPr>
          </a:p>
          <a:p>
            <a:pPr marL="1033780" lvl="1" indent="-17145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1033780" algn="l"/>
              </a:tabLst>
            </a:pPr>
            <a:r>
              <a:rPr sz="1550" dirty="0">
                <a:latin typeface="Calibri"/>
                <a:cs typeface="Calibri"/>
              </a:rPr>
              <a:t>Quelques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variables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utilisés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491615" lvl="2" indent="-1720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491615" algn="l"/>
              </a:tabLst>
            </a:pPr>
            <a:r>
              <a:rPr sz="1550" b="1" dirty="0">
                <a:latin typeface="Calibri"/>
                <a:cs typeface="Calibri"/>
              </a:rPr>
              <a:t>Comment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lines</a:t>
            </a:r>
            <a:r>
              <a:rPr sz="1550" b="1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nombre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lignes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contenant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commentaires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documentation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commenté,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lignes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de</a:t>
            </a:r>
            <a:endParaRPr sz="1550">
              <a:latin typeface="Calibri"/>
              <a:cs typeface="Calibri"/>
            </a:endParaRPr>
          </a:p>
          <a:p>
            <a:pPr marL="1493520">
              <a:lnSpc>
                <a:spcPct val="100000"/>
              </a:lnSpc>
              <a:spcBef>
                <a:spcPts val="55"/>
              </a:spcBef>
            </a:pPr>
            <a:r>
              <a:rPr sz="1550" dirty="0">
                <a:latin typeface="Calibri"/>
                <a:cs typeface="Calibri"/>
              </a:rPr>
              <a:t>commentaires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non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significatives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sont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ignorées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(ligne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vide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avec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caractère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spécial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*)</a:t>
            </a:r>
            <a:endParaRPr sz="1550">
              <a:latin typeface="Calibri"/>
              <a:cs typeface="Calibri"/>
            </a:endParaRPr>
          </a:p>
          <a:p>
            <a:pPr marL="1491615" lvl="2" indent="-17208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1491615" algn="l"/>
              </a:tabLst>
            </a:pPr>
            <a:r>
              <a:rPr sz="1550" b="1" dirty="0">
                <a:latin typeface="Calibri"/>
                <a:cs typeface="Calibri"/>
              </a:rPr>
              <a:t>Comments</a:t>
            </a:r>
            <a:r>
              <a:rPr sz="1550" b="1" spc="11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(%)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densité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commentaire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calculée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formule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4260850">
              <a:lnSpc>
                <a:spcPct val="100000"/>
              </a:lnSpc>
              <a:spcBef>
                <a:spcPts val="50"/>
              </a:spcBef>
            </a:pPr>
            <a:r>
              <a:rPr sz="1550" i="1" dirty="0">
                <a:latin typeface="Calibri"/>
                <a:cs typeface="Calibri"/>
              </a:rPr>
              <a:t>Comment</a:t>
            </a:r>
            <a:r>
              <a:rPr sz="1550" i="1" spc="75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lines</a:t>
            </a:r>
            <a:r>
              <a:rPr sz="1550" i="1" spc="90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/</a:t>
            </a:r>
            <a:r>
              <a:rPr sz="1550" i="1" spc="50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(Lines</a:t>
            </a:r>
            <a:r>
              <a:rPr sz="1550" i="1" spc="85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of</a:t>
            </a:r>
            <a:r>
              <a:rPr sz="1550" i="1" spc="75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code</a:t>
            </a:r>
            <a:r>
              <a:rPr sz="1550" i="1" spc="50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+</a:t>
            </a:r>
            <a:r>
              <a:rPr sz="1550" i="1" spc="55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Comment</a:t>
            </a:r>
            <a:r>
              <a:rPr sz="1550" i="1" spc="95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lines)</a:t>
            </a:r>
            <a:r>
              <a:rPr sz="1550" i="1" spc="80" dirty="0">
                <a:latin typeface="Calibri"/>
                <a:cs typeface="Calibri"/>
              </a:rPr>
              <a:t> </a:t>
            </a:r>
            <a:r>
              <a:rPr sz="1550" i="1" dirty="0">
                <a:latin typeface="Calibri"/>
                <a:cs typeface="Calibri"/>
              </a:rPr>
              <a:t>*</a:t>
            </a:r>
            <a:r>
              <a:rPr sz="1550" i="1" spc="55" dirty="0">
                <a:latin typeface="Calibri"/>
                <a:cs typeface="Calibri"/>
              </a:rPr>
              <a:t> </a:t>
            </a:r>
            <a:r>
              <a:rPr sz="1550" i="1" spc="-25" dirty="0">
                <a:latin typeface="Calibri"/>
                <a:cs typeface="Calibri"/>
              </a:rPr>
              <a:t>100</a:t>
            </a:r>
            <a:endParaRPr sz="1550">
              <a:latin typeface="Calibri"/>
              <a:cs typeface="Calibri"/>
            </a:endParaRPr>
          </a:p>
          <a:p>
            <a:pPr marL="3885565" marR="2265680" indent="4445">
              <a:lnSpc>
                <a:spcPts val="1939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Densité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50%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autant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lignes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commentaires </a:t>
            </a:r>
            <a:r>
              <a:rPr sz="1550" dirty="0">
                <a:latin typeface="Calibri"/>
                <a:cs typeface="Calibri"/>
              </a:rPr>
              <a:t>Densité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100%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fichier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contient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commentaires</a:t>
            </a:r>
            <a:endParaRPr sz="1550">
              <a:latin typeface="Calibri"/>
              <a:cs typeface="Calibri"/>
            </a:endParaRPr>
          </a:p>
          <a:p>
            <a:pPr marL="1490980" lvl="2" indent="-171450">
              <a:lnSpc>
                <a:spcPts val="1835"/>
              </a:lnSpc>
              <a:buFont typeface="Arial"/>
              <a:buChar char="•"/>
              <a:tabLst>
                <a:tab pos="1490980" algn="l"/>
              </a:tabLst>
            </a:pPr>
            <a:r>
              <a:rPr sz="1550" b="1" dirty="0">
                <a:latin typeface="Calibri"/>
                <a:cs typeface="Calibri"/>
              </a:rPr>
              <a:t>Commented-out</a:t>
            </a:r>
            <a:r>
              <a:rPr sz="1550" b="1" spc="12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LOC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nombre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lignes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commentées.</a:t>
            </a:r>
            <a:endParaRPr sz="155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861694" indent="-199390">
              <a:lnSpc>
                <a:spcPct val="100000"/>
              </a:lnSpc>
              <a:buAutoNum type="arabicPeriod" startAt="2"/>
              <a:tabLst>
                <a:tab pos="861694" algn="l"/>
              </a:tabLst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Mesures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duplication</a:t>
            </a:r>
            <a:r>
              <a:rPr sz="155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4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972185" lvl="1" indent="-17208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972185" algn="l"/>
              </a:tabLst>
            </a:pPr>
            <a:r>
              <a:rPr sz="1550" dirty="0">
                <a:latin typeface="Calibri"/>
                <a:cs typeface="Calibri"/>
              </a:rPr>
              <a:t>Les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variables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utilisés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calcul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428750" lvl="2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428750" algn="l"/>
              </a:tabLst>
            </a:pPr>
            <a:r>
              <a:rPr sz="1550" b="1" dirty="0">
                <a:latin typeface="Calibri"/>
                <a:cs typeface="Calibri"/>
              </a:rPr>
              <a:t>Duplicated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blocks</a:t>
            </a:r>
            <a:r>
              <a:rPr sz="1550" b="1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nombre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blocs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lignes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dupliqués.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bloc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considéré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dupliqué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s’il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y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moins</a:t>
            </a:r>
            <a:endParaRPr sz="1550">
              <a:latin typeface="Calibri"/>
              <a:cs typeface="Calibri"/>
            </a:endParaRPr>
          </a:p>
          <a:p>
            <a:pPr marL="143129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100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tokens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successifs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dupliqués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10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lignes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code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(PHP,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JavaScript</a:t>
            </a:r>
            <a:endParaRPr sz="1550">
              <a:latin typeface="Calibri"/>
              <a:cs typeface="Calibri"/>
            </a:endParaRPr>
          </a:p>
          <a:p>
            <a:pPr marL="1428750" lvl="2" indent="-17145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1428750" algn="l"/>
              </a:tabLst>
            </a:pPr>
            <a:r>
              <a:rPr sz="1550" b="1" dirty="0">
                <a:latin typeface="Calibri"/>
                <a:cs typeface="Calibri"/>
              </a:rPr>
              <a:t>Duplicated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files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nombre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fichiers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impliqués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duplications</a:t>
            </a:r>
            <a:endParaRPr sz="1550">
              <a:latin typeface="Calibri"/>
              <a:cs typeface="Calibri"/>
            </a:endParaRPr>
          </a:p>
          <a:p>
            <a:pPr marL="1428750" lvl="2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428750" algn="l"/>
              </a:tabLst>
            </a:pPr>
            <a:r>
              <a:rPr sz="1550" b="1" dirty="0">
                <a:latin typeface="Calibri"/>
                <a:cs typeface="Calibri"/>
              </a:rPr>
              <a:t>Duplicated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lines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nombre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lignes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impliquées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duplications</a:t>
            </a:r>
            <a:endParaRPr sz="1550">
              <a:latin typeface="Calibri"/>
              <a:cs typeface="Calibri"/>
            </a:endParaRPr>
          </a:p>
          <a:p>
            <a:pPr marL="1428750" lvl="2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428750" algn="l"/>
              </a:tabLst>
            </a:pPr>
            <a:r>
              <a:rPr sz="1550" b="1" dirty="0">
                <a:latin typeface="Calibri"/>
                <a:cs typeface="Calibri"/>
              </a:rPr>
              <a:t>Duplicated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lines</a:t>
            </a:r>
            <a:r>
              <a:rPr sz="1550" b="1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(%)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densité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duplication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calculée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formule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Duplicated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lines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/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Lines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*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100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53895"/>
              <a:ext cx="11516995" cy="5157470"/>
            </a:xfrm>
            <a:custGeom>
              <a:avLst/>
              <a:gdLst/>
              <a:ahLst/>
              <a:cxnLst/>
              <a:rect l="l" t="t" r="r" b="b"/>
              <a:pathLst>
                <a:path w="11516995" h="5157470">
                  <a:moveTo>
                    <a:pt x="11516487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6487" y="5157089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53895"/>
              <a:ext cx="11516995" cy="5157470"/>
            </a:xfrm>
            <a:custGeom>
              <a:avLst/>
              <a:gdLst/>
              <a:ahLst/>
              <a:cxnLst/>
              <a:rect l="l" t="t" r="r" b="b"/>
              <a:pathLst>
                <a:path w="11516995" h="5157470">
                  <a:moveTo>
                    <a:pt x="0" y="5157089"/>
                  </a:moveTo>
                  <a:lnTo>
                    <a:pt x="11516487" y="5157089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52060"/>
              <a:ext cx="558165" cy="1344295"/>
            </a:xfrm>
            <a:custGeom>
              <a:avLst/>
              <a:gdLst/>
              <a:ahLst/>
              <a:cxnLst/>
              <a:rect l="l" t="t" r="r" b="b"/>
              <a:pathLst>
                <a:path w="558165" h="1344295">
                  <a:moveTo>
                    <a:pt x="557657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88" y="1124445"/>
                  </a:lnTo>
                  <a:lnTo>
                    <a:pt x="17437" y="1169720"/>
                  </a:lnTo>
                  <a:lnTo>
                    <a:pt x="38061" y="1211402"/>
                  </a:lnTo>
                  <a:lnTo>
                    <a:pt x="65570" y="1248740"/>
                  </a:lnTo>
                  <a:lnTo>
                    <a:pt x="99174" y="1280985"/>
                  </a:lnTo>
                  <a:lnTo>
                    <a:pt x="138087" y="1307388"/>
                  </a:lnTo>
                  <a:lnTo>
                    <a:pt x="181521" y="1327175"/>
                  </a:lnTo>
                  <a:lnTo>
                    <a:pt x="228701" y="1339608"/>
                  </a:lnTo>
                  <a:lnTo>
                    <a:pt x="278828" y="1343914"/>
                  </a:lnTo>
                  <a:lnTo>
                    <a:pt x="557657" y="1343914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7375" y="1887982"/>
            <a:ext cx="4643755" cy="1305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27329" algn="l"/>
              </a:tabLst>
            </a:pPr>
            <a:r>
              <a:rPr sz="1400" b="1" dirty="0">
                <a:latin typeface="Calibri"/>
                <a:cs typeface="Calibri"/>
              </a:rPr>
              <a:t>Nombre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tests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unitaires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(unit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tests)</a:t>
            </a:r>
            <a:endParaRPr sz="1400">
              <a:latin typeface="Calibri"/>
              <a:cs typeface="Calibri"/>
            </a:endParaRPr>
          </a:p>
          <a:p>
            <a:pPr marL="227329" indent="-214629">
              <a:lnSpc>
                <a:spcPts val="1670"/>
              </a:lnSpc>
              <a:spcBef>
                <a:spcPts val="10"/>
              </a:spcBef>
              <a:buFont typeface="Arial"/>
              <a:buChar char="•"/>
              <a:tabLst>
                <a:tab pos="227329" algn="l"/>
              </a:tabLst>
            </a:pPr>
            <a:r>
              <a:rPr sz="1400" b="1" dirty="0">
                <a:latin typeface="Calibri"/>
                <a:cs typeface="Calibri"/>
              </a:rPr>
              <a:t>nombre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tests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unitaires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échoué (unit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errors)</a:t>
            </a:r>
            <a:endParaRPr sz="1400">
              <a:latin typeface="Calibri"/>
              <a:cs typeface="Calibri"/>
            </a:endParaRPr>
          </a:p>
          <a:p>
            <a:pPr marL="185420" indent="-172720">
              <a:lnSpc>
                <a:spcPts val="1670"/>
              </a:lnSpc>
              <a:buFont typeface="Arial"/>
              <a:buChar char="•"/>
              <a:tabLst>
                <a:tab pos="185420" algn="l"/>
              </a:tabLst>
            </a:pPr>
            <a:r>
              <a:rPr sz="1400" b="1" dirty="0">
                <a:latin typeface="Calibri"/>
                <a:cs typeface="Calibri"/>
              </a:rPr>
              <a:t>nombre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d’exception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lors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l’exécution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(unit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failures)</a:t>
            </a:r>
            <a:endParaRPr sz="1400">
              <a:latin typeface="Calibri"/>
              <a:cs typeface="Calibri"/>
            </a:endParaRPr>
          </a:p>
          <a:p>
            <a:pPr marL="186055" indent="-17335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86055" algn="l"/>
              </a:tabLst>
            </a:pPr>
            <a:r>
              <a:rPr sz="1400" b="1" dirty="0">
                <a:latin typeface="Calibri"/>
                <a:cs typeface="Calibri"/>
              </a:rPr>
              <a:t>nombre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lignes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couvertes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(uncovered</a:t>
            </a:r>
            <a:r>
              <a:rPr sz="1400" spc="-10" dirty="0">
                <a:latin typeface="Calibri"/>
                <a:cs typeface="Calibri"/>
              </a:rPr>
              <a:t> lines)</a:t>
            </a:r>
            <a:endParaRPr sz="1400">
              <a:latin typeface="Calibri"/>
              <a:cs typeface="Calibri"/>
            </a:endParaRPr>
          </a:p>
          <a:p>
            <a:pPr marL="227329" indent="-214629">
              <a:lnSpc>
                <a:spcPts val="1670"/>
              </a:lnSpc>
              <a:spcBef>
                <a:spcPts val="10"/>
              </a:spcBef>
              <a:buFont typeface="Arial"/>
              <a:buChar char="•"/>
              <a:tabLst>
                <a:tab pos="227329" algn="l"/>
              </a:tabLst>
            </a:pPr>
            <a:r>
              <a:rPr sz="1400" b="1" spc="-10" dirty="0">
                <a:latin typeface="Calibri"/>
                <a:cs typeface="Calibri"/>
              </a:rPr>
              <a:t>nombre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conditions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couvertes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(uncovered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conditions)</a:t>
            </a:r>
            <a:endParaRPr sz="1400">
              <a:latin typeface="Calibri"/>
              <a:cs typeface="Calibri"/>
            </a:endParaRPr>
          </a:p>
          <a:p>
            <a:pPr marL="227329" indent="-214629">
              <a:lnSpc>
                <a:spcPts val="1670"/>
              </a:lnSpc>
              <a:buFont typeface="Arial"/>
              <a:buChar char="•"/>
              <a:tabLst>
                <a:tab pos="227329" algn="l"/>
              </a:tabLst>
            </a:pPr>
            <a:r>
              <a:rPr sz="1400" b="1" spc="-10" dirty="0">
                <a:latin typeface="Calibri"/>
                <a:cs typeface="Calibri"/>
              </a:rPr>
              <a:t>couverture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calcul 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(CT +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LC)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(2*B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EL)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0175" y="4263897"/>
            <a:ext cx="10864215" cy="2216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184150" algn="l"/>
              </a:tabLst>
            </a:pPr>
            <a:r>
              <a:rPr sz="1550" dirty="0">
                <a:latin typeface="Calibri"/>
                <a:cs typeface="Calibri"/>
              </a:rPr>
              <a:t>Les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variables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utilisés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faire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cette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mesure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688975" lvl="1" indent="-21907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688975" algn="l"/>
              </a:tabLst>
            </a:pPr>
            <a:r>
              <a:rPr sz="1550" b="1" dirty="0">
                <a:latin typeface="Calibri"/>
                <a:cs typeface="Calibri"/>
              </a:rPr>
              <a:t>Complexity</a:t>
            </a:r>
            <a:r>
              <a:rPr sz="1550" b="1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Complexité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totale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projet</a:t>
            </a:r>
            <a:endParaRPr sz="1550">
              <a:latin typeface="Calibri"/>
              <a:cs typeface="Calibri"/>
            </a:endParaRPr>
          </a:p>
          <a:p>
            <a:pPr marL="688975" lvl="1" indent="-21907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688975" algn="l"/>
              </a:tabLst>
            </a:pPr>
            <a:r>
              <a:rPr sz="1550" b="1" dirty="0">
                <a:latin typeface="Calibri"/>
                <a:cs typeface="Calibri"/>
              </a:rPr>
              <a:t>Complexity</a:t>
            </a:r>
            <a:r>
              <a:rPr sz="1550" b="1" spc="14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/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method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Complexité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moyenne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fonction</a:t>
            </a:r>
            <a:endParaRPr sz="1550">
              <a:latin typeface="Calibri"/>
              <a:cs typeface="Calibri"/>
            </a:endParaRPr>
          </a:p>
          <a:p>
            <a:pPr marL="688975" lvl="1" indent="-219075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88975" algn="l"/>
              </a:tabLst>
            </a:pPr>
            <a:r>
              <a:rPr sz="1550" b="1" dirty="0">
                <a:latin typeface="Calibri"/>
                <a:cs typeface="Calibri"/>
              </a:rPr>
              <a:t>Complexity</a:t>
            </a:r>
            <a:r>
              <a:rPr sz="1550" b="1" spc="14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/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file</a:t>
            </a:r>
            <a:r>
              <a:rPr sz="1550" b="1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Complexité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moyenne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fichier</a:t>
            </a:r>
            <a:endParaRPr sz="1550">
              <a:latin typeface="Calibri"/>
              <a:cs typeface="Calibri"/>
            </a:endParaRPr>
          </a:p>
          <a:p>
            <a:pPr marL="688975" lvl="1" indent="-21907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688975" algn="l"/>
              </a:tabLst>
            </a:pPr>
            <a:r>
              <a:rPr sz="1550" b="1" dirty="0">
                <a:latin typeface="Calibri"/>
                <a:cs typeface="Calibri"/>
              </a:rPr>
              <a:t>Complexity</a:t>
            </a:r>
            <a:r>
              <a:rPr sz="1550" b="1" spc="14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/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class</a:t>
            </a:r>
            <a:r>
              <a:rPr sz="1550" b="1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=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Complexité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moyenne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classe</a:t>
            </a:r>
            <a:endParaRPr sz="15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183515" marR="5080" indent="-171450">
              <a:lnSpc>
                <a:spcPct val="102699"/>
              </a:lnSpc>
              <a:spcBef>
                <a:spcPts val="5"/>
              </a:spcBef>
              <a:buFont typeface="Arial"/>
              <a:buChar char="•"/>
              <a:tabLst>
                <a:tab pos="186055" algn="l"/>
              </a:tabLst>
            </a:pPr>
            <a:r>
              <a:rPr sz="1550" dirty="0">
                <a:latin typeface="Calibri"/>
                <a:cs typeface="Calibri"/>
              </a:rPr>
              <a:t>Le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calcul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complexité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d’une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méthode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base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complexité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cyclomatique.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Elle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minimum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(1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méthode).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Elle 	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incrémentée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chaque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if,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case,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for,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while,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throw,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catch,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return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(sauf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s’il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dernière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instruction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fonction),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&amp;&amp;,</a:t>
            </a:r>
            <a:endParaRPr sz="155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45"/>
              </a:spcBef>
            </a:pPr>
            <a:r>
              <a:rPr sz="1550" dirty="0">
                <a:latin typeface="Calibri"/>
                <a:cs typeface="Calibri"/>
              </a:rPr>
              <a:t>||,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opérateur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conditionnel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ternaire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166" y="3854577"/>
            <a:ext cx="22231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5.Mesures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complexité</a:t>
            </a:r>
            <a:r>
              <a:rPr sz="1550" b="1" spc="1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2456" y="307924"/>
            <a:ext cx="4616450" cy="648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02-Manipuler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mesure</a:t>
            </a:r>
            <a:r>
              <a:rPr spc="-5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du</a:t>
            </a:r>
            <a:r>
              <a:rPr spc="-30" dirty="0"/>
              <a:t> </a:t>
            </a:r>
            <a:r>
              <a:rPr dirty="0"/>
              <a:t>code</a:t>
            </a:r>
            <a:r>
              <a:rPr spc="-60" dirty="0"/>
              <a:t> </a:t>
            </a:r>
            <a:r>
              <a:rPr spc="-10" dirty="0"/>
              <a:t>(SonarQube)</a:t>
            </a:r>
            <a:r>
              <a:rPr spc="-65" dirty="0"/>
              <a:t> </a:t>
            </a:r>
            <a:r>
              <a:rPr spc="-50" dirty="0"/>
              <a:t>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456" y="952957"/>
            <a:ext cx="4293870" cy="959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Exemples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métriques</a:t>
            </a:r>
            <a:r>
              <a:rPr sz="155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550">
              <a:latin typeface="Calibri"/>
              <a:cs typeface="Calibri"/>
            </a:endParaRPr>
          </a:p>
          <a:p>
            <a:pPr marL="866775" indent="-199390">
              <a:lnSpc>
                <a:spcPts val="1735"/>
              </a:lnSpc>
              <a:buAutoNum type="arabicPeriod" startAt="4"/>
              <a:tabLst>
                <a:tab pos="866775" algn="l"/>
              </a:tabLst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Mesures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tests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993140" lvl="1" indent="-172720">
              <a:lnSpc>
                <a:spcPts val="1555"/>
              </a:lnSpc>
              <a:buFont typeface="Arial"/>
              <a:buChar char="•"/>
              <a:tabLst>
                <a:tab pos="993140" algn="l"/>
              </a:tabLst>
            </a:pPr>
            <a:r>
              <a:rPr sz="1400" dirty="0">
                <a:latin typeface="Calibri"/>
                <a:cs typeface="Calibri"/>
              </a:rPr>
              <a:t>Les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variables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utilisés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pour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faire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cette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mesure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7383" y="2916377"/>
            <a:ext cx="3550285" cy="1095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1400" i="1" dirty="0">
                <a:latin typeface="Calibri"/>
                <a:cs typeface="Calibri"/>
              </a:rPr>
              <a:t>CT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:</a:t>
            </a:r>
            <a:r>
              <a:rPr sz="1400" i="1" spc="1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condition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évaluées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à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true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au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moins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une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fois </a:t>
            </a:r>
            <a:r>
              <a:rPr sz="1400" i="1" dirty="0">
                <a:latin typeface="Calibri"/>
                <a:cs typeface="Calibri"/>
              </a:rPr>
              <a:t>CF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: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conditions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évaluées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à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false</a:t>
            </a:r>
            <a:r>
              <a:rPr sz="1400" i="1" spc="-7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au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moins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une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20" dirty="0">
                <a:latin typeface="Calibri"/>
                <a:cs typeface="Calibri"/>
              </a:rPr>
              <a:t>fois </a:t>
            </a:r>
            <a:r>
              <a:rPr sz="1400" i="1" dirty="0">
                <a:latin typeface="Calibri"/>
                <a:cs typeface="Calibri"/>
              </a:rPr>
              <a:t>LC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lignes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couvertes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60"/>
              </a:lnSpc>
            </a:pPr>
            <a:r>
              <a:rPr sz="1400" i="1" dirty="0">
                <a:latin typeface="Calibri"/>
                <a:cs typeface="Calibri"/>
              </a:rPr>
              <a:t>B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: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nombre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total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de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conditions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i="1" dirty="0">
                <a:latin typeface="Calibri"/>
                <a:cs typeface="Calibri"/>
              </a:rPr>
              <a:t>EL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: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nombre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total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de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lignes</a:t>
            </a:r>
            <a:r>
              <a:rPr sz="1400" i="1" spc="-6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exécutables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623" y="461772"/>
              <a:ext cx="2505455" cy="6492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93330" y="-58775"/>
            <a:ext cx="26689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204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0303" y="628853"/>
            <a:ext cx="5540375" cy="759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l’outil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mesure</a:t>
            </a:r>
            <a:r>
              <a:rPr sz="2400" b="1" spc="-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qualité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  <a:p>
            <a:pPr marR="69215" algn="ctr">
              <a:lnSpc>
                <a:spcPct val="100000"/>
              </a:lnSpc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24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(SonarQube)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5600" algn="l"/>
              </a:tabLst>
            </a:pPr>
            <a:r>
              <a:rPr dirty="0"/>
              <a:t>Notions des</a:t>
            </a:r>
            <a:r>
              <a:rPr spc="45" dirty="0"/>
              <a:t> </a:t>
            </a:r>
            <a:r>
              <a:rPr dirty="0"/>
              <a:t>métriques</a:t>
            </a:r>
            <a:r>
              <a:rPr spc="-35" dirty="0"/>
              <a:t> </a:t>
            </a:r>
            <a:r>
              <a:rPr dirty="0"/>
              <a:t>de</a:t>
            </a:r>
            <a:r>
              <a:rPr spc="20" dirty="0"/>
              <a:t> </a:t>
            </a:r>
            <a:r>
              <a:rPr dirty="0"/>
              <a:t>la</a:t>
            </a:r>
            <a:r>
              <a:rPr spc="10" dirty="0"/>
              <a:t> </a:t>
            </a:r>
            <a:r>
              <a:rPr dirty="0"/>
              <a:t>qualité</a:t>
            </a:r>
            <a:r>
              <a:rPr spc="-60" dirty="0"/>
              <a:t> </a:t>
            </a:r>
            <a:r>
              <a:rPr dirty="0"/>
              <a:t>du</a:t>
            </a:r>
            <a:r>
              <a:rPr spc="45" dirty="0"/>
              <a:t> </a:t>
            </a:r>
            <a:r>
              <a:rPr spc="-20" dirty="0"/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dirty="0"/>
              <a:t>Présentation</a:t>
            </a:r>
            <a:r>
              <a:rPr spc="-65" dirty="0"/>
              <a:t> </a:t>
            </a:r>
            <a:r>
              <a:rPr dirty="0"/>
              <a:t>de</a:t>
            </a:r>
            <a:r>
              <a:rPr spc="75" dirty="0"/>
              <a:t> </a:t>
            </a:r>
            <a:r>
              <a:rPr spc="-10" dirty="0"/>
              <a:t>SonarQube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Installation</a:t>
            </a:r>
            <a:r>
              <a:rPr b="1" spc="-1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C000"/>
                </a:solidFill>
                <a:latin typeface="Calibri"/>
                <a:cs typeface="Calibri"/>
              </a:rPr>
              <a:t>SonarQube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/>
              <a:t>Intégration</a:t>
            </a:r>
            <a:r>
              <a:rPr spc="-80" dirty="0"/>
              <a:t> </a:t>
            </a:r>
            <a:r>
              <a:rPr dirty="0"/>
              <a:t>de</a:t>
            </a:r>
            <a:r>
              <a:rPr spc="20" dirty="0"/>
              <a:t> </a:t>
            </a:r>
            <a:r>
              <a:rPr dirty="0"/>
              <a:t>SonarQube</a:t>
            </a:r>
            <a:r>
              <a:rPr spc="20" dirty="0"/>
              <a:t> </a:t>
            </a:r>
            <a:r>
              <a:rPr dirty="0"/>
              <a:t>aves</a:t>
            </a:r>
            <a:r>
              <a:rPr spc="5" dirty="0"/>
              <a:t> </a:t>
            </a:r>
            <a:r>
              <a:rPr dirty="0"/>
              <a:t>les outils</a:t>
            </a:r>
            <a:r>
              <a:rPr spc="-40" dirty="0"/>
              <a:t> </a:t>
            </a:r>
            <a:r>
              <a:rPr dirty="0"/>
              <a:t>ALM</a:t>
            </a:r>
            <a:r>
              <a:rPr spc="25" dirty="0"/>
              <a:t> </a:t>
            </a:r>
            <a:r>
              <a:rPr dirty="0"/>
              <a:t>et</a:t>
            </a:r>
            <a:r>
              <a:rPr spc="25" dirty="0"/>
              <a:t> </a:t>
            </a:r>
            <a:r>
              <a:rPr spc="-10" dirty="0"/>
              <a:t>Configuration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dirty="0"/>
              <a:t>Analyse</a:t>
            </a:r>
            <a:r>
              <a:rPr spc="-30" dirty="0"/>
              <a:t> </a:t>
            </a:r>
            <a:r>
              <a:rPr dirty="0"/>
              <a:t>de</a:t>
            </a:r>
            <a:r>
              <a:rPr spc="50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dirty="0"/>
              <a:t>source</a:t>
            </a:r>
            <a:r>
              <a:rPr spc="15" dirty="0"/>
              <a:t> </a:t>
            </a:r>
            <a:r>
              <a:rPr dirty="0"/>
              <a:t>avec</a:t>
            </a:r>
            <a:r>
              <a:rPr spc="-10" dirty="0"/>
              <a:t> SonarQube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75490" cy="6844665"/>
            <a:chOff x="0" y="-1"/>
            <a:chExt cx="12175490" cy="6844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12175235" cy="68442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8367" y="1344168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11511915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1915" y="5157089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367" y="1344168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0" y="5157089"/>
                  </a:moveTo>
                  <a:lnTo>
                    <a:pt x="11511915" y="5157089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584" y="4942331"/>
              <a:ext cx="553085" cy="1344295"/>
            </a:xfrm>
            <a:custGeom>
              <a:avLst/>
              <a:gdLst/>
              <a:ahLst/>
              <a:cxnLst/>
              <a:rect l="l" t="t" r="r" b="b"/>
              <a:pathLst>
                <a:path w="553085" h="1344295">
                  <a:moveTo>
                    <a:pt x="553085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51" y="1124445"/>
                  </a:lnTo>
                  <a:lnTo>
                    <a:pt x="17296" y="1169720"/>
                  </a:lnTo>
                  <a:lnTo>
                    <a:pt x="37744" y="1211402"/>
                  </a:lnTo>
                  <a:lnTo>
                    <a:pt x="65036" y="1248740"/>
                  </a:lnTo>
                  <a:lnTo>
                    <a:pt x="98361" y="1280985"/>
                  </a:lnTo>
                  <a:lnTo>
                    <a:pt x="136956" y="1307388"/>
                  </a:lnTo>
                  <a:lnTo>
                    <a:pt x="180035" y="1327175"/>
                  </a:lnTo>
                  <a:lnTo>
                    <a:pt x="226822" y="1339608"/>
                  </a:lnTo>
                  <a:lnTo>
                    <a:pt x="276542" y="1343914"/>
                  </a:lnTo>
                  <a:lnTo>
                    <a:pt x="553085" y="1343914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8671" y="333755"/>
              <a:ext cx="658368" cy="6537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95" y="316738"/>
            <a:ext cx="4617720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8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6731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25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spc="-10" dirty="0"/>
              <a:t>(SonarQube)</a:t>
            </a:r>
            <a:r>
              <a:rPr spc="-75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195" y="961771"/>
            <a:ext cx="9302115" cy="39643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5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55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550">
              <a:latin typeface="Calibri"/>
              <a:cs typeface="Calibri"/>
            </a:endParaRPr>
          </a:p>
          <a:p>
            <a:pPr marL="880110" indent="-200025">
              <a:lnSpc>
                <a:spcPct val="100000"/>
              </a:lnSpc>
              <a:buAutoNum type="arabicPeriod"/>
              <a:tabLst>
                <a:tab pos="880110" algn="l"/>
              </a:tabLst>
            </a:pPr>
            <a:r>
              <a:rPr sz="1550" spc="-10" dirty="0">
                <a:latin typeface="Calibri"/>
                <a:cs typeface="Calibri"/>
              </a:rPr>
              <a:t>Prérequis:</a:t>
            </a:r>
            <a:endParaRPr sz="1550">
              <a:latin typeface="Calibri"/>
              <a:cs typeface="Calibri"/>
            </a:endParaRPr>
          </a:p>
          <a:p>
            <a:pPr marL="1309370" lvl="1" indent="-1720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309370" algn="l"/>
              </a:tabLst>
            </a:pPr>
            <a:r>
              <a:rPr sz="1550" b="1" dirty="0">
                <a:latin typeface="Calibri"/>
                <a:cs typeface="Calibri"/>
              </a:rPr>
              <a:t>Prérequis</a:t>
            </a:r>
            <a:r>
              <a:rPr sz="1550" b="1" spc="6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côté</a:t>
            </a:r>
            <a:r>
              <a:rPr sz="1550" b="1" spc="1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serveur</a:t>
            </a:r>
            <a:r>
              <a:rPr sz="1550" b="1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installer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JDK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https://www.oracle.com/java/technologies/downloads/</a:t>
            </a:r>
            <a:endParaRPr sz="1550">
              <a:latin typeface="Calibri"/>
              <a:cs typeface="Calibri"/>
            </a:endParaRPr>
          </a:p>
          <a:p>
            <a:pPr marL="1308735" lvl="1" indent="-17145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1308735" algn="l"/>
              </a:tabLst>
            </a:pPr>
            <a:r>
              <a:rPr sz="1550" b="1" dirty="0">
                <a:latin typeface="Calibri"/>
                <a:cs typeface="Calibri"/>
              </a:rPr>
              <a:t>Prérequis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base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données: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Postgres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Oracle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SqlServer</a:t>
            </a:r>
            <a:endParaRPr sz="1550">
              <a:latin typeface="Calibri"/>
              <a:cs typeface="Calibri"/>
            </a:endParaRPr>
          </a:p>
          <a:p>
            <a:pPr marL="1309370" lvl="1" indent="-17208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1309370" algn="l"/>
              </a:tabLst>
            </a:pPr>
            <a:r>
              <a:rPr sz="1550" b="1" dirty="0">
                <a:latin typeface="Calibri"/>
                <a:cs typeface="Calibri"/>
              </a:rPr>
              <a:t>Prérequis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côté</a:t>
            </a:r>
            <a:r>
              <a:rPr sz="1550" b="1" spc="12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client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navigateur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web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récent</a:t>
            </a:r>
            <a:endParaRPr sz="1550">
              <a:latin typeface="Calibri"/>
              <a:cs typeface="Calibri"/>
            </a:endParaRPr>
          </a:p>
          <a:p>
            <a:pPr marL="1308735" lvl="1" indent="-1714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1308735" algn="l"/>
              </a:tabLst>
            </a:pPr>
            <a:r>
              <a:rPr sz="1550" b="1" dirty="0">
                <a:latin typeface="Calibri"/>
                <a:cs typeface="Calibri"/>
              </a:rPr>
              <a:t>JavaScript</a:t>
            </a:r>
            <a:r>
              <a:rPr sz="1550" b="1" spc="10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activé</a:t>
            </a:r>
            <a:r>
              <a:rPr sz="1550" spc="-1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858519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On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peut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vérifier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prérequis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ainsi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leurs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versions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valables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visitant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lien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858519">
              <a:lnSpc>
                <a:spcPct val="100000"/>
              </a:lnSpc>
              <a:spcBef>
                <a:spcPts val="85"/>
              </a:spcBef>
            </a:pP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https://docs.sonarqube.org/latest/requirements/requirements/</a:t>
            </a:r>
            <a:endParaRPr sz="1550">
              <a:latin typeface="Calibri"/>
              <a:cs typeface="Calibri"/>
            </a:endParaRPr>
          </a:p>
          <a:p>
            <a:pPr marL="725805" marR="5138420" indent="-45720">
              <a:lnSpc>
                <a:spcPct val="104600"/>
              </a:lnSpc>
              <a:spcBef>
                <a:spcPts val="1875"/>
              </a:spcBef>
              <a:buAutoNum type="arabicPeriod" startAt="2"/>
              <a:tabLst>
                <a:tab pos="725805" algn="l"/>
                <a:tab pos="880110" algn="l"/>
              </a:tabLst>
            </a:pPr>
            <a:r>
              <a:rPr sz="1550" dirty="0">
                <a:latin typeface="Calibri"/>
                <a:cs typeface="Calibri"/>
              </a:rPr>
              <a:t>	Télécharger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Sonarqube</a:t>
            </a:r>
            <a:r>
              <a:rPr sz="1550" b="1" spc="12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community</a:t>
            </a:r>
            <a:r>
              <a:rPr sz="1550" b="1" spc="11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sur: </a:t>
            </a:r>
            <a:r>
              <a:rPr sz="15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https://www.sonarqube.org/downloads/</a:t>
            </a:r>
            <a:endParaRPr sz="1550">
              <a:latin typeface="Calibri"/>
              <a:cs typeface="Calibri"/>
            </a:endParaRPr>
          </a:p>
          <a:p>
            <a:pPr marL="880110" indent="-200025">
              <a:lnSpc>
                <a:spcPct val="100000"/>
              </a:lnSpc>
              <a:spcBef>
                <a:spcPts val="50"/>
              </a:spcBef>
              <a:buAutoNum type="arabicPeriod" startAt="2"/>
              <a:tabLst>
                <a:tab pos="880110" algn="l"/>
              </a:tabLst>
            </a:pPr>
            <a:r>
              <a:rPr sz="1550" dirty="0">
                <a:latin typeface="Calibri"/>
                <a:cs typeface="Calibri"/>
              </a:rPr>
              <a:t>Décompressez</a:t>
            </a:r>
            <a:r>
              <a:rPr sz="1550" spc="2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fichier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n’importe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quel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dossier</a:t>
            </a:r>
            <a:endParaRPr sz="1550">
              <a:latin typeface="Calibri"/>
              <a:cs typeface="Calibri"/>
            </a:endParaRPr>
          </a:p>
          <a:p>
            <a:pPr marL="680085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(le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dossier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doit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commencer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chiffre)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2552" y="3584447"/>
            <a:ext cx="5230367" cy="25923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75490" cy="6844665"/>
            <a:chOff x="0" y="-1"/>
            <a:chExt cx="12175490" cy="6844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12175235" cy="68442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8367" y="1344168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11511915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1915" y="5157089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367" y="1344168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0" y="5157089"/>
                  </a:moveTo>
                  <a:lnTo>
                    <a:pt x="11511915" y="5157089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584" y="4942331"/>
              <a:ext cx="553085" cy="1344295"/>
            </a:xfrm>
            <a:custGeom>
              <a:avLst/>
              <a:gdLst/>
              <a:ahLst/>
              <a:cxnLst/>
              <a:rect l="l" t="t" r="r" b="b"/>
              <a:pathLst>
                <a:path w="553085" h="1344295">
                  <a:moveTo>
                    <a:pt x="553085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51" y="1124445"/>
                  </a:lnTo>
                  <a:lnTo>
                    <a:pt x="17296" y="1169720"/>
                  </a:lnTo>
                  <a:lnTo>
                    <a:pt x="37744" y="1211402"/>
                  </a:lnTo>
                  <a:lnTo>
                    <a:pt x="65036" y="1248740"/>
                  </a:lnTo>
                  <a:lnTo>
                    <a:pt x="98361" y="1280985"/>
                  </a:lnTo>
                  <a:lnTo>
                    <a:pt x="136956" y="1307388"/>
                  </a:lnTo>
                  <a:lnTo>
                    <a:pt x="180035" y="1327175"/>
                  </a:lnTo>
                  <a:lnTo>
                    <a:pt x="226822" y="1339608"/>
                  </a:lnTo>
                  <a:lnTo>
                    <a:pt x="276542" y="1343914"/>
                  </a:lnTo>
                  <a:lnTo>
                    <a:pt x="553085" y="1343914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8671" y="333755"/>
              <a:ext cx="658368" cy="6537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95" y="316738"/>
            <a:ext cx="4617720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8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6731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25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spc="-10" dirty="0"/>
              <a:t>(SonarQube)</a:t>
            </a:r>
            <a:r>
              <a:rPr spc="-75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95" y="961771"/>
            <a:ext cx="10984230" cy="1708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5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55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configuration</a:t>
            </a:r>
            <a:r>
              <a:rPr sz="155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serveur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bases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550" b="1" spc="1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Postgres</a:t>
            </a:r>
            <a:r>
              <a:rPr sz="155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1550">
              <a:latin typeface="Calibri"/>
              <a:cs typeface="Calibri"/>
            </a:endParaRPr>
          </a:p>
          <a:p>
            <a:pPr marL="99821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suivant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instructions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l’installation,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configurez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(ex.:12345)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ainsi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SGBD</a:t>
            </a:r>
            <a:endParaRPr sz="1800">
              <a:latin typeface="Calibri"/>
              <a:cs typeface="Calibri"/>
            </a:endParaRPr>
          </a:p>
          <a:p>
            <a:pPr marL="99821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(ex.: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5432)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5275" y="2793492"/>
            <a:ext cx="10383520" cy="3639820"/>
            <a:chOff x="1065275" y="2793492"/>
            <a:chExt cx="10383520" cy="36398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275" y="2793492"/>
              <a:ext cx="4645152" cy="36393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9440" y="2907792"/>
              <a:ext cx="4498848" cy="352043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75490" cy="6844665"/>
            <a:chOff x="0" y="-1"/>
            <a:chExt cx="12175490" cy="6844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12175235" cy="68442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8367" y="1344168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11511915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1915" y="5157089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367" y="1344168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0" y="5157089"/>
                  </a:moveTo>
                  <a:lnTo>
                    <a:pt x="11511915" y="5157089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584" y="4942331"/>
              <a:ext cx="553085" cy="1344295"/>
            </a:xfrm>
            <a:custGeom>
              <a:avLst/>
              <a:gdLst/>
              <a:ahLst/>
              <a:cxnLst/>
              <a:rect l="l" t="t" r="r" b="b"/>
              <a:pathLst>
                <a:path w="553085" h="1344295">
                  <a:moveTo>
                    <a:pt x="553085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51" y="1124445"/>
                  </a:lnTo>
                  <a:lnTo>
                    <a:pt x="17296" y="1169720"/>
                  </a:lnTo>
                  <a:lnTo>
                    <a:pt x="37744" y="1211402"/>
                  </a:lnTo>
                  <a:lnTo>
                    <a:pt x="65036" y="1248740"/>
                  </a:lnTo>
                  <a:lnTo>
                    <a:pt x="98361" y="1280985"/>
                  </a:lnTo>
                  <a:lnTo>
                    <a:pt x="136956" y="1307388"/>
                  </a:lnTo>
                  <a:lnTo>
                    <a:pt x="180035" y="1327175"/>
                  </a:lnTo>
                  <a:lnTo>
                    <a:pt x="226822" y="1339608"/>
                  </a:lnTo>
                  <a:lnTo>
                    <a:pt x="276542" y="1343914"/>
                  </a:lnTo>
                  <a:lnTo>
                    <a:pt x="553085" y="1343914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8671" y="333755"/>
              <a:ext cx="658368" cy="6537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95" y="316738"/>
            <a:ext cx="4617720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8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6731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25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spc="-10" dirty="0"/>
              <a:t>(SonarQube)</a:t>
            </a:r>
            <a:r>
              <a:rPr spc="-75" dirty="0"/>
              <a:t> </a:t>
            </a:r>
            <a:r>
              <a:rPr spc="-50" dirty="0"/>
              <a:t>: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95" y="961771"/>
            <a:ext cx="10051415" cy="4730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5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Configuration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50">
              <a:latin typeface="Calibri"/>
              <a:cs typeface="Calibri"/>
            </a:endParaRPr>
          </a:p>
          <a:p>
            <a:pPr marL="1309370" indent="-342900">
              <a:lnSpc>
                <a:spcPct val="100000"/>
              </a:lnSpc>
              <a:buAutoNum type="arabicPeriod"/>
              <a:tabLst>
                <a:tab pos="1309370" algn="l"/>
              </a:tabLst>
            </a:pPr>
            <a:r>
              <a:rPr sz="1800" dirty="0">
                <a:latin typeface="Calibri"/>
                <a:cs typeface="Calibri"/>
              </a:rPr>
              <a:t>Après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avoir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décompressé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fichier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zip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téléchargé: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sonarqube-</a:t>
            </a:r>
            <a:r>
              <a:rPr sz="1800" dirty="0">
                <a:latin typeface="Calibri"/>
                <a:cs typeface="Calibri"/>
              </a:rPr>
              <a:t>9.7.1.62043.zip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(dans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cas)</a:t>
            </a:r>
            <a:endParaRPr sz="1800">
              <a:latin typeface="Calibri"/>
              <a:cs typeface="Calibri"/>
            </a:endParaRPr>
          </a:p>
          <a:p>
            <a:pPr marL="1309370" indent="-3429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309370" algn="l"/>
              </a:tabLst>
            </a:pPr>
            <a:r>
              <a:rPr sz="1800" dirty="0">
                <a:latin typeface="Calibri"/>
                <a:cs typeface="Calibri"/>
              </a:rPr>
              <a:t>Accédez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dossier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config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ouvrez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fichier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«</a:t>
            </a:r>
            <a:r>
              <a:rPr sz="1800" spc="-20" dirty="0">
                <a:latin typeface="Calibri"/>
                <a:cs typeface="Calibri"/>
              </a:rPr>
              <a:t> sonar.properties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»:</a:t>
            </a:r>
            <a:endParaRPr sz="1800">
              <a:latin typeface="Calibri"/>
              <a:cs typeface="Calibri"/>
            </a:endParaRPr>
          </a:p>
          <a:p>
            <a:pPr marL="1881505" marR="3788410" indent="-732155">
              <a:lnSpc>
                <a:spcPct val="107500"/>
              </a:lnSpc>
              <a:spcBef>
                <a:spcPts val="919"/>
              </a:spcBef>
            </a:pPr>
            <a:r>
              <a:rPr sz="1800" dirty="0">
                <a:latin typeface="Calibri"/>
                <a:cs typeface="Calibri"/>
              </a:rPr>
              <a:t>a.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Décommentez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modifiez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lignes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suivantes,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ainsi: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sonar.jdbc.username</a:t>
            </a:r>
            <a:r>
              <a:rPr sz="1800" spc="-10" dirty="0">
                <a:latin typeface="Consolas"/>
                <a:cs typeface="Consolas"/>
              </a:rPr>
              <a:t>=postgres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sonar.jdbc.password</a:t>
            </a:r>
            <a:r>
              <a:rPr sz="1800" spc="-10" dirty="0">
                <a:latin typeface="Consolas"/>
                <a:cs typeface="Consolas"/>
              </a:rPr>
              <a:t>=12345</a:t>
            </a:r>
            <a:endParaRPr sz="1800">
              <a:latin typeface="Consolas"/>
              <a:cs typeface="Consolas"/>
            </a:endParaRPr>
          </a:p>
          <a:p>
            <a:pPr marL="188150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onsolas"/>
                <a:cs typeface="Consolas"/>
              </a:rPr>
              <a:t>…….</a:t>
            </a:r>
            <a:endParaRPr sz="1800">
              <a:latin typeface="Consolas"/>
              <a:cs typeface="Consolas"/>
            </a:endParaRPr>
          </a:p>
          <a:p>
            <a:pPr marL="188150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sonar.jdbc.url</a:t>
            </a:r>
            <a:r>
              <a:rPr sz="1800" spc="-10" dirty="0">
                <a:latin typeface="Consolas"/>
                <a:cs typeface="Consolas"/>
              </a:rPr>
              <a:t>=jdbc:postgresql://localhost:5432/postgres</a:t>
            </a:r>
            <a:endParaRPr sz="1800">
              <a:latin typeface="Consolas"/>
              <a:cs typeface="Consolas"/>
            </a:endParaRPr>
          </a:p>
          <a:p>
            <a:pPr marL="1881505">
              <a:lnSpc>
                <a:spcPct val="100000"/>
              </a:lnSpc>
            </a:pPr>
            <a:r>
              <a:rPr sz="1800" spc="-25" dirty="0">
                <a:latin typeface="Consolas"/>
                <a:cs typeface="Consolas"/>
              </a:rPr>
              <a:t>…..</a:t>
            </a:r>
            <a:endParaRPr sz="1800">
              <a:latin typeface="Consolas"/>
              <a:cs typeface="Consolas"/>
            </a:endParaRPr>
          </a:p>
          <a:p>
            <a:pPr marL="188150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sonar.web.host</a:t>
            </a:r>
            <a:r>
              <a:rPr sz="1800" spc="-10" dirty="0">
                <a:latin typeface="Consolas"/>
                <a:cs typeface="Consolas"/>
              </a:rPr>
              <a:t>=0.0.0.0</a:t>
            </a:r>
            <a:endParaRPr sz="1800">
              <a:latin typeface="Consolas"/>
              <a:cs typeface="Consolas"/>
            </a:endParaRPr>
          </a:p>
          <a:p>
            <a:pPr marL="1881505">
              <a:lnSpc>
                <a:spcPct val="100000"/>
              </a:lnSpc>
            </a:pPr>
            <a:r>
              <a:rPr sz="1800" spc="-20" dirty="0">
                <a:latin typeface="Consolas"/>
                <a:cs typeface="Consolas"/>
              </a:rPr>
              <a:t>……..</a:t>
            </a:r>
            <a:endParaRPr sz="1800">
              <a:latin typeface="Consolas"/>
              <a:cs typeface="Consolas"/>
            </a:endParaRPr>
          </a:p>
          <a:p>
            <a:pPr marL="18815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sonar.web.port</a:t>
            </a:r>
            <a:r>
              <a:rPr sz="1800" spc="-10" dirty="0">
                <a:latin typeface="Consolas"/>
                <a:cs typeface="Consolas"/>
              </a:rPr>
              <a:t>=9000</a:t>
            </a:r>
            <a:endParaRPr sz="1800">
              <a:latin typeface="Consolas"/>
              <a:cs typeface="Consolas"/>
            </a:endParaRPr>
          </a:p>
          <a:p>
            <a:pPr marL="1881505">
              <a:lnSpc>
                <a:spcPct val="100000"/>
              </a:lnSpc>
            </a:pPr>
            <a:r>
              <a:rPr sz="1800" spc="-25" dirty="0">
                <a:latin typeface="Consolas"/>
                <a:cs typeface="Consolas"/>
              </a:rPr>
              <a:t>….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75490" cy="6844665"/>
            <a:chOff x="0" y="-1"/>
            <a:chExt cx="12175490" cy="6844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12175235" cy="684428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8367" y="1344168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11511915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1915" y="5157089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367" y="1344168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0" y="5157089"/>
                  </a:moveTo>
                  <a:lnTo>
                    <a:pt x="11511915" y="5157089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584" y="4942331"/>
              <a:ext cx="553085" cy="1344295"/>
            </a:xfrm>
            <a:custGeom>
              <a:avLst/>
              <a:gdLst/>
              <a:ahLst/>
              <a:cxnLst/>
              <a:rect l="l" t="t" r="r" b="b"/>
              <a:pathLst>
                <a:path w="553085" h="1344295">
                  <a:moveTo>
                    <a:pt x="553085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51" y="1124445"/>
                  </a:lnTo>
                  <a:lnTo>
                    <a:pt x="17296" y="1169720"/>
                  </a:lnTo>
                  <a:lnTo>
                    <a:pt x="37744" y="1211402"/>
                  </a:lnTo>
                  <a:lnTo>
                    <a:pt x="65036" y="1248740"/>
                  </a:lnTo>
                  <a:lnTo>
                    <a:pt x="98361" y="1280985"/>
                  </a:lnTo>
                  <a:lnTo>
                    <a:pt x="136956" y="1307388"/>
                  </a:lnTo>
                  <a:lnTo>
                    <a:pt x="180035" y="1327175"/>
                  </a:lnTo>
                  <a:lnTo>
                    <a:pt x="226822" y="1339608"/>
                  </a:lnTo>
                  <a:lnTo>
                    <a:pt x="276542" y="1343914"/>
                  </a:lnTo>
                  <a:lnTo>
                    <a:pt x="553085" y="1343914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8671" y="333755"/>
              <a:ext cx="658368" cy="6537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195" y="316738"/>
            <a:ext cx="4617720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8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6731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25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spc="-10" dirty="0"/>
              <a:t>(SonarQube)</a:t>
            </a:r>
            <a:r>
              <a:rPr spc="-75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400" y="2084832"/>
            <a:ext cx="5330952" cy="152704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3195" y="961771"/>
            <a:ext cx="7112634" cy="1167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5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Démarrage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816610">
              <a:lnSpc>
                <a:spcPct val="100000"/>
              </a:lnSpc>
              <a:spcBef>
                <a:spcPts val="1360"/>
              </a:spcBef>
            </a:pPr>
            <a:r>
              <a:rPr sz="1550" dirty="0">
                <a:latin typeface="Calibri"/>
                <a:cs typeface="Calibri"/>
              </a:rPr>
              <a:t>1.Dans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dossier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bin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choisir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dossier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relative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votre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système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d’exploitation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007" y="3653789"/>
            <a:ext cx="38614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dirty="0">
                <a:latin typeface="Calibri"/>
                <a:cs typeface="Calibri"/>
              </a:rPr>
              <a:t>2.Cliquer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startSonar.bat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démarrer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6819" y="5261864"/>
            <a:ext cx="38347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dirty="0">
                <a:latin typeface="Calibri"/>
                <a:cs typeface="Calibri"/>
              </a:rPr>
              <a:t>pour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afficher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l’interface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admin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SonarQube</a:t>
            </a:r>
            <a:r>
              <a:rPr sz="1550" spc="-1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075" y="5166156"/>
            <a:ext cx="4558030" cy="11849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17804" indent="-200025">
              <a:lnSpc>
                <a:spcPct val="100000"/>
              </a:lnSpc>
              <a:spcBef>
                <a:spcPts val="885"/>
              </a:spcBef>
              <a:buSzPct val="96774"/>
              <a:buAutoNum type="arabicPeriod" startAt="3"/>
              <a:tabLst>
                <a:tab pos="217804" algn="l"/>
              </a:tabLst>
            </a:pPr>
            <a:r>
              <a:rPr sz="1550" dirty="0">
                <a:latin typeface="Calibri"/>
                <a:cs typeface="Calibri"/>
              </a:rPr>
              <a:t>Aller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navigateur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taper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l’url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localhost:9000</a:t>
            </a:r>
            <a:endParaRPr sz="1550">
              <a:latin typeface="Calibri"/>
              <a:cs typeface="Calibri"/>
            </a:endParaRPr>
          </a:p>
          <a:p>
            <a:pPr marL="157480" indent="-156845">
              <a:lnSpc>
                <a:spcPct val="100000"/>
              </a:lnSpc>
              <a:spcBef>
                <a:spcPts val="795"/>
              </a:spcBef>
              <a:buSzPct val="96774"/>
              <a:buAutoNum type="arabicPeriod" startAt="3"/>
              <a:tabLst>
                <a:tab pos="157480" algn="l"/>
              </a:tabLst>
            </a:pPr>
            <a:r>
              <a:rPr sz="1550" dirty="0">
                <a:latin typeface="Calibri"/>
                <a:cs typeface="Calibri"/>
              </a:rPr>
              <a:t>Connectez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avec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identifiants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suivants:</a:t>
            </a:r>
            <a:endParaRPr sz="1550">
              <a:latin typeface="Calibri"/>
              <a:cs typeface="Calibri"/>
            </a:endParaRPr>
          </a:p>
          <a:p>
            <a:pPr marL="542925" lvl="1" indent="-78105">
              <a:lnSpc>
                <a:spcPct val="100000"/>
              </a:lnSpc>
              <a:spcBef>
                <a:spcPts val="50"/>
              </a:spcBef>
              <a:buSzPct val="93548"/>
              <a:buFont typeface="Arial"/>
              <a:buChar char="•"/>
              <a:tabLst>
                <a:tab pos="542925" algn="l"/>
              </a:tabLst>
            </a:pPr>
            <a:r>
              <a:rPr sz="1550" dirty="0">
                <a:latin typeface="Calibri"/>
                <a:cs typeface="Calibri"/>
              </a:rPr>
              <a:t>login: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admin</a:t>
            </a:r>
            <a:endParaRPr sz="1550">
              <a:latin typeface="Calibri"/>
              <a:cs typeface="Calibri"/>
            </a:endParaRPr>
          </a:p>
          <a:p>
            <a:pPr marL="542290" lvl="1" indent="-77470">
              <a:lnSpc>
                <a:spcPct val="100000"/>
              </a:lnSpc>
              <a:spcBef>
                <a:spcPts val="50"/>
              </a:spcBef>
              <a:buSzPct val="93548"/>
              <a:buFont typeface="Arial"/>
              <a:buChar char="•"/>
              <a:tabLst>
                <a:tab pos="542290" algn="l"/>
              </a:tabLst>
            </a:pPr>
            <a:r>
              <a:rPr sz="1550" dirty="0">
                <a:latin typeface="Calibri"/>
                <a:cs typeface="Calibri"/>
              </a:rPr>
              <a:t>password: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admin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62072" y="4005071"/>
            <a:ext cx="5500116" cy="113385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623" y="457200"/>
              <a:ext cx="2505455" cy="6446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8785" y="-110210"/>
            <a:ext cx="2668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204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0303" y="628853"/>
            <a:ext cx="5540375" cy="759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l’outil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mesure</a:t>
            </a:r>
            <a:r>
              <a:rPr sz="2400" b="1" spc="-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qualité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  <a:p>
            <a:pPr marR="69215" algn="ctr">
              <a:lnSpc>
                <a:spcPct val="100000"/>
              </a:lnSpc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24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(SonarQube)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5600" algn="l"/>
              </a:tabLst>
            </a:pPr>
            <a:r>
              <a:rPr dirty="0"/>
              <a:t>Notions des</a:t>
            </a:r>
            <a:r>
              <a:rPr spc="45" dirty="0"/>
              <a:t> </a:t>
            </a:r>
            <a:r>
              <a:rPr dirty="0"/>
              <a:t>métriques</a:t>
            </a:r>
            <a:r>
              <a:rPr spc="-35" dirty="0"/>
              <a:t> </a:t>
            </a:r>
            <a:r>
              <a:rPr dirty="0"/>
              <a:t>de</a:t>
            </a:r>
            <a:r>
              <a:rPr spc="20" dirty="0"/>
              <a:t> </a:t>
            </a:r>
            <a:r>
              <a:rPr dirty="0"/>
              <a:t>la</a:t>
            </a:r>
            <a:r>
              <a:rPr spc="10" dirty="0"/>
              <a:t> </a:t>
            </a:r>
            <a:r>
              <a:rPr dirty="0"/>
              <a:t>qualité</a:t>
            </a:r>
            <a:r>
              <a:rPr spc="-60" dirty="0"/>
              <a:t> </a:t>
            </a:r>
            <a:r>
              <a:rPr dirty="0"/>
              <a:t>du</a:t>
            </a:r>
            <a:r>
              <a:rPr spc="45" dirty="0"/>
              <a:t> </a:t>
            </a:r>
            <a:r>
              <a:rPr spc="-20" dirty="0"/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dirty="0"/>
              <a:t>Présentation</a:t>
            </a:r>
            <a:r>
              <a:rPr spc="-65" dirty="0"/>
              <a:t> </a:t>
            </a:r>
            <a:r>
              <a:rPr dirty="0"/>
              <a:t>de</a:t>
            </a:r>
            <a:r>
              <a:rPr spc="75" dirty="0"/>
              <a:t> </a:t>
            </a:r>
            <a:r>
              <a:rPr spc="-10" dirty="0"/>
              <a:t>SonarQube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dirty="0"/>
              <a:t>Installation</a:t>
            </a:r>
            <a:r>
              <a:rPr spc="-114" dirty="0"/>
              <a:t> </a:t>
            </a:r>
            <a:r>
              <a:rPr dirty="0"/>
              <a:t>de</a:t>
            </a:r>
            <a:r>
              <a:rPr spc="65" dirty="0"/>
              <a:t> </a:t>
            </a:r>
            <a:r>
              <a:rPr spc="-10" dirty="0"/>
              <a:t>SonarQube</a:t>
            </a: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Analyse</a:t>
            </a:r>
            <a:r>
              <a:rPr b="1" spc="-1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code</a:t>
            </a:r>
            <a:r>
              <a:rPr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source</a:t>
            </a:r>
            <a:r>
              <a:rPr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avec</a:t>
            </a:r>
            <a:r>
              <a:rPr b="1" spc="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C000"/>
                </a:solidFill>
                <a:latin typeface="Calibri"/>
                <a:cs typeface="Calibri"/>
              </a:rPr>
              <a:t>SonarQube</a:t>
            </a: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dirty="0"/>
              <a:t>Intégration</a:t>
            </a:r>
            <a:r>
              <a:rPr spc="-6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dirty="0"/>
              <a:t>SonarQube</a:t>
            </a:r>
            <a:r>
              <a:rPr spc="20" dirty="0"/>
              <a:t> </a:t>
            </a:r>
            <a:r>
              <a:rPr dirty="0"/>
              <a:t>aves</a:t>
            </a:r>
            <a:r>
              <a:rPr spc="5" dirty="0"/>
              <a:t> </a:t>
            </a:r>
            <a:r>
              <a:rPr dirty="0"/>
              <a:t>les outils</a:t>
            </a:r>
            <a:r>
              <a:rPr spc="-40" dirty="0"/>
              <a:t> </a:t>
            </a:r>
            <a:r>
              <a:rPr dirty="0"/>
              <a:t>ALM</a:t>
            </a:r>
            <a:r>
              <a:rPr spc="25" dirty="0"/>
              <a:t> </a:t>
            </a:r>
            <a:r>
              <a:rPr dirty="0"/>
              <a:t>et</a:t>
            </a:r>
            <a:r>
              <a:rPr spc="25" dirty="0"/>
              <a:t> </a:t>
            </a:r>
            <a:r>
              <a:rPr spc="-10" dirty="0"/>
              <a:t>Configuration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93330" y="-58775"/>
            <a:ext cx="26689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204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829" y="1690497"/>
            <a:ext cx="5021580" cy="2174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Intérêt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la</a:t>
            </a:r>
            <a:r>
              <a:rPr sz="1550" spc="4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 de</a:t>
            </a:r>
            <a:r>
              <a:rPr sz="1550" spc="4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version</a:t>
            </a:r>
            <a:r>
              <a:rPr sz="1550" spc="8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et</a:t>
            </a:r>
            <a:r>
              <a:rPr sz="1550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8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outils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existants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</a:t>
            </a:r>
            <a:r>
              <a:rPr sz="155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8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versions</a:t>
            </a:r>
            <a:endParaRPr sz="155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spcBef>
                <a:spcPts val="770"/>
              </a:spcBef>
              <a:buClr>
                <a:srgbClr val="D9D9D9"/>
              </a:buClr>
              <a:buAutoNum type="arabicPeriod" startAt="2"/>
              <a:tabLst>
                <a:tab pos="401320" algn="l"/>
              </a:tabLst>
            </a:pP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Présentation</a:t>
            </a:r>
            <a:r>
              <a:rPr sz="155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550" b="1" spc="1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FFC000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Manipulation</a:t>
            </a:r>
            <a:r>
              <a:rPr sz="1550" spc="-10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dépôts</a:t>
            </a:r>
            <a:r>
              <a:rPr sz="1550" spc="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avec</a:t>
            </a:r>
            <a:r>
              <a:rPr sz="155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Gestion</a:t>
            </a:r>
            <a:r>
              <a:rPr sz="155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des</a:t>
            </a:r>
            <a:r>
              <a:rPr sz="15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conflits</a:t>
            </a:r>
            <a:r>
              <a:rPr sz="1550" spc="-7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fusion</a:t>
            </a:r>
            <a:r>
              <a:rPr sz="15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avec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 Git/GitLab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Comparaison</a:t>
            </a:r>
            <a:r>
              <a:rPr sz="1550" spc="15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Git</a:t>
            </a:r>
            <a:r>
              <a:rPr sz="155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vs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Gitlab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1108" y="607314"/>
            <a:ext cx="5388610" cy="77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3575" marR="5080" indent="-1921510">
              <a:lnSpc>
                <a:spcPct val="103800"/>
              </a:lnSpc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gestion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9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versions (Git/Gitlab)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624" y="461772"/>
            <a:ext cx="2505455" cy="649224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66927" y="1353312"/>
              <a:ext cx="11516995" cy="5157470"/>
            </a:xfrm>
            <a:custGeom>
              <a:avLst/>
              <a:gdLst/>
              <a:ahLst/>
              <a:cxnLst/>
              <a:rect l="l" t="t" r="r" b="b"/>
              <a:pathLst>
                <a:path w="11516995" h="5157470">
                  <a:moveTo>
                    <a:pt x="11516487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6487" y="5157089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927" y="1353312"/>
              <a:ext cx="11516995" cy="5157470"/>
            </a:xfrm>
            <a:custGeom>
              <a:avLst/>
              <a:gdLst/>
              <a:ahLst/>
              <a:cxnLst/>
              <a:rect l="l" t="t" r="r" b="b"/>
              <a:pathLst>
                <a:path w="11516995" h="5157470">
                  <a:moveTo>
                    <a:pt x="0" y="5157089"/>
                  </a:moveTo>
                  <a:lnTo>
                    <a:pt x="11516487" y="5157089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" y="4951476"/>
              <a:ext cx="558165" cy="1344295"/>
            </a:xfrm>
            <a:custGeom>
              <a:avLst/>
              <a:gdLst/>
              <a:ahLst/>
              <a:cxnLst/>
              <a:rect l="l" t="t" r="r" b="b"/>
              <a:pathLst>
                <a:path w="558165" h="1344295">
                  <a:moveTo>
                    <a:pt x="557657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88" y="1124445"/>
                  </a:lnTo>
                  <a:lnTo>
                    <a:pt x="17439" y="1169720"/>
                  </a:lnTo>
                  <a:lnTo>
                    <a:pt x="38060" y="1211402"/>
                  </a:lnTo>
                  <a:lnTo>
                    <a:pt x="65573" y="1248740"/>
                  </a:lnTo>
                  <a:lnTo>
                    <a:pt x="99173" y="1280985"/>
                  </a:lnTo>
                  <a:lnTo>
                    <a:pt x="138087" y="1307388"/>
                  </a:lnTo>
                  <a:lnTo>
                    <a:pt x="181521" y="1327175"/>
                  </a:lnTo>
                  <a:lnTo>
                    <a:pt x="228701" y="1339608"/>
                  </a:lnTo>
                  <a:lnTo>
                    <a:pt x="278828" y="1343914"/>
                  </a:lnTo>
                  <a:lnTo>
                    <a:pt x="557657" y="1343914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1876" y="2871215"/>
              <a:ext cx="3204972" cy="28940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547" y="2999231"/>
              <a:ext cx="6483096" cy="244144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70</a:t>
            </a:fld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92456" y="923035"/>
            <a:ext cx="8663940" cy="1667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550">
              <a:latin typeface="Calibri"/>
              <a:cs typeface="Calibri"/>
            </a:endParaRPr>
          </a:p>
          <a:p>
            <a:pPr marL="61531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550">
              <a:latin typeface="Calibri"/>
              <a:cs typeface="Calibri"/>
            </a:endParaRPr>
          </a:p>
          <a:p>
            <a:pPr marL="826769" indent="-175260">
              <a:lnSpc>
                <a:spcPct val="100000"/>
              </a:lnSpc>
              <a:buFont typeface="Arial"/>
              <a:buChar char="•"/>
              <a:tabLst>
                <a:tab pos="826769" algn="l"/>
              </a:tabLst>
            </a:pPr>
            <a:r>
              <a:rPr sz="1150" dirty="0">
                <a:latin typeface="Calibri"/>
                <a:cs typeface="Calibri"/>
              </a:rPr>
              <a:t>Maintenant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que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vous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êtes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connecté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votre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instance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SonarQube</a:t>
            </a:r>
            <a:r>
              <a:rPr sz="1150" b="1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locale,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analysons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projet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  <a:p>
            <a:pPr marL="1221740" lvl="1" indent="-114300">
              <a:lnSpc>
                <a:spcPct val="100000"/>
              </a:lnSpc>
              <a:spcBef>
                <a:spcPts val="60"/>
              </a:spcBef>
              <a:buSzPct val="91304"/>
              <a:buAutoNum type="arabicPeriod"/>
              <a:tabLst>
                <a:tab pos="1221740" algn="l"/>
              </a:tabLst>
            </a:pPr>
            <a:r>
              <a:rPr sz="1150" dirty="0">
                <a:latin typeface="Calibri"/>
                <a:cs typeface="Calibri"/>
              </a:rPr>
              <a:t>Cliquez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sur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bouton</a:t>
            </a:r>
            <a:r>
              <a:rPr sz="1150" spc="19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Créer</a:t>
            </a:r>
            <a:r>
              <a:rPr sz="1150" b="1" spc="6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un</a:t>
            </a:r>
            <a:r>
              <a:rPr sz="1150" b="1" spc="10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nouveau</a:t>
            </a:r>
            <a:r>
              <a:rPr sz="1150" b="1" spc="6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projet</a:t>
            </a:r>
            <a:r>
              <a:rPr sz="1150" b="1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(vous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pouvez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choisir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entre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locally</a:t>
            </a:r>
            <a:r>
              <a:rPr sz="1150" b="1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ou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importer</a:t>
            </a:r>
            <a:r>
              <a:rPr sz="1150" b="1" spc="6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des</a:t>
            </a:r>
            <a:r>
              <a:rPr sz="1150" b="1" spc="9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logiciels</a:t>
            </a:r>
            <a:r>
              <a:rPr sz="1150" b="1" spc="13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des</a:t>
            </a:r>
            <a:r>
              <a:rPr sz="1150" b="1" spc="45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versions</a:t>
            </a:r>
            <a:r>
              <a:rPr sz="1150" spc="-10" dirty="0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  <a:p>
            <a:pPr marL="1221740" lvl="1" indent="-114300">
              <a:lnSpc>
                <a:spcPct val="100000"/>
              </a:lnSpc>
              <a:spcBef>
                <a:spcPts val="65"/>
              </a:spcBef>
              <a:buSzPct val="91304"/>
              <a:buAutoNum type="arabicPeriod"/>
              <a:tabLst>
                <a:tab pos="1221740" algn="l"/>
              </a:tabLst>
            </a:pPr>
            <a:r>
              <a:rPr sz="1150" dirty="0">
                <a:latin typeface="Calibri"/>
                <a:cs typeface="Calibri"/>
              </a:rPr>
              <a:t>Donnez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votre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projet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une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clé</a:t>
            </a:r>
            <a:r>
              <a:rPr sz="1150" b="1" spc="3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de</a:t>
            </a:r>
            <a:r>
              <a:rPr sz="1150" b="1" spc="8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projet</a:t>
            </a:r>
            <a:r>
              <a:rPr sz="1150" b="1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nom</a:t>
            </a:r>
            <a:r>
              <a:rPr sz="1150" b="1" spc="70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complet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20724" y="342900"/>
            <a:ext cx="10163810" cy="5047615"/>
            <a:chOff x="1220724" y="342900"/>
            <a:chExt cx="10163810" cy="50476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724" y="2866644"/>
              <a:ext cx="5056632" cy="25237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8583" y="2784348"/>
              <a:ext cx="4425696" cy="260604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71</a:t>
            </a:fld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92456" y="923035"/>
            <a:ext cx="10093325" cy="134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550">
              <a:latin typeface="Calibri"/>
              <a:cs typeface="Calibri"/>
            </a:endParaRPr>
          </a:p>
          <a:p>
            <a:pPr marL="69342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550">
              <a:latin typeface="Calibri"/>
              <a:cs typeface="Calibri"/>
            </a:endParaRPr>
          </a:p>
          <a:p>
            <a:pPr marL="1150620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Calibri"/>
                <a:cs typeface="Calibri"/>
              </a:rPr>
              <a:t>3.Sous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Fournir</a:t>
            </a:r>
            <a:r>
              <a:rPr sz="1150" b="1" spc="6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un</a:t>
            </a:r>
            <a:r>
              <a:rPr sz="1150" b="1" spc="10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jeton(token)</a:t>
            </a:r>
            <a:r>
              <a:rPr sz="1150" dirty="0">
                <a:latin typeface="Calibri"/>
                <a:cs typeface="Calibri"/>
              </a:rPr>
              <a:t>,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sélectionnez</a:t>
            </a:r>
            <a:r>
              <a:rPr sz="1150" spc="229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Générer</a:t>
            </a:r>
            <a:r>
              <a:rPr sz="1150" b="1" spc="1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un</a:t>
            </a:r>
            <a:r>
              <a:rPr sz="1150" b="1" spc="10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jeton</a:t>
            </a:r>
            <a:r>
              <a:rPr sz="1150" dirty="0">
                <a:latin typeface="Calibri"/>
                <a:cs typeface="Calibri"/>
              </a:rPr>
              <a:t>.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Donnez</a:t>
            </a:r>
            <a:r>
              <a:rPr sz="1150" spc="1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nom</a:t>
            </a:r>
            <a:r>
              <a:rPr sz="1150" spc="1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votre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jeton,</a:t>
            </a:r>
            <a:r>
              <a:rPr sz="1150" spc="1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cliquez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sur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bouton</a:t>
            </a:r>
            <a:r>
              <a:rPr sz="1150" spc="204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Générer</a:t>
            </a:r>
            <a:r>
              <a:rPr sz="1150" dirty="0">
                <a:latin typeface="Calibri"/>
                <a:cs typeface="Calibri"/>
              </a:rPr>
              <a:t>,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puis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sur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Continuer</a:t>
            </a:r>
            <a:r>
              <a:rPr sz="1150" spc="-1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3019" y="342900"/>
            <a:ext cx="10419715" cy="5029200"/>
            <a:chOff x="1303019" y="342900"/>
            <a:chExt cx="10419715" cy="50292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19" y="2500883"/>
              <a:ext cx="4544567" cy="28712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4675" y="2459735"/>
              <a:ext cx="4027931" cy="287578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72</a:t>
            </a:fld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92456" y="923035"/>
            <a:ext cx="5499100" cy="1198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550">
              <a:latin typeface="Calibri"/>
              <a:cs typeface="Calibri"/>
            </a:endParaRPr>
          </a:p>
          <a:p>
            <a:pPr marL="72834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796925">
              <a:lnSpc>
                <a:spcPct val="100000"/>
              </a:lnSpc>
            </a:pPr>
            <a:r>
              <a:rPr sz="1150" dirty="0">
                <a:latin typeface="Calibri"/>
                <a:cs typeface="Calibri"/>
              </a:rPr>
              <a:t>4.Par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suite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,choisir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langage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votre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projet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système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d’exploitation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57783" y="1353312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11511915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1915" y="5157089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7783" y="1353312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0" y="5157089"/>
                  </a:moveTo>
                  <a:lnTo>
                    <a:pt x="11511915" y="5157089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51476"/>
              <a:ext cx="558165" cy="1344295"/>
            </a:xfrm>
            <a:custGeom>
              <a:avLst/>
              <a:gdLst/>
              <a:ahLst/>
              <a:cxnLst/>
              <a:rect l="l" t="t" r="r" b="b"/>
              <a:pathLst>
                <a:path w="558165" h="1344295">
                  <a:moveTo>
                    <a:pt x="557657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88" y="1124445"/>
                  </a:lnTo>
                  <a:lnTo>
                    <a:pt x="17439" y="1169720"/>
                  </a:lnTo>
                  <a:lnTo>
                    <a:pt x="38060" y="1211402"/>
                  </a:lnTo>
                  <a:lnTo>
                    <a:pt x="65573" y="1248740"/>
                  </a:lnTo>
                  <a:lnTo>
                    <a:pt x="99173" y="1280985"/>
                  </a:lnTo>
                  <a:lnTo>
                    <a:pt x="138087" y="1307388"/>
                  </a:lnTo>
                  <a:lnTo>
                    <a:pt x="181521" y="1327175"/>
                  </a:lnTo>
                  <a:lnTo>
                    <a:pt x="228701" y="1339608"/>
                  </a:lnTo>
                  <a:lnTo>
                    <a:pt x="278828" y="1343914"/>
                  </a:lnTo>
                  <a:lnTo>
                    <a:pt x="557657" y="1343914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1368" y="523633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94276" y="342900"/>
            <a:ext cx="6126480" cy="5276215"/>
            <a:chOff x="4494276" y="342900"/>
            <a:chExt cx="6126480" cy="52762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4276" y="2363723"/>
              <a:ext cx="4114800" cy="325526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73</a:t>
            </a:fld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92456" y="923035"/>
            <a:ext cx="9076690" cy="1294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1550">
              <a:latin typeface="Calibri"/>
              <a:cs typeface="Calibri"/>
            </a:endParaRPr>
          </a:p>
          <a:p>
            <a:pPr marL="83375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SonarQube:</a:t>
            </a:r>
            <a:endParaRPr sz="1550">
              <a:latin typeface="Calibri"/>
              <a:cs typeface="Calibri"/>
            </a:endParaRPr>
          </a:p>
          <a:p>
            <a:pPr marL="975360">
              <a:lnSpc>
                <a:spcPct val="100000"/>
              </a:lnSpc>
              <a:spcBef>
                <a:spcPts val="1130"/>
              </a:spcBef>
            </a:pPr>
            <a:r>
              <a:rPr sz="1150" dirty="0">
                <a:latin typeface="Calibri"/>
                <a:cs typeface="Calibri"/>
              </a:rPr>
              <a:t>5.Ensuite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,télécharger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1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installer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SonarScanner</a:t>
            </a:r>
            <a:r>
              <a:rPr sz="1150" b="1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,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selon</a:t>
            </a:r>
            <a:r>
              <a:rPr sz="1150" spc="1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votre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SE</a:t>
            </a:r>
            <a:r>
              <a:rPr sz="1150" b="1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sur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: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https://docs.sonarqube.org/latest/analysis/scan/sonarscanner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466" y="5784900"/>
            <a:ext cx="1004697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10" dirty="0">
                <a:latin typeface="Calibri"/>
                <a:cs typeface="Calibri"/>
              </a:rPr>
              <a:t>Le</a:t>
            </a:r>
            <a:r>
              <a:rPr sz="1150" b="1" spc="60" dirty="0">
                <a:latin typeface="Calibri"/>
                <a:cs typeface="Calibri"/>
              </a:rPr>
              <a:t> </a:t>
            </a:r>
            <a:r>
              <a:rPr sz="1150" b="1" spc="10" dirty="0">
                <a:latin typeface="Calibri"/>
                <a:cs typeface="Calibri"/>
              </a:rPr>
              <a:t>SonarScanner</a:t>
            </a:r>
            <a:r>
              <a:rPr sz="1150" b="1" spc="-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est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un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outil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utilisé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par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b="1" spc="10" dirty="0">
                <a:latin typeface="Calibri"/>
                <a:cs typeface="Calibri"/>
              </a:rPr>
              <a:t>SonarQube</a:t>
            </a:r>
            <a:r>
              <a:rPr sz="1150" b="1" spc="3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pour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scanner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votre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projet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vers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b="1" spc="10" dirty="0">
                <a:latin typeface="Calibri"/>
                <a:cs typeface="Calibri"/>
              </a:rPr>
              <a:t>SonarQube</a:t>
            </a:r>
            <a:r>
              <a:rPr sz="1150" b="1" spc="4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pour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que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ce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dernier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puisse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lire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langage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programmation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utilisé.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57783" y="1353312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11511915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1915" y="5157089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7783" y="1353312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0" y="5157089"/>
                  </a:moveTo>
                  <a:lnTo>
                    <a:pt x="11511915" y="5157089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51476"/>
              <a:ext cx="558165" cy="1344295"/>
            </a:xfrm>
            <a:custGeom>
              <a:avLst/>
              <a:gdLst/>
              <a:ahLst/>
              <a:cxnLst/>
              <a:rect l="l" t="t" r="r" b="b"/>
              <a:pathLst>
                <a:path w="558165" h="1344295">
                  <a:moveTo>
                    <a:pt x="557657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88" y="1124445"/>
                  </a:lnTo>
                  <a:lnTo>
                    <a:pt x="17439" y="1169720"/>
                  </a:lnTo>
                  <a:lnTo>
                    <a:pt x="38060" y="1211402"/>
                  </a:lnTo>
                  <a:lnTo>
                    <a:pt x="65573" y="1248740"/>
                  </a:lnTo>
                  <a:lnTo>
                    <a:pt x="99173" y="1280985"/>
                  </a:lnTo>
                  <a:lnTo>
                    <a:pt x="138087" y="1307388"/>
                  </a:lnTo>
                  <a:lnTo>
                    <a:pt x="181521" y="1327175"/>
                  </a:lnTo>
                  <a:lnTo>
                    <a:pt x="228701" y="1339608"/>
                  </a:lnTo>
                  <a:lnTo>
                    <a:pt x="278828" y="1343914"/>
                  </a:lnTo>
                  <a:lnTo>
                    <a:pt x="557657" y="1343914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1368" y="523633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74</a:t>
            </a:fld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2456" y="923035"/>
            <a:ext cx="8253095" cy="253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55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1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1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Configurer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sonnar-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scanner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550">
              <a:latin typeface="Calibri"/>
              <a:cs typeface="Calibri"/>
            </a:endParaRPr>
          </a:p>
          <a:p>
            <a:pPr marL="1074420" indent="-342900">
              <a:lnSpc>
                <a:spcPct val="100000"/>
              </a:lnSpc>
              <a:buAutoNum type="arabicPeriod"/>
              <a:tabLst>
                <a:tab pos="1074420" algn="l"/>
              </a:tabLst>
            </a:pPr>
            <a:r>
              <a:rPr sz="1800" spc="-10" dirty="0">
                <a:latin typeface="Calibri"/>
                <a:cs typeface="Calibri"/>
              </a:rPr>
              <a:t>Décompéressez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fichier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téléchargé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répertoire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votre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choix </a:t>
            </a:r>
            <a:r>
              <a:rPr sz="1800" spc="-5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074420" marR="5080" indent="-343535">
              <a:lnSpc>
                <a:spcPct val="100000"/>
              </a:lnSpc>
              <a:buAutoNum type="arabicPeriod"/>
              <a:tabLst>
                <a:tab pos="1074420" algn="l"/>
              </a:tabLst>
            </a:pPr>
            <a:r>
              <a:rPr sz="1800" dirty="0">
                <a:latin typeface="Calibri"/>
                <a:cs typeface="Calibri"/>
              </a:rPr>
              <a:t>Sous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dossier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«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config</a:t>
            </a:r>
            <a:r>
              <a:rPr sz="1800" b="1" i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»,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accédez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fichier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«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sonar-scanner.properties</a:t>
            </a:r>
            <a:r>
              <a:rPr sz="1800" b="1" i="1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»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et </a:t>
            </a:r>
            <a:r>
              <a:rPr sz="1800" spc="-20" dirty="0">
                <a:latin typeface="Calibri"/>
                <a:cs typeface="Calibri"/>
              </a:rPr>
              <a:t>décommentez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ligne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suivante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#-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--</a:t>
            </a:r>
            <a:r>
              <a:rPr sz="1800" spc="-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Default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SonarQube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server</a:t>
            </a:r>
            <a:endParaRPr sz="18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sonar.host.url</a:t>
            </a:r>
            <a:r>
              <a:rPr sz="1800" spc="-10" dirty="0">
                <a:latin typeface="Consolas"/>
                <a:cs typeface="Consolas"/>
              </a:rPr>
              <a:t>=http://localhost:9000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57783" y="1353312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11511915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1915" y="5157089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7783" y="1353312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0" y="5157089"/>
                  </a:moveTo>
                  <a:lnTo>
                    <a:pt x="11511915" y="5157089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51476"/>
              <a:ext cx="558165" cy="1344295"/>
            </a:xfrm>
            <a:custGeom>
              <a:avLst/>
              <a:gdLst/>
              <a:ahLst/>
              <a:cxnLst/>
              <a:rect l="l" t="t" r="r" b="b"/>
              <a:pathLst>
                <a:path w="558165" h="1344295">
                  <a:moveTo>
                    <a:pt x="557657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88" y="1124445"/>
                  </a:lnTo>
                  <a:lnTo>
                    <a:pt x="17439" y="1169720"/>
                  </a:lnTo>
                  <a:lnTo>
                    <a:pt x="38060" y="1211402"/>
                  </a:lnTo>
                  <a:lnTo>
                    <a:pt x="65573" y="1248740"/>
                  </a:lnTo>
                  <a:lnTo>
                    <a:pt x="99173" y="1280985"/>
                  </a:lnTo>
                  <a:lnTo>
                    <a:pt x="138087" y="1307388"/>
                  </a:lnTo>
                  <a:lnTo>
                    <a:pt x="181521" y="1327175"/>
                  </a:lnTo>
                  <a:lnTo>
                    <a:pt x="228701" y="1339608"/>
                  </a:lnTo>
                  <a:lnTo>
                    <a:pt x="278828" y="1343914"/>
                  </a:lnTo>
                  <a:lnTo>
                    <a:pt x="557657" y="1343914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1368" y="523633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87552" y="342900"/>
            <a:ext cx="11009630" cy="6136005"/>
            <a:chOff x="987552" y="342900"/>
            <a:chExt cx="11009630" cy="61360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7" y="342900"/>
              <a:ext cx="658368" cy="653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552" y="3232404"/>
              <a:ext cx="2482596" cy="32324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7132" y="3246120"/>
              <a:ext cx="2939796" cy="32324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9936" y="3881628"/>
              <a:ext cx="4073652" cy="19339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59302" y="4674870"/>
              <a:ext cx="448309" cy="169545"/>
            </a:xfrm>
            <a:custGeom>
              <a:avLst/>
              <a:gdLst/>
              <a:ahLst/>
              <a:cxnLst/>
              <a:rect l="l" t="t" r="r" b="b"/>
              <a:pathLst>
                <a:path w="448310" h="169545">
                  <a:moveTo>
                    <a:pt x="363474" y="0"/>
                  </a:moveTo>
                  <a:lnTo>
                    <a:pt x="363474" y="42290"/>
                  </a:lnTo>
                  <a:lnTo>
                    <a:pt x="0" y="42290"/>
                  </a:lnTo>
                  <a:lnTo>
                    <a:pt x="0" y="126872"/>
                  </a:lnTo>
                  <a:lnTo>
                    <a:pt x="363474" y="126872"/>
                  </a:lnTo>
                  <a:lnTo>
                    <a:pt x="363474" y="169163"/>
                  </a:lnTo>
                  <a:lnTo>
                    <a:pt x="448056" y="84581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9302" y="4674870"/>
              <a:ext cx="448309" cy="169545"/>
            </a:xfrm>
            <a:custGeom>
              <a:avLst/>
              <a:gdLst/>
              <a:ahLst/>
              <a:cxnLst/>
              <a:rect l="l" t="t" r="r" b="b"/>
              <a:pathLst>
                <a:path w="448310" h="169545">
                  <a:moveTo>
                    <a:pt x="0" y="42290"/>
                  </a:moveTo>
                  <a:lnTo>
                    <a:pt x="363474" y="42290"/>
                  </a:lnTo>
                  <a:lnTo>
                    <a:pt x="363474" y="0"/>
                  </a:lnTo>
                  <a:lnTo>
                    <a:pt x="448056" y="84581"/>
                  </a:lnTo>
                  <a:lnTo>
                    <a:pt x="363474" y="169163"/>
                  </a:lnTo>
                  <a:lnTo>
                    <a:pt x="363474" y="126872"/>
                  </a:lnTo>
                  <a:lnTo>
                    <a:pt x="0" y="126872"/>
                  </a:lnTo>
                  <a:lnTo>
                    <a:pt x="0" y="42290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2761" y="4674870"/>
              <a:ext cx="452755" cy="169545"/>
            </a:xfrm>
            <a:custGeom>
              <a:avLst/>
              <a:gdLst/>
              <a:ahLst/>
              <a:cxnLst/>
              <a:rect l="l" t="t" r="r" b="b"/>
              <a:pathLst>
                <a:path w="452754" h="169545">
                  <a:moveTo>
                    <a:pt x="368046" y="0"/>
                  </a:moveTo>
                  <a:lnTo>
                    <a:pt x="368046" y="42290"/>
                  </a:lnTo>
                  <a:lnTo>
                    <a:pt x="0" y="42290"/>
                  </a:lnTo>
                  <a:lnTo>
                    <a:pt x="0" y="126872"/>
                  </a:lnTo>
                  <a:lnTo>
                    <a:pt x="368046" y="126872"/>
                  </a:lnTo>
                  <a:lnTo>
                    <a:pt x="368046" y="169163"/>
                  </a:lnTo>
                  <a:lnTo>
                    <a:pt x="452628" y="84581"/>
                  </a:lnTo>
                  <a:lnTo>
                    <a:pt x="368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2761" y="4674870"/>
              <a:ext cx="452755" cy="169545"/>
            </a:xfrm>
            <a:custGeom>
              <a:avLst/>
              <a:gdLst/>
              <a:ahLst/>
              <a:cxnLst/>
              <a:rect l="l" t="t" r="r" b="b"/>
              <a:pathLst>
                <a:path w="452754" h="169545">
                  <a:moveTo>
                    <a:pt x="0" y="42290"/>
                  </a:moveTo>
                  <a:lnTo>
                    <a:pt x="368046" y="42290"/>
                  </a:lnTo>
                  <a:lnTo>
                    <a:pt x="368046" y="0"/>
                  </a:lnTo>
                  <a:lnTo>
                    <a:pt x="452628" y="84581"/>
                  </a:lnTo>
                  <a:lnTo>
                    <a:pt x="368046" y="169163"/>
                  </a:lnTo>
                  <a:lnTo>
                    <a:pt x="368046" y="126872"/>
                  </a:lnTo>
                  <a:lnTo>
                    <a:pt x="0" y="126872"/>
                  </a:lnTo>
                  <a:lnTo>
                    <a:pt x="0" y="4229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75</a:t>
            </a:fld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92456" y="923035"/>
            <a:ext cx="8305800" cy="2347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55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1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1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Configurer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sonnar-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scanner</a:t>
            </a:r>
            <a:endParaRPr sz="155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  <a:spcBef>
                <a:spcPts val="750"/>
              </a:spcBef>
            </a:pPr>
            <a:r>
              <a:rPr sz="1550" dirty="0">
                <a:latin typeface="Calibri"/>
                <a:cs typeface="Calibri"/>
              </a:rPr>
              <a:t>Afin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faciliter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l’appel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sonar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scanner,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il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vaut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mieux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l’ajouter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au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path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windows,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cela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1074420" indent="-3429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074420" algn="l"/>
              </a:tabLst>
            </a:pPr>
            <a:r>
              <a:rPr sz="1550" dirty="0">
                <a:latin typeface="Calibri"/>
                <a:cs typeface="Calibri"/>
              </a:rPr>
              <a:t>Bouton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doit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l’icone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windows,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puis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accédez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“</a:t>
            </a:r>
            <a:r>
              <a:rPr sz="1550" b="1" spc="-10" dirty="0">
                <a:latin typeface="Calibri"/>
                <a:cs typeface="Calibri"/>
              </a:rPr>
              <a:t>système</a:t>
            </a:r>
            <a:r>
              <a:rPr sz="1550" spc="-10" dirty="0">
                <a:latin typeface="Calibri"/>
                <a:cs typeface="Calibri"/>
              </a:rPr>
              <a:t>”</a:t>
            </a:r>
            <a:endParaRPr sz="1550">
              <a:latin typeface="Calibri"/>
              <a:cs typeface="Calibri"/>
            </a:endParaRPr>
          </a:p>
          <a:p>
            <a:pPr marL="1074420" indent="-3429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074420" algn="l"/>
              </a:tabLst>
            </a:pPr>
            <a:r>
              <a:rPr sz="1550" dirty="0">
                <a:latin typeface="Calibri"/>
                <a:cs typeface="Calibri"/>
              </a:rPr>
              <a:t>Sur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menu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droite,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accédez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</a:t>
            </a:r>
            <a:r>
              <a:rPr sz="1550" b="1" dirty="0">
                <a:latin typeface="Calibri"/>
                <a:cs typeface="Calibri"/>
              </a:rPr>
              <a:t>Paramètres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avancés</a:t>
            </a:r>
            <a:r>
              <a:rPr sz="1550" b="1" spc="9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du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système</a:t>
            </a:r>
            <a:r>
              <a:rPr sz="1550" spc="-10" dirty="0">
                <a:latin typeface="Calibri"/>
                <a:cs typeface="Calibri"/>
              </a:rPr>
              <a:t>”</a:t>
            </a:r>
            <a:endParaRPr sz="1550">
              <a:latin typeface="Calibri"/>
              <a:cs typeface="Calibri"/>
            </a:endParaRPr>
          </a:p>
          <a:p>
            <a:pPr marL="1074420" indent="-3429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1074420" algn="l"/>
              </a:tabLst>
            </a:pPr>
            <a:r>
              <a:rPr sz="1550" dirty="0">
                <a:latin typeface="Calibri"/>
                <a:cs typeface="Calibri"/>
              </a:rPr>
              <a:t>Cliquez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</a:t>
            </a:r>
            <a:r>
              <a:rPr sz="1550" b="1" dirty="0">
                <a:latin typeface="Calibri"/>
                <a:cs typeface="Calibri"/>
              </a:rPr>
              <a:t>Variables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d’environnement</a:t>
            </a:r>
            <a:r>
              <a:rPr sz="1550" spc="-10" dirty="0">
                <a:latin typeface="Calibri"/>
                <a:cs typeface="Calibri"/>
              </a:rPr>
              <a:t>”</a:t>
            </a:r>
            <a:endParaRPr sz="1550">
              <a:latin typeface="Calibri"/>
              <a:cs typeface="Calibri"/>
            </a:endParaRPr>
          </a:p>
          <a:p>
            <a:pPr marL="1074420" indent="-3429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074420" algn="l"/>
              </a:tabLst>
            </a:pPr>
            <a:r>
              <a:rPr sz="1550" dirty="0">
                <a:latin typeface="Calibri"/>
                <a:cs typeface="Calibri"/>
              </a:rPr>
              <a:t>Sélectionnez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</a:t>
            </a:r>
            <a:r>
              <a:rPr sz="1550" b="1" dirty="0">
                <a:latin typeface="Calibri"/>
                <a:cs typeface="Calibri"/>
              </a:rPr>
              <a:t>path</a:t>
            </a:r>
            <a:r>
              <a:rPr sz="1550" dirty="0">
                <a:latin typeface="Calibri"/>
                <a:cs typeface="Calibri"/>
              </a:rPr>
              <a:t>”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puis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cliquez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“</a:t>
            </a:r>
            <a:r>
              <a:rPr sz="1550" b="1" spc="-10" dirty="0">
                <a:latin typeface="Calibri"/>
                <a:cs typeface="Calibri"/>
              </a:rPr>
              <a:t>modifier</a:t>
            </a:r>
            <a:r>
              <a:rPr sz="1550" spc="-10" dirty="0">
                <a:latin typeface="Calibri"/>
                <a:cs typeface="Calibri"/>
              </a:rPr>
              <a:t>”</a:t>
            </a:r>
            <a:endParaRPr sz="1550">
              <a:latin typeface="Calibri"/>
              <a:cs typeface="Calibri"/>
            </a:endParaRPr>
          </a:p>
          <a:p>
            <a:pPr marL="1074420" indent="-3429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1074420" algn="l"/>
              </a:tabLst>
            </a:pPr>
            <a:r>
              <a:rPr sz="1550" dirty="0">
                <a:latin typeface="Calibri"/>
                <a:cs typeface="Calibri"/>
              </a:rPr>
              <a:t>Cliquez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ensuite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sur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“</a:t>
            </a:r>
            <a:r>
              <a:rPr sz="1550" b="1" dirty="0">
                <a:latin typeface="Calibri"/>
                <a:cs typeface="Calibri"/>
              </a:rPr>
              <a:t>nouveau</a:t>
            </a:r>
            <a:r>
              <a:rPr sz="1550" dirty="0">
                <a:latin typeface="Calibri"/>
                <a:cs typeface="Calibri"/>
              </a:rPr>
              <a:t>”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tapez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chemin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vers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dossier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bin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sonnar-</a:t>
            </a:r>
            <a:r>
              <a:rPr sz="1550" spc="-10" dirty="0">
                <a:latin typeface="Calibri"/>
                <a:cs typeface="Calibri"/>
              </a:rPr>
              <a:t>scanner;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2388" y="342900"/>
            <a:ext cx="658368" cy="6537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56" y="923035"/>
            <a:ext cx="11318240" cy="1631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55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1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1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Configurer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sonnar-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scanner</a:t>
            </a:r>
            <a:endParaRPr sz="1550">
              <a:latin typeface="Calibri"/>
              <a:cs typeface="Calibri"/>
            </a:endParaRPr>
          </a:p>
          <a:p>
            <a:pPr marL="909955">
              <a:lnSpc>
                <a:spcPct val="100000"/>
              </a:lnSpc>
              <a:spcBef>
                <a:spcPts val="880"/>
              </a:spcBef>
            </a:pPr>
            <a:r>
              <a:rPr sz="1550" dirty="0">
                <a:latin typeface="Calibri"/>
                <a:cs typeface="Calibri"/>
              </a:rPr>
              <a:t>Pour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commencer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l’analyse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projet:</a:t>
            </a:r>
            <a:endParaRPr sz="1550">
              <a:latin typeface="Calibri"/>
              <a:cs typeface="Calibri"/>
            </a:endParaRPr>
          </a:p>
          <a:p>
            <a:pPr marL="909955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1.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Ajouter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nouveau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fichier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votre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projet;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fichier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devra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prendre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nom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: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sonar-project.properties</a:t>
            </a:r>
            <a:r>
              <a:rPr sz="1550" b="1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doit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avoir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contenu</a:t>
            </a:r>
            <a:endParaRPr sz="1550">
              <a:latin typeface="Calibri"/>
              <a:cs typeface="Calibri"/>
            </a:endParaRPr>
          </a:p>
          <a:p>
            <a:pPr marL="909955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suivant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9354" y="2687828"/>
            <a:ext cx="5133975" cy="509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550" spc="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must</a:t>
            </a:r>
            <a:r>
              <a:rPr sz="1550" spc="8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1550" spc="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unique</a:t>
            </a:r>
            <a:r>
              <a:rPr sz="1550" spc="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550" spc="7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50" spc="9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given</a:t>
            </a:r>
            <a:r>
              <a:rPr sz="1550" spc="1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SonarQube</a:t>
            </a:r>
            <a:r>
              <a:rPr sz="1550" spc="1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spc="-10" dirty="0">
                <a:solidFill>
                  <a:srgbClr val="008000"/>
                </a:solidFill>
                <a:latin typeface="Consolas"/>
                <a:cs typeface="Consolas"/>
              </a:rPr>
              <a:t>instance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50" spc="-10" dirty="0">
                <a:solidFill>
                  <a:srgbClr val="0000FF"/>
                </a:solidFill>
                <a:latin typeface="Consolas"/>
                <a:cs typeface="Consolas"/>
              </a:rPr>
              <a:t>sonar.projectKey</a:t>
            </a:r>
            <a:r>
              <a:rPr sz="1550" spc="-10" dirty="0">
                <a:latin typeface="Consolas"/>
                <a:cs typeface="Consolas"/>
              </a:rPr>
              <a:t>=</a:t>
            </a:r>
            <a:r>
              <a:rPr sz="1550" b="1" spc="-10" dirty="0">
                <a:solidFill>
                  <a:srgbClr val="FF0000"/>
                </a:solidFill>
                <a:latin typeface="Consolas"/>
                <a:cs typeface="Consolas"/>
              </a:rPr>
              <a:t>php_test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9354" y="3419297"/>
            <a:ext cx="324612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550" spc="1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---</a:t>
            </a:r>
            <a:r>
              <a:rPr sz="1550" spc="11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optional</a:t>
            </a:r>
            <a:r>
              <a:rPr sz="1550" spc="1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properties</a:t>
            </a:r>
            <a:r>
              <a:rPr sz="1550" spc="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--</a:t>
            </a:r>
            <a:r>
              <a:rPr sz="1550" spc="-50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9354" y="3908881"/>
            <a:ext cx="7802880" cy="2463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4562475">
              <a:lnSpc>
                <a:spcPct val="103299"/>
              </a:lnSpc>
              <a:spcBef>
                <a:spcPts val="75"/>
              </a:spcBef>
            </a:pP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550" spc="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defaults</a:t>
            </a:r>
            <a:r>
              <a:rPr sz="1550" spc="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sz="1550" spc="1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project</a:t>
            </a:r>
            <a:r>
              <a:rPr sz="1550" spc="1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spc="-25" dirty="0">
                <a:solidFill>
                  <a:srgbClr val="008000"/>
                </a:solidFill>
                <a:latin typeface="Consolas"/>
                <a:cs typeface="Consolas"/>
              </a:rPr>
              <a:t>key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#sonar.projectName=My</a:t>
            </a:r>
            <a:r>
              <a:rPr sz="1550" spc="39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spc="-10" dirty="0">
                <a:solidFill>
                  <a:srgbClr val="008000"/>
                </a:solidFill>
                <a:latin typeface="Consolas"/>
                <a:cs typeface="Consolas"/>
              </a:rPr>
              <a:t>project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550" spc="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defaults</a:t>
            </a:r>
            <a:r>
              <a:rPr sz="1550" spc="9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sz="1550" spc="9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'not</a:t>
            </a:r>
            <a:r>
              <a:rPr sz="1550" spc="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spc="-10" dirty="0">
                <a:solidFill>
                  <a:srgbClr val="008000"/>
                </a:solidFill>
                <a:latin typeface="Consolas"/>
                <a:cs typeface="Consolas"/>
              </a:rPr>
              <a:t>provided' #sonar.projectVersion=1.0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onsolas"/>
              <a:cs typeface="Consolas"/>
            </a:endParaRPr>
          </a:p>
          <a:p>
            <a:pPr marL="12700" marR="5080">
              <a:lnSpc>
                <a:spcPct val="104600"/>
              </a:lnSpc>
            </a:pP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550" spc="1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Path</a:t>
            </a:r>
            <a:r>
              <a:rPr sz="1550" spc="1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1550" spc="11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relative</a:t>
            </a:r>
            <a:r>
              <a:rPr sz="1550" spc="1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sz="1550" spc="16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550" spc="1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sonar-project.properties</a:t>
            </a:r>
            <a:r>
              <a:rPr sz="1550" spc="1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file.</a:t>
            </a:r>
            <a:r>
              <a:rPr sz="1550" spc="1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Defaults</a:t>
            </a:r>
            <a:r>
              <a:rPr sz="1550" spc="1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sz="1550" spc="1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spc="-50" dirty="0">
                <a:solidFill>
                  <a:srgbClr val="008000"/>
                </a:solidFill>
                <a:latin typeface="Consolas"/>
                <a:cs typeface="Consolas"/>
              </a:rPr>
              <a:t>. </a:t>
            </a:r>
            <a:r>
              <a:rPr sz="1550" spc="-10" dirty="0">
                <a:solidFill>
                  <a:srgbClr val="008000"/>
                </a:solidFill>
                <a:latin typeface="Consolas"/>
                <a:cs typeface="Consolas"/>
              </a:rPr>
              <a:t>#sonar.sources=.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#</a:t>
            </a:r>
            <a:r>
              <a:rPr sz="1550" spc="7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Encoding</a:t>
            </a:r>
            <a:r>
              <a:rPr sz="1550" spc="1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50" spc="1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550" spc="1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source</a:t>
            </a:r>
            <a:r>
              <a:rPr sz="1550" spc="10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code.</a:t>
            </a:r>
            <a:r>
              <a:rPr sz="1550" spc="1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Default</a:t>
            </a:r>
            <a:r>
              <a:rPr sz="1550" spc="11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1550" spc="114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default</a:t>
            </a:r>
            <a:r>
              <a:rPr sz="1550" spc="1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system</a:t>
            </a:r>
            <a:r>
              <a:rPr sz="1550" spc="1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50" spc="-10" dirty="0">
                <a:solidFill>
                  <a:srgbClr val="008000"/>
                </a:solidFill>
                <a:latin typeface="Consolas"/>
                <a:cs typeface="Consolas"/>
              </a:rPr>
              <a:t>encoding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dirty="0">
                <a:solidFill>
                  <a:srgbClr val="008000"/>
                </a:solidFill>
                <a:latin typeface="Consolas"/>
                <a:cs typeface="Consolas"/>
              </a:rPr>
              <a:t>#sonar.sourceEncoding=UTF-</a:t>
            </a:r>
            <a:r>
              <a:rPr sz="1550" spc="-50" dirty="0">
                <a:solidFill>
                  <a:srgbClr val="008000"/>
                </a:solidFill>
                <a:latin typeface="Consolas"/>
                <a:cs typeface="Consolas"/>
              </a:rPr>
              <a:t>8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6569" y="2874390"/>
            <a:ext cx="28028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propriété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Sonar.projectkey </a:t>
            </a:r>
            <a:r>
              <a:rPr sz="1800" dirty="0">
                <a:latin typeface="Calibri"/>
                <a:cs typeface="Calibri"/>
              </a:rPr>
              <a:t>devra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avoir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nom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votre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projet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74870" y="3092576"/>
            <a:ext cx="3356610" cy="284480"/>
          </a:xfrm>
          <a:custGeom>
            <a:avLst/>
            <a:gdLst/>
            <a:ahLst/>
            <a:cxnLst/>
            <a:rect l="l" t="t" r="r" b="b"/>
            <a:pathLst>
              <a:path w="3356609" h="284479">
                <a:moveTo>
                  <a:pt x="76463" y="31663"/>
                </a:moveTo>
                <a:lnTo>
                  <a:pt x="75625" y="43307"/>
                </a:lnTo>
                <a:lnTo>
                  <a:pt x="75559" y="44235"/>
                </a:lnTo>
                <a:lnTo>
                  <a:pt x="3355721" y="284225"/>
                </a:lnTo>
                <a:lnTo>
                  <a:pt x="3356609" y="271525"/>
                </a:lnTo>
                <a:lnTo>
                  <a:pt x="76463" y="31663"/>
                </a:lnTo>
                <a:close/>
              </a:path>
              <a:path w="3356609" h="284479">
                <a:moveTo>
                  <a:pt x="78739" y="0"/>
                </a:moveTo>
                <a:lnTo>
                  <a:pt x="0" y="32385"/>
                </a:lnTo>
                <a:lnTo>
                  <a:pt x="73278" y="75946"/>
                </a:lnTo>
                <a:lnTo>
                  <a:pt x="75559" y="44235"/>
                </a:lnTo>
                <a:lnTo>
                  <a:pt x="62864" y="43307"/>
                </a:lnTo>
                <a:lnTo>
                  <a:pt x="63637" y="32385"/>
                </a:lnTo>
                <a:lnTo>
                  <a:pt x="63753" y="30734"/>
                </a:lnTo>
                <a:lnTo>
                  <a:pt x="76530" y="30734"/>
                </a:lnTo>
                <a:lnTo>
                  <a:pt x="78739" y="0"/>
                </a:lnTo>
                <a:close/>
              </a:path>
              <a:path w="3356609" h="284479">
                <a:moveTo>
                  <a:pt x="63753" y="30734"/>
                </a:moveTo>
                <a:lnTo>
                  <a:pt x="62864" y="43307"/>
                </a:lnTo>
                <a:lnTo>
                  <a:pt x="75559" y="44235"/>
                </a:lnTo>
                <a:lnTo>
                  <a:pt x="76411" y="32385"/>
                </a:lnTo>
                <a:lnTo>
                  <a:pt x="76463" y="31663"/>
                </a:lnTo>
                <a:lnTo>
                  <a:pt x="63753" y="30734"/>
                </a:lnTo>
                <a:close/>
              </a:path>
              <a:path w="3356609" h="284479">
                <a:moveTo>
                  <a:pt x="76530" y="30734"/>
                </a:moveTo>
                <a:lnTo>
                  <a:pt x="63753" y="30734"/>
                </a:lnTo>
                <a:lnTo>
                  <a:pt x="76463" y="31663"/>
                </a:lnTo>
                <a:lnTo>
                  <a:pt x="76530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76</a:t>
            </a:fld>
            <a:endParaRPr sz="10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8388" y="100584"/>
            <a:ext cx="11224260" cy="6506209"/>
            <a:chOff x="818388" y="100584"/>
            <a:chExt cx="11224260" cy="650620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076" y="100584"/>
              <a:ext cx="630935" cy="6172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8" y="2153411"/>
              <a:ext cx="5801868" cy="23682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7647" y="4503419"/>
              <a:ext cx="5715000" cy="2103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4526" y="4011930"/>
              <a:ext cx="2912364" cy="19248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94526" y="4011930"/>
              <a:ext cx="2912745" cy="1925320"/>
            </a:xfrm>
            <a:custGeom>
              <a:avLst/>
              <a:gdLst/>
              <a:ahLst/>
              <a:cxnLst/>
              <a:rect l="l" t="t" r="r" b="b"/>
              <a:pathLst>
                <a:path w="2912745" h="1925320">
                  <a:moveTo>
                    <a:pt x="0" y="0"/>
                  </a:moveTo>
                  <a:lnTo>
                    <a:pt x="2041905" y="0"/>
                  </a:lnTo>
                  <a:lnTo>
                    <a:pt x="2089589" y="1428"/>
                  </a:lnTo>
                  <a:lnTo>
                    <a:pt x="2136518" y="5660"/>
                  </a:lnTo>
                  <a:lnTo>
                    <a:pt x="2182610" y="12613"/>
                  </a:lnTo>
                  <a:lnTo>
                    <a:pt x="2227783" y="22205"/>
                  </a:lnTo>
                  <a:lnTo>
                    <a:pt x="2271956" y="34355"/>
                  </a:lnTo>
                  <a:lnTo>
                    <a:pt x="2315045" y="48979"/>
                  </a:lnTo>
                  <a:lnTo>
                    <a:pt x="2356970" y="65998"/>
                  </a:lnTo>
                  <a:lnTo>
                    <a:pt x="2397648" y="85327"/>
                  </a:lnTo>
                  <a:lnTo>
                    <a:pt x="2436998" y="106886"/>
                  </a:lnTo>
                  <a:lnTo>
                    <a:pt x="2474937" y="130593"/>
                  </a:lnTo>
                  <a:lnTo>
                    <a:pt x="2511384" y="156366"/>
                  </a:lnTo>
                  <a:lnTo>
                    <a:pt x="2546257" y="184123"/>
                  </a:lnTo>
                  <a:lnTo>
                    <a:pt x="2579473" y="213781"/>
                  </a:lnTo>
                  <a:lnTo>
                    <a:pt x="2610952" y="245260"/>
                  </a:lnTo>
                  <a:lnTo>
                    <a:pt x="2640610" y="278476"/>
                  </a:lnTo>
                  <a:lnTo>
                    <a:pt x="2668367" y="313349"/>
                  </a:lnTo>
                  <a:lnTo>
                    <a:pt x="2694140" y="349796"/>
                  </a:lnTo>
                  <a:lnTo>
                    <a:pt x="2717847" y="387735"/>
                  </a:lnTo>
                  <a:lnTo>
                    <a:pt x="2739406" y="427085"/>
                  </a:lnTo>
                  <a:lnTo>
                    <a:pt x="2758735" y="467763"/>
                  </a:lnTo>
                  <a:lnTo>
                    <a:pt x="2775754" y="509688"/>
                  </a:lnTo>
                  <a:lnTo>
                    <a:pt x="2790378" y="552777"/>
                  </a:lnTo>
                  <a:lnTo>
                    <a:pt x="2802528" y="596950"/>
                  </a:lnTo>
                  <a:lnTo>
                    <a:pt x="2812120" y="642123"/>
                  </a:lnTo>
                  <a:lnTo>
                    <a:pt x="2819073" y="688215"/>
                  </a:lnTo>
                  <a:lnTo>
                    <a:pt x="2823305" y="735144"/>
                  </a:lnTo>
                  <a:lnTo>
                    <a:pt x="2824733" y="782828"/>
                  </a:lnTo>
                  <a:lnTo>
                    <a:pt x="2824733" y="1613014"/>
                  </a:lnTo>
                  <a:lnTo>
                    <a:pt x="2912364" y="1613014"/>
                  </a:lnTo>
                  <a:lnTo>
                    <a:pt x="2803905" y="1924812"/>
                  </a:lnTo>
                  <a:lnTo>
                    <a:pt x="2695321" y="1613014"/>
                  </a:lnTo>
                  <a:lnTo>
                    <a:pt x="2782951" y="1613014"/>
                  </a:lnTo>
                  <a:lnTo>
                    <a:pt x="2782951" y="782828"/>
                  </a:lnTo>
                  <a:lnTo>
                    <a:pt x="2781374" y="734098"/>
                  </a:lnTo>
                  <a:lnTo>
                    <a:pt x="2776712" y="686210"/>
                  </a:lnTo>
                  <a:lnTo>
                    <a:pt x="2769059" y="639263"/>
                  </a:lnTo>
                  <a:lnTo>
                    <a:pt x="2758515" y="593354"/>
                  </a:lnTo>
                  <a:lnTo>
                    <a:pt x="2745177" y="548580"/>
                  </a:lnTo>
                  <a:lnTo>
                    <a:pt x="2729142" y="505038"/>
                  </a:lnTo>
                  <a:lnTo>
                    <a:pt x="2710508" y="462827"/>
                  </a:lnTo>
                  <a:lnTo>
                    <a:pt x="2689372" y="422044"/>
                  </a:lnTo>
                  <a:lnTo>
                    <a:pt x="2665833" y="382787"/>
                  </a:lnTo>
                  <a:lnTo>
                    <a:pt x="2639987" y="345153"/>
                  </a:lnTo>
                  <a:lnTo>
                    <a:pt x="2611933" y="309240"/>
                  </a:lnTo>
                  <a:lnTo>
                    <a:pt x="2581767" y="275145"/>
                  </a:lnTo>
                  <a:lnTo>
                    <a:pt x="2549588" y="242966"/>
                  </a:lnTo>
                  <a:lnTo>
                    <a:pt x="2515493" y="212800"/>
                  </a:lnTo>
                  <a:lnTo>
                    <a:pt x="2479580" y="184746"/>
                  </a:lnTo>
                  <a:lnTo>
                    <a:pt x="2441946" y="158900"/>
                  </a:lnTo>
                  <a:lnTo>
                    <a:pt x="2402689" y="135361"/>
                  </a:lnTo>
                  <a:lnTo>
                    <a:pt x="2361906" y="114225"/>
                  </a:lnTo>
                  <a:lnTo>
                    <a:pt x="2319695" y="95591"/>
                  </a:lnTo>
                  <a:lnTo>
                    <a:pt x="2276153" y="79556"/>
                  </a:lnTo>
                  <a:lnTo>
                    <a:pt x="2231379" y="66218"/>
                  </a:lnTo>
                  <a:lnTo>
                    <a:pt x="2185470" y="55674"/>
                  </a:lnTo>
                  <a:lnTo>
                    <a:pt x="2138523" y="48021"/>
                  </a:lnTo>
                  <a:lnTo>
                    <a:pt x="2090635" y="43359"/>
                  </a:lnTo>
                  <a:lnTo>
                    <a:pt x="2041905" y="41783"/>
                  </a:lnTo>
                  <a:lnTo>
                    <a:pt x="0" y="41783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77</a:t>
            </a:fld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92456" y="923035"/>
            <a:ext cx="7404100" cy="1088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550">
              <a:latin typeface="Calibri"/>
              <a:cs typeface="Calibri"/>
            </a:endParaRPr>
          </a:p>
          <a:p>
            <a:pPr marL="61531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SonarQube:</a:t>
            </a:r>
            <a:endParaRPr sz="1550">
              <a:latin typeface="Calibri"/>
              <a:cs typeface="Calibri"/>
            </a:endParaRPr>
          </a:p>
          <a:p>
            <a:pPr marL="80645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Calibri"/>
                <a:cs typeface="Calibri"/>
              </a:rPr>
              <a:t>Copiez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commande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proposée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Sonarqube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collez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terminal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visual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studio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53895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53895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47487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98548" y="100584"/>
            <a:ext cx="9286240" cy="2414270"/>
            <a:chOff x="2098548" y="100584"/>
            <a:chExt cx="9286240" cy="24142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076" y="100584"/>
              <a:ext cx="630935" cy="6172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8548" y="2093976"/>
              <a:ext cx="9285732" cy="4206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0091" y="2710637"/>
            <a:ext cx="304038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Calibri"/>
                <a:cs typeface="Calibri"/>
              </a:rPr>
              <a:t>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tableau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bord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l’analyse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code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s’affiche: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1800" y="2944367"/>
            <a:ext cx="8686800" cy="345186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78</a:t>
            </a:fld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2456" y="923035"/>
            <a:ext cx="6906259" cy="1059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550">
              <a:latin typeface="Calibri"/>
              <a:cs typeface="Calibri"/>
            </a:endParaRPr>
          </a:p>
          <a:p>
            <a:pPr marL="61531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SonarQube:</a:t>
            </a:r>
            <a:endParaRPr sz="1550">
              <a:latin typeface="Calibri"/>
              <a:cs typeface="Calibri"/>
            </a:endParaRPr>
          </a:p>
          <a:p>
            <a:pPr marL="806450">
              <a:lnSpc>
                <a:spcPct val="100000"/>
              </a:lnSpc>
              <a:spcBef>
                <a:spcPts val="745"/>
              </a:spcBef>
            </a:pPr>
            <a:r>
              <a:rPr sz="1150" dirty="0">
                <a:latin typeface="Calibri"/>
                <a:cs typeface="Calibri"/>
              </a:rPr>
              <a:t>8.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fin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l’analyse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url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s’affiche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pour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voir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résultats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,copier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accéder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via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navigateur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6487" y="5152517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31036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7"/>
                  </a:moveTo>
                  <a:lnTo>
                    <a:pt x="11516487" y="5152517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4628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94076" y="100584"/>
            <a:ext cx="8211820" cy="5962015"/>
            <a:chOff x="2894076" y="100584"/>
            <a:chExt cx="8211820" cy="59620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076" y="100584"/>
              <a:ext cx="630935" cy="6172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076" y="2724911"/>
              <a:ext cx="8211311" cy="33375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66565" y="2140203"/>
              <a:ext cx="6021705" cy="710565"/>
            </a:xfrm>
            <a:custGeom>
              <a:avLst/>
              <a:gdLst/>
              <a:ahLst/>
              <a:cxnLst/>
              <a:rect l="l" t="t" r="r" b="b"/>
              <a:pathLst>
                <a:path w="6021705" h="710564">
                  <a:moveTo>
                    <a:pt x="1921383" y="683260"/>
                  </a:moveTo>
                  <a:lnTo>
                    <a:pt x="1911337" y="674878"/>
                  </a:lnTo>
                  <a:lnTo>
                    <a:pt x="1855978" y="628650"/>
                  </a:lnTo>
                  <a:lnTo>
                    <a:pt x="1848675" y="659523"/>
                  </a:lnTo>
                  <a:lnTo>
                    <a:pt x="2794" y="224155"/>
                  </a:lnTo>
                  <a:lnTo>
                    <a:pt x="0" y="236601"/>
                  </a:lnTo>
                  <a:lnTo>
                    <a:pt x="1845741" y="671957"/>
                  </a:lnTo>
                  <a:lnTo>
                    <a:pt x="1838452" y="702818"/>
                  </a:lnTo>
                  <a:lnTo>
                    <a:pt x="1921383" y="683260"/>
                  </a:lnTo>
                  <a:close/>
                </a:path>
                <a:path w="6021705" h="710564">
                  <a:moveTo>
                    <a:pt x="6021197" y="681990"/>
                  </a:moveTo>
                  <a:lnTo>
                    <a:pt x="6018720" y="680339"/>
                  </a:lnTo>
                  <a:lnTo>
                    <a:pt x="5950331" y="634619"/>
                  </a:lnTo>
                  <a:lnTo>
                    <a:pt x="5946368" y="666051"/>
                  </a:lnTo>
                  <a:lnTo>
                    <a:pt x="687959" y="0"/>
                  </a:lnTo>
                  <a:lnTo>
                    <a:pt x="686435" y="12700"/>
                  </a:lnTo>
                  <a:lnTo>
                    <a:pt x="5944768" y="678738"/>
                  </a:lnTo>
                  <a:lnTo>
                    <a:pt x="5940806" y="710184"/>
                  </a:lnTo>
                  <a:lnTo>
                    <a:pt x="6021197" y="68199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79</a:t>
            </a:fld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92456" y="923035"/>
            <a:ext cx="4783455" cy="1463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550">
              <a:latin typeface="Calibri"/>
              <a:cs typeface="Calibri"/>
            </a:endParaRPr>
          </a:p>
          <a:p>
            <a:pPr marL="66738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550">
              <a:latin typeface="Calibri"/>
              <a:cs typeface="Calibri"/>
            </a:endParaRPr>
          </a:p>
          <a:p>
            <a:pPr marL="953769" indent="-175260">
              <a:lnSpc>
                <a:spcPct val="100000"/>
              </a:lnSpc>
              <a:buFont typeface="Arial"/>
              <a:buChar char="•"/>
              <a:tabLst>
                <a:tab pos="953769" algn="l"/>
              </a:tabLst>
            </a:pPr>
            <a:r>
              <a:rPr sz="1150" dirty="0">
                <a:latin typeface="Calibri"/>
                <a:cs typeface="Calibri"/>
              </a:rPr>
              <a:t>On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peut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accéder</a:t>
            </a:r>
            <a:r>
              <a:rPr sz="1150" spc="1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chaque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métrique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cliquant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sur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son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nom</a:t>
            </a:r>
            <a:r>
              <a:rPr sz="1150" spc="14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  <a:p>
            <a:pPr marL="953769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953769" algn="l"/>
              </a:tabLst>
            </a:pPr>
            <a:r>
              <a:rPr sz="1150" dirty="0">
                <a:latin typeface="Calibri"/>
                <a:cs typeface="Calibri"/>
              </a:rPr>
              <a:t>Les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numéros</a:t>
            </a:r>
            <a:r>
              <a:rPr sz="1150" spc="1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sont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nombre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d’erreurs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code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589788" y="1435608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118723" y="5152517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9788" y="1435608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7"/>
                  </a:moveTo>
                  <a:lnTo>
                    <a:pt x="11118723" y="5152517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" y="5029199"/>
              <a:ext cx="539750" cy="1348740"/>
            </a:xfrm>
            <a:custGeom>
              <a:avLst/>
              <a:gdLst/>
              <a:ahLst/>
              <a:cxnLst/>
              <a:rect l="l" t="t" r="r" b="b"/>
              <a:pathLst>
                <a:path w="539750" h="1348739">
                  <a:moveTo>
                    <a:pt x="539369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342" y="1128280"/>
                  </a:lnTo>
                  <a:lnTo>
                    <a:pt x="16866" y="1173695"/>
                  </a:lnTo>
                  <a:lnTo>
                    <a:pt x="36813" y="1215517"/>
                  </a:lnTo>
                  <a:lnTo>
                    <a:pt x="63423" y="1252994"/>
                  </a:lnTo>
                  <a:lnTo>
                    <a:pt x="95923" y="1285341"/>
                  </a:lnTo>
                  <a:lnTo>
                    <a:pt x="133565" y="1311833"/>
                  </a:lnTo>
                  <a:lnTo>
                    <a:pt x="175577" y="1331696"/>
                  </a:lnTo>
                  <a:lnTo>
                    <a:pt x="221195" y="1344168"/>
                  </a:lnTo>
                  <a:lnTo>
                    <a:pt x="269684" y="1348486"/>
                  </a:lnTo>
                  <a:lnTo>
                    <a:pt x="539369" y="1348486"/>
                  </a:lnTo>
                  <a:lnTo>
                    <a:pt x="53936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6255" y="2217420"/>
              <a:ext cx="2203704" cy="7543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874379" y="2956941"/>
            <a:ext cx="25184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logo</a:t>
            </a:r>
            <a:r>
              <a:rPr sz="800" b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sz="8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Git</a:t>
            </a:r>
            <a:r>
              <a:rPr sz="800" b="1" spc="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(Le</a:t>
            </a:r>
            <a:r>
              <a:rPr sz="8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nom</a:t>
            </a:r>
            <a:r>
              <a:rPr sz="8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"Git"</a:t>
            </a:r>
            <a:r>
              <a:rPr sz="800" b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se</a:t>
            </a:r>
            <a:r>
              <a:rPr sz="800" b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prononce</a:t>
            </a:r>
            <a:r>
              <a:rPr sz="800" b="1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comme</a:t>
            </a:r>
            <a:r>
              <a:rPr sz="800" b="1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dirty="0">
                <a:solidFill>
                  <a:srgbClr val="7E7E7E"/>
                </a:solidFill>
                <a:latin typeface="Calibri"/>
                <a:cs typeface="Calibri"/>
              </a:rPr>
              <a:t>dans</a:t>
            </a:r>
            <a:r>
              <a:rPr sz="800" b="1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b="1" spc="-10" dirty="0">
                <a:solidFill>
                  <a:srgbClr val="7E7E7E"/>
                </a:solidFill>
                <a:latin typeface="Calibri"/>
                <a:cs typeface="Calibri"/>
              </a:rPr>
              <a:t>guitare)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212" y="3338321"/>
            <a:ext cx="9979660" cy="755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187960" algn="l"/>
              </a:tabLst>
            </a:pPr>
            <a:r>
              <a:rPr sz="1150" b="1" dirty="0">
                <a:latin typeface="Calibri"/>
                <a:cs typeface="Calibri"/>
              </a:rPr>
              <a:t>Git</a:t>
            </a:r>
            <a:r>
              <a:rPr sz="1150" b="1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rassemble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dépôt</a:t>
            </a:r>
            <a:r>
              <a:rPr sz="1150" b="1" spc="6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(</a:t>
            </a:r>
            <a:r>
              <a:rPr sz="1150" b="1" i="1" dirty="0">
                <a:latin typeface="Calibri"/>
                <a:cs typeface="Calibri"/>
              </a:rPr>
              <a:t>repository</a:t>
            </a:r>
            <a:r>
              <a:rPr sz="1150" b="1" i="1" spc="22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ou</a:t>
            </a:r>
            <a:r>
              <a:rPr sz="1150" b="1" spc="85" dirty="0">
                <a:latin typeface="Calibri"/>
                <a:cs typeface="Calibri"/>
              </a:rPr>
              <a:t> </a:t>
            </a:r>
            <a:r>
              <a:rPr sz="1150" b="1" i="1" dirty="0">
                <a:latin typeface="Calibri"/>
                <a:cs typeface="Calibri"/>
              </a:rPr>
              <a:t>repo</a:t>
            </a:r>
            <a:r>
              <a:rPr sz="1150" b="1" dirty="0">
                <a:latin typeface="Calibri"/>
                <a:cs typeface="Calibri"/>
              </a:rPr>
              <a:t>)</a:t>
            </a:r>
            <a:r>
              <a:rPr sz="1150" b="1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l'ensemble</a:t>
            </a:r>
            <a:r>
              <a:rPr sz="1150" spc="1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des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données</a:t>
            </a:r>
            <a:r>
              <a:rPr sz="1150" spc="1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associées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au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projet.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Il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fonctionne</a:t>
            </a:r>
            <a:r>
              <a:rPr sz="1150" spc="1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manière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décentralisée: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tout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dépôt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Git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contient</a:t>
            </a:r>
            <a:endParaRPr sz="115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Calibri"/>
                <a:cs typeface="Calibri"/>
              </a:rPr>
              <a:t>l’intégralité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données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(code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source,</a:t>
            </a:r>
            <a:r>
              <a:rPr sz="1200" spc="-10" dirty="0">
                <a:latin typeface="Calibri"/>
                <a:cs typeface="Calibri"/>
              </a:rPr>
              <a:t> historique, </a:t>
            </a:r>
            <a:r>
              <a:rPr sz="1200" dirty="0">
                <a:latin typeface="Calibri"/>
                <a:cs typeface="Calibri"/>
              </a:rPr>
              <a:t>versions,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etc).</a:t>
            </a:r>
            <a:endParaRPr sz="12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187960" algn="l"/>
              </a:tabLst>
            </a:pPr>
            <a:r>
              <a:rPr sz="1150" dirty="0">
                <a:latin typeface="Calibri"/>
                <a:cs typeface="Calibri"/>
              </a:rPr>
              <a:t>Chaque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participant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au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projet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travaille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son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rythme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sur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son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dépôt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local.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Il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existe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donc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autant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dépôts</a:t>
            </a:r>
            <a:r>
              <a:rPr sz="1150" spc="1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que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participants.</a:t>
            </a:r>
            <a:endParaRPr sz="115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87960" algn="l"/>
              </a:tabLst>
            </a:pPr>
            <a:r>
              <a:rPr sz="1150" b="1" dirty="0">
                <a:latin typeface="Calibri"/>
                <a:cs typeface="Calibri"/>
              </a:rPr>
              <a:t>Git</a:t>
            </a:r>
            <a:r>
              <a:rPr sz="1150" b="1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offre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des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mécanismes</a:t>
            </a:r>
            <a:r>
              <a:rPr sz="1150" spc="20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permettant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synchroniser</a:t>
            </a:r>
            <a:r>
              <a:rPr sz="1150" spc="1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modifications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entre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tous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dépôts.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96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3175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658" y="938022"/>
            <a:ext cx="11327765" cy="1212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50">
              <a:latin typeface="Calibri"/>
              <a:cs typeface="Calibri"/>
            </a:endParaRPr>
          </a:p>
          <a:p>
            <a:pPr marL="74485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C’est</a:t>
            </a:r>
            <a:r>
              <a:rPr sz="155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quoi</a:t>
            </a:r>
            <a:r>
              <a:rPr sz="155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0" dirty="0">
                <a:solidFill>
                  <a:srgbClr val="007842"/>
                </a:solidFill>
                <a:latin typeface="Calibri"/>
                <a:cs typeface="Calibri"/>
              </a:rPr>
              <a:t>git?</a:t>
            </a:r>
            <a:endParaRPr sz="1550">
              <a:latin typeface="Calibri"/>
              <a:cs typeface="Calibri"/>
            </a:endParaRPr>
          </a:p>
          <a:p>
            <a:pPr marL="882650" indent="-17462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882650" algn="l"/>
              </a:tabLst>
            </a:pPr>
            <a:r>
              <a:rPr sz="1200" b="1" dirty="0">
                <a:latin typeface="Calibri"/>
                <a:cs typeface="Calibri"/>
              </a:rPr>
              <a:t>Git </a:t>
            </a:r>
            <a:r>
              <a:rPr sz="1200" dirty="0">
                <a:latin typeface="Calibri"/>
                <a:cs typeface="Calibri"/>
              </a:rPr>
              <a:t>est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logiciel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libre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gestion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versions.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C'est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outil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qui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permet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d'archiver 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maintenir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-10" dirty="0">
                <a:latin typeface="Calibri"/>
                <a:cs typeface="Calibri"/>
              </a:rPr>
              <a:t> différentes </a:t>
            </a:r>
            <a:r>
              <a:rPr sz="1200" dirty="0">
                <a:latin typeface="Calibri"/>
                <a:cs typeface="Calibri"/>
              </a:rPr>
              <a:t>versions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d'un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ensemble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fichiers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constituant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souvent</a:t>
            </a:r>
            <a:endParaRPr sz="1200">
              <a:latin typeface="Calibri"/>
              <a:cs typeface="Calibri"/>
            </a:endParaRPr>
          </a:p>
          <a:p>
            <a:pPr marL="881380">
              <a:lnSpc>
                <a:spcPct val="100000"/>
              </a:lnSpc>
              <a:spcBef>
                <a:spcPts val="50"/>
              </a:spcBef>
            </a:pPr>
            <a:r>
              <a:rPr sz="1150" dirty="0">
                <a:latin typeface="Calibri"/>
                <a:cs typeface="Calibri"/>
              </a:rPr>
              <a:t>le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code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source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d'un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projet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logiciel,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il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est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multi-langages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multi-plateformes.</a:t>
            </a:r>
            <a:r>
              <a:rPr sz="1150" spc="16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Git</a:t>
            </a:r>
            <a:r>
              <a:rPr sz="1150" b="1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est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devenu</a:t>
            </a:r>
            <a:r>
              <a:rPr sz="1150" spc="1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l'heure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actuelle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quasi-standard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794" y="53582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22676" y="4274820"/>
            <a:ext cx="5257800" cy="1573530"/>
            <a:chOff x="3122676" y="4274820"/>
            <a:chExt cx="5257800" cy="157353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970" y="4677407"/>
              <a:ext cx="224696" cy="25192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12626" y="4960824"/>
              <a:ext cx="449580" cy="252095"/>
            </a:xfrm>
            <a:custGeom>
              <a:avLst/>
              <a:gdLst/>
              <a:ahLst/>
              <a:cxnLst/>
              <a:rect l="l" t="t" r="r" b="b"/>
              <a:pathLst>
                <a:path w="449579" h="252095">
                  <a:moveTo>
                    <a:pt x="224692" y="0"/>
                  </a:moveTo>
                  <a:lnTo>
                    <a:pt x="178348" y="4329"/>
                  </a:lnTo>
                  <a:lnTo>
                    <a:pt x="132005" y="15745"/>
                  </a:lnTo>
                  <a:lnTo>
                    <a:pt x="74077" y="40938"/>
                  </a:lnTo>
                  <a:lnTo>
                    <a:pt x="22469" y="75577"/>
                  </a:lnTo>
                  <a:lnTo>
                    <a:pt x="1536" y="111890"/>
                  </a:lnTo>
                  <a:lnTo>
                    <a:pt x="0" y="125963"/>
                  </a:lnTo>
                  <a:lnTo>
                    <a:pt x="0" y="251921"/>
                  </a:lnTo>
                  <a:lnTo>
                    <a:pt x="449388" y="251921"/>
                  </a:lnTo>
                  <a:lnTo>
                    <a:pt x="449388" y="125963"/>
                  </a:lnTo>
                  <a:lnTo>
                    <a:pt x="436354" y="86107"/>
                  </a:lnTo>
                  <a:lnTo>
                    <a:pt x="402298" y="56043"/>
                  </a:lnTo>
                  <a:lnTo>
                    <a:pt x="346739" y="26422"/>
                  </a:lnTo>
                  <a:lnTo>
                    <a:pt x="295787" y="9299"/>
                  </a:lnTo>
                  <a:lnTo>
                    <a:pt x="249444" y="1131"/>
                  </a:lnTo>
                  <a:lnTo>
                    <a:pt x="224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2232" y="5312915"/>
              <a:ext cx="226204" cy="2519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809133" y="5596332"/>
              <a:ext cx="452755" cy="252095"/>
            </a:xfrm>
            <a:custGeom>
              <a:avLst/>
              <a:gdLst/>
              <a:ahLst/>
              <a:cxnLst/>
              <a:rect l="l" t="t" r="r" b="b"/>
              <a:pathLst>
                <a:path w="452754" h="252095">
                  <a:moveTo>
                    <a:pt x="226200" y="0"/>
                  </a:moveTo>
                  <a:lnTo>
                    <a:pt x="179545" y="4329"/>
                  </a:lnTo>
                  <a:lnTo>
                    <a:pt x="132891" y="15745"/>
                  </a:lnTo>
                  <a:lnTo>
                    <a:pt x="74574" y="40938"/>
                  </a:lnTo>
                  <a:lnTo>
                    <a:pt x="22620" y="75577"/>
                  </a:lnTo>
                  <a:lnTo>
                    <a:pt x="1546" y="111890"/>
                  </a:lnTo>
                  <a:lnTo>
                    <a:pt x="0" y="125963"/>
                  </a:lnTo>
                  <a:lnTo>
                    <a:pt x="0" y="251921"/>
                  </a:lnTo>
                  <a:lnTo>
                    <a:pt x="452404" y="251921"/>
                  </a:lnTo>
                  <a:lnTo>
                    <a:pt x="452404" y="125963"/>
                  </a:lnTo>
                  <a:lnTo>
                    <a:pt x="439283" y="86107"/>
                  </a:lnTo>
                  <a:lnTo>
                    <a:pt x="404998" y="56043"/>
                  </a:lnTo>
                  <a:lnTo>
                    <a:pt x="349066" y="26422"/>
                  </a:lnTo>
                  <a:lnTo>
                    <a:pt x="297772" y="9299"/>
                  </a:lnTo>
                  <a:lnTo>
                    <a:pt x="251118" y="1131"/>
                  </a:lnTo>
                  <a:lnTo>
                    <a:pt x="22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7786" y="4517387"/>
              <a:ext cx="224696" cy="2519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55442" y="4800804"/>
              <a:ext cx="449580" cy="252095"/>
            </a:xfrm>
            <a:custGeom>
              <a:avLst/>
              <a:gdLst/>
              <a:ahLst/>
              <a:cxnLst/>
              <a:rect l="l" t="t" r="r" b="b"/>
              <a:pathLst>
                <a:path w="449579" h="252095">
                  <a:moveTo>
                    <a:pt x="224692" y="0"/>
                  </a:moveTo>
                  <a:lnTo>
                    <a:pt x="178348" y="4329"/>
                  </a:lnTo>
                  <a:lnTo>
                    <a:pt x="132005" y="15745"/>
                  </a:lnTo>
                  <a:lnTo>
                    <a:pt x="74077" y="40938"/>
                  </a:lnTo>
                  <a:lnTo>
                    <a:pt x="22469" y="75577"/>
                  </a:lnTo>
                  <a:lnTo>
                    <a:pt x="1536" y="111890"/>
                  </a:lnTo>
                  <a:lnTo>
                    <a:pt x="0" y="125963"/>
                  </a:lnTo>
                  <a:lnTo>
                    <a:pt x="0" y="251921"/>
                  </a:lnTo>
                  <a:lnTo>
                    <a:pt x="449388" y="251921"/>
                  </a:lnTo>
                  <a:lnTo>
                    <a:pt x="449388" y="125963"/>
                  </a:lnTo>
                  <a:lnTo>
                    <a:pt x="436354" y="86107"/>
                  </a:lnTo>
                  <a:lnTo>
                    <a:pt x="402298" y="56043"/>
                  </a:lnTo>
                  <a:lnTo>
                    <a:pt x="346739" y="26422"/>
                  </a:lnTo>
                  <a:lnTo>
                    <a:pt x="295787" y="9299"/>
                  </a:lnTo>
                  <a:lnTo>
                    <a:pt x="249444" y="1131"/>
                  </a:lnTo>
                  <a:lnTo>
                    <a:pt x="224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77640" y="4473193"/>
              <a:ext cx="3653790" cy="1063625"/>
            </a:xfrm>
            <a:custGeom>
              <a:avLst/>
              <a:gdLst/>
              <a:ahLst/>
              <a:cxnLst/>
              <a:rect l="l" t="t" r="r" b="b"/>
              <a:pathLst>
                <a:path w="3653790" h="1063625">
                  <a:moveTo>
                    <a:pt x="1744218" y="1044321"/>
                  </a:moveTo>
                  <a:lnTo>
                    <a:pt x="1732635" y="1032891"/>
                  </a:lnTo>
                  <a:lnTo>
                    <a:pt x="1653286" y="954532"/>
                  </a:lnTo>
                  <a:lnTo>
                    <a:pt x="1641449" y="990663"/>
                  </a:lnTo>
                  <a:lnTo>
                    <a:pt x="114490" y="491197"/>
                  </a:lnTo>
                  <a:lnTo>
                    <a:pt x="116433" y="485267"/>
                  </a:lnTo>
                  <a:lnTo>
                    <a:pt x="126365" y="454914"/>
                  </a:lnTo>
                  <a:lnTo>
                    <a:pt x="0" y="473710"/>
                  </a:lnTo>
                  <a:lnTo>
                    <a:pt x="90805" y="563626"/>
                  </a:lnTo>
                  <a:lnTo>
                    <a:pt x="102654" y="527380"/>
                  </a:lnTo>
                  <a:lnTo>
                    <a:pt x="1629562" y="1026960"/>
                  </a:lnTo>
                  <a:lnTo>
                    <a:pt x="1617726" y="1063117"/>
                  </a:lnTo>
                  <a:lnTo>
                    <a:pt x="1744218" y="1044321"/>
                  </a:lnTo>
                  <a:close/>
                </a:path>
                <a:path w="3653790" h="1063625">
                  <a:moveTo>
                    <a:pt x="3645408" y="53086"/>
                  </a:moveTo>
                  <a:lnTo>
                    <a:pt x="3610927" y="37338"/>
                  </a:lnTo>
                  <a:lnTo>
                    <a:pt x="3529203" y="0"/>
                  </a:lnTo>
                  <a:lnTo>
                    <a:pt x="3530485" y="37338"/>
                  </a:lnTo>
                  <a:lnTo>
                    <a:pt x="3530511" y="38011"/>
                  </a:lnTo>
                  <a:lnTo>
                    <a:pt x="118148" y="157073"/>
                  </a:lnTo>
                  <a:lnTo>
                    <a:pt x="116840" y="118999"/>
                  </a:lnTo>
                  <a:lnTo>
                    <a:pt x="4572" y="180086"/>
                  </a:lnTo>
                  <a:lnTo>
                    <a:pt x="120777" y="233299"/>
                  </a:lnTo>
                  <a:lnTo>
                    <a:pt x="119481" y="195834"/>
                  </a:lnTo>
                  <a:lnTo>
                    <a:pt x="119456" y="195173"/>
                  </a:lnTo>
                  <a:lnTo>
                    <a:pt x="3531819" y="76111"/>
                  </a:lnTo>
                  <a:lnTo>
                    <a:pt x="3533140" y="114173"/>
                  </a:lnTo>
                  <a:lnTo>
                    <a:pt x="3645408" y="53086"/>
                  </a:lnTo>
                  <a:close/>
                </a:path>
                <a:path w="3653790" h="1063625">
                  <a:moveTo>
                    <a:pt x="3653790" y="181102"/>
                  </a:moveTo>
                  <a:lnTo>
                    <a:pt x="3526028" y="184785"/>
                  </a:lnTo>
                  <a:lnTo>
                    <a:pt x="3544087" y="218414"/>
                  </a:lnTo>
                  <a:lnTo>
                    <a:pt x="2396020" y="835025"/>
                  </a:lnTo>
                  <a:lnTo>
                    <a:pt x="2377948" y="801370"/>
                  </a:lnTo>
                  <a:lnTo>
                    <a:pt x="2304288" y="905891"/>
                  </a:lnTo>
                  <a:lnTo>
                    <a:pt x="2432050" y="902081"/>
                  </a:lnTo>
                  <a:lnTo>
                    <a:pt x="2418880" y="877570"/>
                  </a:lnTo>
                  <a:lnTo>
                    <a:pt x="2414028" y="868565"/>
                  </a:lnTo>
                  <a:lnTo>
                    <a:pt x="3562096" y="251955"/>
                  </a:lnTo>
                  <a:lnTo>
                    <a:pt x="3580130" y="285496"/>
                  </a:lnTo>
                  <a:lnTo>
                    <a:pt x="3633800" y="209423"/>
                  </a:lnTo>
                  <a:lnTo>
                    <a:pt x="3653790" y="18110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2676" y="4407408"/>
              <a:ext cx="278891" cy="283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1584" y="4274820"/>
              <a:ext cx="278892" cy="2834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4788" y="5545836"/>
              <a:ext cx="278891" cy="2834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18891" y="4349749"/>
              <a:ext cx="4884420" cy="1264285"/>
            </a:xfrm>
            <a:custGeom>
              <a:avLst/>
              <a:gdLst/>
              <a:ahLst/>
              <a:cxnLst/>
              <a:rect l="l" t="t" r="r" b="b"/>
              <a:pathLst>
                <a:path w="4884420" h="1264285">
                  <a:moveTo>
                    <a:pt x="561733" y="141211"/>
                  </a:moveTo>
                  <a:lnTo>
                    <a:pt x="559511" y="128981"/>
                  </a:lnTo>
                  <a:lnTo>
                    <a:pt x="553478" y="118973"/>
                  </a:lnTo>
                  <a:lnTo>
                    <a:pt x="544550" y="112204"/>
                  </a:lnTo>
                  <a:lnTo>
                    <a:pt x="533641" y="109728"/>
                  </a:lnTo>
                  <a:lnTo>
                    <a:pt x="519607" y="109728"/>
                  </a:lnTo>
                  <a:lnTo>
                    <a:pt x="519607" y="156959"/>
                  </a:lnTo>
                  <a:lnTo>
                    <a:pt x="519607" y="424637"/>
                  </a:lnTo>
                  <a:lnTo>
                    <a:pt x="126390" y="424637"/>
                  </a:lnTo>
                  <a:lnTo>
                    <a:pt x="126390" y="156959"/>
                  </a:lnTo>
                  <a:lnTo>
                    <a:pt x="519607" y="156959"/>
                  </a:lnTo>
                  <a:lnTo>
                    <a:pt x="519607" y="109728"/>
                  </a:lnTo>
                  <a:lnTo>
                    <a:pt x="112344" y="109728"/>
                  </a:lnTo>
                  <a:lnTo>
                    <a:pt x="101434" y="112204"/>
                  </a:lnTo>
                  <a:lnTo>
                    <a:pt x="92506" y="118973"/>
                  </a:lnTo>
                  <a:lnTo>
                    <a:pt x="86474" y="128981"/>
                  </a:lnTo>
                  <a:lnTo>
                    <a:pt x="84251" y="141211"/>
                  </a:lnTo>
                  <a:lnTo>
                    <a:pt x="84251" y="471868"/>
                  </a:lnTo>
                  <a:lnTo>
                    <a:pt x="561733" y="471868"/>
                  </a:lnTo>
                  <a:lnTo>
                    <a:pt x="561733" y="424637"/>
                  </a:lnTo>
                  <a:lnTo>
                    <a:pt x="561733" y="156959"/>
                  </a:lnTo>
                  <a:lnTo>
                    <a:pt x="561733" y="141211"/>
                  </a:lnTo>
                  <a:close/>
                </a:path>
                <a:path w="4884420" h="1264285">
                  <a:moveTo>
                    <a:pt x="645998" y="503351"/>
                  </a:moveTo>
                  <a:lnTo>
                    <a:pt x="365125" y="503351"/>
                  </a:lnTo>
                  <a:lnTo>
                    <a:pt x="365125" y="515950"/>
                  </a:lnTo>
                  <a:lnTo>
                    <a:pt x="362318" y="519099"/>
                  </a:lnTo>
                  <a:lnTo>
                    <a:pt x="283667" y="519099"/>
                  </a:lnTo>
                  <a:lnTo>
                    <a:pt x="280860" y="515950"/>
                  </a:lnTo>
                  <a:lnTo>
                    <a:pt x="280860" y="503351"/>
                  </a:lnTo>
                  <a:lnTo>
                    <a:pt x="0" y="503351"/>
                  </a:lnTo>
                  <a:lnTo>
                    <a:pt x="0" y="519099"/>
                  </a:lnTo>
                  <a:lnTo>
                    <a:pt x="2209" y="531329"/>
                  </a:lnTo>
                  <a:lnTo>
                    <a:pt x="8242" y="541337"/>
                  </a:lnTo>
                  <a:lnTo>
                    <a:pt x="17183" y="548106"/>
                  </a:lnTo>
                  <a:lnTo>
                    <a:pt x="28079" y="550595"/>
                  </a:lnTo>
                  <a:lnTo>
                    <a:pt x="617905" y="550595"/>
                  </a:lnTo>
                  <a:lnTo>
                    <a:pt x="628815" y="548106"/>
                  </a:lnTo>
                  <a:lnTo>
                    <a:pt x="637743" y="541337"/>
                  </a:lnTo>
                  <a:lnTo>
                    <a:pt x="643775" y="531329"/>
                  </a:lnTo>
                  <a:lnTo>
                    <a:pt x="645998" y="519099"/>
                  </a:lnTo>
                  <a:lnTo>
                    <a:pt x="645998" y="503351"/>
                  </a:lnTo>
                  <a:close/>
                </a:path>
                <a:path w="4884420" h="1264285">
                  <a:moveTo>
                    <a:pt x="2956776" y="854443"/>
                  </a:moveTo>
                  <a:lnTo>
                    <a:pt x="2954553" y="842213"/>
                  </a:lnTo>
                  <a:lnTo>
                    <a:pt x="2948470" y="832205"/>
                  </a:lnTo>
                  <a:lnTo>
                    <a:pt x="2939478" y="825436"/>
                  </a:lnTo>
                  <a:lnTo>
                    <a:pt x="2928505" y="822960"/>
                  </a:lnTo>
                  <a:lnTo>
                    <a:pt x="2914370" y="822960"/>
                  </a:lnTo>
                  <a:lnTo>
                    <a:pt x="2914370" y="870191"/>
                  </a:lnTo>
                  <a:lnTo>
                    <a:pt x="2914370" y="1137869"/>
                  </a:lnTo>
                  <a:lnTo>
                    <a:pt x="2518511" y="1137869"/>
                  </a:lnTo>
                  <a:lnTo>
                    <a:pt x="2518511" y="870191"/>
                  </a:lnTo>
                  <a:lnTo>
                    <a:pt x="2914370" y="870191"/>
                  </a:lnTo>
                  <a:lnTo>
                    <a:pt x="2914370" y="822960"/>
                  </a:lnTo>
                  <a:lnTo>
                    <a:pt x="2504376" y="822960"/>
                  </a:lnTo>
                  <a:lnTo>
                    <a:pt x="2493391" y="825436"/>
                  </a:lnTo>
                  <a:lnTo>
                    <a:pt x="2484399" y="832205"/>
                  </a:lnTo>
                  <a:lnTo>
                    <a:pt x="2478328" y="842213"/>
                  </a:lnTo>
                  <a:lnTo>
                    <a:pt x="2476093" y="854443"/>
                  </a:lnTo>
                  <a:lnTo>
                    <a:pt x="2476093" y="1185100"/>
                  </a:lnTo>
                  <a:lnTo>
                    <a:pt x="2956776" y="1185100"/>
                  </a:lnTo>
                  <a:lnTo>
                    <a:pt x="2956776" y="1137869"/>
                  </a:lnTo>
                  <a:lnTo>
                    <a:pt x="2956776" y="870191"/>
                  </a:lnTo>
                  <a:lnTo>
                    <a:pt x="2956776" y="854443"/>
                  </a:lnTo>
                  <a:close/>
                </a:path>
                <a:path w="4884420" h="1264285">
                  <a:moveTo>
                    <a:pt x="3041612" y="1216583"/>
                  </a:moveTo>
                  <a:lnTo>
                    <a:pt x="2758846" y="1216583"/>
                  </a:lnTo>
                  <a:lnTo>
                    <a:pt x="2758846" y="1229182"/>
                  </a:lnTo>
                  <a:lnTo>
                    <a:pt x="2756027" y="1232331"/>
                  </a:lnTo>
                  <a:lnTo>
                    <a:pt x="2676855" y="1232331"/>
                  </a:lnTo>
                  <a:lnTo>
                    <a:pt x="2674023" y="1229182"/>
                  </a:lnTo>
                  <a:lnTo>
                    <a:pt x="2674023" y="1216583"/>
                  </a:lnTo>
                  <a:lnTo>
                    <a:pt x="2391270" y="1216583"/>
                  </a:lnTo>
                  <a:lnTo>
                    <a:pt x="2391270" y="1232331"/>
                  </a:lnTo>
                  <a:lnTo>
                    <a:pt x="2393505" y="1244561"/>
                  </a:lnTo>
                  <a:lnTo>
                    <a:pt x="2399576" y="1254569"/>
                  </a:lnTo>
                  <a:lnTo>
                    <a:pt x="2408567" y="1261338"/>
                  </a:lnTo>
                  <a:lnTo>
                    <a:pt x="2419553" y="1263827"/>
                  </a:lnTo>
                  <a:lnTo>
                    <a:pt x="3013329" y="1263827"/>
                  </a:lnTo>
                  <a:lnTo>
                    <a:pt x="3024314" y="1261338"/>
                  </a:lnTo>
                  <a:lnTo>
                    <a:pt x="3033293" y="1254569"/>
                  </a:lnTo>
                  <a:lnTo>
                    <a:pt x="3039376" y="1244561"/>
                  </a:lnTo>
                  <a:lnTo>
                    <a:pt x="3041612" y="1232331"/>
                  </a:lnTo>
                  <a:lnTo>
                    <a:pt x="3041612" y="1216583"/>
                  </a:lnTo>
                  <a:close/>
                </a:path>
                <a:path w="4884420" h="1264285">
                  <a:moveTo>
                    <a:pt x="4799977" y="31483"/>
                  </a:moveTo>
                  <a:lnTo>
                    <a:pt x="4797755" y="19253"/>
                  </a:lnTo>
                  <a:lnTo>
                    <a:pt x="4791722" y="9245"/>
                  </a:lnTo>
                  <a:lnTo>
                    <a:pt x="4782794" y="2476"/>
                  </a:lnTo>
                  <a:lnTo>
                    <a:pt x="4771885" y="0"/>
                  </a:lnTo>
                  <a:lnTo>
                    <a:pt x="4757852" y="0"/>
                  </a:lnTo>
                  <a:lnTo>
                    <a:pt x="4757852" y="47231"/>
                  </a:lnTo>
                  <a:lnTo>
                    <a:pt x="4757852" y="314909"/>
                  </a:lnTo>
                  <a:lnTo>
                    <a:pt x="4364634" y="314909"/>
                  </a:lnTo>
                  <a:lnTo>
                    <a:pt x="4364634" y="47231"/>
                  </a:lnTo>
                  <a:lnTo>
                    <a:pt x="4757852" y="47231"/>
                  </a:lnTo>
                  <a:lnTo>
                    <a:pt x="4757852" y="0"/>
                  </a:lnTo>
                  <a:lnTo>
                    <a:pt x="4350588" y="0"/>
                  </a:lnTo>
                  <a:lnTo>
                    <a:pt x="4339679" y="2476"/>
                  </a:lnTo>
                  <a:lnTo>
                    <a:pt x="4330751" y="9245"/>
                  </a:lnTo>
                  <a:lnTo>
                    <a:pt x="4324718" y="19253"/>
                  </a:lnTo>
                  <a:lnTo>
                    <a:pt x="4322496" y="31483"/>
                  </a:lnTo>
                  <a:lnTo>
                    <a:pt x="4322496" y="362140"/>
                  </a:lnTo>
                  <a:lnTo>
                    <a:pt x="4799977" y="362140"/>
                  </a:lnTo>
                  <a:lnTo>
                    <a:pt x="4799977" y="314909"/>
                  </a:lnTo>
                  <a:lnTo>
                    <a:pt x="4799977" y="47231"/>
                  </a:lnTo>
                  <a:lnTo>
                    <a:pt x="4799977" y="31483"/>
                  </a:lnTo>
                  <a:close/>
                </a:path>
                <a:path w="4884420" h="1264285">
                  <a:moveTo>
                    <a:pt x="4884242" y="393623"/>
                  </a:moveTo>
                  <a:lnTo>
                    <a:pt x="4603369" y="393623"/>
                  </a:lnTo>
                  <a:lnTo>
                    <a:pt x="4603369" y="406222"/>
                  </a:lnTo>
                  <a:lnTo>
                    <a:pt x="4600562" y="409371"/>
                  </a:lnTo>
                  <a:lnTo>
                    <a:pt x="4521911" y="409371"/>
                  </a:lnTo>
                  <a:lnTo>
                    <a:pt x="4519104" y="406222"/>
                  </a:lnTo>
                  <a:lnTo>
                    <a:pt x="4519104" y="393623"/>
                  </a:lnTo>
                  <a:lnTo>
                    <a:pt x="4238244" y="393623"/>
                  </a:lnTo>
                  <a:lnTo>
                    <a:pt x="4238244" y="409371"/>
                  </a:lnTo>
                  <a:lnTo>
                    <a:pt x="4240454" y="421601"/>
                  </a:lnTo>
                  <a:lnTo>
                    <a:pt x="4246486" y="431609"/>
                  </a:lnTo>
                  <a:lnTo>
                    <a:pt x="4255427" y="438378"/>
                  </a:lnTo>
                  <a:lnTo>
                    <a:pt x="4266323" y="440867"/>
                  </a:lnTo>
                  <a:lnTo>
                    <a:pt x="4856150" y="440867"/>
                  </a:lnTo>
                  <a:lnTo>
                    <a:pt x="4867059" y="438378"/>
                  </a:lnTo>
                  <a:lnTo>
                    <a:pt x="4875987" y="431609"/>
                  </a:lnTo>
                  <a:lnTo>
                    <a:pt x="4882019" y="421601"/>
                  </a:lnTo>
                  <a:lnTo>
                    <a:pt x="4884242" y="409371"/>
                  </a:lnTo>
                  <a:lnTo>
                    <a:pt x="4884242" y="393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8</a:t>
            </a:fld>
            <a:endParaRPr sz="1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72084" y="1426464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11516487" y="0"/>
                  </a:moveTo>
                  <a:lnTo>
                    <a:pt x="0" y="0"/>
                  </a:lnTo>
                  <a:lnTo>
                    <a:pt x="0" y="5152516"/>
                  </a:lnTo>
                  <a:lnTo>
                    <a:pt x="11516487" y="5152516"/>
                  </a:lnTo>
                  <a:lnTo>
                    <a:pt x="11516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2084" y="1426464"/>
              <a:ext cx="11516995" cy="5153025"/>
            </a:xfrm>
            <a:custGeom>
              <a:avLst/>
              <a:gdLst/>
              <a:ahLst/>
              <a:cxnLst/>
              <a:rect l="l" t="t" r="r" b="b"/>
              <a:pathLst>
                <a:path w="11516995" h="5153025">
                  <a:moveTo>
                    <a:pt x="0" y="5152516"/>
                  </a:moveTo>
                  <a:lnTo>
                    <a:pt x="11516487" y="5152516"/>
                  </a:lnTo>
                  <a:lnTo>
                    <a:pt x="11516487" y="0"/>
                  </a:lnTo>
                  <a:lnTo>
                    <a:pt x="0" y="0"/>
                  </a:lnTo>
                  <a:lnTo>
                    <a:pt x="0" y="5152516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" y="5020055"/>
              <a:ext cx="558165" cy="1348740"/>
            </a:xfrm>
            <a:custGeom>
              <a:avLst/>
              <a:gdLst/>
              <a:ahLst/>
              <a:cxnLst/>
              <a:rect l="l" t="t" r="r" b="b"/>
              <a:pathLst>
                <a:path w="558165" h="1348739">
                  <a:moveTo>
                    <a:pt x="557657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88" y="1128280"/>
                  </a:lnTo>
                  <a:lnTo>
                    <a:pt x="17437" y="1173695"/>
                  </a:lnTo>
                  <a:lnTo>
                    <a:pt x="38061" y="1215517"/>
                  </a:lnTo>
                  <a:lnTo>
                    <a:pt x="65570" y="1252994"/>
                  </a:lnTo>
                  <a:lnTo>
                    <a:pt x="99174" y="1285341"/>
                  </a:lnTo>
                  <a:lnTo>
                    <a:pt x="138087" y="1311833"/>
                  </a:lnTo>
                  <a:lnTo>
                    <a:pt x="181521" y="1331696"/>
                  </a:lnTo>
                  <a:lnTo>
                    <a:pt x="228701" y="1344168"/>
                  </a:lnTo>
                  <a:lnTo>
                    <a:pt x="278828" y="1348486"/>
                  </a:lnTo>
                  <a:lnTo>
                    <a:pt x="557657" y="1348486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8368" y="100584"/>
            <a:ext cx="11535410" cy="5982970"/>
            <a:chOff x="658368" y="100584"/>
            <a:chExt cx="11535410" cy="59829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075" y="100584"/>
              <a:ext cx="630935" cy="6172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815" y="4343412"/>
              <a:ext cx="5058918" cy="17167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11" y="4539995"/>
              <a:ext cx="4471416" cy="11292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368" y="2514600"/>
              <a:ext cx="5552694" cy="16939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963" y="2711195"/>
              <a:ext cx="4965192" cy="11064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9883" y="2606039"/>
              <a:ext cx="6263639" cy="16893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6479" y="2802635"/>
              <a:ext cx="5952744" cy="11018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5039" y="4343387"/>
              <a:ext cx="5863590" cy="17396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1635" y="4539995"/>
              <a:ext cx="5276088" cy="1152143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7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70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190"/>
              </a:lnSpc>
            </a:pPr>
            <a:fld id="{81D60167-4931-47E6-BA6A-407CBD079E47}" type="slidenum">
              <a:rPr sz="1000" spc="-25" dirty="0"/>
              <a:t>80</a:t>
            </a:fld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92456" y="923035"/>
            <a:ext cx="5443220" cy="1219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550">
              <a:latin typeface="Calibri"/>
              <a:cs typeface="Calibri"/>
            </a:endParaRPr>
          </a:p>
          <a:p>
            <a:pPr marL="667385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Analyser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SonarQube:</a:t>
            </a:r>
            <a:endParaRPr sz="1550">
              <a:latin typeface="Calibri"/>
              <a:cs typeface="Calibri"/>
            </a:endParaRPr>
          </a:p>
          <a:p>
            <a:pPr marL="956310" indent="-175895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tabLst>
                <a:tab pos="956310" algn="l"/>
              </a:tabLst>
            </a:pPr>
            <a:r>
              <a:rPr sz="1150" dirty="0">
                <a:latin typeface="Calibri"/>
                <a:cs typeface="Calibri"/>
              </a:rPr>
              <a:t>On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peut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voir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erreurs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code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avec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suggestion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correction: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6487795" cy="6858000"/>
            <a:chOff x="4572" y="0"/>
            <a:chExt cx="64877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" y="0"/>
              <a:ext cx="6487667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6595"/>
              <a:ext cx="1028700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923" y="379475"/>
              <a:ext cx="2002536" cy="649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623" y="461772"/>
              <a:ext cx="2505455" cy="6492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93330" y="-38277"/>
            <a:ext cx="2668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CHAPITRE</a:t>
            </a:r>
            <a:r>
              <a:rPr sz="4400" b="0" spc="-195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0303" y="628853"/>
            <a:ext cx="5540375" cy="759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Manipuler</a:t>
            </a:r>
            <a:r>
              <a:rPr sz="2400" b="1" spc="-1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l’outil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mesure</a:t>
            </a:r>
            <a:r>
              <a:rPr sz="2400" b="1" spc="-1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qualité</a:t>
            </a:r>
            <a:r>
              <a:rPr sz="2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  <a:p>
            <a:pPr marR="69215" algn="ctr">
              <a:lnSpc>
                <a:spcPct val="100000"/>
              </a:lnSpc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code</a:t>
            </a:r>
            <a:r>
              <a:rPr sz="2400" b="1" spc="-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(SonarQube)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9175" y="2200630"/>
            <a:ext cx="5507990" cy="16275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Notions des</a:t>
            </a:r>
            <a:r>
              <a:rPr sz="1550" spc="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métriques</a:t>
            </a:r>
            <a:r>
              <a:rPr sz="1550" spc="-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la</a:t>
            </a:r>
            <a:r>
              <a:rPr sz="155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qualité</a:t>
            </a:r>
            <a:r>
              <a:rPr sz="1550" spc="-6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1550" spc="4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Présentation</a:t>
            </a:r>
            <a:r>
              <a:rPr sz="1550" spc="-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7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Installation</a:t>
            </a:r>
            <a:r>
              <a:rPr sz="1550" spc="-114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6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SonarQube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55600" algn="l"/>
              </a:tabLst>
            </a:pP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Analyse</a:t>
            </a:r>
            <a:r>
              <a:rPr sz="155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de</a:t>
            </a:r>
            <a:r>
              <a:rPr sz="1550" spc="5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r>
              <a:rPr sz="1550" spc="-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source</a:t>
            </a:r>
            <a:r>
              <a:rPr sz="155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BEBEBE"/>
                </a:solidFill>
                <a:latin typeface="Calibri"/>
                <a:cs typeface="Calibri"/>
              </a:rPr>
              <a:t>avec</a:t>
            </a:r>
            <a:r>
              <a:rPr sz="1550" spc="-10" dirty="0">
                <a:solidFill>
                  <a:srgbClr val="BEBEBE"/>
                </a:solidFill>
                <a:latin typeface="Calibri"/>
                <a:cs typeface="Calibri"/>
              </a:rPr>
              <a:t> SonarQube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55600" algn="l"/>
              </a:tabLst>
            </a:pP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Intégration</a:t>
            </a:r>
            <a:r>
              <a:rPr sz="1550" b="1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1550" b="1" spc="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SonarQube</a:t>
            </a:r>
            <a:r>
              <a:rPr sz="155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aves</a:t>
            </a:r>
            <a:r>
              <a:rPr sz="155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les</a:t>
            </a:r>
            <a:r>
              <a:rPr sz="1550" b="1" spc="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outils</a:t>
            </a:r>
            <a:r>
              <a:rPr sz="1550" b="1" spc="-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ALM</a:t>
            </a:r>
            <a:r>
              <a:rPr sz="155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C000"/>
                </a:solidFill>
                <a:latin typeface="Calibri"/>
                <a:cs typeface="Calibri"/>
              </a:rPr>
              <a:t>et</a:t>
            </a:r>
            <a:r>
              <a:rPr sz="155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FFC000"/>
                </a:solidFill>
                <a:latin typeface="Calibri"/>
                <a:cs typeface="Calibri"/>
              </a:rPr>
              <a:t>Configuration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17220" y="1485900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11511915" y="0"/>
                  </a:moveTo>
                  <a:lnTo>
                    <a:pt x="0" y="0"/>
                  </a:lnTo>
                  <a:lnTo>
                    <a:pt x="0" y="5157089"/>
                  </a:lnTo>
                  <a:lnTo>
                    <a:pt x="11511915" y="5157089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" y="1485900"/>
              <a:ext cx="11511915" cy="5157470"/>
            </a:xfrm>
            <a:custGeom>
              <a:avLst/>
              <a:gdLst/>
              <a:ahLst/>
              <a:cxnLst/>
              <a:rect l="l" t="t" r="r" b="b"/>
              <a:pathLst>
                <a:path w="11511915" h="5157470">
                  <a:moveTo>
                    <a:pt x="0" y="5157089"/>
                  </a:moveTo>
                  <a:lnTo>
                    <a:pt x="11511915" y="5157089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7089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" y="5084064"/>
              <a:ext cx="553085" cy="1344295"/>
            </a:xfrm>
            <a:custGeom>
              <a:avLst/>
              <a:gdLst/>
              <a:ahLst/>
              <a:cxnLst/>
              <a:rect l="l" t="t" r="r" b="b"/>
              <a:pathLst>
                <a:path w="553085" h="1344295">
                  <a:moveTo>
                    <a:pt x="553085" y="0"/>
                  </a:moveTo>
                  <a:lnTo>
                    <a:pt x="0" y="0"/>
                  </a:lnTo>
                  <a:lnTo>
                    <a:pt x="0" y="1076350"/>
                  </a:lnTo>
                  <a:lnTo>
                    <a:pt x="4451" y="1124445"/>
                  </a:lnTo>
                  <a:lnTo>
                    <a:pt x="17296" y="1169720"/>
                  </a:lnTo>
                  <a:lnTo>
                    <a:pt x="37749" y="1211402"/>
                  </a:lnTo>
                  <a:lnTo>
                    <a:pt x="65035" y="1248740"/>
                  </a:lnTo>
                  <a:lnTo>
                    <a:pt x="98361" y="1280985"/>
                  </a:lnTo>
                  <a:lnTo>
                    <a:pt x="136956" y="1307388"/>
                  </a:lnTo>
                  <a:lnTo>
                    <a:pt x="180035" y="1327175"/>
                  </a:lnTo>
                  <a:lnTo>
                    <a:pt x="226822" y="1339608"/>
                  </a:lnTo>
                  <a:lnTo>
                    <a:pt x="276542" y="1343914"/>
                  </a:lnTo>
                  <a:lnTo>
                    <a:pt x="553085" y="1343914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7471"/>
              <a:ext cx="658368" cy="6492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890" y="303402"/>
            <a:ext cx="4617720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8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65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890" y="948309"/>
            <a:ext cx="38347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Intégration</a:t>
            </a:r>
            <a:r>
              <a:rPr sz="155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ALM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4590" y="1851152"/>
            <a:ext cx="317119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Calibri"/>
                <a:cs typeface="Calibri"/>
              </a:rPr>
              <a:t>dans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grand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projet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d’équipe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où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les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612" y="1435588"/>
            <a:ext cx="6765290" cy="92519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Intégration</a:t>
            </a:r>
            <a:r>
              <a:rPr sz="155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1550" b="1" spc="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ALM</a:t>
            </a:r>
            <a:r>
              <a:rPr sz="155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725"/>
              </a:spcBef>
            </a:pPr>
            <a:r>
              <a:rPr sz="1550" dirty="0">
                <a:latin typeface="Calibri"/>
                <a:cs typeface="Calibri"/>
              </a:rPr>
              <a:t>Le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schéma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suivant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montre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comment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SonarQube</a:t>
            </a:r>
            <a:r>
              <a:rPr sz="1550" b="1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s'intègre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d'autres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outils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ALM</a:t>
            </a:r>
            <a:r>
              <a:rPr sz="1575" b="1" spc="-30" baseline="23809" dirty="0">
                <a:latin typeface="Calibri"/>
                <a:cs typeface="Calibri"/>
              </a:rPr>
              <a:t>1</a:t>
            </a:r>
            <a:endParaRPr sz="1575" baseline="23809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différents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composants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SonarQube</a:t>
            </a:r>
            <a:r>
              <a:rPr sz="1550" b="1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sont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utilisés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8635" y="2157983"/>
            <a:ext cx="6373368" cy="37170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77153" y="6056477"/>
            <a:ext cx="206883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dirty="0">
                <a:solidFill>
                  <a:srgbClr val="7E7E7E"/>
                </a:solidFill>
                <a:latin typeface="Calibri"/>
                <a:cs typeface="Calibri"/>
              </a:rPr>
              <a:t>Source</a:t>
            </a:r>
            <a:r>
              <a:rPr sz="1050" b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7E7E7E"/>
                </a:solidFill>
                <a:latin typeface="Calibri"/>
                <a:cs typeface="Calibri"/>
              </a:rPr>
              <a:t>:https://docs.sonarqube.org/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67739" y="2856052"/>
            <a:ext cx="3358515" cy="17360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350" baseline="27777" dirty="0">
                <a:solidFill>
                  <a:srgbClr val="1F2021"/>
                </a:solidFill>
                <a:latin typeface="Calibri"/>
                <a:cs typeface="Calibri"/>
              </a:rPr>
              <a:t>1</a:t>
            </a:r>
            <a:r>
              <a:rPr sz="1350" spc="44" baseline="27777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L'</a:t>
            </a:r>
            <a:r>
              <a:rPr sz="1400" b="1" spc="-10" dirty="0">
                <a:solidFill>
                  <a:srgbClr val="1F2021"/>
                </a:solidFill>
                <a:latin typeface="Calibri"/>
                <a:cs typeface="Calibri"/>
              </a:rPr>
              <a:t>application</a:t>
            </a:r>
            <a:r>
              <a:rPr sz="1400" b="1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F2021"/>
                </a:solidFill>
                <a:latin typeface="Calibri"/>
                <a:cs typeface="Calibri"/>
              </a:rPr>
              <a:t>life</a:t>
            </a:r>
            <a:r>
              <a:rPr sz="1400" b="1" spc="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F2021"/>
                </a:solidFill>
                <a:latin typeface="Calibri"/>
                <a:cs typeface="Calibri"/>
              </a:rPr>
              <a:t>cycle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1400" b="1" spc="-10" dirty="0">
                <a:solidFill>
                  <a:srgbClr val="1F2021"/>
                </a:solidFill>
                <a:latin typeface="Calibri"/>
                <a:cs typeface="Calibri"/>
              </a:rPr>
              <a:t>management</a:t>
            </a:r>
            <a:r>
              <a:rPr sz="1400" b="1" spc="-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400" spc="-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F2021"/>
                </a:solidFill>
                <a:latin typeface="Calibri"/>
                <a:cs typeface="Calibri"/>
              </a:rPr>
              <a:t>ALM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:est</a:t>
            </a:r>
            <a:r>
              <a:rPr sz="1400" spc="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 processus</a:t>
            </a:r>
            <a:r>
              <a:rPr sz="1400" spc="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global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ts val="1670"/>
              </a:lnSpc>
              <a:spcBef>
                <a:spcPts val="10"/>
              </a:spcBef>
            </a:pP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4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cycle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d'un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logiciel.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ts val="1670"/>
              </a:lnSpc>
            </a:pP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C’est</a:t>
            </a:r>
            <a:r>
              <a:rPr sz="1400" spc="-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l</a:t>
            </a:r>
            <a:r>
              <a:rPr sz="1400" spc="-7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'ensemble</a:t>
            </a:r>
            <a:r>
              <a:rPr sz="1400" spc="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moyens</a:t>
            </a:r>
            <a:r>
              <a:rPr sz="1400" spc="-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nécessaires</a:t>
            </a:r>
            <a:r>
              <a:rPr sz="140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1F2021"/>
                </a:solidFill>
                <a:latin typeface="Calibri"/>
                <a:cs typeface="Calibri"/>
              </a:rPr>
              <a:t>au</a:t>
            </a:r>
            <a:endParaRPr sz="1400">
              <a:latin typeface="Calibri"/>
              <a:cs typeface="Calibri"/>
            </a:endParaRPr>
          </a:p>
          <a:p>
            <a:pPr marL="38100" marR="102870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développement</a:t>
            </a:r>
            <a:r>
              <a:rPr sz="1400" spc="5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ou</a:t>
            </a:r>
            <a:r>
              <a:rPr sz="1400" spc="-6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à la</a:t>
            </a:r>
            <a:r>
              <a:rPr sz="1400" spc="-3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maintenance</a:t>
            </a:r>
            <a:r>
              <a:rPr sz="1400" spc="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1F2021"/>
                </a:solidFill>
                <a:latin typeface="Calibri"/>
                <a:cs typeface="Calibri"/>
              </a:rPr>
              <a:t>d'une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application.</a:t>
            </a:r>
            <a:r>
              <a:rPr sz="14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Cela</a:t>
            </a:r>
            <a:r>
              <a:rPr sz="1400" spc="-5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concerne</a:t>
            </a:r>
            <a:r>
              <a:rPr sz="1400" spc="-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activités d'ingénierie</a:t>
            </a:r>
            <a:r>
              <a:rPr sz="1400" spc="1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logicielle</a:t>
            </a:r>
            <a:r>
              <a:rPr sz="1400" spc="-2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comme</a:t>
            </a:r>
            <a:r>
              <a:rPr sz="1400" spc="-8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activités</a:t>
            </a:r>
            <a:r>
              <a:rPr sz="1400" spc="-4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1F2021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gestion</a:t>
            </a:r>
            <a:r>
              <a:rPr sz="1400" spc="-30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2021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2021"/>
                </a:solidFill>
                <a:latin typeface="Calibri"/>
                <a:cs typeface="Calibri"/>
              </a:rPr>
              <a:t>projet.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17220" y="1504187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11511915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511915" y="5152517"/>
                  </a:lnTo>
                  <a:lnTo>
                    <a:pt x="11511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" y="1504187"/>
              <a:ext cx="11511915" cy="5153025"/>
            </a:xfrm>
            <a:custGeom>
              <a:avLst/>
              <a:gdLst/>
              <a:ahLst/>
              <a:cxnLst/>
              <a:rect l="l" t="t" r="r" b="b"/>
              <a:pathLst>
                <a:path w="11511915" h="5153025">
                  <a:moveTo>
                    <a:pt x="0" y="5152517"/>
                  </a:moveTo>
                  <a:lnTo>
                    <a:pt x="11511915" y="5152517"/>
                  </a:lnTo>
                  <a:lnTo>
                    <a:pt x="11511915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" y="5097779"/>
              <a:ext cx="553085" cy="1348740"/>
            </a:xfrm>
            <a:custGeom>
              <a:avLst/>
              <a:gdLst/>
              <a:ahLst/>
              <a:cxnLst/>
              <a:rect l="l" t="t" r="r" b="b"/>
              <a:pathLst>
                <a:path w="553085" h="1348739">
                  <a:moveTo>
                    <a:pt x="553085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451" y="1128280"/>
                  </a:lnTo>
                  <a:lnTo>
                    <a:pt x="17296" y="1173695"/>
                  </a:lnTo>
                  <a:lnTo>
                    <a:pt x="37749" y="1215517"/>
                  </a:lnTo>
                  <a:lnTo>
                    <a:pt x="65035" y="1252994"/>
                  </a:lnTo>
                  <a:lnTo>
                    <a:pt x="98361" y="1285341"/>
                  </a:lnTo>
                  <a:lnTo>
                    <a:pt x="136956" y="1311833"/>
                  </a:lnTo>
                  <a:lnTo>
                    <a:pt x="180035" y="1331696"/>
                  </a:lnTo>
                  <a:lnTo>
                    <a:pt x="226822" y="1344168"/>
                  </a:lnTo>
                  <a:lnTo>
                    <a:pt x="276542" y="1348486"/>
                  </a:lnTo>
                  <a:lnTo>
                    <a:pt x="553085" y="1348486"/>
                  </a:lnTo>
                  <a:lnTo>
                    <a:pt x="55308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7471"/>
              <a:ext cx="658368" cy="6492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890" y="303402"/>
            <a:ext cx="4617720" cy="648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02-</a:t>
            </a:r>
            <a:r>
              <a:rPr dirty="0"/>
              <a:t>Manipuler</a:t>
            </a:r>
            <a:r>
              <a:rPr spc="-120" dirty="0"/>
              <a:t> </a:t>
            </a:r>
            <a:r>
              <a:rPr spc="-25" dirty="0"/>
              <a:t>l’outil</a:t>
            </a:r>
            <a:r>
              <a:rPr spc="-8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mesure</a:t>
            </a:r>
            <a:r>
              <a:rPr spc="-5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la</a:t>
            </a:r>
            <a:r>
              <a:rPr spc="-40" dirty="0"/>
              <a:t> </a:t>
            </a:r>
            <a:r>
              <a:rPr spc="-10" dirty="0"/>
              <a:t>qualité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du</a:t>
            </a:r>
            <a:r>
              <a:rPr spc="-40" dirty="0"/>
              <a:t> </a:t>
            </a:r>
            <a:r>
              <a:rPr dirty="0"/>
              <a:t>code</a:t>
            </a:r>
            <a:r>
              <a:rPr spc="-65" dirty="0"/>
              <a:t> </a:t>
            </a:r>
            <a:r>
              <a:rPr spc="-10" dirty="0"/>
              <a:t>(SonarQube)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890" y="948309"/>
            <a:ext cx="383476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Intégration</a:t>
            </a:r>
            <a:r>
              <a:rPr sz="155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SonarQube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1550" b="1" spc="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ALM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012" y="1435939"/>
            <a:ext cx="4382135" cy="6000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Intégration</a:t>
            </a:r>
            <a:r>
              <a:rPr sz="155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Application</a:t>
            </a:r>
            <a:r>
              <a:rPr sz="155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Life</a:t>
            </a:r>
            <a:r>
              <a:rPr sz="1550" b="1" spc="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007842"/>
                </a:solidFill>
                <a:latin typeface="Calibri"/>
                <a:cs typeface="Calibri"/>
              </a:rPr>
              <a:t>management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66065" indent="-17526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66065" algn="l"/>
              </a:tabLst>
            </a:pPr>
            <a:r>
              <a:rPr sz="1150" b="1" dirty="0">
                <a:latin typeface="Calibri"/>
                <a:cs typeface="Calibri"/>
              </a:rPr>
              <a:t>Les</a:t>
            </a:r>
            <a:r>
              <a:rPr sz="1150" b="1" spc="10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rôles</a:t>
            </a:r>
            <a:r>
              <a:rPr sz="1150" b="1" spc="6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dans</a:t>
            </a:r>
            <a:r>
              <a:rPr sz="1150" b="1" spc="10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le</a:t>
            </a:r>
            <a:r>
              <a:rPr sz="1150" b="1" spc="12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schéma</a:t>
            </a:r>
            <a:r>
              <a:rPr sz="1150" b="1" spc="10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selon</a:t>
            </a:r>
            <a:r>
              <a:rPr sz="1150" b="1" spc="12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les</a:t>
            </a:r>
            <a:r>
              <a:rPr sz="1150" b="1" spc="10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numéros</a:t>
            </a:r>
            <a:r>
              <a:rPr sz="1150" b="1" spc="60" dirty="0">
                <a:latin typeface="Calibri"/>
                <a:cs typeface="Calibri"/>
              </a:rPr>
              <a:t> </a:t>
            </a:r>
            <a:r>
              <a:rPr sz="1150" b="1" spc="-50" dirty="0"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82278" y="1840229"/>
            <a:ext cx="2908300" cy="2121535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 marR="107950">
              <a:lnSpc>
                <a:spcPct val="102699"/>
              </a:lnSpc>
              <a:spcBef>
                <a:spcPts val="270"/>
              </a:spcBef>
            </a:pPr>
            <a:r>
              <a:rPr sz="1150" b="1" dirty="0">
                <a:latin typeface="Calibri"/>
                <a:cs typeface="Calibri"/>
              </a:rPr>
              <a:t>SonarLint</a:t>
            </a:r>
            <a:r>
              <a:rPr sz="1150" b="1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est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une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extension</a:t>
            </a:r>
            <a:r>
              <a:rPr sz="1150" spc="1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IDE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gratuite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et </a:t>
            </a:r>
            <a:r>
              <a:rPr sz="1150" dirty="0">
                <a:latin typeface="Calibri"/>
                <a:cs typeface="Calibri"/>
              </a:rPr>
              <a:t>open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source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qui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identifie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vous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aide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à </a:t>
            </a:r>
            <a:r>
              <a:rPr sz="1200" dirty="0">
                <a:latin typeface="Calibri"/>
                <a:cs typeface="Calibri"/>
              </a:rPr>
              <a:t>résoudre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problèmes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qualité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de </a:t>
            </a:r>
            <a:r>
              <a:rPr sz="1150" dirty="0">
                <a:latin typeface="Calibri"/>
                <a:cs typeface="Calibri"/>
              </a:rPr>
              <a:t>sécurité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pendant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que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vous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codez.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Comme</a:t>
            </a:r>
            <a:r>
              <a:rPr sz="1150" spc="5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correcteur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orthographique,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SonarLint </a:t>
            </a:r>
            <a:r>
              <a:rPr sz="1150" dirty="0">
                <a:latin typeface="Calibri"/>
                <a:cs typeface="Calibri"/>
              </a:rPr>
              <a:t>corrige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défauts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fournit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des </a:t>
            </a:r>
            <a:r>
              <a:rPr sz="1150" dirty="0">
                <a:latin typeface="Calibri"/>
                <a:cs typeface="Calibri"/>
              </a:rPr>
              <a:t>commentaires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temps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réel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des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conseils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correction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clairs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pour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fournir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code </a:t>
            </a:r>
            <a:r>
              <a:rPr sz="1150" dirty="0">
                <a:latin typeface="Calibri"/>
                <a:cs typeface="Calibri"/>
              </a:rPr>
              <a:t>propre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dès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 </a:t>
            </a:r>
            <a:r>
              <a:rPr sz="1150" spc="-10" dirty="0">
                <a:latin typeface="Calibri"/>
                <a:cs typeface="Calibri"/>
              </a:rPr>
              <a:t>départ.</a:t>
            </a:r>
            <a:endParaRPr sz="1150">
              <a:latin typeface="Calibri"/>
              <a:cs typeface="Calibri"/>
            </a:endParaRPr>
          </a:p>
          <a:p>
            <a:pPr marL="92075" marR="365760">
              <a:lnSpc>
                <a:spcPts val="1440"/>
              </a:lnSpc>
              <a:spcBef>
                <a:spcPts val="55"/>
              </a:spcBef>
            </a:pPr>
            <a:r>
              <a:rPr sz="1150" dirty="0">
                <a:latin typeface="Calibri"/>
                <a:cs typeface="Calibri"/>
              </a:rPr>
              <a:t>Il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supporte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presque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tous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IDE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comme </a:t>
            </a:r>
            <a:r>
              <a:rPr sz="1150" dirty="0">
                <a:latin typeface="Calibri"/>
                <a:cs typeface="Calibri"/>
              </a:rPr>
              <a:t>vscode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,ecmipse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,JetBrains..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349" y="2151126"/>
            <a:ext cx="7666355" cy="2036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54965" algn="l"/>
              </a:tabLst>
            </a:pPr>
            <a:r>
              <a:rPr sz="1150" dirty="0">
                <a:latin typeface="Calibri"/>
                <a:cs typeface="Calibri"/>
              </a:rPr>
              <a:t>Les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développeurs</a:t>
            </a:r>
            <a:r>
              <a:rPr sz="1150" spc="2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codent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leurs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IDE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utilisent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SonarLint</a:t>
            </a:r>
            <a:r>
              <a:rPr sz="1150" b="1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pour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exécuter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analyse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locale.</a:t>
            </a:r>
            <a:endParaRPr sz="11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54965" algn="l"/>
              </a:tabLst>
            </a:pPr>
            <a:r>
              <a:rPr sz="1150" dirty="0">
                <a:latin typeface="Calibri"/>
                <a:cs typeface="Calibri"/>
              </a:rPr>
              <a:t>Les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développeurs</a:t>
            </a:r>
            <a:r>
              <a:rPr sz="1150" spc="20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poussent</a:t>
            </a:r>
            <a:r>
              <a:rPr sz="1150" spc="1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leur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code</a:t>
            </a:r>
            <a:r>
              <a:rPr sz="1150" spc="1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leur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SCM</a:t>
            </a:r>
            <a:r>
              <a:rPr sz="1150" b="1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préféré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: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github</a:t>
            </a:r>
            <a:r>
              <a:rPr sz="1150" dirty="0">
                <a:latin typeface="Calibri"/>
                <a:cs typeface="Calibri"/>
              </a:rPr>
              <a:t>,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gitlab</a:t>
            </a:r>
            <a:r>
              <a:rPr sz="1150" spc="-10" dirty="0">
                <a:latin typeface="Calibri"/>
                <a:cs typeface="Calibri"/>
              </a:rPr>
              <a:t>...</a:t>
            </a:r>
            <a:endParaRPr sz="11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serveur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d'intégration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continue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déclenche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construction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automatique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l'exécution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SonarScanner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requis</a:t>
            </a:r>
            <a:endParaRPr sz="1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5"/>
              </a:spcBef>
            </a:pPr>
            <a:r>
              <a:rPr sz="1150" dirty="0">
                <a:latin typeface="Calibri"/>
                <a:cs typeface="Calibri"/>
              </a:rPr>
              <a:t>pour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exécuter</a:t>
            </a:r>
            <a:r>
              <a:rPr sz="1150" spc="1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l'analyse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SonarQube</a:t>
            </a:r>
            <a:r>
              <a:rPr sz="1150" spc="-1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"/>
              </a:spcBef>
              <a:buAutoNum type="arabicPeriod" startAt="4"/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rapport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d'analyse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envoyé</a:t>
            </a:r>
            <a:r>
              <a:rPr sz="1200" dirty="0">
                <a:latin typeface="Calibri"/>
                <a:cs typeface="Calibri"/>
              </a:rPr>
              <a:t> au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serveur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SonarQube </a:t>
            </a:r>
            <a:r>
              <a:rPr sz="1200" dirty="0">
                <a:latin typeface="Calibri"/>
                <a:cs typeface="Calibri"/>
              </a:rPr>
              <a:t>pour</a:t>
            </a:r>
            <a:r>
              <a:rPr sz="1200" spc="-10" dirty="0">
                <a:latin typeface="Calibri"/>
                <a:cs typeface="Calibri"/>
              </a:rPr>
              <a:t> traitement.</a:t>
            </a:r>
            <a:endParaRPr sz="1200">
              <a:latin typeface="Calibri"/>
              <a:cs typeface="Calibri"/>
            </a:endParaRPr>
          </a:p>
          <a:p>
            <a:pPr marL="355600" marR="5080" indent="-343535">
              <a:lnSpc>
                <a:spcPts val="1440"/>
              </a:lnSpc>
              <a:spcBef>
                <a:spcPts val="50"/>
              </a:spcBef>
              <a:buAutoNum type="arabicPeriod" startAt="4"/>
              <a:tabLst>
                <a:tab pos="355600" algn="l"/>
              </a:tabLst>
            </a:pPr>
            <a:r>
              <a:rPr sz="1150" b="1" spc="10" dirty="0">
                <a:latin typeface="Calibri"/>
                <a:cs typeface="Calibri"/>
              </a:rPr>
              <a:t>SonarQube</a:t>
            </a:r>
            <a:r>
              <a:rPr sz="1150" b="1" spc="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Server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traite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et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stocke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les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résultats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du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rapport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d'analyse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dans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la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base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données</a:t>
            </a:r>
            <a:r>
              <a:rPr sz="1150" spc="215" dirty="0">
                <a:latin typeface="Calibri"/>
                <a:cs typeface="Calibri"/>
              </a:rPr>
              <a:t> </a:t>
            </a:r>
            <a:r>
              <a:rPr sz="1150" b="1" spc="10" dirty="0">
                <a:latin typeface="Calibri"/>
                <a:cs typeface="Calibri"/>
              </a:rPr>
              <a:t>SonarQube</a:t>
            </a:r>
            <a:r>
              <a:rPr sz="1150" b="1" spc="2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et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affiche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les </a:t>
            </a:r>
            <a:r>
              <a:rPr sz="1150" dirty="0">
                <a:latin typeface="Calibri"/>
                <a:cs typeface="Calibri"/>
              </a:rPr>
              <a:t>résultats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1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l'interface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utilisateur.</a:t>
            </a:r>
            <a:endParaRPr sz="1150">
              <a:latin typeface="Calibri"/>
              <a:cs typeface="Calibri"/>
            </a:endParaRPr>
          </a:p>
          <a:p>
            <a:pPr marL="354965" indent="-342265">
              <a:lnSpc>
                <a:spcPts val="1390"/>
              </a:lnSpc>
              <a:buAutoNum type="arabicPeriod" startAt="4"/>
              <a:tabLst>
                <a:tab pos="354965" algn="l"/>
              </a:tabLst>
            </a:pPr>
            <a:r>
              <a:rPr sz="1200" dirty="0">
                <a:latin typeface="Calibri"/>
                <a:cs typeface="Calibri"/>
              </a:rPr>
              <a:t>Les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développeurs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examinent,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commentent,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contestent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leurs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problèmes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pour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gérer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réduire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leur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dette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technique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via</a:t>
            </a:r>
            <a:endParaRPr sz="1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1150" dirty="0">
                <a:latin typeface="Calibri"/>
                <a:cs typeface="Calibri"/>
              </a:rPr>
              <a:t>l'interface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utilisateur</a:t>
            </a:r>
            <a:r>
              <a:rPr sz="1150" spc="160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SonarQube</a:t>
            </a:r>
            <a:r>
              <a:rPr sz="1150" spc="-1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391795" indent="-379095">
              <a:lnSpc>
                <a:spcPct val="100000"/>
              </a:lnSpc>
              <a:spcBef>
                <a:spcPts val="10"/>
              </a:spcBef>
              <a:buAutoNum type="arabicPeriod" startAt="7"/>
              <a:tabLst>
                <a:tab pos="391795" algn="l"/>
              </a:tabLst>
            </a:pPr>
            <a:r>
              <a:rPr sz="1200" dirty="0">
                <a:latin typeface="Calibri"/>
                <a:cs typeface="Calibri"/>
              </a:rPr>
              <a:t>Les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managers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reçoivent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rapports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l'analyse.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opérateurs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utilisent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pour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automatiser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configuration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et</a:t>
            </a:r>
            <a:endParaRPr sz="1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5"/>
              </a:spcBef>
            </a:pPr>
            <a:r>
              <a:rPr sz="1150" dirty="0">
                <a:latin typeface="Calibri"/>
                <a:cs typeface="Calibri"/>
              </a:rPr>
              <a:t>extraire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données</a:t>
            </a:r>
            <a:r>
              <a:rPr sz="1150" spc="2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SonarQube</a:t>
            </a:r>
            <a:r>
              <a:rPr sz="1150" dirty="0">
                <a:latin typeface="Calibri"/>
                <a:cs typeface="Calibri"/>
              </a:rPr>
              <a:t>.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opérateurs</a:t>
            </a:r>
            <a:r>
              <a:rPr sz="1150" spc="1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utilisent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JMX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pour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surveiller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serveur</a:t>
            </a:r>
            <a:r>
              <a:rPr sz="1150" spc="160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SonarQube</a:t>
            </a:r>
            <a:r>
              <a:rPr sz="1150" spc="-1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034" y="4374337"/>
            <a:ext cx="11057255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187325" algn="l"/>
              </a:tabLst>
            </a:pPr>
            <a:r>
              <a:rPr sz="1200" b="1" dirty="0">
                <a:latin typeface="Calibri"/>
                <a:cs typeface="Calibri"/>
              </a:rPr>
              <a:t>Quelques</a:t>
            </a:r>
            <a:r>
              <a:rPr sz="1200" b="1" spc="-10" dirty="0">
                <a:latin typeface="Calibri"/>
                <a:cs typeface="Calibri"/>
              </a:rPr>
              <a:t> règles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avant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configuration</a:t>
            </a:r>
            <a:r>
              <a:rPr sz="1200" b="1" spc="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SonarQube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200">
              <a:latin typeface="Calibri"/>
              <a:cs typeface="Calibri"/>
            </a:endParaRPr>
          </a:p>
          <a:p>
            <a:pPr marL="645160" lvl="1" indent="-175260">
              <a:lnSpc>
                <a:spcPct val="100000"/>
              </a:lnSpc>
              <a:buFont typeface="Arial"/>
              <a:buChar char="•"/>
              <a:tabLst>
                <a:tab pos="645160" algn="l"/>
              </a:tabLst>
            </a:pPr>
            <a:r>
              <a:rPr sz="1150" dirty="0">
                <a:latin typeface="Calibri"/>
                <a:cs typeface="Calibri"/>
              </a:rPr>
              <a:t>La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plate-forme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SonarQube</a:t>
            </a:r>
            <a:r>
              <a:rPr sz="1150" b="1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ne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peut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pas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avoir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plus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d'un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serveur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SonarQube</a:t>
            </a:r>
            <a:r>
              <a:rPr sz="1150" b="1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et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plus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d’une</a:t>
            </a:r>
            <a:r>
              <a:rPr sz="1150" spc="1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base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données</a:t>
            </a:r>
            <a:r>
              <a:rPr sz="1150" spc="21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  <a:p>
            <a:pPr marL="680085" lvl="1" indent="-21018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80085" algn="l"/>
              </a:tabLst>
            </a:pPr>
            <a:r>
              <a:rPr sz="1200" spc="-10" dirty="0">
                <a:latin typeface="Calibri"/>
                <a:cs typeface="Calibri"/>
              </a:rPr>
              <a:t>Pour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 </a:t>
            </a:r>
            <a:r>
              <a:rPr sz="1200" spc="-10" dirty="0">
                <a:latin typeface="Calibri"/>
                <a:cs typeface="Calibri"/>
              </a:rPr>
              <a:t>performances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optimales,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chaque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composant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(serveur, </a:t>
            </a:r>
            <a:r>
              <a:rPr sz="1200" dirty="0">
                <a:latin typeface="Calibri"/>
                <a:cs typeface="Calibri"/>
              </a:rPr>
              <a:t>base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données,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analyseurs)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doit être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installé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distincte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et la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serveur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doit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être</a:t>
            </a:r>
            <a:endParaRPr sz="1200">
              <a:latin typeface="Calibri"/>
              <a:cs typeface="Calibri"/>
            </a:endParaRPr>
          </a:p>
          <a:p>
            <a:pPr marL="643890">
              <a:lnSpc>
                <a:spcPct val="100000"/>
              </a:lnSpc>
              <a:spcBef>
                <a:spcPts val="55"/>
              </a:spcBef>
            </a:pPr>
            <a:r>
              <a:rPr sz="1150" spc="-10" dirty="0">
                <a:latin typeface="Calibri"/>
                <a:cs typeface="Calibri"/>
              </a:rPr>
              <a:t>dédiée.</a:t>
            </a:r>
            <a:endParaRPr sz="1150">
              <a:latin typeface="Calibri"/>
              <a:cs typeface="Calibri"/>
            </a:endParaRPr>
          </a:p>
          <a:p>
            <a:pPr marL="680085" lvl="1" indent="-21018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80085" algn="l"/>
              </a:tabLst>
            </a:pPr>
            <a:r>
              <a:rPr sz="1150" spc="10" dirty="0">
                <a:latin typeface="Calibri"/>
                <a:cs typeface="Calibri"/>
              </a:rPr>
              <a:t>Les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b="1" spc="10" dirty="0">
                <a:latin typeface="Calibri"/>
                <a:cs typeface="Calibri"/>
              </a:rPr>
              <a:t>SonarScanners</a:t>
            </a:r>
            <a:r>
              <a:rPr sz="1150" b="1" spc="1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évoluent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en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ajoutant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des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machines.</a:t>
            </a:r>
            <a:endParaRPr sz="1150">
              <a:latin typeface="Calibri"/>
              <a:cs typeface="Calibri"/>
            </a:endParaRPr>
          </a:p>
          <a:p>
            <a:pPr marL="645160" lvl="1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45160" algn="l"/>
              </a:tabLst>
            </a:pPr>
            <a:r>
              <a:rPr sz="1150" dirty="0">
                <a:latin typeface="Calibri"/>
                <a:cs typeface="Calibri"/>
              </a:rPr>
              <a:t>Toutes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les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machines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doivent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être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synchronisées.</a:t>
            </a:r>
            <a:endParaRPr sz="1150">
              <a:latin typeface="Calibri"/>
              <a:cs typeface="Calibri"/>
            </a:endParaRPr>
          </a:p>
          <a:p>
            <a:pPr marL="645160" lvl="1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45160" algn="l"/>
              </a:tabLst>
            </a:pPr>
            <a:r>
              <a:rPr sz="1150" spc="10" dirty="0">
                <a:latin typeface="Calibri"/>
                <a:cs typeface="Calibri"/>
              </a:rPr>
              <a:t>Le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serveur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b="1" spc="10" dirty="0">
                <a:latin typeface="Calibri"/>
                <a:cs typeface="Calibri"/>
              </a:rPr>
              <a:t>SonarQube</a:t>
            </a:r>
            <a:r>
              <a:rPr sz="1150" b="1" spc="3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et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la base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de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données</a:t>
            </a:r>
            <a:r>
              <a:rPr sz="1150" spc="170" dirty="0">
                <a:latin typeface="Calibri"/>
                <a:cs typeface="Calibri"/>
              </a:rPr>
              <a:t> </a:t>
            </a:r>
            <a:r>
              <a:rPr sz="1150" b="1" spc="10" dirty="0">
                <a:latin typeface="Calibri"/>
                <a:cs typeface="Calibri"/>
              </a:rPr>
              <a:t>SonarQube </a:t>
            </a:r>
            <a:r>
              <a:rPr sz="1150" spc="10" dirty="0">
                <a:latin typeface="Calibri"/>
                <a:cs typeface="Calibri"/>
              </a:rPr>
              <a:t>doivent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être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situés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sur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même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réseau.</a:t>
            </a:r>
            <a:endParaRPr sz="1150">
              <a:latin typeface="Calibri"/>
              <a:cs typeface="Calibri"/>
            </a:endParaRPr>
          </a:p>
          <a:p>
            <a:pPr marL="680085" lvl="1" indent="-21018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80085" algn="l"/>
              </a:tabLst>
            </a:pPr>
            <a:r>
              <a:rPr sz="1200" dirty="0">
                <a:latin typeface="Calibri"/>
                <a:cs typeface="Calibri"/>
              </a:rPr>
              <a:t>Les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SonarScanners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n'ont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besoin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d'être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même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réseau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serveur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SonarQube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645160" lvl="1" indent="-175260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645160" algn="l"/>
              </a:tabLst>
            </a:pPr>
            <a:r>
              <a:rPr sz="1150" spc="10" dirty="0">
                <a:latin typeface="Calibri"/>
                <a:cs typeface="Calibri"/>
              </a:rPr>
              <a:t>Il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n'y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a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pas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communication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entre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les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b="1" spc="10" dirty="0">
                <a:latin typeface="Calibri"/>
                <a:cs typeface="Calibri"/>
              </a:rPr>
              <a:t>SonarScanners </a:t>
            </a:r>
            <a:r>
              <a:rPr sz="1150" spc="10" dirty="0">
                <a:latin typeface="Calibri"/>
                <a:cs typeface="Calibri"/>
              </a:rPr>
              <a:t>et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la</a:t>
            </a:r>
            <a:r>
              <a:rPr sz="1150" spc="5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base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données</a:t>
            </a:r>
            <a:r>
              <a:rPr sz="1150" spc="165" dirty="0">
                <a:latin typeface="Calibri"/>
                <a:cs typeface="Calibri"/>
              </a:rPr>
              <a:t> </a:t>
            </a:r>
            <a:r>
              <a:rPr sz="1150" b="1" spc="-10" dirty="0">
                <a:latin typeface="Calibri"/>
                <a:cs typeface="Calibri"/>
              </a:rPr>
              <a:t>SonarQube</a:t>
            </a:r>
            <a:r>
              <a:rPr sz="1150" spc="-10" dirty="0"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5161" y="1907539"/>
            <a:ext cx="4307205" cy="281305"/>
          </a:xfrm>
          <a:custGeom>
            <a:avLst/>
            <a:gdLst/>
            <a:ahLst/>
            <a:cxnLst/>
            <a:rect l="l" t="t" r="r" b="b"/>
            <a:pathLst>
              <a:path w="4307205" h="281305">
                <a:moveTo>
                  <a:pt x="2145349" y="172414"/>
                </a:moveTo>
                <a:lnTo>
                  <a:pt x="2103389" y="172414"/>
                </a:lnTo>
                <a:lnTo>
                  <a:pt x="2077369" y="177784"/>
                </a:lnTo>
                <a:lnTo>
                  <a:pt x="2045842" y="183134"/>
                </a:lnTo>
                <a:lnTo>
                  <a:pt x="1967611" y="193675"/>
                </a:lnTo>
                <a:lnTo>
                  <a:pt x="1870202" y="203835"/>
                </a:lnTo>
                <a:lnTo>
                  <a:pt x="1754055" y="213722"/>
                </a:lnTo>
                <a:lnTo>
                  <a:pt x="1624964" y="222885"/>
                </a:lnTo>
                <a:lnTo>
                  <a:pt x="1402841" y="235585"/>
                </a:lnTo>
                <a:lnTo>
                  <a:pt x="976376" y="253111"/>
                </a:lnTo>
                <a:lnTo>
                  <a:pt x="401574" y="265938"/>
                </a:lnTo>
                <a:lnTo>
                  <a:pt x="0" y="268605"/>
                </a:lnTo>
                <a:lnTo>
                  <a:pt x="0" y="281305"/>
                </a:lnTo>
                <a:lnTo>
                  <a:pt x="401700" y="278638"/>
                </a:lnTo>
                <a:lnTo>
                  <a:pt x="976757" y="265684"/>
                </a:lnTo>
                <a:lnTo>
                  <a:pt x="1323339" y="252222"/>
                </a:lnTo>
                <a:lnTo>
                  <a:pt x="1554988" y="240030"/>
                </a:lnTo>
                <a:lnTo>
                  <a:pt x="1756410" y="226313"/>
                </a:lnTo>
                <a:lnTo>
                  <a:pt x="1871344" y="216535"/>
                </a:lnTo>
                <a:lnTo>
                  <a:pt x="1922526" y="211455"/>
                </a:lnTo>
                <a:lnTo>
                  <a:pt x="1969135" y="206248"/>
                </a:lnTo>
                <a:lnTo>
                  <a:pt x="2011044" y="201040"/>
                </a:lnTo>
                <a:lnTo>
                  <a:pt x="2079879" y="190246"/>
                </a:lnTo>
                <a:lnTo>
                  <a:pt x="2127758" y="179070"/>
                </a:lnTo>
                <a:lnTo>
                  <a:pt x="2143506" y="173355"/>
                </a:lnTo>
                <a:lnTo>
                  <a:pt x="2145349" y="172414"/>
                </a:lnTo>
                <a:close/>
              </a:path>
              <a:path w="4307205" h="281305">
                <a:moveTo>
                  <a:pt x="2079540" y="177344"/>
                </a:moveTo>
                <a:lnTo>
                  <a:pt x="2076942" y="177784"/>
                </a:lnTo>
                <a:lnTo>
                  <a:pt x="2077369" y="177784"/>
                </a:lnTo>
                <a:lnTo>
                  <a:pt x="2079540" y="177344"/>
                </a:lnTo>
                <a:close/>
              </a:path>
              <a:path w="4307205" h="281305">
                <a:moveTo>
                  <a:pt x="2154210" y="166877"/>
                </a:moveTo>
                <a:lnTo>
                  <a:pt x="2124202" y="166877"/>
                </a:lnTo>
                <a:lnTo>
                  <a:pt x="2103016" y="172414"/>
                </a:lnTo>
                <a:lnTo>
                  <a:pt x="2101953" y="172711"/>
                </a:lnTo>
                <a:lnTo>
                  <a:pt x="2103389" y="172414"/>
                </a:lnTo>
                <a:lnTo>
                  <a:pt x="2145349" y="172414"/>
                </a:lnTo>
                <a:lnTo>
                  <a:pt x="2149729" y="170180"/>
                </a:lnTo>
                <a:lnTo>
                  <a:pt x="2154210" y="166877"/>
                </a:lnTo>
                <a:close/>
              </a:path>
              <a:path w="4307205" h="281305">
                <a:moveTo>
                  <a:pt x="2158572" y="161544"/>
                </a:moveTo>
                <a:lnTo>
                  <a:pt x="2138807" y="161544"/>
                </a:lnTo>
                <a:lnTo>
                  <a:pt x="2123631" y="167027"/>
                </a:lnTo>
                <a:lnTo>
                  <a:pt x="2124202" y="166877"/>
                </a:lnTo>
                <a:lnTo>
                  <a:pt x="2154210" y="166877"/>
                </a:lnTo>
                <a:lnTo>
                  <a:pt x="2154555" y="166624"/>
                </a:lnTo>
                <a:lnTo>
                  <a:pt x="2158365" y="162306"/>
                </a:lnTo>
                <a:lnTo>
                  <a:pt x="2158503" y="161798"/>
                </a:lnTo>
                <a:lnTo>
                  <a:pt x="2158572" y="161544"/>
                </a:lnTo>
                <a:close/>
              </a:path>
              <a:path w="4307205" h="281305">
                <a:moveTo>
                  <a:pt x="2143556" y="159043"/>
                </a:moveTo>
                <a:lnTo>
                  <a:pt x="2138171" y="161798"/>
                </a:lnTo>
                <a:lnTo>
                  <a:pt x="2138807" y="161544"/>
                </a:lnTo>
                <a:lnTo>
                  <a:pt x="2158572" y="161544"/>
                </a:lnTo>
                <a:lnTo>
                  <a:pt x="2159092" y="159638"/>
                </a:lnTo>
                <a:lnTo>
                  <a:pt x="2142743" y="159638"/>
                </a:lnTo>
                <a:lnTo>
                  <a:pt x="2143556" y="159043"/>
                </a:lnTo>
                <a:close/>
              </a:path>
              <a:path w="4307205" h="281305">
                <a:moveTo>
                  <a:pt x="2159843" y="156884"/>
                </a:moveTo>
                <a:lnTo>
                  <a:pt x="2158999" y="157861"/>
                </a:lnTo>
                <a:lnTo>
                  <a:pt x="2145168" y="157861"/>
                </a:lnTo>
                <a:lnTo>
                  <a:pt x="2143578" y="159043"/>
                </a:lnTo>
                <a:lnTo>
                  <a:pt x="2142743" y="159638"/>
                </a:lnTo>
                <a:lnTo>
                  <a:pt x="2159092" y="159638"/>
                </a:lnTo>
                <a:lnTo>
                  <a:pt x="2159577" y="157861"/>
                </a:lnTo>
                <a:lnTo>
                  <a:pt x="2145411" y="157861"/>
                </a:lnTo>
                <a:lnTo>
                  <a:pt x="2145740" y="157480"/>
                </a:lnTo>
                <a:lnTo>
                  <a:pt x="2159681" y="157480"/>
                </a:lnTo>
                <a:lnTo>
                  <a:pt x="2159843" y="156884"/>
                </a:lnTo>
                <a:close/>
              </a:path>
              <a:path w="4307205" h="281305">
                <a:moveTo>
                  <a:pt x="2146716" y="156884"/>
                </a:moveTo>
                <a:lnTo>
                  <a:pt x="2146510" y="156884"/>
                </a:lnTo>
                <a:lnTo>
                  <a:pt x="2145411" y="157861"/>
                </a:lnTo>
                <a:lnTo>
                  <a:pt x="2158999" y="157861"/>
                </a:lnTo>
                <a:lnTo>
                  <a:pt x="2159190" y="157480"/>
                </a:lnTo>
                <a:lnTo>
                  <a:pt x="2146554" y="157480"/>
                </a:lnTo>
                <a:lnTo>
                  <a:pt x="2146716" y="156884"/>
                </a:lnTo>
                <a:close/>
              </a:path>
              <a:path w="4307205" h="281305">
                <a:moveTo>
                  <a:pt x="2160207" y="155551"/>
                </a:moveTo>
                <a:lnTo>
                  <a:pt x="2159879" y="156102"/>
                </a:lnTo>
                <a:lnTo>
                  <a:pt x="2158999" y="157861"/>
                </a:lnTo>
                <a:lnTo>
                  <a:pt x="2159843" y="156884"/>
                </a:lnTo>
                <a:lnTo>
                  <a:pt x="2160207" y="155551"/>
                </a:lnTo>
                <a:close/>
              </a:path>
              <a:path w="4307205" h="281305">
                <a:moveTo>
                  <a:pt x="2146929" y="156102"/>
                </a:moveTo>
                <a:lnTo>
                  <a:pt x="2145740" y="157480"/>
                </a:lnTo>
                <a:lnTo>
                  <a:pt x="2146500" y="156884"/>
                </a:lnTo>
                <a:lnTo>
                  <a:pt x="2146716" y="156884"/>
                </a:lnTo>
                <a:lnTo>
                  <a:pt x="2146929" y="156102"/>
                </a:lnTo>
                <a:close/>
              </a:path>
              <a:path w="4307205" h="281305">
                <a:moveTo>
                  <a:pt x="2146510" y="156884"/>
                </a:moveTo>
                <a:lnTo>
                  <a:pt x="2145688" y="157480"/>
                </a:lnTo>
                <a:lnTo>
                  <a:pt x="2145839" y="157480"/>
                </a:lnTo>
                <a:lnTo>
                  <a:pt x="2146510" y="156884"/>
                </a:lnTo>
                <a:close/>
              </a:path>
              <a:path w="4307205" h="281305">
                <a:moveTo>
                  <a:pt x="2147690" y="155321"/>
                </a:moveTo>
                <a:lnTo>
                  <a:pt x="2147405" y="155551"/>
                </a:lnTo>
                <a:lnTo>
                  <a:pt x="2146929" y="156102"/>
                </a:lnTo>
                <a:lnTo>
                  <a:pt x="2146554" y="157480"/>
                </a:lnTo>
                <a:lnTo>
                  <a:pt x="2147568" y="155551"/>
                </a:lnTo>
                <a:lnTo>
                  <a:pt x="2147690" y="155321"/>
                </a:lnTo>
                <a:close/>
              </a:path>
              <a:path w="4307205" h="281305">
                <a:moveTo>
                  <a:pt x="2161413" y="155067"/>
                </a:moveTo>
                <a:lnTo>
                  <a:pt x="2147823" y="155067"/>
                </a:lnTo>
                <a:lnTo>
                  <a:pt x="2146554" y="157480"/>
                </a:lnTo>
                <a:lnTo>
                  <a:pt x="2159190" y="157480"/>
                </a:lnTo>
                <a:lnTo>
                  <a:pt x="2160154" y="155551"/>
                </a:lnTo>
                <a:lnTo>
                  <a:pt x="2160269" y="155321"/>
                </a:lnTo>
                <a:lnTo>
                  <a:pt x="2161127" y="155321"/>
                </a:lnTo>
                <a:lnTo>
                  <a:pt x="2161413" y="155067"/>
                </a:lnTo>
                <a:close/>
              </a:path>
              <a:path w="4307205" h="281305">
                <a:moveTo>
                  <a:pt x="2161127" y="155321"/>
                </a:moveTo>
                <a:lnTo>
                  <a:pt x="2160269" y="155321"/>
                </a:lnTo>
                <a:lnTo>
                  <a:pt x="2159843" y="156884"/>
                </a:lnTo>
                <a:lnTo>
                  <a:pt x="2160518" y="156102"/>
                </a:lnTo>
                <a:lnTo>
                  <a:pt x="2160243" y="156102"/>
                </a:lnTo>
                <a:lnTo>
                  <a:pt x="2160994" y="155551"/>
                </a:lnTo>
                <a:lnTo>
                  <a:pt x="2161127" y="155321"/>
                </a:lnTo>
                <a:close/>
              </a:path>
              <a:path w="4307205" h="281305">
                <a:moveTo>
                  <a:pt x="4230602" y="31785"/>
                </a:moveTo>
                <a:lnTo>
                  <a:pt x="3905122" y="34162"/>
                </a:lnTo>
                <a:lnTo>
                  <a:pt x="3330066" y="46989"/>
                </a:lnTo>
                <a:lnTo>
                  <a:pt x="2903219" y="64515"/>
                </a:lnTo>
                <a:lnTo>
                  <a:pt x="2613914" y="81787"/>
                </a:lnTo>
                <a:lnTo>
                  <a:pt x="2435479" y="96393"/>
                </a:lnTo>
                <a:lnTo>
                  <a:pt x="2337689" y="106552"/>
                </a:lnTo>
                <a:lnTo>
                  <a:pt x="2295779" y="111887"/>
                </a:lnTo>
                <a:lnTo>
                  <a:pt x="2226944" y="122682"/>
                </a:lnTo>
                <a:lnTo>
                  <a:pt x="2179066" y="133731"/>
                </a:lnTo>
                <a:lnTo>
                  <a:pt x="2146929" y="156102"/>
                </a:lnTo>
                <a:lnTo>
                  <a:pt x="2147823" y="155067"/>
                </a:lnTo>
                <a:lnTo>
                  <a:pt x="2161655" y="155067"/>
                </a:lnTo>
                <a:lnTo>
                  <a:pt x="2163387" y="153797"/>
                </a:lnTo>
                <a:lnTo>
                  <a:pt x="2163191" y="153797"/>
                </a:lnTo>
                <a:lnTo>
                  <a:pt x="2164080" y="153288"/>
                </a:lnTo>
                <a:lnTo>
                  <a:pt x="2168652" y="151002"/>
                </a:lnTo>
                <a:lnTo>
                  <a:pt x="2169046" y="151002"/>
                </a:lnTo>
                <a:lnTo>
                  <a:pt x="2182600" y="145990"/>
                </a:lnTo>
                <a:lnTo>
                  <a:pt x="2202624" y="140680"/>
                </a:lnTo>
                <a:lnTo>
                  <a:pt x="2229246" y="135178"/>
                </a:lnTo>
                <a:lnTo>
                  <a:pt x="2228931" y="135178"/>
                </a:lnTo>
                <a:lnTo>
                  <a:pt x="2297557" y="124460"/>
                </a:lnTo>
                <a:lnTo>
                  <a:pt x="2339213" y="119252"/>
                </a:lnTo>
                <a:lnTo>
                  <a:pt x="2385694" y="114046"/>
                </a:lnTo>
                <a:lnTo>
                  <a:pt x="2491866" y="104139"/>
                </a:lnTo>
                <a:lnTo>
                  <a:pt x="2614803" y="94487"/>
                </a:lnTo>
                <a:lnTo>
                  <a:pt x="2901642" y="77215"/>
                </a:lnTo>
                <a:lnTo>
                  <a:pt x="2901310" y="77215"/>
                </a:lnTo>
                <a:lnTo>
                  <a:pt x="3330447" y="59689"/>
                </a:lnTo>
                <a:lnTo>
                  <a:pt x="3702351" y="50164"/>
                </a:lnTo>
                <a:lnTo>
                  <a:pt x="3700526" y="50164"/>
                </a:lnTo>
                <a:lnTo>
                  <a:pt x="3897376" y="46989"/>
                </a:lnTo>
                <a:lnTo>
                  <a:pt x="3892748" y="46989"/>
                </a:lnTo>
                <a:lnTo>
                  <a:pt x="4230645" y="44484"/>
                </a:lnTo>
                <a:lnTo>
                  <a:pt x="4230602" y="31785"/>
                </a:lnTo>
                <a:close/>
              </a:path>
              <a:path w="4307205" h="281305">
                <a:moveTo>
                  <a:pt x="2160994" y="155551"/>
                </a:moveTo>
                <a:lnTo>
                  <a:pt x="2160248" y="156102"/>
                </a:lnTo>
                <a:lnTo>
                  <a:pt x="2160518" y="156102"/>
                </a:lnTo>
                <a:lnTo>
                  <a:pt x="2160994" y="155551"/>
                </a:lnTo>
                <a:close/>
              </a:path>
              <a:path w="4307205" h="281305">
                <a:moveTo>
                  <a:pt x="2161655" y="155067"/>
                </a:moveTo>
                <a:lnTo>
                  <a:pt x="2161413" y="155067"/>
                </a:lnTo>
                <a:lnTo>
                  <a:pt x="2161193" y="155321"/>
                </a:lnTo>
                <a:lnTo>
                  <a:pt x="2161655" y="155067"/>
                </a:lnTo>
                <a:close/>
              </a:path>
              <a:path w="4307205" h="281305">
                <a:moveTo>
                  <a:pt x="2163840" y="153464"/>
                </a:moveTo>
                <a:lnTo>
                  <a:pt x="2163191" y="153797"/>
                </a:lnTo>
                <a:lnTo>
                  <a:pt x="2163387" y="153797"/>
                </a:lnTo>
                <a:lnTo>
                  <a:pt x="2163840" y="153464"/>
                </a:lnTo>
                <a:close/>
              </a:path>
              <a:path w="4307205" h="281305">
                <a:moveTo>
                  <a:pt x="2169046" y="151002"/>
                </a:moveTo>
                <a:lnTo>
                  <a:pt x="2168652" y="151002"/>
                </a:lnTo>
                <a:lnTo>
                  <a:pt x="2167621" y="151530"/>
                </a:lnTo>
                <a:lnTo>
                  <a:pt x="2169046" y="151002"/>
                </a:lnTo>
                <a:close/>
              </a:path>
              <a:path w="4307205" h="281305">
                <a:moveTo>
                  <a:pt x="2182845" y="145990"/>
                </a:moveTo>
                <a:lnTo>
                  <a:pt x="2182662" y="145990"/>
                </a:lnTo>
                <a:lnTo>
                  <a:pt x="2181928" y="146236"/>
                </a:lnTo>
                <a:lnTo>
                  <a:pt x="2182845" y="145990"/>
                </a:lnTo>
                <a:close/>
              </a:path>
              <a:path w="4307205" h="281305">
                <a:moveTo>
                  <a:pt x="2230586" y="134900"/>
                </a:moveTo>
                <a:lnTo>
                  <a:pt x="2228931" y="135178"/>
                </a:lnTo>
                <a:lnTo>
                  <a:pt x="2229241" y="135178"/>
                </a:lnTo>
                <a:lnTo>
                  <a:pt x="2230586" y="134900"/>
                </a:lnTo>
                <a:close/>
              </a:path>
              <a:path w="4307205" h="281305">
                <a:moveTo>
                  <a:pt x="4230496" y="0"/>
                </a:moveTo>
                <a:lnTo>
                  <a:pt x="4230602" y="31785"/>
                </a:lnTo>
                <a:lnTo>
                  <a:pt x="4230628" y="39370"/>
                </a:lnTo>
                <a:lnTo>
                  <a:pt x="4230751" y="76200"/>
                </a:lnTo>
                <a:lnTo>
                  <a:pt x="4293655" y="44484"/>
                </a:lnTo>
                <a:lnTo>
                  <a:pt x="4243323" y="44484"/>
                </a:lnTo>
                <a:lnTo>
                  <a:pt x="4243323" y="31785"/>
                </a:lnTo>
                <a:lnTo>
                  <a:pt x="4294600" y="31785"/>
                </a:lnTo>
                <a:lnTo>
                  <a:pt x="4230496" y="0"/>
                </a:lnTo>
                <a:close/>
              </a:path>
              <a:path w="4307205" h="281305">
                <a:moveTo>
                  <a:pt x="4294600" y="31785"/>
                </a:moveTo>
                <a:lnTo>
                  <a:pt x="4243323" y="31785"/>
                </a:lnTo>
                <a:lnTo>
                  <a:pt x="4243323" y="44484"/>
                </a:lnTo>
                <a:lnTo>
                  <a:pt x="4293655" y="44484"/>
                </a:lnTo>
                <a:lnTo>
                  <a:pt x="4306823" y="37846"/>
                </a:lnTo>
                <a:lnTo>
                  <a:pt x="4294600" y="3178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220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"/>
            <a:ext cx="12193905" cy="6849109"/>
            <a:chOff x="0" y="4571"/>
            <a:chExt cx="12193905" cy="6849109"/>
          </a:xfrm>
        </p:grpSpPr>
        <p:sp>
          <p:nvSpPr>
            <p:cNvPr id="3" name="object 3"/>
            <p:cNvSpPr/>
            <p:nvPr/>
          </p:nvSpPr>
          <p:spPr>
            <a:xfrm>
              <a:off x="644652" y="147218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11118723" y="0"/>
                  </a:moveTo>
                  <a:lnTo>
                    <a:pt x="0" y="0"/>
                  </a:lnTo>
                  <a:lnTo>
                    <a:pt x="0" y="5152517"/>
                  </a:lnTo>
                  <a:lnTo>
                    <a:pt x="11118723" y="5152517"/>
                  </a:lnTo>
                  <a:lnTo>
                    <a:pt x="11118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4652" y="1472184"/>
              <a:ext cx="11118850" cy="5153025"/>
            </a:xfrm>
            <a:custGeom>
              <a:avLst/>
              <a:gdLst/>
              <a:ahLst/>
              <a:cxnLst/>
              <a:rect l="l" t="t" r="r" b="b"/>
              <a:pathLst>
                <a:path w="11118850" h="5153025">
                  <a:moveTo>
                    <a:pt x="0" y="5152517"/>
                  </a:moveTo>
                  <a:lnTo>
                    <a:pt x="11118723" y="5152517"/>
                  </a:lnTo>
                  <a:lnTo>
                    <a:pt x="11118723" y="0"/>
                  </a:lnTo>
                  <a:lnTo>
                    <a:pt x="0" y="0"/>
                  </a:lnTo>
                  <a:lnTo>
                    <a:pt x="0" y="5152517"/>
                  </a:lnTo>
                  <a:close/>
                </a:path>
              </a:pathLst>
            </a:custGeom>
            <a:ln w="9523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55" y="5065776"/>
              <a:ext cx="539750" cy="1348740"/>
            </a:xfrm>
            <a:custGeom>
              <a:avLst/>
              <a:gdLst/>
              <a:ahLst/>
              <a:cxnLst/>
              <a:rect l="l" t="t" r="r" b="b"/>
              <a:pathLst>
                <a:path w="539750" h="1348739">
                  <a:moveTo>
                    <a:pt x="539369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4342" y="1128280"/>
                  </a:lnTo>
                  <a:lnTo>
                    <a:pt x="16866" y="1173695"/>
                  </a:lnTo>
                  <a:lnTo>
                    <a:pt x="36817" y="1215517"/>
                  </a:lnTo>
                  <a:lnTo>
                    <a:pt x="63423" y="1252994"/>
                  </a:lnTo>
                  <a:lnTo>
                    <a:pt x="95923" y="1285341"/>
                  </a:lnTo>
                  <a:lnTo>
                    <a:pt x="133565" y="1311833"/>
                  </a:lnTo>
                  <a:lnTo>
                    <a:pt x="175577" y="1331696"/>
                  </a:lnTo>
                  <a:lnTo>
                    <a:pt x="221195" y="1344168"/>
                  </a:lnTo>
                  <a:lnTo>
                    <a:pt x="269684" y="1348486"/>
                  </a:lnTo>
                  <a:lnTo>
                    <a:pt x="539369" y="1348486"/>
                  </a:lnTo>
                  <a:lnTo>
                    <a:pt x="53936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2388" y="342900"/>
              <a:ext cx="658368" cy="6537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25928" y="3919448"/>
              <a:ext cx="5919470" cy="1328420"/>
            </a:xfrm>
            <a:custGeom>
              <a:avLst/>
              <a:gdLst/>
              <a:ahLst/>
              <a:cxnLst/>
              <a:rect l="l" t="t" r="r" b="b"/>
              <a:pathLst>
                <a:path w="5919470" h="1328420">
                  <a:moveTo>
                    <a:pt x="1185684" y="482346"/>
                  </a:moveTo>
                  <a:lnTo>
                    <a:pt x="1180592" y="458609"/>
                  </a:lnTo>
                  <a:lnTo>
                    <a:pt x="1166850" y="439216"/>
                  </a:lnTo>
                  <a:lnTo>
                    <a:pt x="1153629" y="430707"/>
                  </a:lnTo>
                  <a:lnTo>
                    <a:pt x="1153629" y="482346"/>
                  </a:lnTo>
                  <a:lnTo>
                    <a:pt x="1153629" y="1093495"/>
                  </a:lnTo>
                  <a:lnTo>
                    <a:pt x="1151115" y="1105369"/>
                  </a:lnTo>
                  <a:lnTo>
                    <a:pt x="1144257" y="1115072"/>
                  </a:lnTo>
                  <a:lnTo>
                    <a:pt x="1134071" y="1121625"/>
                  </a:lnTo>
                  <a:lnTo>
                    <a:pt x="1121587" y="1124026"/>
                  </a:lnTo>
                  <a:lnTo>
                    <a:pt x="64096" y="1124026"/>
                  </a:lnTo>
                  <a:lnTo>
                    <a:pt x="32054" y="1093495"/>
                  </a:lnTo>
                  <a:lnTo>
                    <a:pt x="32042" y="360159"/>
                  </a:lnTo>
                  <a:lnTo>
                    <a:pt x="34569" y="348234"/>
                  </a:lnTo>
                  <a:lnTo>
                    <a:pt x="41427" y="338518"/>
                  </a:lnTo>
                  <a:lnTo>
                    <a:pt x="51612" y="331965"/>
                  </a:lnTo>
                  <a:lnTo>
                    <a:pt x="64096" y="329565"/>
                  </a:lnTo>
                  <a:lnTo>
                    <a:pt x="365315" y="329565"/>
                  </a:lnTo>
                  <a:lnTo>
                    <a:pt x="370522" y="329222"/>
                  </a:lnTo>
                  <a:lnTo>
                    <a:pt x="375678" y="330504"/>
                  </a:lnTo>
                  <a:lnTo>
                    <a:pt x="380047" y="333171"/>
                  </a:lnTo>
                  <a:lnTo>
                    <a:pt x="381381" y="334238"/>
                  </a:lnTo>
                  <a:lnTo>
                    <a:pt x="567105" y="451751"/>
                  </a:lnTo>
                  <a:lnTo>
                    <a:pt x="1121587" y="451751"/>
                  </a:lnTo>
                  <a:lnTo>
                    <a:pt x="1134071" y="454164"/>
                  </a:lnTo>
                  <a:lnTo>
                    <a:pt x="1144257" y="460717"/>
                  </a:lnTo>
                  <a:lnTo>
                    <a:pt x="1151115" y="470420"/>
                  </a:lnTo>
                  <a:lnTo>
                    <a:pt x="1153629" y="482346"/>
                  </a:lnTo>
                  <a:lnTo>
                    <a:pt x="1153629" y="430707"/>
                  </a:lnTo>
                  <a:lnTo>
                    <a:pt x="1146505" y="426110"/>
                  </a:lnTo>
                  <a:lnTo>
                    <a:pt x="1121587" y="421246"/>
                  </a:lnTo>
                  <a:lnTo>
                    <a:pt x="576808" y="421246"/>
                  </a:lnTo>
                  <a:lnTo>
                    <a:pt x="431342" y="329222"/>
                  </a:lnTo>
                  <a:lnTo>
                    <a:pt x="392595" y="304901"/>
                  </a:lnTo>
                  <a:lnTo>
                    <a:pt x="365315" y="299059"/>
                  </a:lnTo>
                  <a:lnTo>
                    <a:pt x="64096" y="299059"/>
                  </a:lnTo>
                  <a:lnTo>
                    <a:pt x="39179" y="303911"/>
                  </a:lnTo>
                  <a:lnTo>
                    <a:pt x="18834" y="317004"/>
                  </a:lnTo>
                  <a:lnTo>
                    <a:pt x="5092" y="336410"/>
                  </a:lnTo>
                  <a:lnTo>
                    <a:pt x="0" y="360159"/>
                  </a:lnTo>
                  <a:lnTo>
                    <a:pt x="0" y="1093495"/>
                  </a:lnTo>
                  <a:lnTo>
                    <a:pt x="5092" y="1117231"/>
                  </a:lnTo>
                  <a:lnTo>
                    <a:pt x="18821" y="1136637"/>
                  </a:lnTo>
                  <a:lnTo>
                    <a:pt x="39179" y="1149731"/>
                  </a:lnTo>
                  <a:lnTo>
                    <a:pt x="64096" y="1154582"/>
                  </a:lnTo>
                  <a:lnTo>
                    <a:pt x="1121587" y="1154582"/>
                  </a:lnTo>
                  <a:lnTo>
                    <a:pt x="1166850" y="1136637"/>
                  </a:lnTo>
                  <a:lnTo>
                    <a:pt x="1185684" y="1093495"/>
                  </a:lnTo>
                  <a:lnTo>
                    <a:pt x="1185684" y="482346"/>
                  </a:lnTo>
                  <a:close/>
                </a:path>
                <a:path w="5919470" h="1328420">
                  <a:moveTo>
                    <a:pt x="2431173" y="645147"/>
                  </a:moveTo>
                  <a:lnTo>
                    <a:pt x="2147392" y="371767"/>
                  </a:lnTo>
                  <a:lnTo>
                    <a:pt x="2122284" y="377075"/>
                  </a:lnTo>
                  <a:lnTo>
                    <a:pt x="2374112" y="619950"/>
                  </a:lnTo>
                  <a:lnTo>
                    <a:pt x="2114105" y="545388"/>
                  </a:lnTo>
                  <a:lnTo>
                    <a:pt x="2057704" y="530148"/>
                  </a:lnTo>
                  <a:lnTo>
                    <a:pt x="2001494" y="516991"/>
                  </a:lnTo>
                  <a:lnTo>
                    <a:pt x="1945614" y="505929"/>
                  </a:lnTo>
                  <a:lnTo>
                    <a:pt x="1890229" y="496925"/>
                  </a:lnTo>
                  <a:lnTo>
                    <a:pt x="1835480" y="489991"/>
                  </a:lnTo>
                  <a:lnTo>
                    <a:pt x="1781505" y="485101"/>
                  </a:lnTo>
                  <a:lnTo>
                    <a:pt x="1728482" y="482257"/>
                  </a:lnTo>
                  <a:lnTo>
                    <a:pt x="1676539" y="481457"/>
                  </a:lnTo>
                  <a:lnTo>
                    <a:pt x="1625815" y="482663"/>
                  </a:lnTo>
                  <a:lnTo>
                    <a:pt x="1576489" y="485889"/>
                  </a:lnTo>
                  <a:lnTo>
                    <a:pt x="1528686" y="491121"/>
                  </a:lnTo>
                  <a:lnTo>
                    <a:pt x="1482559" y="498348"/>
                  </a:lnTo>
                  <a:lnTo>
                    <a:pt x="1438275" y="507555"/>
                  </a:lnTo>
                  <a:lnTo>
                    <a:pt x="1395958" y="518731"/>
                  </a:lnTo>
                  <a:lnTo>
                    <a:pt x="1355763" y="531876"/>
                  </a:lnTo>
                  <a:lnTo>
                    <a:pt x="1317853" y="546976"/>
                  </a:lnTo>
                  <a:lnTo>
                    <a:pt x="1282357" y="564019"/>
                  </a:lnTo>
                  <a:lnTo>
                    <a:pt x="1219250" y="603910"/>
                  </a:lnTo>
                  <a:lnTo>
                    <a:pt x="1246149" y="618197"/>
                  </a:lnTo>
                  <a:lnTo>
                    <a:pt x="1276972" y="596963"/>
                  </a:lnTo>
                  <a:lnTo>
                    <a:pt x="1310716" y="577799"/>
                  </a:lnTo>
                  <a:lnTo>
                    <a:pt x="1347203" y="560717"/>
                  </a:lnTo>
                  <a:lnTo>
                    <a:pt x="1386281" y="545719"/>
                  </a:lnTo>
                  <a:lnTo>
                    <a:pt x="1427759" y="532841"/>
                  </a:lnTo>
                  <a:lnTo>
                    <a:pt x="1471472" y="522058"/>
                  </a:lnTo>
                  <a:lnTo>
                    <a:pt x="1517269" y="513410"/>
                  </a:lnTo>
                  <a:lnTo>
                    <a:pt x="1564970" y="506907"/>
                  </a:lnTo>
                  <a:lnTo>
                    <a:pt x="1614398" y="502539"/>
                  </a:lnTo>
                  <a:lnTo>
                    <a:pt x="1665389" y="500329"/>
                  </a:lnTo>
                  <a:lnTo>
                    <a:pt x="1717789" y="500303"/>
                  </a:lnTo>
                  <a:lnTo>
                    <a:pt x="1771408" y="502450"/>
                  </a:lnTo>
                  <a:lnTo>
                    <a:pt x="1826082" y="506780"/>
                  </a:lnTo>
                  <a:lnTo>
                    <a:pt x="1881644" y="513321"/>
                  </a:lnTo>
                  <a:lnTo>
                    <a:pt x="1937931" y="522084"/>
                  </a:lnTo>
                  <a:lnTo>
                    <a:pt x="1994776" y="533057"/>
                  </a:lnTo>
                  <a:lnTo>
                    <a:pt x="2051989" y="546277"/>
                  </a:lnTo>
                  <a:lnTo>
                    <a:pt x="2109419" y="561733"/>
                  </a:lnTo>
                  <a:lnTo>
                    <a:pt x="2369515" y="636460"/>
                  </a:lnTo>
                  <a:lnTo>
                    <a:pt x="2027161" y="708774"/>
                  </a:lnTo>
                  <a:lnTo>
                    <a:pt x="2045652" y="726579"/>
                  </a:lnTo>
                  <a:lnTo>
                    <a:pt x="2431173" y="645147"/>
                  </a:lnTo>
                  <a:close/>
                </a:path>
                <a:path w="5919470" h="1328420">
                  <a:moveTo>
                    <a:pt x="2917139" y="406920"/>
                  </a:moveTo>
                  <a:lnTo>
                    <a:pt x="2601963" y="406920"/>
                  </a:lnTo>
                  <a:lnTo>
                    <a:pt x="2601963" y="438226"/>
                  </a:lnTo>
                  <a:lnTo>
                    <a:pt x="2917139" y="438226"/>
                  </a:lnTo>
                  <a:lnTo>
                    <a:pt x="2917139" y="406920"/>
                  </a:lnTo>
                  <a:close/>
                </a:path>
                <a:path w="5919470" h="1328420">
                  <a:moveTo>
                    <a:pt x="3265487" y="1032967"/>
                  </a:moveTo>
                  <a:lnTo>
                    <a:pt x="2601963" y="1032967"/>
                  </a:lnTo>
                  <a:lnTo>
                    <a:pt x="2601963" y="1064260"/>
                  </a:lnTo>
                  <a:lnTo>
                    <a:pt x="3265487" y="1064260"/>
                  </a:lnTo>
                  <a:lnTo>
                    <a:pt x="3265487" y="1032967"/>
                  </a:lnTo>
                  <a:close/>
                </a:path>
                <a:path w="5919470" h="1328420">
                  <a:moveTo>
                    <a:pt x="3265487" y="907757"/>
                  </a:moveTo>
                  <a:lnTo>
                    <a:pt x="2601963" y="907757"/>
                  </a:lnTo>
                  <a:lnTo>
                    <a:pt x="2601963" y="939063"/>
                  </a:lnTo>
                  <a:lnTo>
                    <a:pt x="3265487" y="939063"/>
                  </a:lnTo>
                  <a:lnTo>
                    <a:pt x="3265487" y="907757"/>
                  </a:lnTo>
                  <a:close/>
                </a:path>
                <a:path w="5919470" h="1328420">
                  <a:moveTo>
                    <a:pt x="3265487" y="782548"/>
                  </a:moveTo>
                  <a:lnTo>
                    <a:pt x="2601963" y="782548"/>
                  </a:lnTo>
                  <a:lnTo>
                    <a:pt x="2601963" y="813854"/>
                  </a:lnTo>
                  <a:lnTo>
                    <a:pt x="3265487" y="813854"/>
                  </a:lnTo>
                  <a:lnTo>
                    <a:pt x="3265487" y="782548"/>
                  </a:lnTo>
                  <a:close/>
                </a:path>
                <a:path w="5919470" h="1328420">
                  <a:moveTo>
                    <a:pt x="3265487" y="657339"/>
                  </a:moveTo>
                  <a:lnTo>
                    <a:pt x="2601963" y="657339"/>
                  </a:lnTo>
                  <a:lnTo>
                    <a:pt x="2601963" y="688644"/>
                  </a:lnTo>
                  <a:lnTo>
                    <a:pt x="3265487" y="688644"/>
                  </a:lnTo>
                  <a:lnTo>
                    <a:pt x="3265487" y="657339"/>
                  </a:lnTo>
                  <a:close/>
                </a:path>
                <a:path w="5919470" h="1328420">
                  <a:moveTo>
                    <a:pt x="3265487" y="532130"/>
                  </a:moveTo>
                  <a:lnTo>
                    <a:pt x="2601963" y="532130"/>
                  </a:lnTo>
                  <a:lnTo>
                    <a:pt x="2601963" y="563435"/>
                  </a:lnTo>
                  <a:lnTo>
                    <a:pt x="3265487" y="563435"/>
                  </a:lnTo>
                  <a:lnTo>
                    <a:pt x="3265487" y="532130"/>
                  </a:lnTo>
                  <a:close/>
                </a:path>
                <a:path w="5919470" h="1328420">
                  <a:moveTo>
                    <a:pt x="3431375" y="337845"/>
                  </a:moveTo>
                  <a:lnTo>
                    <a:pt x="3421646" y="328676"/>
                  </a:lnTo>
                  <a:lnTo>
                    <a:pt x="3398202" y="306565"/>
                  </a:lnTo>
                  <a:lnTo>
                    <a:pt x="3398202" y="359968"/>
                  </a:lnTo>
                  <a:lnTo>
                    <a:pt x="3398202" y="1220774"/>
                  </a:lnTo>
                  <a:lnTo>
                    <a:pt x="2469261" y="1220774"/>
                  </a:lnTo>
                  <a:lnTo>
                    <a:pt x="2469261" y="31305"/>
                  </a:lnTo>
                  <a:lnTo>
                    <a:pt x="3049841" y="31305"/>
                  </a:lnTo>
                  <a:lnTo>
                    <a:pt x="3049841" y="359968"/>
                  </a:lnTo>
                  <a:lnTo>
                    <a:pt x="3398202" y="359968"/>
                  </a:lnTo>
                  <a:lnTo>
                    <a:pt x="3398202" y="306565"/>
                  </a:lnTo>
                  <a:lnTo>
                    <a:pt x="3374517" y="284213"/>
                  </a:lnTo>
                  <a:lnTo>
                    <a:pt x="3374517" y="328536"/>
                  </a:lnTo>
                  <a:lnTo>
                    <a:pt x="3374377" y="328676"/>
                  </a:lnTo>
                  <a:lnTo>
                    <a:pt x="3083014" y="328676"/>
                  </a:lnTo>
                  <a:lnTo>
                    <a:pt x="3083115" y="53695"/>
                  </a:lnTo>
                  <a:lnTo>
                    <a:pt x="3083293" y="53695"/>
                  </a:lnTo>
                  <a:lnTo>
                    <a:pt x="3374466" y="328409"/>
                  </a:lnTo>
                  <a:lnTo>
                    <a:pt x="3374517" y="328536"/>
                  </a:lnTo>
                  <a:lnTo>
                    <a:pt x="3374517" y="284213"/>
                  </a:lnTo>
                  <a:lnTo>
                    <a:pt x="3130207" y="53695"/>
                  </a:lnTo>
                  <a:lnTo>
                    <a:pt x="3106470" y="31305"/>
                  </a:lnTo>
                  <a:lnTo>
                    <a:pt x="3073298" y="0"/>
                  </a:lnTo>
                  <a:lnTo>
                    <a:pt x="2436088" y="0"/>
                  </a:lnTo>
                  <a:lnTo>
                    <a:pt x="2436088" y="1252080"/>
                  </a:lnTo>
                  <a:lnTo>
                    <a:pt x="3431375" y="1252080"/>
                  </a:lnTo>
                  <a:lnTo>
                    <a:pt x="3431375" y="1220774"/>
                  </a:lnTo>
                  <a:lnTo>
                    <a:pt x="3431375" y="337845"/>
                  </a:lnTo>
                  <a:close/>
                </a:path>
                <a:path w="5919470" h="1328420">
                  <a:moveTo>
                    <a:pt x="4853267" y="709790"/>
                  </a:moveTo>
                  <a:lnTo>
                    <a:pt x="4509452" y="419201"/>
                  </a:lnTo>
                  <a:lnTo>
                    <a:pt x="4480420" y="423392"/>
                  </a:lnTo>
                  <a:lnTo>
                    <a:pt x="4785550" y="681532"/>
                  </a:lnTo>
                  <a:lnTo>
                    <a:pt x="4478896" y="593610"/>
                  </a:lnTo>
                  <a:lnTo>
                    <a:pt x="4421467" y="577824"/>
                  </a:lnTo>
                  <a:lnTo>
                    <a:pt x="4364266" y="563626"/>
                  </a:lnTo>
                  <a:lnTo>
                    <a:pt x="4307383" y="551014"/>
                  </a:lnTo>
                  <a:lnTo>
                    <a:pt x="4250956" y="539991"/>
                  </a:lnTo>
                  <a:lnTo>
                    <a:pt x="4195089" y="530542"/>
                  </a:lnTo>
                  <a:lnTo>
                    <a:pt x="4139882" y="522681"/>
                  </a:lnTo>
                  <a:lnTo>
                    <a:pt x="4085450" y="516394"/>
                  </a:lnTo>
                  <a:lnTo>
                    <a:pt x="4031919" y="511695"/>
                  </a:lnTo>
                  <a:lnTo>
                    <a:pt x="3979380" y="508558"/>
                  </a:lnTo>
                  <a:lnTo>
                    <a:pt x="3927970" y="506996"/>
                  </a:lnTo>
                  <a:lnTo>
                    <a:pt x="3877780" y="507022"/>
                  </a:lnTo>
                  <a:lnTo>
                    <a:pt x="3828923" y="508596"/>
                  </a:lnTo>
                  <a:lnTo>
                    <a:pt x="3781514" y="511746"/>
                  </a:lnTo>
                  <a:lnTo>
                    <a:pt x="3735667" y="516470"/>
                  </a:lnTo>
                  <a:lnTo>
                    <a:pt x="3691496" y="522757"/>
                  </a:lnTo>
                  <a:lnTo>
                    <a:pt x="3649103" y="530593"/>
                  </a:lnTo>
                  <a:lnTo>
                    <a:pt x="3608603" y="540004"/>
                  </a:lnTo>
                  <a:lnTo>
                    <a:pt x="3570122" y="550964"/>
                  </a:lnTo>
                  <a:lnTo>
                    <a:pt x="3533749" y="563486"/>
                  </a:lnTo>
                  <a:lnTo>
                    <a:pt x="3467811" y="593204"/>
                  </a:lnTo>
                  <a:lnTo>
                    <a:pt x="3438461" y="610387"/>
                  </a:lnTo>
                  <a:lnTo>
                    <a:pt x="3470503" y="626148"/>
                  </a:lnTo>
                  <a:lnTo>
                    <a:pt x="3500221" y="608825"/>
                  </a:lnTo>
                  <a:lnTo>
                    <a:pt x="3532530" y="593128"/>
                  </a:lnTo>
                  <a:lnTo>
                    <a:pt x="3604425" y="566699"/>
                  </a:lnTo>
                  <a:lnTo>
                    <a:pt x="3643769" y="555942"/>
                  </a:lnTo>
                  <a:lnTo>
                    <a:pt x="3685209" y="546849"/>
                  </a:lnTo>
                  <a:lnTo>
                    <a:pt x="3728618" y="539407"/>
                  </a:lnTo>
                  <a:lnTo>
                    <a:pt x="3773881" y="533628"/>
                  </a:lnTo>
                  <a:lnTo>
                    <a:pt x="3820858" y="529501"/>
                  </a:lnTo>
                  <a:lnTo>
                    <a:pt x="3869448" y="527024"/>
                  </a:lnTo>
                  <a:lnTo>
                    <a:pt x="3919512" y="526224"/>
                  </a:lnTo>
                  <a:lnTo>
                    <a:pt x="3970934" y="527075"/>
                  </a:lnTo>
                  <a:lnTo>
                    <a:pt x="4023588" y="529602"/>
                  </a:lnTo>
                  <a:lnTo>
                    <a:pt x="4077335" y="533781"/>
                  </a:lnTo>
                  <a:lnTo>
                    <a:pt x="4132072" y="539648"/>
                  </a:lnTo>
                  <a:lnTo>
                    <a:pt x="4187672" y="547166"/>
                  </a:lnTo>
                  <a:lnTo>
                    <a:pt x="4244010" y="556374"/>
                  </a:lnTo>
                  <a:lnTo>
                    <a:pt x="4300956" y="567245"/>
                  </a:lnTo>
                  <a:lnTo>
                    <a:pt x="4358386" y="579805"/>
                  </a:lnTo>
                  <a:lnTo>
                    <a:pt x="4416183" y="594042"/>
                  </a:lnTo>
                  <a:lnTo>
                    <a:pt x="4474210" y="609955"/>
                  </a:lnTo>
                  <a:lnTo>
                    <a:pt x="4780978" y="698055"/>
                  </a:lnTo>
                  <a:lnTo>
                    <a:pt x="4385310" y="755091"/>
                  </a:lnTo>
                  <a:lnTo>
                    <a:pt x="4407713" y="774014"/>
                  </a:lnTo>
                  <a:lnTo>
                    <a:pt x="4853267" y="709790"/>
                  </a:lnTo>
                  <a:close/>
                </a:path>
                <a:path w="5919470" h="1328420">
                  <a:moveTo>
                    <a:pt x="5291683" y="520395"/>
                  </a:moveTo>
                  <a:lnTo>
                    <a:pt x="5071135" y="520395"/>
                  </a:lnTo>
                  <a:lnTo>
                    <a:pt x="5071135" y="583755"/>
                  </a:lnTo>
                  <a:lnTo>
                    <a:pt x="5291683" y="583755"/>
                  </a:lnTo>
                  <a:lnTo>
                    <a:pt x="5291683" y="520395"/>
                  </a:lnTo>
                  <a:close/>
                </a:path>
                <a:path w="5919470" h="1328420">
                  <a:moveTo>
                    <a:pt x="5715813" y="1027252"/>
                  </a:moveTo>
                  <a:lnTo>
                    <a:pt x="5071135" y="1027252"/>
                  </a:lnTo>
                  <a:lnTo>
                    <a:pt x="5071135" y="1090612"/>
                  </a:lnTo>
                  <a:lnTo>
                    <a:pt x="5715813" y="1090612"/>
                  </a:lnTo>
                  <a:lnTo>
                    <a:pt x="5715813" y="1027252"/>
                  </a:lnTo>
                  <a:close/>
                </a:path>
                <a:path w="5919470" h="1328420">
                  <a:moveTo>
                    <a:pt x="5715813" y="900544"/>
                  </a:moveTo>
                  <a:lnTo>
                    <a:pt x="5071135" y="900544"/>
                  </a:lnTo>
                  <a:lnTo>
                    <a:pt x="5071135" y="963904"/>
                  </a:lnTo>
                  <a:lnTo>
                    <a:pt x="5715813" y="963904"/>
                  </a:lnTo>
                  <a:lnTo>
                    <a:pt x="5715813" y="900544"/>
                  </a:lnTo>
                  <a:close/>
                </a:path>
                <a:path w="5919470" h="1328420">
                  <a:moveTo>
                    <a:pt x="5715813" y="773836"/>
                  </a:moveTo>
                  <a:lnTo>
                    <a:pt x="5071135" y="773836"/>
                  </a:lnTo>
                  <a:lnTo>
                    <a:pt x="5071135" y="837196"/>
                  </a:lnTo>
                  <a:lnTo>
                    <a:pt x="5715813" y="837196"/>
                  </a:lnTo>
                  <a:lnTo>
                    <a:pt x="5715813" y="773836"/>
                  </a:lnTo>
                  <a:close/>
                </a:path>
                <a:path w="5919470" h="1328420">
                  <a:moveTo>
                    <a:pt x="5715813" y="647115"/>
                  </a:moveTo>
                  <a:lnTo>
                    <a:pt x="5071135" y="647115"/>
                  </a:lnTo>
                  <a:lnTo>
                    <a:pt x="5071135" y="710476"/>
                  </a:lnTo>
                  <a:lnTo>
                    <a:pt x="5715813" y="710476"/>
                  </a:lnTo>
                  <a:lnTo>
                    <a:pt x="5715813" y="647115"/>
                  </a:lnTo>
                  <a:close/>
                </a:path>
                <a:path w="5919470" h="1328420">
                  <a:moveTo>
                    <a:pt x="5919406" y="409524"/>
                  </a:moveTo>
                  <a:lnTo>
                    <a:pt x="5900128" y="393674"/>
                  </a:lnTo>
                  <a:lnTo>
                    <a:pt x="5817603" y="325882"/>
                  </a:lnTo>
                  <a:lnTo>
                    <a:pt x="5817603" y="488721"/>
                  </a:lnTo>
                  <a:lnTo>
                    <a:pt x="5817603" y="1233170"/>
                  </a:lnTo>
                  <a:lnTo>
                    <a:pt x="4969357" y="1233170"/>
                  </a:lnTo>
                  <a:lnTo>
                    <a:pt x="4969357" y="156083"/>
                  </a:lnTo>
                  <a:lnTo>
                    <a:pt x="5393474" y="156083"/>
                  </a:lnTo>
                  <a:lnTo>
                    <a:pt x="5393474" y="488721"/>
                  </a:lnTo>
                  <a:lnTo>
                    <a:pt x="5817603" y="488721"/>
                  </a:lnTo>
                  <a:lnTo>
                    <a:pt x="5817603" y="325882"/>
                  </a:lnTo>
                  <a:lnTo>
                    <a:pt x="5707329" y="235280"/>
                  </a:lnTo>
                  <a:lnTo>
                    <a:pt x="5707329" y="393674"/>
                  </a:lnTo>
                  <a:lnTo>
                    <a:pt x="5495264" y="393674"/>
                  </a:lnTo>
                  <a:lnTo>
                    <a:pt x="5495264" y="195681"/>
                  </a:lnTo>
                  <a:lnTo>
                    <a:pt x="5707329" y="393674"/>
                  </a:lnTo>
                  <a:lnTo>
                    <a:pt x="5707329" y="235280"/>
                  </a:lnTo>
                  <a:lnTo>
                    <a:pt x="5659132" y="195681"/>
                  </a:lnTo>
                  <a:lnTo>
                    <a:pt x="5610936" y="156083"/>
                  </a:lnTo>
                  <a:lnTo>
                    <a:pt x="5495264" y="61048"/>
                  </a:lnTo>
                  <a:lnTo>
                    <a:pt x="4867554" y="61048"/>
                  </a:lnTo>
                  <a:lnTo>
                    <a:pt x="4867554" y="1328216"/>
                  </a:lnTo>
                  <a:lnTo>
                    <a:pt x="5919406" y="1328216"/>
                  </a:lnTo>
                  <a:lnTo>
                    <a:pt x="5919406" y="1233170"/>
                  </a:lnTo>
                  <a:lnTo>
                    <a:pt x="5919406" y="40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06088" y="3960952"/>
            <a:ext cx="2978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add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Copyright-</a:t>
            </a:r>
            <a:r>
              <a:rPr spc="1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60" dirty="0"/>
              <a:t> </a:t>
            </a:r>
            <a:r>
              <a:rPr dirty="0"/>
              <a:t>réservé</a:t>
            </a:r>
            <a:r>
              <a:rPr spc="-4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055"/>
              </a:lnSpc>
            </a:pPr>
            <a:fld id="{81D60167-4931-47E6-BA6A-407CBD079E47}" type="slidenum">
              <a:rPr sz="1000" spc="-25" dirty="0"/>
              <a:t>9</a:t>
            </a:fld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471420" y="5095494"/>
            <a:ext cx="1322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Working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directory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8750" y="5167629"/>
            <a:ext cx="414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Index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0264" y="5266385"/>
            <a:ext cx="4375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HEAD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6367" y="3960952"/>
            <a:ext cx="6019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Commit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394" y="5205851"/>
            <a:ext cx="267970" cy="8616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900" b="1" spc="-7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96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01-Manipuler</a:t>
            </a:r>
            <a:r>
              <a:rPr spc="-130" dirty="0"/>
              <a:t> </a:t>
            </a:r>
            <a:r>
              <a:rPr dirty="0"/>
              <a:t>les</a:t>
            </a:r>
            <a:r>
              <a:rPr spc="-65" dirty="0"/>
              <a:t> </a:t>
            </a:r>
            <a:r>
              <a:rPr dirty="0"/>
              <a:t>outils</a:t>
            </a:r>
            <a:r>
              <a:rPr spc="-6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gestion</a:t>
            </a:r>
            <a:r>
              <a:rPr spc="-60" dirty="0"/>
              <a:t> </a:t>
            </a:r>
            <a:r>
              <a:rPr spc="-25" dirty="0"/>
              <a:t>de</a:t>
            </a:r>
          </a:p>
          <a:p>
            <a:pPr marL="3175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versions(Git/Gitlab)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1658" y="938022"/>
            <a:ext cx="11513185" cy="2586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Présentation</a:t>
            </a:r>
            <a:r>
              <a:rPr sz="155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550" b="1" spc="1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5" dirty="0">
                <a:solidFill>
                  <a:srgbClr val="007842"/>
                </a:solidFill>
                <a:latin typeface="Calibri"/>
                <a:cs typeface="Calibri"/>
              </a:rPr>
              <a:t>git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550">
              <a:latin typeface="Calibri"/>
              <a:cs typeface="Calibri"/>
            </a:endParaRPr>
          </a:p>
          <a:p>
            <a:pPr marL="632460">
              <a:lnSpc>
                <a:spcPct val="100000"/>
              </a:lnSpc>
            </a:pP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550" b="1" spc="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dépôts</a:t>
            </a:r>
            <a:r>
              <a:rPr sz="1550" b="1" spc="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7842"/>
                </a:solidFill>
                <a:latin typeface="Calibri"/>
                <a:cs typeface="Calibri"/>
              </a:rPr>
              <a:t>avec</a:t>
            </a:r>
            <a:r>
              <a:rPr sz="155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550" b="1" spc="-20" dirty="0">
                <a:solidFill>
                  <a:srgbClr val="007842"/>
                </a:solidFill>
                <a:latin typeface="Calibri"/>
                <a:cs typeface="Calibri"/>
              </a:rPr>
              <a:t>git:</a:t>
            </a:r>
            <a:endParaRPr sz="1550">
              <a:latin typeface="Calibri"/>
              <a:cs typeface="Calibri"/>
            </a:endParaRPr>
          </a:p>
          <a:p>
            <a:pPr marL="983615" indent="-17526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983615" algn="l"/>
              </a:tabLst>
            </a:pPr>
            <a:r>
              <a:rPr sz="1150" b="1" dirty="0">
                <a:latin typeface="Calibri"/>
                <a:cs typeface="Calibri"/>
              </a:rPr>
              <a:t>Version</a:t>
            </a:r>
            <a:r>
              <a:rPr sz="1150" b="1" spc="2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:</a:t>
            </a:r>
            <a:r>
              <a:rPr sz="1150" b="1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contenu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du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projet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moment</a:t>
            </a:r>
            <a:r>
              <a:rPr sz="1150" spc="1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son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cycle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vie.</a:t>
            </a:r>
            <a:endParaRPr sz="1150">
              <a:latin typeface="Calibri"/>
              <a:cs typeface="Calibri"/>
            </a:endParaRPr>
          </a:p>
          <a:p>
            <a:pPr marL="983615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983615" algn="l"/>
              </a:tabLst>
            </a:pPr>
            <a:r>
              <a:rPr sz="1150" b="1" dirty="0">
                <a:latin typeface="Calibri"/>
                <a:cs typeface="Calibri"/>
              </a:rPr>
              <a:t>Dépôt</a:t>
            </a:r>
            <a:r>
              <a:rPr sz="1150" dirty="0">
                <a:latin typeface="Calibri"/>
                <a:cs typeface="Calibri"/>
              </a:rPr>
              <a:t>(repository)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: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l’historique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du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projet,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contenant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toutes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ses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versions.</a:t>
            </a:r>
            <a:endParaRPr sz="1150">
              <a:latin typeface="Calibri"/>
              <a:cs typeface="Calibri"/>
            </a:endParaRPr>
          </a:p>
          <a:p>
            <a:pPr marL="983615" indent="-17526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983615" algn="l"/>
              </a:tabLst>
            </a:pPr>
            <a:r>
              <a:rPr sz="1150" b="1" dirty="0">
                <a:latin typeface="Calibri"/>
                <a:cs typeface="Calibri"/>
              </a:rPr>
              <a:t>Branche</a:t>
            </a:r>
            <a:r>
              <a:rPr sz="1150" b="1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(branch)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=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variante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d’un</a:t>
            </a:r>
            <a:r>
              <a:rPr sz="1150" spc="16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projet.</a:t>
            </a:r>
            <a:endParaRPr sz="1150">
              <a:latin typeface="Calibri"/>
              <a:cs typeface="Calibri"/>
            </a:endParaRPr>
          </a:p>
          <a:p>
            <a:pPr marL="983615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983615" algn="l"/>
              </a:tabLst>
            </a:pPr>
            <a:r>
              <a:rPr sz="1150" dirty="0">
                <a:latin typeface="Calibri"/>
                <a:cs typeface="Calibri"/>
              </a:rPr>
              <a:t>Un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dépôt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Git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correspond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physiquement</a:t>
            </a:r>
            <a:r>
              <a:rPr sz="1150" spc="2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à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ensemble</a:t>
            </a:r>
            <a:r>
              <a:rPr sz="1150" spc="1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fichiers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rassemblés</a:t>
            </a:r>
            <a:r>
              <a:rPr sz="1150" spc="1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dans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répertoire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.</a:t>
            </a:r>
            <a:r>
              <a:rPr sz="1150" b="1" dirty="0">
                <a:latin typeface="Calibri"/>
                <a:cs typeface="Calibri"/>
              </a:rPr>
              <a:t>git</a:t>
            </a:r>
            <a:r>
              <a:rPr sz="1150" dirty="0">
                <a:latin typeface="Calibri"/>
                <a:cs typeface="Calibri"/>
              </a:rPr>
              <a:t>.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Sauf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cas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particulier,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il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n'est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pas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nécessaire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d'intervenir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manuellement</a:t>
            </a:r>
            <a:endParaRPr sz="115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dans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répertoire.</a:t>
            </a:r>
            <a:endParaRPr sz="1200">
              <a:latin typeface="Calibri"/>
              <a:cs typeface="Calibri"/>
            </a:endParaRPr>
          </a:p>
          <a:p>
            <a:pPr marL="983615" indent="-17526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983615" algn="l"/>
              </a:tabLst>
            </a:pPr>
            <a:r>
              <a:rPr sz="1150" dirty="0">
                <a:latin typeface="Calibri"/>
                <a:cs typeface="Calibri"/>
              </a:rPr>
              <a:t>Lorsqu'on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travaille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avec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Git,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il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est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essentiel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faire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la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distinction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entre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trois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zones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:</a:t>
            </a:r>
            <a:endParaRPr sz="1150">
              <a:latin typeface="Calibri"/>
              <a:cs typeface="Calibri"/>
            </a:endParaRPr>
          </a:p>
          <a:p>
            <a:pPr marL="1440815" lvl="1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440815" algn="l"/>
              </a:tabLst>
            </a:pPr>
            <a:r>
              <a:rPr sz="1150" dirty="0">
                <a:latin typeface="Calibri"/>
                <a:cs typeface="Calibri"/>
              </a:rPr>
              <a:t>Le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répertoire</a:t>
            </a:r>
            <a:r>
              <a:rPr sz="1150" b="1" spc="2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de</a:t>
            </a:r>
            <a:r>
              <a:rPr sz="1150" b="1" spc="75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travail</a:t>
            </a:r>
            <a:r>
              <a:rPr sz="1150" b="1" spc="1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</a:t>
            </a:r>
            <a:r>
              <a:rPr sz="1150" i="1" dirty="0">
                <a:latin typeface="Calibri"/>
                <a:cs typeface="Calibri"/>
              </a:rPr>
              <a:t>working</a:t>
            </a:r>
            <a:r>
              <a:rPr sz="1150" i="1" spc="114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directory</a:t>
            </a:r>
            <a:r>
              <a:rPr sz="1150" dirty="0">
                <a:latin typeface="Calibri"/>
                <a:cs typeface="Calibri"/>
              </a:rPr>
              <a:t>)</a:t>
            </a:r>
            <a:r>
              <a:rPr sz="1150" spc="10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:correspond</a:t>
            </a:r>
            <a:r>
              <a:rPr sz="1150" spc="1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aux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fichiers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actuellement</a:t>
            </a:r>
            <a:r>
              <a:rPr sz="1150" spc="1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sauvegardés</a:t>
            </a:r>
            <a:r>
              <a:rPr sz="1150" spc="15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localement.</a:t>
            </a:r>
            <a:endParaRPr sz="1150">
              <a:latin typeface="Calibri"/>
              <a:cs typeface="Calibri"/>
            </a:endParaRPr>
          </a:p>
          <a:p>
            <a:pPr marL="1440815" lvl="1" indent="-17526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440815" algn="l"/>
              </a:tabLst>
            </a:pPr>
            <a:r>
              <a:rPr sz="1150" dirty="0">
                <a:latin typeface="Calibri"/>
                <a:cs typeface="Calibri"/>
              </a:rPr>
              <a:t>L'</a:t>
            </a:r>
            <a:r>
              <a:rPr sz="1150" b="1" dirty="0">
                <a:latin typeface="Calibri"/>
                <a:cs typeface="Calibri"/>
              </a:rPr>
              <a:t>index</a:t>
            </a:r>
            <a:r>
              <a:rPr sz="1150" b="1" spc="10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ou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staging</a:t>
            </a:r>
            <a:r>
              <a:rPr sz="1150" i="1" spc="2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:</a:t>
            </a:r>
            <a:r>
              <a:rPr sz="1150" i="1" spc="7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area</a:t>
            </a:r>
            <a:r>
              <a:rPr sz="1150" i="1" spc="8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est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un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espace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transit.</a:t>
            </a:r>
            <a:endParaRPr sz="1150">
              <a:latin typeface="Calibri"/>
              <a:cs typeface="Calibri"/>
            </a:endParaRPr>
          </a:p>
          <a:p>
            <a:pPr marL="1440815" lvl="1" indent="-17526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440815" algn="l"/>
              </a:tabLst>
            </a:pPr>
            <a:r>
              <a:rPr sz="1150" b="1" dirty="0">
                <a:latin typeface="Calibri"/>
                <a:cs typeface="Calibri"/>
              </a:rPr>
              <a:t>HEAD</a:t>
            </a:r>
            <a:r>
              <a:rPr sz="1150" b="1" spc="90" dirty="0">
                <a:latin typeface="Calibri"/>
                <a:cs typeface="Calibri"/>
              </a:rPr>
              <a:t> </a:t>
            </a:r>
            <a:r>
              <a:rPr sz="1150" b="1" dirty="0">
                <a:latin typeface="Calibri"/>
                <a:cs typeface="Calibri"/>
              </a:rPr>
              <a:t>:</a:t>
            </a:r>
            <a:r>
              <a:rPr sz="1150" b="1" spc="8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correspond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aux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derniers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fichiers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ajoutés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au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dépôt.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65B83E3220A4BBF638516AEA80D93" ma:contentTypeVersion="0" ma:contentTypeDescription="Crée un document." ma:contentTypeScope="" ma:versionID="d48ab9dd8d89e99473f13c92649c09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3613ba4871b6d4221e6a6d8c4f7b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AE6EB-45FA-4834-84F7-6FD9C30B3DF5}"/>
</file>

<file path=customXml/itemProps2.xml><?xml version="1.0" encoding="utf-8"?>
<ds:datastoreItem xmlns:ds="http://schemas.openxmlformats.org/officeDocument/2006/customXml" ds:itemID="{27B42F52-870A-483C-86B2-D3E049F59B43}"/>
</file>

<file path=customXml/itemProps3.xml><?xml version="1.0" encoding="utf-8"?>
<ds:datastoreItem xmlns:ds="http://schemas.openxmlformats.org/officeDocument/2006/customXml" ds:itemID="{0DB8BB97-45B9-4011-B362-6AEA0A49AE7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10724</Words>
  <Application>Microsoft Office PowerPoint</Application>
  <PresentationFormat>Grand écran</PresentationFormat>
  <Paragraphs>1393</Paragraphs>
  <Slides>83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83</vt:i4>
      </vt:variant>
    </vt:vector>
  </HeadingPairs>
  <TitlesOfParts>
    <vt:vector size="93" baseType="lpstr">
      <vt:lpstr>Arial</vt:lpstr>
      <vt:lpstr>Calibri</vt:lpstr>
      <vt:lpstr>Consolas</vt:lpstr>
      <vt:lpstr>Courier New</vt:lpstr>
      <vt:lpstr>Georgia</vt:lpstr>
      <vt:lpstr>Lucida Console</vt:lpstr>
      <vt:lpstr>Segoe UI Symbol</vt:lpstr>
      <vt:lpstr>Times New Roman</vt:lpstr>
      <vt:lpstr>Wingdings</vt:lpstr>
      <vt:lpstr>Office Theme</vt:lpstr>
      <vt:lpstr>PARTIE 4</vt:lpstr>
      <vt:lpstr>CHAPITRE 1</vt:lpstr>
      <vt:lpstr>CHAPITRE 1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CHAPITRE 1</vt:lpstr>
      <vt:lpstr>01-Manipuler les outils de gestion de versions(Git/Gitlab) :</vt:lpstr>
      <vt:lpstr>01-Manipuler les outils de gestion de versions(Git/Gitlab) :</vt:lpstr>
      <vt:lpstr>01-Manipuler les outils de gestion de versions (Git/Gitlab) :</vt:lpstr>
      <vt:lpstr>01-Manipuler les outils de gestion de versions(Git/Gitlab) :</vt:lpstr>
      <vt:lpstr>01-Manipuler les outils de gestion de versions(Git/Gitlab) :</vt:lpstr>
      <vt:lpstr>01-Manipuler les outils de gestion de versions(Git/Gitlab) :</vt:lpstr>
      <vt:lpstr>01-Manipuler les outils de gestion de versions(Git/Gitlab) :</vt:lpstr>
      <vt:lpstr>01-Manipuler les outils de gestion de versions(Git/Gitlab) :</vt:lpstr>
      <vt:lpstr>01-Manipuler les outils de gestion de versions(Git/Gitlab) :</vt:lpstr>
      <vt:lpstr>01-Manipuler les outils de gestion de versions(Git/Gitlab) :</vt:lpstr>
      <vt:lpstr>01-Manipuler les outils de gestion de versions(Git/Gitlab)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CHAPITRE 1</vt:lpstr>
      <vt:lpstr>01-Manipuler les outils de gestion de versions</vt:lpstr>
      <vt:lpstr>01-Manipuler les outils de gestion de versions (Git/Gitlab) : Création de compte</vt:lpstr>
      <vt:lpstr>01-Manipuler les outils de gestion de versions (Git/Gitlab) : Création de compte</vt:lpstr>
      <vt:lpstr>01-Manipuler les outils de gestion de versions (Git/Gitlab) : Création de compte</vt:lpstr>
      <vt:lpstr>CHAPITRE 1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versions(Git/Gitlab) : Gestion branches avec git</vt:lpstr>
      <vt:lpstr>01-Manipuler les outils de gestion de versions(Git/Gitlab) : Gestion branches avec git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01-Manipuler les outils de gestion de versions (Git/Gitlab) :</vt:lpstr>
      <vt:lpstr>CHAPITRE 1</vt:lpstr>
      <vt:lpstr>01-Manipuler les outils de gestion de versions (Git/Gitlab) :</vt:lpstr>
      <vt:lpstr>CHAPITRE 1</vt:lpstr>
      <vt:lpstr>01-Manipuler les outils de gestion de versions Git/Gitlab : Comparaison Github et Gitlab</vt:lpstr>
      <vt:lpstr>01-Manipuler les outils de gestion de versions Git/Gitlab : Comparaison Github et Gitlab</vt:lpstr>
      <vt:lpstr>CHAPITRE 2</vt:lpstr>
      <vt:lpstr>CHAPITRE 2</vt:lpstr>
      <vt:lpstr>02-Manipuler l’outil de mesure de la qualité du code(SonarQube) :</vt:lpstr>
      <vt:lpstr>02-Manipuler l’outil de mesure de la qualité du code(SonarQube) :</vt:lpstr>
      <vt:lpstr>02-Manipuler l’outil de mesure de la qualité du code (SonarQube) :</vt:lpstr>
      <vt:lpstr>CHAPITRE 2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CHAPITRE 2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CHAPITRE 2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02-Manipuler l’outil de mesure de la qualité du code (SonarQube) :</vt:lpstr>
      <vt:lpstr>CHAPITRE 2</vt:lpstr>
      <vt:lpstr>02-Manipuler l’outil de mesure de la qualité du code (SonarQube) :</vt:lpstr>
      <vt:lpstr>02-Manipuler l’outil de mesure de la qualité du code (SonarQube)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ASMAE YOUALA</dc:creator>
  <cp:lastModifiedBy>SAIDA BAKHT</cp:lastModifiedBy>
  <cp:revision>2</cp:revision>
  <dcterms:created xsi:type="dcterms:W3CDTF">2024-10-31T11:34:20Z</dcterms:created>
  <dcterms:modified xsi:type="dcterms:W3CDTF">2024-11-27T23:43:39Z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2024-10-31T00:00:00Z</vt:filetime>
  </property>
  <property fmtid="{D5CDD505-2E9C-101B-9397-08002B2CF9AE}" pid="5" name="Producer">
    <vt:lpwstr>Microsoft® PowerPoint® 2019</vt:lpwstr>
  </property>
  <property fmtid="{D5CDD505-2E9C-101B-9397-08002B2CF9AE}" pid="6" name="ContentTypeId">
    <vt:lpwstr>0x01010073765B83E3220A4BBF638516AEA80D93</vt:lpwstr>
  </property>
</Properties>
</file>