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97B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97B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97B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97B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3524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2928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5111"/>
            <a:ext cx="1744345" cy="777240"/>
          </a:xfrm>
          <a:custGeom>
            <a:avLst/>
            <a:gdLst/>
            <a:ahLst/>
            <a:cxnLst/>
            <a:rect l="l" t="t" r="r" b="b"/>
            <a:pathLst>
              <a:path w="1744345" h="777239">
                <a:moveTo>
                  <a:pt x="1347470" y="0"/>
                </a:moveTo>
                <a:lnTo>
                  <a:pt x="0" y="0"/>
                </a:lnTo>
                <a:lnTo>
                  <a:pt x="0" y="777239"/>
                </a:lnTo>
                <a:lnTo>
                  <a:pt x="1347470" y="777239"/>
                </a:lnTo>
                <a:lnTo>
                  <a:pt x="1357161" y="776432"/>
                </a:lnTo>
                <a:lnTo>
                  <a:pt x="1365091" y="774303"/>
                </a:lnTo>
                <a:lnTo>
                  <a:pt x="1371258" y="771292"/>
                </a:lnTo>
                <a:lnTo>
                  <a:pt x="1375664" y="767842"/>
                </a:lnTo>
                <a:lnTo>
                  <a:pt x="1375664" y="763143"/>
                </a:lnTo>
                <a:lnTo>
                  <a:pt x="1380363" y="763143"/>
                </a:lnTo>
                <a:lnTo>
                  <a:pt x="1737106" y="407288"/>
                </a:lnTo>
                <a:lnTo>
                  <a:pt x="1742392" y="398774"/>
                </a:lnTo>
                <a:lnTo>
                  <a:pt x="1744154" y="388032"/>
                </a:lnTo>
                <a:lnTo>
                  <a:pt x="1742392" y="376410"/>
                </a:lnTo>
                <a:lnTo>
                  <a:pt x="1737106" y="365251"/>
                </a:lnTo>
                <a:lnTo>
                  <a:pt x="1380363" y="14096"/>
                </a:lnTo>
                <a:lnTo>
                  <a:pt x="1380363" y="9398"/>
                </a:lnTo>
                <a:lnTo>
                  <a:pt x="1375664" y="9398"/>
                </a:lnTo>
                <a:lnTo>
                  <a:pt x="1371258" y="5947"/>
                </a:lnTo>
                <a:lnTo>
                  <a:pt x="1365091" y="2936"/>
                </a:lnTo>
                <a:lnTo>
                  <a:pt x="1357161" y="807"/>
                </a:lnTo>
                <a:lnTo>
                  <a:pt x="1347470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3524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2928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3232"/>
            <a:ext cx="1593850" cy="508000"/>
          </a:xfrm>
          <a:custGeom>
            <a:avLst/>
            <a:gdLst/>
            <a:ahLst/>
            <a:cxnLst/>
            <a:rect l="l" t="t" r="r" b="b"/>
            <a:pathLst>
              <a:path w="1593850" h="508000">
                <a:moveTo>
                  <a:pt x="0" y="0"/>
                </a:moveTo>
                <a:lnTo>
                  <a:pt x="0" y="503948"/>
                </a:lnTo>
                <a:lnTo>
                  <a:pt x="1247038" y="507491"/>
                </a:lnTo>
                <a:lnTo>
                  <a:pt x="1347470" y="507491"/>
                </a:lnTo>
                <a:lnTo>
                  <a:pt x="1352169" y="502665"/>
                </a:lnTo>
                <a:lnTo>
                  <a:pt x="1353693" y="501141"/>
                </a:lnTo>
                <a:lnTo>
                  <a:pt x="1355598" y="499617"/>
                </a:lnTo>
                <a:lnTo>
                  <a:pt x="1357122" y="497966"/>
                </a:lnTo>
                <a:lnTo>
                  <a:pt x="1586484" y="268858"/>
                </a:lnTo>
                <a:lnTo>
                  <a:pt x="1591841" y="261714"/>
                </a:lnTo>
                <a:lnTo>
                  <a:pt x="1593627" y="254571"/>
                </a:lnTo>
                <a:lnTo>
                  <a:pt x="1591841" y="247427"/>
                </a:lnTo>
                <a:lnTo>
                  <a:pt x="1586484" y="240283"/>
                </a:lnTo>
                <a:lnTo>
                  <a:pt x="1357122" y="11302"/>
                </a:lnTo>
                <a:lnTo>
                  <a:pt x="1352169" y="11302"/>
                </a:lnTo>
                <a:lnTo>
                  <a:pt x="1352169" y="6476"/>
                </a:lnTo>
                <a:lnTo>
                  <a:pt x="1347470" y="6476"/>
                </a:lnTo>
                <a:lnTo>
                  <a:pt x="1342644" y="1777"/>
                </a:lnTo>
                <a:lnTo>
                  <a:pt x="1247038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1695" y="659079"/>
            <a:ext cx="959675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97B2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0760" y="1417396"/>
            <a:ext cx="10729595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smae.youala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hpunit.readthedocs.io/fr/latest/assertion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kiesiu.com/phpunit-code-coverage-and-sonarqu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xdebug.org/files/php_xdebug-3.1.4-8.1-vs16-x86_64.dl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hyperlink" Target="https://xuni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punit.de/" TargetMode="External"/><Relationship Id="rId4" Type="http://schemas.openxmlformats.org/officeDocument/2006/relationships/hyperlink" Target="https://nunit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9394" y="2965780"/>
            <a:ext cx="877379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254" dirty="0">
                <a:solidFill>
                  <a:srgbClr val="497B29"/>
                </a:solidFill>
                <a:latin typeface="Verdana"/>
                <a:cs typeface="Verdana"/>
              </a:rPr>
              <a:t>Initiation</a:t>
            </a:r>
            <a:r>
              <a:rPr sz="5400" spc="-484" dirty="0">
                <a:solidFill>
                  <a:srgbClr val="497B29"/>
                </a:solidFill>
                <a:latin typeface="Verdana"/>
                <a:cs typeface="Verdana"/>
              </a:rPr>
              <a:t> </a:t>
            </a:r>
            <a:r>
              <a:rPr sz="5400" spc="-130" dirty="0">
                <a:solidFill>
                  <a:srgbClr val="497B29"/>
                </a:solidFill>
                <a:latin typeface="Verdana"/>
                <a:cs typeface="Verdana"/>
              </a:rPr>
              <a:t>aux</a:t>
            </a:r>
            <a:r>
              <a:rPr sz="5400" spc="-345" dirty="0">
                <a:solidFill>
                  <a:srgbClr val="497B29"/>
                </a:solidFill>
                <a:latin typeface="Verdana"/>
                <a:cs typeface="Verdana"/>
              </a:rPr>
              <a:t> </a:t>
            </a:r>
            <a:r>
              <a:rPr sz="5400" spc="-375" dirty="0">
                <a:solidFill>
                  <a:srgbClr val="497B29"/>
                </a:solidFill>
                <a:latin typeface="Verdana"/>
                <a:cs typeface="Verdana"/>
              </a:rPr>
              <a:t>tests</a:t>
            </a:r>
            <a:r>
              <a:rPr sz="5400" spc="-254" dirty="0">
                <a:solidFill>
                  <a:srgbClr val="497B29"/>
                </a:solidFill>
                <a:latin typeface="Verdana"/>
                <a:cs typeface="Verdana"/>
              </a:rPr>
              <a:t> </a:t>
            </a:r>
            <a:r>
              <a:rPr sz="5400" spc="-190" dirty="0">
                <a:solidFill>
                  <a:srgbClr val="497B29"/>
                </a:solidFill>
                <a:latin typeface="Verdana"/>
                <a:cs typeface="Verdana"/>
              </a:rPr>
              <a:t>unitaires </a:t>
            </a:r>
            <a:r>
              <a:rPr sz="5400" dirty="0">
                <a:solidFill>
                  <a:srgbClr val="497B29"/>
                </a:solidFill>
                <a:latin typeface="Verdana"/>
                <a:cs typeface="Verdana"/>
              </a:rPr>
              <a:t>et</a:t>
            </a:r>
            <a:r>
              <a:rPr sz="5400" spc="-370" dirty="0">
                <a:solidFill>
                  <a:srgbClr val="497B29"/>
                </a:solidFill>
                <a:latin typeface="Verdana"/>
                <a:cs typeface="Verdana"/>
              </a:rPr>
              <a:t> </a:t>
            </a:r>
            <a:r>
              <a:rPr sz="5400" spc="130" dirty="0">
                <a:solidFill>
                  <a:srgbClr val="497B29"/>
                </a:solidFill>
                <a:latin typeface="Verdana"/>
                <a:cs typeface="Verdana"/>
              </a:rPr>
              <a:t>au</a:t>
            </a:r>
            <a:r>
              <a:rPr sz="5400" spc="-405" dirty="0">
                <a:solidFill>
                  <a:srgbClr val="497B29"/>
                </a:solidFill>
                <a:latin typeface="Verdana"/>
                <a:cs typeface="Verdana"/>
              </a:rPr>
              <a:t> </a:t>
            </a:r>
            <a:r>
              <a:rPr sz="5400" spc="-80" dirty="0">
                <a:solidFill>
                  <a:srgbClr val="497B29"/>
                </a:solidFill>
                <a:latin typeface="Verdana"/>
                <a:cs typeface="Verdana"/>
              </a:rPr>
              <a:t>couverture</a:t>
            </a:r>
            <a:r>
              <a:rPr sz="5400" spc="-370" dirty="0">
                <a:solidFill>
                  <a:srgbClr val="497B29"/>
                </a:solidFill>
                <a:latin typeface="Verdana"/>
                <a:cs typeface="Verdana"/>
              </a:rPr>
              <a:t> </a:t>
            </a:r>
            <a:r>
              <a:rPr sz="5400" spc="295" dirty="0">
                <a:solidFill>
                  <a:srgbClr val="497B29"/>
                </a:solidFill>
                <a:latin typeface="Verdana"/>
                <a:cs typeface="Verdana"/>
              </a:rPr>
              <a:t>de</a:t>
            </a:r>
            <a:r>
              <a:rPr sz="5400" spc="-395" dirty="0">
                <a:solidFill>
                  <a:srgbClr val="497B29"/>
                </a:solidFill>
                <a:latin typeface="Verdana"/>
                <a:cs typeface="Verdana"/>
              </a:rPr>
              <a:t> </a:t>
            </a:r>
            <a:r>
              <a:rPr sz="5400" spc="355" dirty="0">
                <a:solidFill>
                  <a:srgbClr val="497B29"/>
                </a:solidFill>
                <a:latin typeface="Verdana"/>
                <a:cs typeface="Verdana"/>
              </a:rPr>
              <a:t>code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9394" y="4585936"/>
            <a:ext cx="5873115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125" dirty="0">
                <a:solidFill>
                  <a:srgbClr val="585858"/>
                </a:solidFill>
                <a:latin typeface="Verdana"/>
                <a:cs typeface="Verdana"/>
              </a:rPr>
              <a:t>Filière: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Développement</a:t>
            </a:r>
            <a:r>
              <a:rPr sz="1800" spc="-2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585858"/>
                </a:solidFill>
                <a:latin typeface="Verdana"/>
                <a:cs typeface="Verdana"/>
              </a:rPr>
              <a:t>digital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sz="1800" spc="-8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option</a:t>
            </a:r>
            <a:r>
              <a:rPr sz="1800" spc="-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full</a:t>
            </a:r>
            <a:r>
              <a:rPr sz="1800" spc="-1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stack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Module:</a:t>
            </a:r>
            <a:r>
              <a:rPr sz="1800" spc="6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Approche</a:t>
            </a:r>
            <a:r>
              <a:rPr sz="1800" spc="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agile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8967" y="278891"/>
            <a:ext cx="1275588" cy="12618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3548" y="4540707"/>
            <a:ext cx="16764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5"/>
              </a:spcBef>
            </a:pPr>
            <a:r>
              <a:rPr sz="3200" spc="-140" dirty="0"/>
              <a:t>Exemple:</a:t>
            </a:r>
            <a:r>
              <a:rPr sz="3200" spc="-290" dirty="0"/>
              <a:t> </a:t>
            </a:r>
            <a:r>
              <a:rPr sz="3200" spc="-150" dirty="0"/>
              <a:t>Initiation</a:t>
            </a:r>
            <a:r>
              <a:rPr sz="3200" spc="-240" dirty="0"/>
              <a:t> </a:t>
            </a:r>
            <a:r>
              <a:rPr sz="3200" dirty="0"/>
              <a:t>et</a:t>
            </a:r>
            <a:r>
              <a:rPr sz="3200" spc="-190" dirty="0"/>
              <a:t> </a:t>
            </a:r>
            <a:r>
              <a:rPr sz="3200" spc="-30" dirty="0"/>
              <a:t>configuration</a:t>
            </a:r>
            <a:r>
              <a:rPr sz="3200" spc="-204" dirty="0"/>
              <a:t> </a:t>
            </a:r>
            <a:r>
              <a:rPr sz="3200" spc="60" dirty="0"/>
              <a:t>du</a:t>
            </a:r>
            <a:r>
              <a:rPr sz="3200" spc="-195" dirty="0"/>
              <a:t> </a:t>
            </a:r>
            <a:r>
              <a:rPr sz="3200" spc="-45" dirty="0"/>
              <a:t>projet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467" y="4698491"/>
            <a:ext cx="5097780" cy="21595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4476" y="2148839"/>
            <a:ext cx="5929883" cy="594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227" y="1481327"/>
            <a:ext cx="5097780" cy="31409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4476" y="2848355"/>
            <a:ext cx="6062472" cy="33832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144" y="1321308"/>
            <a:ext cx="10186670" cy="5240020"/>
          </a:xfrm>
          <a:custGeom>
            <a:avLst/>
            <a:gdLst/>
            <a:ahLst/>
            <a:cxnLst/>
            <a:rect l="l" t="t" r="r" b="b"/>
            <a:pathLst>
              <a:path w="10186670" h="5240020">
                <a:moveTo>
                  <a:pt x="10186416" y="0"/>
                </a:moveTo>
                <a:lnTo>
                  <a:pt x="0" y="0"/>
                </a:lnTo>
                <a:lnTo>
                  <a:pt x="0" y="5239512"/>
                </a:lnTo>
                <a:lnTo>
                  <a:pt x="10186416" y="5239512"/>
                </a:lnTo>
                <a:lnTo>
                  <a:pt x="10186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9969" y="1340865"/>
            <a:ext cx="787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Après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initialisation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avec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composer,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dossier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projet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aura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suivante: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969" y="2603753"/>
            <a:ext cx="8357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fichier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composer.json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contiendra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récapitulatif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configuration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œuvre: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6029" y="620725"/>
            <a:ext cx="8757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/>
              <a:t>Exemple:</a:t>
            </a:r>
            <a:r>
              <a:rPr sz="3200" spc="-290" dirty="0"/>
              <a:t> </a:t>
            </a:r>
            <a:r>
              <a:rPr sz="3200" spc="-150" dirty="0"/>
              <a:t>Initiation</a:t>
            </a:r>
            <a:r>
              <a:rPr sz="3200" spc="-240" dirty="0"/>
              <a:t> </a:t>
            </a:r>
            <a:r>
              <a:rPr sz="3200" dirty="0"/>
              <a:t>et</a:t>
            </a:r>
            <a:r>
              <a:rPr sz="3200" spc="-190" dirty="0"/>
              <a:t> </a:t>
            </a:r>
            <a:r>
              <a:rPr sz="3200" spc="-30" dirty="0"/>
              <a:t>configuration</a:t>
            </a:r>
            <a:r>
              <a:rPr sz="3200" spc="-204" dirty="0"/>
              <a:t> </a:t>
            </a:r>
            <a:r>
              <a:rPr sz="3200" spc="60" dirty="0"/>
              <a:t>du</a:t>
            </a:r>
            <a:r>
              <a:rPr sz="3200" spc="-195" dirty="0"/>
              <a:t> </a:t>
            </a:r>
            <a:r>
              <a:rPr sz="3200" spc="-45" dirty="0"/>
              <a:t>projet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9719" y="1453896"/>
            <a:ext cx="2578607" cy="10789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13482" y="3134105"/>
            <a:ext cx="6771640" cy="3360420"/>
          </a:xfrm>
          <a:prstGeom prst="rect">
            <a:avLst/>
          </a:prstGeom>
          <a:solidFill>
            <a:srgbClr val="FFFFFF"/>
          </a:solidFill>
          <a:ln w="15875">
            <a:solidFill>
              <a:srgbClr val="62A43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45"/>
              </a:spcBef>
            </a:pPr>
            <a:r>
              <a:rPr sz="1150" spc="-50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0451A4"/>
                </a:solidFill>
                <a:latin typeface="Consolas"/>
                <a:cs typeface="Consolas"/>
              </a:rPr>
              <a:t>"name"</a:t>
            </a:r>
            <a:r>
              <a:rPr sz="1200" dirty="0">
                <a:latin typeface="Consolas"/>
                <a:cs typeface="Consolas"/>
              </a:rPr>
              <a:t>:</a:t>
            </a:r>
            <a:r>
              <a:rPr sz="1200" spc="-65" dirty="0"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A21515"/>
                </a:solidFill>
                <a:latin typeface="Consolas"/>
                <a:cs typeface="Consolas"/>
              </a:rPr>
              <a:t>"dev/demo_php_unit"</a:t>
            </a:r>
            <a:r>
              <a:rPr sz="1200" spc="-10" dirty="0"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762635" marR="3900804" indent="-339090">
              <a:lnSpc>
                <a:spcPts val="1440"/>
              </a:lnSpc>
              <a:spcBef>
                <a:spcPts val="50"/>
              </a:spcBef>
            </a:pP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"require-dev"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285" dirty="0">
                <a:latin typeface="Consolas"/>
                <a:cs typeface="Consolas"/>
              </a:rPr>
              <a:t> </a:t>
            </a:r>
            <a:r>
              <a:rPr sz="1150" spc="-50" dirty="0">
                <a:latin typeface="Consolas"/>
                <a:cs typeface="Consolas"/>
              </a:rPr>
              <a:t>{ </a:t>
            </a: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"phpunit/phpunit"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325" dirty="0">
                <a:latin typeface="Consolas"/>
                <a:cs typeface="Consolas"/>
              </a:rPr>
              <a:t> </a:t>
            </a:r>
            <a:r>
              <a:rPr sz="1150" spc="-10" dirty="0">
                <a:solidFill>
                  <a:srgbClr val="A21515"/>
                </a:solidFill>
                <a:latin typeface="Consolas"/>
                <a:cs typeface="Consolas"/>
              </a:rPr>
              <a:t>"^9.5"</a:t>
            </a:r>
            <a:endParaRPr sz="1150">
              <a:latin typeface="Consolas"/>
              <a:cs typeface="Consolas"/>
            </a:endParaRPr>
          </a:p>
          <a:p>
            <a:pPr marL="424180">
              <a:lnSpc>
                <a:spcPts val="1390"/>
              </a:lnSpc>
            </a:pPr>
            <a:r>
              <a:rPr sz="1200" spc="-25" dirty="0">
                <a:latin typeface="Consolas"/>
                <a:cs typeface="Consolas"/>
              </a:rPr>
              <a:t>},</a:t>
            </a:r>
            <a:endParaRPr sz="120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"autoload"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235" dirty="0">
                <a:latin typeface="Consolas"/>
                <a:cs typeface="Consolas"/>
              </a:rPr>
              <a:t> </a:t>
            </a:r>
            <a:r>
              <a:rPr sz="1150" spc="-50" dirty="0">
                <a:latin typeface="Consolas"/>
                <a:cs typeface="Consolas"/>
              </a:rPr>
              <a:t>{</a:t>
            </a:r>
            <a:endParaRPr sz="1150">
              <a:latin typeface="Consolas"/>
              <a:cs typeface="Consolas"/>
            </a:endParaRPr>
          </a:p>
          <a:p>
            <a:pPr marL="76263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0451A4"/>
                </a:solidFill>
                <a:latin typeface="Consolas"/>
                <a:cs typeface="Consolas"/>
              </a:rPr>
              <a:t>"psr-</a:t>
            </a:r>
            <a:r>
              <a:rPr sz="1200" dirty="0">
                <a:solidFill>
                  <a:srgbClr val="0451A4"/>
                </a:solidFill>
                <a:latin typeface="Consolas"/>
                <a:cs typeface="Consolas"/>
              </a:rPr>
              <a:t>4"</a:t>
            </a:r>
            <a:r>
              <a:rPr sz="1200" dirty="0">
                <a:latin typeface="Consolas"/>
                <a:cs typeface="Consolas"/>
              </a:rPr>
              <a:t>: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5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6010">
              <a:lnSpc>
                <a:spcPct val="100000"/>
              </a:lnSpc>
              <a:spcBef>
                <a:spcPts val="55"/>
              </a:spcBef>
            </a:pP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"Dev\\DemoPhpUnit\\"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420" dirty="0">
                <a:latin typeface="Consolas"/>
                <a:cs typeface="Consolas"/>
              </a:rPr>
              <a:t> </a:t>
            </a:r>
            <a:r>
              <a:rPr sz="1150" spc="-10" dirty="0">
                <a:solidFill>
                  <a:srgbClr val="A21515"/>
                </a:solidFill>
                <a:latin typeface="Consolas"/>
                <a:cs typeface="Consolas"/>
              </a:rPr>
              <a:t>"src/"</a:t>
            </a:r>
            <a:endParaRPr sz="1150">
              <a:latin typeface="Consolas"/>
              <a:cs typeface="Consolas"/>
            </a:endParaRPr>
          </a:p>
          <a:p>
            <a:pPr marL="762635">
              <a:lnSpc>
                <a:spcPct val="100000"/>
              </a:lnSpc>
              <a:spcBef>
                <a:spcPts val="60"/>
              </a:spcBef>
            </a:pPr>
            <a:r>
              <a:rPr sz="1150" spc="-50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10"/>
              </a:spcBef>
            </a:pPr>
            <a:r>
              <a:rPr sz="1200" spc="-25" dirty="0">
                <a:latin typeface="Consolas"/>
                <a:cs typeface="Consolas"/>
              </a:rPr>
              <a:t>},</a:t>
            </a:r>
            <a:endParaRPr sz="120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50"/>
              </a:spcBef>
            </a:pP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"authors"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200" dirty="0">
                <a:latin typeface="Consolas"/>
                <a:cs typeface="Consolas"/>
              </a:rPr>
              <a:t> </a:t>
            </a:r>
            <a:r>
              <a:rPr sz="1150" spc="-50" dirty="0">
                <a:latin typeface="Consolas"/>
                <a:cs typeface="Consolas"/>
              </a:rPr>
              <a:t>[</a:t>
            </a:r>
            <a:endParaRPr sz="1150">
              <a:latin typeface="Consolas"/>
              <a:cs typeface="Consolas"/>
            </a:endParaRPr>
          </a:p>
          <a:p>
            <a:pPr marL="762635">
              <a:lnSpc>
                <a:spcPct val="100000"/>
              </a:lnSpc>
              <a:spcBef>
                <a:spcPts val="10"/>
              </a:spcBef>
            </a:pPr>
            <a:r>
              <a:rPr sz="1200" spc="-5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96010">
              <a:lnSpc>
                <a:spcPct val="100000"/>
              </a:lnSpc>
              <a:spcBef>
                <a:spcPts val="55"/>
              </a:spcBef>
            </a:pP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"name"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125" dirty="0">
                <a:latin typeface="Consolas"/>
                <a:cs typeface="Consolas"/>
              </a:rPr>
              <a:t> </a:t>
            </a:r>
            <a:r>
              <a:rPr sz="1150" dirty="0">
                <a:solidFill>
                  <a:srgbClr val="A21515"/>
                </a:solidFill>
                <a:latin typeface="Consolas"/>
                <a:cs typeface="Consolas"/>
              </a:rPr>
              <a:t>"Asmae</a:t>
            </a:r>
            <a:r>
              <a:rPr sz="1150" spc="17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150" spc="-10" dirty="0">
                <a:solidFill>
                  <a:srgbClr val="A21515"/>
                </a:solidFill>
                <a:latin typeface="Consolas"/>
                <a:cs typeface="Consolas"/>
              </a:rPr>
              <a:t>YOUALA"</a:t>
            </a:r>
            <a:r>
              <a:rPr sz="1150" spc="-10" dirty="0">
                <a:latin typeface="Consolas"/>
                <a:cs typeface="Consolas"/>
              </a:rPr>
              <a:t>,</a:t>
            </a:r>
            <a:endParaRPr sz="1150">
              <a:latin typeface="Consolas"/>
              <a:cs typeface="Consolas"/>
            </a:endParaRPr>
          </a:p>
          <a:p>
            <a:pPr marL="1096010">
              <a:lnSpc>
                <a:spcPct val="100000"/>
              </a:lnSpc>
              <a:spcBef>
                <a:spcPts val="60"/>
              </a:spcBef>
            </a:pP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"email"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190" dirty="0">
                <a:latin typeface="Consolas"/>
                <a:cs typeface="Consolas"/>
              </a:rPr>
              <a:t> </a:t>
            </a:r>
            <a:r>
              <a:rPr sz="115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150" spc="-10" dirty="0">
                <a:solidFill>
                  <a:srgbClr val="A21515"/>
                </a:solidFill>
                <a:latin typeface="Consolas"/>
                <a:cs typeface="Consolas"/>
                <a:hlinkClick r:id="rId3"/>
              </a:rPr>
              <a:t>asmae.youala@gmail.com</a:t>
            </a:r>
            <a:r>
              <a:rPr sz="115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endParaRPr sz="1150">
              <a:latin typeface="Consolas"/>
              <a:cs typeface="Consolas"/>
            </a:endParaRPr>
          </a:p>
          <a:p>
            <a:pPr marL="762635">
              <a:lnSpc>
                <a:spcPct val="100000"/>
              </a:lnSpc>
              <a:spcBef>
                <a:spcPts val="10"/>
              </a:spcBef>
            </a:pPr>
            <a:r>
              <a:rPr sz="1200" spc="-5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50"/>
              </a:spcBef>
            </a:pPr>
            <a:r>
              <a:rPr sz="1150" spc="-25" dirty="0">
                <a:latin typeface="Consolas"/>
                <a:cs typeface="Consolas"/>
              </a:rPr>
              <a:t>],</a:t>
            </a:r>
            <a:endParaRPr sz="1150">
              <a:latin typeface="Consolas"/>
              <a:cs typeface="Consolas"/>
            </a:endParaRPr>
          </a:p>
          <a:p>
            <a:pPr marL="424180">
              <a:lnSpc>
                <a:spcPct val="100000"/>
              </a:lnSpc>
              <a:spcBef>
                <a:spcPts val="60"/>
              </a:spcBef>
            </a:pPr>
            <a:r>
              <a:rPr sz="1150" dirty="0">
                <a:solidFill>
                  <a:srgbClr val="0451A4"/>
                </a:solidFill>
                <a:latin typeface="Consolas"/>
                <a:cs typeface="Consolas"/>
              </a:rPr>
              <a:t>"require"</a:t>
            </a:r>
            <a:r>
              <a:rPr sz="1150" dirty="0">
                <a:latin typeface="Consolas"/>
                <a:cs typeface="Consolas"/>
              </a:rPr>
              <a:t>:</a:t>
            </a:r>
            <a:r>
              <a:rPr sz="1150" spc="195" dirty="0">
                <a:latin typeface="Consolas"/>
                <a:cs typeface="Consolas"/>
              </a:rPr>
              <a:t> </a:t>
            </a:r>
            <a:r>
              <a:rPr sz="1150" spc="-25" dirty="0">
                <a:latin typeface="Consolas"/>
                <a:cs typeface="Consolas"/>
              </a:rPr>
              <a:t>{}</a:t>
            </a:r>
            <a:endParaRPr sz="115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65"/>
              </a:spcBef>
            </a:pPr>
            <a:r>
              <a:rPr sz="1150" spc="-50" dirty="0">
                <a:latin typeface="Consolas"/>
                <a:cs typeface="Consolas"/>
              </a:rPr>
              <a:t>}</a:t>
            </a:r>
            <a:endParaRPr sz="1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1220723"/>
            <a:ext cx="10227945" cy="5240020"/>
          </a:xfrm>
          <a:custGeom>
            <a:avLst/>
            <a:gdLst/>
            <a:ahLst/>
            <a:cxnLst/>
            <a:rect l="l" t="t" r="r" b="b"/>
            <a:pathLst>
              <a:path w="10227945" h="5240020">
                <a:moveTo>
                  <a:pt x="10227564" y="0"/>
                </a:moveTo>
                <a:lnTo>
                  <a:pt x="0" y="0"/>
                </a:lnTo>
                <a:lnTo>
                  <a:pt x="0" y="5239512"/>
                </a:lnTo>
                <a:lnTo>
                  <a:pt x="10227564" y="5239512"/>
                </a:lnTo>
                <a:lnTo>
                  <a:pt x="10227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Exemple</a:t>
            </a:r>
            <a:r>
              <a:rPr sz="3200" spc="-355" dirty="0"/>
              <a:t> </a:t>
            </a:r>
            <a:r>
              <a:rPr sz="3200" spc="-570" dirty="0"/>
              <a:t>:</a:t>
            </a:r>
            <a:r>
              <a:rPr sz="3200" spc="-240" dirty="0"/>
              <a:t> </a:t>
            </a:r>
            <a:r>
              <a:rPr sz="3200" spc="-30" dirty="0"/>
              <a:t>La</a:t>
            </a:r>
            <a:r>
              <a:rPr sz="3200" spc="-210" dirty="0"/>
              <a:t> </a:t>
            </a:r>
            <a:r>
              <a:rPr sz="3200" spc="-45" dirty="0"/>
              <a:t>classe</a:t>
            </a:r>
            <a:r>
              <a:rPr sz="3200" spc="-350" dirty="0"/>
              <a:t> </a:t>
            </a:r>
            <a:r>
              <a:rPr sz="3200" spc="-705" dirty="0"/>
              <a:t>«</a:t>
            </a:r>
            <a:r>
              <a:rPr sz="3200" spc="-220" dirty="0"/>
              <a:t> </a:t>
            </a:r>
            <a:r>
              <a:rPr sz="3200" spc="-10" dirty="0"/>
              <a:t>Carre</a:t>
            </a:r>
            <a:r>
              <a:rPr sz="3200" spc="-235" dirty="0"/>
              <a:t> </a:t>
            </a:r>
            <a:r>
              <a:rPr sz="3200" spc="-755" dirty="0"/>
              <a:t>»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65708" y="1243660"/>
            <a:ext cx="465328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4965" algn="l"/>
              </a:tabLst>
            </a:pPr>
            <a:r>
              <a:rPr sz="1550" spc="91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Créons</a:t>
            </a:r>
            <a:r>
              <a:rPr sz="155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sz="15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classe</a:t>
            </a:r>
            <a:r>
              <a:rPr sz="15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«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04040"/>
                </a:solidFill>
                <a:latin typeface="Calibri"/>
                <a:cs typeface="Calibri"/>
              </a:rPr>
              <a:t>Carre.php</a:t>
            </a:r>
            <a:r>
              <a:rPr sz="155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»</a:t>
            </a:r>
            <a:r>
              <a:rPr sz="155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sous</a:t>
            </a:r>
            <a:r>
              <a:rPr sz="155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55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dossier</a:t>
            </a:r>
            <a:r>
              <a:rPr sz="155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04040"/>
                </a:solidFill>
                <a:latin typeface="Calibri"/>
                <a:cs typeface="Calibri"/>
              </a:rPr>
              <a:t>src</a:t>
            </a:r>
            <a:r>
              <a:rPr sz="15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3282" y="1629917"/>
            <a:ext cx="9720580" cy="4517390"/>
          </a:xfrm>
          <a:custGeom>
            <a:avLst/>
            <a:gdLst/>
            <a:ahLst/>
            <a:cxnLst/>
            <a:rect l="l" t="t" r="r" b="b"/>
            <a:pathLst>
              <a:path w="9720580" h="4517390">
                <a:moveTo>
                  <a:pt x="0" y="4517136"/>
                </a:moveTo>
                <a:lnTo>
                  <a:pt x="9720072" y="4517136"/>
                </a:lnTo>
                <a:lnTo>
                  <a:pt x="9720072" y="0"/>
                </a:lnTo>
                <a:lnTo>
                  <a:pt x="0" y="0"/>
                </a:lnTo>
                <a:lnTo>
                  <a:pt x="0" y="4517136"/>
                </a:lnTo>
                <a:close/>
              </a:path>
            </a:pathLst>
          </a:custGeom>
          <a:ln w="15875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80910" y="2851530"/>
            <a:ext cx="1238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-50" dirty="0">
                <a:latin typeface="Consolas"/>
                <a:cs typeface="Consolas"/>
              </a:rPr>
              <a:t>{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1266" y="1877060"/>
            <a:ext cx="4344035" cy="17310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1449070">
              <a:lnSpc>
                <a:spcPct val="102600"/>
              </a:lnSpc>
              <a:spcBef>
                <a:spcPts val="85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550" spc="1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Dev\DemoPhpUnit;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sz="1550" spc="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Exception;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1550" spc="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Carre</a:t>
            </a:r>
            <a:r>
              <a:rPr sz="1550" spc="120" dirty="0">
                <a:latin typeface="Consolas"/>
                <a:cs typeface="Consolas"/>
              </a:rPr>
              <a:t> </a:t>
            </a:r>
            <a:r>
              <a:rPr sz="1550" spc="-50" dirty="0">
                <a:latin typeface="Consolas"/>
                <a:cs typeface="Consolas"/>
              </a:rPr>
              <a:t>{</a:t>
            </a:r>
            <a:endParaRPr sz="155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sz="1550" spc="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$cote;</a:t>
            </a:r>
            <a:endParaRPr sz="1550">
              <a:latin typeface="Consolas"/>
              <a:cs typeface="Consolas"/>
            </a:endParaRPr>
          </a:p>
          <a:p>
            <a:pPr marL="55308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550" spc="1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550" spc="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u="sng" spc="6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 </a:t>
            </a:r>
            <a:r>
              <a:rPr sz="1550" spc="-10" dirty="0">
                <a:latin typeface="Consolas"/>
                <a:cs typeface="Consolas"/>
              </a:rPr>
              <a:t>construct($cote)</a:t>
            </a:r>
            <a:endParaRPr sz="1550">
              <a:latin typeface="Consolas"/>
              <a:cs typeface="Consolas"/>
            </a:endParaRPr>
          </a:p>
          <a:p>
            <a:pPr marL="887094">
              <a:lnSpc>
                <a:spcPct val="100000"/>
              </a:lnSpc>
              <a:spcBef>
                <a:spcPts val="85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550" dirty="0">
                <a:latin typeface="Consolas"/>
                <a:cs typeface="Consolas"/>
              </a:rPr>
              <a:t>-</a:t>
            </a:r>
            <a:r>
              <a:rPr sz="1550" spc="-10" dirty="0">
                <a:latin typeface="Consolas"/>
                <a:cs typeface="Consolas"/>
              </a:rPr>
              <a:t>&gt;setCote($cote);</a:t>
            </a:r>
            <a:endParaRPr sz="1550">
              <a:latin typeface="Consolas"/>
              <a:cs typeface="Consolas"/>
            </a:endParaRPr>
          </a:p>
          <a:p>
            <a:pPr marL="443230">
              <a:lnSpc>
                <a:spcPct val="100000"/>
              </a:lnSpc>
              <a:spcBef>
                <a:spcPts val="50"/>
              </a:spcBef>
            </a:pPr>
            <a:r>
              <a:rPr sz="1550" spc="-50" dirty="0">
                <a:latin typeface="Consolas"/>
                <a:cs typeface="Consolas"/>
              </a:rPr>
              <a:t>}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1266" y="3830573"/>
            <a:ext cx="7011034" cy="2051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35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550" spc="20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550" spc="1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setCote($cote)</a:t>
            </a:r>
            <a:r>
              <a:rPr sz="1550" spc="195" dirty="0">
                <a:latin typeface="Consolas"/>
                <a:cs typeface="Consolas"/>
              </a:rPr>
              <a:t> </a:t>
            </a:r>
            <a:r>
              <a:rPr sz="1550" spc="-50" dirty="0">
                <a:latin typeface="Consolas"/>
                <a:cs typeface="Consolas"/>
              </a:rPr>
              <a:t>{</a:t>
            </a:r>
            <a:endParaRPr sz="1550">
              <a:latin typeface="Consolas"/>
              <a:cs typeface="Consolas"/>
            </a:endParaRPr>
          </a:p>
          <a:p>
            <a:pPr marL="887094">
              <a:lnSpc>
                <a:spcPct val="100000"/>
              </a:lnSpc>
              <a:spcBef>
                <a:spcPts val="45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550" spc="1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($cote</a:t>
            </a:r>
            <a:r>
              <a:rPr sz="1550" spc="135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&lt;</a:t>
            </a:r>
            <a:r>
              <a:rPr sz="1550" spc="105" dirty="0"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550" dirty="0">
                <a:latin typeface="Consolas"/>
                <a:cs typeface="Consolas"/>
              </a:rPr>
              <a:t>)</a:t>
            </a:r>
            <a:r>
              <a:rPr sz="1550" spc="95" dirty="0"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throw</a:t>
            </a:r>
            <a:r>
              <a:rPr sz="1550" spc="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550" spc="1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Exception(</a:t>
            </a:r>
            <a:r>
              <a:rPr sz="1550" dirty="0">
                <a:solidFill>
                  <a:srgbClr val="A21515"/>
                </a:solidFill>
                <a:latin typeface="Consolas"/>
                <a:cs typeface="Consolas"/>
              </a:rPr>
              <a:t>"Valeur</a:t>
            </a:r>
            <a:r>
              <a:rPr sz="1550" spc="13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solidFill>
                  <a:srgbClr val="A21515"/>
                </a:solidFill>
                <a:latin typeface="Consolas"/>
                <a:cs typeface="Consolas"/>
              </a:rPr>
              <a:t>invalide!"</a:t>
            </a:r>
            <a:r>
              <a:rPr sz="1550" spc="-10" dirty="0">
                <a:latin typeface="Consolas"/>
                <a:cs typeface="Consolas"/>
              </a:rPr>
              <a:t>);</a:t>
            </a:r>
            <a:endParaRPr sz="1550">
              <a:latin typeface="Consolas"/>
              <a:cs typeface="Consolas"/>
            </a:endParaRPr>
          </a:p>
          <a:p>
            <a:pPr marL="887094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550" dirty="0">
                <a:latin typeface="Consolas"/>
                <a:cs typeface="Consolas"/>
              </a:rPr>
              <a:t>-&gt;cote</a:t>
            </a:r>
            <a:r>
              <a:rPr sz="1550" spc="105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=</a:t>
            </a:r>
            <a:r>
              <a:rPr sz="1550" spc="145" dirty="0"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$cote;</a:t>
            </a:r>
            <a:endParaRPr sz="1550">
              <a:latin typeface="Consolas"/>
              <a:cs typeface="Consolas"/>
            </a:endParaRPr>
          </a:p>
          <a:p>
            <a:pPr marL="443230">
              <a:lnSpc>
                <a:spcPct val="100000"/>
              </a:lnSpc>
              <a:spcBef>
                <a:spcPts val="85"/>
              </a:spcBef>
            </a:pPr>
            <a:r>
              <a:rPr sz="1550" spc="-50" dirty="0">
                <a:latin typeface="Consolas"/>
                <a:cs typeface="Consolas"/>
              </a:rPr>
              <a:t>}</a:t>
            </a:r>
            <a:endParaRPr sz="155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50"/>
              </a:spcBef>
              <a:tabLst>
                <a:tab pos="3223895" algn="l"/>
              </a:tabLst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550" spc="1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550" spc="1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surface()</a:t>
            </a:r>
            <a:r>
              <a:rPr sz="1550" dirty="0">
                <a:latin typeface="Consolas"/>
                <a:cs typeface="Consolas"/>
              </a:rPr>
              <a:t>	</a:t>
            </a:r>
            <a:r>
              <a:rPr sz="1550" spc="-50" dirty="0">
                <a:latin typeface="Consolas"/>
                <a:cs typeface="Consolas"/>
              </a:rPr>
              <a:t>{</a:t>
            </a:r>
            <a:endParaRPr sz="1550">
              <a:latin typeface="Consolas"/>
              <a:cs typeface="Consolas"/>
            </a:endParaRPr>
          </a:p>
          <a:p>
            <a:pPr marL="1028700">
              <a:lnSpc>
                <a:spcPct val="100000"/>
              </a:lnSpc>
              <a:spcBef>
                <a:spcPts val="660"/>
              </a:spcBef>
            </a:pP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550" spc="1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550" dirty="0">
                <a:latin typeface="Consolas"/>
                <a:cs typeface="Consolas"/>
              </a:rPr>
              <a:t>-&gt;cote</a:t>
            </a:r>
            <a:r>
              <a:rPr sz="1550" spc="175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*</a:t>
            </a:r>
            <a:r>
              <a:rPr sz="1550" spc="190" dirty="0">
                <a:latin typeface="Consolas"/>
                <a:cs typeface="Consolas"/>
              </a:rPr>
              <a:t> </a:t>
            </a:r>
            <a:r>
              <a:rPr sz="155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550" dirty="0">
                <a:latin typeface="Consolas"/>
                <a:cs typeface="Consolas"/>
              </a:rPr>
              <a:t>-</a:t>
            </a:r>
            <a:r>
              <a:rPr sz="1550" spc="-10" dirty="0">
                <a:latin typeface="Consolas"/>
                <a:cs typeface="Consolas"/>
              </a:rPr>
              <a:t>&gt;cote;</a:t>
            </a:r>
            <a:endParaRPr sz="1550">
              <a:latin typeface="Consolas"/>
              <a:cs typeface="Consolas"/>
            </a:endParaRPr>
          </a:p>
          <a:p>
            <a:pPr marL="443230">
              <a:lnSpc>
                <a:spcPct val="100000"/>
              </a:lnSpc>
              <a:spcBef>
                <a:spcPts val="50"/>
              </a:spcBef>
            </a:pPr>
            <a:r>
              <a:rPr sz="1550" spc="-50" dirty="0">
                <a:latin typeface="Consolas"/>
                <a:cs typeface="Consolas"/>
              </a:rPr>
              <a:t>}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550" spc="-50" dirty="0">
                <a:latin typeface="Consolas"/>
                <a:cs typeface="Consolas"/>
              </a:rPr>
              <a:t>}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12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1312163"/>
            <a:ext cx="10227945" cy="5280660"/>
          </a:xfrm>
          <a:custGeom>
            <a:avLst/>
            <a:gdLst/>
            <a:ahLst/>
            <a:cxnLst/>
            <a:rect l="l" t="t" r="r" b="b"/>
            <a:pathLst>
              <a:path w="10227945" h="5280659">
                <a:moveTo>
                  <a:pt x="10227564" y="0"/>
                </a:moveTo>
                <a:lnTo>
                  <a:pt x="0" y="0"/>
                </a:lnTo>
                <a:lnTo>
                  <a:pt x="0" y="5280660"/>
                </a:lnTo>
                <a:lnTo>
                  <a:pt x="10227564" y="5280660"/>
                </a:lnTo>
                <a:lnTo>
                  <a:pt x="10227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5708" y="1337310"/>
            <a:ext cx="9679305" cy="7450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Soit</a:t>
            </a:r>
            <a:r>
              <a:rPr sz="15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55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classe</a:t>
            </a:r>
            <a:r>
              <a:rPr sz="15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«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04040"/>
                </a:solidFill>
                <a:latin typeface="Calibri"/>
                <a:cs typeface="Calibri"/>
              </a:rPr>
              <a:t>CarreTest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550" b="1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155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»</a:t>
            </a:r>
            <a:r>
              <a:rPr sz="15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classe</a:t>
            </a:r>
            <a:r>
              <a:rPr sz="15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55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5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55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5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classe</a:t>
            </a:r>
            <a:r>
              <a:rPr sz="15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«</a:t>
            </a:r>
            <a:r>
              <a:rPr sz="155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04040"/>
                </a:solidFill>
                <a:latin typeface="Calibri"/>
                <a:cs typeface="Calibri"/>
              </a:rPr>
              <a:t>Carre</a:t>
            </a:r>
            <a:r>
              <a:rPr sz="155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»,</a:t>
            </a:r>
            <a:r>
              <a:rPr sz="155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situé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dans</a:t>
            </a:r>
            <a:r>
              <a:rPr sz="155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dossier</a:t>
            </a:r>
            <a:r>
              <a:rPr sz="155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appelé</a:t>
            </a:r>
            <a:r>
              <a:rPr sz="155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«</a:t>
            </a:r>
            <a:r>
              <a:rPr sz="15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15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»</a:t>
            </a:r>
            <a:r>
              <a:rPr sz="15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550" spc="-10" dirty="0" err="1">
                <a:solidFill>
                  <a:srgbClr val="404040"/>
                </a:solidFill>
                <a:latin typeface="Calibri"/>
                <a:cs typeface="Calibri"/>
              </a:rPr>
              <a:t>crée</a:t>
            </a:r>
            <a:r>
              <a:rPr lang="fr-FR" sz="155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fr-FR" sz="1550" dirty="0">
                <a:solidFill>
                  <a:srgbClr val="404040"/>
                </a:solidFill>
                <a:latin typeface="Calibri"/>
                <a:cs typeface="Calibri"/>
              </a:rPr>
              <a:t>sous</a:t>
            </a:r>
            <a:r>
              <a:rPr lang="fr-FR" sz="155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fr-FR" sz="15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lang="fr-FR" sz="155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fr-FR" sz="1550" dirty="0">
                <a:solidFill>
                  <a:srgbClr val="404040"/>
                </a:solidFill>
                <a:latin typeface="Calibri"/>
                <a:cs typeface="Calibri"/>
              </a:rPr>
              <a:t>racine</a:t>
            </a:r>
            <a:r>
              <a:rPr lang="fr-FR" sz="155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fr-FR" sz="155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lang="fr-FR" sz="155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fr-FR" sz="1550" dirty="0">
                <a:solidFill>
                  <a:srgbClr val="404040"/>
                </a:solidFill>
                <a:latin typeface="Calibri"/>
                <a:cs typeface="Calibri"/>
              </a:rPr>
              <a:t>projet)</a:t>
            </a:r>
            <a:r>
              <a:rPr lang="fr-FR" sz="155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fr-FR" sz="155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lang="fr-FR"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4965" algn="l"/>
              </a:tabLst>
            </a:pPr>
            <a:endParaRPr sz="15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708" y="5087205"/>
            <a:ext cx="9881235" cy="12338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550" spc="91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classe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CarreTest</a:t>
            </a:r>
            <a:r>
              <a:rPr sz="1550" b="1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»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hérite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classe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TestCase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»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PHPUnit;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méthode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00FF"/>
                </a:solidFill>
                <a:latin typeface="Calibri"/>
                <a:cs typeface="Calibri"/>
              </a:rPr>
              <a:t>$this</a:t>
            </a:r>
            <a:r>
              <a:rPr sz="1550" dirty="0">
                <a:latin typeface="Calibri"/>
                <a:cs typeface="Calibri"/>
              </a:rPr>
              <a:t>-&gt;</a:t>
            </a:r>
            <a:r>
              <a:rPr sz="1550" b="1" dirty="0">
                <a:latin typeface="Calibri"/>
                <a:cs typeface="Calibri"/>
              </a:rPr>
              <a:t>assertEquals</a:t>
            </a:r>
            <a:r>
              <a:rPr sz="1550" b="1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permet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tester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résultat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fonction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0000FF"/>
                </a:solidFill>
                <a:latin typeface="Calibri"/>
                <a:cs typeface="Calibri"/>
              </a:rPr>
              <a:t>$this</a:t>
            </a:r>
            <a:r>
              <a:rPr sz="1550" b="1" dirty="0">
                <a:latin typeface="Calibri"/>
                <a:cs typeface="Calibri"/>
              </a:rPr>
              <a:t>-&gt;objet-&gt;surface()</a:t>
            </a:r>
            <a:r>
              <a:rPr sz="1550" b="1" spc="229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bien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égal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à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1550" b="1" spc="-20" dirty="0">
                <a:latin typeface="Calibri"/>
                <a:cs typeface="Calibri"/>
              </a:rPr>
              <a:t>100</a:t>
            </a:r>
            <a:r>
              <a:rPr sz="1550" spc="-2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cas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d’égalité</a:t>
            </a:r>
            <a:r>
              <a:rPr sz="1550" dirty="0">
                <a:latin typeface="Calibri"/>
                <a:cs typeface="Calibri"/>
              </a:rPr>
              <a:t>,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réussira</a:t>
            </a:r>
            <a:r>
              <a:rPr sz="1550" b="1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dans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cas</a:t>
            </a:r>
            <a:r>
              <a:rPr sz="1550" b="1" spc="5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inégalité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échouera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867" y="1869246"/>
            <a:ext cx="9404985" cy="3214370"/>
          </a:xfrm>
          <a:prstGeom prst="rect">
            <a:avLst/>
          </a:prstGeom>
          <a:solidFill>
            <a:srgbClr val="FFFFFF"/>
          </a:solidFill>
          <a:ln w="15875">
            <a:solidFill>
              <a:srgbClr val="62A437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Dev\Demo202\Carre;</a:t>
            </a:r>
            <a:endParaRPr sz="14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PHPUnit\Framework\TestCase;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4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14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CarreTest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extends</a:t>
            </a:r>
            <a:r>
              <a:rPr sz="14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TestCase</a:t>
            </a:r>
            <a:endParaRPr sz="14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90"/>
              </a:spcBef>
            </a:pPr>
            <a:r>
              <a:rPr sz="1400" spc="-50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28575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4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4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testSurface()</a:t>
            </a:r>
            <a:endParaRPr sz="1400" dirty="0">
              <a:latin typeface="Consolas"/>
              <a:cs typeface="Consolas"/>
            </a:endParaRPr>
          </a:p>
          <a:p>
            <a:pPr marL="481965">
              <a:lnSpc>
                <a:spcPct val="100000"/>
              </a:lnSpc>
              <a:spcBef>
                <a:spcPts val="585"/>
              </a:spcBef>
            </a:pPr>
            <a:r>
              <a:rPr sz="1400" spc="-50" dirty="0"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838835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latin typeface="Consolas"/>
                <a:cs typeface="Consolas"/>
              </a:rPr>
              <a:t>$objet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4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Carree(</a:t>
            </a:r>
            <a:r>
              <a:rPr sz="1400" spc="-10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1400" spc="-10" dirty="0"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875665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400" spc="-10" dirty="0">
                <a:latin typeface="Consolas"/>
                <a:cs typeface="Consolas"/>
              </a:rPr>
              <a:t>-</a:t>
            </a:r>
            <a:r>
              <a:rPr sz="1400" dirty="0">
                <a:latin typeface="Consolas"/>
                <a:cs typeface="Consolas"/>
              </a:rPr>
              <a:t>&gt;assertEquals(</a:t>
            </a:r>
            <a:r>
              <a:rPr sz="140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114" dirty="0"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400" spc="-10" dirty="0">
                <a:latin typeface="Consolas"/>
                <a:cs typeface="Consolas"/>
              </a:rPr>
              <a:t>-&gt;objet-&gt;surface());</a:t>
            </a:r>
            <a:endParaRPr sz="1400" dirty="0">
              <a:latin typeface="Consolas"/>
              <a:cs typeface="Consolas"/>
            </a:endParaRPr>
          </a:p>
          <a:p>
            <a:pPr marL="546100">
              <a:lnSpc>
                <a:spcPct val="100000"/>
              </a:lnSpc>
              <a:spcBef>
                <a:spcPts val="590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1816" y="645617"/>
            <a:ext cx="8718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2494" algn="l"/>
              </a:tabLst>
            </a:pPr>
            <a:r>
              <a:rPr sz="2000" spc="-25" dirty="0">
                <a:solidFill>
                  <a:srgbClr val="FDFFFF"/>
                </a:solidFill>
              </a:rPr>
              <a:t>13</a:t>
            </a:r>
            <a:r>
              <a:rPr sz="2000" dirty="0">
                <a:solidFill>
                  <a:srgbClr val="FDFFFF"/>
                </a:solidFill>
              </a:rPr>
              <a:t>	</a:t>
            </a:r>
            <a:r>
              <a:rPr sz="4800" spc="-104" baseline="1736" dirty="0"/>
              <a:t>Exemple</a:t>
            </a:r>
            <a:r>
              <a:rPr sz="4800" spc="-525" baseline="1736" dirty="0"/>
              <a:t> </a:t>
            </a:r>
            <a:r>
              <a:rPr sz="4800" spc="-855" baseline="1736" dirty="0"/>
              <a:t>:</a:t>
            </a:r>
            <a:r>
              <a:rPr sz="4800" spc="-345" baseline="1736" dirty="0"/>
              <a:t> </a:t>
            </a:r>
            <a:r>
              <a:rPr sz="4800" spc="-44" baseline="1736" dirty="0"/>
              <a:t>La</a:t>
            </a:r>
            <a:r>
              <a:rPr sz="4800" spc="-315" baseline="1736" dirty="0"/>
              <a:t> </a:t>
            </a:r>
            <a:r>
              <a:rPr sz="4800" spc="-67" baseline="1736" dirty="0"/>
              <a:t>classe</a:t>
            </a:r>
            <a:r>
              <a:rPr sz="4800" spc="-517" baseline="1736" dirty="0"/>
              <a:t> </a:t>
            </a:r>
            <a:r>
              <a:rPr sz="4800" spc="262" baseline="1736" dirty="0"/>
              <a:t>de</a:t>
            </a:r>
            <a:r>
              <a:rPr sz="4800" spc="-359" baseline="1736" dirty="0"/>
              <a:t> </a:t>
            </a:r>
            <a:r>
              <a:rPr sz="4800" spc="-247" baseline="1736" dirty="0"/>
              <a:t>test</a:t>
            </a:r>
            <a:r>
              <a:rPr sz="4800" spc="-315" baseline="1736" dirty="0"/>
              <a:t> </a:t>
            </a:r>
            <a:r>
              <a:rPr sz="4800" spc="-1057" baseline="1736" dirty="0"/>
              <a:t>«</a:t>
            </a:r>
            <a:r>
              <a:rPr sz="4800" spc="-232" baseline="1736" dirty="0"/>
              <a:t> </a:t>
            </a:r>
            <a:r>
              <a:rPr sz="4800" spc="-195" baseline="1736" dirty="0"/>
              <a:t>CarreTest</a:t>
            </a:r>
            <a:r>
              <a:rPr sz="4800" spc="-427" baseline="1736" dirty="0"/>
              <a:t> </a:t>
            </a:r>
            <a:r>
              <a:rPr sz="4800" spc="-1132" baseline="1736" dirty="0"/>
              <a:t>»</a:t>
            </a:r>
            <a:endParaRPr sz="4800" baseline="173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627075"/>
            <a:ext cx="5968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/>
              <a:t>Exemple:</a:t>
            </a:r>
            <a:r>
              <a:rPr sz="3200" spc="-220" dirty="0"/>
              <a:t> </a:t>
            </a:r>
            <a:r>
              <a:rPr sz="3200" dirty="0"/>
              <a:t>Lancement</a:t>
            </a:r>
            <a:r>
              <a:rPr sz="3200" spc="-204" dirty="0"/>
              <a:t> </a:t>
            </a:r>
            <a:r>
              <a:rPr sz="3200" spc="-30" dirty="0"/>
              <a:t>des</a:t>
            </a:r>
            <a:r>
              <a:rPr sz="3200" spc="-175" dirty="0"/>
              <a:t> </a:t>
            </a:r>
            <a:r>
              <a:rPr sz="3200" spc="-180" dirty="0"/>
              <a:t>tests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86967" y="1312163"/>
            <a:ext cx="10227945" cy="5290185"/>
          </a:xfrm>
          <a:custGeom>
            <a:avLst/>
            <a:gdLst/>
            <a:ahLst/>
            <a:cxnLst/>
            <a:rect l="l" t="t" r="r" b="b"/>
            <a:pathLst>
              <a:path w="10227945" h="5290184">
                <a:moveTo>
                  <a:pt x="10227564" y="0"/>
                </a:moveTo>
                <a:lnTo>
                  <a:pt x="0" y="0"/>
                </a:lnTo>
                <a:lnTo>
                  <a:pt x="0" y="5289804"/>
                </a:lnTo>
                <a:lnTo>
                  <a:pt x="10227564" y="5289804"/>
                </a:lnTo>
                <a:lnTo>
                  <a:pt x="10227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1208125"/>
            <a:ext cx="4516755" cy="113728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peut</a:t>
            </a:r>
            <a:r>
              <a:rPr sz="155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lancer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5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55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5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exécutant</a:t>
            </a:r>
            <a:r>
              <a:rPr sz="155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5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commande</a:t>
            </a:r>
            <a:r>
              <a:rPr sz="155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5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</a:pPr>
            <a:r>
              <a:rPr sz="1550" b="1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550" b="1" spc="16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550" b="1" dirty="0">
                <a:solidFill>
                  <a:srgbClr val="404040"/>
                </a:solidFill>
                <a:latin typeface="Consolas"/>
                <a:cs typeface="Consolas"/>
              </a:rPr>
              <a:t>vendor/bin/phpunit</a:t>
            </a:r>
            <a:r>
              <a:rPr sz="1550" b="1" spc="2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550" b="1" spc="-20" dirty="0">
                <a:solidFill>
                  <a:srgbClr val="404040"/>
                </a:solidFill>
                <a:latin typeface="Consolas"/>
                <a:cs typeface="Consolas"/>
              </a:rPr>
              <a:t>tests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Voici</a:t>
            </a:r>
            <a:r>
              <a:rPr sz="15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55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résultat</a:t>
            </a:r>
            <a:r>
              <a:rPr sz="155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55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cette</a:t>
            </a:r>
            <a:r>
              <a:rPr sz="155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alibri"/>
                <a:cs typeface="Calibri"/>
              </a:rPr>
              <a:t>commande: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1358" y="5276124"/>
            <a:ext cx="9851390" cy="9086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résultat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indique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le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nombre</a:t>
            </a:r>
            <a:r>
              <a:rPr sz="1550" b="1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effectués,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le</a:t>
            </a:r>
            <a:r>
              <a:rPr sz="1550" b="1" spc="3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temps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d’exécution</a:t>
            </a:r>
            <a:r>
              <a:rPr sz="1550" b="1" spc="1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des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tests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status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du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(</a:t>
            </a:r>
            <a:r>
              <a:rPr sz="1550" b="1" i="1" dirty="0">
                <a:latin typeface="Calibri"/>
                <a:cs typeface="Calibri"/>
              </a:rPr>
              <a:t>OK</a:t>
            </a:r>
            <a:r>
              <a:rPr sz="1550" b="1" i="1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b="1" i="1" spc="-10" dirty="0">
                <a:latin typeface="Calibri"/>
                <a:cs typeface="Calibri"/>
              </a:rPr>
              <a:t>Failrure</a:t>
            </a:r>
            <a:r>
              <a:rPr sz="1550" spc="-10" dirty="0">
                <a:latin typeface="Calibri"/>
                <a:cs typeface="Calibri"/>
              </a:rPr>
              <a:t>)</a:t>
            </a: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latin typeface="Calibri"/>
                <a:cs typeface="Calibri"/>
              </a:rPr>
              <a:t>On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peut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ajouter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l’option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«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b="1" spc="-20" dirty="0">
                <a:latin typeface="Calibri"/>
                <a:cs typeface="Calibri"/>
              </a:rPr>
              <a:t>--</a:t>
            </a:r>
            <a:r>
              <a:rPr sz="1550" b="1" dirty="0">
                <a:latin typeface="Calibri"/>
                <a:cs typeface="Calibri"/>
              </a:rPr>
              <a:t>colors</a:t>
            </a:r>
            <a:r>
              <a:rPr sz="1550" b="1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»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fin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cette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commande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avoir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couleur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verte</a:t>
            </a:r>
            <a:r>
              <a:rPr sz="1550" b="1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cas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de</a:t>
            </a:r>
            <a:r>
              <a:rPr sz="1550" b="1" spc="3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réussite</a:t>
            </a:r>
            <a:r>
              <a:rPr sz="1550" b="1" spc="5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et</a:t>
            </a:r>
            <a:endParaRPr sz="155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alibri"/>
                <a:cs typeface="Calibri"/>
              </a:rPr>
              <a:t>une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couleur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rouge</a:t>
            </a:r>
            <a:r>
              <a:rPr sz="1550" b="1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cas</a:t>
            </a:r>
            <a:r>
              <a:rPr sz="1550" b="1" spc="65" dirty="0">
                <a:latin typeface="Calibri"/>
                <a:cs typeface="Calibri"/>
              </a:rPr>
              <a:t> </a:t>
            </a:r>
            <a:r>
              <a:rPr sz="1550" b="1" spc="-10" dirty="0">
                <a:latin typeface="Calibri"/>
                <a:cs typeface="Calibri"/>
              </a:rPr>
              <a:t>d’echec.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7893" y="2589618"/>
            <a:ext cx="6560820" cy="2674620"/>
          </a:xfrm>
          <a:prstGeom prst="rect">
            <a:avLst/>
          </a:prstGeom>
          <a:solidFill>
            <a:srgbClr val="FFFFFF"/>
          </a:solidFill>
          <a:ln w="15875">
            <a:solidFill>
              <a:srgbClr val="62A43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780"/>
              </a:lnSpc>
            </a:pPr>
            <a:r>
              <a:rPr sz="1550" dirty="0">
                <a:latin typeface="Consolas"/>
                <a:cs typeface="Consolas"/>
              </a:rPr>
              <a:t>PHPUnit</a:t>
            </a:r>
            <a:r>
              <a:rPr sz="1550" spc="12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9.5.26</a:t>
            </a:r>
            <a:r>
              <a:rPr sz="1550" spc="13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by</a:t>
            </a:r>
            <a:r>
              <a:rPr sz="1550" spc="12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Sebastian</a:t>
            </a:r>
            <a:r>
              <a:rPr sz="1550" spc="12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Bergmann</a:t>
            </a:r>
            <a:r>
              <a:rPr sz="1550" spc="12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and</a:t>
            </a:r>
            <a:r>
              <a:rPr sz="1550" spc="125" dirty="0"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contributors.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5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550" spc="-50" dirty="0">
                <a:latin typeface="Consolas"/>
                <a:cs typeface="Consolas"/>
              </a:rPr>
              <a:t>.</a:t>
            </a:r>
            <a:endParaRPr sz="15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550" dirty="0">
                <a:latin typeface="Consolas"/>
                <a:cs typeface="Consolas"/>
              </a:rPr>
              <a:t>1</a:t>
            </a:r>
            <a:r>
              <a:rPr sz="1550" spc="15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/</a:t>
            </a:r>
            <a:r>
              <a:rPr sz="1550" spc="55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1</a:t>
            </a:r>
            <a:r>
              <a:rPr sz="1550" spc="25" dirty="0"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(100%)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5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550" dirty="0">
                <a:latin typeface="Consolas"/>
                <a:cs typeface="Consolas"/>
              </a:rPr>
              <a:t>Time:</a:t>
            </a:r>
            <a:r>
              <a:rPr sz="1550" spc="125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00:00.022,</a:t>
            </a:r>
            <a:r>
              <a:rPr sz="1550" spc="12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Memory:</a:t>
            </a:r>
            <a:r>
              <a:rPr sz="1550" spc="175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4.00</a:t>
            </a:r>
            <a:r>
              <a:rPr sz="1550" spc="130" dirty="0">
                <a:latin typeface="Consolas"/>
                <a:cs typeface="Consolas"/>
              </a:rPr>
              <a:t> </a:t>
            </a:r>
            <a:r>
              <a:rPr sz="1550" spc="-25" dirty="0">
                <a:latin typeface="Consolas"/>
                <a:cs typeface="Consolas"/>
              </a:rPr>
              <a:t>MB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55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550" dirty="0">
                <a:latin typeface="Consolas"/>
                <a:cs typeface="Consolas"/>
              </a:rPr>
              <a:t>OK</a:t>
            </a:r>
            <a:r>
              <a:rPr sz="1550" spc="4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(1</a:t>
            </a:r>
            <a:r>
              <a:rPr sz="1550" spc="5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test,</a:t>
            </a:r>
            <a:r>
              <a:rPr sz="1550" spc="80" dirty="0">
                <a:latin typeface="Consolas"/>
                <a:cs typeface="Consolas"/>
              </a:rPr>
              <a:t> </a:t>
            </a:r>
            <a:r>
              <a:rPr sz="1550" dirty="0">
                <a:latin typeface="Consolas"/>
                <a:cs typeface="Consolas"/>
              </a:rPr>
              <a:t>1</a:t>
            </a:r>
            <a:r>
              <a:rPr sz="1550" spc="90" dirty="0">
                <a:latin typeface="Consolas"/>
                <a:cs typeface="Consolas"/>
              </a:rPr>
              <a:t> </a:t>
            </a:r>
            <a:r>
              <a:rPr sz="1550" spc="-10" dirty="0">
                <a:latin typeface="Consolas"/>
                <a:cs typeface="Consolas"/>
              </a:rPr>
              <a:t>assertion)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14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1312163"/>
            <a:ext cx="10213975" cy="5477510"/>
          </a:xfrm>
          <a:custGeom>
            <a:avLst/>
            <a:gdLst/>
            <a:ahLst/>
            <a:cxnLst/>
            <a:rect l="l" t="t" r="r" b="b"/>
            <a:pathLst>
              <a:path w="10213975" h="5477509">
                <a:moveTo>
                  <a:pt x="10213848" y="0"/>
                </a:moveTo>
                <a:lnTo>
                  <a:pt x="0" y="0"/>
                </a:lnTo>
                <a:lnTo>
                  <a:pt x="0" y="5477256"/>
                </a:lnTo>
                <a:lnTo>
                  <a:pt x="10213848" y="5477256"/>
                </a:lnTo>
                <a:lnTo>
                  <a:pt x="10213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5708" y="1337310"/>
            <a:ext cx="9282430" cy="509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Dans</a:t>
            </a:r>
            <a:r>
              <a:rPr sz="155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cas</a:t>
            </a:r>
            <a:r>
              <a:rPr sz="155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où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prévoit</a:t>
            </a:r>
            <a:r>
              <a:rPr sz="15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sz="15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exception,</a:t>
            </a:r>
            <a:r>
              <a:rPr sz="155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peut</a:t>
            </a:r>
            <a:r>
              <a:rPr sz="15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utiliser</a:t>
            </a:r>
            <a:r>
              <a:rPr sz="155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55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méthode</a:t>
            </a:r>
            <a:r>
              <a:rPr sz="15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«</a:t>
            </a:r>
            <a:r>
              <a:rPr sz="155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404040"/>
                </a:solidFill>
                <a:latin typeface="Calibri"/>
                <a:cs typeface="Calibri"/>
              </a:rPr>
              <a:t>expectException</a:t>
            </a:r>
            <a:r>
              <a:rPr sz="1550" b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»</a:t>
            </a:r>
            <a:r>
              <a:rPr sz="15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5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55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404040"/>
                </a:solidFill>
                <a:latin typeface="Calibri"/>
                <a:cs typeface="Calibri"/>
              </a:rPr>
              <a:t>bibiliothèque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1550" spc="-10" dirty="0">
                <a:solidFill>
                  <a:srgbClr val="404040"/>
                </a:solidFill>
                <a:latin typeface="Calibri"/>
                <a:cs typeface="Calibri"/>
              </a:rPr>
              <a:t>PHPUnit: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708" y="5576663"/>
            <a:ext cx="9734550" cy="90931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550" spc="91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réussira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si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l’exception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levée,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et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échouera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sinon.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54965" algn="l"/>
              </a:tabLst>
            </a:pPr>
            <a:r>
              <a:rPr sz="1550" spc="90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latin typeface="Calibri"/>
                <a:cs typeface="Calibri"/>
              </a:rPr>
              <a:t>Pour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cette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exemple,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test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réussira,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l’exception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sera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levée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suite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l’affectation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d’une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valeur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négative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à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l’attribut</a:t>
            </a:r>
            <a:endParaRPr sz="15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1550" spc="-10" dirty="0">
                <a:latin typeface="Calibri"/>
                <a:cs typeface="Calibri"/>
              </a:rPr>
              <a:t>$cote.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033" y="2133600"/>
            <a:ext cx="9404985" cy="3548379"/>
          </a:xfrm>
          <a:prstGeom prst="rect">
            <a:avLst/>
          </a:prstGeom>
          <a:solidFill>
            <a:srgbClr val="FFFFFF"/>
          </a:solidFill>
          <a:ln w="15875">
            <a:solidFill>
              <a:srgbClr val="62A437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Dev\Demo202\Carre;</a:t>
            </a:r>
            <a:endParaRPr sz="14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use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PHPUnit\Framework\TestCase;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14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CarreTest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extends</a:t>
            </a:r>
            <a:r>
              <a:rPr sz="14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TestCase</a:t>
            </a:r>
            <a:endParaRPr sz="14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590"/>
              </a:spcBef>
            </a:pP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625"/>
              </a:spcBef>
            </a:pPr>
            <a:r>
              <a:rPr sz="1400" spc="-20" dirty="0">
                <a:latin typeface="Consolas"/>
                <a:cs typeface="Consolas"/>
              </a:rPr>
              <a:t>……..</a:t>
            </a:r>
            <a:endParaRPr sz="1400">
              <a:latin typeface="Consolas"/>
              <a:cs typeface="Consolas"/>
            </a:endParaRPr>
          </a:p>
          <a:p>
            <a:pPr marL="28575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4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4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testSetCote()</a:t>
            </a:r>
            <a:endParaRPr sz="1400">
              <a:latin typeface="Consolas"/>
              <a:cs typeface="Consolas"/>
            </a:endParaRPr>
          </a:p>
          <a:p>
            <a:pPr marL="482600">
              <a:lnSpc>
                <a:spcPct val="100000"/>
              </a:lnSpc>
              <a:spcBef>
                <a:spcPts val="590"/>
              </a:spcBef>
            </a:pP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76300">
              <a:lnSpc>
                <a:spcPct val="100000"/>
              </a:lnSpc>
              <a:spcBef>
                <a:spcPts val="625"/>
              </a:spcBef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400" spc="-10" dirty="0">
                <a:latin typeface="Consolas"/>
                <a:cs typeface="Consolas"/>
              </a:rPr>
              <a:t>-&gt;expectException(Exception::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1400" spc="-1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8763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$</a:t>
            </a:r>
            <a:r>
              <a:rPr sz="1400" dirty="0">
                <a:latin typeface="Consolas"/>
                <a:cs typeface="Consolas"/>
              </a:rPr>
              <a:t>objet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4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Carree(-</a:t>
            </a:r>
            <a:r>
              <a:rPr sz="1400" spc="-20" dirty="0">
                <a:solidFill>
                  <a:srgbClr val="098557"/>
                </a:solidFill>
                <a:latin typeface="Consolas"/>
                <a:cs typeface="Consolas"/>
              </a:rPr>
              <a:t>23</a:t>
            </a:r>
            <a:r>
              <a:rPr sz="1400" spc="-2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482600">
              <a:lnSpc>
                <a:spcPct val="100000"/>
              </a:lnSpc>
              <a:spcBef>
                <a:spcPts val="590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15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1816" y="645617"/>
            <a:ext cx="6252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2494" algn="l"/>
              </a:tabLst>
            </a:pPr>
            <a:r>
              <a:rPr sz="2000" spc="-25" dirty="0">
                <a:solidFill>
                  <a:srgbClr val="FDFFFF"/>
                </a:solidFill>
              </a:rPr>
              <a:t>15</a:t>
            </a:r>
            <a:r>
              <a:rPr sz="2000" dirty="0">
                <a:solidFill>
                  <a:srgbClr val="FDFFFF"/>
                </a:solidFill>
              </a:rPr>
              <a:t>	</a:t>
            </a:r>
            <a:r>
              <a:rPr sz="4800" spc="-104" baseline="1736" dirty="0"/>
              <a:t>Exemple</a:t>
            </a:r>
            <a:r>
              <a:rPr sz="4800" spc="-525" baseline="1736" dirty="0"/>
              <a:t> </a:t>
            </a:r>
            <a:r>
              <a:rPr sz="4800" spc="-855" baseline="1736" dirty="0"/>
              <a:t>:</a:t>
            </a:r>
            <a:r>
              <a:rPr sz="4800" spc="-315" baseline="1736" dirty="0"/>
              <a:t> </a:t>
            </a:r>
            <a:r>
              <a:rPr sz="4800" spc="-30" baseline="1736" dirty="0"/>
              <a:t>ExpectException</a:t>
            </a:r>
            <a:endParaRPr sz="4800" baseline="173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1691639"/>
            <a:ext cx="10232390" cy="4714240"/>
          </a:xfrm>
          <a:custGeom>
            <a:avLst/>
            <a:gdLst/>
            <a:ahLst/>
            <a:cxnLst/>
            <a:rect l="l" t="t" r="r" b="b"/>
            <a:pathLst>
              <a:path w="10232390" h="4714240">
                <a:moveTo>
                  <a:pt x="10232136" y="0"/>
                </a:moveTo>
                <a:lnTo>
                  <a:pt x="0" y="0"/>
                </a:lnTo>
                <a:lnTo>
                  <a:pt x="0" y="4713732"/>
                </a:lnTo>
                <a:lnTo>
                  <a:pt x="10232136" y="4713732"/>
                </a:lnTo>
                <a:lnTo>
                  <a:pt x="10232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8639" y="1810003"/>
            <a:ext cx="9850755" cy="3447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Avec</a:t>
            </a:r>
            <a:r>
              <a:rPr sz="18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tests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unitaires</a:t>
            </a:r>
            <a:r>
              <a:rPr sz="1800" spc="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automatisés,</a:t>
            </a:r>
            <a:r>
              <a:rPr sz="1800" spc="-9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il</a:t>
            </a:r>
            <a:r>
              <a:rPr sz="1800" spc="-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est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important</a:t>
            </a:r>
            <a:r>
              <a:rPr sz="1800" spc="-1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d’essayer</a:t>
            </a:r>
            <a:r>
              <a:rPr sz="18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couvrir</a:t>
            </a:r>
            <a:r>
              <a:rPr sz="1800" spc="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757555" indent="-287655">
              <a:lnSpc>
                <a:spcPct val="100000"/>
              </a:lnSpc>
              <a:spcBef>
                <a:spcPts val="2055"/>
              </a:spcBef>
              <a:buClr>
                <a:srgbClr val="99CA38"/>
              </a:buClr>
              <a:buFont typeface="Arial MT"/>
              <a:buChar char="•"/>
              <a:tabLst>
                <a:tab pos="757555" algn="l"/>
              </a:tabLst>
            </a:pP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l'ensemble</a:t>
            </a:r>
            <a:r>
              <a:rPr sz="1800" spc="-2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du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code</a:t>
            </a:r>
            <a:r>
              <a:rPr sz="18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(les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chemins)</a:t>
            </a:r>
            <a:r>
              <a:rPr sz="18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757555" indent="-287655">
              <a:lnSpc>
                <a:spcPct val="100000"/>
              </a:lnSpc>
              <a:spcBef>
                <a:spcPts val="2090"/>
              </a:spcBef>
              <a:buClr>
                <a:srgbClr val="99CA38"/>
              </a:buClr>
              <a:buFont typeface="Arial MT"/>
              <a:buChar char="•"/>
              <a:tabLst>
                <a:tab pos="757555" algn="l"/>
              </a:tabLst>
            </a:pP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mais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aussi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1800" spc="-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cas</a:t>
            </a:r>
            <a:r>
              <a:rPr sz="18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limites</a:t>
            </a:r>
            <a:r>
              <a:rPr sz="1800" spc="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liés à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1800" spc="-1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logique</a:t>
            </a:r>
            <a:r>
              <a:rPr sz="1800" spc="1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métier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8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l'application.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C’est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intéressant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s'assurer</a:t>
            </a:r>
            <a:r>
              <a:rPr sz="18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que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son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code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fonctionne</a:t>
            </a:r>
            <a:r>
              <a:rPr sz="1800" spc="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avec</a:t>
            </a:r>
            <a:r>
              <a:rPr sz="18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suite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valeurs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18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entrée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différentes,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sans</a:t>
            </a:r>
            <a:r>
              <a:rPr sz="18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1800" spc="-2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autant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avoir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18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créer</a:t>
            </a:r>
            <a:r>
              <a:rPr sz="1800" spc="-1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méthode</a:t>
            </a:r>
            <a:r>
              <a:rPr sz="18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test</a:t>
            </a:r>
            <a:r>
              <a:rPr sz="18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différente.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1800" spc="-9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répondre</a:t>
            </a:r>
            <a:r>
              <a:rPr sz="1800" spc="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18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cette</a:t>
            </a:r>
            <a:r>
              <a:rPr sz="18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problématique,</a:t>
            </a:r>
            <a:r>
              <a:rPr sz="1800" spc="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il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existe</a:t>
            </a:r>
            <a:r>
              <a:rPr sz="18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18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“data</a:t>
            </a:r>
            <a:r>
              <a:rPr sz="18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providers”</a:t>
            </a:r>
            <a:r>
              <a:rPr sz="1800" spc="-1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(“fournisseurs</a:t>
            </a:r>
            <a:r>
              <a:rPr sz="1800" spc="-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71A38"/>
                </a:solidFill>
                <a:latin typeface="Calibri"/>
                <a:cs typeface="Calibri"/>
              </a:rPr>
              <a:t>données”,</a:t>
            </a:r>
            <a:r>
              <a:rPr sz="18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25" dirty="0" err="1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lang="fr-FR" dirty="0"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271A38"/>
                </a:solidFill>
                <a:latin typeface="Calibri"/>
                <a:cs typeface="Calibri"/>
              </a:rPr>
              <a:t>français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).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45617"/>
            <a:ext cx="8348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2494" algn="l"/>
              </a:tabLst>
            </a:pPr>
            <a:r>
              <a:rPr sz="2000" spc="-25" dirty="0">
                <a:solidFill>
                  <a:srgbClr val="FDFFFF"/>
                </a:solidFill>
              </a:rPr>
              <a:t>16</a:t>
            </a:r>
            <a:r>
              <a:rPr sz="2000" dirty="0">
                <a:solidFill>
                  <a:srgbClr val="FDFFFF"/>
                </a:solidFill>
              </a:rPr>
              <a:t>	</a:t>
            </a:r>
            <a:r>
              <a:rPr sz="4800" spc="-104" baseline="1736" dirty="0"/>
              <a:t>Exemple</a:t>
            </a:r>
            <a:r>
              <a:rPr sz="4800" spc="-517" baseline="1736" dirty="0"/>
              <a:t> </a:t>
            </a:r>
            <a:r>
              <a:rPr sz="4800" spc="-855" baseline="1736" dirty="0"/>
              <a:t>:</a:t>
            </a:r>
            <a:r>
              <a:rPr sz="4800" spc="-345" baseline="1736" dirty="0"/>
              <a:t> </a:t>
            </a:r>
            <a:r>
              <a:rPr sz="4800" spc="-300" baseline="1736" dirty="0"/>
              <a:t>Les</a:t>
            </a:r>
            <a:r>
              <a:rPr sz="4800" spc="-337" baseline="1736" dirty="0"/>
              <a:t> </a:t>
            </a:r>
            <a:r>
              <a:rPr sz="4800" spc="-315" baseline="1736" dirty="0"/>
              <a:t>fournisseurs</a:t>
            </a:r>
            <a:r>
              <a:rPr sz="4800" spc="-434" baseline="1736" dirty="0"/>
              <a:t> </a:t>
            </a:r>
            <a:r>
              <a:rPr sz="4800" spc="262" baseline="1736" dirty="0"/>
              <a:t>de</a:t>
            </a:r>
            <a:r>
              <a:rPr sz="4800" spc="-352" baseline="1736" dirty="0"/>
              <a:t> </a:t>
            </a:r>
            <a:r>
              <a:rPr sz="4800" spc="-15" baseline="1736" dirty="0"/>
              <a:t>données</a:t>
            </a:r>
            <a:endParaRPr sz="4800" baseline="1736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1312163"/>
            <a:ext cx="11000740" cy="5280660"/>
          </a:xfrm>
          <a:custGeom>
            <a:avLst/>
            <a:gdLst/>
            <a:ahLst/>
            <a:cxnLst/>
            <a:rect l="l" t="t" r="r" b="b"/>
            <a:pathLst>
              <a:path w="11000740" h="5280659">
                <a:moveTo>
                  <a:pt x="11000232" y="0"/>
                </a:moveTo>
                <a:lnTo>
                  <a:pt x="0" y="0"/>
                </a:lnTo>
                <a:lnTo>
                  <a:pt x="0" y="5280660"/>
                </a:lnTo>
                <a:lnTo>
                  <a:pt x="11000232" y="5280660"/>
                </a:lnTo>
                <a:lnTo>
                  <a:pt x="11000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5708" y="1323594"/>
            <a:ext cx="10140315" cy="583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25"/>
              </a:spcBef>
            </a:pP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Modifions</a:t>
            </a:r>
            <a:r>
              <a:rPr sz="18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méthode</a:t>
            </a:r>
            <a:r>
              <a:rPr sz="1800" spc="3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ourier New"/>
                <a:cs typeface="Courier New"/>
              </a:rPr>
              <a:t>testSurface</a:t>
            </a:r>
            <a:r>
              <a:rPr sz="1800" spc="-320" dirty="0">
                <a:solidFill>
                  <a:srgbClr val="271A3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1800" spc="-1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faire</a:t>
            </a:r>
            <a:r>
              <a:rPr sz="1800" spc="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18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sorte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d'exécuter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Calibri"/>
                <a:cs typeface="Calibri"/>
              </a:rPr>
              <a:t>cette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méthode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tests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avec</a:t>
            </a:r>
            <a:r>
              <a:rPr sz="18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jeu</a:t>
            </a:r>
            <a:r>
              <a:rPr sz="18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71A38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données</a:t>
            </a:r>
            <a:r>
              <a:rPr sz="18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71A38"/>
                </a:solidFill>
                <a:latin typeface="Calibri"/>
                <a:cs typeface="Calibri"/>
              </a:rPr>
              <a:t>particulier </a:t>
            </a:r>
            <a:r>
              <a:rPr sz="1800" spc="-50" dirty="0">
                <a:solidFill>
                  <a:srgbClr val="271A38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45617"/>
            <a:ext cx="8348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2494" algn="l"/>
              </a:tabLst>
            </a:pPr>
            <a:r>
              <a:rPr sz="2000" spc="-25" dirty="0">
                <a:solidFill>
                  <a:srgbClr val="FDFFFF"/>
                </a:solidFill>
              </a:rPr>
              <a:t>17</a:t>
            </a:r>
            <a:r>
              <a:rPr sz="2000" dirty="0">
                <a:solidFill>
                  <a:srgbClr val="FDFFFF"/>
                </a:solidFill>
              </a:rPr>
              <a:t>	</a:t>
            </a:r>
            <a:r>
              <a:rPr sz="4800" spc="-104" baseline="1736" dirty="0"/>
              <a:t>Exemple</a:t>
            </a:r>
            <a:r>
              <a:rPr sz="4800" spc="-517" baseline="1736" dirty="0"/>
              <a:t> </a:t>
            </a:r>
            <a:r>
              <a:rPr sz="4800" spc="-855" baseline="1736" dirty="0"/>
              <a:t>:</a:t>
            </a:r>
            <a:r>
              <a:rPr sz="4800" spc="-345" baseline="1736" dirty="0"/>
              <a:t> </a:t>
            </a:r>
            <a:r>
              <a:rPr sz="4800" spc="-300" baseline="1736" dirty="0"/>
              <a:t>Les</a:t>
            </a:r>
            <a:r>
              <a:rPr sz="4800" spc="-337" baseline="1736" dirty="0"/>
              <a:t> </a:t>
            </a:r>
            <a:r>
              <a:rPr sz="4800" spc="-315" baseline="1736" dirty="0"/>
              <a:t>fournisseurs</a:t>
            </a:r>
            <a:r>
              <a:rPr sz="4800" spc="-434" baseline="1736" dirty="0"/>
              <a:t> </a:t>
            </a:r>
            <a:r>
              <a:rPr sz="4800" spc="262" baseline="1736" dirty="0"/>
              <a:t>de</a:t>
            </a:r>
            <a:r>
              <a:rPr sz="4800" spc="-352" baseline="1736" dirty="0"/>
              <a:t> </a:t>
            </a:r>
            <a:r>
              <a:rPr sz="4800" spc="-15" baseline="1736" dirty="0"/>
              <a:t>données</a:t>
            </a:r>
            <a:endParaRPr sz="4800" baseline="1736"/>
          </a:p>
        </p:txBody>
      </p:sp>
      <p:sp>
        <p:nvSpPr>
          <p:cNvPr id="5" name="object 5"/>
          <p:cNvSpPr txBox="1"/>
          <p:nvPr/>
        </p:nvSpPr>
        <p:spPr>
          <a:xfrm>
            <a:off x="1661922" y="2082545"/>
            <a:ext cx="8682355" cy="4357370"/>
          </a:xfrm>
          <a:prstGeom prst="rect">
            <a:avLst/>
          </a:prstGeom>
          <a:solidFill>
            <a:srgbClr val="FFFFFF"/>
          </a:solidFill>
          <a:ln w="15875">
            <a:solidFill>
              <a:srgbClr val="6E9425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88290">
              <a:lnSpc>
                <a:spcPts val="1670"/>
              </a:lnSpc>
              <a:spcBef>
                <a:spcPts val="275"/>
              </a:spcBef>
            </a:pPr>
            <a:r>
              <a:rPr sz="1400" spc="-25" dirty="0">
                <a:solidFill>
                  <a:srgbClr val="008000"/>
                </a:solidFill>
                <a:latin typeface="Consolas"/>
                <a:cs typeface="Consolas"/>
              </a:rPr>
              <a:t>/**</a:t>
            </a:r>
            <a:endParaRPr sz="1400">
              <a:latin typeface="Consolas"/>
              <a:cs typeface="Consolas"/>
            </a:endParaRPr>
          </a:p>
          <a:p>
            <a:pPr marL="581025">
              <a:lnSpc>
                <a:spcPts val="1670"/>
              </a:lnSpc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*</a:t>
            </a:r>
            <a:r>
              <a:rPr sz="14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@dataProvider</a:t>
            </a:r>
            <a:r>
              <a:rPr sz="14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008000"/>
                </a:solidFill>
                <a:latin typeface="Consolas"/>
                <a:cs typeface="Consolas"/>
              </a:rPr>
              <a:t>dataForTestSurface</a:t>
            </a:r>
            <a:endParaRPr sz="1400">
              <a:latin typeface="Consolas"/>
              <a:cs typeface="Consolas"/>
            </a:endParaRPr>
          </a:p>
          <a:p>
            <a:pPr marL="581025">
              <a:lnSpc>
                <a:spcPct val="100000"/>
              </a:lnSpc>
              <a:spcBef>
                <a:spcPts val="15"/>
              </a:spcBef>
            </a:pPr>
            <a:r>
              <a:rPr sz="1400" spc="-25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1400">
              <a:latin typeface="Consolas"/>
              <a:cs typeface="Consolas"/>
            </a:endParaRPr>
          </a:p>
          <a:p>
            <a:pPr marL="484505">
              <a:lnSpc>
                <a:spcPts val="1670"/>
              </a:lnSpc>
              <a:spcBef>
                <a:spcPts val="1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4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testSurface($cote,</a:t>
            </a:r>
            <a:r>
              <a:rPr sz="1400" spc="-9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$resultatAttendu)</a:t>
            </a:r>
            <a:endParaRPr sz="1400">
              <a:latin typeface="Consolas"/>
              <a:cs typeface="Consolas"/>
            </a:endParaRPr>
          </a:p>
          <a:p>
            <a:pPr marL="484505">
              <a:lnSpc>
                <a:spcPts val="1670"/>
              </a:lnSpc>
            </a:pP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78205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$object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4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Carre();</a:t>
            </a:r>
            <a:endParaRPr sz="1400">
              <a:latin typeface="Consolas"/>
              <a:cs typeface="Consolas"/>
            </a:endParaRPr>
          </a:p>
          <a:p>
            <a:pPr marL="878205">
              <a:lnSpc>
                <a:spcPts val="1670"/>
              </a:lnSpc>
              <a:spcBef>
                <a:spcPts val="10"/>
              </a:spcBef>
            </a:pPr>
            <a:r>
              <a:rPr sz="1400" spc="-10" dirty="0">
                <a:latin typeface="Consolas"/>
                <a:cs typeface="Consolas"/>
              </a:rPr>
              <a:t>$object-&gt;setCote($cote);</a:t>
            </a:r>
            <a:endParaRPr sz="1400">
              <a:latin typeface="Consolas"/>
              <a:cs typeface="Consolas"/>
            </a:endParaRPr>
          </a:p>
          <a:p>
            <a:pPr marL="878205">
              <a:lnSpc>
                <a:spcPts val="1670"/>
              </a:lnSpc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$this</a:t>
            </a:r>
            <a:r>
              <a:rPr sz="1400" spc="-10" dirty="0">
                <a:latin typeface="Consolas"/>
                <a:cs typeface="Consolas"/>
              </a:rPr>
              <a:t>-&gt;assertEquals($resultatAttendu,</a:t>
            </a:r>
            <a:r>
              <a:rPr sz="1400" spc="10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$object-&gt;surface());</a:t>
            </a:r>
            <a:endParaRPr sz="14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10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sz="14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function</a:t>
            </a:r>
            <a:r>
              <a:rPr sz="14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dataForTestSurface()</a:t>
            </a:r>
            <a:endParaRPr sz="14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15"/>
              </a:spcBef>
            </a:pPr>
            <a:r>
              <a:rPr sz="1400" spc="-5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878205">
              <a:lnSpc>
                <a:spcPts val="1670"/>
              </a:lnSpc>
              <a:spcBef>
                <a:spcPts val="1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0" dirty="0">
                <a:latin typeface="Consolas"/>
                <a:cs typeface="Consolas"/>
              </a:rPr>
              <a:t>[</a:t>
            </a:r>
            <a:endParaRPr sz="1400">
              <a:latin typeface="Consolas"/>
              <a:cs typeface="Consolas"/>
            </a:endParaRPr>
          </a:p>
          <a:p>
            <a:pPr marL="1271270">
              <a:lnSpc>
                <a:spcPts val="1670"/>
              </a:lnSpc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25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400" spc="-25" dirty="0">
                <a:latin typeface="Consolas"/>
                <a:cs typeface="Consolas"/>
              </a:rPr>
              <a:t>],</a:t>
            </a:r>
            <a:endParaRPr sz="1400">
              <a:latin typeface="Consolas"/>
              <a:cs typeface="Consolas"/>
            </a:endParaRPr>
          </a:p>
          <a:p>
            <a:pPr marL="127127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r>
              <a:rPr sz="1400" spc="-10" dirty="0">
                <a:latin typeface="Consolas"/>
                <a:cs typeface="Consolas"/>
              </a:rPr>
              <a:t>],</a:t>
            </a:r>
            <a:endParaRPr sz="1400">
              <a:latin typeface="Consolas"/>
              <a:cs typeface="Consolas"/>
            </a:endParaRPr>
          </a:p>
          <a:p>
            <a:pPr marL="127127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>
                <a:solidFill>
                  <a:srgbClr val="098557"/>
                </a:solidFill>
                <a:latin typeface="Consolas"/>
                <a:cs typeface="Consolas"/>
              </a:rPr>
              <a:t>5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25" dirty="0">
                <a:solidFill>
                  <a:srgbClr val="098557"/>
                </a:solidFill>
                <a:latin typeface="Consolas"/>
                <a:cs typeface="Consolas"/>
              </a:rPr>
              <a:t>25</a:t>
            </a:r>
            <a:r>
              <a:rPr sz="1400" spc="-25" dirty="0">
                <a:latin typeface="Consolas"/>
                <a:cs typeface="Consolas"/>
              </a:rPr>
              <a:t>]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onsolas"/>
              <a:cs typeface="Consolas"/>
            </a:endParaRPr>
          </a:p>
          <a:p>
            <a:pPr marL="878205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Consolas"/>
                <a:cs typeface="Consolas"/>
              </a:rPr>
              <a:t>];</a:t>
            </a:r>
            <a:endParaRPr sz="1400">
              <a:latin typeface="Consolas"/>
              <a:cs typeface="Consolas"/>
            </a:endParaRPr>
          </a:p>
          <a:p>
            <a:pPr marL="484505">
              <a:lnSpc>
                <a:spcPts val="1670"/>
              </a:lnSpc>
              <a:spcBef>
                <a:spcPts val="10"/>
              </a:spcBef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ts val="1670"/>
              </a:lnSpc>
            </a:pPr>
            <a:r>
              <a:rPr sz="1400" spc="-5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544" y="1394460"/>
            <a:ext cx="11059795" cy="5463540"/>
          </a:xfrm>
          <a:custGeom>
            <a:avLst/>
            <a:gdLst/>
            <a:ahLst/>
            <a:cxnLst/>
            <a:rect l="l" t="t" r="r" b="b"/>
            <a:pathLst>
              <a:path w="11059795" h="5463540">
                <a:moveTo>
                  <a:pt x="11059668" y="0"/>
                </a:moveTo>
                <a:lnTo>
                  <a:pt x="0" y="0"/>
                </a:lnTo>
                <a:lnTo>
                  <a:pt x="0" y="5463540"/>
                </a:lnTo>
                <a:lnTo>
                  <a:pt x="11059668" y="5463540"/>
                </a:lnTo>
                <a:lnTo>
                  <a:pt x="11059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5600" algn="l"/>
              </a:tabLst>
            </a:pPr>
            <a:r>
              <a:rPr spc="910" dirty="0">
                <a:latin typeface="Microsoft Sans Serif"/>
                <a:cs typeface="Microsoft Sans Serif"/>
              </a:rPr>
              <a:t>🠶</a:t>
            </a:r>
            <a:r>
              <a:rPr dirty="0">
                <a:latin typeface="Microsoft Sans Serif"/>
                <a:cs typeface="Microsoft Sans Serif"/>
              </a:rPr>
              <a:t>	</a:t>
            </a:r>
            <a:r>
              <a:rPr dirty="0"/>
              <a:t>Au</a:t>
            </a:r>
            <a:r>
              <a:rPr spc="70" dirty="0"/>
              <a:t> </a:t>
            </a:r>
            <a:r>
              <a:rPr dirty="0"/>
              <a:t>moment</a:t>
            </a:r>
            <a:r>
              <a:rPr spc="125" dirty="0"/>
              <a:t> </a:t>
            </a:r>
            <a:r>
              <a:rPr dirty="0"/>
              <a:t>où</a:t>
            </a:r>
            <a:r>
              <a:rPr spc="45" dirty="0"/>
              <a:t> </a:t>
            </a:r>
            <a:r>
              <a:rPr dirty="0"/>
              <a:t>PHPUnit</a:t>
            </a:r>
            <a:r>
              <a:rPr spc="140" dirty="0"/>
              <a:t> </a:t>
            </a:r>
            <a:r>
              <a:rPr dirty="0"/>
              <a:t>appelle</a:t>
            </a:r>
            <a:r>
              <a:rPr spc="85" dirty="0"/>
              <a:t> </a:t>
            </a:r>
            <a:r>
              <a:rPr dirty="0"/>
              <a:t>la</a:t>
            </a:r>
            <a:r>
              <a:rPr spc="75" dirty="0"/>
              <a:t> </a:t>
            </a:r>
            <a:r>
              <a:rPr dirty="0"/>
              <a:t>méthode</a:t>
            </a:r>
            <a:r>
              <a:rPr spc="490" dirty="0"/>
              <a:t> </a:t>
            </a:r>
            <a:r>
              <a:rPr b="1" dirty="0">
                <a:latin typeface="Calibri"/>
                <a:cs typeface="Calibri"/>
              </a:rPr>
              <a:t>testSurface</a:t>
            </a:r>
            <a:r>
              <a:rPr b="1" spc="85" dirty="0">
                <a:latin typeface="Calibri"/>
                <a:cs typeface="Calibri"/>
              </a:rPr>
              <a:t>  </a:t>
            </a:r>
            <a:r>
              <a:rPr dirty="0"/>
              <a:t>lors</a:t>
            </a:r>
            <a:r>
              <a:rPr spc="120" dirty="0"/>
              <a:t> </a:t>
            </a:r>
            <a:r>
              <a:rPr dirty="0"/>
              <a:t>du</a:t>
            </a:r>
            <a:r>
              <a:rPr spc="70" dirty="0"/>
              <a:t> </a:t>
            </a:r>
            <a:r>
              <a:rPr dirty="0"/>
              <a:t>lancement</a:t>
            </a:r>
            <a:r>
              <a:rPr spc="85" dirty="0"/>
              <a:t> </a:t>
            </a:r>
            <a:r>
              <a:rPr dirty="0"/>
              <a:t>des</a:t>
            </a:r>
            <a:r>
              <a:rPr spc="70" dirty="0"/>
              <a:t> </a:t>
            </a:r>
            <a:r>
              <a:rPr dirty="0"/>
              <a:t>tests,</a:t>
            </a:r>
            <a:r>
              <a:rPr spc="40" dirty="0"/>
              <a:t> </a:t>
            </a:r>
            <a:r>
              <a:rPr dirty="0"/>
              <a:t>celle-ci</a:t>
            </a:r>
            <a:r>
              <a:rPr spc="80" dirty="0"/>
              <a:t> </a:t>
            </a:r>
            <a:r>
              <a:rPr dirty="0"/>
              <a:t>sera</a:t>
            </a:r>
            <a:r>
              <a:rPr spc="75" dirty="0"/>
              <a:t> </a:t>
            </a:r>
            <a:r>
              <a:rPr dirty="0"/>
              <a:t>en</a:t>
            </a:r>
            <a:r>
              <a:rPr spc="80" dirty="0"/>
              <a:t> </a:t>
            </a:r>
            <a:r>
              <a:rPr dirty="0"/>
              <a:t>réalité</a:t>
            </a:r>
            <a:r>
              <a:rPr spc="80" dirty="0"/>
              <a:t> </a:t>
            </a:r>
            <a:r>
              <a:rPr dirty="0"/>
              <a:t>appelée</a:t>
            </a:r>
            <a:r>
              <a:rPr spc="140" dirty="0"/>
              <a:t> </a:t>
            </a:r>
            <a:r>
              <a:rPr b="1" dirty="0">
                <a:latin typeface="Calibri"/>
                <a:cs typeface="Calibri"/>
              </a:rPr>
              <a:t>trois</a:t>
            </a:r>
            <a:r>
              <a:rPr b="1" spc="6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fois</a:t>
            </a: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dirty="0"/>
              <a:t>de</a:t>
            </a:r>
            <a:r>
              <a:rPr spc="70" dirty="0"/>
              <a:t> </a:t>
            </a:r>
            <a:r>
              <a:rPr dirty="0"/>
              <a:t>suite</a:t>
            </a:r>
            <a:r>
              <a:rPr spc="45" dirty="0"/>
              <a:t> </a:t>
            </a:r>
            <a:r>
              <a:rPr dirty="0"/>
              <a:t>en</a:t>
            </a:r>
            <a:r>
              <a:rPr spc="70" dirty="0"/>
              <a:t> </a:t>
            </a:r>
            <a:r>
              <a:rPr dirty="0"/>
              <a:t>passant</a:t>
            </a:r>
            <a:r>
              <a:rPr spc="85" dirty="0"/>
              <a:t> </a:t>
            </a:r>
            <a:r>
              <a:rPr dirty="0"/>
              <a:t>les</a:t>
            </a:r>
            <a:r>
              <a:rPr spc="25" dirty="0"/>
              <a:t> </a:t>
            </a:r>
            <a:r>
              <a:rPr dirty="0"/>
              <a:t>paramètres</a:t>
            </a:r>
            <a:r>
              <a:rPr spc="190" dirty="0"/>
              <a:t> </a:t>
            </a:r>
            <a:r>
              <a:rPr dirty="0"/>
              <a:t>suivants,</a:t>
            </a:r>
            <a:r>
              <a:rPr spc="114" dirty="0"/>
              <a:t> </a:t>
            </a:r>
            <a:r>
              <a:rPr dirty="0"/>
              <a:t>tour</a:t>
            </a:r>
            <a:r>
              <a:rPr spc="60" dirty="0"/>
              <a:t> </a:t>
            </a:r>
            <a:r>
              <a:rPr dirty="0"/>
              <a:t>à</a:t>
            </a:r>
            <a:r>
              <a:rPr spc="35" dirty="0"/>
              <a:t> </a:t>
            </a:r>
            <a:r>
              <a:rPr dirty="0"/>
              <a:t>tour</a:t>
            </a:r>
            <a:r>
              <a:rPr spc="90" dirty="0"/>
              <a:t> </a:t>
            </a:r>
            <a:r>
              <a:rPr spc="-50" dirty="0"/>
              <a:t>:</a:t>
            </a:r>
          </a:p>
          <a:p>
            <a:pPr marL="756920" indent="-287020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756920" algn="l"/>
              </a:tabLst>
            </a:pPr>
            <a:r>
              <a:rPr b="1" dirty="0">
                <a:latin typeface="Courier New"/>
                <a:cs typeface="Courier New"/>
              </a:rPr>
              <a:t>$cote</a:t>
            </a:r>
            <a:r>
              <a:rPr b="1" spc="17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0</a:t>
            </a:r>
            <a:r>
              <a:rPr spc="60" dirty="0">
                <a:latin typeface="Courier New"/>
                <a:cs typeface="Courier New"/>
              </a:rPr>
              <a:t> </a:t>
            </a:r>
            <a:r>
              <a:rPr sz="1800" dirty="0"/>
              <a:t>et</a:t>
            </a:r>
            <a:r>
              <a:rPr sz="1800" spc="80" dirty="0"/>
              <a:t>  </a:t>
            </a:r>
            <a:r>
              <a:rPr b="1" dirty="0">
                <a:latin typeface="Courier New"/>
                <a:cs typeface="Courier New"/>
              </a:rPr>
              <a:t>$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resultatAttendu</a:t>
            </a:r>
            <a:r>
              <a:rPr spc="34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60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758825" indent="-28892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8825" algn="l"/>
                <a:tab pos="1352550" algn="l"/>
              </a:tabLst>
            </a:pPr>
            <a:r>
              <a:rPr sz="1800" spc="-20" dirty="0"/>
              <a:t>Puis</a:t>
            </a:r>
            <a:r>
              <a:rPr sz="1800" dirty="0"/>
              <a:t>	</a:t>
            </a:r>
            <a:r>
              <a:rPr b="1" dirty="0">
                <a:latin typeface="Courier New"/>
                <a:cs typeface="Courier New"/>
              </a:rPr>
              <a:t>$cote</a:t>
            </a:r>
            <a:r>
              <a:rPr b="1" spc="1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9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10</a:t>
            </a:r>
            <a:r>
              <a:rPr spc="85" dirty="0">
                <a:latin typeface="Courier New"/>
                <a:cs typeface="Courier New"/>
              </a:rPr>
              <a:t> </a:t>
            </a:r>
            <a:r>
              <a:rPr sz="1800" dirty="0"/>
              <a:t>et</a:t>
            </a:r>
            <a:r>
              <a:rPr sz="1800" spc="75" dirty="0"/>
              <a:t>  </a:t>
            </a:r>
            <a:r>
              <a:rPr b="1" dirty="0">
                <a:latin typeface="Courier New"/>
                <a:cs typeface="Courier New"/>
              </a:rPr>
              <a:t>$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resultatAttendu</a:t>
            </a:r>
            <a:r>
              <a:rPr spc="33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90" dirty="0">
                <a:latin typeface="Courier New"/>
                <a:cs typeface="Courier New"/>
              </a:rPr>
              <a:t> </a:t>
            </a:r>
            <a:r>
              <a:rPr spc="-25" dirty="0">
                <a:latin typeface="Courier New"/>
                <a:cs typeface="Courier New"/>
              </a:rPr>
              <a:t>100</a:t>
            </a:r>
            <a:endParaRPr sz="1800">
              <a:latin typeface="Courier New"/>
              <a:cs typeface="Courier New"/>
            </a:endParaRPr>
          </a:p>
          <a:p>
            <a:pPr marL="758825" indent="-28892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8825" algn="l"/>
                <a:tab pos="1604010" algn="l"/>
              </a:tabLst>
            </a:pPr>
            <a:r>
              <a:rPr sz="1800" dirty="0"/>
              <a:t>Et</a:t>
            </a:r>
            <a:r>
              <a:rPr sz="1800" spc="-95" dirty="0"/>
              <a:t> </a:t>
            </a:r>
            <a:r>
              <a:rPr sz="1800" spc="-10" dirty="0"/>
              <a:t>enfin</a:t>
            </a:r>
            <a:r>
              <a:rPr sz="1800" dirty="0"/>
              <a:t>	</a:t>
            </a:r>
            <a:r>
              <a:rPr b="1" dirty="0">
                <a:latin typeface="Courier New"/>
                <a:cs typeface="Courier New"/>
              </a:rPr>
              <a:t>$cote</a:t>
            </a:r>
            <a:r>
              <a:rPr b="1" spc="1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5</a:t>
            </a:r>
            <a:r>
              <a:rPr spc="65" dirty="0">
                <a:latin typeface="Courier New"/>
                <a:cs typeface="Courier New"/>
              </a:rPr>
              <a:t> </a:t>
            </a:r>
            <a:r>
              <a:rPr sz="1800" dirty="0"/>
              <a:t>et</a:t>
            </a:r>
            <a:r>
              <a:rPr sz="1800" spc="85" dirty="0"/>
              <a:t>  </a:t>
            </a:r>
            <a:r>
              <a:rPr b="1" dirty="0">
                <a:latin typeface="Courier New"/>
                <a:cs typeface="Courier New"/>
              </a:rPr>
              <a:t>$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resultatAttendu</a:t>
            </a:r>
            <a:r>
              <a:rPr spc="3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105" dirty="0">
                <a:latin typeface="Courier New"/>
                <a:cs typeface="Courier New"/>
              </a:rPr>
              <a:t> </a:t>
            </a:r>
            <a:r>
              <a:rPr spc="-25" dirty="0">
                <a:latin typeface="Courier New"/>
                <a:cs typeface="Courier New"/>
              </a:rPr>
              <a:t>25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pc="910" dirty="0">
                <a:latin typeface="Microsoft Sans Serif"/>
                <a:cs typeface="Microsoft Sans Serif"/>
              </a:rPr>
              <a:t>🠶</a:t>
            </a:r>
            <a:r>
              <a:rPr dirty="0">
                <a:latin typeface="Microsoft Sans Serif"/>
                <a:cs typeface="Microsoft Sans Serif"/>
              </a:rPr>
              <a:t>	</a:t>
            </a:r>
            <a:r>
              <a:rPr dirty="0"/>
              <a:t>Grâce</a:t>
            </a:r>
            <a:r>
              <a:rPr spc="75" dirty="0"/>
              <a:t> </a:t>
            </a:r>
            <a:r>
              <a:rPr dirty="0"/>
              <a:t>à</a:t>
            </a:r>
            <a:r>
              <a:rPr spc="40" dirty="0"/>
              <a:t> </a:t>
            </a:r>
            <a:r>
              <a:rPr dirty="0"/>
              <a:t>l'annotation</a:t>
            </a:r>
            <a:r>
              <a:rPr spc="100" dirty="0"/>
              <a:t>  </a:t>
            </a:r>
            <a:r>
              <a:rPr b="1" dirty="0">
                <a:latin typeface="Courier New"/>
                <a:cs typeface="Courier New"/>
              </a:rPr>
              <a:t>@dataprovider</a:t>
            </a:r>
            <a:r>
              <a:rPr b="1" spc="45" dirty="0">
                <a:latin typeface="Courier New"/>
                <a:cs typeface="Courier New"/>
              </a:rPr>
              <a:t> </a:t>
            </a:r>
            <a:r>
              <a:rPr dirty="0"/>
              <a:t>,</a:t>
            </a:r>
            <a:r>
              <a:rPr spc="35" dirty="0"/>
              <a:t> </a:t>
            </a:r>
            <a:r>
              <a:rPr dirty="0"/>
              <a:t>PHPUnit</a:t>
            </a:r>
            <a:r>
              <a:rPr spc="135" dirty="0"/>
              <a:t> </a:t>
            </a:r>
            <a:r>
              <a:rPr dirty="0"/>
              <a:t>est</a:t>
            </a:r>
            <a:r>
              <a:rPr spc="40" dirty="0"/>
              <a:t> </a:t>
            </a:r>
            <a:r>
              <a:rPr dirty="0"/>
              <a:t>en</a:t>
            </a:r>
            <a:r>
              <a:rPr spc="75" dirty="0"/>
              <a:t> </a:t>
            </a:r>
            <a:r>
              <a:rPr dirty="0"/>
              <a:t>mesure</a:t>
            </a:r>
            <a:r>
              <a:rPr spc="114" dirty="0"/>
              <a:t> </a:t>
            </a:r>
            <a:r>
              <a:rPr dirty="0"/>
              <a:t>de</a:t>
            </a:r>
            <a:r>
              <a:rPr spc="80" dirty="0"/>
              <a:t> </a:t>
            </a:r>
            <a:r>
              <a:rPr dirty="0"/>
              <a:t>récupérer</a:t>
            </a:r>
            <a:r>
              <a:rPr spc="145" dirty="0"/>
              <a:t> </a:t>
            </a:r>
            <a:r>
              <a:rPr dirty="0"/>
              <a:t>les</a:t>
            </a:r>
            <a:r>
              <a:rPr spc="70" dirty="0"/>
              <a:t> </a:t>
            </a:r>
            <a:r>
              <a:rPr dirty="0"/>
              <a:t>données</a:t>
            </a:r>
            <a:r>
              <a:rPr spc="110" dirty="0"/>
              <a:t> </a:t>
            </a:r>
            <a:r>
              <a:rPr dirty="0"/>
              <a:t>via</a:t>
            </a:r>
            <a:r>
              <a:rPr spc="70" dirty="0"/>
              <a:t> </a:t>
            </a:r>
            <a:r>
              <a:rPr dirty="0"/>
              <a:t>la</a:t>
            </a:r>
            <a:r>
              <a:rPr spc="35" dirty="0"/>
              <a:t> </a:t>
            </a:r>
            <a:r>
              <a:rPr dirty="0"/>
              <a:t>méthode</a:t>
            </a:r>
            <a:r>
              <a:rPr spc="120" dirty="0"/>
              <a:t> </a:t>
            </a:r>
            <a:r>
              <a:rPr dirty="0"/>
              <a:t>indiquée</a:t>
            </a:r>
            <a:r>
              <a:rPr spc="120" dirty="0"/>
              <a:t> </a:t>
            </a:r>
            <a:r>
              <a:rPr spc="-20" dirty="0"/>
              <a:t>dans</a:t>
            </a:r>
          </a:p>
          <a:p>
            <a:pPr marL="355600">
              <a:lnSpc>
                <a:spcPct val="100000"/>
              </a:lnSpc>
              <a:spcBef>
                <a:spcPts val="120"/>
              </a:spcBef>
              <a:tabLst>
                <a:tab pos="1663700" algn="l"/>
                <a:tab pos="3867785" algn="l"/>
              </a:tabLst>
            </a:pPr>
            <a:r>
              <a:rPr dirty="0"/>
              <a:t>l'annotation</a:t>
            </a:r>
            <a:r>
              <a:rPr spc="170" dirty="0"/>
              <a:t> </a:t>
            </a:r>
            <a:r>
              <a:rPr spc="-50" dirty="0"/>
              <a:t>(</a:t>
            </a:r>
            <a:r>
              <a:rPr dirty="0"/>
              <a:t>	</a:t>
            </a:r>
            <a:r>
              <a:rPr spc="-10" dirty="0">
                <a:solidFill>
                  <a:srgbClr val="000000"/>
                </a:solidFill>
                <a:latin typeface="Consolas"/>
                <a:cs typeface="Consolas"/>
              </a:rPr>
              <a:t>dataForTestSurface</a:t>
            </a:r>
            <a:r>
              <a:rPr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spc="-25" dirty="0"/>
              <a:t>).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55600" algn="l"/>
              </a:tabLst>
            </a:pPr>
            <a:r>
              <a:rPr spc="905" dirty="0">
                <a:latin typeface="Microsoft Sans Serif"/>
                <a:cs typeface="Microsoft Sans Serif"/>
              </a:rPr>
              <a:t>🠶</a:t>
            </a:r>
            <a:r>
              <a:rPr dirty="0">
                <a:latin typeface="Microsoft Sans Serif"/>
                <a:cs typeface="Microsoft Sans Serif"/>
              </a:rPr>
              <a:t>	</a:t>
            </a:r>
            <a:r>
              <a:rPr dirty="0"/>
              <a:t>Cette</a:t>
            </a:r>
            <a:r>
              <a:rPr spc="80" dirty="0"/>
              <a:t> </a:t>
            </a:r>
            <a:r>
              <a:rPr dirty="0"/>
              <a:t>dernière</a:t>
            </a:r>
            <a:r>
              <a:rPr spc="155" dirty="0"/>
              <a:t> </a:t>
            </a:r>
            <a:r>
              <a:rPr dirty="0"/>
              <a:t>doit</a:t>
            </a:r>
            <a:r>
              <a:rPr spc="80" dirty="0"/>
              <a:t> </a:t>
            </a:r>
            <a:r>
              <a:rPr dirty="0"/>
              <a:t>retourner</a:t>
            </a:r>
            <a:r>
              <a:rPr spc="145" dirty="0"/>
              <a:t> </a:t>
            </a:r>
            <a:r>
              <a:rPr dirty="0"/>
              <a:t>un</a:t>
            </a:r>
            <a:r>
              <a:rPr spc="25" dirty="0"/>
              <a:t> </a:t>
            </a:r>
            <a:r>
              <a:rPr dirty="0"/>
              <a:t>tableau</a:t>
            </a:r>
            <a:r>
              <a:rPr spc="110" dirty="0"/>
              <a:t> </a:t>
            </a:r>
            <a:r>
              <a:rPr dirty="0"/>
              <a:t>de</a:t>
            </a:r>
            <a:r>
              <a:rPr spc="75" dirty="0"/>
              <a:t> </a:t>
            </a:r>
            <a:r>
              <a:rPr dirty="0"/>
              <a:t>tableaux,</a:t>
            </a:r>
            <a:r>
              <a:rPr spc="75" dirty="0"/>
              <a:t> </a:t>
            </a:r>
            <a:r>
              <a:rPr dirty="0"/>
              <a:t>avec</a:t>
            </a:r>
            <a:r>
              <a:rPr spc="90" dirty="0"/>
              <a:t> </a:t>
            </a:r>
            <a:r>
              <a:rPr dirty="0"/>
              <a:t>autant</a:t>
            </a:r>
            <a:r>
              <a:rPr spc="85" dirty="0"/>
              <a:t> </a:t>
            </a:r>
            <a:r>
              <a:rPr dirty="0"/>
              <a:t>d'éléments</a:t>
            </a:r>
            <a:r>
              <a:rPr spc="75" dirty="0"/>
              <a:t> </a:t>
            </a:r>
            <a:r>
              <a:rPr dirty="0"/>
              <a:t>que</a:t>
            </a:r>
            <a:r>
              <a:rPr spc="80" dirty="0"/>
              <a:t> </a:t>
            </a:r>
            <a:r>
              <a:rPr dirty="0"/>
              <a:t>de</a:t>
            </a:r>
            <a:r>
              <a:rPr spc="35" dirty="0"/>
              <a:t> </a:t>
            </a:r>
            <a:r>
              <a:rPr dirty="0"/>
              <a:t>paramètres</a:t>
            </a:r>
            <a:r>
              <a:rPr spc="190" dirty="0"/>
              <a:t> </a:t>
            </a:r>
            <a:r>
              <a:rPr dirty="0"/>
              <a:t>que</a:t>
            </a:r>
            <a:r>
              <a:rPr spc="45" dirty="0"/>
              <a:t> </a:t>
            </a:r>
            <a:r>
              <a:rPr dirty="0"/>
              <a:t>l'on</a:t>
            </a:r>
            <a:r>
              <a:rPr spc="75" dirty="0"/>
              <a:t> </a:t>
            </a:r>
            <a:r>
              <a:rPr dirty="0"/>
              <a:t>souhaite</a:t>
            </a:r>
            <a:r>
              <a:rPr spc="120" dirty="0"/>
              <a:t> </a:t>
            </a:r>
            <a:r>
              <a:rPr dirty="0"/>
              <a:t>passer</a:t>
            </a:r>
            <a:r>
              <a:rPr spc="105" dirty="0"/>
              <a:t> </a:t>
            </a:r>
            <a:r>
              <a:rPr dirty="0"/>
              <a:t>à</a:t>
            </a:r>
            <a:r>
              <a:rPr spc="40" dirty="0"/>
              <a:t> </a:t>
            </a:r>
            <a:r>
              <a:rPr spc="-25" dirty="0"/>
              <a:t>la</a:t>
            </a: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dirty="0"/>
              <a:t>méthode</a:t>
            </a:r>
            <a:r>
              <a:rPr spc="114" dirty="0"/>
              <a:t> </a:t>
            </a:r>
            <a:r>
              <a:rPr dirty="0"/>
              <a:t>de</a:t>
            </a:r>
            <a:r>
              <a:rPr spc="35" dirty="0"/>
              <a:t> </a:t>
            </a:r>
            <a:r>
              <a:rPr dirty="0"/>
              <a:t>test</a:t>
            </a:r>
            <a:r>
              <a:rPr spc="40" dirty="0"/>
              <a:t> </a:t>
            </a:r>
            <a:r>
              <a:rPr dirty="0"/>
              <a:t>qui</a:t>
            </a:r>
            <a:r>
              <a:rPr spc="75" dirty="0"/>
              <a:t> </a:t>
            </a:r>
            <a:r>
              <a:rPr dirty="0"/>
              <a:t>recevra</a:t>
            </a:r>
            <a:r>
              <a:rPr spc="110" dirty="0"/>
              <a:t> </a:t>
            </a:r>
            <a:r>
              <a:rPr dirty="0"/>
              <a:t>les</a:t>
            </a:r>
            <a:r>
              <a:rPr spc="30" dirty="0"/>
              <a:t> </a:t>
            </a:r>
            <a:r>
              <a:rPr dirty="0"/>
              <a:t>données</a:t>
            </a:r>
            <a:r>
              <a:rPr spc="150" dirty="0"/>
              <a:t> </a:t>
            </a:r>
            <a:r>
              <a:rPr dirty="0"/>
              <a:t>pour</a:t>
            </a:r>
            <a:r>
              <a:rPr spc="60" dirty="0"/>
              <a:t> </a:t>
            </a:r>
            <a:r>
              <a:rPr dirty="0"/>
              <a:t>les</a:t>
            </a:r>
            <a:r>
              <a:rPr spc="65" dirty="0"/>
              <a:t> </a:t>
            </a:r>
            <a:r>
              <a:rPr spc="-10" dirty="0"/>
              <a:t>exploiter.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0760" y="6504838"/>
            <a:ext cx="595503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5600" algn="l"/>
              </a:tabLst>
            </a:pPr>
            <a:r>
              <a:rPr sz="1550" spc="91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55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L'option</a:t>
            </a:r>
            <a:r>
              <a:rPr sz="1550" spc="4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271A38"/>
                </a:solidFill>
                <a:latin typeface="Courier New"/>
                <a:cs typeface="Courier New"/>
              </a:rPr>
              <a:t>--</a:t>
            </a:r>
            <a:r>
              <a:rPr sz="1550" dirty="0">
                <a:solidFill>
                  <a:srgbClr val="271A38"/>
                </a:solidFill>
                <a:latin typeface="Courier New"/>
                <a:cs typeface="Courier New"/>
              </a:rPr>
              <a:t>filter</a:t>
            </a:r>
            <a:r>
              <a:rPr sz="1550" spc="45" dirty="0">
                <a:solidFill>
                  <a:srgbClr val="271A38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permet</a:t>
            </a:r>
            <a:r>
              <a:rPr sz="1550" spc="1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550" spc="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ne</a:t>
            </a:r>
            <a:r>
              <a:rPr sz="1550" spc="8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lancer</a:t>
            </a:r>
            <a:r>
              <a:rPr sz="1550" spc="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qu'une</a:t>
            </a:r>
            <a:r>
              <a:rPr sz="1550" spc="8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méthode</a:t>
            </a:r>
            <a:r>
              <a:rPr sz="1550" spc="1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1550" spc="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271A38"/>
                </a:solidFill>
                <a:latin typeface="Calibri"/>
                <a:cs typeface="Calibri"/>
              </a:rPr>
              <a:t>test.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1816" y="645617"/>
            <a:ext cx="8348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2494" algn="l"/>
              </a:tabLst>
            </a:pPr>
            <a:r>
              <a:rPr sz="2000" spc="-25" dirty="0">
                <a:solidFill>
                  <a:srgbClr val="FDFFFF"/>
                </a:solidFill>
              </a:rPr>
              <a:t>18</a:t>
            </a:r>
            <a:r>
              <a:rPr sz="2000" dirty="0">
                <a:solidFill>
                  <a:srgbClr val="FDFFFF"/>
                </a:solidFill>
              </a:rPr>
              <a:t>	</a:t>
            </a:r>
            <a:r>
              <a:rPr sz="4800" spc="-104" baseline="1736" dirty="0"/>
              <a:t>Exemple</a:t>
            </a:r>
            <a:r>
              <a:rPr sz="4800" spc="-517" baseline="1736" dirty="0"/>
              <a:t> </a:t>
            </a:r>
            <a:r>
              <a:rPr sz="4800" spc="-855" baseline="1736" dirty="0"/>
              <a:t>:</a:t>
            </a:r>
            <a:r>
              <a:rPr sz="4800" spc="-345" baseline="1736" dirty="0"/>
              <a:t> </a:t>
            </a:r>
            <a:r>
              <a:rPr sz="4800" spc="-300" baseline="1736" dirty="0"/>
              <a:t>Les</a:t>
            </a:r>
            <a:r>
              <a:rPr sz="4800" spc="-337" baseline="1736" dirty="0"/>
              <a:t> </a:t>
            </a:r>
            <a:r>
              <a:rPr sz="4800" spc="-315" baseline="1736" dirty="0"/>
              <a:t>fournisseurs</a:t>
            </a:r>
            <a:r>
              <a:rPr sz="4800" spc="-434" baseline="1736" dirty="0"/>
              <a:t> </a:t>
            </a:r>
            <a:r>
              <a:rPr sz="4800" spc="262" baseline="1736" dirty="0"/>
              <a:t>de</a:t>
            </a:r>
            <a:r>
              <a:rPr sz="4800" spc="-352" baseline="1736" dirty="0"/>
              <a:t> </a:t>
            </a:r>
            <a:r>
              <a:rPr sz="4800" spc="-15" baseline="1736" dirty="0"/>
              <a:t>données</a:t>
            </a:r>
            <a:endParaRPr sz="4800" baseline="1736"/>
          </a:p>
        </p:txBody>
      </p:sp>
      <p:grpSp>
        <p:nvGrpSpPr>
          <p:cNvPr id="6" name="object 6"/>
          <p:cNvGrpSpPr/>
          <p:nvPr/>
        </p:nvGrpSpPr>
        <p:grpSpPr>
          <a:xfrm>
            <a:off x="2770314" y="4548759"/>
            <a:ext cx="7023734" cy="1834514"/>
            <a:chOff x="2770314" y="4548759"/>
            <a:chExt cx="7023734" cy="183451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9775" y="4558284"/>
              <a:ext cx="7004304" cy="18150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5076" y="4553521"/>
              <a:ext cx="7014209" cy="1824989"/>
            </a:xfrm>
            <a:custGeom>
              <a:avLst/>
              <a:gdLst/>
              <a:ahLst/>
              <a:cxnLst/>
              <a:rect l="l" t="t" r="r" b="b"/>
              <a:pathLst>
                <a:path w="7014209" h="1824989">
                  <a:moveTo>
                    <a:pt x="0" y="1824608"/>
                  </a:moveTo>
                  <a:lnTo>
                    <a:pt x="7013829" y="1824608"/>
                  </a:lnTo>
                  <a:lnTo>
                    <a:pt x="7013829" y="0"/>
                  </a:lnTo>
                  <a:lnTo>
                    <a:pt x="0" y="0"/>
                  </a:lnTo>
                  <a:lnTo>
                    <a:pt x="0" y="1824608"/>
                  </a:lnTo>
                  <a:close/>
                </a:path>
              </a:pathLst>
            </a:custGeom>
            <a:ln w="9524">
              <a:solidFill>
                <a:srgbClr val="62A4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627075"/>
            <a:ext cx="5339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Documentation</a:t>
            </a:r>
            <a:r>
              <a:rPr spc="-270" dirty="0"/>
              <a:t> </a:t>
            </a:r>
            <a:r>
              <a:rPr spc="-140" dirty="0"/>
              <a:t>PHPUnit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8467" y="1645920"/>
            <a:ext cx="9866630" cy="4064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0"/>
              </a:spcBef>
            </a:pPr>
            <a:endParaRPr sz="18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Pour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plus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détails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concernant </a:t>
            </a:r>
            <a:r>
              <a:rPr sz="1800" spc="-10" dirty="0">
                <a:latin typeface="Calibri"/>
                <a:cs typeface="Calibri"/>
              </a:rPr>
              <a:t>l’utilisation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PHPUnit,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vous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pouvez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consulter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documentation</a:t>
            </a:r>
            <a:endParaRPr sz="18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officielle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1050"/>
              </a:spcBef>
              <a:tabLst>
                <a:tab pos="43688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  <a:hlinkClick r:id="rId2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  <a:hlinkClick r:id="rId2"/>
              </a:rPr>
              <a:t>	</a:t>
            </a:r>
            <a:r>
              <a:rPr sz="1800" u="sng" spc="-50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Verdana"/>
                <a:cs typeface="Verdana"/>
                <a:hlinkClick r:id="rId2"/>
              </a:rPr>
              <a:t>https://phpunit.readthedocs.io/fr/latest/assertions.html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19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588" y="648411"/>
            <a:ext cx="118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PLAN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8506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95"/>
              </a:spcBef>
            </a:pPr>
            <a:r>
              <a:rPr sz="2800" spc="13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800" spc="135" dirty="0">
                <a:solidFill>
                  <a:srgbClr val="404040"/>
                </a:solidFill>
              </a:rPr>
              <a:t>Introduction</a:t>
            </a:r>
            <a:r>
              <a:rPr sz="2800" spc="-5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aux</a:t>
            </a:r>
            <a:r>
              <a:rPr sz="2800" spc="-4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test</a:t>
            </a:r>
            <a:r>
              <a:rPr sz="2800" spc="-25" dirty="0">
                <a:solidFill>
                  <a:srgbClr val="404040"/>
                </a:solidFill>
              </a:rPr>
              <a:t> </a:t>
            </a:r>
            <a:r>
              <a:rPr sz="2800" spc="-10" dirty="0">
                <a:solidFill>
                  <a:srgbClr val="404040"/>
                </a:solidFill>
              </a:rPr>
              <a:t>unitaires</a:t>
            </a:r>
            <a:endParaRPr sz="2800">
              <a:latin typeface="Microsoft Sans Serif"/>
              <a:cs typeface="Microsoft Sans Serif"/>
            </a:endParaRPr>
          </a:p>
          <a:p>
            <a:pPr marL="558165">
              <a:lnSpc>
                <a:spcPct val="100000"/>
              </a:lnSpc>
              <a:spcBef>
                <a:spcPts val="1000"/>
              </a:spcBef>
            </a:pPr>
            <a:r>
              <a:rPr sz="2800" spc="22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800" spc="220" dirty="0">
                <a:solidFill>
                  <a:srgbClr val="404040"/>
                </a:solidFill>
              </a:rPr>
              <a:t>PhpUnit</a:t>
            </a:r>
            <a:endParaRPr sz="2800">
              <a:latin typeface="Microsoft Sans Serif"/>
              <a:cs typeface="Microsoft Sans Serif"/>
            </a:endParaRPr>
          </a:p>
          <a:p>
            <a:pPr marL="558165">
              <a:lnSpc>
                <a:spcPct val="100000"/>
              </a:lnSpc>
              <a:spcBef>
                <a:spcPts val="994"/>
              </a:spcBef>
            </a:pPr>
            <a:r>
              <a:rPr sz="2800" spc="13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800" spc="135" dirty="0">
                <a:solidFill>
                  <a:srgbClr val="404040"/>
                </a:solidFill>
              </a:rPr>
              <a:t>Intégration</a:t>
            </a:r>
            <a:r>
              <a:rPr sz="2800" spc="-65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avec</a:t>
            </a:r>
            <a:r>
              <a:rPr sz="2800" spc="-5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SonarQube</a:t>
            </a:r>
            <a:r>
              <a:rPr sz="2800" spc="-60" dirty="0">
                <a:solidFill>
                  <a:srgbClr val="404040"/>
                </a:solidFill>
              </a:rPr>
              <a:t> </a:t>
            </a:r>
            <a:r>
              <a:rPr sz="2800" dirty="0">
                <a:solidFill>
                  <a:srgbClr val="404040"/>
                </a:solidFill>
              </a:rPr>
              <a:t>(code</a:t>
            </a:r>
            <a:r>
              <a:rPr sz="2800" spc="-55" dirty="0">
                <a:solidFill>
                  <a:srgbClr val="404040"/>
                </a:solidFill>
              </a:rPr>
              <a:t> </a:t>
            </a:r>
            <a:r>
              <a:rPr sz="2800" spc="-10" dirty="0">
                <a:solidFill>
                  <a:srgbClr val="404040"/>
                </a:solidFill>
              </a:rPr>
              <a:t>coverage)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420" y="648411"/>
            <a:ext cx="7708900" cy="1003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3200" spc="-110" dirty="0"/>
              <a:t>Intégration</a:t>
            </a:r>
            <a:r>
              <a:rPr sz="3200" spc="-250" dirty="0"/>
              <a:t> </a:t>
            </a:r>
            <a:r>
              <a:rPr sz="3200" spc="175" dirty="0"/>
              <a:t>avec</a:t>
            </a:r>
            <a:r>
              <a:rPr sz="3200" spc="-229" dirty="0"/>
              <a:t> </a:t>
            </a:r>
            <a:r>
              <a:rPr sz="3200" spc="-35" dirty="0"/>
              <a:t>Sonarqube</a:t>
            </a:r>
            <a:r>
              <a:rPr sz="3200" spc="-175" dirty="0"/>
              <a:t> </a:t>
            </a:r>
            <a:r>
              <a:rPr sz="3200" spc="-620" dirty="0"/>
              <a:t>: </a:t>
            </a:r>
            <a:r>
              <a:rPr sz="3200" spc="-55" dirty="0"/>
              <a:t>Couverture</a:t>
            </a:r>
            <a:r>
              <a:rPr sz="3200" spc="-210" dirty="0"/>
              <a:t> </a:t>
            </a:r>
            <a:r>
              <a:rPr sz="3200" spc="60" dirty="0"/>
              <a:t>du</a:t>
            </a:r>
            <a:r>
              <a:rPr sz="3200" spc="-254" dirty="0"/>
              <a:t> </a:t>
            </a:r>
            <a:r>
              <a:rPr sz="3200" spc="220" dirty="0"/>
              <a:t>code</a:t>
            </a:r>
            <a:r>
              <a:rPr sz="3200" spc="-245" dirty="0"/>
              <a:t> </a:t>
            </a:r>
            <a:r>
              <a:rPr sz="3200" spc="95" dirty="0"/>
              <a:t>(Code</a:t>
            </a:r>
            <a:r>
              <a:rPr sz="3200" spc="-100" dirty="0"/>
              <a:t> </a:t>
            </a:r>
            <a:r>
              <a:rPr sz="3200" spc="45" dirty="0"/>
              <a:t>coverage)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10411" y="2135123"/>
            <a:ext cx="10694035" cy="37769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305" rIns="0" bIns="0" rtlCol="0">
            <a:spAutoFit/>
          </a:bodyPr>
          <a:lstStyle/>
          <a:p>
            <a:pPr marL="434340" marR="124460" indent="-343535">
              <a:lnSpc>
                <a:spcPts val="3240"/>
              </a:lnSpc>
              <a:spcBef>
                <a:spcPts val="215"/>
              </a:spcBef>
              <a:tabLst>
                <a:tab pos="43434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«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couverture</a:t>
            </a:r>
            <a:r>
              <a:rPr sz="18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est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une mesure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utilisée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pour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décrire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taux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exécuté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d'un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programme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quand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est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lancée.</a:t>
            </a:r>
            <a:endParaRPr sz="1800">
              <a:latin typeface="Calibri"/>
              <a:cs typeface="Calibri"/>
            </a:endParaRPr>
          </a:p>
          <a:p>
            <a:pPr marL="434340" marR="258445" indent="-343535">
              <a:lnSpc>
                <a:spcPct val="150100"/>
              </a:lnSpc>
              <a:spcBef>
                <a:spcPts val="685"/>
              </a:spcBef>
              <a:tabLst>
                <a:tab pos="43434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programme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avec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haute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couverture</a:t>
            </a:r>
            <a:r>
              <a:rPr sz="18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mesurée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pourcentage,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davantage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exécuté durant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laisse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penser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qu'il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moins</a:t>
            </a:r>
            <a:r>
              <a:rPr sz="18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contenir</a:t>
            </a:r>
            <a:r>
              <a:rPr sz="18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bugs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logiciels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non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détectés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»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wikipédia</a:t>
            </a:r>
            <a:endParaRPr sz="1800">
              <a:latin typeface="Calibri"/>
              <a:cs typeface="Calibri"/>
            </a:endParaRPr>
          </a:p>
          <a:p>
            <a:pPr marL="434340" marR="409575" indent="-343535">
              <a:lnSpc>
                <a:spcPct val="150100"/>
              </a:lnSpc>
              <a:spcBef>
                <a:spcPts val="1010"/>
              </a:spcBef>
              <a:tabLst>
                <a:tab pos="43434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SonarQube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prend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charge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rapport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informations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couverture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dans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cadre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l'analyse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d’un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projet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PHP.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20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311" y="167325"/>
            <a:ext cx="9596755" cy="574675"/>
          </a:xfrm>
          <a:prstGeom prst="rect">
            <a:avLst/>
          </a:prstGeom>
        </p:spPr>
        <p:txBody>
          <a:bodyPr vert="horz" wrap="square" lIns="0" tIns="57784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5"/>
              </a:spcBef>
            </a:pPr>
            <a:r>
              <a:rPr sz="3200" spc="-110" dirty="0"/>
              <a:t>Intégration</a:t>
            </a:r>
            <a:r>
              <a:rPr sz="3200" spc="-229" dirty="0"/>
              <a:t> </a:t>
            </a:r>
            <a:r>
              <a:rPr sz="3200" spc="175" dirty="0"/>
              <a:t>avec</a:t>
            </a:r>
            <a:r>
              <a:rPr sz="3200" spc="-210" dirty="0"/>
              <a:t> </a:t>
            </a:r>
            <a:r>
              <a:rPr sz="3200" spc="-10" dirty="0"/>
              <a:t>Sonarqube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98805" y="1494916"/>
            <a:ext cx="11261090" cy="5271770"/>
          </a:xfrm>
          <a:custGeom>
            <a:avLst/>
            <a:gdLst/>
            <a:ahLst/>
            <a:cxnLst/>
            <a:rect l="l" t="t" r="r" b="b"/>
            <a:pathLst>
              <a:path w="11261090" h="5271770">
                <a:moveTo>
                  <a:pt x="11260836" y="0"/>
                </a:moveTo>
                <a:lnTo>
                  <a:pt x="0" y="0"/>
                </a:lnTo>
                <a:lnTo>
                  <a:pt x="0" y="5271516"/>
                </a:lnTo>
                <a:lnTo>
                  <a:pt x="11260836" y="5271516"/>
                </a:lnTo>
                <a:lnTo>
                  <a:pt x="11260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253" y="740665"/>
            <a:ext cx="10861040" cy="258318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SonarQube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ne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génère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pas</a:t>
            </a:r>
            <a:r>
              <a:rPr sz="1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rapport</a:t>
            </a:r>
            <a:r>
              <a:rPr sz="18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couverture</a:t>
            </a:r>
            <a:r>
              <a:rPr sz="18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lui-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même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Au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lieu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cela,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doit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configurer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PHPUnit</a:t>
            </a:r>
            <a:r>
              <a:rPr sz="18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pour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produire</a:t>
            </a:r>
            <a:r>
              <a:rPr sz="1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rapport</a:t>
            </a:r>
            <a:r>
              <a:rPr sz="18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couverture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sz="1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suite,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doit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configurer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l’analyse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pour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indiquer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au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SonarScanner</a:t>
            </a:r>
            <a:r>
              <a:rPr sz="18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où</a:t>
            </a:r>
            <a:r>
              <a:rPr sz="1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trouve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rapport afin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qu'il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puisse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récupérer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l'envoyer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SonarQube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résultat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affiché,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conséquent,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sur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tableau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bord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projet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Sonarqube</a:t>
            </a:r>
            <a:r>
              <a:rPr sz="18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avec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autres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mesures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d'analyse.</a:t>
            </a:r>
            <a:endParaRPr sz="1800" dirty="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1010"/>
              </a:spcBef>
            </a:pPr>
            <a:r>
              <a:rPr sz="1800" u="sng" spc="-20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https://kiesiu.com/phpunit-</a:t>
            </a:r>
            <a:r>
              <a:rPr sz="1800" u="sng" spc="-25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code-</a:t>
            </a:r>
            <a:r>
              <a:rPr sz="1800" u="sng" spc="-10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coverage-</a:t>
            </a:r>
            <a:r>
              <a:rPr sz="1800" u="sng" spc="-25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and-</a:t>
            </a:r>
            <a:r>
              <a:rPr sz="1800" u="sng" spc="-10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sonarqube/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83868" y="5805360"/>
            <a:ext cx="747395" cy="130175"/>
            <a:chOff x="7583868" y="5805360"/>
            <a:chExt cx="747395" cy="130175"/>
          </a:xfrm>
        </p:grpSpPr>
        <p:sp>
          <p:nvSpPr>
            <p:cNvPr id="6" name="object 6"/>
            <p:cNvSpPr/>
            <p:nvPr/>
          </p:nvSpPr>
          <p:spPr>
            <a:xfrm>
              <a:off x="7591806" y="5813297"/>
              <a:ext cx="731520" cy="114300"/>
            </a:xfrm>
            <a:custGeom>
              <a:avLst/>
              <a:gdLst/>
              <a:ahLst/>
              <a:cxnLst/>
              <a:rect l="l" t="t" r="r" b="b"/>
              <a:pathLst>
                <a:path w="731520" h="114300">
                  <a:moveTo>
                    <a:pt x="674370" y="0"/>
                  </a:moveTo>
                  <a:lnTo>
                    <a:pt x="674370" y="28574"/>
                  </a:lnTo>
                  <a:lnTo>
                    <a:pt x="0" y="28574"/>
                  </a:lnTo>
                  <a:lnTo>
                    <a:pt x="0" y="85724"/>
                  </a:lnTo>
                  <a:lnTo>
                    <a:pt x="674370" y="85724"/>
                  </a:lnTo>
                  <a:lnTo>
                    <a:pt x="674370" y="114299"/>
                  </a:lnTo>
                  <a:lnTo>
                    <a:pt x="731520" y="57149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91806" y="5813297"/>
              <a:ext cx="731520" cy="114300"/>
            </a:xfrm>
            <a:custGeom>
              <a:avLst/>
              <a:gdLst/>
              <a:ahLst/>
              <a:cxnLst/>
              <a:rect l="l" t="t" r="r" b="b"/>
              <a:pathLst>
                <a:path w="731520" h="114300">
                  <a:moveTo>
                    <a:pt x="0" y="28574"/>
                  </a:moveTo>
                  <a:lnTo>
                    <a:pt x="674370" y="28574"/>
                  </a:lnTo>
                  <a:lnTo>
                    <a:pt x="674370" y="0"/>
                  </a:lnTo>
                  <a:lnTo>
                    <a:pt x="731520" y="57149"/>
                  </a:lnTo>
                  <a:lnTo>
                    <a:pt x="674370" y="114299"/>
                  </a:lnTo>
                  <a:lnTo>
                    <a:pt x="674370" y="85724"/>
                  </a:lnTo>
                  <a:lnTo>
                    <a:pt x="0" y="85724"/>
                  </a:lnTo>
                  <a:lnTo>
                    <a:pt x="0" y="28574"/>
                  </a:lnTo>
                  <a:close/>
                </a:path>
              </a:pathLst>
            </a:custGeom>
            <a:ln w="15875">
              <a:solidFill>
                <a:srgbClr val="6E9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29350" y="5516117"/>
            <a:ext cx="1221105" cy="828040"/>
          </a:xfrm>
          <a:prstGeom prst="rect">
            <a:avLst/>
          </a:prstGeom>
          <a:solidFill>
            <a:srgbClr val="99CA38"/>
          </a:solidFill>
          <a:ln w="15875">
            <a:solidFill>
              <a:srgbClr val="6E9425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SONAR-</a:t>
            </a:r>
            <a:endParaRPr sz="180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SCANNER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1316" y="4058856"/>
            <a:ext cx="9726295" cy="2058670"/>
            <a:chOff x="881316" y="4058856"/>
            <a:chExt cx="9726295" cy="20586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2772" y="5468111"/>
              <a:ext cx="2144268" cy="6492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9253" y="4066794"/>
              <a:ext cx="2039620" cy="1168400"/>
            </a:xfrm>
            <a:custGeom>
              <a:avLst/>
              <a:gdLst/>
              <a:ahLst/>
              <a:cxnLst/>
              <a:rect l="l" t="t" r="r" b="b"/>
              <a:pathLst>
                <a:path w="2039620" h="1168400">
                  <a:moveTo>
                    <a:pt x="1755394" y="199135"/>
                  </a:moveTo>
                  <a:lnTo>
                    <a:pt x="0" y="199135"/>
                  </a:lnTo>
                  <a:lnTo>
                    <a:pt x="0" y="1126108"/>
                  </a:lnTo>
                  <a:lnTo>
                    <a:pt x="62689" y="1136265"/>
                  </a:lnTo>
                  <a:lnTo>
                    <a:pt x="122399" y="1144885"/>
                  </a:lnTo>
                  <a:lnTo>
                    <a:pt x="179281" y="1152033"/>
                  </a:lnTo>
                  <a:lnTo>
                    <a:pt x="233488" y="1157774"/>
                  </a:lnTo>
                  <a:lnTo>
                    <a:pt x="285173" y="1162174"/>
                  </a:lnTo>
                  <a:lnTo>
                    <a:pt x="334489" y="1165298"/>
                  </a:lnTo>
                  <a:lnTo>
                    <a:pt x="381589" y="1167210"/>
                  </a:lnTo>
                  <a:lnTo>
                    <a:pt x="426625" y="1167977"/>
                  </a:lnTo>
                  <a:lnTo>
                    <a:pt x="469751" y="1167662"/>
                  </a:lnTo>
                  <a:lnTo>
                    <a:pt x="511118" y="1166331"/>
                  </a:lnTo>
                  <a:lnTo>
                    <a:pt x="550881" y="1164050"/>
                  </a:lnTo>
                  <a:lnTo>
                    <a:pt x="589191" y="1160883"/>
                  </a:lnTo>
                  <a:lnTo>
                    <a:pt x="662067" y="1152152"/>
                  </a:lnTo>
                  <a:lnTo>
                    <a:pt x="730967" y="1140661"/>
                  </a:lnTo>
                  <a:lnTo>
                    <a:pt x="797115" y="1126929"/>
                  </a:lnTo>
                  <a:lnTo>
                    <a:pt x="893850" y="1103271"/>
                  </a:lnTo>
                  <a:lnTo>
                    <a:pt x="1058632" y="1060020"/>
                  </a:lnTo>
                  <a:lnTo>
                    <a:pt x="1093497" y="1051383"/>
                  </a:lnTo>
                  <a:lnTo>
                    <a:pt x="1166359" y="1034642"/>
                  </a:lnTo>
                  <a:lnTo>
                    <a:pt x="1204662" y="1026669"/>
                  </a:lnTo>
                  <a:lnTo>
                    <a:pt x="1244415" y="1019048"/>
                  </a:lnTo>
                  <a:lnTo>
                    <a:pt x="1285773" y="1011843"/>
                  </a:lnTo>
                  <a:lnTo>
                    <a:pt x="1328888" y="1005121"/>
                  </a:lnTo>
                  <a:lnTo>
                    <a:pt x="1373912" y="998945"/>
                  </a:lnTo>
                  <a:lnTo>
                    <a:pt x="1420999" y="993382"/>
                  </a:lnTo>
                  <a:lnTo>
                    <a:pt x="1470302" y="988496"/>
                  </a:lnTo>
                  <a:lnTo>
                    <a:pt x="1521972" y="984352"/>
                  </a:lnTo>
                  <a:lnTo>
                    <a:pt x="1576164" y="981015"/>
                  </a:lnTo>
                  <a:lnTo>
                    <a:pt x="1633029" y="978552"/>
                  </a:lnTo>
                  <a:lnTo>
                    <a:pt x="1692722" y="977026"/>
                  </a:lnTo>
                  <a:lnTo>
                    <a:pt x="1755394" y="976502"/>
                  </a:lnTo>
                  <a:lnTo>
                    <a:pt x="1755394" y="199135"/>
                  </a:lnTo>
                  <a:close/>
                </a:path>
                <a:path w="2039620" h="1168400">
                  <a:moveTo>
                    <a:pt x="1888109" y="98297"/>
                  </a:moveTo>
                  <a:lnTo>
                    <a:pt x="144627" y="98297"/>
                  </a:lnTo>
                  <a:lnTo>
                    <a:pt x="144627" y="199135"/>
                  </a:lnTo>
                  <a:lnTo>
                    <a:pt x="1755394" y="199135"/>
                  </a:lnTo>
                  <a:lnTo>
                    <a:pt x="1755394" y="886078"/>
                  </a:lnTo>
                  <a:lnTo>
                    <a:pt x="1766808" y="885225"/>
                  </a:lnTo>
                  <a:lnTo>
                    <a:pt x="1796891" y="883348"/>
                  </a:lnTo>
                  <a:lnTo>
                    <a:pt x="1839404" y="881471"/>
                  </a:lnTo>
                  <a:lnTo>
                    <a:pt x="1888109" y="880617"/>
                  </a:lnTo>
                  <a:lnTo>
                    <a:pt x="1888109" y="98297"/>
                  </a:lnTo>
                  <a:close/>
                </a:path>
                <a:path w="2039620" h="1168400">
                  <a:moveTo>
                    <a:pt x="2039112" y="0"/>
                  </a:moveTo>
                  <a:lnTo>
                    <a:pt x="280568" y="0"/>
                  </a:lnTo>
                  <a:lnTo>
                    <a:pt x="280568" y="98297"/>
                  </a:lnTo>
                  <a:lnTo>
                    <a:pt x="1888109" y="98297"/>
                  </a:lnTo>
                  <a:lnTo>
                    <a:pt x="1888109" y="783970"/>
                  </a:lnTo>
                  <a:lnTo>
                    <a:pt x="1935273" y="781938"/>
                  </a:lnTo>
                  <a:lnTo>
                    <a:pt x="1983638" y="780541"/>
                  </a:lnTo>
                  <a:lnTo>
                    <a:pt x="2039112" y="779906"/>
                  </a:lnTo>
                  <a:lnTo>
                    <a:pt x="2039112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253" y="4066794"/>
              <a:ext cx="2039620" cy="1168400"/>
            </a:xfrm>
            <a:custGeom>
              <a:avLst/>
              <a:gdLst/>
              <a:ahLst/>
              <a:cxnLst/>
              <a:rect l="l" t="t" r="r" b="b"/>
              <a:pathLst>
                <a:path w="2039620" h="1168400">
                  <a:moveTo>
                    <a:pt x="0" y="199135"/>
                  </a:moveTo>
                  <a:lnTo>
                    <a:pt x="1755394" y="199135"/>
                  </a:lnTo>
                  <a:lnTo>
                    <a:pt x="1755394" y="976502"/>
                  </a:lnTo>
                  <a:lnTo>
                    <a:pt x="1692722" y="977026"/>
                  </a:lnTo>
                  <a:lnTo>
                    <a:pt x="1633029" y="978552"/>
                  </a:lnTo>
                  <a:lnTo>
                    <a:pt x="1576164" y="981015"/>
                  </a:lnTo>
                  <a:lnTo>
                    <a:pt x="1521972" y="984352"/>
                  </a:lnTo>
                  <a:lnTo>
                    <a:pt x="1470302" y="988496"/>
                  </a:lnTo>
                  <a:lnTo>
                    <a:pt x="1420999" y="993382"/>
                  </a:lnTo>
                  <a:lnTo>
                    <a:pt x="1373912" y="998945"/>
                  </a:lnTo>
                  <a:lnTo>
                    <a:pt x="1328888" y="1005121"/>
                  </a:lnTo>
                  <a:lnTo>
                    <a:pt x="1285773" y="1011843"/>
                  </a:lnTo>
                  <a:lnTo>
                    <a:pt x="1244415" y="1019048"/>
                  </a:lnTo>
                  <a:lnTo>
                    <a:pt x="1204662" y="1026669"/>
                  </a:lnTo>
                  <a:lnTo>
                    <a:pt x="1166359" y="1034642"/>
                  </a:lnTo>
                  <a:lnTo>
                    <a:pt x="1093497" y="1051383"/>
                  </a:lnTo>
                  <a:lnTo>
                    <a:pt x="1024607" y="1068748"/>
                  </a:lnTo>
                  <a:lnTo>
                    <a:pt x="958465" y="1086218"/>
                  </a:lnTo>
                  <a:lnTo>
                    <a:pt x="926043" y="1094829"/>
                  </a:lnTo>
                  <a:lnTo>
                    <a:pt x="861733" y="1111478"/>
                  </a:lnTo>
                  <a:lnTo>
                    <a:pt x="797115" y="1126929"/>
                  </a:lnTo>
                  <a:lnTo>
                    <a:pt x="730967" y="1140661"/>
                  </a:lnTo>
                  <a:lnTo>
                    <a:pt x="662067" y="1152152"/>
                  </a:lnTo>
                  <a:lnTo>
                    <a:pt x="589191" y="1160883"/>
                  </a:lnTo>
                  <a:lnTo>
                    <a:pt x="550881" y="1164050"/>
                  </a:lnTo>
                  <a:lnTo>
                    <a:pt x="511118" y="1166331"/>
                  </a:lnTo>
                  <a:lnTo>
                    <a:pt x="469751" y="1167662"/>
                  </a:lnTo>
                  <a:lnTo>
                    <a:pt x="426625" y="1167977"/>
                  </a:lnTo>
                  <a:lnTo>
                    <a:pt x="381589" y="1167210"/>
                  </a:lnTo>
                  <a:lnTo>
                    <a:pt x="334489" y="1165298"/>
                  </a:lnTo>
                  <a:lnTo>
                    <a:pt x="285173" y="1162174"/>
                  </a:lnTo>
                  <a:lnTo>
                    <a:pt x="233488" y="1157774"/>
                  </a:lnTo>
                  <a:lnTo>
                    <a:pt x="179281" y="1152033"/>
                  </a:lnTo>
                  <a:lnTo>
                    <a:pt x="122399" y="1144885"/>
                  </a:lnTo>
                  <a:lnTo>
                    <a:pt x="62689" y="1136265"/>
                  </a:lnTo>
                  <a:lnTo>
                    <a:pt x="0" y="1126108"/>
                  </a:lnTo>
                  <a:lnTo>
                    <a:pt x="0" y="199135"/>
                  </a:lnTo>
                  <a:close/>
                </a:path>
                <a:path w="2039620" h="1168400">
                  <a:moveTo>
                    <a:pt x="144627" y="199135"/>
                  </a:moveTo>
                  <a:lnTo>
                    <a:pt x="144627" y="98297"/>
                  </a:lnTo>
                  <a:lnTo>
                    <a:pt x="1888109" y="98297"/>
                  </a:lnTo>
                  <a:lnTo>
                    <a:pt x="1888109" y="880617"/>
                  </a:lnTo>
                  <a:lnTo>
                    <a:pt x="1839404" y="881471"/>
                  </a:lnTo>
                  <a:lnTo>
                    <a:pt x="1796891" y="883348"/>
                  </a:lnTo>
                  <a:lnTo>
                    <a:pt x="1766808" y="885225"/>
                  </a:lnTo>
                  <a:lnTo>
                    <a:pt x="1755394" y="886078"/>
                  </a:lnTo>
                </a:path>
                <a:path w="2039620" h="1168400">
                  <a:moveTo>
                    <a:pt x="280568" y="98297"/>
                  </a:moveTo>
                  <a:lnTo>
                    <a:pt x="280568" y="0"/>
                  </a:lnTo>
                  <a:lnTo>
                    <a:pt x="2039112" y="0"/>
                  </a:lnTo>
                  <a:lnTo>
                    <a:pt x="2039112" y="779906"/>
                  </a:lnTo>
                  <a:lnTo>
                    <a:pt x="1983638" y="780541"/>
                  </a:lnTo>
                  <a:lnTo>
                    <a:pt x="1935273" y="781938"/>
                  </a:lnTo>
                  <a:lnTo>
                    <a:pt x="1901076" y="783335"/>
                  </a:lnTo>
                  <a:lnTo>
                    <a:pt x="1888109" y="783970"/>
                  </a:lnTo>
                </a:path>
              </a:pathLst>
            </a:custGeom>
            <a:ln w="15875">
              <a:solidFill>
                <a:srgbClr val="6E9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4780" y="4566666"/>
            <a:ext cx="1494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analyser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06723" y="3945635"/>
            <a:ext cx="4093210" cy="1165860"/>
            <a:chOff x="3506723" y="3945635"/>
            <a:chExt cx="4093210" cy="11658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6723" y="3945635"/>
              <a:ext cx="1997964" cy="8046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499" y="4750307"/>
              <a:ext cx="699515" cy="3611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87617" y="4130801"/>
              <a:ext cx="1504315" cy="912494"/>
            </a:xfrm>
            <a:custGeom>
              <a:avLst/>
              <a:gdLst/>
              <a:ahLst/>
              <a:cxnLst/>
              <a:rect l="l" t="t" r="r" b="b"/>
              <a:pathLst>
                <a:path w="1504315" h="912495">
                  <a:moveTo>
                    <a:pt x="1294891" y="155575"/>
                  </a:moveTo>
                  <a:lnTo>
                    <a:pt x="0" y="155575"/>
                  </a:lnTo>
                  <a:lnTo>
                    <a:pt x="0" y="879729"/>
                  </a:lnTo>
                  <a:lnTo>
                    <a:pt x="62634" y="890266"/>
                  </a:lnTo>
                  <a:lnTo>
                    <a:pt x="121240" y="898596"/>
                  </a:lnTo>
                  <a:lnTo>
                    <a:pt x="176105" y="904849"/>
                  </a:lnTo>
                  <a:lnTo>
                    <a:pt x="227517" y="909155"/>
                  </a:lnTo>
                  <a:lnTo>
                    <a:pt x="275764" y="911643"/>
                  </a:lnTo>
                  <a:lnTo>
                    <a:pt x="321133" y="912444"/>
                  </a:lnTo>
                  <a:lnTo>
                    <a:pt x="363912" y="911686"/>
                  </a:lnTo>
                  <a:lnTo>
                    <a:pt x="404389" y="909501"/>
                  </a:lnTo>
                  <a:lnTo>
                    <a:pt x="442853" y="906018"/>
                  </a:lnTo>
                  <a:lnTo>
                    <a:pt x="514887" y="895675"/>
                  </a:lnTo>
                  <a:lnTo>
                    <a:pt x="582317" y="881697"/>
                  </a:lnTo>
                  <a:lnTo>
                    <a:pt x="647445" y="865124"/>
                  </a:lnTo>
                  <a:lnTo>
                    <a:pt x="780004" y="828341"/>
                  </a:lnTo>
                  <a:lnTo>
                    <a:pt x="815302" y="819145"/>
                  </a:lnTo>
                  <a:lnTo>
                    <a:pt x="890502" y="801662"/>
                  </a:lnTo>
                  <a:lnTo>
                    <a:pt x="930979" y="793635"/>
                  </a:lnTo>
                  <a:lnTo>
                    <a:pt x="973758" y="786257"/>
                  </a:lnTo>
                  <a:lnTo>
                    <a:pt x="1019127" y="779657"/>
                  </a:lnTo>
                  <a:lnTo>
                    <a:pt x="1067374" y="773967"/>
                  </a:lnTo>
                  <a:lnTo>
                    <a:pt x="1118786" y="769315"/>
                  </a:lnTo>
                  <a:lnTo>
                    <a:pt x="1173651" y="765831"/>
                  </a:lnTo>
                  <a:lnTo>
                    <a:pt x="1232257" y="763646"/>
                  </a:lnTo>
                  <a:lnTo>
                    <a:pt x="1294891" y="762889"/>
                  </a:lnTo>
                  <a:lnTo>
                    <a:pt x="1294891" y="155575"/>
                  </a:lnTo>
                  <a:close/>
                </a:path>
                <a:path w="1504315" h="912495">
                  <a:moveTo>
                    <a:pt x="1392809" y="76835"/>
                  </a:moveTo>
                  <a:lnTo>
                    <a:pt x="106680" y="76835"/>
                  </a:lnTo>
                  <a:lnTo>
                    <a:pt x="106680" y="155575"/>
                  </a:lnTo>
                  <a:lnTo>
                    <a:pt x="1294891" y="155575"/>
                  </a:lnTo>
                  <a:lnTo>
                    <a:pt x="1294891" y="692277"/>
                  </a:lnTo>
                  <a:lnTo>
                    <a:pt x="1303315" y="691602"/>
                  </a:lnTo>
                  <a:lnTo>
                    <a:pt x="1325514" y="690118"/>
                  </a:lnTo>
                  <a:lnTo>
                    <a:pt x="1356881" y="688633"/>
                  </a:lnTo>
                  <a:lnTo>
                    <a:pt x="1392809" y="687959"/>
                  </a:lnTo>
                  <a:lnTo>
                    <a:pt x="1392809" y="76835"/>
                  </a:lnTo>
                  <a:close/>
                </a:path>
                <a:path w="1504315" h="912495">
                  <a:moveTo>
                    <a:pt x="1504188" y="0"/>
                  </a:moveTo>
                  <a:lnTo>
                    <a:pt x="207010" y="0"/>
                  </a:lnTo>
                  <a:lnTo>
                    <a:pt x="207010" y="76835"/>
                  </a:lnTo>
                  <a:lnTo>
                    <a:pt x="1392809" y="76835"/>
                  </a:lnTo>
                  <a:lnTo>
                    <a:pt x="1392809" y="612394"/>
                  </a:lnTo>
                  <a:lnTo>
                    <a:pt x="1427591" y="610806"/>
                  </a:lnTo>
                  <a:lnTo>
                    <a:pt x="1463264" y="609715"/>
                  </a:lnTo>
                  <a:lnTo>
                    <a:pt x="1504188" y="609219"/>
                  </a:lnTo>
                  <a:lnTo>
                    <a:pt x="1504188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7617" y="4130801"/>
              <a:ext cx="1504315" cy="912494"/>
            </a:xfrm>
            <a:custGeom>
              <a:avLst/>
              <a:gdLst/>
              <a:ahLst/>
              <a:cxnLst/>
              <a:rect l="l" t="t" r="r" b="b"/>
              <a:pathLst>
                <a:path w="1504315" h="912495">
                  <a:moveTo>
                    <a:pt x="0" y="155575"/>
                  </a:moveTo>
                  <a:lnTo>
                    <a:pt x="1294891" y="155575"/>
                  </a:lnTo>
                  <a:lnTo>
                    <a:pt x="1294891" y="762889"/>
                  </a:lnTo>
                  <a:lnTo>
                    <a:pt x="1232257" y="763646"/>
                  </a:lnTo>
                  <a:lnTo>
                    <a:pt x="1173651" y="765831"/>
                  </a:lnTo>
                  <a:lnTo>
                    <a:pt x="1118786" y="769315"/>
                  </a:lnTo>
                  <a:lnTo>
                    <a:pt x="1067374" y="773967"/>
                  </a:lnTo>
                  <a:lnTo>
                    <a:pt x="1019127" y="779657"/>
                  </a:lnTo>
                  <a:lnTo>
                    <a:pt x="973758" y="786257"/>
                  </a:lnTo>
                  <a:lnTo>
                    <a:pt x="930979" y="793635"/>
                  </a:lnTo>
                  <a:lnTo>
                    <a:pt x="890502" y="801662"/>
                  </a:lnTo>
                  <a:lnTo>
                    <a:pt x="852038" y="810209"/>
                  </a:lnTo>
                  <a:lnTo>
                    <a:pt x="780004" y="828341"/>
                  </a:lnTo>
                  <a:lnTo>
                    <a:pt x="712574" y="846992"/>
                  </a:lnTo>
                  <a:lnTo>
                    <a:pt x="679866" y="856187"/>
                  </a:lnTo>
                  <a:lnTo>
                    <a:pt x="647445" y="865124"/>
                  </a:lnTo>
                  <a:lnTo>
                    <a:pt x="582317" y="881697"/>
                  </a:lnTo>
                  <a:lnTo>
                    <a:pt x="514887" y="895675"/>
                  </a:lnTo>
                  <a:lnTo>
                    <a:pt x="442853" y="906018"/>
                  </a:lnTo>
                  <a:lnTo>
                    <a:pt x="404389" y="909501"/>
                  </a:lnTo>
                  <a:lnTo>
                    <a:pt x="363912" y="911686"/>
                  </a:lnTo>
                  <a:lnTo>
                    <a:pt x="321133" y="912444"/>
                  </a:lnTo>
                  <a:lnTo>
                    <a:pt x="275764" y="911643"/>
                  </a:lnTo>
                  <a:lnTo>
                    <a:pt x="227517" y="909155"/>
                  </a:lnTo>
                  <a:lnTo>
                    <a:pt x="176105" y="904849"/>
                  </a:lnTo>
                  <a:lnTo>
                    <a:pt x="121240" y="898596"/>
                  </a:lnTo>
                  <a:lnTo>
                    <a:pt x="62634" y="890266"/>
                  </a:lnTo>
                  <a:lnTo>
                    <a:pt x="0" y="879729"/>
                  </a:lnTo>
                  <a:lnTo>
                    <a:pt x="0" y="155575"/>
                  </a:lnTo>
                  <a:close/>
                </a:path>
                <a:path w="1504315" h="912495">
                  <a:moveTo>
                    <a:pt x="106680" y="155575"/>
                  </a:moveTo>
                  <a:lnTo>
                    <a:pt x="106680" y="76835"/>
                  </a:lnTo>
                  <a:lnTo>
                    <a:pt x="1392809" y="76835"/>
                  </a:lnTo>
                  <a:lnTo>
                    <a:pt x="1392809" y="687959"/>
                  </a:lnTo>
                  <a:lnTo>
                    <a:pt x="1356881" y="688633"/>
                  </a:lnTo>
                  <a:lnTo>
                    <a:pt x="1325514" y="690118"/>
                  </a:lnTo>
                  <a:lnTo>
                    <a:pt x="1303315" y="691602"/>
                  </a:lnTo>
                  <a:lnTo>
                    <a:pt x="1294891" y="692277"/>
                  </a:lnTo>
                </a:path>
                <a:path w="1504315" h="912495">
                  <a:moveTo>
                    <a:pt x="207010" y="76835"/>
                  </a:moveTo>
                  <a:lnTo>
                    <a:pt x="207010" y="0"/>
                  </a:lnTo>
                  <a:lnTo>
                    <a:pt x="1504188" y="0"/>
                  </a:lnTo>
                  <a:lnTo>
                    <a:pt x="1504188" y="609219"/>
                  </a:lnTo>
                  <a:lnTo>
                    <a:pt x="1463264" y="609715"/>
                  </a:lnTo>
                  <a:lnTo>
                    <a:pt x="1427591" y="610806"/>
                  </a:lnTo>
                  <a:lnTo>
                    <a:pt x="1402371" y="611897"/>
                  </a:lnTo>
                  <a:lnTo>
                    <a:pt x="1392809" y="612394"/>
                  </a:lnTo>
                </a:path>
              </a:pathLst>
            </a:custGeom>
            <a:ln w="15875">
              <a:solidFill>
                <a:srgbClr val="6E9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95555" y="4349953"/>
            <a:ext cx="1275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Rapports</a:t>
            </a:r>
            <a:endParaRPr sz="18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d’analyse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53016" y="4497768"/>
            <a:ext cx="3751579" cy="989965"/>
            <a:chOff x="3053016" y="4497768"/>
            <a:chExt cx="3751579" cy="989965"/>
          </a:xfrm>
        </p:grpSpPr>
        <p:sp>
          <p:nvSpPr>
            <p:cNvPr id="21" name="object 21"/>
            <p:cNvSpPr/>
            <p:nvPr/>
          </p:nvSpPr>
          <p:spPr>
            <a:xfrm>
              <a:off x="5250942" y="4505705"/>
              <a:ext cx="736600" cy="114300"/>
            </a:xfrm>
            <a:custGeom>
              <a:avLst/>
              <a:gdLst/>
              <a:ahLst/>
              <a:cxnLst/>
              <a:rect l="l" t="t" r="r" b="b"/>
              <a:pathLst>
                <a:path w="736600" h="114300">
                  <a:moveTo>
                    <a:pt x="678942" y="0"/>
                  </a:moveTo>
                  <a:lnTo>
                    <a:pt x="678942" y="28575"/>
                  </a:lnTo>
                  <a:lnTo>
                    <a:pt x="0" y="28575"/>
                  </a:lnTo>
                  <a:lnTo>
                    <a:pt x="0" y="85725"/>
                  </a:lnTo>
                  <a:lnTo>
                    <a:pt x="678942" y="85725"/>
                  </a:lnTo>
                  <a:lnTo>
                    <a:pt x="678942" y="114300"/>
                  </a:lnTo>
                  <a:lnTo>
                    <a:pt x="736092" y="57150"/>
                  </a:lnTo>
                  <a:lnTo>
                    <a:pt x="678942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50942" y="4505705"/>
              <a:ext cx="736600" cy="114300"/>
            </a:xfrm>
            <a:custGeom>
              <a:avLst/>
              <a:gdLst/>
              <a:ahLst/>
              <a:cxnLst/>
              <a:rect l="l" t="t" r="r" b="b"/>
              <a:pathLst>
                <a:path w="736600" h="114300">
                  <a:moveTo>
                    <a:pt x="0" y="28575"/>
                  </a:moveTo>
                  <a:lnTo>
                    <a:pt x="678942" y="28575"/>
                  </a:lnTo>
                  <a:lnTo>
                    <a:pt x="678942" y="0"/>
                  </a:lnTo>
                  <a:lnTo>
                    <a:pt x="736092" y="57150"/>
                  </a:lnTo>
                  <a:lnTo>
                    <a:pt x="678942" y="114300"/>
                  </a:lnTo>
                  <a:lnTo>
                    <a:pt x="678942" y="85725"/>
                  </a:lnTo>
                  <a:lnTo>
                    <a:pt x="0" y="85725"/>
                  </a:lnTo>
                  <a:lnTo>
                    <a:pt x="0" y="28575"/>
                  </a:lnTo>
                  <a:close/>
                </a:path>
              </a:pathLst>
            </a:custGeom>
            <a:ln w="15875">
              <a:solidFill>
                <a:srgbClr val="6E9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60954" y="4528565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482345" y="0"/>
                  </a:moveTo>
                  <a:lnTo>
                    <a:pt x="482345" y="30860"/>
                  </a:lnTo>
                  <a:lnTo>
                    <a:pt x="0" y="30860"/>
                  </a:lnTo>
                  <a:lnTo>
                    <a:pt x="0" y="92582"/>
                  </a:lnTo>
                  <a:lnTo>
                    <a:pt x="482345" y="92582"/>
                  </a:lnTo>
                  <a:lnTo>
                    <a:pt x="482345" y="123443"/>
                  </a:lnTo>
                  <a:lnTo>
                    <a:pt x="544068" y="61721"/>
                  </a:lnTo>
                  <a:lnTo>
                    <a:pt x="482345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60954" y="4528565"/>
              <a:ext cx="544195" cy="123825"/>
            </a:xfrm>
            <a:custGeom>
              <a:avLst/>
              <a:gdLst/>
              <a:ahLst/>
              <a:cxnLst/>
              <a:rect l="l" t="t" r="r" b="b"/>
              <a:pathLst>
                <a:path w="544195" h="123825">
                  <a:moveTo>
                    <a:pt x="0" y="30860"/>
                  </a:moveTo>
                  <a:lnTo>
                    <a:pt x="482345" y="30860"/>
                  </a:lnTo>
                  <a:lnTo>
                    <a:pt x="482345" y="0"/>
                  </a:lnTo>
                  <a:lnTo>
                    <a:pt x="544068" y="61721"/>
                  </a:lnTo>
                  <a:lnTo>
                    <a:pt x="482345" y="123443"/>
                  </a:lnTo>
                  <a:lnTo>
                    <a:pt x="482345" y="92582"/>
                  </a:lnTo>
                  <a:lnTo>
                    <a:pt x="0" y="92582"/>
                  </a:lnTo>
                  <a:lnTo>
                    <a:pt x="0" y="30860"/>
                  </a:lnTo>
                  <a:close/>
                </a:path>
              </a:pathLst>
            </a:custGeom>
            <a:ln w="15875">
              <a:solidFill>
                <a:srgbClr val="6E9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2542" y="5118354"/>
              <a:ext cx="173990" cy="361315"/>
            </a:xfrm>
            <a:custGeom>
              <a:avLst/>
              <a:gdLst/>
              <a:ahLst/>
              <a:cxnLst/>
              <a:rect l="l" t="t" r="r" b="b"/>
              <a:pathLst>
                <a:path w="173990" h="361314">
                  <a:moveTo>
                    <a:pt x="130301" y="0"/>
                  </a:moveTo>
                  <a:lnTo>
                    <a:pt x="43433" y="0"/>
                  </a:lnTo>
                  <a:lnTo>
                    <a:pt x="43433" y="274320"/>
                  </a:lnTo>
                  <a:lnTo>
                    <a:pt x="0" y="274320"/>
                  </a:lnTo>
                  <a:lnTo>
                    <a:pt x="86867" y="361188"/>
                  </a:lnTo>
                  <a:lnTo>
                    <a:pt x="173735" y="274320"/>
                  </a:lnTo>
                  <a:lnTo>
                    <a:pt x="130301" y="274320"/>
                  </a:lnTo>
                  <a:lnTo>
                    <a:pt x="130301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2542" y="5118354"/>
              <a:ext cx="173990" cy="361315"/>
            </a:xfrm>
            <a:custGeom>
              <a:avLst/>
              <a:gdLst/>
              <a:ahLst/>
              <a:cxnLst/>
              <a:rect l="l" t="t" r="r" b="b"/>
              <a:pathLst>
                <a:path w="173990" h="361314">
                  <a:moveTo>
                    <a:pt x="130301" y="0"/>
                  </a:moveTo>
                  <a:lnTo>
                    <a:pt x="130301" y="274320"/>
                  </a:lnTo>
                  <a:lnTo>
                    <a:pt x="173735" y="274320"/>
                  </a:lnTo>
                  <a:lnTo>
                    <a:pt x="86867" y="361188"/>
                  </a:lnTo>
                  <a:lnTo>
                    <a:pt x="0" y="274320"/>
                  </a:lnTo>
                  <a:lnTo>
                    <a:pt x="43433" y="274320"/>
                  </a:lnTo>
                  <a:lnTo>
                    <a:pt x="43433" y="0"/>
                  </a:lnTo>
                  <a:lnTo>
                    <a:pt x="130301" y="0"/>
                  </a:lnTo>
                  <a:close/>
                </a:path>
              </a:pathLst>
            </a:custGeom>
            <a:ln w="15875">
              <a:solidFill>
                <a:srgbClr val="6E9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21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941" y="648411"/>
            <a:ext cx="9598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Intégration</a:t>
            </a:r>
            <a:r>
              <a:rPr spc="-145" dirty="0"/>
              <a:t> </a:t>
            </a:r>
            <a:r>
              <a:rPr spc="185" dirty="0"/>
              <a:t>avec</a:t>
            </a:r>
            <a:r>
              <a:rPr spc="-185" dirty="0"/>
              <a:t> </a:t>
            </a:r>
            <a:r>
              <a:rPr spc="-110" dirty="0"/>
              <a:t>Sonarqube:</a:t>
            </a:r>
            <a:r>
              <a:rPr spc="-235" dirty="0"/>
              <a:t> </a:t>
            </a:r>
            <a:r>
              <a:rPr spc="-10" dirty="0"/>
              <a:t>Configuration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0372" y="1796795"/>
            <a:ext cx="11132820" cy="4796155"/>
          </a:xfrm>
          <a:custGeom>
            <a:avLst/>
            <a:gdLst/>
            <a:ahLst/>
            <a:cxnLst/>
            <a:rect l="l" t="t" r="r" b="b"/>
            <a:pathLst>
              <a:path w="11132820" h="4796155">
                <a:moveTo>
                  <a:pt x="11132820" y="0"/>
                </a:moveTo>
                <a:lnTo>
                  <a:pt x="0" y="0"/>
                </a:lnTo>
                <a:lnTo>
                  <a:pt x="0" y="4796028"/>
                </a:lnTo>
                <a:lnTo>
                  <a:pt x="11132820" y="4796028"/>
                </a:lnTo>
                <a:lnTo>
                  <a:pt x="11132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026" y="1819402"/>
            <a:ext cx="10379075" cy="415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Afin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pouvoir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générer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rapports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couverture,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PHPunit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nécessite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l’installation</a:t>
            </a:r>
            <a:r>
              <a:rPr sz="18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l’activation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Xdebug: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800" spc="107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spc="120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Télécharger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Xdebug selon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utilisée:</a:t>
            </a:r>
            <a:endParaRPr sz="1800">
              <a:latin typeface="Calibri"/>
              <a:cs typeface="Calibri"/>
            </a:endParaRPr>
          </a:p>
          <a:p>
            <a:pPr marL="132969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80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PHP</a:t>
            </a:r>
            <a:r>
              <a:rPr sz="180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8.1</a:t>
            </a:r>
            <a:r>
              <a:rPr sz="18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Calibri"/>
                <a:cs typeface="Calibri"/>
              </a:rPr>
              <a:t>(64-</a:t>
            </a:r>
            <a:r>
              <a:rPr sz="1800" dirty="0">
                <a:solidFill>
                  <a:srgbClr val="333333"/>
                </a:solidFill>
                <a:latin typeface="Calibri"/>
                <a:cs typeface="Calibri"/>
              </a:rPr>
              <a:t>Bit):</a:t>
            </a:r>
            <a:r>
              <a:rPr sz="1800" spc="1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u="sng" spc="-20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https://xdebug.org/files/php_xdebug-3.1.4-8.1-</a:t>
            </a:r>
            <a:r>
              <a:rPr sz="1800" u="sng" spc="-10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vs16-x86_64.dll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1800" spc="1075" dirty="0">
                <a:solidFill>
                  <a:srgbClr val="404040"/>
                </a:solidFill>
                <a:latin typeface="Microsoft Sans Serif"/>
                <a:cs typeface="Microsoft Sans Serif"/>
              </a:rPr>
              <a:t>🠶</a:t>
            </a:r>
            <a:r>
              <a:rPr sz="1800" spc="1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Déplacez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fichier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téléchargé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vers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C:\xampp\php\ext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800" spc="1075" dirty="0">
                <a:solidFill>
                  <a:srgbClr val="404040"/>
                </a:solidFill>
                <a:latin typeface="Microsoft Sans Serif"/>
                <a:cs typeface="Microsoft Sans Serif"/>
              </a:rPr>
              <a:t>🠶</a:t>
            </a:r>
            <a:r>
              <a:rPr sz="1800" spc="11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Renommer le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fichier dll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téléchargé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php_xdebug.dll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800" spc="1075" dirty="0">
                <a:solidFill>
                  <a:srgbClr val="404040"/>
                </a:solidFill>
                <a:latin typeface="Microsoft Sans Serif"/>
                <a:cs typeface="Microsoft Sans Serif"/>
              </a:rPr>
              <a:t>🠶</a:t>
            </a:r>
            <a:r>
              <a:rPr sz="1800" spc="11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Ouvrir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fichier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C:\xampp\php\php.ini</a:t>
            </a:r>
            <a:r>
              <a:rPr sz="18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8190" indent="-288290">
              <a:lnSpc>
                <a:spcPct val="100000"/>
              </a:lnSpc>
              <a:spcBef>
                <a:spcPts val="395"/>
              </a:spcBef>
              <a:buChar char="-"/>
              <a:tabLst>
                <a:tab pos="75819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Désactiver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buffering: output_buffering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endParaRPr sz="1800">
              <a:latin typeface="Calibri"/>
              <a:cs typeface="Calibri"/>
            </a:endParaRPr>
          </a:p>
          <a:p>
            <a:pPr marL="758190" marR="5187950" indent="-288925">
              <a:lnSpc>
                <a:spcPct val="118400"/>
              </a:lnSpc>
              <a:spcBef>
                <a:spcPts val="35"/>
              </a:spcBef>
              <a:buChar char="-"/>
              <a:tabLst>
                <a:tab pos="8128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Ajouter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ces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trois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lignes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sous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partie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[XDebug]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: 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zend_extension=xdebug 	xdebug.mode=coverage 	xdebug.start_with_request=trigger</a:t>
            </a:r>
            <a:endParaRPr sz="1800">
              <a:latin typeface="Calibri"/>
              <a:cs typeface="Calibri"/>
            </a:endParaRPr>
          </a:p>
          <a:p>
            <a:pPr marL="415290">
              <a:lnSpc>
                <a:spcPct val="100000"/>
              </a:lnSpc>
              <a:spcBef>
                <a:spcPts val="400"/>
              </a:spcBef>
            </a:pPr>
            <a:r>
              <a:rPr sz="1800" spc="1075" dirty="0">
                <a:solidFill>
                  <a:srgbClr val="404040"/>
                </a:solidFill>
                <a:latin typeface="Microsoft Sans Serif"/>
                <a:cs typeface="Microsoft Sans Serif"/>
              </a:rPr>
              <a:t>🠶</a:t>
            </a:r>
            <a:r>
              <a:rPr sz="18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Redémarrer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Apache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Xampp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22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272" y="1604772"/>
            <a:ext cx="10662285" cy="4956175"/>
          </a:xfrm>
          <a:custGeom>
            <a:avLst/>
            <a:gdLst/>
            <a:ahLst/>
            <a:cxnLst/>
            <a:rect l="l" t="t" r="r" b="b"/>
            <a:pathLst>
              <a:path w="10662285" h="4956175">
                <a:moveTo>
                  <a:pt x="10661904" y="0"/>
                </a:moveTo>
                <a:lnTo>
                  <a:pt x="0" y="0"/>
                </a:lnTo>
                <a:lnTo>
                  <a:pt x="0" y="4956048"/>
                </a:lnTo>
                <a:lnTo>
                  <a:pt x="10661904" y="4956048"/>
                </a:lnTo>
                <a:lnTo>
                  <a:pt x="10661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0488" y="1492285"/>
            <a:ext cx="10085070" cy="3669029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355600" algn="l"/>
              </a:tabLst>
            </a:pPr>
            <a:r>
              <a:rPr sz="1900" spc="108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9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Vérifier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l’installation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xdebug</a:t>
            </a:r>
            <a:r>
              <a:rPr sz="19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avec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415290">
              <a:lnSpc>
                <a:spcPct val="100000"/>
              </a:lnSpc>
              <a:spcBef>
                <a:spcPts val="1030"/>
              </a:spcBef>
            </a:pPr>
            <a:r>
              <a:rPr sz="1900" dirty="0">
                <a:latin typeface="Consolas"/>
                <a:cs typeface="Consolas"/>
              </a:rPr>
              <a:t>$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php.exe</a:t>
            </a:r>
            <a:r>
              <a:rPr sz="1900" spc="10" dirty="0">
                <a:latin typeface="Consolas"/>
                <a:cs typeface="Consolas"/>
              </a:rPr>
              <a:t> </a:t>
            </a:r>
            <a:r>
              <a:rPr sz="1900" spc="-10" dirty="0">
                <a:latin typeface="Consolas"/>
                <a:cs typeface="Consolas"/>
              </a:rPr>
              <a:t>-</a:t>
            </a:r>
            <a:r>
              <a:rPr sz="1900" dirty="0">
                <a:latin typeface="Consolas"/>
                <a:cs typeface="Consolas"/>
              </a:rPr>
              <a:t>i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|</a:t>
            </a:r>
            <a:r>
              <a:rPr sz="1900" spc="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grep</a:t>
            </a:r>
            <a:r>
              <a:rPr sz="1900" spc="-20" dirty="0">
                <a:latin typeface="Consolas"/>
                <a:cs typeface="Consolas"/>
              </a:rPr>
              <a:t> </a:t>
            </a:r>
            <a:r>
              <a:rPr sz="1900" spc="-10" dirty="0">
                <a:latin typeface="Consolas"/>
                <a:cs typeface="Consolas"/>
              </a:rPr>
              <a:t>xdebug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spc="113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900" spc="400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Sous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projet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analyser,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configurer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phpunit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exécutant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cette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commande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:</a:t>
            </a:r>
            <a:endParaRPr sz="1900">
              <a:latin typeface="Calibri"/>
              <a:cs typeface="Calibri"/>
            </a:endParaRPr>
          </a:p>
          <a:p>
            <a:pPr marL="415290">
              <a:lnSpc>
                <a:spcPct val="100000"/>
              </a:lnSpc>
              <a:spcBef>
                <a:spcPts val="1000"/>
              </a:spcBef>
            </a:pPr>
            <a:r>
              <a:rPr sz="1900" dirty="0">
                <a:latin typeface="Consolas"/>
                <a:cs typeface="Consolas"/>
              </a:rPr>
              <a:t>$</a:t>
            </a:r>
            <a:r>
              <a:rPr sz="1900" spc="-4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vendor/bin/phpunit</a:t>
            </a:r>
            <a:r>
              <a:rPr sz="1900" spc="20" dirty="0">
                <a:latin typeface="Consolas"/>
                <a:cs typeface="Consolas"/>
              </a:rPr>
              <a:t> </a:t>
            </a:r>
            <a:r>
              <a:rPr sz="1900" spc="-10" dirty="0">
                <a:latin typeface="Consolas"/>
                <a:cs typeface="Consolas"/>
              </a:rPr>
              <a:t>--generate-configuration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1900">
              <a:latin typeface="Consolas"/>
              <a:cs typeface="Consolas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900" spc="108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9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fin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cette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configuration,</a:t>
            </a:r>
            <a:r>
              <a:rPr sz="19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fichier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phpunit.xml</a:t>
            </a:r>
            <a:r>
              <a:rPr sz="19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sera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crée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sous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racine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projet;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Modifier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les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valeurs des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paramètres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suivants</a:t>
            </a:r>
            <a:r>
              <a:rPr sz="19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(de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false):</a:t>
            </a:r>
            <a:endParaRPr sz="1900">
              <a:latin typeface="Calibri"/>
              <a:cs typeface="Calibri"/>
            </a:endParaRPr>
          </a:p>
          <a:p>
            <a:pPr marL="890269">
              <a:lnSpc>
                <a:spcPct val="100000"/>
              </a:lnSpc>
              <a:spcBef>
                <a:spcPts val="994"/>
              </a:spcBef>
            </a:pP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forceCoversAnnotation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"false"</a:t>
            </a:r>
            <a:endParaRPr sz="2000">
              <a:latin typeface="Consolas"/>
              <a:cs typeface="Consolas"/>
            </a:endParaRPr>
          </a:p>
          <a:p>
            <a:pPr marL="854075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beStrictAboutCoversAnnotation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"false"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Intégration</a:t>
            </a:r>
            <a:r>
              <a:rPr spc="-150" dirty="0"/>
              <a:t> </a:t>
            </a:r>
            <a:r>
              <a:rPr spc="185" dirty="0"/>
              <a:t>avec</a:t>
            </a:r>
            <a:r>
              <a:rPr spc="-185" dirty="0"/>
              <a:t> </a:t>
            </a:r>
            <a:r>
              <a:rPr spc="-105" dirty="0"/>
              <a:t>Sonarqube:</a:t>
            </a:r>
            <a:r>
              <a:rPr spc="-235" dirty="0"/>
              <a:t> </a:t>
            </a:r>
            <a:r>
              <a:rPr spc="-10" dirty="0"/>
              <a:t>Configuration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23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272" y="1604772"/>
            <a:ext cx="10662285" cy="5116195"/>
          </a:xfrm>
          <a:custGeom>
            <a:avLst/>
            <a:gdLst/>
            <a:ahLst/>
            <a:cxnLst/>
            <a:rect l="l" t="t" r="r" b="b"/>
            <a:pathLst>
              <a:path w="10662285" h="5116195">
                <a:moveTo>
                  <a:pt x="10661904" y="0"/>
                </a:moveTo>
                <a:lnTo>
                  <a:pt x="0" y="0"/>
                </a:lnTo>
                <a:lnTo>
                  <a:pt x="0" y="5116068"/>
                </a:lnTo>
                <a:lnTo>
                  <a:pt x="10661904" y="5116068"/>
                </a:lnTo>
                <a:lnTo>
                  <a:pt x="10661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0488" y="1467558"/>
            <a:ext cx="10264140" cy="128460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050" spc="126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050" spc="280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Afin</a:t>
            </a:r>
            <a:r>
              <a:rPr sz="205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5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générer</a:t>
            </a:r>
            <a:r>
              <a:rPr sz="20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205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rapports</a:t>
            </a:r>
            <a:r>
              <a:rPr sz="20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d’analyses</a:t>
            </a:r>
            <a:r>
              <a:rPr sz="205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20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20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unitaires,</a:t>
            </a:r>
            <a:r>
              <a:rPr sz="205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exécutez</a:t>
            </a:r>
            <a:r>
              <a:rPr sz="205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05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404040"/>
                </a:solidFill>
                <a:latin typeface="Calibri"/>
                <a:cs typeface="Calibri"/>
              </a:rPr>
              <a:t>commande</a:t>
            </a:r>
            <a:r>
              <a:rPr sz="205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404040"/>
                </a:solidFill>
                <a:latin typeface="Calibri"/>
                <a:cs typeface="Calibri"/>
              </a:rPr>
              <a:t>suivante:</a:t>
            </a:r>
            <a:endParaRPr sz="2050">
              <a:latin typeface="Calibri"/>
              <a:cs typeface="Calibri"/>
            </a:endParaRPr>
          </a:p>
          <a:p>
            <a:pPr marL="415290">
              <a:lnSpc>
                <a:spcPct val="100000"/>
              </a:lnSpc>
              <a:spcBef>
                <a:spcPts val="1255"/>
              </a:spcBef>
            </a:pPr>
            <a:r>
              <a:rPr sz="1900" dirty="0">
                <a:latin typeface="Consolas"/>
                <a:cs typeface="Consolas"/>
              </a:rPr>
              <a:t>$</a:t>
            </a:r>
            <a:r>
              <a:rPr sz="1900" spc="-135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XDEBUG_MODE=coverage</a:t>
            </a:r>
            <a:r>
              <a:rPr sz="1900" spc="-11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vendor/bin/phpunit</a:t>
            </a:r>
            <a:r>
              <a:rPr sz="1900" spc="-114" dirty="0">
                <a:latin typeface="Consolas"/>
                <a:cs typeface="Consolas"/>
              </a:rPr>
              <a:t> </a:t>
            </a:r>
            <a:r>
              <a:rPr sz="1900" spc="-25" dirty="0">
                <a:latin typeface="Consolas"/>
                <a:cs typeface="Consolas"/>
              </a:rPr>
              <a:t>-</a:t>
            </a:r>
            <a:r>
              <a:rPr sz="1900" dirty="0">
                <a:latin typeface="Consolas"/>
                <a:cs typeface="Consolas"/>
              </a:rPr>
              <a:t>-</a:t>
            </a:r>
            <a:r>
              <a:rPr sz="1900" spc="-20" dirty="0">
                <a:latin typeface="Consolas"/>
                <a:cs typeface="Consolas"/>
              </a:rPr>
              <a:t>coverage-</a:t>
            </a:r>
            <a:r>
              <a:rPr sz="1900" spc="-10" dirty="0">
                <a:latin typeface="Consolas"/>
                <a:cs typeface="Consolas"/>
              </a:rPr>
              <a:t>clover=phpunit-</a:t>
            </a:r>
            <a:endParaRPr sz="1900">
              <a:latin typeface="Consolas"/>
              <a:cs typeface="Consolas"/>
            </a:endParaRPr>
          </a:p>
          <a:p>
            <a:pPr marL="415290">
              <a:lnSpc>
                <a:spcPct val="100000"/>
              </a:lnSpc>
              <a:spcBef>
                <a:spcPts val="240"/>
              </a:spcBef>
            </a:pPr>
            <a:r>
              <a:rPr sz="1900" spc="-10" dirty="0">
                <a:latin typeface="Consolas"/>
                <a:cs typeface="Consolas"/>
              </a:rPr>
              <a:t>coverage-</a:t>
            </a:r>
            <a:r>
              <a:rPr sz="1900" dirty="0">
                <a:latin typeface="Consolas"/>
                <a:cs typeface="Consolas"/>
              </a:rPr>
              <a:t>result.xml</a:t>
            </a:r>
            <a:r>
              <a:rPr sz="1900" spc="220" dirty="0">
                <a:latin typeface="Consolas"/>
                <a:cs typeface="Consolas"/>
              </a:rPr>
              <a:t> </a:t>
            </a:r>
            <a:r>
              <a:rPr sz="1900" dirty="0">
                <a:latin typeface="Consolas"/>
                <a:cs typeface="Consolas"/>
              </a:rPr>
              <a:t>-</a:t>
            </a:r>
            <a:r>
              <a:rPr sz="1900" spc="-10" dirty="0">
                <a:latin typeface="Consolas"/>
                <a:cs typeface="Consolas"/>
              </a:rPr>
              <a:t>-log-junit=phpunit-execution-result.xml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488" y="4053046"/>
            <a:ext cx="7731759" cy="26054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900" spc="113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900" spc="415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Créez</a:t>
            </a:r>
            <a:r>
              <a:rPr sz="19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fichier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sonar-project.properties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ajoutez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contenu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812800" marR="2986405">
              <a:lnSpc>
                <a:spcPct val="138900"/>
              </a:lnSpc>
              <a:spcBef>
                <a:spcPts val="45"/>
              </a:spcBef>
            </a:pPr>
            <a:r>
              <a:rPr sz="1700" spc="-10" dirty="0">
                <a:solidFill>
                  <a:srgbClr val="0000FF"/>
                </a:solidFill>
                <a:latin typeface="Consolas"/>
                <a:cs typeface="Consolas"/>
              </a:rPr>
              <a:t>sonar-projectKey</a:t>
            </a:r>
            <a:r>
              <a:rPr sz="1700" spc="-10" dirty="0">
                <a:latin typeface="Consolas"/>
                <a:cs typeface="Consolas"/>
              </a:rPr>
              <a:t>=monProjet </a:t>
            </a:r>
            <a:r>
              <a:rPr sz="1700" spc="-10" dirty="0">
                <a:solidFill>
                  <a:srgbClr val="0000FF"/>
                </a:solidFill>
                <a:latin typeface="Consolas"/>
                <a:cs typeface="Consolas"/>
              </a:rPr>
              <a:t>sonar.projectBaseDir</a:t>
            </a:r>
            <a:r>
              <a:rPr sz="1700" spc="-10" dirty="0">
                <a:latin typeface="Consolas"/>
                <a:cs typeface="Consolas"/>
              </a:rPr>
              <a:t>=. </a:t>
            </a:r>
            <a:r>
              <a:rPr sz="1700" spc="-10" dirty="0">
                <a:solidFill>
                  <a:srgbClr val="0000FF"/>
                </a:solidFill>
                <a:latin typeface="Consolas"/>
                <a:cs typeface="Consolas"/>
              </a:rPr>
              <a:t>sonar.exclusion</a:t>
            </a:r>
            <a:r>
              <a:rPr sz="1700" spc="-10" dirty="0">
                <a:latin typeface="Consolas"/>
                <a:cs typeface="Consolas"/>
              </a:rPr>
              <a:t>=vendor/** </a:t>
            </a:r>
            <a:r>
              <a:rPr sz="1700" spc="-10" dirty="0">
                <a:solidFill>
                  <a:srgbClr val="0000FF"/>
                </a:solidFill>
                <a:latin typeface="Consolas"/>
                <a:cs typeface="Consolas"/>
              </a:rPr>
              <a:t>sonar.coverage.exclusions</a:t>
            </a:r>
            <a:r>
              <a:rPr sz="1700" spc="-10" dirty="0">
                <a:latin typeface="Consolas"/>
                <a:cs typeface="Consolas"/>
              </a:rPr>
              <a:t>=tests/*</a:t>
            </a:r>
            <a:endParaRPr sz="1700">
              <a:latin typeface="Consolas"/>
              <a:cs typeface="Consolas"/>
            </a:endParaRPr>
          </a:p>
          <a:p>
            <a:pPr marL="812800" marR="5080">
              <a:lnSpc>
                <a:spcPct val="139500"/>
              </a:lnSpc>
            </a:pPr>
            <a:r>
              <a:rPr sz="1700" spc="-10" dirty="0">
                <a:solidFill>
                  <a:srgbClr val="0000FF"/>
                </a:solidFill>
                <a:latin typeface="Consolas"/>
                <a:cs typeface="Consolas"/>
              </a:rPr>
              <a:t>sonar.php.coverage.reportPaths</a:t>
            </a:r>
            <a:r>
              <a:rPr sz="1700" spc="-10" dirty="0">
                <a:latin typeface="Consolas"/>
                <a:cs typeface="Consolas"/>
              </a:rPr>
              <a:t>=phpunit-coverage-result.xml </a:t>
            </a:r>
            <a:r>
              <a:rPr sz="1700" spc="-10" dirty="0">
                <a:solidFill>
                  <a:srgbClr val="0000FF"/>
                </a:solidFill>
                <a:latin typeface="Consolas"/>
                <a:cs typeface="Consolas"/>
              </a:rPr>
              <a:t>sonar.php.tests.reportPath</a:t>
            </a:r>
            <a:r>
              <a:rPr sz="1700" spc="-10" dirty="0">
                <a:latin typeface="Consolas"/>
                <a:cs typeface="Consolas"/>
              </a:rPr>
              <a:t>=phpunit-</a:t>
            </a:r>
            <a:r>
              <a:rPr sz="1700" dirty="0">
                <a:latin typeface="Consolas"/>
                <a:cs typeface="Consolas"/>
              </a:rPr>
              <a:t>execution-</a:t>
            </a:r>
            <a:r>
              <a:rPr sz="1700" spc="-10" dirty="0">
                <a:latin typeface="Consolas"/>
                <a:cs typeface="Consolas"/>
              </a:rPr>
              <a:t>result.xml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Intégration</a:t>
            </a:r>
            <a:r>
              <a:rPr spc="-150" dirty="0"/>
              <a:t> </a:t>
            </a:r>
            <a:r>
              <a:rPr spc="185" dirty="0"/>
              <a:t>avec</a:t>
            </a:r>
            <a:r>
              <a:rPr spc="-185" dirty="0"/>
              <a:t> </a:t>
            </a:r>
            <a:r>
              <a:rPr spc="-105" dirty="0"/>
              <a:t>Sonarqube:</a:t>
            </a:r>
            <a:r>
              <a:rPr spc="-235" dirty="0"/>
              <a:t> </a:t>
            </a:r>
            <a:r>
              <a:rPr spc="-10" dirty="0"/>
              <a:t>Configuration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24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5655" y="3054095"/>
            <a:ext cx="3081528" cy="12070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272" y="1604772"/>
            <a:ext cx="10662285" cy="5116195"/>
          </a:xfrm>
          <a:custGeom>
            <a:avLst/>
            <a:gdLst/>
            <a:ahLst/>
            <a:cxnLst/>
            <a:rect l="l" t="t" r="r" b="b"/>
            <a:pathLst>
              <a:path w="10662285" h="5116195">
                <a:moveTo>
                  <a:pt x="10661904" y="0"/>
                </a:moveTo>
                <a:lnTo>
                  <a:pt x="0" y="0"/>
                </a:lnTo>
                <a:lnTo>
                  <a:pt x="0" y="5116068"/>
                </a:lnTo>
                <a:lnTo>
                  <a:pt x="10661904" y="5116068"/>
                </a:lnTo>
                <a:lnTo>
                  <a:pt x="10661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0488" y="1498693"/>
            <a:ext cx="9056370" cy="19050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Lancez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scan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avec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sonar-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scanner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récupérant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le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lien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auprès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Sonarqube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$</a:t>
            </a:r>
            <a:r>
              <a:rPr sz="1800" spc="-10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nsolas"/>
                <a:cs typeface="Consolas"/>
              </a:rPr>
              <a:t>sonar-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scanner.bat</a:t>
            </a:r>
            <a:r>
              <a:rPr sz="1800" spc="-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nsolas"/>
                <a:cs typeface="Consolas"/>
              </a:rPr>
              <a:t>-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D"sonar.projectKey=monProjet"</a:t>
            </a:r>
            <a:r>
              <a:rPr sz="1800" spc="-10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-D"sonar.sources=."</a:t>
            </a:r>
            <a:r>
              <a:rPr sz="1800" spc="-6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nsolas"/>
                <a:cs typeface="Consolas"/>
              </a:rPr>
              <a:t>-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onsolas"/>
                <a:cs typeface="Consolas"/>
              </a:rPr>
              <a:t>D"sonar.host.url=http://localhost:9000"</a:t>
            </a:r>
            <a:r>
              <a:rPr sz="1800" spc="-16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404040"/>
                </a:solidFill>
                <a:latin typeface="Consolas"/>
                <a:cs typeface="Consolas"/>
              </a:rPr>
              <a:t>D"sonar.login=……………….."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Vous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pouvez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consulter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résultats,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suite,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sur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l’application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Sonarqube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Intégration</a:t>
            </a:r>
            <a:r>
              <a:rPr spc="-150" dirty="0"/>
              <a:t> </a:t>
            </a:r>
            <a:r>
              <a:rPr spc="185" dirty="0"/>
              <a:t>avec</a:t>
            </a:r>
            <a:r>
              <a:rPr spc="-185" dirty="0"/>
              <a:t> </a:t>
            </a:r>
            <a:r>
              <a:rPr spc="-105" dirty="0"/>
              <a:t>Sonarqube:</a:t>
            </a:r>
            <a:r>
              <a:rPr spc="-235" dirty="0"/>
              <a:t> </a:t>
            </a:r>
            <a:r>
              <a:rPr spc="-135" dirty="0"/>
              <a:t>Résultats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25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29483" y="3547871"/>
            <a:ext cx="6977380" cy="3040380"/>
            <a:chOff x="2729483" y="3547871"/>
            <a:chExt cx="6977380" cy="30403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9483" y="3547871"/>
              <a:ext cx="6976872" cy="30403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57116" y="5618987"/>
              <a:ext cx="2075814" cy="822960"/>
            </a:xfrm>
            <a:custGeom>
              <a:avLst/>
              <a:gdLst/>
              <a:ahLst/>
              <a:cxnLst/>
              <a:rect l="l" t="t" r="r" b="b"/>
              <a:pathLst>
                <a:path w="2075814" h="822960">
                  <a:moveTo>
                    <a:pt x="0" y="822960"/>
                  </a:moveTo>
                  <a:lnTo>
                    <a:pt x="2075688" y="822960"/>
                  </a:lnTo>
                  <a:lnTo>
                    <a:pt x="2075688" y="0"/>
                  </a:lnTo>
                  <a:lnTo>
                    <a:pt x="0" y="0"/>
                  </a:lnTo>
                  <a:lnTo>
                    <a:pt x="0" y="82296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5576" y="1411668"/>
            <a:ext cx="11029950" cy="5456555"/>
            <a:chOff x="675576" y="1411668"/>
            <a:chExt cx="11029950" cy="5456555"/>
          </a:xfrm>
        </p:grpSpPr>
        <p:sp>
          <p:nvSpPr>
            <p:cNvPr id="3" name="object 3"/>
            <p:cNvSpPr/>
            <p:nvPr/>
          </p:nvSpPr>
          <p:spPr>
            <a:xfrm>
              <a:off x="683513" y="1419605"/>
              <a:ext cx="11014075" cy="5440680"/>
            </a:xfrm>
            <a:custGeom>
              <a:avLst/>
              <a:gdLst/>
              <a:ahLst/>
              <a:cxnLst/>
              <a:rect l="l" t="t" r="r" b="b"/>
              <a:pathLst>
                <a:path w="11014075" h="5440680">
                  <a:moveTo>
                    <a:pt x="11013948" y="0"/>
                  </a:moveTo>
                  <a:lnTo>
                    <a:pt x="0" y="0"/>
                  </a:lnTo>
                  <a:lnTo>
                    <a:pt x="0" y="5440680"/>
                  </a:lnTo>
                  <a:lnTo>
                    <a:pt x="11013948" y="5440680"/>
                  </a:lnTo>
                  <a:lnTo>
                    <a:pt x="11013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3513" y="1419605"/>
              <a:ext cx="11014075" cy="5440680"/>
            </a:xfrm>
            <a:custGeom>
              <a:avLst/>
              <a:gdLst/>
              <a:ahLst/>
              <a:cxnLst/>
              <a:rect l="l" t="t" r="r" b="b"/>
              <a:pathLst>
                <a:path w="11014075" h="5440680">
                  <a:moveTo>
                    <a:pt x="0" y="5440680"/>
                  </a:moveTo>
                  <a:lnTo>
                    <a:pt x="11013948" y="5440680"/>
                  </a:lnTo>
                  <a:lnTo>
                    <a:pt x="11013948" y="0"/>
                  </a:lnTo>
                  <a:lnTo>
                    <a:pt x="0" y="0"/>
                  </a:lnTo>
                  <a:lnTo>
                    <a:pt x="0" y="5440680"/>
                  </a:lnTo>
                  <a:close/>
                </a:path>
              </a:pathLst>
            </a:custGeom>
            <a:ln w="15875">
              <a:solidFill>
                <a:srgbClr val="51C3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9663" y="1436878"/>
            <a:ext cx="1058291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résultats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couverture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être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consulté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détaillé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fichier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i="1" dirty="0">
                <a:latin typeface="Calibri"/>
                <a:cs typeface="Calibri"/>
              </a:rPr>
              <a:t>en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cliquant</a:t>
            </a:r>
            <a:r>
              <a:rPr sz="1800" i="1" spc="-8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sur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le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chiffre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correspondant</a:t>
            </a:r>
            <a:r>
              <a:rPr sz="1800" i="1" spc="-114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et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puis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sur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le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fichier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latin typeface="Calibri"/>
                <a:cs typeface="Calibri"/>
              </a:rPr>
              <a:t>La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suivante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résultat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couverture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«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Carre.php </a:t>
            </a:r>
            <a:r>
              <a:rPr sz="1800" spc="-50" dirty="0">
                <a:latin typeface="Calibri"/>
                <a:cs typeface="Calibri"/>
              </a:rPr>
              <a:t>»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Intégration</a:t>
            </a:r>
            <a:r>
              <a:rPr spc="-150" dirty="0"/>
              <a:t> </a:t>
            </a:r>
            <a:r>
              <a:rPr spc="185" dirty="0"/>
              <a:t>avec</a:t>
            </a:r>
            <a:r>
              <a:rPr spc="-185" dirty="0"/>
              <a:t> </a:t>
            </a:r>
            <a:r>
              <a:rPr spc="-105" dirty="0"/>
              <a:t>Sonarqube:</a:t>
            </a:r>
            <a:r>
              <a:rPr spc="-235" dirty="0"/>
              <a:t> </a:t>
            </a:r>
            <a:r>
              <a:rPr spc="-135" dirty="0"/>
              <a:t>Résultats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1816" y="796797"/>
            <a:ext cx="3092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40" dirty="0">
                <a:solidFill>
                  <a:srgbClr val="FDFFFF"/>
                </a:solidFill>
                <a:latin typeface="Verdana"/>
                <a:cs typeface="Verdana"/>
              </a:rPr>
              <a:t>26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127" y="4818126"/>
            <a:ext cx="778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Résultat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41448" y="2455164"/>
            <a:ext cx="7580630" cy="4276090"/>
            <a:chOff x="2441448" y="2455164"/>
            <a:chExt cx="7580630" cy="42760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1448" y="2455164"/>
              <a:ext cx="7580376" cy="42656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16886" y="5040630"/>
              <a:ext cx="6391910" cy="1682750"/>
            </a:xfrm>
            <a:custGeom>
              <a:avLst/>
              <a:gdLst/>
              <a:ahLst/>
              <a:cxnLst/>
              <a:rect l="l" t="t" r="r" b="b"/>
              <a:pathLst>
                <a:path w="6391909" h="1682750">
                  <a:moveTo>
                    <a:pt x="0" y="896112"/>
                  </a:moveTo>
                  <a:lnTo>
                    <a:pt x="1714500" y="896112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896112"/>
                  </a:lnTo>
                  <a:close/>
                </a:path>
                <a:path w="6391909" h="1682750">
                  <a:moveTo>
                    <a:pt x="2432304" y="1133856"/>
                  </a:moveTo>
                  <a:lnTo>
                    <a:pt x="6391656" y="1133856"/>
                  </a:lnTo>
                  <a:lnTo>
                    <a:pt x="6391656" y="237744"/>
                  </a:lnTo>
                  <a:lnTo>
                    <a:pt x="2432304" y="237744"/>
                  </a:lnTo>
                  <a:lnTo>
                    <a:pt x="2432304" y="1133856"/>
                  </a:lnTo>
                  <a:close/>
                </a:path>
                <a:path w="6391909" h="1682750">
                  <a:moveTo>
                    <a:pt x="2432304" y="1682496"/>
                  </a:moveTo>
                  <a:lnTo>
                    <a:pt x="6391656" y="1682496"/>
                  </a:lnTo>
                  <a:lnTo>
                    <a:pt x="6391656" y="1152144"/>
                  </a:lnTo>
                  <a:lnTo>
                    <a:pt x="2432304" y="1152144"/>
                  </a:lnTo>
                  <a:lnTo>
                    <a:pt x="2432304" y="1682496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42397" y="5062169"/>
            <a:ext cx="1016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0681" y="5959246"/>
            <a:ext cx="1432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testé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41727" y="3880548"/>
            <a:ext cx="7825105" cy="2600325"/>
            <a:chOff x="2141727" y="3880548"/>
            <a:chExt cx="7825105" cy="2600325"/>
          </a:xfrm>
        </p:grpSpPr>
        <p:sp>
          <p:nvSpPr>
            <p:cNvPr id="15" name="object 15"/>
            <p:cNvSpPr/>
            <p:nvPr/>
          </p:nvSpPr>
          <p:spPr>
            <a:xfrm>
              <a:off x="2141728" y="4400168"/>
              <a:ext cx="7825105" cy="2080895"/>
            </a:xfrm>
            <a:custGeom>
              <a:avLst/>
              <a:gdLst/>
              <a:ahLst/>
              <a:cxnLst/>
              <a:rect l="l" t="t" r="r" b="b"/>
              <a:pathLst>
                <a:path w="7825105" h="2080895">
                  <a:moveTo>
                    <a:pt x="372999" y="1096772"/>
                  </a:moveTo>
                  <a:lnTo>
                    <a:pt x="359219" y="1082167"/>
                  </a:lnTo>
                  <a:lnTo>
                    <a:pt x="314579" y="1034796"/>
                  </a:lnTo>
                  <a:lnTo>
                    <a:pt x="303682" y="1064602"/>
                  </a:lnTo>
                  <a:lnTo>
                    <a:pt x="9271" y="956818"/>
                  </a:lnTo>
                  <a:lnTo>
                    <a:pt x="5969" y="955675"/>
                  </a:lnTo>
                  <a:lnTo>
                    <a:pt x="2413" y="957326"/>
                  </a:lnTo>
                  <a:lnTo>
                    <a:pt x="1143" y="960628"/>
                  </a:lnTo>
                  <a:lnTo>
                    <a:pt x="0" y="963930"/>
                  </a:lnTo>
                  <a:lnTo>
                    <a:pt x="1651" y="967486"/>
                  </a:lnTo>
                  <a:lnTo>
                    <a:pt x="4953" y="968756"/>
                  </a:lnTo>
                  <a:lnTo>
                    <a:pt x="299326" y="1076528"/>
                  </a:lnTo>
                  <a:lnTo>
                    <a:pt x="288417" y="1106424"/>
                  </a:lnTo>
                  <a:lnTo>
                    <a:pt x="372999" y="1096772"/>
                  </a:lnTo>
                  <a:close/>
                </a:path>
                <a:path w="7825105" h="2080895">
                  <a:moveTo>
                    <a:pt x="376682" y="141224"/>
                  </a:moveTo>
                  <a:lnTo>
                    <a:pt x="361823" y="123952"/>
                  </a:lnTo>
                  <a:lnTo>
                    <a:pt x="321183" y="76708"/>
                  </a:lnTo>
                  <a:lnTo>
                    <a:pt x="308889" y="105981"/>
                  </a:lnTo>
                  <a:lnTo>
                    <a:pt x="59817" y="1397"/>
                  </a:lnTo>
                  <a:lnTo>
                    <a:pt x="56642" y="0"/>
                  </a:lnTo>
                  <a:lnTo>
                    <a:pt x="52959" y="1524"/>
                  </a:lnTo>
                  <a:lnTo>
                    <a:pt x="51562" y="4826"/>
                  </a:lnTo>
                  <a:lnTo>
                    <a:pt x="50165" y="8001"/>
                  </a:lnTo>
                  <a:lnTo>
                    <a:pt x="51689" y="11684"/>
                  </a:lnTo>
                  <a:lnTo>
                    <a:pt x="303999" y="117640"/>
                  </a:lnTo>
                  <a:lnTo>
                    <a:pt x="291719" y="146939"/>
                  </a:lnTo>
                  <a:lnTo>
                    <a:pt x="376682" y="141224"/>
                  </a:lnTo>
                  <a:close/>
                </a:path>
                <a:path w="7825105" h="2080895">
                  <a:moveTo>
                    <a:pt x="7803134" y="1723034"/>
                  </a:moveTo>
                  <a:lnTo>
                    <a:pt x="7800848" y="1716392"/>
                  </a:lnTo>
                  <a:lnTo>
                    <a:pt x="7797292" y="1714601"/>
                  </a:lnTo>
                  <a:lnTo>
                    <a:pt x="6834708" y="2038413"/>
                  </a:lnTo>
                  <a:lnTo>
                    <a:pt x="6824599" y="2008289"/>
                  </a:lnTo>
                  <a:lnTo>
                    <a:pt x="6819773" y="2013153"/>
                  </a:lnTo>
                  <a:lnTo>
                    <a:pt x="6819773" y="2053805"/>
                  </a:lnTo>
                  <a:lnTo>
                    <a:pt x="6818617" y="2050453"/>
                  </a:lnTo>
                  <a:lnTo>
                    <a:pt x="6819773" y="2053805"/>
                  </a:lnTo>
                  <a:lnTo>
                    <a:pt x="6819773" y="2013153"/>
                  </a:lnTo>
                  <a:lnTo>
                    <a:pt x="6764528" y="2068703"/>
                  </a:lnTo>
                  <a:lnTo>
                    <a:pt x="6848856" y="2080514"/>
                  </a:lnTo>
                  <a:lnTo>
                    <a:pt x="6840487" y="2055596"/>
                  </a:lnTo>
                  <a:lnTo>
                    <a:pt x="6838747" y="2050453"/>
                  </a:lnTo>
                  <a:lnTo>
                    <a:pt x="7797927" y="1727758"/>
                  </a:lnTo>
                  <a:lnTo>
                    <a:pt x="7801356" y="1726641"/>
                  </a:lnTo>
                  <a:lnTo>
                    <a:pt x="7803134" y="1723034"/>
                  </a:lnTo>
                  <a:close/>
                </a:path>
                <a:path w="7825105" h="2080895">
                  <a:moveTo>
                    <a:pt x="7824724" y="826909"/>
                  </a:moveTo>
                  <a:lnTo>
                    <a:pt x="7822438" y="820293"/>
                  </a:lnTo>
                  <a:lnTo>
                    <a:pt x="7818882" y="818515"/>
                  </a:lnTo>
                  <a:lnTo>
                    <a:pt x="6834568" y="1154658"/>
                  </a:lnTo>
                  <a:lnTo>
                    <a:pt x="6824345" y="1124712"/>
                  </a:lnTo>
                  <a:lnTo>
                    <a:pt x="6764528" y="1185291"/>
                  </a:lnTo>
                  <a:lnTo>
                    <a:pt x="6848983" y="1196771"/>
                  </a:lnTo>
                  <a:lnTo>
                    <a:pt x="6840487" y="1171956"/>
                  </a:lnTo>
                  <a:lnTo>
                    <a:pt x="6838696" y="1166698"/>
                  </a:lnTo>
                  <a:lnTo>
                    <a:pt x="7822946" y="830465"/>
                  </a:lnTo>
                  <a:lnTo>
                    <a:pt x="7824724" y="82690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8890" y="3888485"/>
              <a:ext cx="1714500" cy="1152525"/>
            </a:xfrm>
            <a:custGeom>
              <a:avLst/>
              <a:gdLst/>
              <a:ahLst/>
              <a:cxnLst/>
              <a:rect l="l" t="t" r="r" b="b"/>
              <a:pathLst>
                <a:path w="1714500" h="1152525">
                  <a:moveTo>
                    <a:pt x="0" y="1152144"/>
                  </a:moveTo>
                  <a:lnTo>
                    <a:pt x="1714500" y="1152144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152144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0760" y="4105732"/>
            <a:ext cx="10668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Couverture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042" y="599008"/>
            <a:ext cx="5284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Tests</a:t>
            </a:r>
            <a:r>
              <a:rPr spc="-150" dirty="0"/>
              <a:t> </a:t>
            </a:r>
            <a:r>
              <a:rPr spc="-220" dirty="0"/>
              <a:t>unitaires:</a:t>
            </a:r>
            <a:r>
              <a:rPr spc="-140" dirty="0"/>
              <a:t> </a:t>
            </a:r>
            <a:r>
              <a:rPr spc="-100" dirty="0"/>
              <a:t>Définition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36191" y="1696211"/>
            <a:ext cx="10058400" cy="5011420"/>
          </a:xfrm>
          <a:custGeom>
            <a:avLst/>
            <a:gdLst/>
            <a:ahLst/>
            <a:cxnLst/>
            <a:rect l="l" t="t" r="r" b="b"/>
            <a:pathLst>
              <a:path w="10058400" h="5011420">
                <a:moveTo>
                  <a:pt x="10058400" y="0"/>
                </a:moveTo>
                <a:lnTo>
                  <a:pt x="0" y="0"/>
                </a:lnTo>
                <a:lnTo>
                  <a:pt x="0" y="5010912"/>
                </a:lnTo>
                <a:lnTo>
                  <a:pt x="10058400" y="5010912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4042" y="1675638"/>
            <a:ext cx="983170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«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unitaire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est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procédure</a:t>
            </a:r>
            <a:r>
              <a:rPr sz="1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permettant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vérifier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bon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fonctionnement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d'une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partie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précise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d'un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logiciel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d'une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portion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d'un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programme.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»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wikipédia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  <a:tabLst>
                <a:tab pos="354965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C’est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l’une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procédures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mises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œuvre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dans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cadre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d’une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méthodologie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travail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agile.</a:t>
            </a:r>
            <a:endParaRPr sz="1800">
              <a:latin typeface="Calibri"/>
              <a:cs typeface="Calibri"/>
            </a:endParaRPr>
          </a:p>
          <a:p>
            <a:pPr marL="355600" marR="19685" indent="-342900">
              <a:lnSpc>
                <a:spcPct val="1501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unitaire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consiste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isoler une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partie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vérifier</a:t>
            </a:r>
            <a:r>
              <a:rPr sz="18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qu’il</a:t>
            </a:r>
            <a:r>
              <a:rPr sz="1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fonctionne</a:t>
            </a:r>
            <a:r>
              <a:rPr sz="1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parfaitement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s’agit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petits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1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qui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valident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l’attitude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d’un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objet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logique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207" y="4064508"/>
            <a:ext cx="6935724" cy="2523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550875"/>
            <a:ext cx="6402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Avantages</a:t>
            </a:r>
            <a:r>
              <a:rPr spc="-130" dirty="0"/>
              <a:t> </a:t>
            </a:r>
            <a:r>
              <a:rPr spc="-40" dirty="0"/>
              <a:t>des</a:t>
            </a:r>
            <a:r>
              <a:rPr spc="-270" dirty="0"/>
              <a:t> </a:t>
            </a:r>
            <a:r>
              <a:rPr spc="-265" dirty="0"/>
              <a:t>tests</a:t>
            </a:r>
            <a:r>
              <a:rPr spc="-90" dirty="0"/>
              <a:t> </a:t>
            </a:r>
            <a:r>
              <a:rPr spc="-130" dirty="0"/>
              <a:t>unitaires</a:t>
            </a:r>
          </a:p>
        </p:txBody>
      </p:sp>
      <p:sp>
        <p:nvSpPr>
          <p:cNvPr id="3" name="object 3"/>
          <p:cNvSpPr/>
          <p:nvPr/>
        </p:nvSpPr>
        <p:spPr>
          <a:xfrm>
            <a:off x="786382" y="1332535"/>
            <a:ext cx="11082655" cy="4974590"/>
          </a:xfrm>
          <a:custGeom>
            <a:avLst/>
            <a:gdLst/>
            <a:ahLst/>
            <a:cxnLst/>
            <a:rect l="l" t="t" r="r" b="b"/>
            <a:pathLst>
              <a:path w="11082655" h="4974590">
                <a:moveTo>
                  <a:pt x="11082528" y="0"/>
                </a:moveTo>
                <a:lnTo>
                  <a:pt x="0" y="0"/>
                </a:lnTo>
                <a:lnTo>
                  <a:pt x="0" y="4974336"/>
                </a:lnTo>
                <a:lnTo>
                  <a:pt x="11082528" y="4974336"/>
                </a:lnTo>
                <a:lnTo>
                  <a:pt x="11082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4209" y="1244251"/>
            <a:ext cx="9665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unitaire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révèle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logique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derrière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appropriée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fonctionnera</a:t>
            </a:r>
            <a:r>
              <a:rPr sz="18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dans</a:t>
            </a:r>
            <a:r>
              <a:rPr sz="1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tous</a:t>
            </a:r>
            <a:r>
              <a:rPr sz="18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cas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860" y="1887372"/>
            <a:ext cx="10299700" cy="68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améliore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lisibilité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aide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développeurs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comprendre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base,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qui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facilite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la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œuvre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modifications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plus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rapidement.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209" y="2514720"/>
            <a:ext cx="939482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unitaires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bien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conduits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sont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également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outils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pour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documentation</a:t>
            </a:r>
            <a:r>
              <a:rPr sz="18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projet.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5584" y="3086090"/>
            <a:ext cx="1054735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sont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effectués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peu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plus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quelques</a:t>
            </a:r>
            <a:r>
              <a:rPr sz="18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millisecondes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qui vous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permet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d’en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réaliser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centaines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très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peu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temps.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658130"/>
            <a:ext cx="10622915" cy="2258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unitaire</a:t>
            </a:r>
            <a:r>
              <a:rPr sz="18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permet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au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développeur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remanier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ultérieurement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s’assurer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module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continue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fonctionner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correctement.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qualité</a:t>
            </a:r>
            <a:r>
              <a:rPr sz="1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finale</a:t>
            </a:r>
            <a:r>
              <a:rPr sz="1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1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s’améliorera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parce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qu’il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s’agira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compte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d’un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propre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haute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qualité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grâce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ces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essais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continus.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355600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Puisque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unitaire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divise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petits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fragments,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est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tester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différentes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parties</a:t>
            </a:r>
            <a:r>
              <a:rPr sz="18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endParaRPr sz="18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projet</a:t>
            </a:r>
            <a:r>
              <a:rPr sz="18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sans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avoir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attendre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d’autres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parties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soient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terminées.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Tests</a:t>
            </a:r>
            <a:r>
              <a:rPr spc="-145" dirty="0"/>
              <a:t> </a:t>
            </a:r>
            <a:r>
              <a:rPr spc="-220" dirty="0"/>
              <a:t>unitaires:</a:t>
            </a:r>
            <a:r>
              <a:rPr spc="-125" dirty="0"/>
              <a:t> </a:t>
            </a:r>
            <a:r>
              <a:rPr spc="-140" dirty="0"/>
              <a:t>Outils</a:t>
            </a:r>
          </a:p>
        </p:txBody>
      </p:sp>
      <p:sp>
        <p:nvSpPr>
          <p:cNvPr id="3" name="object 3"/>
          <p:cNvSpPr/>
          <p:nvPr/>
        </p:nvSpPr>
        <p:spPr>
          <a:xfrm>
            <a:off x="777544" y="1790140"/>
            <a:ext cx="11082655" cy="4887723"/>
          </a:xfrm>
          <a:custGeom>
            <a:avLst/>
            <a:gdLst/>
            <a:ahLst/>
            <a:cxnLst/>
            <a:rect l="l" t="t" r="r" b="b"/>
            <a:pathLst>
              <a:path w="11082655" h="5240020">
                <a:moveTo>
                  <a:pt x="11082528" y="0"/>
                </a:moveTo>
                <a:lnTo>
                  <a:pt x="0" y="0"/>
                </a:lnTo>
                <a:lnTo>
                  <a:pt x="0" y="5239512"/>
                </a:lnTo>
                <a:lnTo>
                  <a:pt x="11082528" y="5239512"/>
                </a:lnTo>
                <a:lnTo>
                  <a:pt x="11082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024" y="1371600"/>
            <a:ext cx="10932795" cy="5043432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5600" algn="l"/>
            <a:r>
              <a:rPr lang="fr-FR" sz="2000" spc="121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lang="fr-FR" sz="2000" spc="375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lang="fr-FR" sz="2000" spc="-25" dirty="0">
                <a:solidFill>
                  <a:srgbClr val="5C626F"/>
                </a:solidFill>
                <a:latin typeface="Calibri"/>
                <a:cs typeface="Calibri"/>
              </a:rPr>
              <a:t>Le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10" dirty="0">
                <a:solidFill>
                  <a:srgbClr val="5C626F"/>
                </a:solidFill>
                <a:latin typeface="Calibri"/>
                <a:cs typeface="Calibri"/>
              </a:rPr>
              <a:t>processus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25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20" dirty="0">
                <a:solidFill>
                  <a:srgbClr val="5C626F"/>
                </a:solidFill>
                <a:latin typeface="Calibri"/>
                <a:cs typeface="Calibri"/>
              </a:rPr>
              <a:t>test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10" dirty="0">
                <a:solidFill>
                  <a:srgbClr val="5C626F"/>
                </a:solidFill>
                <a:latin typeface="Calibri"/>
                <a:cs typeface="Calibri"/>
              </a:rPr>
              <a:t>unitaire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20" dirty="0">
                <a:solidFill>
                  <a:srgbClr val="5C626F"/>
                </a:solidFill>
                <a:latin typeface="Calibri"/>
                <a:cs typeface="Calibri"/>
              </a:rPr>
              <a:t>peut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20" dirty="0">
                <a:solidFill>
                  <a:srgbClr val="5C626F"/>
                </a:solidFill>
                <a:latin typeface="Calibri"/>
                <a:cs typeface="Calibri"/>
              </a:rPr>
              <a:t>être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10" dirty="0">
                <a:solidFill>
                  <a:srgbClr val="5C626F"/>
                </a:solidFill>
                <a:latin typeface="Calibri"/>
                <a:cs typeface="Calibri"/>
              </a:rPr>
              <a:t>effectué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10" dirty="0">
                <a:solidFill>
                  <a:srgbClr val="5C626F"/>
                </a:solidFill>
                <a:latin typeface="Calibri"/>
                <a:cs typeface="Calibri"/>
              </a:rPr>
              <a:t>manuellement,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20" dirty="0">
                <a:solidFill>
                  <a:srgbClr val="5C626F"/>
                </a:solidFill>
                <a:latin typeface="Calibri"/>
                <a:cs typeface="Calibri"/>
              </a:rPr>
              <a:t>bien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10" dirty="0">
                <a:solidFill>
                  <a:srgbClr val="5C626F"/>
                </a:solidFill>
                <a:latin typeface="Calibri"/>
                <a:cs typeface="Calibri"/>
              </a:rPr>
              <a:t>qu’il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20" dirty="0">
                <a:solidFill>
                  <a:srgbClr val="5C626F"/>
                </a:solidFill>
                <a:latin typeface="Calibri"/>
                <a:cs typeface="Calibri"/>
              </a:rPr>
              <a:t>soit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20" dirty="0">
                <a:solidFill>
                  <a:srgbClr val="5C626F"/>
                </a:solidFill>
                <a:latin typeface="Calibri"/>
                <a:cs typeface="Calibri"/>
              </a:rPr>
              <a:t>plus</a:t>
            </a:r>
            <a:r>
              <a:rPr lang="fr-FR" sz="2000" dirty="0">
                <a:solidFill>
                  <a:srgbClr val="5C626F"/>
                </a:solidFill>
                <a:latin typeface="Calibri"/>
                <a:cs typeface="Calibri"/>
              </a:rPr>
              <a:t>	</a:t>
            </a:r>
            <a:r>
              <a:rPr lang="fr-FR" sz="2000" spc="-10" dirty="0">
                <a:solidFill>
                  <a:srgbClr val="5C626F"/>
                </a:solidFill>
                <a:latin typeface="Calibri"/>
                <a:cs typeface="Calibri"/>
              </a:rPr>
              <a:t>courant </a:t>
            </a:r>
            <a:r>
              <a:rPr sz="2000" spc="-10" dirty="0" err="1">
                <a:solidFill>
                  <a:srgbClr val="5C626F"/>
                </a:solidFill>
                <a:latin typeface="Calibri"/>
                <a:cs typeface="Calibri"/>
              </a:rPr>
              <a:t>d’</a:t>
            </a:r>
            <a:r>
              <a:rPr sz="2000" b="1" spc="-10" dirty="0" err="1">
                <a:solidFill>
                  <a:srgbClr val="5C626F"/>
                </a:solidFill>
                <a:latin typeface="Calibri"/>
                <a:cs typeface="Calibri"/>
              </a:rPr>
              <a:t>automatiser</a:t>
            </a:r>
            <a:r>
              <a:rPr sz="2000" b="1" spc="-5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la</a:t>
            </a:r>
            <a:r>
              <a:rPr sz="2000" b="1" spc="-2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C626F"/>
                </a:solidFill>
                <a:latin typeface="Calibri"/>
                <a:cs typeface="Calibri"/>
              </a:rPr>
              <a:t>procédure</a:t>
            </a:r>
            <a:r>
              <a:rPr sz="2000" b="1" spc="-3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à</a:t>
            </a:r>
            <a:r>
              <a:rPr sz="2000" b="1" spc="-2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C626F"/>
                </a:solidFill>
                <a:latin typeface="Calibri"/>
                <a:cs typeface="Calibri"/>
              </a:rPr>
              <a:t>l’aide</a:t>
            </a:r>
            <a:r>
              <a:rPr sz="2000" b="1" spc="-7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de certains</a:t>
            </a:r>
            <a:r>
              <a:rPr sz="2000" b="1" spc="-4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C626F"/>
                </a:solidFill>
                <a:latin typeface="Calibri"/>
                <a:cs typeface="Calibri"/>
              </a:rPr>
              <a:t>outils.</a:t>
            </a:r>
            <a:endParaRPr sz="2000" dirty="0">
              <a:latin typeface="Calibri"/>
              <a:cs typeface="Calibri"/>
            </a:endParaRPr>
          </a:p>
          <a:p>
            <a:pPr marL="756920" indent="-287020">
              <a:lnSpc>
                <a:spcPct val="100000"/>
              </a:lnSpc>
              <a:spcBef>
                <a:spcPts val="990"/>
              </a:spcBef>
              <a:buClr>
                <a:srgbClr val="99CA38"/>
              </a:buClr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sz="2000" spc="18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nombreuses</a:t>
            </a:r>
            <a:r>
              <a:rPr sz="2000" spc="15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options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sont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disponibles,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qui</a:t>
            </a:r>
            <a:r>
              <a:rPr sz="2000" spc="18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varient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en</a:t>
            </a:r>
            <a:r>
              <a:rPr sz="2000" spc="13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fonction</a:t>
            </a:r>
            <a:r>
              <a:rPr sz="2000" spc="16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du</a:t>
            </a:r>
            <a:r>
              <a:rPr sz="2000" spc="16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langage</a:t>
            </a:r>
            <a:r>
              <a:rPr sz="2000" spc="18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sz="2000" spc="15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C626F"/>
                </a:solidFill>
                <a:latin typeface="Calibri"/>
                <a:cs typeface="Calibri"/>
              </a:rPr>
              <a:t>programmation</a:t>
            </a:r>
            <a:endParaRPr sz="2000" dirty="0">
              <a:latin typeface="Calibri"/>
              <a:cs typeface="Calibri"/>
            </a:endParaRPr>
          </a:p>
          <a:p>
            <a:pPr marL="75819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utilisé.</a:t>
            </a:r>
            <a:r>
              <a:rPr sz="2000" spc="-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Voici</a:t>
            </a:r>
            <a:r>
              <a:rPr sz="2000" spc="-6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quelques</a:t>
            </a:r>
            <a:r>
              <a:rPr sz="2000" spc="-3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C626F"/>
                </a:solidFill>
                <a:latin typeface="Calibri"/>
                <a:cs typeface="Calibri"/>
              </a:rPr>
              <a:t>exemples</a:t>
            </a:r>
            <a:r>
              <a:rPr sz="2000" spc="-7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sz="2000" spc="-4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types</a:t>
            </a:r>
            <a:r>
              <a:rPr sz="2000" spc="-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C626F"/>
                </a:solidFill>
                <a:latin typeface="Calibri"/>
                <a:cs typeface="Calibri"/>
              </a:rPr>
              <a:t>d’outils,</a:t>
            </a:r>
            <a:r>
              <a:rPr sz="2000" spc="-7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qui</a:t>
            </a:r>
            <a:r>
              <a:rPr sz="2000" spc="-4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vous</a:t>
            </a:r>
            <a:r>
              <a:rPr sz="2000" spc="-4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aideront</a:t>
            </a:r>
            <a:r>
              <a:rPr sz="2000" spc="-4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dans</a:t>
            </a:r>
            <a:r>
              <a:rPr sz="2000" spc="-4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les</a:t>
            </a:r>
            <a:r>
              <a:rPr sz="2000" spc="-4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C626F"/>
                </a:solidFill>
                <a:latin typeface="Calibri"/>
                <a:cs typeface="Calibri"/>
              </a:rPr>
              <a:t>tests.</a:t>
            </a:r>
            <a:endParaRPr sz="2000" dirty="0">
              <a:latin typeface="Calibri"/>
              <a:cs typeface="Calibri"/>
            </a:endParaRPr>
          </a:p>
          <a:p>
            <a:pPr marL="757555" indent="-287655">
              <a:lnSpc>
                <a:spcPct val="100000"/>
              </a:lnSpc>
              <a:spcBef>
                <a:spcPts val="985"/>
              </a:spcBef>
              <a:buClr>
                <a:srgbClr val="99CA38"/>
              </a:buClr>
              <a:buFont typeface="Wingdings"/>
              <a:buChar char=""/>
              <a:tabLst>
                <a:tab pos="757555" algn="l"/>
              </a:tabLst>
            </a:pPr>
            <a:r>
              <a:rPr sz="2000" u="sng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2"/>
              </a:rPr>
              <a:t>xUnit</a:t>
            </a:r>
            <a:r>
              <a:rPr sz="2000" spc="-45" dirty="0">
                <a:solidFill>
                  <a:srgbClr val="ED7A0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c’est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outil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unitaire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à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utiliser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framework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NET.</a:t>
            </a:r>
            <a:endParaRPr sz="2000" dirty="0">
              <a:latin typeface="Calibri"/>
              <a:cs typeface="Calibri"/>
            </a:endParaRPr>
          </a:p>
          <a:p>
            <a:pPr marL="757555" indent="-287655">
              <a:lnSpc>
                <a:spcPct val="100000"/>
              </a:lnSpc>
              <a:spcBef>
                <a:spcPts val="1025"/>
              </a:spcBef>
              <a:buClr>
                <a:srgbClr val="99CA38"/>
              </a:buClr>
              <a:buFont typeface="Wingdings"/>
              <a:buChar char=""/>
              <a:tabLst>
                <a:tab pos="757555" algn="l"/>
              </a:tabLst>
            </a:pPr>
            <a:r>
              <a:rPr sz="2000" u="sng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3"/>
              </a:rPr>
              <a:t>JUnit</a:t>
            </a:r>
            <a:r>
              <a:rPr sz="2000" spc="-35" dirty="0">
                <a:solidFill>
                  <a:srgbClr val="ED7A0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s’agit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d’un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ensemble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bibliothèques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pour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unitaire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Java.</a:t>
            </a:r>
            <a:endParaRPr sz="2000" dirty="0">
              <a:latin typeface="Calibri"/>
              <a:cs typeface="Calibri"/>
            </a:endParaRPr>
          </a:p>
          <a:p>
            <a:pPr marL="757555" indent="-287655">
              <a:lnSpc>
                <a:spcPct val="100000"/>
              </a:lnSpc>
              <a:spcBef>
                <a:spcPts val="985"/>
              </a:spcBef>
              <a:buClr>
                <a:srgbClr val="99CA38"/>
              </a:buClr>
              <a:buFont typeface="Wingdings"/>
              <a:buChar char=""/>
              <a:tabLst>
                <a:tab pos="757555" algn="l"/>
              </a:tabLst>
            </a:pPr>
            <a:r>
              <a:rPr sz="2000" u="sng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4"/>
              </a:rPr>
              <a:t>NUnit</a:t>
            </a:r>
            <a:r>
              <a:rPr sz="2000" spc="130" dirty="0">
                <a:solidFill>
                  <a:srgbClr val="ED7A0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NUnit</a:t>
            </a:r>
            <a:r>
              <a:rPr sz="20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qui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était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initialement</a:t>
            </a:r>
            <a:r>
              <a:rPr sz="20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porté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depuis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JUnit</a:t>
            </a:r>
            <a:r>
              <a:rPr sz="20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été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complètement</a:t>
            </a:r>
            <a:r>
              <a:rPr sz="20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réécrit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pour</a:t>
            </a: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lui</a:t>
            </a:r>
            <a:endParaRPr sz="2000" dirty="0">
              <a:latin typeface="Calibri"/>
              <a:cs typeface="Calibri"/>
            </a:endParaRPr>
          </a:p>
          <a:p>
            <a:pPr marL="75819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fournir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nouvelles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fonctionnalités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charge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d’une large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gamme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plateformes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.NET.</a:t>
            </a:r>
            <a:endParaRPr sz="2000" dirty="0">
              <a:latin typeface="Calibri"/>
              <a:cs typeface="Calibri"/>
            </a:endParaRPr>
          </a:p>
          <a:p>
            <a:pPr marL="756920" indent="-287020">
              <a:lnSpc>
                <a:spcPct val="100000"/>
              </a:lnSpc>
              <a:spcBef>
                <a:spcPts val="985"/>
              </a:spcBef>
              <a:buClr>
                <a:srgbClr val="99CA38"/>
              </a:buClr>
              <a:buFont typeface="Wingdings"/>
              <a:buChar char=""/>
              <a:tabLst>
                <a:tab pos="756920" algn="l"/>
              </a:tabLst>
            </a:pPr>
            <a:r>
              <a:rPr sz="2000" u="sng" dirty="0">
                <a:solidFill>
                  <a:srgbClr val="ED7A08"/>
                </a:solidFill>
                <a:uFill>
                  <a:solidFill>
                    <a:srgbClr val="ED7A08"/>
                  </a:solidFill>
                </a:uFill>
                <a:latin typeface="Calibri"/>
                <a:cs typeface="Calibri"/>
                <a:hlinkClick r:id="rId5"/>
              </a:rPr>
              <a:t>PHPUnit</a:t>
            </a:r>
            <a:r>
              <a:rPr sz="2000" spc="-65" dirty="0">
                <a:solidFill>
                  <a:srgbClr val="ED7A0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c’est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environnement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unitaire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pour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 langage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programmation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PHP.</a:t>
            </a:r>
            <a:endParaRPr sz="2000" dirty="0">
              <a:latin typeface="Calibri"/>
              <a:cs typeface="Calibri"/>
            </a:endParaRPr>
          </a:p>
          <a:p>
            <a:pPr marL="355600" marR="9525" indent="-343535" algn="just">
              <a:lnSpc>
                <a:spcPct val="120100"/>
              </a:lnSpc>
              <a:spcBef>
                <a:spcPts val="830"/>
              </a:spcBef>
            </a:pPr>
            <a:r>
              <a:rPr sz="2000" spc="120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000" spc="315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Lors</a:t>
            </a:r>
            <a:r>
              <a:rPr sz="2000" spc="2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l’utilisation</a:t>
            </a:r>
            <a:r>
              <a:rPr sz="2000" spc="1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sz="2000" spc="2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ces</a:t>
            </a:r>
            <a:r>
              <a:rPr sz="2000" spc="-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outils,</a:t>
            </a:r>
            <a:r>
              <a:rPr sz="2000" spc="2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les</a:t>
            </a:r>
            <a:r>
              <a:rPr sz="2000" b="1" spc="1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critères</a:t>
            </a:r>
            <a:r>
              <a:rPr sz="2000" b="1" spc="1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qui</a:t>
            </a:r>
            <a:r>
              <a:rPr sz="2000" b="1" spc="2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C626F"/>
                </a:solidFill>
                <a:latin typeface="Calibri"/>
                <a:cs typeface="Calibri"/>
              </a:rPr>
              <a:t>permettront</a:t>
            </a:r>
            <a:r>
              <a:rPr sz="2000" b="1" spc="1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sz="2000" b="1" spc="1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vérifier</a:t>
            </a:r>
            <a:r>
              <a:rPr sz="2000" b="1" spc="2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si</a:t>
            </a:r>
            <a:r>
              <a:rPr sz="2000" b="1" spc="-1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le</a:t>
            </a:r>
            <a:r>
              <a:rPr sz="2000" b="1" spc="1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code</a:t>
            </a:r>
            <a:r>
              <a:rPr sz="2000" b="1" spc="1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est</a:t>
            </a:r>
            <a:r>
              <a:rPr sz="2000" b="1" spc="1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correct</a:t>
            </a:r>
            <a:r>
              <a:rPr sz="2000" b="1" spc="1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ou</a:t>
            </a:r>
            <a:r>
              <a:rPr sz="2000" b="1" spc="2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5C626F"/>
                </a:solidFill>
                <a:latin typeface="Calibri"/>
                <a:cs typeface="Calibri"/>
              </a:rPr>
              <a:t>non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sont</a:t>
            </a:r>
            <a:r>
              <a:rPr sz="2000" b="1" spc="17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codés</a:t>
            </a:r>
            <a:r>
              <a:rPr sz="2000" b="1" spc="17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dans</a:t>
            </a:r>
            <a:r>
              <a:rPr sz="2000" b="1" spc="15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le</a:t>
            </a:r>
            <a:r>
              <a:rPr sz="2000" b="1" spc="18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C626F"/>
                </a:solidFill>
                <a:latin typeface="Calibri"/>
                <a:cs typeface="Calibri"/>
              </a:rPr>
              <a:t>test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.</a:t>
            </a:r>
            <a:r>
              <a:rPr sz="2000" spc="18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Ensuite,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au</a:t>
            </a:r>
            <a:r>
              <a:rPr sz="2000" spc="114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cours</a:t>
            </a:r>
            <a:r>
              <a:rPr sz="2000" spc="16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de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la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phase</a:t>
            </a:r>
            <a:r>
              <a:rPr sz="2000" spc="19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d’exécution,</a:t>
            </a:r>
            <a:r>
              <a:rPr sz="2000" spc="16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l’outil</a:t>
            </a:r>
            <a:r>
              <a:rPr sz="2000" spc="16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détectera</a:t>
            </a:r>
            <a:r>
              <a:rPr sz="2000" spc="204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quels</a:t>
            </a:r>
            <a:r>
              <a:rPr sz="2000" spc="19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tests</a:t>
            </a:r>
            <a:r>
              <a:rPr sz="2000" spc="16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5C626F"/>
                </a:solidFill>
                <a:latin typeface="Calibri"/>
                <a:cs typeface="Calibri"/>
              </a:rPr>
              <a:t>ont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révélé</a:t>
            </a:r>
            <a:r>
              <a:rPr sz="2000" spc="-5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la</a:t>
            </a:r>
            <a:r>
              <a:rPr sz="2000" spc="-4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présence</a:t>
            </a:r>
            <a:r>
              <a:rPr sz="2000" spc="-75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5C626F"/>
                </a:solidFill>
                <a:latin typeface="Calibri"/>
                <a:cs typeface="Calibri"/>
              </a:rPr>
              <a:t>d’erreurs</a:t>
            </a:r>
            <a:r>
              <a:rPr sz="2000" spc="-7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dans</a:t>
            </a:r>
            <a:r>
              <a:rPr sz="2000" spc="-4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C626F"/>
                </a:solidFill>
                <a:latin typeface="Calibri"/>
                <a:cs typeface="Calibri"/>
              </a:rPr>
              <a:t>le</a:t>
            </a:r>
            <a:r>
              <a:rPr sz="2000" spc="-40" dirty="0">
                <a:solidFill>
                  <a:srgbClr val="5C626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C626F"/>
                </a:solidFill>
                <a:latin typeface="Calibri"/>
                <a:cs typeface="Calibri"/>
              </a:rPr>
              <a:t>code.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PhpUnit:</a:t>
            </a:r>
            <a:r>
              <a:rPr spc="-105" dirty="0"/>
              <a:t> Définition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74419" y="1728216"/>
            <a:ext cx="10781030" cy="4979035"/>
          </a:xfrm>
          <a:custGeom>
            <a:avLst/>
            <a:gdLst/>
            <a:ahLst/>
            <a:cxnLst/>
            <a:rect l="l" t="t" r="r" b="b"/>
            <a:pathLst>
              <a:path w="10781030" h="4979034">
                <a:moveTo>
                  <a:pt x="10780776" y="0"/>
                </a:moveTo>
                <a:lnTo>
                  <a:pt x="0" y="0"/>
                </a:lnTo>
                <a:lnTo>
                  <a:pt x="0" y="4978908"/>
                </a:lnTo>
                <a:lnTo>
                  <a:pt x="10780776" y="4978908"/>
                </a:lnTo>
                <a:lnTo>
                  <a:pt x="10780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27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80"/>
              </a:spcBef>
            </a:pPr>
            <a:r>
              <a:rPr sz="2000" spc="121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000" spc="315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</a:rPr>
              <a:t>PHPUnit</a:t>
            </a:r>
            <a:r>
              <a:rPr sz="2000" spc="-5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est un</a:t>
            </a:r>
            <a:r>
              <a:rPr sz="2000" spc="-45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framework</a:t>
            </a:r>
            <a:r>
              <a:rPr sz="2000" spc="-10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open</a:t>
            </a:r>
            <a:r>
              <a:rPr sz="2000" spc="-5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source</a:t>
            </a:r>
            <a:r>
              <a:rPr sz="2000" spc="-7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de</a:t>
            </a:r>
            <a:r>
              <a:rPr sz="2000" spc="-3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tests</a:t>
            </a:r>
            <a:r>
              <a:rPr sz="2000" spc="-3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unitaires</a:t>
            </a:r>
            <a:r>
              <a:rPr sz="2000" spc="-3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dédié</a:t>
            </a:r>
            <a:r>
              <a:rPr sz="2000" spc="-3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au</a:t>
            </a:r>
            <a:r>
              <a:rPr sz="2000" spc="-15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langage</a:t>
            </a:r>
            <a:r>
              <a:rPr sz="2000" spc="-7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de</a:t>
            </a:r>
            <a:r>
              <a:rPr sz="2000" spc="-35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programmation</a:t>
            </a:r>
            <a:r>
              <a:rPr sz="2000" spc="-110" dirty="0">
                <a:solidFill>
                  <a:srgbClr val="404040"/>
                </a:solidFill>
              </a:rPr>
              <a:t> </a:t>
            </a:r>
            <a:r>
              <a:rPr sz="2000" spc="-20" dirty="0">
                <a:solidFill>
                  <a:srgbClr val="404040"/>
                </a:solidFill>
              </a:rPr>
              <a:t>PHP.</a:t>
            </a:r>
            <a:endParaRPr sz="200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990"/>
              </a:spcBef>
            </a:pPr>
            <a:r>
              <a:rPr sz="2000" spc="121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000" spc="335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</a:rPr>
              <a:t>Il</a:t>
            </a:r>
            <a:r>
              <a:rPr sz="2000" spc="-3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permet</a:t>
            </a:r>
            <a:r>
              <a:rPr sz="2000" spc="-60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l'implémentation</a:t>
            </a:r>
            <a:r>
              <a:rPr sz="2000" spc="-11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des</a:t>
            </a:r>
            <a:r>
              <a:rPr sz="2000" spc="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tests</a:t>
            </a:r>
            <a:r>
              <a:rPr sz="2000" spc="-3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de</a:t>
            </a:r>
            <a:r>
              <a:rPr sz="2000" spc="5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régression</a:t>
            </a:r>
            <a:r>
              <a:rPr sz="2000" spc="-11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en</a:t>
            </a:r>
            <a:r>
              <a:rPr sz="2000" spc="-4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vérifiant</a:t>
            </a:r>
            <a:r>
              <a:rPr sz="2000" spc="-2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que</a:t>
            </a:r>
            <a:r>
              <a:rPr sz="2000" spc="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les</a:t>
            </a:r>
            <a:r>
              <a:rPr sz="2000" spc="-30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exécutions</a:t>
            </a:r>
            <a:r>
              <a:rPr sz="2000" spc="-100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correspondent</a:t>
            </a:r>
            <a:endParaRPr sz="2000">
              <a:latin typeface="Microsoft Sans Serif"/>
              <a:cs typeface="Microsoft Sans Serif"/>
            </a:endParaRPr>
          </a:p>
          <a:p>
            <a:pPr marL="507365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04040"/>
                </a:solidFill>
              </a:rPr>
              <a:t>aux</a:t>
            </a:r>
            <a:r>
              <a:rPr sz="2000" spc="-3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assertions</a:t>
            </a:r>
            <a:r>
              <a:rPr sz="2000" spc="-85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prédéfinies.</a:t>
            </a:r>
            <a:endParaRPr sz="2000"/>
          </a:p>
          <a:p>
            <a:pPr marL="164465">
              <a:lnSpc>
                <a:spcPts val="2390"/>
              </a:lnSpc>
              <a:spcBef>
                <a:spcPts val="1019"/>
              </a:spcBef>
            </a:pPr>
            <a:r>
              <a:rPr sz="2000" spc="1200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2000" spc="365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</a:rPr>
              <a:t>Il</a:t>
            </a:r>
            <a:r>
              <a:rPr sz="2000" spc="-2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existe</a:t>
            </a:r>
            <a:r>
              <a:rPr sz="2000" spc="10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plusieurs</a:t>
            </a:r>
            <a:r>
              <a:rPr sz="2000" spc="-5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méthodes</a:t>
            </a:r>
            <a:r>
              <a:rPr sz="2000" spc="-60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d’installation</a:t>
            </a:r>
            <a:r>
              <a:rPr sz="2000" spc="-7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de</a:t>
            </a:r>
            <a:r>
              <a:rPr sz="2000" spc="2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phpUnit,</a:t>
            </a:r>
            <a:r>
              <a:rPr sz="2000" spc="-2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pour</a:t>
            </a:r>
            <a:r>
              <a:rPr sz="2000" spc="-1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ce</a:t>
            </a:r>
            <a:r>
              <a:rPr sz="2000" spc="-2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cours,</a:t>
            </a:r>
            <a:r>
              <a:rPr sz="2000" spc="-9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on</a:t>
            </a:r>
            <a:r>
              <a:rPr sz="2000" spc="-4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va</a:t>
            </a:r>
            <a:r>
              <a:rPr sz="2000" spc="-25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adopter</a:t>
            </a:r>
            <a:r>
              <a:rPr sz="2000" spc="-40" dirty="0">
                <a:solidFill>
                  <a:srgbClr val="404040"/>
                </a:solidFill>
              </a:rPr>
              <a:t> </a:t>
            </a:r>
            <a:r>
              <a:rPr sz="2000" spc="-10" dirty="0">
                <a:solidFill>
                  <a:srgbClr val="404040"/>
                </a:solidFill>
              </a:rPr>
              <a:t>l’installation</a:t>
            </a:r>
            <a:r>
              <a:rPr sz="2000" spc="-80" dirty="0">
                <a:solidFill>
                  <a:srgbClr val="404040"/>
                </a:solidFill>
              </a:rPr>
              <a:t> </a:t>
            </a:r>
            <a:r>
              <a:rPr sz="2000" spc="-50" dirty="0">
                <a:solidFill>
                  <a:srgbClr val="404040"/>
                </a:solidFill>
              </a:rPr>
              <a:t>à</a:t>
            </a:r>
            <a:endParaRPr sz="2000">
              <a:latin typeface="Microsoft Sans Serif"/>
              <a:cs typeface="Microsoft Sans Serif"/>
            </a:endParaRPr>
          </a:p>
          <a:p>
            <a:pPr marL="507365">
              <a:lnSpc>
                <a:spcPts val="2390"/>
              </a:lnSpc>
            </a:pPr>
            <a:r>
              <a:rPr sz="2000" spc="-20" dirty="0">
                <a:solidFill>
                  <a:srgbClr val="404040"/>
                </a:solidFill>
              </a:rPr>
              <a:t>l’aide</a:t>
            </a:r>
            <a:r>
              <a:rPr sz="2000" spc="-50" dirty="0">
                <a:solidFill>
                  <a:srgbClr val="404040"/>
                </a:solidFill>
              </a:rPr>
              <a:t> </a:t>
            </a:r>
            <a:r>
              <a:rPr sz="2000" dirty="0">
                <a:solidFill>
                  <a:srgbClr val="404040"/>
                </a:solidFill>
              </a:rPr>
              <a:t>de</a:t>
            </a:r>
            <a:r>
              <a:rPr sz="2000" spc="-45" dirty="0">
                <a:solidFill>
                  <a:srgbClr val="404040"/>
                </a:solidFill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composer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7871" y="3529584"/>
            <a:ext cx="6085332" cy="24551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PhpUnit:</a:t>
            </a:r>
            <a:r>
              <a:rPr spc="-125" dirty="0"/>
              <a:t> </a:t>
            </a:r>
            <a:r>
              <a:rPr spc="-155" dirty="0"/>
              <a:t>Installation</a:t>
            </a:r>
            <a:r>
              <a:rPr spc="-245" dirty="0"/>
              <a:t> </a:t>
            </a:r>
            <a:r>
              <a:rPr spc="185" dirty="0"/>
              <a:t>avec</a:t>
            </a:r>
            <a:r>
              <a:rPr spc="-250" dirty="0"/>
              <a:t> </a:t>
            </a:r>
            <a:r>
              <a:rPr spc="-10" dirty="0"/>
              <a:t>composer</a:t>
            </a:r>
          </a:p>
        </p:txBody>
      </p:sp>
      <p:sp>
        <p:nvSpPr>
          <p:cNvPr id="3" name="object 3"/>
          <p:cNvSpPr/>
          <p:nvPr/>
        </p:nvSpPr>
        <p:spPr>
          <a:xfrm>
            <a:off x="836675" y="1499616"/>
            <a:ext cx="10808335" cy="4910455"/>
          </a:xfrm>
          <a:custGeom>
            <a:avLst/>
            <a:gdLst/>
            <a:ahLst/>
            <a:cxnLst/>
            <a:rect l="l" t="t" r="r" b="b"/>
            <a:pathLst>
              <a:path w="10808335" h="4910455">
                <a:moveTo>
                  <a:pt x="10808208" y="0"/>
                </a:moveTo>
                <a:lnTo>
                  <a:pt x="0" y="0"/>
                </a:lnTo>
                <a:lnTo>
                  <a:pt x="0" y="4910328"/>
                </a:lnTo>
                <a:lnTo>
                  <a:pt x="10808208" y="4910328"/>
                </a:lnTo>
                <a:lnTo>
                  <a:pt x="10808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244" y="1479804"/>
            <a:ext cx="10625455" cy="41433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80"/>
              </a:spcBef>
            </a:pPr>
            <a:r>
              <a:rPr sz="1800" spc="107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spc="600" dirty="0">
                <a:solidFill>
                  <a:srgbClr val="99CA38"/>
                </a:solidFill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Composer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-</a:t>
            </a:r>
            <a:r>
              <a:rPr sz="18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endParaRPr sz="1800">
              <a:latin typeface="Calibri"/>
              <a:cs typeface="Calibri"/>
            </a:endParaRPr>
          </a:p>
          <a:p>
            <a:pPr marL="355600" marR="5080" algn="just">
              <a:lnSpc>
                <a:spcPct val="150100"/>
              </a:lnSpc>
            </a:pP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Composer</a:t>
            </a:r>
            <a:r>
              <a:rPr sz="1800" b="1" spc="-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00" i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00" i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logiciel</a:t>
            </a:r>
            <a:r>
              <a:rPr sz="1800" i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gestionnaire</a:t>
            </a:r>
            <a:r>
              <a:rPr sz="1800" i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i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55555"/>
                </a:solidFill>
                <a:latin typeface="Calibri"/>
                <a:cs typeface="Calibri"/>
              </a:rPr>
              <a:t>dépendances</a:t>
            </a:r>
            <a:r>
              <a:rPr sz="1800" i="1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libre</a:t>
            </a:r>
            <a:r>
              <a:rPr sz="1800" i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écrit</a:t>
            </a:r>
            <a:r>
              <a:rPr sz="1800" i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800" i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spc="-55" dirty="0">
                <a:solidFill>
                  <a:srgbClr val="555555"/>
                </a:solidFill>
                <a:latin typeface="Calibri"/>
                <a:cs typeface="Calibri"/>
              </a:rPr>
              <a:t>PHP.</a:t>
            </a:r>
            <a:r>
              <a:rPr sz="1800" i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00" i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00" i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00" i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800" i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800" i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i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55555"/>
                </a:solidFill>
                <a:latin typeface="Calibri"/>
                <a:cs typeface="Calibri"/>
              </a:rPr>
              <a:t>déclarer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00" i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d'installer</a:t>
            </a:r>
            <a:r>
              <a:rPr sz="1800" i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i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bibliothèques</a:t>
            </a:r>
            <a:r>
              <a:rPr sz="1800" i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800" i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00" i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800" i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principal</a:t>
            </a:r>
            <a:r>
              <a:rPr sz="1800" i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00" i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5555"/>
                </a:solidFill>
                <a:latin typeface="Calibri"/>
                <a:cs typeface="Calibri"/>
              </a:rPr>
              <a:t>besoin.</a:t>
            </a:r>
            <a:r>
              <a:rPr sz="1800" i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 télécharger</a:t>
            </a:r>
            <a:r>
              <a:rPr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 mettre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bibliothèques</a:t>
            </a:r>
            <a:r>
              <a:rPr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externes.</a:t>
            </a:r>
            <a:endParaRPr sz="18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bibliothèques</a:t>
            </a:r>
            <a:r>
              <a:rPr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externes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réutiliser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code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écrit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simplifier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développement.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i="1" spc="-10" dirty="0">
                <a:solidFill>
                  <a:srgbClr val="555555"/>
                </a:solidFill>
                <a:latin typeface="Calibri"/>
                <a:cs typeface="Calibri"/>
              </a:rPr>
              <a:t>Exemple:</a:t>
            </a:r>
            <a:endParaRPr sz="1800">
              <a:latin typeface="Calibri"/>
              <a:cs typeface="Calibri"/>
            </a:endParaRPr>
          </a:p>
          <a:p>
            <a:pPr marL="496570" indent="-14097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496570" algn="l"/>
              </a:tabLst>
            </a:pP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80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dates,</a:t>
            </a:r>
            <a:r>
              <a:rPr sz="180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Carbon</a:t>
            </a:r>
            <a:endParaRPr sz="1800">
              <a:latin typeface="Calibri"/>
              <a:cs typeface="Calibri"/>
            </a:endParaRPr>
          </a:p>
          <a:p>
            <a:pPr marL="496570" indent="-14097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96570" algn="l"/>
              </a:tabLst>
            </a:pP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80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paiements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Paypal,</a:t>
            </a:r>
            <a:r>
              <a:rPr sz="18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8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8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bibliothèque</a:t>
            </a:r>
            <a:r>
              <a:rPr sz="18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officielle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PayPal</a:t>
            </a:r>
            <a:r>
              <a:rPr sz="1800" b="1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55555"/>
                </a:solidFill>
                <a:latin typeface="Calibri"/>
                <a:cs typeface="Calibri"/>
              </a:rPr>
              <a:t>PHP</a:t>
            </a:r>
            <a:r>
              <a:rPr sz="18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SDK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Composer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projets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Laravel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0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télécharger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 framework.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PhpUnit:</a:t>
            </a:r>
            <a:r>
              <a:rPr spc="-125" dirty="0"/>
              <a:t> </a:t>
            </a:r>
            <a:r>
              <a:rPr spc="-155" dirty="0"/>
              <a:t>Installation</a:t>
            </a:r>
            <a:r>
              <a:rPr spc="-245" dirty="0"/>
              <a:t> </a:t>
            </a:r>
            <a:r>
              <a:rPr spc="185" dirty="0"/>
              <a:t>avec</a:t>
            </a:r>
            <a:r>
              <a:rPr spc="-250" dirty="0"/>
              <a:t> </a:t>
            </a:r>
            <a:r>
              <a:rPr spc="-10" dirty="0"/>
              <a:t>composer</a:t>
            </a:r>
          </a:p>
        </p:txBody>
      </p:sp>
      <p:sp>
        <p:nvSpPr>
          <p:cNvPr id="3" name="object 3"/>
          <p:cNvSpPr/>
          <p:nvPr/>
        </p:nvSpPr>
        <p:spPr>
          <a:xfrm>
            <a:off x="822960" y="1440180"/>
            <a:ext cx="10876915" cy="5230495"/>
          </a:xfrm>
          <a:custGeom>
            <a:avLst/>
            <a:gdLst/>
            <a:ahLst/>
            <a:cxnLst/>
            <a:rect l="l" t="t" r="r" b="b"/>
            <a:pathLst>
              <a:path w="10876915" h="5230495">
                <a:moveTo>
                  <a:pt x="10876788" y="0"/>
                </a:moveTo>
                <a:lnTo>
                  <a:pt x="0" y="0"/>
                </a:lnTo>
                <a:lnTo>
                  <a:pt x="0" y="5230368"/>
                </a:lnTo>
                <a:lnTo>
                  <a:pt x="10876788" y="5230368"/>
                </a:lnTo>
                <a:lnTo>
                  <a:pt x="10876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138" y="1447673"/>
            <a:ext cx="10548620" cy="26581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54965" algn="l"/>
              </a:tabLst>
            </a:pPr>
            <a:r>
              <a:rPr sz="1800" spc="1025" dirty="0">
                <a:solidFill>
                  <a:srgbClr val="99CA38"/>
                </a:solidFill>
                <a:latin typeface="Microsoft Sans Serif"/>
                <a:cs typeface="Microsoft Sans Serif"/>
              </a:rPr>
              <a:t>🠶</a:t>
            </a:r>
            <a:r>
              <a:rPr sz="1800" dirty="0">
                <a:solidFill>
                  <a:srgbClr val="99CA38"/>
                </a:solidFill>
                <a:latin typeface="Microsoft Sans Serif"/>
                <a:cs typeface="Microsoft Sans Serif"/>
              </a:rPr>
              <a:t>	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Installation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8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Composer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installer</a:t>
            </a:r>
            <a:r>
              <a:rPr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55555"/>
                </a:solidFill>
                <a:latin typeface="Calibri"/>
                <a:cs typeface="Calibri"/>
              </a:rPr>
              <a:t>Composer,</a:t>
            </a:r>
            <a:r>
              <a:rPr sz="18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suffit</a:t>
            </a:r>
            <a:r>
              <a:rPr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télécharger</a:t>
            </a:r>
            <a:r>
              <a:rPr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installeur</a:t>
            </a:r>
            <a:r>
              <a:rPr sz="18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462C1"/>
                </a:solidFill>
                <a:latin typeface="Calibri"/>
                <a:cs typeface="Calibri"/>
              </a:rPr>
              <a:t>https://getcomposer.org/download/</a:t>
            </a:r>
            <a:r>
              <a:rPr sz="1800" spc="3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téléchargez</a:t>
            </a:r>
            <a:r>
              <a:rPr sz="18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D75B6"/>
                </a:solidFill>
                <a:latin typeface="Calibri"/>
                <a:cs typeface="Calibri"/>
              </a:rPr>
              <a:t>Composer-Setup.exe</a:t>
            </a:r>
            <a:r>
              <a:rPr sz="1800" spc="-10" dirty="0">
                <a:solidFill>
                  <a:srgbClr val="00AFE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5600" marR="5080">
              <a:lnSpc>
                <a:spcPct val="110100"/>
              </a:lnSpc>
            </a:pP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Vérifiez</a:t>
            </a:r>
            <a:r>
              <a:rPr sz="18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8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l'installation</a:t>
            </a:r>
            <a:r>
              <a:rPr sz="18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8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chemin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 défaut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8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PHP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8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5555"/>
                </a:solidFill>
                <a:latin typeface="Calibri"/>
                <a:cs typeface="Calibri"/>
              </a:rPr>
              <a:t>C:\PHP\php.exe.</a:t>
            </a:r>
            <a:r>
              <a:rPr sz="18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Composer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8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PHP</a:t>
            </a:r>
            <a:r>
              <a:rPr sz="18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8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55555"/>
                </a:solidFill>
                <a:latin typeface="Calibri"/>
                <a:cs typeface="Calibri"/>
              </a:rPr>
              <a:t>d’être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exécuté.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Vérifications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8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8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8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fonctionne</a:t>
            </a:r>
            <a:r>
              <a:rPr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8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composer</a:t>
            </a:r>
            <a:r>
              <a:rPr sz="18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8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8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8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suit: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555555"/>
                </a:solidFill>
                <a:latin typeface="Calibri"/>
                <a:cs typeface="Calibri"/>
              </a:rPr>
              <a:t>$ </a:t>
            </a:r>
            <a:r>
              <a:rPr sz="2400" spc="-10" dirty="0">
                <a:solidFill>
                  <a:srgbClr val="555555"/>
                </a:solidFill>
                <a:latin typeface="Calibri"/>
                <a:cs typeface="Calibri"/>
              </a:rPr>
              <a:t>composer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138" y="5931509"/>
            <a:ext cx="583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ici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peut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voir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j’ai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version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2.4.4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composer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installée.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60" y="4192523"/>
            <a:ext cx="4567428" cy="14950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PhpUnit:</a:t>
            </a:r>
            <a:r>
              <a:rPr spc="-105" dirty="0"/>
              <a:t> </a:t>
            </a:r>
            <a:r>
              <a:rPr spc="-14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552" y="1810511"/>
            <a:ext cx="11101070" cy="18427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01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10"/>
              </a:spcBef>
            </a:pP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Initialisez</a:t>
            </a:r>
            <a:r>
              <a:rPr sz="18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le</a:t>
            </a:r>
            <a:r>
              <a:rPr sz="1800" spc="-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projet</a:t>
            </a:r>
            <a:r>
              <a:rPr sz="1800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par</a:t>
            </a:r>
            <a:r>
              <a:rPr sz="18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Calibri"/>
                <a:cs typeface="Calibri"/>
              </a:rPr>
              <a:t>l’installation</a:t>
            </a:r>
            <a:r>
              <a:rPr sz="1800" spc="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composer</a:t>
            </a:r>
            <a:r>
              <a:rPr sz="18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via</a:t>
            </a:r>
            <a:r>
              <a:rPr sz="18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Calibri"/>
                <a:cs typeface="Calibri"/>
              </a:rPr>
              <a:t>cette</a:t>
            </a:r>
            <a:r>
              <a:rPr sz="1800" spc="-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commande</a:t>
            </a:r>
            <a:r>
              <a:rPr sz="18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02429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solidFill>
                  <a:srgbClr val="202429"/>
                </a:solidFill>
                <a:latin typeface="Courier New"/>
                <a:cs typeface="Courier New"/>
              </a:rPr>
              <a:t>composer</a:t>
            </a:r>
            <a:r>
              <a:rPr sz="1800" b="1" spc="-15" dirty="0">
                <a:solidFill>
                  <a:srgbClr val="202429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202429"/>
                </a:solidFill>
                <a:latin typeface="Courier New"/>
                <a:cs typeface="Courier New"/>
              </a:rPr>
              <a:t>init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1800" spc="-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2429"/>
                </a:solidFill>
                <a:latin typeface="Calibri"/>
                <a:cs typeface="Calibri"/>
              </a:rPr>
              <a:t>l’aide</a:t>
            </a:r>
            <a:r>
              <a:rPr sz="18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de</a:t>
            </a:r>
            <a:r>
              <a:rPr sz="18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composer</a:t>
            </a:r>
            <a:r>
              <a:rPr sz="1800" spc="-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lancez</a:t>
            </a:r>
            <a:r>
              <a:rPr sz="18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Calibri"/>
                <a:cs typeface="Calibri"/>
              </a:rPr>
              <a:t>cette</a:t>
            </a:r>
            <a:r>
              <a:rPr sz="1800" spc="-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Calibri"/>
                <a:cs typeface="Calibri"/>
              </a:rPr>
              <a:t>commande</a:t>
            </a:r>
            <a:r>
              <a:rPr sz="18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pour</a:t>
            </a:r>
            <a:r>
              <a:rPr sz="18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installer</a:t>
            </a:r>
            <a:r>
              <a:rPr sz="18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phpUnit</a:t>
            </a:r>
            <a:r>
              <a:rPr sz="18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pour</a:t>
            </a:r>
            <a:r>
              <a:rPr sz="18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le</a:t>
            </a:r>
            <a:r>
              <a:rPr sz="1800" spc="-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mode</a:t>
            </a:r>
            <a:r>
              <a:rPr sz="18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Calibri"/>
                <a:cs typeface="Calibri"/>
              </a:rPr>
              <a:t>développement: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solidFill>
                  <a:srgbClr val="202429"/>
                </a:solidFill>
                <a:latin typeface="Courier New"/>
                <a:cs typeface="Courier New"/>
              </a:rPr>
              <a:t>composer</a:t>
            </a:r>
            <a:r>
              <a:rPr sz="1800" b="1" spc="-75" dirty="0">
                <a:solidFill>
                  <a:srgbClr val="202429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02429"/>
                </a:solidFill>
                <a:latin typeface="Courier New"/>
                <a:cs typeface="Courier New"/>
              </a:rPr>
              <a:t>require</a:t>
            </a:r>
            <a:r>
              <a:rPr sz="1800" b="1" spc="-55" dirty="0">
                <a:solidFill>
                  <a:srgbClr val="20242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02429"/>
                </a:solidFill>
                <a:latin typeface="Courier New"/>
                <a:cs typeface="Courier New"/>
              </a:rPr>
              <a:t>--</a:t>
            </a:r>
            <a:r>
              <a:rPr sz="1800" b="1" dirty="0">
                <a:solidFill>
                  <a:srgbClr val="202429"/>
                </a:solidFill>
                <a:latin typeface="Courier New"/>
                <a:cs typeface="Courier New"/>
              </a:rPr>
              <a:t>dev</a:t>
            </a:r>
            <a:r>
              <a:rPr sz="1800" b="1" spc="-60" dirty="0">
                <a:solidFill>
                  <a:srgbClr val="202429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02429"/>
                </a:solidFill>
                <a:latin typeface="Courier New"/>
                <a:cs typeface="Courier New"/>
              </a:rPr>
              <a:t>phpunit/phpunit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3548" y="796797"/>
            <a:ext cx="1676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105" dirty="0">
                <a:solidFill>
                  <a:srgbClr val="FD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765B83E3220A4BBF638516AEA80D93" ma:contentTypeVersion="8" ma:contentTypeDescription="Crée un document." ma:contentTypeScope="" ma:versionID="cfc1bff9967d0c06ae14d877be3f4741">
  <xsd:schema xmlns:xsd="http://www.w3.org/2001/XMLSchema" xmlns:xs="http://www.w3.org/2001/XMLSchema" xmlns:p="http://schemas.microsoft.com/office/2006/metadata/properties" xmlns:ns2="4091882a-e71a-42fe-bf11-a4de7e4cd0e9" targetNamespace="http://schemas.microsoft.com/office/2006/metadata/properties" ma:root="true" ma:fieldsID="76f86c71ce6e9e1f7371bec6e1dc1f54" ns2:_="">
    <xsd:import namespace="4091882a-e71a-42fe-bf11-a4de7e4cd0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1882a-e71a-42fe-bf11-a4de7e4cd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8C8AA-C723-48ED-83F2-73C030E0FA19}"/>
</file>

<file path=customXml/itemProps2.xml><?xml version="1.0" encoding="utf-8"?>
<ds:datastoreItem xmlns:ds="http://schemas.openxmlformats.org/officeDocument/2006/customXml" ds:itemID="{AD4C1009-948C-4B30-BAD2-93FB6B841B92}"/>
</file>

<file path=customXml/itemProps3.xml><?xml version="1.0" encoding="utf-8"?>
<ds:datastoreItem xmlns:ds="http://schemas.openxmlformats.org/officeDocument/2006/customXml" ds:itemID="{DFE2E668-1055-4677-AC7B-9F4337AC3E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2512</Words>
  <Application>Microsoft Office PowerPoint</Application>
  <PresentationFormat>Grand écran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 MT</vt:lpstr>
      <vt:lpstr>Calibri</vt:lpstr>
      <vt:lpstr>Consolas</vt:lpstr>
      <vt:lpstr>Courier New</vt:lpstr>
      <vt:lpstr>Microsoft Sans Serif</vt:lpstr>
      <vt:lpstr>Times New Roman</vt:lpstr>
      <vt:lpstr>Verdana</vt:lpstr>
      <vt:lpstr>Wingdings</vt:lpstr>
      <vt:lpstr>Office Theme</vt:lpstr>
      <vt:lpstr>Présentation PowerPoint</vt:lpstr>
      <vt:lpstr>PLAN</vt:lpstr>
      <vt:lpstr>Tests unitaires: Définition</vt:lpstr>
      <vt:lpstr>Avantages des tests unitaires</vt:lpstr>
      <vt:lpstr>Tests unitaires: Outils</vt:lpstr>
      <vt:lpstr>PhpUnit: Définition</vt:lpstr>
      <vt:lpstr>PhpUnit: Installation avec composer</vt:lpstr>
      <vt:lpstr>PhpUnit: Installation avec composer</vt:lpstr>
      <vt:lpstr>PhpUnit: Installation</vt:lpstr>
      <vt:lpstr>Exemple: Initiation et configuration du projet</vt:lpstr>
      <vt:lpstr>Exemple: Initiation et configuration du projet</vt:lpstr>
      <vt:lpstr>Exemple : La classe « Carre »</vt:lpstr>
      <vt:lpstr>13 Exemple : La classe de test « CarreTest »</vt:lpstr>
      <vt:lpstr>Exemple: Lancement des tests</vt:lpstr>
      <vt:lpstr>15 Exemple : ExpectException</vt:lpstr>
      <vt:lpstr>16 Exemple : Les fournisseurs de données</vt:lpstr>
      <vt:lpstr>17 Exemple : Les fournisseurs de données</vt:lpstr>
      <vt:lpstr>18 Exemple : Les fournisseurs de données</vt:lpstr>
      <vt:lpstr>Documentation PHPUnit</vt:lpstr>
      <vt:lpstr>Intégration avec Sonarqube : Couverture du code (Code coverage)</vt:lpstr>
      <vt:lpstr>Intégration avec Sonarqube</vt:lpstr>
      <vt:lpstr>Intégration avec Sonarqube: Configuration</vt:lpstr>
      <vt:lpstr>Intégration avec Sonarqube: Configuration</vt:lpstr>
      <vt:lpstr>Intégration avec Sonarqube: Configuration</vt:lpstr>
      <vt:lpstr>Intégration avec Sonarqube: Résultats</vt:lpstr>
      <vt:lpstr>Intégration avec Sonarqube: 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ASMAE YOUALA</dc:creator>
  <cp:lastModifiedBy>SAIDA BAKHT</cp:lastModifiedBy>
  <cp:revision>1</cp:revision>
  <dcterms:created xsi:type="dcterms:W3CDTF">2024-11-21T11:07:44Z</dcterms:created>
  <dcterms:modified xsi:type="dcterms:W3CDTF">2024-12-23T08:19:02Z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2024-11-21T00:00:00Z</vt:filetime>
  </property>
  <property fmtid="{D5CDD505-2E9C-101B-9397-08002B2CF9AE}" pid="5" name="Producer">
    <vt:lpwstr>Microsoft® PowerPoint® 2019</vt:lpwstr>
  </property>
  <property fmtid="{D5CDD505-2E9C-101B-9397-08002B2CF9AE}" pid="6" name="ContentTypeId">
    <vt:lpwstr>0x01010073765B83E3220A4BBF638516AEA80D93</vt:lpwstr>
  </property>
</Properties>
</file>