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customXml" Target="../customXml/item3.xml"/><Relationship Id="rId7" Type="http://schemas.openxmlformats.org/officeDocument/2006/relationships/slide" Target="slides/slide2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customXml" Target="../customXml/item1.xml"/><Relationship Id="rId5" Type="http://schemas.openxmlformats.org/officeDocument/2006/relationships/tableStyles" Target="tableStyles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viewProps" Target="view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customXml" Target="../customXml/item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BEBEB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BAB"/>
                </a:solidFill>
                <a:latin typeface="Calibri"/>
                <a:cs typeface="Calibri"/>
              </a:defRPr>
            </a:lvl1pPr>
          </a:lstStyle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BEBEB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BAB"/>
                </a:solidFill>
                <a:latin typeface="Calibri"/>
                <a:cs typeface="Calibri"/>
              </a:defRPr>
            </a:lvl1pPr>
          </a:lstStyle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BAB"/>
                </a:solidFill>
                <a:latin typeface="Calibri"/>
                <a:cs typeface="Calibri"/>
              </a:defRPr>
            </a:lvl1pPr>
          </a:lstStyle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BAB"/>
                </a:solidFill>
                <a:latin typeface="Calibri"/>
                <a:cs typeface="Calibri"/>
              </a:defRPr>
            </a:lvl1pPr>
          </a:lstStyle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8817" y="1741916"/>
            <a:ext cx="8026151" cy="13327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BAB"/>
                </a:solidFill>
                <a:latin typeface="Calibri"/>
                <a:cs typeface="Calibri"/>
              </a:defRPr>
            </a:lvl1pPr>
          </a:lstStyle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77" y="264617"/>
            <a:ext cx="12124994" cy="725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8028" y="1893562"/>
            <a:ext cx="5154295" cy="1627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BEBEB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574794" y="6659981"/>
            <a:ext cx="2515743" cy="1680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DABAB"/>
                </a:solidFill>
                <a:latin typeface="Calibri"/>
                <a:cs typeface="Calibri"/>
              </a:defRPr>
            </a:lvl1pPr>
          </a:lstStyle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846941" y="6670344"/>
            <a:ext cx="219074" cy="154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D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hyperlink" Target="http://www.aodb.com/offres/devsecfinops/audit-et-optimisation-devops" TargetMode="Externa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8.jp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jp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30.jpg"/><Relationship Id="rId5" Type="http://schemas.openxmlformats.org/officeDocument/2006/relationships/image" Target="../media/image31.jpg"/><Relationship Id="rId6" Type="http://schemas.openxmlformats.org/officeDocument/2006/relationships/image" Target="../media/image32.png"/><Relationship Id="rId7" Type="http://schemas.openxmlformats.org/officeDocument/2006/relationships/image" Target="../media/image33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34.jpg"/><Relationship Id="rId5" Type="http://schemas.openxmlformats.org/officeDocument/2006/relationships/image" Target="../media/image35.png"/><Relationship Id="rId6" Type="http://schemas.openxmlformats.org/officeDocument/2006/relationships/image" Target="../media/image36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3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38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3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43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43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jpg"/><Relationship Id="rId9" Type="http://schemas.openxmlformats.org/officeDocument/2006/relationships/image" Target="../media/image57.jpg"/><Relationship Id="rId10" Type="http://schemas.openxmlformats.org/officeDocument/2006/relationships/image" Target="../media/image58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9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hyperlink" Target="https://docs.gitlab.com/ee/ci/quick_start/" TargetMode="External"/><Relationship Id="rId5" Type="http://schemas.openxmlformats.org/officeDocument/2006/relationships/image" Target="../media/image60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61.png"/><Relationship Id="rId5" Type="http://schemas.openxmlformats.org/officeDocument/2006/relationships/hyperlink" Target="https://docs.gitlab.com/runner/install/windows.html" TargetMode="Externa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hyperlink" Target="https://gitlab-runner-downloads.s3.amazonaws.com/latest/binaries/gitlab-runner-windows-amd64.exe" TargetMode="External"/><Relationship Id="rId5" Type="http://schemas.openxmlformats.org/officeDocument/2006/relationships/image" Target="../media/image62.jpg"/><Relationship Id="rId6" Type="http://schemas.openxmlformats.org/officeDocument/2006/relationships/image" Target="../media/image6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64.png"/><Relationship Id="rId5" Type="http://schemas.openxmlformats.org/officeDocument/2006/relationships/image" Target="../media/image65.jp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66.png"/><Relationship Id="rId5" Type="http://schemas.openxmlformats.org/officeDocument/2006/relationships/image" Target="../media/image67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68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69.png"/><Relationship Id="rId5" Type="http://schemas.openxmlformats.org/officeDocument/2006/relationships/image" Target="../media/image70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71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72.jp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73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74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hyperlink" Target="http://www.atlassian.com/fr/software/Jira" TargetMode="External"/><Relationship Id="rId5" Type="http://schemas.openxmlformats.org/officeDocument/2006/relationships/hyperlink" Target="http://www.twybee.com/blog/" TargetMode="External"/><Relationship Id="rId6" Type="http://schemas.openxmlformats.org/officeDocument/2006/relationships/hyperlink" Target="https://www.youtube.com/watch?v=P_8Zav29rJs" TargetMode="External"/><Relationship Id="rId7" Type="http://schemas.openxmlformats.org/officeDocument/2006/relationships/hyperlink" Target="http://adrienjoly.com/cours-git/tutos/conflit-de-fusion.html" TargetMode="External"/><Relationship Id="rId8" Type="http://schemas.openxmlformats.org/officeDocument/2006/relationships/hyperlink" Target="https://ensc.gitbook.io/" TargetMode="External"/><Relationship Id="rId9" Type="http://schemas.openxmlformats.org/officeDocument/2006/relationships/hyperlink" Target="https://documentation-snds.health-data-hub.fr/" TargetMode="External"/><Relationship Id="rId10" Type="http://schemas.openxmlformats.org/officeDocument/2006/relationships/hyperlink" Target="https://kinsta.com/" TargetMode="External"/><Relationship Id="rId11" Type="http://schemas.openxmlformats.org/officeDocument/2006/relationships/hyperlink" Target="https://docs.sonarqube.org/" TargetMode="External"/><Relationship Id="rId12" Type="http://schemas.openxmlformats.org/officeDocument/2006/relationships/hyperlink" Target="https://docs.gitlab.com/" TargetMode="External"/><Relationship Id="rId13" Type="http://schemas.openxmlformats.org/officeDocument/2006/relationships/hyperlink" Target="https://gitlab-ci.goffinet.org/" TargetMode="External"/><Relationship Id="rId14" Type="http://schemas.openxmlformats.org/officeDocument/2006/relationships/hyperlink" Target="https://docs.gitlab.com/ee/ci/examples/index.html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hyperlink" Target="http://www.aodb.com/offres/devsecfinops/audit-et-optimisation-devop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34769" y="4876124"/>
            <a:ext cx="6257925" cy="1765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100"/>
              </a:spcBef>
            </a:pPr>
            <a:r>
              <a:rPr dirty="0" sz="2200" b="1">
                <a:latin typeface="Calibri"/>
                <a:cs typeface="Calibri"/>
              </a:rPr>
              <a:t>Filière</a:t>
            </a:r>
            <a:r>
              <a:rPr dirty="0" sz="2200" spc="-2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:</a:t>
            </a:r>
            <a:r>
              <a:rPr dirty="0" sz="2200" spc="-20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Développement</a:t>
            </a:r>
            <a:r>
              <a:rPr dirty="0" sz="2200" spc="-6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digital</a:t>
            </a:r>
            <a:r>
              <a:rPr dirty="0" sz="2200" spc="1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–</a:t>
            </a:r>
            <a:r>
              <a:rPr dirty="0" sz="2200" spc="-4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option</a:t>
            </a:r>
            <a:r>
              <a:rPr dirty="0" sz="2200" spc="-4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web</a:t>
            </a:r>
            <a:r>
              <a:rPr dirty="0" sz="2200" spc="-2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full</a:t>
            </a:r>
            <a:r>
              <a:rPr dirty="0" sz="2200" spc="-60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stack </a:t>
            </a:r>
            <a:r>
              <a:rPr dirty="0" sz="2200" b="1">
                <a:latin typeface="Calibri"/>
                <a:cs typeface="Calibri"/>
              </a:rPr>
              <a:t>Module</a:t>
            </a:r>
            <a:r>
              <a:rPr dirty="0" sz="2200" spc="-7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:</a:t>
            </a:r>
            <a:r>
              <a:rPr dirty="0" sz="2200" spc="-3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Approche</a:t>
            </a:r>
            <a:r>
              <a:rPr dirty="0" sz="2200" spc="-75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agile</a:t>
            </a:r>
            <a:endParaRPr sz="2200">
              <a:latin typeface="Calibri"/>
              <a:cs typeface="Calibri"/>
            </a:endParaRPr>
          </a:p>
          <a:p>
            <a:pPr marL="188595">
              <a:lnSpc>
                <a:spcPct val="100000"/>
              </a:lnSpc>
              <a:spcBef>
                <a:spcPts val="2290"/>
              </a:spcBef>
            </a:pPr>
            <a:r>
              <a:rPr dirty="0" sz="1550">
                <a:latin typeface="Calibri"/>
                <a:cs typeface="Calibri"/>
              </a:rPr>
              <a:t>Rédigé</a:t>
            </a:r>
            <a:r>
              <a:rPr dirty="0" sz="1550" spc="8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par</a:t>
            </a:r>
            <a:r>
              <a:rPr dirty="0" sz="1550" spc="7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: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M.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Haij</a:t>
            </a:r>
            <a:r>
              <a:rPr dirty="0" sz="1550" spc="10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Oussama</a:t>
            </a:r>
            <a:r>
              <a:rPr dirty="0" sz="1550" spc="1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&amp;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M.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Goumih</a:t>
            </a:r>
            <a:r>
              <a:rPr dirty="0" sz="1550" spc="12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Mohamed</a:t>
            </a:r>
            <a:endParaRPr sz="1550">
              <a:latin typeface="Calibri"/>
              <a:cs typeface="Calibri"/>
            </a:endParaRPr>
          </a:p>
          <a:p>
            <a:pPr marL="188595">
              <a:lnSpc>
                <a:spcPct val="100000"/>
              </a:lnSpc>
              <a:spcBef>
                <a:spcPts val="45"/>
              </a:spcBef>
            </a:pPr>
            <a:r>
              <a:rPr dirty="0" sz="1550">
                <a:latin typeface="Calibri"/>
                <a:cs typeface="Calibri"/>
              </a:rPr>
              <a:t>Révisé</a:t>
            </a:r>
            <a:r>
              <a:rPr dirty="0" sz="1550" spc="9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par:</a:t>
            </a:r>
            <a:r>
              <a:rPr dirty="0" sz="1550" spc="10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Mme</a:t>
            </a:r>
            <a:r>
              <a:rPr dirty="0" sz="1550" spc="10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Laouija</a:t>
            </a:r>
            <a:r>
              <a:rPr dirty="0" sz="1550" spc="10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Soukaina</a:t>
            </a:r>
            <a:endParaRPr sz="1550">
              <a:latin typeface="Calibri"/>
              <a:cs typeface="Calibri"/>
            </a:endParaRPr>
          </a:p>
          <a:p>
            <a:pPr marL="188595">
              <a:lnSpc>
                <a:spcPct val="100000"/>
              </a:lnSpc>
              <a:spcBef>
                <a:spcPts val="90"/>
              </a:spcBef>
            </a:pPr>
            <a:r>
              <a:rPr dirty="0" sz="1550">
                <a:latin typeface="Calibri"/>
                <a:cs typeface="Calibri"/>
              </a:rPr>
              <a:t>Adapté</a:t>
            </a:r>
            <a:r>
              <a:rPr dirty="0" sz="1550" spc="6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par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: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Mme</a:t>
            </a:r>
            <a:r>
              <a:rPr dirty="0" sz="1550" spc="6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YOUALA</a:t>
            </a:r>
            <a:r>
              <a:rPr dirty="0" sz="1550" spc="90">
                <a:latin typeface="Calibri"/>
                <a:cs typeface="Calibri"/>
              </a:rPr>
              <a:t> </a:t>
            </a:r>
            <a:r>
              <a:rPr dirty="0" sz="1550" spc="-20">
                <a:latin typeface="Calibri"/>
                <a:cs typeface="Calibri"/>
              </a:rPr>
              <a:t>Asmae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590" y="179208"/>
            <a:ext cx="1232392" cy="12280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6581"/>
            <a:ext cx="268605" cy="8991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5659" y="246888"/>
            <a:ext cx="658368" cy="64922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619"/>
            <a:ext cx="3303270" cy="3333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10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258876" y="686180"/>
            <a:ext cx="11132185" cy="51206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10"/>
              </a:spcBef>
            </a:pP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Introduction</a:t>
            </a:r>
            <a:r>
              <a:rPr dirty="0" sz="1500" spc="-12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aux</a:t>
            </a:r>
            <a:r>
              <a:rPr dirty="0" sz="15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concepts</a:t>
            </a:r>
            <a:r>
              <a:rPr dirty="0" sz="1500" spc="-6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r>
              <a:rPr dirty="0" sz="1500" spc="-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(définition,</a:t>
            </a:r>
            <a:r>
              <a:rPr dirty="0" sz="1500" spc="-9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avantages,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</a:pP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outils)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80"/>
              </a:spcBef>
            </a:pPr>
            <a:endParaRPr sz="1500">
              <a:latin typeface="Calibri"/>
              <a:cs typeface="Calibri"/>
            </a:endParaRPr>
          </a:p>
          <a:p>
            <a:pPr algn="just" marL="552450">
              <a:lnSpc>
                <a:spcPct val="100000"/>
              </a:lnSpc>
            </a:pPr>
            <a:r>
              <a:rPr dirty="0" sz="1550" b="1">
                <a:solidFill>
                  <a:srgbClr val="08ACA1"/>
                </a:solidFill>
                <a:latin typeface="Calibri"/>
                <a:cs typeface="Calibri"/>
              </a:rPr>
              <a:t>Axes</a:t>
            </a:r>
            <a:r>
              <a:rPr dirty="0" sz="1550" spc="4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8ACA1"/>
                </a:solidFill>
                <a:latin typeface="Calibri"/>
                <a:cs typeface="Calibri"/>
              </a:rPr>
              <a:t>de</a:t>
            </a:r>
            <a:r>
              <a:rPr dirty="0" sz="1550" spc="6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endParaRPr sz="1550">
              <a:latin typeface="Calibri"/>
              <a:cs typeface="Calibri"/>
            </a:endParaRPr>
          </a:p>
          <a:p>
            <a:pPr algn="just" marL="752475" indent="-20002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752475" algn="l"/>
              </a:tabLst>
            </a:pPr>
            <a:r>
              <a:rPr dirty="0" sz="1550" b="1">
                <a:latin typeface="Calibri"/>
                <a:cs typeface="Calibri"/>
              </a:rPr>
              <a:t>L’intégration</a:t>
            </a:r>
            <a:r>
              <a:rPr dirty="0" sz="1550" spc="7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continue</a:t>
            </a:r>
            <a:r>
              <a:rPr dirty="0" sz="1550" spc="49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«</a:t>
            </a:r>
            <a:r>
              <a:rPr dirty="0" sz="1550" spc="6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Continuous</a:t>
            </a:r>
            <a:r>
              <a:rPr dirty="0" sz="1550" spc="8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Integration</a:t>
            </a:r>
            <a:r>
              <a:rPr dirty="0" sz="1550" spc="7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»</a:t>
            </a:r>
            <a:r>
              <a:rPr dirty="0" sz="1550" spc="60" b="1">
                <a:latin typeface="Calibri"/>
                <a:cs typeface="Calibri"/>
              </a:rPr>
              <a:t> </a:t>
            </a:r>
            <a:r>
              <a:rPr dirty="0" sz="1550" spc="-20" b="1">
                <a:latin typeface="Calibri"/>
                <a:cs typeface="Calibri"/>
              </a:rPr>
              <a:t>(CI)</a:t>
            </a:r>
            <a:endParaRPr sz="1550">
              <a:latin typeface="Calibri"/>
              <a:cs typeface="Calibri"/>
            </a:endParaRPr>
          </a:p>
          <a:p>
            <a:pPr algn="just" marL="552450" marR="5080">
              <a:lnSpc>
                <a:spcPct val="120100"/>
              </a:lnSpc>
              <a:spcBef>
                <a:spcPts val="655"/>
              </a:spcBef>
            </a:pPr>
            <a:r>
              <a:rPr dirty="0" sz="1400">
                <a:latin typeface="Calibri"/>
                <a:cs typeface="Calibri"/>
              </a:rPr>
              <a:t>Dans</a:t>
            </a:r>
            <a:r>
              <a:rPr dirty="0" sz="1400" spc="2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ce</a:t>
            </a:r>
            <a:r>
              <a:rPr dirty="0" sz="1400" spc="2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cas,</a:t>
            </a:r>
            <a:r>
              <a:rPr dirty="0" sz="1400" spc="29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l’équipe</a:t>
            </a:r>
            <a:r>
              <a:rPr dirty="0" sz="1400" spc="2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2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développement</a:t>
            </a:r>
            <a:r>
              <a:rPr dirty="0" sz="1400" spc="29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livre</a:t>
            </a:r>
            <a:r>
              <a:rPr dirty="0" sz="1400" spc="2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des</a:t>
            </a:r>
            <a:r>
              <a:rPr dirty="0" sz="1400" spc="2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petits</a:t>
            </a:r>
            <a:r>
              <a:rPr dirty="0" sz="1400" spc="2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paquets</a:t>
            </a:r>
            <a:r>
              <a:rPr dirty="0" sz="1400" spc="2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2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modifications</a:t>
            </a:r>
            <a:r>
              <a:rPr dirty="0" sz="1400" spc="2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testés</a:t>
            </a:r>
            <a:r>
              <a:rPr dirty="0" sz="1400" spc="2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unitairement</a:t>
            </a:r>
            <a:r>
              <a:rPr dirty="0" sz="1400" spc="2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sur</a:t>
            </a:r>
            <a:r>
              <a:rPr dirty="0" sz="1400" spc="29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son</a:t>
            </a:r>
            <a:r>
              <a:rPr dirty="0" sz="1400" spc="2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propre</a:t>
            </a:r>
            <a:r>
              <a:rPr dirty="0" sz="1400" spc="2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environnement</a:t>
            </a:r>
            <a:r>
              <a:rPr dirty="0" sz="1400" spc="29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de </a:t>
            </a:r>
            <a:r>
              <a:rPr dirty="0" sz="1400">
                <a:latin typeface="Calibri"/>
                <a:cs typeface="Calibri"/>
              </a:rPr>
              <a:t>développement</a:t>
            </a:r>
            <a:r>
              <a:rPr dirty="0" sz="1400" spc="1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1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modification</a:t>
            </a:r>
            <a:r>
              <a:rPr dirty="0" sz="1400" spc="1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du</a:t>
            </a:r>
            <a:r>
              <a:rPr dirty="0" sz="1400" spc="1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code</a:t>
            </a:r>
            <a:r>
              <a:rPr dirty="0" sz="1400" spc="1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source,</a:t>
            </a:r>
            <a:r>
              <a:rPr dirty="0" sz="1400" spc="1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nouvelles</a:t>
            </a:r>
            <a:r>
              <a:rPr dirty="0" sz="1400" spc="1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fonctionnalités,</a:t>
            </a:r>
            <a:r>
              <a:rPr dirty="0" sz="1400" spc="1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changement</a:t>
            </a:r>
            <a:r>
              <a:rPr dirty="0" sz="1400" spc="1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1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configuration,</a:t>
            </a:r>
            <a:r>
              <a:rPr dirty="0" sz="1400" spc="1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modification</a:t>
            </a:r>
            <a:r>
              <a:rPr dirty="0" sz="1400" spc="1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1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1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charte</a:t>
            </a:r>
            <a:r>
              <a:rPr dirty="0" sz="1400" spc="1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graphique.. </a:t>
            </a:r>
            <a:r>
              <a:rPr dirty="0" sz="1400">
                <a:latin typeface="Calibri"/>
                <a:cs typeface="Calibri"/>
              </a:rPr>
              <a:t>Chaque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paquet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est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testé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façon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automatisée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afin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garantir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que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les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critères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qualité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ont été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atteints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qu’il n’y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pas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régression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injectée </a:t>
            </a:r>
            <a:r>
              <a:rPr dirty="0" sz="1400">
                <a:latin typeface="Calibri"/>
                <a:cs typeface="Calibri"/>
              </a:rPr>
              <a:t>par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erreur: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il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s‘agit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du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Continous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Integration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Testing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(CIT). En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refus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d’un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seul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test,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livrable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est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rejeté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par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système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avec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une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explication </a:t>
            </a:r>
            <a:r>
              <a:rPr dirty="0" sz="1400">
                <a:latin typeface="Calibri"/>
                <a:cs typeface="Calibri"/>
              </a:rPr>
              <a:t>claire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pour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développeur.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 </a:t>
            </a:r>
            <a:r>
              <a:rPr dirty="0" sz="1400" spc="-10">
                <a:latin typeface="Calibri"/>
                <a:cs typeface="Calibri"/>
              </a:rPr>
              <a:t>validation,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livrable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est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ajouté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automatiquement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à</a:t>
            </a:r>
            <a:r>
              <a:rPr dirty="0" sz="1400" spc="-10">
                <a:latin typeface="Calibri"/>
                <a:cs typeface="Calibri"/>
              </a:rPr>
              <a:t> l’application.</a:t>
            </a:r>
            <a:endParaRPr sz="1400">
              <a:latin typeface="Calibri"/>
              <a:cs typeface="Calibri"/>
            </a:endParaRPr>
          </a:p>
          <a:p>
            <a:pPr algn="just" marL="552450">
              <a:lnSpc>
                <a:spcPct val="100000"/>
              </a:lnSpc>
              <a:spcBef>
                <a:spcPts val="915"/>
              </a:spcBef>
            </a:pPr>
            <a:r>
              <a:rPr dirty="0" sz="1400">
                <a:latin typeface="Calibri"/>
                <a:cs typeface="Calibri"/>
              </a:rPr>
              <a:t>Les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tests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peuvent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être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très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variés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et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reposent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sur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nombreux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logiciels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à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mettre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œuvre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-5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algn="just" lvl="1" marL="838835" indent="-286385">
              <a:lnSpc>
                <a:spcPct val="100000"/>
              </a:lnSpc>
              <a:spcBef>
                <a:spcPts val="950"/>
              </a:spcBef>
              <a:buClr>
                <a:srgbClr val="555555"/>
              </a:buClr>
              <a:buFont typeface="Arial MT"/>
              <a:buChar char="•"/>
              <a:tabLst>
                <a:tab pos="838835" algn="l"/>
              </a:tabLst>
            </a:pPr>
            <a:r>
              <a:rPr dirty="0" sz="1400" spc="-25" b="1">
                <a:latin typeface="Calibri"/>
                <a:cs typeface="Calibri"/>
              </a:rPr>
              <a:t>Test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fonctionnel</a:t>
            </a:r>
            <a:r>
              <a:rPr dirty="0" sz="1400" spc="-7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simulation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scénarios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utilisateurs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complets</a:t>
            </a:r>
            <a:endParaRPr sz="1400">
              <a:latin typeface="Calibri"/>
              <a:cs typeface="Calibri"/>
            </a:endParaRPr>
          </a:p>
          <a:p>
            <a:pPr lvl="1" marL="840740" indent="-288290">
              <a:lnSpc>
                <a:spcPct val="100000"/>
              </a:lnSpc>
              <a:spcBef>
                <a:spcPts val="950"/>
              </a:spcBef>
              <a:buClr>
                <a:srgbClr val="555555"/>
              </a:buClr>
              <a:buFont typeface="Arial MT"/>
              <a:buChar char="•"/>
              <a:tabLst>
                <a:tab pos="840740" algn="l"/>
              </a:tabLst>
            </a:pPr>
            <a:r>
              <a:rPr dirty="0" sz="1400" spc="-25" b="1">
                <a:latin typeface="Calibri"/>
                <a:cs typeface="Calibri"/>
              </a:rPr>
              <a:t>Test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technique</a:t>
            </a:r>
            <a:r>
              <a:rPr dirty="0" sz="1400" spc="-8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vérifier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bon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fonctionnement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API/Web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Services</a:t>
            </a:r>
            <a:endParaRPr sz="1400">
              <a:latin typeface="Calibri"/>
              <a:cs typeface="Calibri"/>
            </a:endParaRPr>
          </a:p>
          <a:p>
            <a:pPr lvl="1" marL="840740" indent="-288290">
              <a:lnSpc>
                <a:spcPct val="100000"/>
              </a:lnSpc>
              <a:spcBef>
                <a:spcPts val="915"/>
              </a:spcBef>
              <a:buClr>
                <a:srgbClr val="555555"/>
              </a:buClr>
              <a:buFont typeface="Arial MT"/>
              <a:buChar char="•"/>
              <a:tabLst>
                <a:tab pos="840740" algn="l"/>
              </a:tabLst>
            </a:pPr>
            <a:r>
              <a:rPr dirty="0" sz="1400" spc="-25" b="1">
                <a:latin typeface="Calibri"/>
                <a:cs typeface="Calibri"/>
              </a:rPr>
              <a:t>Test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de</a:t>
            </a:r>
            <a:r>
              <a:rPr dirty="0" sz="1400" spc="-7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qualité</a:t>
            </a:r>
            <a:r>
              <a:rPr dirty="0" sz="1400" spc="-8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du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code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vérifier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par</a:t>
            </a:r>
            <a:r>
              <a:rPr dirty="0" sz="1400" spc="-10">
                <a:latin typeface="Calibri"/>
                <a:cs typeface="Calibri"/>
              </a:rPr>
              <a:t> exemple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que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code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est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bien </a:t>
            </a:r>
            <a:r>
              <a:rPr dirty="0" sz="1400" spc="-10">
                <a:latin typeface="Calibri"/>
                <a:cs typeface="Calibri"/>
              </a:rPr>
              <a:t>commenté</a:t>
            </a:r>
            <a:endParaRPr sz="1400">
              <a:latin typeface="Calibri"/>
              <a:cs typeface="Calibri"/>
            </a:endParaRPr>
          </a:p>
          <a:p>
            <a:pPr lvl="1" marL="840740" indent="-288290">
              <a:lnSpc>
                <a:spcPct val="100000"/>
              </a:lnSpc>
              <a:spcBef>
                <a:spcPts val="950"/>
              </a:spcBef>
              <a:buClr>
                <a:srgbClr val="555555"/>
              </a:buClr>
              <a:buFont typeface="Arial MT"/>
              <a:buChar char="•"/>
              <a:tabLst>
                <a:tab pos="840740" algn="l"/>
              </a:tabLst>
            </a:pPr>
            <a:r>
              <a:rPr dirty="0" sz="1400" spc="-25" b="1">
                <a:latin typeface="Calibri"/>
                <a:cs typeface="Calibri"/>
              </a:rPr>
              <a:t>Test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de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sécurité</a:t>
            </a:r>
            <a:r>
              <a:rPr dirty="0" sz="1400" spc="-8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-10">
                <a:latin typeface="Calibri"/>
                <a:cs typeface="Calibri"/>
              </a:rPr>
              <a:t> vérification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automatique</a:t>
            </a:r>
            <a:r>
              <a:rPr dirty="0" sz="1400">
                <a:latin typeface="Calibri"/>
                <a:cs typeface="Calibri"/>
              </a:rPr>
              <a:t> de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vulnérabilité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du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code</a:t>
            </a:r>
            <a:endParaRPr sz="1400">
              <a:latin typeface="Calibri"/>
              <a:cs typeface="Calibri"/>
            </a:endParaRPr>
          </a:p>
          <a:p>
            <a:pPr lvl="1" marL="840740" indent="-288290">
              <a:lnSpc>
                <a:spcPct val="100000"/>
              </a:lnSpc>
              <a:spcBef>
                <a:spcPts val="950"/>
              </a:spcBef>
              <a:buClr>
                <a:srgbClr val="555555"/>
              </a:buClr>
              <a:buFont typeface="Arial MT"/>
              <a:buChar char="•"/>
              <a:tabLst>
                <a:tab pos="840740" algn="l"/>
              </a:tabLst>
            </a:pPr>
            <a:r>
              <a:rPr dirty="0" sz="1400" spc="-25" b="1">
                <a:latin typeface="Calibri"/>
                <a:cs typeface="Calibri"/>
              </a:rPr>
              <a:t>Test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de</a:t>
            </a:r>
            <a:r>
              <a:rPr dirty="0" sz="1400" spc="-6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performance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test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 </a:t>
            </a:r>
            <a:r>
              <a:rPr dirty="0" sz="1400" spc="-10">
                <a:latin typeface="Calibri"/>
                <a:cs typeface="Calibri"/>
              </a:rPr>
              <a:t>montée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 charge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automatique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sur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l’ensemble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 </a:t>
            </a:r>
            <a:r>
              <a:rPr dirty="0" sz="1400" spc="-10">
                <a:latin typeface="Calibri"/>
                <a:cs typeface="Calibri"/>
              </a:rPr>
              <a:t>l’application</a:t>
            </a:r>
            <a:endParaRPr sz="1400">
              <a:latin typeface="Calibri"/>
              <a:cs typeface="Calibri"/>
            </a:endParaRPr>
          </a:p>
          <a:p>
            <a:pPr lvl="1" marL="840740" indent="-288290">
              <a:lnSpc>
                <a:spcPct val="100000"/>
              </a:lnSpc>
              <a:spcBef>
                <a:spcPts val="910"/>
              </a:spcBef>
              <a:buClr>
                <a:srgbClr val="555555"/>
              </a:buClr>
              <a:buFont typeface="Arial MT"/>
              <a:buChar char="•"/>
              <a:tabLst>
                <a:tab pos="840740" algn="l"/>
              </a:tabLst>
            </a:pPr>
            <a:r>
              <a:rPr dirty="0" sz="1400" spc="-25" b="1">
                <a:latin typeface="Calibri"/>
                <a:cs typeface="Calibri"/>
              </a:rPr>
              <a:t>Test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ergonomique</a:t>
            </a:r>
            <a:r>
              <a:rPr dirty="0" sz="1400" spc="-11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vérification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l’écart graphique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avec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version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précédente.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6581"/>
            <a:ext cx="268605" cy="8991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811779" y="246888"/>
            <a:ext cx="8842375" cy="6213475"/>
            <a:chOff x="2811779" y="246888"/>
            <a:chExt cx="8842375" cy="621347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5660" y="246888"/>
              <a:ext cx="658368" cy="6492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1779" y="2368295"/>
              <a:ext cx="6364223" cy="409194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407619"/>
            <a:ext cx="3303270" cy="3333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10</a:t>
            </a:fld>
          </a:p>
        </p:txBody>
      </p:sp>
      <p:sp>
        <p:nvSpPr>
          <p:cNvPr id="12" name="object 12" descr=""/>
          <p:cNvSpPr txBox="1"/>
          <p:nvPr/>
        </p:nvSpPr>
        <p:spPr>
          <a:xfrm>
            <a:off x="258876" y="686180"/>
            <a:ext cx="5723255" cy="14331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10"/>
              </a:spcBef>
            </a:pP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Introduction</a:t>
            </a:r>
            <a:r>
              <a:rPr dirty="0" sz="1500" spc="-12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aux</a:t>
            </a:r>
            <a:r>
              <a:rPr dirty="0" sz="15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concepts</a:t>
            </a:r>
            <a:r>
              <a:rPr dirty="0" sz="1500" spc="-6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r>
              <a:rPr dirty="0" sz="1500" spc="-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(définition,</a:t>
            </a:r>
            <a:r>
              <a:rPr dirty="0" sz="1500" spc="-9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avantages,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</a:pP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outils)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80"/>
              </a:spcBef>
            </a:pPr>
            <a:endParaRPr sz="15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dirty="0" sz="1550" b="1">
                <a:solidFill>
                  <a:srgbClr val="08ACA1"/>
                </a:solidFill>
                <a:latin typeface="Calibri"/>
                <a:cs typeface="Calibri"/>
              </a:rPr>
              <a:t>Axes</a:t>
            </a:r>
            <a:r>
              <a:rPr dirty="0" sz="1550" spc="4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8ACA1"/>
                </a:solidFill>
                <a:latin typeface="Calibri"/>
                <a:cs typeface="Calibri"/>
              </a:rPr>
              <a:t>de</a:t>
            </a:r>
            <a:r>
              <a:rPr dirty="0" sz="1550" spc="6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endParaRPr sz="15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  <a:spcBef>
                <a:spcPts val="869"/>
              </a:spcBef>
            </a:pPr>
            <a:r>
              <a:rPr dirty="0" sz="1550" b="1">
                <a:latin typeface="Calibri"/>
                <a:cs typeface="Calibri"/>
              </a:rPr>
              <a:t>2.</a:t>
            </a:r>
            <a:r>
              <a:rPr dirty="0" sz="1550" spc="8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Le</a:t>
            </a:r>
            <a:r>
              <a:rPr dirty="0" sz="1550" spc="7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déploiement</a:t>
            </a:r>
            <a:r>
              <a:rPr dirty="0" sz="1550" spc="12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continue</a:t>
            </a:r>
            <a:r>
              <a:rPr dirty="0" sz="1550" spc="80" b="1">
                <a:latin typeface="Calibri"/>
                <a:cs typeface="Calibri"/>
              </a:rPr>
              <a:t>  </a:t>
            </a:r>
            <a:r>
              <a:rPr dirty="0" sz="1550" b="1">
                <a:latin typeface="Calibri"/>
                <a:cs typeface="Calibri"/>
              </a:rPr>
              <a:t>«</a:t>
            </a:r>
            <a:r>
              <a:rPr dirty="0" sz="1550" spc="9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Continuous</a:t>
            </a:r>
            <a:r>
              <a:rPr dirty="0" sz="1550" spc="114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Deployment</a:t>
            </a:r>
            <a:r>
              <a:rPr dirty="0" sz="1550" spc="8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»</a:t>
            </a:r>
            <a:r>
              <a:rPr dirty="0" sz="1550" spc="90" b="1">
                <a:latin typeface="Calibri"/>
                <a:cs typeface="Calibri"/>
              </a:rPr>
              <a:t> </a:t>
            </a:r>
            <a:r>
              <a:rPr dirty="0" sz="1550" spc="-20" b="1">
                <a:latin typeface="Calibri"/>
                <a:cs typeface="Calibri"/>
              </a:rPr>
              <a:t>(CD)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621151" y="6331711"/>
            <a:ext cx="425577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i="1">
                <a:latin typeface="Calibri"/>
                <a:cs typeface="Calibri"/>
              </a:rPr>
              <a:t>Source</a:t>
            </a:r>
            <a:r>
              <a:rPr dirty="0" sz="1000" spc="105" i="1">
                <a:latin typeface="Calibri"/>
                <a:cs typeface="Calibri"/>
              </a:rPr>
              <a:t> </a:t>
            </a:r>
            <a:r>
              <a:rPr dirty="0" sz="1000" i="1">
                <a:latin typeface="Calibri"/>
                <a:cs typeface="Calibri"/>
              </a:rPr>
              <a:t>:</a:t>
            </a:r>
            <a:r>
              <a:rPr dirty="0" sz="1000" spc="250" i="1">
                <a:latin typeface="Calibri"/>
                <a:cs typeface="Calibri"/>
              </a:rPr>
              <a:t> </a:t>
            </a:r>
            <a:r>
              <a:rPr dirty="0" sz="1000" spc="-10" i="1">
                <a:latin typeface="Calibri"/>
                <a:cs typeface="Calibri"/>
              </a:rPr>
              <a:t>https://</a:t>
            </a:r>
            <a:r>
              <a:rPr dirty="0" sz="1000" spc="-10" i="1">
                <a:latin typeface="Calibri"/>
                <a:cs typeface="Calibri"/>
                <a:hlinkClick r:id="rId5"/>
              </a:rPr>
              <a:t>www.aodb.com/offres/devsecfinops/audit-et-optimisation-devops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6581"/>
            <a:ext cx="268605" cy="8991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5659" y="246888"/>
            <a:ext cx="658368" cy="64922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619"/>
            <a:ext cx="3303270" cy="3333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10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258876" y="686180"/>
            <a:ext cx="11137265" cy="42786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10"/>
              </a:spcBef>
            </a:pP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Introduction</a:t>
            </a:r>
            <a:r>
              <a:rPr dirty="0" sz="1500" spc="-12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aux</a:t>
            </a:r>
            <a:r>
              <a:rPr dirty="0" sz="15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concepts</a:t>
            </a:r>
            <a:r>
              <a:rPr dirty="0" sz="1500" spc="-6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r>
              <a:rPr dirty="0" sz="1500" spc="-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(définition,</a:t>
            </a:r>
            <a:r>
              <a:rPr dirty="0" sz="1500" spc="-9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avantages,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</a:pP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outils)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80"/>
              </a:spcBef>
            </a:pPr>
            <a:endParaRPr sz="15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dirty="0" sz="1550" b="1">
                <a:solidFill>
                  <a:srgbClr val="08ACA1"/>
                </a:solidFill>
                <a:latin typeface="Calibri"/>
                <a:cs typeface="Calibri"/>
              </a:rPr>
              <a:t>Axes</a:t>
            </a:r>
            <a:r>
              <a:rPr dirty="0" sz="1550" spc="4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8ACA1"/>
                </a:solidFill>
                <a:latin typeface="Calibri"/>
                <a:cs typeface="Calibri"/>
              </a:rPr>
              <a:t>de</a:t>
            </a:r>
            <a:r>
              <a:rPr dirty="0" sz="1550" spc="6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endParaRPr sz="1550">
              <a:latin typeface="Calibri"/>
              <a:cs typeface="Calibri"/>
            </a:endParaRPr>
          </a:p>
          <a:p>
            <a:pPr marL="752475" indent="-200025">
              <a:lnSpc>
                <a:spcPct val="100000"/>
              </a:lnSpc>
              <a:spcBef>
                <a:spcPts val="869"/>
              </a:spcBef>
              <a:buAutoNum type="arabicPeriod" startAt="2"/>
              <a:tabLst>
                <a:tab pos="752475" algn="l"/>
              </a:tabLst>
            </a:pPr>
            <a:r>
              <a:rPr dirty="0" sz="1550" b="1">
                <a:latin typeface="Calibri"/>
                <a:cs typeface="Calibri"/>
              </a:rPr>
              <a:t>Le</a:t>
            </a:r>
            <a:r>
              <a:rPr dirty="0" sz="1550" spc="7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déploiement</a:t>
            </a:r>
            <a:r>
              <a:rPr dirty="0" sz="1550" spc="13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continue</a:t>
            </a:r>
            <a:r>
              <a:rPr dirty="0" sz="1550" spc="85" b="1">
                <a:latin typeface="Calibri"/>
                <a:cs typeface="Calibri"/>
              </a:rPr>
              <a:t>  </a:t>
            </a:r>
            <a:r>
              <a:rPr dirty="0" sz="1550" b="1">
                <a:latin typeface="Calibri"/>
                <a:cs typeface="Calibri"/>
              </a:rPr>
              <a:t>«</a:t>
            </a:r>
            <a:r>
              <a:rPr dirty="0" sz="1550" spc="10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Continuous</a:t>
            </a:r>
            <a:r>
              <a:rPr dirty="0" sz="1550" spc="12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Deployment</a:t>
            </a:r>
            <a:r>
              <a:rPr dirty="0" sz="1550" spc="9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»</a:t>
            </a:r>
            <a:r>
              <a:rPr dirty="0" sz="1550" spc="100" b="1">
                <a:latin typeface="Calibri"/>
                <a:cs typeface="Calibri"/>
              </a:rPr>
              <a:t> </a:t>
            </a:r>
            <a:r>
              <a:rPr dirty="0" sz="1550" spc="-20" b="1">
                <a:latin typeface="Calibri"/>
                <a:cs typeface="Calibri"/>
              </a:rPr>
              <a:t>(CD)</a:t>
            </a:r>
            <a:endParaRPr sz="15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  <a:spcBef>
                <a:spcPts val="994"/>
              </a:spcBef>
            </a:pPr>
            <a:r>
              <a:rPr dirty="0" sz="1400" spc="-30">
                <a:latin typeface="Calibri"/>
                <a:cs typeface="Calibri"/>
              </a:rPr>
              <a:t>L’équipe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DevOps</a:t>
            </a:r>
            <a:r>
              <a:rPr dirty="0" sz="1400" spc="-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met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place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l’automatisation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processus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déploiement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à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partir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version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l’application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validée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lors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du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processus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CI.</a:t>
            </a:r>
            <a:endParaRPr sz="14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  <a:spcBef>
                <a:spcPts val="910"/>
              </a:spcBef>
            </a:pPr>
            <a:r>
              <a:rPr dirty="0" sz="1400">
                <a:latin typeface="Calibri"/>
                <a:cs typeface="Calibri"/>
              </a:rPr>
              <a:t>Dans</a:t>
            </a:r>
            <a:r>
              <a:rPr dirty="0" sz="1400" spc="1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ce</a:t>
            </a:r>
            <a:r>
              <a:rPr dirty="0" sz="1400" spc="1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cas,</a:t>
            </a:r>
            <a:r>
              <a:rPr dirty="0" sz="1400" spc="1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un</a:t>
            </a:r>
            <a:r>
              <a:rPr dirty="0" sz="1400" spc="1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script</a:t>
            </a:r>
            <a:r>
              <a:rPr dirty="0" sz="1400" spc="1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1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déploiement</a:t>
            </a:r>
            <a:r>
              <a:rPr dirty="0" sz="1400" spc="1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sur</a:t>
            </a:r>
            <a:r>
              <a:rPr dirty="0" sz="1400" spc="1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mesure</a:t>
            </a:r>
            <a:r>
              <a:rPr dirty="0" sz="1400" spc="1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est</a:t>
            </a:r>
            <a:r>
              <a:rPr dirty="0" sz="1400" spc="1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conçu</a:t>
            </a:r>
            <a:r>
              <a:rPr dirty="0" sz="1400" spc="1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afin</a:t>
            </a:r>
            <a:r>
              <a:rPr dirty="0" sz="1400" spc="1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1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veiller</a:t>
            </a:r>
            <a:r>
              <a:rPr dirty="0" sz="1400" spc="1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à</a:t>
            </a:r>
            <a:r>
              <a:rPr dirty="0" sz="1400" spc="1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ce</a:t>
            </a:r>
            <a:r>
              <a:rPr dirty="0" sz="1400" spc="1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que</a:t>
            </a:r>
            <a:r>
              <a:rPr dirty="0" sz="1400" spc="1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l’installation</a:t>
            </a:r>
            <a:r>
              <a:rPr dirty="0" sz="1400" spc="1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du</a:t>
            </a:r>
            <a:r>
              <a:rPr dirty="0" sz="1400" spc="1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logiciel</a:t>
            </a:r>
            <a:r>
              <a:rPr dirty="0" sz="1400" spc="1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</a:t>
            </a:r>
            <a:r>
              <a:rPr dirty="0" sz="1400" spc="1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production</a:t>
            </a:r>
            <a:r>
              <a:rPr dirty="0" sz="1400" spc="1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respecte</a:t>
            </a:r>
            <a:r>
              <a:rPr dirty="0" sz="1400" spc="1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tous</a:t>
            </a:r>
            <a:r>
              <a:rPr dirty="0" sz="1400" spc="14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les</a:t>
            </a:r>
            <a:endParaRPr sz="14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  <a:spcBef>
                <a:spcPts val="340"/>
              </a:spcBef>
            </a:pPr>
            <a:r>
              <a:rPr dirty="0" sz="1400">
                <a:latin typeface="Calibri"/>
                <a:cs typeface="Calibri"/>
              </a:rPr>
              <a:t>critères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d’infrastructure,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sécurité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et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performance.</a:t>
            </a:r>
            <a:endParaRPr sz="14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  <a:spcBef>
                <a:spcPts val="950"/>
              </a:spcBef>
            </a:pPr>
            <a:r>
              <a:rPr dirty="0" sz="1400">
                <a:latin typeface="Calibri"/>
                <a:cs typeface="Calibri"/>
              </a:rPr>
              <a:t>Les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déploiements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automatiques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doivent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gérer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milliers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paramètres, </a:t>
            </a:r>
            <a:r>
              <a:rPr dirty="0" sz="1400" spc="-25">
                <a:latin typeface="Calibri"/>
                <a:cs typeface="Calibri"/>
              </a:rPr>
              <a:t>c’est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pourquoi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il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est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préférable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confier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l’opération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à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une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machine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afin</a:t>
            </a:r>
            <a:endParaRPr sz="14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latin typeface="Calibri"/>
                <a:cs typeface="Calibri"/>
              </a:rPr>
              <a:t>de </a:t>
            </a:r>
            <a:r>
              <a:rPr dirty="0" sz="1400" spc="-10">
                <a:latin typeface="Calibri"/>
                <a:cs typeface="Calibri"/>
              </a:rPr>
              <a:t>garantir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succès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l’opération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 spc="-5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lvl="1" marL="840740" indent="-288290">
              <a:lnSpc>
                <a:spcPct val="100000"/>
              </a:lnSpc>
              <a:spcBef>
                <a:spcPts val="950"/>
              </a:spcBef>
              <a:buClr>
                <a:srgbClr val="555555"/>
              </a:buClr>
              <a:buFont typeface="Arial MT"/>
              <a:buChar char="•"/>
              <a:tabLst>
                <a:tab pos="840740" algn="l"/>
              </a:tabLst>
            </a:pPr>
            <a:r>
              <a:rPr dirty="0" sz="1400" b="1">
                <a:latin typeface="Calibri"/>
                <a:cs typeface="Calibri"/>
              </a:rPr>
              <a:t>La</a:t>
            </a:r>
            <a:r>
              <a:rPr dirty="0" sz="1400" spc="-8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gestion</a:t>
            </a:r>
            <a:r>
              <a:rPr dirty="0" sz="1400" spc="-9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de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la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sécurité</a:t>
            </a:r>
            <a:r>
              <a:rPr dirty="0" sz="1400" spc="-8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permissions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du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système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10">
                <a:latin typeface="Calibri"/>
                <a:cs typeface="Calibri"/>
              </a:rPr>
              <a:t> fichier, </a:t>
            </a:r>
            <a:r>
              <a:rPr dirty="0" sz="1400">
                <a:latin typeface="Calibri"/>
                <a:cs typeface="Calibri"/>
              </a:rPr>
              <a:t>des </a:t>
            </a:r>
            <a:r>
              <a:rPr dirty="0" sz="1400" spc="-20">
                <a:latin typeface="Calibri"/>
                <a:cs typeface="Calibri"/>
              </a:rPr>
              <a:t>End-</a:t>
            </a:r>
            <a:r>
              <a:rPr dirty="0" sz="1400">
                <a:latin typeface="Calibri"/>
                <a:cs typeface="Calibri"/>
              </a:rPr>
              <a:t>points,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configurations</a:t>
            </a:r>
            <a:endParaRPr sz="1400">
              <a:latin typeface="Calibri"/>
              <a:cs typeface="Calibri"/>
            </a:endParaRPr>
          </a:p>
          <a:p>
            <a:pPr lvl="1" marL="840740" indent="-288290">
              <a:lnSpc>
                <a:spcPct val="100000"/>
              </a:lnSpc>
              <a:spcBef>
                <a:spcPts val="915"/>
              </a:spcBef>
              <a:buClr>
                <a:srgbClr val="555555"/>
              </a:buClr>
              <a:buFont typeface="Arial MT"/>
              <a:buChar char="•"/>
              <a:tabLst>
                <a:tab pos="840740" algn="l"/>
              </a:tabLst>
            </a:pPr>
            <a:r>
              <a:rPr dirty="0" sz="1400" b="1">
                <a:latin typeface="Calibri"/>
                <a:cs typeface="Calibri"/>
              </a:rPr>
              <a:t>La</a:t>
            </a:r>
            <a:r>
              <a:rPr dirty="0" sz="1400" spc="-7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gestion</a:t>
            </a:r>
            <a:r>
              <a:rPr dirty="0" sz="1400" spc="-9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du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contenu</a:t>
            </a:r>
            <a:r>
              <a:rPr dirty="0" sz="1400" spc="-9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migration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automatique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du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contenu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dans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nouvelle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version</a:t>
            </a:r>
            <a:endParaRPr sz="1400">
              <a:latin typeface="Calibri"/>
              <a:cs typeface="Calibri"/>
            </a:endParaRPr>
          </a:p>
          <a:p>
            <a:pPr lvl="1" marL="840740" indent="-288290">
              <a:lnSpc>
                <a:spcPct val="100000"/>
              </a:lnSpc>
              <a:spcBef>
                <a:spcPts val="950"/>
              </a:spcBef>
              <a:buClr>
                <a:srgbClr val="555555"/>
              </a:buClr>
              <a:buFont typeface="Arial MT"/>
              <a:buChar char="•"/>
              <a:tabLst>
                <a:tab pos="840740" algn="l"/>
              </a:tabLst>
            </a:pPr>
            <a:r>
              <a:rPr dirty="0" sz="1400" b="1">
                <a:latin typeface="Calibri"/>
                <a:cs typeface="Calibri"/>
              </a:rPr>
              <a:t>La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gestion</a:t>
            </a:r>
            <a:r>
              <a:rPr dirty="0" sz="1400" spc="-9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des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backup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mise en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place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d’un backup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 </a:t>
            </a:r>
            <a:r>
              <a:rPr dirty="0" sz="1400" spc="-10">
                <a:latin typeface="Calibri"/>
                <a:cs typeface="Calibri"/>
              </a:rPr>
              <a:t>déploiement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automatique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permettant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un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retour </a:t>
            </a:r>
            <a:r>
              <a:rPr dirty="0" sz="1400" spc="-10">
                <a:latin typeface="Calibri"/>
                <a:cs typeface="Calibri"/>
              </a:rPr>
              <a:t>arrière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très </a:t>
            </a:r>
            <a:r>
              <a:rPr dirty="0" sz="1400" spc="-10">
                <a:latin typeface="Calibri"/>
                <a:cs typeface="Calibri"/>
              </a:rPr>
              <a:t>rapide</a:t>
            </a:r>
            <a:endParaRPr sz="1400">
              <a:latin typeface="Calibri"/>
              <a:cs typeface="Calibri"/>
            </a:endParaRPr>
          </a:p>
          <a:p>
            <a:pPr lvl="1" marL="840740" indent="-288290">
              <a:lnSpc>
                <a:spcPct val="100000"/>
              </a:lnSpc>
              <a:spcBef>
                <a:spcPts val="950"/>
              </a:spcBef>
              <a:buClr>
                <a:srgbClr val="555555"/>
              </a:buClr>
              <a:buFont typeface="Arial MT"/>
              <a:buChar char="•"/>
              <a:tabLst>
                <a:tab pos="840740" algn="l"/>
              </a:tabLst>
            </a:pPr>
            <a:r>
              <a:rPr dirty="0" sz="1400" b="1">
                <a:latin typeface="Calibri"/>
                <a:cs typeface="Calibri"/>
              </a:rPr>
              <a:t>La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gestion</a:t>
            </a:r>
            <a:r>
              <a:rPr dirty="0" sz="1400" spc="-9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de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la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performance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l’activation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systèmes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 caches,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reverse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proxy,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CDN,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etc..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6581"/>
            <a:ext cx="268605" cy="8991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5659" y="246888"/>
            <a:ext cx="658368" cy="64922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619"/>
            <a:ext cx="3303270" cy="3333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10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258876" y="686180"/>
            <a:ext cx="11137265" cy="53721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10"/>
              </a:spcBef>
            </a:pP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Introduction</a:t>
            </a:r>
            <a:r>
              <a:rPr dirty="0" sz="1500" spc="-12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aux</a:t>
            </a:r>
            <a:r>
              <a:rPr dirty="0" sz="15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concepts</a:t>
            </a:r>
            <a:r>
              <a:rPr dirty="0" sz="1500" spc="-6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r>
              <a:rPr dirty="0" sz="1500" spc="-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(définition,</a:t>
            </a:r>
            <a:r>
              <a:rPr dirty="0" sz="1500" spc="-9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avantages,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</a:pP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outils)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80"/>
              </a:spcBef>
            </a:pPr>
            <a:endParaRPr sz="15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dirty="0" sz="1550" b="1">
                <a:solidFill>
                  <a:srgbClr val="08ACA1"/>
                </a:solidFill>
                <a:latin typeface="Calibri"/>
                <a:cs typeface="Calibri"/>
              </a:rPr>
              <a:t>Etapes</a:t>
            </a:r>
            <a:r>
              <a:rPr dirty="0" sz="1550" spc="8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8ACA1"/>
                </a:solidFill>
                <a:latin typeface="Calibri"/>
                <a:cs typeface="Calibri"/>
              </a:rPr>
              <a:t>du</a:t>
            </a:r>
            <a:r>
              <a:rPr dirty="0" sz="1550" spc="4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8ACA1"/>
                </a:solidFill>
                <a:latin typeface="Calibri"/>
                <a:cs typeface="Calibri"/>
              </a:rPr>
              <a:t>cycle</a:t>
            </a:r>
            <a:r>
              <a:rPr dirty="0" sz="1550" spc="10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8ACA1"/>
                </a:solidFill>
                <a:latin typeface="Calibri"/>
                <a:cs typeface="Calibri"/>
              </a:rPr>
              <a:t>de</a:t>
            </a:r>
            <a:r>
              <a:rPr dirty="0" sz="1550" spc="2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8ACA1"/>
                </a:solidFill>
                <a:latin typeface="Calibri"/>
                <a:cs typeface="Calibri"/>
              </a:rPr>
              <a:t>vie</a:t>
            </a:r>
            <a:r>
              <a:rPr dirty="0" sz="1550" spc="2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endParaRPr sz="15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  <a:spcBef>
                <a:spcPts val="1305"/>
              </a:spcBef>
            </a:pPr>
            <a:r>
              <a:rPr dirty="0" sz="1550" b="1">
                <a:latin typeface="Calibri"/>
                <a:cs typeface="Calibri"/>
              </a:rPr>
              <a:t>3.</a:t>
            </a:r>
            <a:r>
              <a:rPr dirty="0" sz="1550" spc="9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L’Infrastructure-as-Code</a:t>
            </a:r>
            <a:r>
              <a:rPr dirty="0" sz="1550" spc="165" b="1">
                <a:latin typeface="Calibri"/>
                <a:cs typeface="Calibri"/>
              </a:rPr>
              <a:t> </a:t>
            </a:r>
            <a:r>
              <a:rPr dirty="0" sz="1550" spc="-20" b="1">
                <a:latin typeface="Calibri"/>
                <a:cs typeface="Calibri"/>
              </a:rPr>
              <a:t>(IaC)</a:t>
            </a:r>
            <a:endParaRPr sz="1550">
              <a:latin typeface="Calibri"/>
              <a:cs typeface="Calibri"/>
            </a:endParaRPr>
          </a:p>
          <a:p>
            <a:pPr marL="725805" indent="-173355">
              <a:lnSpc>
                <a:spcPts val="1670"/>
              </a:lnSpc>
              <a:spcBef>
                <a:spcPts val="1530"/>
              </a:spcBef>
              <a:buClr>
                <a:srgbClr val="555555"/>
              </a:buClr>
              <a:buFont typeface="Wingdings"/>
              <a:buChar char=""/>
              <a:tabLst>
                <a:tab pos="725805" algn="l"/>
              </a:tabLst>
            </a:pPr>
            <a:r>
              <a:rPr dirty="0" sz="1400">
                <a:latin typeface="Calibri"/>
                <a:cs typeface="Calibri"/>
              </a:rPr>
              <a:t>Basée</a:t>
            </a:r>
            <a:r>
              <a:rPr dirty="0" sz="1400" spc="1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sur</a:t>
            </a:r>
            <a:r>
              <a:rPr dirty="0" sz="1400" spc="1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114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Cloud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1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110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virtualisation</a:t>
            </a:r>
            <a:r>
              <a:rPr dirty="0" sz="1400" spc="10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et</a:t>
            </a:r>
            <a:r>
              <a:rPr dirty="0" sz="1400" spc="1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140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gestion</a:t>
            </a:r>
            <a:r>
              <a:rPr dirty="0" sz="1400" spc="10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de</a:t>
            </a:r>
            <a:r>
              <a:rPr dirty="0" sz="1400" spc="11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conteneurs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1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l’objectif</a:t>
            </a:r>
            <a:r>
              <a:rPr dirty="0" sz="1400" spc="1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1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l’Infrastructure</a:t>
            </a:r>
            <a:r>
              <a:rPr dirty="0" sz="1400" spc="1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1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Code</a:t>
            </a:r>
            <a:r>
              <a:rPr dirty="0" sz="1400" spc="1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(IaC)</a:t>
            </a:r>
            <a:r>
              <a:rPr dirty="0" sz="1400" spc="1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est</a:t>
            </a:r>
            <a:r>
              <a:rPr dirty="0" sz="1400" spc="1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114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rendre</a:t>
            </a:r>
            <a:r>
              <a:rPr dirty="0" sz="1400" spc="114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les</a:t>
            </a:r>
            <a:r>
              <a:rPr dirty="0" sz="1400" spc="1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infrastructures</a:t>
            </a:r>
            <a:endParaRPr sz="1400">
              <a:latin typeface="Calibri"/>
              <a:cs typeface="Calibri"/>
            </a:endParaRPr>
          </a:p>
          <a:p>
            <a:pPr marL="726440">
              <a:lnSpc>
                <a:spcPts val="1670"/>
              </a:lnSpc>
            </a:pPr>
            <a:r>
              <a:rPr dirty="0" sz="1400" spc="-10">
                <a:latin typeface="Calibri"/>
                <a:cs typeface="Calibri"/>
              </a:rPr>
              <a:t>reproductibles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simplement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et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façon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illimitée.</a:t>
            </a:r>
            <a:endParaRPr sz="1400">
              <a:latin typeface="Calibri"/>
              <a:cs typeface="Calibri"/>
            </a:endParaRPr>
          </a:p>
          <a:p>
            <a:pPr algn="just" marL="725170" marR="6350" indent="-172720">
              <a:lnSpc>
                <a:spcPct val="100800"/>
              </a:lnSpc>
              <a:spcBef>
                <a:spcPts val="1190"/>
              </a:spcBef>
              <a:buClr>
                <a:srgbClr val="555555"/>
              </a:buClr>
              <a:buFont typeface="Wingdings"/>
              <a:buChar char=""/>
              <a:tabLst>
                <a:tab pos="726440" algn="l"/>
              </a:tabLst>
            </a:pPr>
            <a:r>
              <a:rPr dirty="0" sz="1400">
                <a:latin typeface="Calibri"/>
                <a:cs typeface="Calibri"/>
              </a:rPr>
              <a:t>Plus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besoin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d’aller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installer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serveurs,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lourdes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procédures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d’installation logiciels et de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configurations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manuelles,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l’approche </a:t>
            </a:r>
            <a:r>
              <a:rPr dirty="0" sz="1400">
                <a:latin typeface="Calibri"/>
                <a:cs typeface="Calibri"/>
              </a:rPr>
              <a:t>IaC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permet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de </a:t>
            </a:r>
            <a:r>
              <a:rPr dirty="0" sz="1400" spc="-25">
                <a:latin typeface="Calibri"/>
                <a:cs typeface="Calibri"/>
              </a:rPr>
              <a:t>	</a:t>
            </a:r>
            <a:r>
              <a:rPr dirty="0" sz="1400">
                <a:latin typeface="Calibri"/>
                <a:cs typeface="Calibri"/>
              </a:rPr>
              <a:t>scripter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création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automatique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des </a:t>
            </a:r>
            <a:r>
              <a:rPr dirty="0" sz="1400" spc="-10">
                <a:latin typeface="Calibri"/>
                <a:cs typeface="Calibri"/>
              </a:rPr>
              <a:t>infrastructures</a:t>
            </a:r>
            <a:r>
              <a:rPr dirty="0" sz="1400">
                <a:latin typeface="Calibri"/>
                <a:cs typeface="Calibri"/>
              </a:rPr>
              <a:t> de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vos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applications,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permettant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créer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des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environnement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iso-</a:t>
            </a:r>
            <a:r>
              <a:rPr dirty="0" sz="1400">
                <a:latin typeface="Calibri"/>
                <a:cs typeface="Calibri"/>
              </a:rPr>
              <a:t>production,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versionner </a:t>
            </a:r>
            <a:r>
              <a:rPr dirty="0" sz="1400" spc="-10">
                <a:latin typeface="Calibri"/>
                <a:cs typeface="Calibri"/>
              </a:rPr>
              <a:t>	</a:t>
            </a:r>
            <a:r>
              <a:rPr dirty="0" sz="1400">
                <a:latin typeface="Calibri"/>
                <a:cs typeface="Calibri"/>
              </a:rPr>
              <a:t>votre</a:t>
            </a:r>
            <a:r>
              <a:rPr dirty="0" sz="1400" spc="-8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infrastructure,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bien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plus</a:t>
            </a:r>
            <a:r>
              <a:rPr dirty="0" sz="1400" spc="-10">
                <a:latin typeface="Calibri"/>
                <a:cs typeface="Calibri"/>
              </a:rPr>
              <a:t> encore.</a:t>
            </a:r>
            <a:endParaRPr sz="1400">
              <a:latin typeface="Calibri"/>
              <a:cs typeface="Calibri"/>
            </a:endParaRPr>
          </a:p>
          <a:p>
            <a:pPr marL="725805" indent="-173355">
              <a:lnSpc>
                <a:spcPct val="100000"/>
              </a:lnSpc>
              <a:spcBef>
                <a:spcPts val="1205"/>
              </a:spcBef>
              <a:buClr>
                <a:srgbClr val="555555"/>
              </a:buClr>
              <a:buFont typeface="Wingdings"/>
              <a:buChar char=""/>
              <a:tabLst>
                <a:tab pos="725805" algn="l"/>
              </a:tabLst>
            </a:pPr>
            <a:r>
              <a:rPr dirty="0" sz="1400">
                <a:latin typeface="Calibri"/>
                <a:cs typeface="Calibri"/>
              </a:rPr>
              <a:t>Les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bénéfices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sont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multiples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840740" indent="-288290">
              <a:lnSpc>
                <a:spcPts val="1670"/>
              </a:lnSpc>
              <a:spcBef>
                <a:spcPts val="1200"/>
              </a:spcBef>
              <a:buClr>
                <a:srgbClr val="555555"/>
              </a:buClr>
              <a:buChar char="-"/>
              <a:tabLst>
                <a:tab pos="840740" algn="l"/>
              </a:tabLst>
            </a:pPr>
            <a:r>
              <a:rPr dirty="0" u="sng" sz="1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Pour</a:t>
            </a:r>
            <a:r>
              <a:rPr dirty="0" u="sng" sz="1400" spc="13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les</a:t>
            </a:r>
            <a:r>
              <a:rPr dirty="0" u="sng" sz="1400" spc="114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équipes</a:t>
            </a:r>
            <a:r>
              <a:rPr dirty="0" u="sng" sz="1400" spc="1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dirty="0" u="sng" sz="1400" spc="114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développement</a:t>
            </a:r>
            <a:r>
              <a:rPr dirty="0" u="sng" sz="1400" spc="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1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ils</a:t>
            </a:r>
            <a:r>
              <a:rPr dirty="0" sz="1400" spc="1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bénéficient</a:t>
            </a:r>
            <a:r>
              <a:rPr dirty="0" sz="1400" spc="1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d’instances</a:t>
            </a:r>
            <a:r>
              <a:rPr dirty="0" sz="1400" spc="1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iso-</a:t>
            </a:r>
            <a:r>
              <a:rPr dirty="0" sz="1400">
                <a:latin typeface="Calibri"/>
                <a:cs typeface="Calibri"/>
              </a:rPr>
              <a:t>production</a:t>
            </a:r>
            <a:r>
              <a:rPr dirty="0" sz="1400" spc="114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à</a:t>
            </a:r>
            <a:r>
              <a:rPr dirty="0" sz="1400" spc="1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1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demande</a:t>
            </a:r>
            <a:r>
              <a:rPr dirty="0" sz="1400" spc="114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pour</a:t>
            </a:r>
            <a:r>
              <a:rPr dirty="0" sz="1400" spc="1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réaliser</a:t>
            </a:r>
            <a:r>
              <a:rPr dirty="0" sz="1400" spc="1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leurs</a:t>
            </a:r>
            <a:r>
              <a:rPr dirty="0" sz="1400" spc="1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travaux,</a:t>
            </a:r>
            <a:r>
              <a:rPr dirty="0" sz="1400" spc="1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ils</a:t>
            </a:r>
            <a:r>
              <a:rPr dirty="0" sz="1400" spc="1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n’ont</a:t>
            </a:r>
            <a:r>
              <a:rPr dirty="0" sz="1400" spc="1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plus</a:t>
            </a:r>
            <a:r>
              <a:rPr dirty="0" sz="1400" spc="114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de</a:t>
            </a:r>
            <a:endParaRPr sz="1400">
              <a:latin typeface="Calibri"/>
              <a:cs typeface="Calibri"/>
            </a:endParaRPr>
          </a:p>
          <a:p>
            <a:pPr marL="840740">
              <a:lnSpc>
                <a:spcPts val="1670"/>
              </a:lnSpc>
            </a:pPr>
            <a:r>
              <a:rPr dirty="0" sz="1400" spc="-10">
                <a:latin typeface="Calibri"/>
                <a:cs typeface="Calibri"/>
              </a:rPr>
              <a:t>contrainte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pour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avancer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rapidement.</a:t>
            </a:r>
            <a:endParaRPr sz="1400">
              <a:latin typeface="Calibri"/>
              <a:cs typeface="Calibri"/>
            </a:endParaRPr>
          </a:p>
          <a:p>
            <a:pPr algn="just" marL="836294" marR="5080" indent="-284480">
              <a:lnSpc>
                <a:spcPct val="100800"/>
              </a:lnSpc>
              <a:spcBef>
                <a:spcPts val="1190"/>
              </a:spcBef>
              <a:buClr>
                <a:srgbClr val="555555"/>
              </a:buClr>
              <a:buChar char="-"/>
              <a:tabLst>
                <a:tab pos="840740" algn="l"/>
              </a:tabLst>
            </a:pPr>
            <a:r>
              <a:rPr dirty="0" u="sng" sz="1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Pour</a:t>
            </a:r>
            <a:r>
              <a:rPr dirty="0" u="sng" sz="1400" spc="28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les</a:t>
            </a:r>
            <a:r>
              <a:rPr dirty="0" u="sng" sz="1400" spc="26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utilisateurs</a:t>
            </a:r>
            <a:r>
              <a:rPr dirty="0" u="sng" sz="1400" spc="3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qui</a:t>
            </a:r>
            <a:r>
              <a:rPr dirty="0" u="sng" sz="1400" spc="3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exploitent</a:t>
            </a:r>
            <a:r>
              <a:rPr dirty="0" u="sng" sz="1400" spc="2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les</a:t>
            </a:r>
            <a:r>
              <a:rPr dirty="0" u="sng" sz="1400" spc="26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applications</a:t>
            </a:r>
            <a:r>
              <a:rPr dirty="0" u="sng" sz="1400" spc="27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</a:t>
            </a:r>
            <a:r>
              <a:rPr dirty="0" u="sng" sz="1400" spc="26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production</a:t>
            </a:r>
            <a:r>
              <a:rPr dirty="0" u="sng" sz="1400" spc="24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254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2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performance</a:t>
            </a:r>
            <a:r>
              <a:rPr dirty="0" sz="1400" spc="2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des</a:t>
            </a:r>
            <a:r>
              <a:rPr dirty="0" sz="1400" spc="2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applications</a:t>
            </a:r>
            <a:r>
              <a:rPr dirty="0" sz="1400" spc="2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n’est</a:t>
            </a:r>
            <a:r>
              <a:rPr dirty="0" sz="1400" spc="2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plus</a:t>
            </a:r>
            <a:r>
              <a:rPr dirty="0" sz="1400" spc="2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dégradée</a:t>
            </a:r>
            <a:r>
              <a:rPr dirty="0" sz="1400" spc="29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par</a:t>
            </a:r>
            <a:r>
              <a:rPr dirty="0" sz="1400" spc="2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26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trafic. </a:t>
            </a:r>
            <a:r>
              <a:rPr dirty="0" sz="1400" spc="-10">
                <a:latin typeface="Calibri"/>
                <a:cs typeface="Calibri"/>
              </a:rPr>
              <a:t>	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L’infrastructure</a:t>
            </a:r>
            <a:r>
              <a:rPr dirty="0" u="sng" sz="1400" spc="204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</a:t>
            </a:r>
            <a:r>
              <a:rPr dirty="0" u="sng" sz="1400" spc="2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ligne</a:t>
            </a:r>
            <a:r>
              <a:rPr dirty="0" u="sng" sz="1400" spc="204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s’adapte</a:t>
            </a:r>
            <a:r>
              <a:rPr dirty="0" u="sng" sz="1400" spc="204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automatiquement</a:t>
            </a:r>
            <a:r>
              <a:rPr dirty="0" u="sng" sz="1400" spc="2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selon</a:t>
            </a:r>
            <a:r>
              <a:rPr dirty="0" u="sng" sz="1400" spc="204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les</a:t>
            </a:r>
            <a:r>
              <a:rPr dirty="0" u="sng" sz="1400" spc="23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besoins</a:t>
            </a:r>
            <a:r>
              <a:rPr dirty="0" u="sng" sz="1400" spc="19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2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allocation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2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puissance</a:t>
            </a:r>
            <a:r>
              <a:rPr dirty="0" sz="1400" spc="1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2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calcul</a:t>
            </a:r>
            <a:r>
              <a:rPr dirty="0" sz="1400" spc="2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supplémentaire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et/ou</a:t>
            </a:r>
            <a:r>
              <a:rPr dirty="0" sz="1400" spc="2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création 	automatique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Cluster, </a:t>
            </a:r>
            <a:r>
              <a:rPr dirty="0" sz="1400" spc="-20">
                <a:latin typeface="Calibri"/>
                <a:cs typeface="Calibri"/>
              </a:rPr>
              <a:t>etc..</a:t>
            </a:r>
            <a:endParaRPr sz="1400">
              <a:latin typeface="Calibri"/>
              <a:cs typeface="Calibri"/>
            </a:endParaRPr>
          </a:p>
          <a:p>
            <a:pPr marL="840740" indent="-288290">
              <a:lnSpc>
                <a:spcPct val="100000"/>
              </a:lnSpc>
              <a:spcBef>
                <a:spcPts val="1200"/>
              </a:spcBef>
              <a:buClr>
                <a:srgbClr val="555555"/>
              </a:buClr>
              <a:buChar char="-"/>
              <a:tabLst>
                <a:tab pos="840740" algn="l"/>
              </a:tabLst>
            </a:pPr>
            <a:r>
              <a:rPr dirty="0" u="sng" sz="1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Pour</a:t>
            </a:r>
            <a:r>
              <a:rPr dirty="0" u="sng" sz="1400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</a:t>
            </a:r>
            <a:r>
              <a:rPr dirty="0" u="sng" sz="1400" spc="-5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sécurité</a:t>
            </a:r>
            <a:r>
              <a:rPr dirty="0" u="sng" sz="1400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Les</a:t>
            </a:r>
            <a:r>
              <a:rPr dirty="0" sz="1400" spc="-10">
                <a:latin typeface="Calibri"/>
                <a:cs typeface="Calibri"/>
              </a:rPr>
              <a:t> changements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réalisés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sur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l’infrastructure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dehors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du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IaC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sont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détectés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remontés.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Rien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n’est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laissé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au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hasard.</a:t>
            </a:r>
            <a:endParaRPr sz="1400">
              <a:latin typeface="Calibri"/>
              <a:cs typeface="Calibri"/>
            </a:endParaRPr>
          </a:p>
          <a:p>
            <a:pPr marL="840740" indent="-288290">
              <a:lnSpc>
                <a:spcPct val="100000"/>
              </a:lnSpc>
              <a:spcBef>
                <a:spcPts val="1205"/>
              </a:spcBef>
              <a:buClr>
                <a:srgbClr val="555555"/>
              </a:buClr>
              <a:buChar char="-"/>
              <a:tabLst>
                <a:tab pos="840740" algn="l"/>
              </a:tabLst>
            </a:pPr>
            <a:r>
              <a:rPr dirty="0" sz="1400">
                <a:latin typeface="Calibri"/>
                <a:cs typeface="Calibri"/>
              </a:rPr>
              <a:t>En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automatisant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l’infrastructure,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vous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éliminez les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problématiques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d’approvisionnement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d’environnements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et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serveurs.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6581"/>
            <a:ext cx="268605" cy="8991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5659" y="246888"/>
            <a:ext cx="658368" cy="6492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58876" y="686180"/>
            <a:ext cx="10986135" cy="57873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10"/>
              </a:spcBef>
            </a:pP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Introduction</a:t>
            </a:r>
            <a:r>
              <a:rPr dirty="0" sz="1500" spc="-12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aux</a:t>
            </a:r>
            <a:r>
              <a:rPr dirty="0" sz="15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concepts</a:t>
            </a:r>
            <a:r>
              <a:rPr dirty="0" sz="1500" spc="-6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r>
              <a:rPr dirty="0" sz="1500" spc="-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(définition,</a:t>
            </a:r>
            <a:r>
              <a:rPr dirty="0" sz="1500" spc="-9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avantages,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</a:pP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outils)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5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dirty="0" sz="1550" spc="-10" b="1">
                <a:solidFill>
                  <a:srgbClr val="08ACA1"/>
                </a:solidFill>
                <a:latin typeface="Calibri"/>
                <a:cs typeface="Calibri"/>
              </a:rPr>
              <a:t>Avantages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550">
              <a:latin typeface="Calibri"/>
              <a:cs typeface="Calibri"/>
            </a:endParaRPr>
          </a:p>
          <a:p>
            <a:pPr marL="726440" indent="-173990">
              <a:lnSpc>
                <a:spcPct val="100000"/>
              </a:lnSpc>
              <a:buAutoNum type="arabicParenR"/>
              <a:tabLst>
                <a:tab pos="726440" algn="l"/>
              </a:tabLst>
            </a:pPr>
            <a:r>
              <a:rPr dirty="0" sz="1300" b="1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300" spc="-10" b="1">
                <a:solidFill>
                  <a:srgbClr val="555555"/>
                </a:solidFill>
                <a:latin typeface="Calibri"/>
                <a:cs typeface="Calibri"/>
              </a:rPr>
              <a:t> collaboration</a:t>
            </a:r>
            <a:endParaRPr sz="1300">
              <a:latin typeface="Calibri"/>
              <a:cs typeface="Calibri"/>
            </a:endParaRPr>
          </a:p>
          <a:p>
            <a:pPr marL="1010285">
              <a:lnSpc>
                <a:spcPct val="100000"/>
              </a:lnSpc>
              <a:spcBef>
                <a:spcPts val="1360"/>
              </a:spcBef>
            </a:pPr>
            <a:r>
              <a:rPr dirty="0" sz="1300" spc="-20">
                <a:solidFill>
                  <a:srgbClr val="555555"/>
                </a:solidFill>
                <a:latin typeface="Calibri"/>
                <a:cs typeface="Calibri"/>
              </a:rPr>
              <a:t>Travailler</a:t>
            </a:r>
            <a:r>
              <a:rPr dirty="0" sz="1300" spc="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dirty="0" sz="13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collaboration</a:t>
            </a:r>
            <a:r>
              <a:rPr dirty="0" sz="1300" spc="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dirty="0" sz="13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ses 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avantages.</a:t>
            </a:r>
            <a:r>
              <a:rPr dirty="0" sz="13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motive les personnes de</a:t>
            </a:r>
            <a:r>
              <a:rPr dirty="0" sz="13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dirty="0" sz="13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départements</a:t>
            </a:r>
            <a:r>
              <a:rPr dirty="0" sz="13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3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s’assembler</a:t>
            </a:r>
            <a:r>
              <a:rPr dirty="0" sz="1300" spc="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3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 réfléchir</a:t>
            </a:r>
            <a:r>
              <a:rPr dirty="0" sz="1300" spc="-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meilleure</a:t>
            </a:r>
            <a:r>
              <a:rPr dirty="0" sz="13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façon</a:t>
            </a:r>
            <a:endParaRPr sz="1300">
              <a:latin typeface="Calibri"/>
              <a:cs typeface="Calibri"/>
            </a:endParaRPr>
          </a:p>
          <a:p>
            <a:pPr marL="1010285">
              <a:lnSpc>
                <a:spcPct val="100000"/>
              </a:lnSpc>
              <a:spcBef>
                <a:spcPts val="780"/>
              </a:spcBef>
            </a:pPr>
            <a:r>
              <a:rPr dirty="0" sz="1300" spc="-20">
                <a:solidFill>
                  <a:srgbClr val="555555"/>
                </a:solidFill>
                <a:latin typeface="Calibri"/>
                <a:cs typeface="Calibri"/>
              </a:rPr>
              <a:t>d’améliorer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le flux</a:t>
            </a:r>
            <a:r>
              <a:rPr dirty="0" sz="13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3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r>
              <a:rPr dirty="0" sz="1300" spc="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opérationnel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dirty="0" sz="13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produit.</a:t>
            </a:r>
            <a:endParaRPr sz="1300">
              <a:latin typeface="Calibri"/>
              <a:cs typeface="Calibri"/>
            </a:endParaRPr>
          </a:p>
          <a:p>
            <a:pPr marL="725805" indent="-173355">
              <a:lnSpc>
                <a:spcPct val="100000"/>
              </a:lnSpc>
              <a:spcBef>
                <a:spcPts val="1390"/>
              </a:spcBef>
              <a:buAutoNum type="arabicParenR" startAt="2"/>
              <a:tabLst>
                <a:tab pos="725805" algn="l"/>
              </a:tabLst>
            </a:pPr>
            <a:r>
              <a:rPr dirty="0" sz="1300" b="1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300" spc="-10" b="1">
                <a:solidFill>
                  <a:srgbClr val="555555"/>
                </a:solidFill>
                <a:latin typeface="Calibri"/>
                <a:cs typeface="Calibri"/>
              </a:rPr>
              <a:t> vitesse</a:t>
            </a:r>
            <a:endParaRPr sz="1300">
              <a:latin typeface="Calibri"/>
              <a:cs typeface="Calibri"/>
            </a:endParaRPr>
          </a:p>
          <a:p>
            <a:pPr lvl="1" marL="1183640" marR="234315" indent="-173990">
              <a:lnSpc>
                <a:spcPct val="150100"/>
              </a:lnSpc>
              <a:spcBef>
                <a:spcPts val="615"/>
              </a:spcBef>
              <a:buFont typeface="Arial MT"/>
              <a:buChar char="•"/>
              <a:tabLst>
                <a:tab pos="1183640" algn="l"/>
              </a:tabLst>
            </a:pP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L'un</a:t>
            </a:r>
            <a:r>
              <a:rPr dirty="0" sz="13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 avantages</a:t>
            </a:r>
            <a:r>
              <a:rPr dirty="0" sz="13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inhérents</a:t>
            </a:r>
            <a:r>
              <a:rPr dirty="0" sz="13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dirty="0" sz="13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555555"/>
                </a:solidFill>
                <a:latin typeface="Calibri"/>
                <a:cs typeface="Calibri"/>
              </a:rPr>
              <a:t>DevOps</a:t>
            </a:r>
            <a:r>
              <a:rPr dirty="0" sz="1300" spc="-1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qu'il</a:t>
            </a:r>
            <a:r>
              <a:rPr dirty="0" sz="13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accélère la</a:t>
            </a:r>
            <a:r>
              <a:rPr dirty="0" sz="13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fréquence</a:t>
            </a:r>
            <a:r>
              <a:rPr dirty="0" sz="13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3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3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vitesse</a:t>
            </a:r>
            <a:r>
              <a:rPr dirty="0" sz="13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3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laquelle</a:t>
            </a:r>
            <a:r>
              <a:rPr dirty="0" sz="1300" spc="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 entreprises</a:t>
            </a:r>
            <a:r>
              <a:rPr dirty="0" sz="13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 introduire</a:t>
            </a:r>
            <a:r>
              <a:rPr dirty="0" sz="13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3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nouveaux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dirty="0" sz="13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sur le</a:t>
            </a:r>
            <a:r>
              <a:rPr dirty="0" sz="13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marché.</a:t>
            </a:r>
            <a:endParaRPr sz="1300">
              <a:latin typeface="Calibri"/>
              <a:cs typeface="Calibri"/>
            </a:endParaRPr>
          </a:p>
          <a:p>
            <a:pPr lvl="1" marL="1184275" indent="-173990">
              <a:lnSpc>
                <a:spcPct val="100000"/>
              </a:lnSpc>
              <a:spcBef>
                <a:spcPts val="1355"/>
              </a:spcBef>
              <a:buFont typeface="Arial MT"/>
              <a:buChar char="•"/>
              <a:tabLst>
                <a:tab pos="1184275" algn="l"/>
              </a:tabLst>
            </a:pP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dirty="0" sz="13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réduction</a:t>
            </a:r>
            <a:r>
              <a:rPr dirty="0" sz="13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dirty="0" sz="13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dirty="0" sz="13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liée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3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 qu’on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appelle</a:t>
            </a:r>
            <a:r>
              <a:rPr dirty="0" sz="13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3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555555"/>
                </a:solidFill>
                <a:latin typeface="Calibri"/>
                <a:cs typeface="Calibri"/>
              </a:rPr>
              <a:t>TTM</a:t>
            </a:r>
            <a:r>
              <a:rPr dirty="0" sz="1300" spc="-3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dirty="0" sz="1300" spc="-10" b="1">
                <a:solidFill>
                  <a:srgbClr val="555555"/>
                </a:solidFill>
                <a:latin typeface="Calibri"/>
                <a:cs typeface="Calibri"/>
              </a:rPr>
              <a:t>Time-</a:t>
            </a:r>
            <a:r>
              <a:rPr dirty="0" sz="1300" spc="-25" b="1">
                <a:solidFill>
                  <a:srgbClr val="555555"/>
                </a:solidFill>
                <a:latin typeface="Calibri"/>
                <a:cs typeface="Calibri"/>
              </a:rPr>
              <a:t>to-</a:t>
            </a:r>
            <a:r>
              <a:rPr dirty="0" sz="1300" b="1">
                <a:solidFill>
                  <a:srgbClr val="555555"/>
                </a:solidFill>
                <a:latin typeface="Calibri"/>
                <a:cs typeface="Calibri"/>
              </a:rPr>
              <a:t>market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),</a:t>
            </a:r>
            <a:r>
              <a:rPr dirty="0" sz="1300" spc="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555555"/>
                </a:solidFill>
                <a:latin typeface="Calibri"/>
                <a:cs typeface="Calibri"/>
              </a:rPr>
              <a:t>DevOps</a:t>
            </a:r>
            <a:r>
              <a:rPr dirty="0" sz="1300" spc="-3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accélère</a:t>
            </a:r>
            <a:r>
              <a:rPr dirty="0" sz="13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délais</a:t>
            </a:r>
            <a:r>
              <a:rPr dirty="0" sz="1300" spc="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555555"/>
                </a:solidFill>
                <a:latin typeface="Calibri"/>
                <a:cs typeface="Calibri"/>
              </a:rPr>
              <a:t>TTM</a:t>
            </a:r>
            <a:r>
              <a:rPr dirty="0" sz="1300" spc="-5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grâce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dirty="0" sz="13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555555"/>
                </a:solidFill>
                <a:latin typeface="Calibri"/>
                <a:cs typeface="Calibri"/>
              </a:rPr>
              <a:t>tests</a:t>
            </a:r>
            <a:r>
              <a:rPr dirty="0" sz="1300" spc="-2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555555"/>
                </a:solidFill>
                <a:latin typeface="Calibri"/>
                <a:cs typeface="Calibri"/>
              </a:rPr>
              <a:t>continus</a:t>
            </a:r>
            <a:r>
              <a:rPr dirty="0" sz="1300" spc="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spc="-50" b="1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endParaRPr sz="1300">
              <a:latin typeface="Calibri"/>
              <a:cs typeface="Calibri"/>
            </a:endParaRPr>
          </a:p>
          <a:p>
            <a:pPr marL="1183640">
              <a:lnSpc>
                <a:spcPct val="100000"/>
              </a:lnSpc>
              <a:spcBef>
                <a:spcPts val="785"/>
              </a:spcBef>
            </a:pPr>
            <a:r>
              <a:rPr dirty="0" sz="1300" spc="-10" b="1">
                <a:solidFill>
                  <a:srgbClr val="555555"/>
                </a:solidFill>
                <a:latin typeface="Calibri"/>
                <a:cs typeface="Calibri"/>
              </a:rPr>
              <a:t>l’automatisation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 marL="1010285">
              <a:lnSpc>
                <a:spcPct val="100000"/>
              </a:lnSpc>
              <a:spcBef>
                <a:spcPts val="1395"/>
              </a:spcBef>
            </a:pPr>
            <a:r>
              <a:rPr dirty="0" sz="1300">
                <a:solidFill>
                  <a:srgbClr val="555555"/>
                </a:solidFill>
                <a:latin typeface="Wingdings"/>
                <a:cs typeface="Wingdings"/>
              </a:rPr>
              <a:t></a:t>
            </a:r>
            <a:r>
              <a:rPr dirty="0" sz="1300" b="1">
                <a:solidFill>
                  <a:srgbClr val="555555"/>
                </a:solidFill>
                <a:latin typeface="Calibri"/>
                <a:cs typeface="Calibri"/>
              </a:rPr>
              <a:t>Time</a:t>
            </a:r>
            <a:r>
              <a:rPr dirty="0" sz="1300" spc="-4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555555"/>
                </a:solidFill>
                <a:latin typeface="Calibri"/>
                <a:cs typeface="Calibri"/>
              </a:rPr>
              <a:t>to</a:t>
            </a:r>
            <a:r>
              <a:rPr dirty="0" sz="1300" spc="-1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555555"/>
                </a:solidFill>
                <a:latin typeface="Calibri"/>
                <a:cs typeface="Calibri"/>
              </a:rPr>
              <a:t>market</a:t>
            </a:r>
            <a:r>
              <a:rPr dirty="0" sz="1300" spc="-1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555555"/>
                </a:solidFill>
                <a:latin typeface="Calibri"/>
                <a:cs typeface="Calibri"/>
              </a:rPr>
              <a:t>(TTM)</a:t>
            </a:r>
            <a:r>
              <a:rPr dirty="0" sz="1300" spc="-1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dirty="0" sz="13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3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délai</a:t>
            </a:r>
            <a:r>
              <a:rPr dirty="0" sz="1300" spc="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3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mise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dirty="0" sz="13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3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marché,</a:t>
            </a:r>
            <a:r>
              <a:rPr dirty="0" sz="13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c’est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3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dirty="0" sz="13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qu'il</a:t>
            </a:r>
            <a:r>
              <a:rPr dirty="0" sz="13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dirty="0" sz="13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dirty="0" sz="13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3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conception</a:t>
            </a:r>
            <a:r>
              <a:rPr dirty="0" sz="13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dirty="0" sz="13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produit</a:t>
            </a:r>
            <a:r>
              <a:rPr dirty="0" sz="13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3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sa</a:t>
            </a:r>
            <a:r>
              <a:rPr dirty="0" sz="13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mise</a:t>
            </a:r>
            <a:r>
              <a:rPr dirty="0" sz="13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dirty="0" sz="13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production.</a:t>
            </a:r>
            <a:endParaRPr sz="1300">
              <a:latin typeface="Calibri"/>
              <a:cs typeface="Calibri"/>
            </a:endParaRPr>
          </a:p>
          <a:p>
            <a:pPr marL="726440" indent="-173990">
              <a:lnSpc>
                <a:spcPct val="100000"/>
              </a:lnSpc>
              <a:spcBef>
                <a:spcPts val="1395"/>
              </a:spcBef>
              <a:buAutoNum type="arabicParenR" startAt="3"/>
              <a:tabLst>
                <a:tab pos="726440" algn="l"/>
              </a:tabLst>
            </a:pPr>
            <a:r>
              <a:rPr dirty="0" sz="1300" spc="-10" b="1">
                <a:solidFill>
                  <a:srgbClr val="555555"/>
                </a:solidFill>
                <a:latin typeface="Calibri"/>
                <a:cs typeface="Calibri"/>
              </a:rPr>
              <a:t>L’agilité</a:t>
            </a:r>
            <a:endParaRPr sz="1300">
              <a:latin typeface="Calibri"/>
              <a:cs typeface="Calibri"/>
            </a:endParaRPr>
          </a:p>
          <a:p>
            <a:pPr marL="1010285" marR="5080">
              <a:lnSpc>
                <a:spcPct val="150100"/>
              </a:lnSpc>
              <a:spcBef>
                <a:spcPts val="575"/>
              </a:spcBef>
            </a:pP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3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pratiques</a:t>
            </a:r>
            <a:r>
              <a:rPr dirty="0" sz="13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555555"/>
                </a:solidFill>
                <a:latin typeface="Calibri"/>
                <a:cs typeface="Calibri"/>
              </a:rPr>
              <a:t>DevOps</a:t>
            </a:r>
            <a:r>
              <a:rPr dirty="0" sz="1300" spc="-2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dirty="0" sz="13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3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dirty="0" sz="13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organisation</a:t>
            </a:r>
            <a:r>
              <a:rPr dirty="0" sz="13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d'être</a:t>
            </a:r>
            <a:r>
              <a:rPr dirty="0" sz="1300" spc="-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dirty="0" sz="13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flexible</a:t>
            </a:r>
            <a:r>
              <a:rPr dirty="0" sz="13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lorsqu'il</a:t>
            </a:r>
            <a:r>
              <a:rPr dirty="0" sz="13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s'agit</a:t>
            </a:r>
            <a:r>
              <a:rPr dirty="0" sz="13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d'équilibrer</a:t>
            </a:r>
            <a:r>
              <a:rPr dirty="0" sz="13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sa</a:t>
            </a:r>
            <a:r>
              <a:rPr dirty="0" sz="13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capacité</a:t>
            </a:r>
            <a:r>
              <a:rPr dirty="0" sz="13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dirty="0" sz="13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conséquence</a:t>
            </a:r>
            <a:r>
              <a:rPr dirty="0" sz="13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3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fluctuations</a:t>
            </a:r>
            <a:r>
              <a:rPr dirty="0" sz="1300" spc="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3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demande</a:t>
            </a:r>
            <a:r>
              <a:rPr dirty="0" sz="13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dirty="0" sz="13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3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plus,</a:t>
            </a:r>
            <a:r>
              <a:rPr dirty="0" sz="13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l'adoption</a:t>
            </a:r>
            <a:r>
              <a:rPr dirty="0" sz="13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dirty="0" sz="13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555555"/>
                </a:solidFill>
                <a:latin typeface="Calibri"/>
                <a:cs typeface="Calibri"/>
              </a:rPr>
              <a:t>DevOps</a:t>
            </a:r>
            <a:r>
              <a:rPr dirty="0" sz="1300" spc="-3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améliore</a:t>
            </a:r>
            <a:r>
              <a:rPr dirty="0" sz="13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3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façon</a:t>
            </a:r>
            <a:r>
              <a:rPr dirty="0" sz="13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dont</a:t>
            </a:r>
            <a:r>
              <a:rPr dirty="0" sz="13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3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dirty="0" sz="13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3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changements</a:t>
            </a:r>
            <a:r>
              <a:rPr dirty="0" sz="13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dirty="0" sz="13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effectuée</a:t>
            </a:r>
            <a:r>
              <a:rPr dirty="0" sz="13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3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garantit</a:t>
            </a:r>
            <a:r>
              <a:rPr dirty="0" sz="13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qu'elle</a:t>
            </a:r>
            <a:r>
              <a:rPr dirty="0" sz="13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dirty="0" sz="13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ralentit</a:t>
            </a:r>
            <a:r>
              <a:rPr dirty="0" sz="13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dirty="0" sz="13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n'interrompt</a:t>
            </a:r>
            <a:r>
              <a:rPr dirty="0" sz="13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dirty="0" sz="13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300" spc="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dirty="0" sz="1300" spc="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dirty="0" sz="1300" spc="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555555"/>
                </a:solidFill>
                <a:latin typeface="Calibri"/>
                <a:cs typeface="Calibri"/>
              </a:rPr>
              <a:t>cour.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14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876" y="407619"/>
            <a:ext cx="3303270" cy="3333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6581"/>
            <a:ext cx="268605" cy="8991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5659" y="246888"/>
            <a:ext cx="658368" cy="6492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58876" y="686180"/>
            <a:ext cx="11116945" cy="43307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10"/>
              </a:spcBef>
            </a:pP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Introduction</a:t>
            </a:r>
            <a:r>
              <a:rPr dirty="0" sz="1500" spc="-12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aux</a:t>
            </a:r>
            <a:r>
              <a:rPr dirty="0" sz="15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concepts</a:t>
            </a:r>
            <a:r>
              <a:rPr dirty="0" sz="1500" spc="-6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r>
              <a:rPr dirty="0" sz="1500" spc="-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(définition,</a:t>
            </a:r>
            <a:r>
              <a:rPr dirty="0" sz="1500" spc="-9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avantages,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</a:pP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outils)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5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dirty="0" sz="1550" spc="-10" b="1">
                <a:solidFill>
                  <a:srgbClr val="08ACA1"/>
                </a:solidFill>
                <a:latin typeface="Calibri"/>
                <a:cs typeface="Calibri"/>
              </a:rPr>
              <a:t>Avantages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550">
              <a:latin typeface="Calibri"/>
              <a:cs typeface="Calibri"/>
            </a:endParaRPr>
          </a:p>
          <a:p>
            <a:pPr marL="738505" indent="-186055">
              <a:lnSpc>
                <a:spcPct val="100000"/>
              </a:lnSpc>
              <a:buAutoNum type="arabicParenR" startAt="4"/>
              <a:tabLst>
                <a:tab pos="738505" algn="l"/>
              </a:tabLst>
            </a:pP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1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satisfaction</a:t>
            </a:r>
            <a:r>
              <a:rPr dirty="0" sz="1400" spc="-7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dirty="0" sz="1400" spc="3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client</a:t>
            </a:r>
            <a:endParaRPr sz="1400">
              <a:latin typeface="Calibri"/>
              <a:cs typeface="Calibri"/>
            </a:endParaRPr>
          </a:p>
          <a:p>
            <a:pPr marL="1010285" marR="69215">
              <a:lnSpc>
                <a:spcPct val="150100"/>
              </a:lnSpc>
              <a:spcBef>
                <a:spcPts val="575"/>
              </a:spcBef>
            </a:pP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Heureusement,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l'un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principaux</a:t>
            </a:r>
            <a:r>
              <a:rPr dirty="0" sz="1400" spc="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avantages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DevOps</a:t>
            </a:r>
            <a:r>
              <a:rPr dirty="0" sz="1400" spc="-4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l'amélioration</a:t>
            </a:r>
            <a:r>
              <a:rPr dirty="0" sz="1400" spc="-8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continue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l'expérience</a:t>
            </a:r>
            <a:r>
              <a:rPr dirty="0" sz="1400" spc="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client et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sa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satisfaction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car,</a:t>
            </a:r>
            <a:r>
              <a:rPr dirty="0" sz="1400" spc="-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bout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compte,</a:t>
            </a:r>
            <a:r>
              <a:rPr dirty="0" sz="1400" spc="-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l'objectif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principal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DevOps</a:t>
            </a:r>
            <a:r>
              <a:rPr dirty="0" sz="1400" spc="-5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fournir</a:t>
            </a:r>
            <a:r>
              <a:rPr dirty="0" sz="1400" spc="-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utilisateurs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finaux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logiciels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utiles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meilleure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qualité.</a:t>
            </a:r>
            <a:endParaRPr sz="1400">
              <a:latin typeface="Calibri"/>
              <a:cs typeface="Calibri"/>
            </a:endParaRPr>
          </a:p>
          <a:p>
            <a:pPr marL="738505" indent="-186055">
              <a:lnSpc>
                <a:spcPct val="100000"/>
              </a:lnSpc>
              <a:spcBef>
                <a:spcPts val="1455"/>
              </a:spcBef>
              <a:buAutoNum type="arabicParenR" startAt="5"/>
              <a:tabLst>
                <a:tab pos="738505" algn="l"/>
              </a:tabLst>
            </a:pP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L’innovation</a:t>
            </a:r>
            <a:endParaRPr sz="1400">
              <a:latin typeface="Calibri"/>
              <a:cs typeface="Calibri"/>
            </a:endParaRPr>
          </a:p>
          <a:p>
            <a:pPr marL="1010285">
              <a:lnSpc>
                <a:spcPct val="100000"/>
              </a:lnSpc>
              <a:spcBef>
                <a:spcPts val="1455"/>
              </a:spcBef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DevOps</a:t>
            </a:r>
            <a:r>
              <a:rPr dirty="0" sz="1400" spc="-4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nourrit</a:t>
            </a:r>
            <a:r>
              <a:rPr dirty="0" sz="1400" spc="-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l'innovation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équipes</a:t>
            </a:r>
            <a:r>
              <a:rPr dirty="0" sz="1400" spc="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d'en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savoir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mieux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attentes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clients.</a:t>
            </a:r>
            <a:endParaRPr sz="1400">
              <a:latin typeface="Calibri"/>
              <a:cs typeface="Calibri"/>
            </a:endParaRPr>
          </a:p>
          <a:p>
            <a:pPr marL="738505" indent="-186055">
              <a:lnSpc>
                <a:spcPct val="100000"/>
              </a:lnSpc>
              <a:spcBef>
                <a:spcPts val="1415"/>
              </a:spcBef>
              <a:buAutoNum type="arabicParenR" startAt="6"/>
              <a:tabLst>
                <a:tab pos="738505" algn="l"/>
              </a:tabLst>
            </a:pP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-3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sécurité</a:t>
            </a:r>
            <a:endParaRPr sz="1400">
              <a:latin typeface="Calibri"/>
              <a:cs typeface="Calibri"/>
            </a:endParaRPr>
          </a:p>
          <a:p>
            <a:pPr marL="1010285" marR="5080">
              <a:lnSpc>
                <a:spcPct val="150100"/>
              </a:lnSpc>
              <a:spcBef>
                <a:spcPts val="615"/>
              </a:spcBef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DevSecOps</a:t>
            </a:r>
            <a:r>
              <a:rPr dirty="0" sz="1400" spc="-4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suit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philosophie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améliorations</a:t>
            </a:r>
            <a:r>
              <a:rPr dirty="0" sz="1400" spc="-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itératives</a:t>
            </a:r>
            <a:r>
              <a:rPr dirty="0" sz="1400" spc="-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constantes,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facilite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grandement</a:t>
            </a:r>
            <a:r>
              <a:rPr dirty="0" sz="1400" spc="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dirty="0" sz="1400" spc="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gestion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sécurité.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accélère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également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vitesse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récupération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quand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incidents</a:t>
            </a:r>
            <a:r>
              <a:rPr dirty="0" sz="1400" spc="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sécurité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produisent.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14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876" y="407619"/>
            <a:ext cx="3303270" cy="3333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6581"/>
            <a:ext cx="268605" cy="8991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5659" y="246888"/>
            <a:ext cx="658368" cy="6492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58876" y="686180"/>
            <a:ext cx="11134090" cy="5625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10"/>
              </a:spcBef>
            </a:pP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Introduction</a:t>
            </a:r>
            <a:r>
              <a:rPr dirty="0" sz="1500" spc="-12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aux</a:t>
            </a:r>
            <a:r>
              <a:rPr dirty="0" sz="15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concepts</a:t>
            </a:r>
            <a:r>
              <a:rPr dirty="0" sz="1500" spc="-6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r>
              <a:rPr dirty="0" sz="1500" spc="-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(définition,</a:t>
            </a:r>
            <a:r>
              <a:rPr dirty="0" sz="1500" spc="-9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avantages,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</a:pP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outils)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5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dirty="0" sz="1550" spc="-10" b="1">
                <a:solidFill>
                  <a:srgbClr val="08ACA1"/>
                </a:solidFill>
                <a:latin typeface="Calibri"/>
                <a:cs typeface="Calibri"/>
              </a:rPr>
              <a:t>Avantages</a:t>
            </a:r>
            <a:endParaRPr sz="1550">
              <a:latin typeface="Calibri"/>
              <a:cs typeface="Calibri"/>
            </a:endParaRPr>
          </a:p>
          <a:p>
            <a:pPr marL="1033144">
              <a:lnSpc>
                <a:spcPct val="100000"/>
              </a:lnSpc>
              <a:spcBef>
                <a:spcPts val="1440"/>
              </a:spcBef>
            </a:pPr>
            <a:r>
              <a:rPr dirty="0" sz="1400">
                <a:latin typeface="Calibri"/>
                <a:cs typeface="Calibri"/>
              </a:rPr>
              <a:t>Pour</a:t>
            </a:r>
            <a:r>
              <a:rPr dirty="0" sz="1400" spc="204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résumé,</a:t>
            </a:r>
            <a:r>
              <a:rPr dirty="0" sz="1400" spc="204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185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DevOps</a:t>
            </a:r>
            <a:r>
              <a:rPr dirty="0" sz="1400" spc="18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permet</a:t>
            </a:r>
            <a:r>
              <a:rPr dirty="0" sz="1400" spc="2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d’améliorer</a:t>
            </a:r>
            <a:r>
              <a:rPr dirty="0" sz="1400" spc="2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collaboration</a:t>
            </a:r>
            <a:r>
              <a:rPr dirty="0" sz="1400" spc="19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entre</a:t>
            </a:r>
            <a:r>
              <a:rPr dirty="0" sz="1400" spc="1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toutes</a:t>
            </a:r>
            <a:r>
              <a:rPr dirty="0" sz="1400" spc="19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les</a:t>
            </a:r>
            <a:r>
              <a:rPr dirty="0" sz="1400" spc="1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parties</a:t>
            </a:r>
            <a:r>
              <a:rPr dirty="0" sz="1400" spc="19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prenantes,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1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planification</a:t>
            </a:r>
            <a:r>
              <a:rPr dirty="0" sz="1400" spc="19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à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livraison</a:t>
            </a:r>
            <a:r>
              <a:rPr dirty="0" sz="1400" spc="1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et</a:t>
            </a:r>
            <a:r>
              <a:rPr dirty="0" sz="1400" spc="165">
                <a:latin typeface="Calibri"/>
                <a:cs typeface="Calibri"/>
              </a:rPr>
              <a:t> </a:t>
            </a:r>
            <a:r>
              <a:rPr dirty="0" sz="1400" spc="-50">
                <a:latin typeface="Calibri"/>
                <a:cs typeface="Calibri"/>
              </a:rPr>
              <a:t>à</a:t>
            </a:r>
            <a:endParaRPr sz="14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  <a:spcBef>
                <a:spcPts val="660"/>
              </a:spcBef>
            </a:pPr>
            <a:r>
              <a:rPr dirty="0" sz="1400" spc="-10">
                <a:latin typeface="Calibri"/>
                <a:cs typeface="Calibri"/>
              </a:rPr>
              <a:t>l'automatisation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du processus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livraison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afin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233805" indent="-223520">
              <a:lnSpc>
                <a:spcPct val="100000"/>
              </a:lnSpc>
              <a:spcBef>
                <a:spcPts val="1275"/>
              </a:spcBef>
              <a:buFont typeface="Arial MT"/>
              <a:buChar char="•"/>
              <a:tabLst>
                <a:tab pos="1233805" algn="l"/>
              </a:tabLst>
            </a:pPr>
            <a:r>
              <a:rPr dirty="0" sz="1400" spc="-10">
                <a:latin typeface="Calibri"/>
                <a:cs typeface="Calibri"/>
              </a:rPr>
              <a:t>Améliorer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fréquence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déploiement</a:t>
            </a:r>
            <a:endParaRPr sz="1400">
              <a:latin typeface="Calibri"/>
              <a:cs typeface="Calibri"/>
            </a:endParaRPr>
          </a:p>
          <a:p>
            <a:pPr marL="1233805" indent="-223520">
              <a:lnSpc>
                <a:spcPct val="100000"/>
              </a:lnSpc>
              <a:spcBef>
                <a:spcPts val="1275"/>
              </a:spcBef>
              <a:buFont typeface="Arial MT"/>
              <a:buChar char="•"/>
              <a:tabLst>
                <a:tab pos="1233805" algn="l"/>
              </a:tabLst>
            </a:pPr>
            <a:r>
              <a:rPr dirty="0" sz="1400">
                <a:latin typeface="Calibri"/>
                <a:cs typeface="Calibri"/>
              </a:rPr>
              <a:t>Accélérer la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mise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sur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marché</a:t>
            </a:r>
            <a:endParaRPr sz="1400">
              <a:latin typeface="Calibri"/>
              <a:cs typeface="Calibri"/>
            </a:endParaRPr>
          </a:p>
          <a:p>
            <a:pPr marL="1233805" indent="-223520">
              <a:lnSpc>
                <a:spcPct val="100000"/>
              </a:lnSpc>
              <a:spcBef>
                <a:spcPts val="1270"/>
              </a:spcBef>
              <a:buFont typeface="Arial MT"/>
              <a:buChar char="•"/>
              <a:tabLst>
                <a:tab pos="1233805" algn="l"/>
              </a:tabLst>
            </a:pPr>
            <a:r>
              <a:rPr dirty="0" sz="1400" spc="-10">
                <a:latin typeface="Calibri"/>
                <a:cs typeface="Calibri"/>
              </a:rPr>
              <a:t>Réduire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taux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d'échec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nouvelles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livraisons</a:t>
            </a:r>
            <a:endParaRPr sz="1400">
              <a:latin typeface="Calibri"/>
              <a:cs typeface="Calibri"/>
            </a:endParaRPr>
          </a:p>
          <a:p>
            <a:pPr marL="1233805" indent="-223520">
              <a:lnSpc>
                <a:spcPct val="100000"/>
              </a:lnSpc>
              <a:spcBef>
                <a:spcPts val="1275"/>
              </a:spcBef>
              <a:buFont typeface="Arial MT"/>
              <a:buChar char="•"/>
              <a:tabLst>
                <a:tab pos="1233805" algn="l"/>
              </a:tabLst>
            </a:pPr>
            <a:r>
              <a:rPr dirty="0" sz="1400" spc="-10">
                <a:latin typeface="Calibri"/>
                <a:cs typeface="Calibri"/>
              </a:rPr>
              <a:t>Raccourcir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délai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entre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correctifs</a:t>
            </a:r>
            <a:endParaRPr sz="1400">
              <a:latin typeface="Calibri"/>
              <a:cs typeface="Calibri"/>
            </a:endParaRPr>
          </a:p>
          <a:p>
            <a:pPr marL="1233805" indent="-223520">
              <a:lnSpc>
                <a:spcPct val="100000"/>
              </a:lnSpc>
              <a:spcBef>
                <a:spcPts val="1275"/>
              </a:spcBef>
              <a:buFont typeface="Arial MT"/>
              <a:buChar char="•"/>
              <a:tabLst>
                <a:tab pos="1233805" algn="l"/>
              </a:tabLst>
            </a:pPr>
            <a:r>
              <a:rPr dirty="0" sz="1400" spc="-10">
                <a:latin typeface="Calibri"/>
                <a:cs typeface="Calibri"/>
              </a:rPr>
              <a:t>Améliorer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temps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moyen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récupération</a:t>
            </a:r>
            <a:endParaRPr sz="1400">
              <a:latin typeface="Calibri"/>
              <a:cs typeface="Calibri"/>
            </a:endParaRPr>
          </a:p>
          <a:p>
            <a:pPr marL="1233805" indent="-223520">
              <a:lnSpc>
                <a:spcPct val="100000"/>
              </a:lnSpc>
              <a:spcBef>
                <a:spcPts val="1275"/>
              </a:spcBef>
              <a:buFont typeface="Arial MT"/>
              <a:buChar char="•"/>
              <a:tabLst>
                <a:tab pos="1233805" algn="l"/>
              </a:tabLst>
            </a:pPr>
            <a:r>
              <a:rPr dirty="0" sz="1400" spc="-10">
                <a:latin typeface="Calibri"/>
                <a:cs typeface="Calibri"/>
              </a:rPr>
              <a:t>S'adapter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aux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changements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besoins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client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avec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l'agilité</a:t>
            </a:r>
            <a:endParaRPr sz="1400">
              <a:latin typeface="Calibri"/>
              <a:cs typeface="Calibri"/>
            </a:endParaRPr>
          </a:p>
          <a:p>
            <a:pPr marL="1233805" indent="-223520">
              <a:lnSpc>
                <a:spcPct val="100000"/>
              </a:lnSpc>
              <a:spcBef>
                <a:spcPts val="1270"/>
              </a:spcBef>
              <a:buFont typeface="Arial MT"/>
              <a:buChar char="•"/>
              <a:tabLst>
                <a:tab pos="1233805" algn="l"/>
              </a:tabLst>
            </a:pPr>
            <a:r>
              <a:rPr dirty="0" sz="1400" spc="-10">
                <a:latin typeface="Calibri"/>
                <a:cs typeface="Calibri"/>
              </a:rPr>
              <a:t>Posséder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un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avantage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concurrentiel</a:t>
            </a:r>
            <a:endParaRPr sz="1400">
              <a:latin typeface="Calibri"/>
              <a:cs typeface="Calibri"/>
            </a:endParaRPr>
          </a:p>
          <a:p>
            <a:pPr marL="1233805" indent="-223520">
              <a:lnSpc>
                <a:spcPct val="100000"/>
              </a:lnSpc>
              <a:spcBef>
                <a:spcPts val="1275"/>
              </a:spcBef>
              <a:buFont typeface="Arial MT"/>
              <a:buChar char="•"/>
              <a:tabLst>
                <a:tab pos="1233805" algn="l"/>
              </a:tabLst>
            </a:pPr>
            <a:r>
              <a:rPr dirty="0" sz="1400" spc="-10">
                <a:latin typeface="Calibri"/>
                <a:cs typeface="Calibri"/>
              </a:rPr>
              <a:t>Satisfaire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clients</a:t>
            </a:r>
            <a:endParaRPr sz="1400">
              <a:latin typeface="Calibri"/>
              <a:cs typeface="Calibri"/>
            </a:endParaRPr>
          </a:p>
          <a:p>
            <a:pPr marL="1233805" indent="-223520">
              <a:lnSpc>
                <a:spcPct val="100000"/>
              </a:lnSpc>
              <a:spcBef>
                <a:spcPts val="1275"/>
              </a:spcBef>
              <a:buFont typeface="Arial MT"/>
              <a:buChar char="•"/>
              <a:tabLst>
                <a:tab pos="1233805" algn="l"/>
              </a:tabLst>
            </a:pPr>
            <a:r>
              <a:rPr dirty="0" sz="1400" spc="-10">
                <a:latin typeface="Calibri"/>
                <a:cs typeface="Calibri"/>
              </a:rPr>
              <a:t>Accroître l'innovation</a:t>
            </a:r>
            <a:endParaRPr sz="1400">
              <a:latin typeface="Calibri"/>
              <a:cs typeface="Calibri"/>
            </a:endParaRPr>
          </a:p>
          <a:p>
            <a:pPr marL="1233805" indent="-223520">
              <a:lnSpc>
                <a:spcPct val="100000"/>
              </a:lnSpc>
              <a:spcBef>
                <a:spcPts val="1275"/>
              </a:spcBef>
              <a:buFont typeface="Arial MT"/>
              <a:buChar char="•"/>
              <a:tabLst>
                <a:tab pos="1233805" algn="l"/>
              </a:tabLst>
            </a:pPr>
            <a:r>
              <a:rPr dirty="0" sz="1400" spc="-10">
                <a:latin typeface="Calibri"/>
                <a:cs typeface="Calibri"/>
              </a:rPr>
              <a:t>Améliorer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sécurité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848331" y="2004076"/>
            <a:ext cx="10257155" cy="4030979"/>
            <a:chOff x="848331" y="2004076"/>
            <a:chExt cx="10257155" cy="4030979"/>
          </a:xfrm>
        </p:grpSpPr>
        <p:sp>
          <p:nvSpPr>
            <p:cNvPr id="11" name="object 11" descr=""/>
            <p:cNvSpPr/>
            <p:nvPr/>
          </p:nvSpPr>
          <p:spPr>
            <a:xfrm>
              <a:off x="848321" y="2004085"/>
              <a:ext cx="384175" cy="281305"/>
            </a:xfrm>
            <a:custGeom>
              <a:avLst/>
              <a:gdLst/>
              <a:ahLst/>
              <a:cxnLst/>
              <a:rect l="l" t="t" r="r" b="b"/>
              <a:pathLst>
                <a:path w="384175" h="281305">
                  <a:moveTo>
                    <a:pt x="361048" y="161264"/>
                  </a:moveTo>
                  <a:lnTo>
                    <a:pt x="330708" y="130581"/>
                  </a:lnTo>
                  <a:lnTo>
                    <a:pt x="211226" y="106197"/>
                  </a:lnTo>
                  <a:lnTo>
                    <a:pt x="113804" y="5168"/>
                  </a:lnTo>
                  <a:lnTo>
                    <a:pt x="111137" y="3746"/>
                  </a:lnTo>
                  <a:lnTo>
                    <a:pt x="90385" y="0"/>
                  </a:lnTo>
                  <a:lnTo>
                    <a:pt x="88569" y="1244"/>
                  </a:lnTo>
                  <a:lnTo>
                    <a:pt x="88074" y="3898"/>
                  </a:lnTo>
                  <a:lnTo>
                    <a:pt x="88201" y="4686"/>
                  </a:lnTo>
                  <a:lnTo>
                    <a:pt x="135547" y="92583"/>
                  </a:lnTo>
                  <a:lnTo>
                    <a:pt x="59855" y="78968"/>
                  </a:lnTo>
                  <a:lnTo>
                    <a:pt x="34455" y="30175"/>
                  </a:lnTo>
                  <a:lnTo>
                    <a:pt x="31699" y="28168"/>
                  </a:lnTo>
                  <a:lnTo>
                    <a:pt x="15735" y="25285"/>
                  </a:lnTo>
                  <a:lnTo>
                    <a:pt x="13919" y="26517"/>
                  </a:lnTo>
                  <a:lnTo>
                    <a:pt x="13525" y="29489"/>
                  </a:lnTo>
                  <a:lnTo>
                    <a:pt x="22580" y="90766"/>
                  </a:lnTo>
                  <a:lnTo>
                    <a:pt x="60947" y="112229"/>
                  </a:lnTo>
                  <a:lnTo>
                    <a:pt x="102171" y="129133"/>
                  </a:lnTo>
                  <a:lnTo>
                    <a:pt x="145389" y="140081"/>
                  </a:lnTo>
                  <a:lnTo>
                    <a:pt x="168097" y="144145"/>
                  </a:lnTo>
                  <a:lnTo>
                    <a:pt x="165087" y="148158"/>
                  </a:lnTo>
                  <a:lnTo>
                    <a:pt x="165925" y="153835"/>
                  </a:lnTo>
                  <a:lnTo>
                    <a:pt x="174028" y="159804"/>
                  </a:lnTo>
                  <a:lnTo>
                    <a:pt x="179755" y="158965"/>
                  </a:lnTo>
                  <a:lnTo>
                    <a:pt x="184480" y="152704"/>
                  </a:lnTo>
                  <a:lnTo>
                    <a:pt x="185013" y="149771"/>
                  </a:lnTo>
                  <a:lnTo>
                    <a:pt x="184226" y="147053"/>
                  </a:lnTo>
                  <a:lnTo>
                    <a:pt x="296697" y="167297"/>
                  </a:lnTo>
                  <a:lnTo>
                    <a:pt x="293789" y="171373"/>
                  </a:lnTo>
                  <a:lnTo>
                    <a:pt x="294779" y="177025"/>
                  </a:lnTo>
                  <a:lnTo>
                    <a:pt x="303034" y="182778"/>
                  </a:lnTo>
                  <a:lnTo>
                    <a:pt x="308737" y="181800"/>
                  </a:lnTo>
                  <a:lnTo>
                    <a:pt x="313194" y="175539"/>
                  </a:lnTo>
                  <a:lnTo>
                    <a:pt x="313702" y="172796"/>
                  </a:lnTo>
                  <a:lnTo>
                    <a:pt x="313016" y="170218"/>
                  </a:lnTo>
                  <a:lnTo>
                    <a:pt x="323532" y="172123"/>
                  </a:lnTo>
                  <a:lnTo>
                    <a:pt x="328955" y="172821"/>
                  </a:lnTo>
                  <a:lnTo>
                    <a:pt x="341122" y="173088"/>
                  </a:lnTo>
                  <a:lnTo>
                    <a:pt x="353872" y="170154"/>
                  </a:lnTo>
                  <a:lnTo>
                    <a:pt x="361048" y="161264"/>
                  </a:lnTo>
                  <a:close/>
                </a:path>
                <a:path w="384175" h="281305">
                  <a:moveTo>
                    <a:pt x="383984" y="262788"/>
                  </a:moveTo>
                  <a:lnTo>
                    <a:pt x="0" y="262788"/>
                  </a:lnTo>
                  <a:lnTo>
                    <a:pt x="0" y="280885"/>
                  </a:lnTo>
                  <a:lnTo>
                    <a:pt x="383984" y="280885"/>
                  </a:lnTo>
                  <a:lnTo>
                    <a:pt x="383984" y="262788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3408" y="3022091"/>
              <a:ext cx="4411980" cy="3012948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58876" y="407619"/>
            <a:ext cx="3303270" cy="3333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14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6581"/>
            <a:ext cx="268605" cy="8991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5659" y="246888"/>
            <a:ext cx="658368" cy="6492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58876" y="686180"/>
            <a:ext cx="11123295" cy="405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10"/>
              </a:spcBef>
            </a:pP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Introduction</a:t>
            </a:r>
            <a:r>
              <a:rPr dirty="0" sz="1500" spc="-12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aux</a:t>
            </a:r>
            <a:r>
              <a:rPr dirty="0" sz="15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concepts</a:t>
            </a:r>
            <a:r>
              <a:rPr dirty="0" sz="1500" spc="-6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r>
              <a:rPr dirty="0" sz="1500" spc="-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(définition,</a:t>
            </a:r>
            <a:r>
              <a:rPr dirty="0" sz="1500" spc="-9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avantages,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</a:pP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outils)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00">
              <a:latin typeface="Calibri"/>
              <a:cs typeface="Calibri"/>
            </a:endParaRPr>
          </a:p>
          <a:p>
            <a:pPr marL="485140">
              <a:lnSpc>
                <a:spcPct val="100000"/>
              </a:lnSpc>
            </a:pPr>
            <a:r>
              <a:rPr dirty="0" sz="1550" spc="-10" b="1">
                <a:solidFill>
                  <a:srgbClr val="08ACA1"/>
                </a:solidFill>
                <a:latin typeface="Calibri"/>
                <a:cs typeface="Calibri"/>
              </a:rPr>
              <a:t>Outils</a:t>
            </a:r>
            <a:endParaRPr sz="1550">
              <a:latin typeface="Calibri"/>
              <a:cs typeface="Calibri"/>
            </a:endParaRPr>
          </a:p>
          <a:p>
            <a:pPr marL="431165">
              <a:lnSpc>
                <a:spcPct val="100000"/>
              </a:lnSpc>
              <a:spcBef>
                <a:spcPts val="415"/>
              </a:spcBef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1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équipes</a:t>
            </a:r>
            <a:r>
              <a:rPr dirty="0" sz="1400" spc="1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1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Devops</a:t>
            </a:r>
            <a:r>
              <a:rPr dirty="0" sz="1400" spc="15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utilisent</a:t>
            </a:r>
            <a:r>
              <a:rPr dirty="0" sz="1400" spc="1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quotidiennement</a:t>
            </a:r>
            <a:r>
              <a:rPr dirty="0" sz="1400" spc="17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1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dirty="0" sz="1400" spc="1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divers</a:t>
            </a:r>
            <a:r>
              <a:rPr dirty="0" sz="1400" spc="1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dirty="0" sz="1400" spc="1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1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tâches</a:t>
            </a:r>
            <a:r>
              <a:rPr dirty="0" sz="1400" spc="1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1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missions</a:t>
            </a:r>
            <a:r>
              <a:rPr dirty="0" sz="1400" spc="1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variées.</a:t>
            </a:r>
            <a:r>
              <a:rPr dirty="0" sz="1400" spc="1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dirty="0" sz="1400" spc="1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avons</a:t>
            </a:r>
            <a:r>
              <a:rPr dirty="0" sz="1400" spc="1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préparé</a:t>
            </a:r>
            <a:r>
              <a:rPr dirty="0" sz="1400" spc="1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ici</a:t>
            </a:r>
            <a:r>
              <a:rPr dirty="0" sz="1400" spc="1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dirty="0" sz="1400" spc="1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dirty="0" sz="1400" spc="1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dirty="0" sz="1400" spc="-20" b="1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endParaRPr sz="1400">
              <a:latin typeface="Calibri"/>
              <a:cs typeface="Calibri"/>
            </a:endParaRPr>
          </a:p>
          <a:p>
            <a:pPr marL="431165">
              <a:lnSpc>
                <a:spcPct val="100000"/>
              </a:lnSpc>
              <a:spcBef>
                <a:spcPts val="120"/>
              </a:spcBef>
            </a:pP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exhaustive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r>
              <a:rPr dirty="0" sz="1400" spc="-8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dirty="0" sz="1400" spc="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outils.</a:t>
            </a:r>
            <a:endParaRPr sz="1400">
              <a:latin typeface="Calibri"/>
              <a:cs typeface="Calibri"/>
            </a:endParaRPr>
          </a:p>
          <a:p>
            <a:pPr marL="617220" indent="-186055">
              <a:lnSpc>
                <a:spcPct val="100000"/>
              </a:lnSpc>
              <a:spcBef>
                <a:spcPts val="700"/>
              </a:spcBef>
              <a:buAutoNum type="arabicParenR"/>
              <a:tabLst>
                <a:tab pos="617220" algn="l"/>
              </a:tabLst>
            </a:pP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-2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dirty="0" sz="1400" spc="-5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1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dirty="0" sz="1400" spc="-9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1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dirty="0" sz="1400" spc="-1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source</a:t>
            </a:r>
            <a:endParaRPr sz="1400">
              <a:latin typeface="Calibri"/>
              <a:cs typeface="Calibri"/>
            </a:endParaRPr>
          </a:p>
          <a:p>
            <a:pPr lvl="1" marL="603885" indent="-17272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603885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1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première</a:t>
            </a:r>
            <a:r>
              <a:rPr dirty="0" sz="1400" spc="1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étape</a:t>
            </a:r>
            <a:r>
              <a:rPr dirty="0" sz="1400" spc="1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dirty="0" sz="1400" spc="1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collaboration</a:t>
            </a:r>
            <a:r>
              <a:rPr dirty="0" sz="1400" spc="10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Devops</a:t>
            </a:r>
            <a:r>
              <a:rPr dirty="0" sz="1400" spc="12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dirty="0" sz="1400" spc="1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d’aligner</a:t>
            </a:r>
            <a:r>
              <a:rPr dirty="0" sz="1400" spc="1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1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équipes</a:t>
            </a:r>
            <a:r>
              <a:rPr dirty="0" sz="1400" spc="1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1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développement</a:t>
            </a:r>
            <a:r>
              <a:rPr dirty="0" sz="1400" spc="1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1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1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ops</a:t>
            </a:r>
            <a:r>
              <a:rPr dirty="0" sz="1400" spc="1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dirty="0" sz="1400" spc="1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dirty="0" sz="1400" spc="1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dirty="0" sz="1400" spc="1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dirty="0" sz="1400" spc="1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1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dirty="0" sz="1400" spc="1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1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endParaRPr sz="1400">
              <a:latin typeface="Calibri"/>
              <a:cs typeface="Calibri"/>
            </a:endParaRPr>
          </a:p>
          <a:p>
            <a:pPr marL="605155">
              <a:lnSpc>
                <a:spcPct val="100000"/>
              </a:lnSpc>
              <a:spcBef>
                <a:spcPts val="120"/>
              </a:spcBef>
            </a:pP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source.</a:t>
            </a:r>
            <a:endParaRPr sz="1400">
              <a:latin typeface="Calibri"/>
              <a:cs typeface="Calibri"/>
            </a:endParaRPr>
          </a:p>
          <a:p>
            <a:pPr lvl="1" marL="603885" indent="-17272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603885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dirty="0" sz="1400" spc="-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gestions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 code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lvl="2" marL="1061720" indent="-173355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1061720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dirty="0" sz="1400" spc="-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Git</a:t>
            </a:r>
            <a:r>
              <a:rPr dirty="0" sz="1400" spc="-4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Subversion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dirty="0" sz="1400" spc="-9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servent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historique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 ses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fichiers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tel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moment,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tel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changement</a:t>
            </a:r>
            <a:r>
              <a:rPr dirty="0" sz="1400" spc="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été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dirty="0" sz="1400" spc="-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tes</a:t>
            </a:r>
            <a:endParaRPr sz="1400">
              <a:latin typeface="Calibri"/>
              <a:cs typeface="Calibri"/>
            </a:endParaRPr>
          </a:p>
          <a:p>
            <a:pPr marL="1062355">
              <a:lnSpc>
                <a:spcPct val="100000"/>
              </a:lnSpc>
              <a:spcBef>
                <a:spcPts val="120"/>
              </a:spcBef>
            </a:pP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fichier.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Subversion</a:t>
            </a:r>
            <a:r>
              <a:rPr dirty="0" sz="1400" spc="-6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dirty="0" sz="1400" spc="-3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ancien</a:t>
            </a:r>
            <a:r>
              <a:rPr dirty="0" sz="1400" spc="-3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moins</a:t>
            </a:r>
            <a:r>
              <a:rPr dirty="0" sz="1400" spc="-6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efficace</a:t>
            </a:r>
            <a:r>
              <a:rPr dirty="0" sz="1400" spc="-2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0" b="1">
                <a:solidFill>
                  <a:srgbClr val="555555"/>
                </a:solidFill>
                <a:latin typeface="Calibri"/>
                <a:cs typeface="Calibri"/>
              </a:rPr>
              <a:t>Git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lvl="2" marL="1062355" marR="22225" indent="-173990">
              <a:lnSpc>
                <a:spcPct val="107200"/>
              </a:lnSpc>
              <a:spcBef>
                <a:spcPts val="615"/>
              </a:spcBef>
              <a:buFont typeface="Wingdings"/>
              <a:buChar char=""/>
              <a:tabLst>
                <a:tab pos="1062355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dirty="0" sz="1400" spc="-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Github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dirty="0" sz="1400" spc="-7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Gitlab</a:t>
            </a:r>
            <a:r>
              <a:rPr dirty="0" sz="1400" spc="-7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Bitbucket</a:t>
            </a:r>
            <a:r>
              <a:rPr dirty="0" sz="1400" spc="-6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servent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partager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code,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l'historique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va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avec.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Ils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basés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dirty="0" sz="1400" spc="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Git</a:t>
            </a:r>
            <a:r>
              <a:rPr dirty="0" sz="1400" spc="-6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possible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d'avoir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l'historique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travailler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dirty="0" sz="1400" spc="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dessus.</a:t>
            </a:r>
            <a:r>
              <a:rPr dirty="0" sz="1400" spc="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Github</a:t>
            </a:r>
            <a:r>
              <a:rPr dirty="0" sz="1400" spc="-8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monopole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historiquement,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Gitlab</a:t>
            </a:r>
            <a:r>
              <a:rPr dirty="0" sz="1400" spc="-8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devient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plus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populaire,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notamment</a:t>
            </a:r>
            <a:r>
              <a:rPr dirty="0" sz="1400" spc="-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grâce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Gitlab</a:t>
            </a:r>
            <a:r>
              <a:rPr dirty="0" sz="1400" spc="-8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CI</a:t>
            </a:r>
            <a:r>
              <a:rPr dirty="0" sz="1400" spc="-3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qui est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efficace.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876" y="407619"/>
            <a:ext cx="3303270" cy="3333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11596" y="4649723"/>
            <a:ext cx="3493007" cy="1751076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14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6581"/>
            <a:ext cx="268605" cy="8991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5659" y="246888"/>
            <a:ext cx="658368" cy="6492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58876" y="686180"/>
            <a:ext cx="11134725" cy="34296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10"/>
              </a:spcBef>
            </a:pP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Introduction</a:t>
            </a:r>
            <a:r>
              <a:rPr dirty="0" sz="1500" spc="-12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aux</a:t>
            </a:r>
            <a:r>
              <a:rPr dirty="0" sz="15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concepts</a:t>
            </a:r>
            <a:r>
              <a:rPr dirty="0" sz="1500" spc="-6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r>
              <a:rPr dirty="0" sz="1500" spc="-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(définition,</a:t>
            </a:r>
            <a:r>
              <a:rPr dirty="0" sz="1500" spc="-9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avantages,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</a:pP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outils)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500">
              <a:latin typeface="Calibri"/>
              <a:cs typeface="Calibri"/>
            </a:endParaRPr>
          </a:p>
          <a:p>
            <a:pPr marL="459740">
              <a:lnSpc>
                <a:spcPct val="100000"/>
              </a:lnSpc>
              <a:spcBef>
                <a:spcPts val="5"/>
              </a:spcBef>
            </a:pPr>
            <a:r>
              <a:rPr dirty="0" sz="1550" spc="-10" b="1">
                <a:solidFill>
                  <a:srgbClr val="08ACA1"/>
                </a:solidFill>
                <a:latin typeface="Calibri"/>
                <a:cs typeface="Calibri"/>
              </a:rPr>
              <a:t>Outils</a:t>
            </a:r>
            <a:endParaRPr sz="1550">
              <a:latin typeface="Calibri"/>
              <a:cs typeface="Calibri"/>
            </a:endParaRPr>
          </a:p>
          <a:p>
            <a:pPr algn="just" marL="552450">
              <a:lnSpc>
                <a:spcPct val="100000"/>
              </a:lnSpc>
              <a:spcBef>
                <a:spcPts val="990"/>
              </a:spcBef>
            </a:pP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2)</a:t>
            </a:r>
            <a:r>
              <a:rPr dirty="0" sz="1400" spc="2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tests</a:t>
            </a:r>
            <a:r>
              <a:rPr dirty="0" sz="1400" spc="-10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d’intégration</a:t>
            </a:r>
            <a:r>
              <a:rPr dirty="0" sz="1400" spc="-7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continue</a:t>
            </a:r>
            <a:r>
              <a:rPr dirty="0" sz="1400" spc="-8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/</a:t>
            </a:r>
            <a:r>
              <a:rPr dirty="0" sz="1400" spc="3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déploiement</a:t>
            </a:r>
            <a:r>
              <a:rPr dirty="0" sz="1400" spc="-11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continu</a:t>
            </a:r>
            <a:endParaRPr sz="1400">
              <a:latin typeface="Calibri"/>
              <a:cs typeface="Calibri"/>
            </a:endParaRPr>
          </a:p>
          <a:p>
            <a:pPr algn="just" marL="725170" marR="5080" indent="-172720">
              <a:lnSpc>
                <a:spcPct val="107200"/>
              </a:lnSpc>
              <a:spcBef>
                <a:spcPts val="575"/>
              </a:spcBef>
              <a:buFont typeface="Arial MT"/>
              <a:buChar char="•"/>
              <a:tabLst>
                <a:tab pos="726440" algn="l"/>
              </a:tabLst>
            </a:pP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-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outils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d’intégration continue</a:t>
            </a:r>
            <a:r>
              <a:rPr dirty="0" sz="1400" spc="-3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et de</a:t>
            </a:r>
            <a:r>
              <a:rPr dirty="0" sz="1400" spc="-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déploiement</a:t>
            </a:r>
            <a:r>
              <a:rPr dirty="0" sz="1400" spc="3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continu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CI/CD</a:t>
            </a:r>
            <a:r>
              <a:rPr dirty="0" sz="1400" spc="-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l’automatisation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tests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modifications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 code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source.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Concrètement,</a:t>
            </a:r>
            <a:r>
              <a:rPr dirty="0" sz="1400" spc="1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1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dirty="0" sz="1400" spc="1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1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CI/CD</a:t>
            </a:r>
            <a:r>
              <a:rPr dirty="0" sz="1400" spc="16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dirty="0" sz="1400" spc="1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1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modernisation</a:t>
            </a:r>
            <a:r>
              <a:rPr dirty="0" sz="1400" spc="1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1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applications</a:t>
            </a:r>
            <a:r>
              <a:rPr dirty="0" sz="1400" spc="1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dirty="0" sz="1400" spc="1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réduisant</a:t>
            </a:r>
            <a:r>
              <a:rPr dirty="0" sz="1400" spc="1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1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dirty="0" sz="1400" spc="1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nécessaire</a:t>
            </a:r>
            <a:r>
              <a:rPr dirty="0" sz="1400" spc="17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dirty="0" sz="1400" spc="1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dirty="0" sz="1400" spc="1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1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nouvelles 	fonctions.</a:t>
            </a:r>
            <a:endParaRPr sz="1400">
              <a:latin typeface="Calibri"/>
              <a:cs typeface="Calibri"/>
            </a:endParaRPr>
          </a:p>
          <a:p>
            <a:pPr algn="just" marL="725170" indent="-17272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725170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existe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nombreux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CI/CD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L’une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plateformes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Jenkins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open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source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(qui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cependant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difficile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endParaRPr sz="1400">
              <a:latin typeface="Calibri"/>
              <a:cs typeface="Calibri"/>
            </a:endParaRPr>
          </a:p>
          <a:p>
            <a:pPr algn="just" marL="726440">
              <a:lnSpc>
                <a:spcPct val="100000"/>
              </a:lnSpc>
              <a:spcBef>
                <a:spcPts val="120"/>
              </a:spcBef>
            </a:pP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prendre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 en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main).</a:t>
            </a:r>
            <a:endParaRPr sz="1400">
              <a:latin typeface="Calibri"/>
              <a:cs typeface="Calibri"/>
            </a:endParaRPr>
          </a:p>
          <a:p>
            <a:pPr algn="just" marL="725170" indent="-17272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725170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dirty="0" sz="1400" spc="-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existe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solutions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payantes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 comme</a:t>
            </a:r>
            <a:r>
              <a:rPr dirty="0" sz="1400" spc="-7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GitlabCI</a:t>
            </a:r>
            <a:r>
              <a:rPr dirty="0" sz="1400" spc="-8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Bamboo,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TeamCity,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Concourse,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CircleCI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Travis</a:t>
            </a:r>
            <a:r>
              <a:rPr dirty="0" sz="1400" spc="-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CI.</a:t>
            </a:r>
            <a:endParaRPr sz="1400">
              <a:latin typeface="Calibri"/>
              <a:cs typeface="Calibri"/>
            </a:endParaRPr>
          </a:p>
          <a:p>
            <a:pPr algn="just" marL="725170" indent="-17272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725170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cloud</a:t>
            </a:r>
            <a:r>
              <a:rPr dirty="0" sz="1400" spc="-3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providers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dirty="0" sz="1400" spc="-9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Google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AWS</a:t>
            </a:r>
            <a:r>
              <a:rPr dirty="0" sz="1400" spc="-1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notamment.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876" y="407619"/>
            <a:ext cx="3303270" cy="3333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</p:txBody>
      </p:sp>
      <p:grpSp>
        <p:nvGrpSpPr>
          <p:cNvPr id="11" name="object 11" descr=""/>
          <p:cNvGrpSpPr/>
          <p:nvPr/>
        </p:nvGrpSpPr>
        <p:grpSpPr>
          <a:xfrm>
            <a:off x="781812" y="4128515"/>
            <a:ext cx="10109200" cy="2364105"/>
            <a:chOff x="781812" y="4128515"/>
            <a:chExt cx="10109200" cy="236410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812" y="4201667"/>
              <a:ext cx="3232404" cy="16139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9120" y="4443983"/>
              <a:ext cx="1417320" cy="158191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0747" y="4128515"/>
              <a:ext cx="2619755" cy="63093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3952" y="4128515"/>
              <a:ext cx="1019555" cy="10195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90204" y="4887467"/>
              <a:ext cx="2180844" cy="6172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86500" y="5198363"/>
              <a:ext cx="1293876" cy="129387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90204" y="5682995"/>
              <a:ext cx="2180844" cy="685800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14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6581"/>
            <a:ext cx="268605" cy="8991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5659" y="246888"/>
            <a:ext cx="658368" cy="6492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58876" y="686180"/>
            <a:ext cx="11139170" cy="3658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10"/>
              </a:spcBef>
            </a:pP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Introduction</a:t>
            </a:r>
            <a:r>
              <a:rPr dirty="0" sz="1500" spc="-12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aux</a:t>
            </a:r>
            <a:r>
              <a:rPr dirty="0" sz="15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concepts</a:t>
            </a:r>
            <a:r>
              <a:rPr dirty="0" sz="1500" spc="-6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r>
              <a:rPr dirty="0" sz="1500" spc="-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(définition,</a:t>
            </a:r>
            <a:r>
              <a:rPr dirty="0" sz="1500" spc="-9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avantages,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</a:pP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outils)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5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dirty="0" sz="1550" spc="-10" b="1">
                <a:solidFill>
                  <a:srgbClr val="08ACA1"/>
                </a:solidFill>
                <a:latin typeface="Calibri"/>
                <a:cs typeface="Calibri"/>
              </a:rPr>
              <a:t>Outils</a:t>
            </a:r>
            <a:endParaRPr sz="1550">
              <a:latin typeface="Calibri"/>
              <a:cs typeface="Calibri"/>
            </a:endParaRPr>
          </a:p>
          <a:p>
            <a:pPr algn="just" marL="552450">
              <a:lnSpc>
                <a:spcPct val="100000"/>
              </a:lnSpc>
              <a:spcBef>
                <a:spcPts val="1045"/>
              </a:spcBef>
            </a:pP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3)</a:t>
            </a:r>
            <a:r>
              <a:rPr dirty="0" sz="1400" spc="27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Conteneurs</a:t>
            </a:r>
            <a:endParaRPr sz="1400">
              <a:latin typeface="Calibri"/>
              <a:cs typeface="Calibri"/>
            </a:endParaRPr>
          </a:p>
          <a:p>
            <a:pPr algn="just" marL="725170" marR="5080" indent="-172720">
              <a:lnSpc>
                <a:spcPct val="107200"/>
              </a:lnSpc>
              <a:spcBef>
                <a:spcPts val="575"/>
              </a:spcBef>
              <a:buFont typeface="Arial MT"/>
              <a:buChar char="•"/>
              <a:tabLst>
                <a:tab pos="726440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2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conteneurs</a:t>
            </a:r>
            <a:r>
              <a:rPr dirty="0" sz="1400" spc="29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dirty="0" sz="1400" spc="2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d’isoler</a:t>
            </a:r>
            <a:r>
              <a:rPr dirty="0" sz="1400" spc="29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dirty="0" sz="1400" spc="27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application</a:t>
            </a:r>
            <a:r>
              <a:rPr dirty="0" sz="1400" spc="27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dirty="0" sz="1400" spc="2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l’ensemble</a:t>
            </a:r>
            <a:r>
              <a:rPr dirty="0" sz="1400" spc="30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30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dirty="0" sz="1400" spc="27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dont</a:t>
            </a:r>
            <a:r>
              <a:rPr dirty="0" sz="1400" spc="3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dirty="0" sz="1400" spc="27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dirty="0" sz="1400" spc="29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besoin</a:t>
            </a:r>
            <a:r>
              <a:rPr dirty="0" sz="1400" spc="29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dirty="0" sz="1400" spc="29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fonctionner.</a:t>
            </a:r>
            <a:r>
              <a:rPr dirty="0" sz="1400" spc="3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L’utilisation</a:t>
            </a:r>
            <a:r>
              <a:rPr dirty="0" sz="1400" spc="27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conteneurs</a:t>
            </a:r>
            <a:r>
              <a:rPr dirty="0" sz="1400" spc="1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dirty="0" sz="1400" spc="1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d’être</a:t>
            </a:r>
            <a:r>
              <a:rPr dirty="0" sz="1400" spc="1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1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dirty="0" sz="1400" spc="1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“isolé”</a:t>
            </a:r>
            <a:r>
              <a:rPr dirty="0" sz="1400" spc="1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possible</a:t>
            </a:r>
            <a:r>
              <a:rPr dirty="0" sz="1400" spc="1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depuis</a:t>
            </a:r>
            <a:r>
              <a:rPr dirty="0" sz="1400" spc="1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1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dirty="0" sz="1400" spc="1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1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développeurs</a:t>
            </a:r>
            <a:r>
              <a:rPr dirty="0" sz="1400" spc="1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jusqu’à</a:t>
            </a:r>
            <a:r>
              <a:rPr dirty="0" sz="1400" spc="1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1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production</a:t>
            </a:r>
            <a:r>
              <a:rPr dirty="0" sz="1400" spc="1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17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1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dirty="0" sz="1400" spc="1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dirty="0" sz="1400" spc="1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dirty="0" sz="1400" spc="1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1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surprise</a:t>
            </a:r>
            <a:r>
              <a:rPr dirty="0" sz="1400" spc="1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au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moment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production.</a:t>
            </a:r>
            <a:endParaRPr sz="1400">
              <a:latin typeface="Calibri"/>
              <a:cs typeface="Calibri"/>
            </a:endParaRPr>
          </a:p>
          <a:p>
            <a:pPr algn="just" marL="725170" indent="-17272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725170" algn="l"/>
              </a:tabLst>
            </a:pP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Docker</a:t>
            </a:r>
            <a:r>
              <a:rPr dirty="0" sz="1400" spc="15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automatise</a:t>
            </a:r>
            <a:r>
              <a:rPr dirty="0" sz="1400" spc="18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19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standardise</a:t>
            </a:r>
            <a:r>
              <a:rPr dirty="0" sz="1400" spc="1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1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déploiement</a:t>
            </a:r>
            <a:r>
              <a:rPr dirty="0" sz="1400" spc="19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d’application</a:t>
            </a:r>
            <a:r>
              <a:rPr dirty="0" sz="1400" spc="1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dirty="0" sz="1400" spc="18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dirty="0" sz="1400" spc="1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conteneurs</a:t>
            </a:r>
            <a:r>
              <a:rPr dirty="0" sz="1400" spc="18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virtuels</a:t>
            </a:r>
            <a:r>
              <a:rPr dirty="0" sz="1400" spc="19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19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s’impose</a:t>
            </a:r>
            <a:r>
              <a:rPr dirty="0" sz="1400" spc="1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dirty="0" sz="1400" spc="1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1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leader</a:t>
            </a:r>
            <a:r>
              <a:rPr dirty="0" sz="1400" spc="204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1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dirty="0" sz="1400" spc="1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segment</a:t>
            </a:r>
            <a:endParaRPr sz="1400">
              <a:latin typeface="Calibri"/>
              <a:cs typeface="Calibri"/>
            </a:endParaRPr>
          </a:p>
          <a:p>
            <a:pPr marL="726440">
              <a:lnSpc>
                <a:spcPct val="100000"/>
              </a:lnSpc>
              <a:spcBef>
                <a:spcPts val="120"/>
              </a:spcBef>
            </a:pP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d’outils.</a:t>
            </a:r>
            <a:endParaRPr sz="1400">
              <a:latin typeface="Calibri"/>
              <a:cs typeface="Calibri"/>
            </a:endParaRPr>
          </a:p>
          <a:p>
            <a:pPr marL="725170" indent="-17272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725170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Lorsque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l’on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conteneurs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dirty="0" sz="1400" spc="-1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besoin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orchestrateur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rapidement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sentir.</a:t>
            </a:r>
            <a:endParaRPr sz="1400">
              <a:latin typeface="Calibri"/>
              <a:cs typeface="Calibri"/>
            </a:endParaRPr>
          </a:p>
          <a:p>
            <a:pPr marL="725170" indent="-17272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725170" algn="l"/>
              </a:tabLst>
            </a:pP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L’orchestration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conteneurs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simplifier leur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déploiement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leur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gestion.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L’orchestrateur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 plus utilisé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marché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Kubernetes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endParaRPr sz="1400">
              <a:latin typeface="Calibri"/>
              <a:cs typeface="Calibri"/>
            </a:endParaRPr>
          </a:p>
          <a:p>
            <a:pPr marL="726440">
              <a:lnSpc>
                <a:spcPct val="100000"/>
              </a:lnSpc>
              <a:spcBef>
                <a:spcPts val="120"/>
              </a:spcBef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existe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d’autres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dirty="0" sz="1400" spc="-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MesOs</a:t>
            </a:r>
            <a:r>
              <a:rPr dirty="0" sz="1400" spc="-3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Docker-Swarm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876" y="407619"/>
            <a:ext cx="3303270" cy="3333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</p:txBody>
      </p:sp>
      <p:grpSp>
        <p:nvGrpSpPr>
          <p:cNvPr id="11" name="object 11" descr=""/>
          <p:cNvGrpSpPr/>
          <p:nvPr/>
        </p:nvGrpSpPr>
        <p:grpSpPr>
          <a:xfrm>
            <a:off x="3241548" y="4562855"/>
            <a:ext cx="6716395" cy="1755775"/>
            <a:chOff x="3241548" y="4562855"/>
            <a:chExt cx="6716395" cy="175577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1548" y="4562855"/>
              <a:ext cx="2121407" cy="17556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5080" y="5042915"/>
              <a:ext cx="3602735" cy="777240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14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0"/>
            <a:ext cx="6482267" cy="68579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8010143" y="6131052"/>
            <a:ext cx="2158365" cy="722630"/>
            <a:chOff x="8010143" y="6131052"/>
            <a:chExt cx="2158365" cy="722630"/>
          </a:xfrm>
        </p:grpSpPr>
        <p:sp>
          <p:nvSpPr>
            <p:cNvPr id="4" name="object 4" descr=""/>
            <p:cNvSpPr/>
            <p:nvPr/>
          </p:nvSpPr>
          <p:spPr>
            <a:xfrm>
              <a:off x="8010143" y="6131052"/>
              <a:ext cx="2158365" cy="722630"/>
            </a:xfrm>
            <a:custGeom>
              <a:avLst/>
              <a:gdLst/>
              <a:ahLst/>
              <a:cxnLst/>
              <a:rect l="l" t="t" r="r" b="b"/>
              <a:pathLst>
                <a:path w="2158365" h="722629">
                  <a:moveTo>
                    <a:pt x="2037587" y="0"/>
                  </a:moveTo>
                  <a:lnTo>
                    <a:pt x="120396" y="0"/>
                  </a:lnTo>
                  <a:lnTo>
                    <a:pt x="73509" y="9460"/>
                  </a:lnTo>
                  <a:lnTo>
                    <a:pt x="35242" y="35261"/>
                  </a:lnTo>
                  <a:lnTo>
                    <a:pt x="9453" y="73530"/>
                  </a:lnTo>
                  <a:lnTo>
                    <a:pt x="0" y="120396"/>
                  </a:lnTo>
                  <a:lnTo>
                    <a:pt x="0" y="722376"/>
                  </a:lnTo>
                  <a:lnTo>
                    <a:pt x="2157983" y="722376"/>
                  </a:lnTo>
                  <a:lnTo>
                    <a:pt x="2157983" y="120396"/>
                  </a:lnTo>
                  <a:lnTo>
                    <a:pt x="2148530" y="73530"/>
                  </a:lnTo>
                  <a:lnTo>
                    <a:pt x="2122741" y="35261"/>
                  </a:lnTo>
                  <a:lnTo>
                    <a:pt x="2084474" y="9460"/>
                  </a:lnTo>
                  <a:lnTo>
                    <a:pt x="2037587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8451" y="6268212"/>
              <a:ext cx="397764" cy="397764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912" y="196595"/>
            <a:ext cx="1028700" cy="1014983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381115" y="1101090"/>
            <a:ext cx="5385435" cy="2392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27940">
              <a:lnSpc>
                <a:spcPct val="100000"/>
              </a:lnSpc>
              <a:spcBef>
                <a:spcPts val="110"/>
              </a:spcBef>
            </a:pPr>
            <a:r>
              <a:rPr dirty="0" sz="2400" b="1">
                <a:solidFill>
                  <a:srgbClr val="08ACA1"/>
                </a:solidFill>
                <a:latin typeface="Calibri"/>
                <a:cs typeface="Calibri"/>
              </a:rPr>
              <a:t>Mettre</a:t>
            </a:r>
            <a:r>
              <a:rPr dirty="0" sz="2400" spc="-7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8ACA1"/>
                </a:solidFill>
                <a:latin typeface="Calibri"/>
                <a:cs typeface="Calibri"/>
              </a:rPr>
              <a:t>en</a:t>
            </a:r>
            <a:r>
              <a:rPr dirty="0" sz="2400" spc="-7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8ACA1"/>
                </a:solidFill>
                <a:latin typeface="Calibri"/>
                <a:cs typeface="Calibri"/>
              </a:rPr>
              <a:t>œuvre</a:t>
            </a:r>
            <a:r>
              <a:rPr dirty="0" sz="2400" spc="-7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8ACA1"/>
                </a:solidFill>
                <a:latin typeface="Calibri"/>
                <a:cs typeface="Calibri"/>
              </a:rPr>
              <a:t>les</a:t>
            </a:r>
            <a:r>
              <a:rPr dirty="0" sz="24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8ACA1"/>
                </a:solidFill>
                <a:latin typeface="Calibri"/>
                <a:cs typeface="Calibri"/>
              </a:rPr>
              <a:t>outils</a:t>
            </a:r>
            <a:r>
              <a:rPr dirty="0" sz="24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8ACA1"/>
                </a:solidFill>
                <a:latin typeface="Calibri"/>
                <a:cs typeface="Calibri"/>
              </a:rPr>
              <a:t>de</a:t>
            </a:r>
            <a:r>
              <a:rPr dirty="0" sz="2400" spc="-7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8ACA1"/>
                </a:solidFill>
                <a:latin typeface="Calibri"/>
                <a:cs typeface="Calibri"/>
              </a:rPr>
              <a:t>la</a:t>
            </a:r>
            <a:r>
              <a:rPr dirty="0" sz="2400" spc="-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8ACA1"/>
                </a:solidFill>
                <a:latin typeface="Calibri"/>
                <a:cs typeface="Calibri"/>
              </a:rPr>
              <a:t>chaîne</a:t>
            </a:r>
            <a:r>
              <a:rPr dirty="0" sz="2400" spc="-6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08ACA1"/>
                </a:solidFill>
                <a:latin typeface="Calibri"/>
                <a:cs typeface="Calibri"/>
              </a:rPr>
              <a:t>du</a:t>
            </a:r>
            <a:endParaRPr sz="2400">
              <a:latin typeface="Calibri"/>
              <a:cs typeface="Calibri"/>
            </a:endParaRPr>
          </a:p>
          <a:p>
            <a:pPr algn="ctr" marL="36195">
              <a:lnSpc>
                <a:spcPct val="100000"/>
              </a:lnSpc>
              <a:spcBef>
                <a:spcPts val="5"/>
              </a:spcBef>
            </a:pPr>
            <a:r>
              <a:rPr dirty="0" sz="2400" spc="-1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08ACA1"/>
                </a:solidFill>
                <a:latin typeface="Calibri"/>
                <a:cs typeface="Calibri"/>
              </a:rPr>
              <a:t>Dans</a:t>
            </a:r>
            <a:r>
              <a:rPr dirty="0" sz="1800" spc="-5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8ACA1"/>
                </a:solidFill>
                <a:latin typeface="Calibri"/>
                <a:cs typeface="Calibri"/>
              </a:rPr>
              <a:t>ce</a:t>
            </a:r>
            <a:r>
              <a:rPr dirty="0" sz="1800" spc="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8ACA1"/>
                </a:solidFill>
                <a:latin typeface="Calibri"/>
                <a:cs typeface="Calibri"/>
              </a:rPr>
              <a:t>module,</a:t>
            </a:r>
            <a:r>
              <a:rPr dirty="0" sz="1800" spc="-5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8ACA1"/>
                </a:solidFill>
                <a:latin typeface="Calibri"/>
                <a:cs typeface="Calibri"/>
              </a:rPr>
              <a:t>vous</a:t>
            </a:r>
            <a:r>
              <a:rPr dirty="0" sz="1800" spc="-4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8ACA1"/>
                </a:solidFill>
                <a:latin typeface="Calibri"/>
                <a:cs typeface="Calibri"/>
              </a:rPr>
              <a:t>allez</a:t>
            </a:r>
            <a:r>
              <a:rPr dirty="0" sz="1800" spc="-50" b="1">
                <a:solidFill>
                  <a:srgbClr val="08ACA1"/>
                </a:solidFill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6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550">
                <a:solidFill>
                  <a:srgbClr val="555555"/>
                </a:solidFill>
                <a:latin typeface="Calibri"/>
                <a:cs typeface="Calibri"/>
              </a:rPr>
              <a:t>Introduire</a:t>
            </a:r>
            <a:r>
              <a:rPr dirty="0" sz="1550" spc="1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550" spc="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55555"/>
                </a:solidFill>
                <a:latin typeface="Calibri"/>
                <a:cs typeface="Calibri"/>
              </a:rPr>
              <a:t>chaîne</a:t>
            </a:r>
            <a:r>
              <a:rPr dirty="0" sz="1550" spc="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555555"/>
                </a:solidFill>
                <a:latin typeface="Calibri"/>
                <a:cs typeface="Calibri"/>
              </a:rPr>
              <a:t>DevOps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550">
                <a:solidFill>
                  <a:srgbClr val="555555"/>
                </a:solidFill>
                <a:latin typeface="Calibri"/>
                <a:cs typeface="Calibri"/>
              </a:rPr>
              <a:t>Mettre</a:t>
            </a:r>
            <a:r>
              <a:rPr dirty="0" sz="1550" spc="7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dirty="0" sz="1550" spc="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55555"/>
                </a:solidFill>
                <a:latin typeface="Calibri"/>
                <a:cs typeface="Calibri"/>
              </a:rPr>
              <a:t>place</a:t>
            </a:r>
            <a:r>
              <a:rPr dirty="0" sz="1550" spc="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550" spc="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55555"/>
                </a:solidFill>
                <a:latin typeface="Calibri"/>
                <a:cs typeface="Calibri"/>
              </a:rPr>
              <a:t>CI/CD</a:t>
            </a:r>
            <a:r>
              <a:rPr dirty="0" sz="1550" spc="10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dirty="0" sz="1550" spc="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555555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59368" y="4544567"/>
            <a:ext cx="864107" cy="86410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1564" rIns="0" bIns="0" rtlCol="0" vert="horz">
            <a:spAutoFit/>
          </a:bodyPr>
          <a:lstStyle/>
          <a:p>
            <a:pPr marL="8411210">
              <a:lnSpc>
                <a:spcPct val="100000"/>
              </a:lnSpc>
              <a:spcBef>
                <a:spcPts val="110"/>
              </a:spcBef>
            </a:pPr>
            <a:r>
              <a:rPr dirty="0" sz="2800" spc="-25">
                <a:solidFill>
                  <a:srgbClr val="08ACA1"/>
                </a:solidFill>
              </a:rPr>
              <a:t>PARTIE</a:t>
            </a:r>
            <a:r>
              <a:rPr dirty="0" sz="2800" spc="-110">
                <a:solidFill>
                  <a:srgbClr val="08ACA1"/>
                </a:solidFill>
              </a:rPr>
              <a:t> </a:t>
            </a:r>
            <a:r>
              <a:rPr dirty="0" sz="2800" spc="-50">
                <a:solidFill>
                  <a:srgbClr val="08ACA1"/>
                </a:solidFill>
              </a:rPr>
              <a:t>5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6581"/>
            <a:ext cx="268605" cy="8991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5659" y="246888"/>
            <a:ext cx="658368" cy="6492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58876" y="686180"/>
            <a:ext cx="11136630" cy="28213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10"/>
              </a:spcBef>
            </a:pP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Introduction</a:t>
            </a:r>
            <a:r>
              <a:rPr dirty="0" sz="1500" spc="-12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aux</a:t>
            </a:r>
            <a:r>
              <a:rPr dirty="0" sz="15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concepts</a:t>
            </a:r>
            <a:r>
              <a:rPr dirty="0" sz="1500" spc="-6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r>
              <a:rPr dirty="0" sz="1500" spc="-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(définition,</a:t>
            </a:r>
            <a:r>
              <a:rPr dirty="0" sz="1500" spc="-9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avantages,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</a:pP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outils)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5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dirty="0" sz="1550" spc="-10" b="1">
                <a:solidFill>
                  <a:srgbClr val="08ACA1"/>
                </a:solidFill>
                <a:latin typeface="Calibri"/>
                <a:cs typeface="Calibri"/>
              </a:rPr>
              <a:t>Outils</a:t>
            </a:r>
            <a:endParaRPr sz="1550">
              <a:latin typeface="Calibri"/>
              <a:cs typeface="Calibri"/>
            </a:endParaRPr>
          </a:p>
          <a:p>
            <a:pPr algn="just" marL="552450">
              <a:lnSpc>
                <a:spcPct val="100000"/>
              </a:lnSpc>
              <a:spcBef>
                <a:spcPts val="1045"/>
              </a:spcBef>
            </a:pP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4)</a:t>
            </a:r>
            <a:r>
              <a:rPr dirty="0" sz="1400" spc="28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Cloud</a:t>
            </a:r>
            <a:r>
              <a:rPr dirty="0" sz="1400" spc="-2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providers</a:t>
            </a:r>
            <a:endParaRPr sz="1400">
              <a:latin typeface="Calibri"/>
              <a:cs typeface="Calibri"/>
            </a:endParaRPr>
          </a:p>
          <a:p>
            <a:pPr algn="just" marL="725170" marR="5080" indent="-172720">
              <a:lnSpc>
                <a:spcPct val="107200"/>
              </a:lnSpc>
              <a:spcBef>
                <a:spcPts val="575"/>
              </a:spcBef>
              <a:buFont typeface="Arial MT"/>
              <a:buChar char="•"/>
              <a:tabLst>
                <a:tab pos="726440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204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Cloud</a:t>
            </a:r>
            <a:r>
              <a:rPr dirty="0" sz="1400" spc="22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providers</a:t>
            </a:r>
            <a:r>
              <a:rPr dirty="0" sz="1400" spc="24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proposent</a:t>
            </a:r>
            <a:r>
              <a:rPr dirty="0" sz="1400" spc="2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dirty="0" sz="1400" spc="229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entreprises</a:t>
            </a:r>
            <a:r>
              <a:rPr dirty="0" sz="1400" spc="2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2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particuliers</a:t>
            </a:r>
            <a:r>
              <a:rPr dirty="0" sz="1400" spc="2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2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solutions</a:t>
            </a:r>
            <a:r>
              <a:rPr dirty="0" sz="1400" spc="2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204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stockage</a:t>
            </a:r>
            <a:r>
              <a:rPr dirty="0" sz="1400" spc="2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distant.</a:t>
            </a:r>
            <a:r>
              <a:rPr dirty="0" sz="1400" spc="2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Aujourd’hui,</a:t>
            </a:r>
            <a:r>
              <a:rPr dirty="0" sz="1400" spc="2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trois</a:t>
            </a:r>
            <a:r>
              <a:rPr dirty="0" sz="1400" spc="2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importants</a:t>
            </a:r>
            <a:r>
              <a:rPr dirty="0" sz="1400" spc="2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players</a:t>
            </a:r>
            <a:r>
              <a:rPr dirty="0" sz="1400" spc="204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se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partagent</a:t>
            </a:r>
            <a:r>
              <a:rPr dirty="0" sz="1400" spc="8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9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marché</a:t>
            </a:r>
            <a:r>
              <a:rPr dirty="0" sz="1400" spc="8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dirty="0" sz="1400" spc="9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service</a:t>
            </a:r>
            <a:r>
              <a:rPr dirty="0" sz="1400" spc="8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cloud</a:t>
            </a:r>
            <a:r>
              <a:rPr dirty="0" sz="1400" spc="10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dirty="0" sz="1400" spc="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Google</a:t>
            </a:r>
            <a:r>
              <a:rPr dirty="0" sz="1400" spc="5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Cloud</a:t>
            </a:r>
            <a:r>
              <a:rPr dirty="0" sz="1400" spc="7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Platform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dirty="0" sz="1400" spc="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Azure</a:t>
            </a:r>
            <a:r>
              <a:rPr dirty="0" sz="1400" spc="8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10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AWS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dirty="0" sz="1400" spc="10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dirty="0" sz="1400" spc="8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proposant</a:t>
            </a:r>
            <a:r>
              <a:rPr dirty="0" sz="1400" spc="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8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dirty="0" sz="1400" spc="9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large</a:t>
            </a:r>
            <a:r>
              <a:rPr dirty="0" sz="1400" spc="8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éventail</a:t>
            </a:r>
            <a:r>
              <a:rPr dirty="0" sz="1400" spc="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9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services,</a:t>
            </a:r>
            <a:r>
              <a:rPr dirty="0" sz="1400" spc="1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AWS</a:t>
            </a:r>
            <a:r>
              <a:rPr dirty="0" sz="1400" spc="9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dirty="0" sz="1400" spc="10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sans 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conteste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leader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mondial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marché.</a:t>
            </a:r>
            <a:endParaRPr sz="1400">
              <a:latin typeface="Calibri"/>
              <a:cs typeface="Calibri"/>
            </a:endParaRPr>
          </a:p>
          <a:p>
            <a:pPr algn="just" marL="725170" indent="-17272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725170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Quand</a:t>
            </a:r>
            <a:r>
              <a:rPr dirty="0" sz="1400" spc="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dirty="0" sz="1400" spc="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parle</a:t>
            </a:r>
            <a:r>
              <a:rPr dirty="0" sz="1400" spc="7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Cloud</a:t>
            </a:r>
            <a:r>
              <a:rPr dirty="0" sz="1400" spc="5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providers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dirty="0" sz="1400" spc="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dirty="0" sz="1400" spc="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pense</a:t>
            </a:r>
            <a:r>
              <a:rPr dirty="0" sz="1400" spc="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dirty="0" sz="1400" spc="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services</a:t>
            </a:r>
            <a:r>
              <a:rPr dirty="0" sz="1400" spc="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load</a:t>
            </a:r>
            <a:r>
              <a:rPr dirty="0" sz="1400" spc="8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balancing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dirty="0" sz="1400" spc="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services</a:t>
            </a:r>
            <a:r>
              <a:rPr dirty="0" sz="1400" spc="7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load</a:t>
            </a:r>
            <a:r>
              <a:rPr dirty="0" sz="1400" spc="7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balancing</a:t>
            </a:r>
            <a:r>
              <a:rPr dirty="0" sz="1400" spc="3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ont</a:t>
            </a:r>
            <a:r>
              <a:rPr dirty="0" sz="1400" spc="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dirty="0" sz="1400" spc="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mission</a:t>
            </a:r>
            <a:r>
              <a:rPr dirty="0" sz="1400" spc="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répartir</a:t>
            </a:r>
            <a:r>
              <a:rPr dirty="0" sz="1400" spc="9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endParaRPr sz="1400">
              <a:latin typeface="Calibri"/>
              <a:cs typeface="Calibri"/>
            </a:endParaRPr>
          </a:p>
          <a:p>
            <a:pPr algn="just" marL="726440">
              <a:lnSpc>
                <a:spcPct val="100000"/>
              </a:lnSpc>
              <a:spcBef>
                <a:spcPts val="120"/>
              </a:spcBef>
            </a:pP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charges</a:t>
            </a:r>
            <a:r>
              <a:rPr dirty="0" sz="1400" spc="-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appareils,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amélioration</a:t>
            </a:r>
            <a:r>
              <a:rPr dirty="0" sz="1400" spc="-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réponse.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876" y="407619"/>
            <a:ext cx="3303270" cy="3333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</p:txBody>
      </p:sp>
      <p:grpSp>
        <p:nvGrpSpPr>
          <p:cNvPr id="11" name="object 11" descr=""/>
          <p:cNvGrpSpPr/>
          <p:nvPr/>
        </p:nvGrpSpPr>
        <p:grpSpPr>
          <a:xfrm>
            <a:off x="1581911" y="3730752"/>
            <a:ext cx="8270875" cy="2729865"/>
            <a:chOff x="1581911" y="3730752"/>
            <a:chExt cx="8270875" cy="272986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1911" y="3968496"/>
              <a:ext cx="2148840" cy="13487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5676" y="4439412"/>
              <a:ext cx="2692907" cy="20208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23759" y="3730752"/>
              <a:ext cx="2628900" cy="1577340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14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6581"/>
            <a:ext cx="268605" cy="8991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037844" y="246888"/>
            <a:ext cx="10616565" cy="5317490"/>
            <a:chOff x="1037844" y="246888"/>
            <a:chExt cx="10616565" cy="531749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5660" y="246888"/>
              <a:ext cx="658368" cy="6492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7844" y="4462272"/>
              <a:ext cx="2665476" cy="8275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3360" y="4302252"/>
              <a:ext cx="1938527" cy="12618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4476" y="4512564"/>
              <a:ext cx="2061972" cy="7269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18803" y="4270247"/>
              <a:ext cx="1938527" cy="1293876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258876" y="686180"/>
            <a:ext cx="10392410" cy="30499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10"/>
              </a:spcBef>
            </a:pP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Introduction</a:t>
            </a:r>
            <a:r>
              <a:rPr dirty="0" sz="1500" spc="-12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aux</a:t>
            </a:r>
            <a:r>
              <a:rPr dirty="0" sz="15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concepts</a:t>
            </a:r>
            <a:r>
              <a:rPr dirty="0" sz="1500" spc="-6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r>
              <a:rPr dirty="0" sz="1500" spc="-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(définition,</a:t>
            </a:r>
            <a:r>
              <a:rPr dirty="0" sz="1500" spc="-9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avantages,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</a:pP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outils)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5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dirty="0" sz="1550" spc="-10" b="1">
                <a:solidFill>
                  <a:srgbClr val="08ACA1"/>
                </a:solidFill>
                <a:latin typeface="Calibri"/>
                <a:cs typeface="Calibri"/>
              </a:rPr>
              <a:t>Outils</a:t>
            </a:r>
            <a:endParaRPr sz="15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  <a:spcBef>
                <a:spcPts val="1045"/>
              </a:spcBef>
            </a:pP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5)</a:t>
            </a:r>
            <a:r>
              <a:rPr dirty="0" sz="1400" spc="28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Automatisation</a:t>
            </a:r>
            <a:r>
              <a:rPr dirty="0" sz="1400" spc="-14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dirty="0" sz="1400" spc="-9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 configuration</a:t>
            </a:r>
            <a:endParaRPr sz="1400">
              <a:latin typeface="Calibri"/>
              <a:cs typeface="Calibri"/>
            </a:endParaRPr>
          </a:p>
          <a:p>
            <a:pPr marL="725170" indent="-17272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725170" algn="l"/>
              </a:tabLst>
            </a:pP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L’automatisation</a:t>
            </a:r>
            <a:r>
              <a:rPr dirty="0" sz="1400" spc="-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dirty="0" sz="1400" spc="-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d’éliminer</a:t>
            </a:r>
            <a:r>
              <a:rPr dirty="0" sz="1400" spc="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tâches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répétitives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équipes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Devops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725170" indent="-17272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725170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Plusieurs types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d’automatisation</a:t>
            </a:r>
            <a:r>
              <a:rPr dirty="0" sz="1400" spc="-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Devops</a:t>
            </a:r>
            <a:r>
              <a:rPr dirty="0" sz="1400" spc="-7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existent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lvl="1" marL="1233805" indent="-22352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1233805" algn="l"/>
              </a:tabLst>
            </a:pP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Mettre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place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configurations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automatiques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serveurs,</a:t>
            </a:r>
            <a:endParaRPr sz="1400">
              <a:latin typeface="Calibri"/>
              <a:cs typeface="Calibri"/>
            </a:endParaRPr>
          </a:p>
          <a:p>
            <a:pPr lvl="1" marL="1233805" indent="-22352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1233805" algn="l"/>
              </a:tabLst>
            </a:pP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Automatiser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actions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serveurs.</a:t>
            </a:r>
            <a:endParaRPr sz="1400">
              <a:latin typeface="Calibri"/>
              <a:cs typeface="Calibri"/>
            </a:endParaRPr>
          </a:p>
          <a:p>
            <a:pPr marL="725170" indent="-17272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725170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dirty="0" sz="1400" spc="-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existent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dirty="0" sz="1400" spc="-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l’infrastructure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existante</a:t>
            </a:r>
            <a:r>
              <a:rPr dirty="0" sz="1400" spc="-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besoins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l’entreprise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dirty="0" sz="1400" spc="-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Terraform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dirty="0" sz="1400" spc="1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Ansible,</a:t>
            </a:r>
            <a:r>
              <a:rPr dirty="0" sz="1400" spc="-9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Puppet,</a:t>
            </a:r>
            <a:r>
              <a:rPr dirty="0" sz="1400" spc="-8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SaltStack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14</a:t>
            </a:fld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8876" y="407619"/>
            <a:ext cx="3303270" cy="3333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6581"/>
            <a:ext cx="268605" cy="8991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5659" y="246888"/>
            <a:ext cx="658368" cy="6492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58876" y="686180"/>
            <a:ext cx="11130280" cy="2670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10"/>
              </a:spcBef>
            </a:pP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Introduction</a:t>
            </a:r>
            <a:r>
              <a:rPr dirty="0" sz="1500" spc="-12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aux</a:t>
            </a:r>
            <a:r>
              <a:rPr dirty="0" sz="15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concepts</a:t>
            </a:r>
            <a:r>
              <a:rPr dirty="0" sz="1500" spc="-6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r>
              <a:rPr dirty="0" sz="1500" spc="-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(définition,</a:t>
            </a:r>
            <a:r>
              <a:rPr dirty="0" sz="1500" spc="-9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avantages,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</a:pP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outils)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5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dirty="0" sz="1550" spc="-10" b="1">
                <a:solidFill>
                  <a:srgbClr val="08ACA1"/>
                </a:solidFill>
                <a:latin typeface="Calibri"/>
                <a:cs typeface="Calibri"/>
              </a:rPr>
              <a:t>Outils</a:t>
            </a:r>
            <a:endParaRPr sz="15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  <a:spcBef>
                <a:spcPts val="1045"/>
              </a:spcBef>
            </a:pP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6)</a:t>
            </a:r>
            <a:r>
              <a:rPr dirty="0" sz="1400" spc="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Monitoring</a:t>
            </a:r>
            <a:r>
              <a:rPr dirty="0" sz="1400" spc="-7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4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alerting</a:t>
            </a:r>
            <a:endParaRPr sz="1400">
              <a:latin typeface="Calibri"/>
              <a:cs typeface="Calibri"/>
            </a:endParaRPr>
          </a:p>
          <a:p>
            <a:pPr marL="725170" indent="-17272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725170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dirty="0" sz="1400" spc="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monitoring</a:t>
            </a:r>
            <a:r>
              <a:rPr dirty="0" sz="1400" spc="3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alerting</a:t>
            </a:r>
            <a:r>
              <a:rPr dirty="0" sz="1400" spc="3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dirty="0" sz="1400" spc="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d’avoir</a:t>
            </a:r>
            <a:r>
              <a:rPr dirty="0" sz="1400" spc="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vue</a:t>
            </a:r>
            <a:r>
              <a:rPr dirty="0" sz="1400" spc="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d’ensemble</a:t>
            </a:r>
            <a:r>
              <a:rPr dirty="0" sz="1400" spc="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dirty="0" sz="1400" spc="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infrastructure,</a:t>
            </a:r>
            <a:r>
              <a:rPr dirty="0" sz="1400" spc="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résoudre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problèmes</a:t>
            </a:r>
            <a:r>
              <a:rPr dirty="0" sz="1400" spc="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dirty="0" sz="1400" spc="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surviennent</a:t>
            </a:r>
            <a:endParaRPr sz="1400">
              <a:latin typeface="Calibri"/>
              <a:cs typeface="Calibri"/>
            </a:endParaRPr>
          </a:p>
          <a:p>
            <a:pPr marL="726440">
              <a:lnSpc>
                <a:spcPct val="100000"/>
              </a:lnSpc>
              <a:spcBef>
                <a:spcPts val="120"/>
              </a:spcBef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d’améliorer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performances.</a:t>
            </a:r>
            <a:endParaRPr sz="1400">
              <a:latin typeface="Calibri"/>
              <a:cs typeface="Calibri"/>
            </a:endParaRPr>
          </a:p>
          <a:p>
            <a:pPr marL="725170" indent="-17272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725170" algn="l"/>
              </a:tabLst>
            </a:pP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L’application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open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source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Prometheus</a:t>
            </a:r>
            <a:r>
              <a:rPr dirty="0" sz="1400" spc="-7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service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0" b="1">
                <a:solidFill>
                  <a:srgbClr val="555555"/>
                </a:solidFill>
                <a:latin typeface="Calibri"/>
                <a:cs typeface="Calibri"/>
              </a:rPr>
              <a:t>Grafana</a:t>
            </a:r>
            <a:r>
              <a:rPr dirty="0" sz="1400" spc="-5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dirty="0" sz="1400" spc="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monitorer</a:t>
            </a:r>
            <a:r>
              <a:rPr dirty="0" sz="1400" spc="-9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clusters</a:t>
            </a:r>
            <a:r>
              <a:rPr dirty="0" sz="1400" spc="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Kubernetes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725170" indent="-17272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725170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couplant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trois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outils,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ELK</a:t>
            </a:r>
            <a:r>
              <a:rPr dirty="0" sz="1400" spc="-2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Elasticsearch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dirty="0" sz="1400" spc="-7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Logstash</a:t>
            </a:r>
            <a:r>
              <a:rPr dirty="0" sz="1400" spc="-7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Kibana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solution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d’analyse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logs</a:t>
            </a:r>
            <a:r>
              <a:rPr dirty="0" sz="1400" spc="-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performante.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876" y="407619"/>
            <a:ext cx="3303270" cy="3333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</p:txBody>
      </p:sp>
      <p:grpSp>
        <p:nvGrpSpPr>
          <p:cNvPr id="11" name="object 11" descr=""/>
          <p:cNvGrpSpPr/>
          <p:nvPr/>
        </p:nvGrpSpPr>
        <p:grpSpPr>
          <a:xfrm>
            <a:off x="1092708" y="3835908"/>
            <a:ext cx="9939655" cy="2162810"/>
            <a:chOff x="1092708" y="3835908"/>
            <a:chExt cx="9939655" cy="216281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2708" y="3922776"/>
              <a:ext cx="2363724" cy="9966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2708" y="4302252"/>
              <a:ext cx="2263140" cy="1508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93308" y="3835908"/>
              <a:ext cx="5138928" cy="2162556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14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6581"/>
            <a:ext cx="268605" cy="8991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5659" y="246888"/>
            <a:ext cx="658368" cy="6492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58876" y="686180"/>
            <a:ext cx="11135360" cy="28987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10"/>
              </a:spcBef>
            </a:pP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Introduction</a:t>
            </a:r>
            <a:r>
              <a:rPr dirty="0" sz="1500" spc="-12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aux</a:t>
            </a:r>
            <a:r>
              <a:rPr dirty="0" sz="15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concepts</a:t>
            </a:r>
            <a:r>
              <a:rPr dirty="0" sz="1500" spc="-6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r>
              <a:rPr dirty="0" sz="1500" spc="-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(définition,</a:t>
            </a:r>
            <a:r>
              <a:rPr dirty="0" sz="1500" spc="-9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avantages,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</a:pP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outils)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5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dirty="0" sz="1550" spc="-10" b="1">
                <a:solidFill>
                  <a:srgbClr val="08ACA1"/>
                </a:solidFill>
                <a:latin typeface="Calibri"/>
                <a:cs typeface="Calibri"/>
              </a:rPr>
              <a:t>Outils</a:t>
            </a:r>
            <a:endParaRPr sz="15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  <a:spcBef>
                <a:spcPts val="1045"/>
              </a:spcBef>
            </a:pP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7)</a:t>
            </a:r>
            <a:r>
              <a:rPr dirty="0" sz="1400" spc="27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2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dirty="0" sz="1400" spc="-9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1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endParaRPr sz="1400">
              <a:latin typeface="Calibri"/>
              <a:cs typeface="Calibri"/>
            </a:endParaRPr>
          </a:p>
          <a:p>
            <a:pPr marL="725170" indent="-17272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725170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dirty="0" sz="1400" spc="2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mener</a:t>
            </a:r>
            <a:r>
              <a:rPr dirty="0" sz="1400" spc="28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400" spc="2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bien</a:t>
            </a:r>
            <a:r>
              <a:rPr dirty="0" sz="1400" spc="254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2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développement</a:t>
            </a:r>
            <a:r>
              <a:rPr dirty="0" sz="1400" spc="2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dirty="0" sz="1400" spc="2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logiciel,</a:t>
            </a:r>
            <a:r>
              <a:rPr dirty="0" sz="1400" spc="2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miser</a:t>
            </a:r>
            <a:r>
              <a:rPr dirty="0" sz="1400" spc="28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dirty="0" sz="1400" spc="2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dirty="0" sz="1400" spc="254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dirty="0" sz="1400" spc="2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2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management</a:t>
            </a:r>
            <a:r>
              <a:rPr dirty="0" sz="1400" spc="2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2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dirty="0" sz="1400" spc="27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commun</a:t>
            </a:r>
            <a:r>
              <a:rPr dirty="0" sz="1400" spc="254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dirty="0" sz="1400" spc="2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l’équipe</a:t>
            </a:r>
            <a:r>
              <a:rPr dirty="0" sz="1400" spc="29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Devops</a:t>
            </a:r>
            <a:r>
              <a:rPr dirty="0" sz="1400" spc="25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paraît</a:t>
            </a:r>
            <a:endParaRPr sz="1400">
              <a:latin typeface="Calibri"/>
              <a:cs typeface="Calibri"/>
            </a:endParaRPr>
          </a:p>
          <a:p>
            <a:pPr marL="726440">
              <a:lnSpc>
                <a:spcPct val="100000"/>
              </a:lnSpc>
              <a:spcBef>
                <a:spcPts val="120"/>
              </a:spcBef>
            </a:pP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indispensable.</a:t>
            </a:r>
            <a:endParaRPr sz="1400">
              <a:latin typeface="Calibri"/>
              <a:cs typeface="Calibri"/>
            </a:endParaRPr>
          </a:p>
          <a:p>
            <a:pPr marL="725170" indent="-17272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725170" algn="l"/>
              </a:tabLst>
            </a:pP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Jira</a:t>
            </a:r>
            <a:r>
              <a:rPr dirty="0" sz="1400" spc="114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dirty="0" sz="1400" spc="1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dirty="0" sz="1400" spc="10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dirty="0" sz="1400" spc="1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1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dirty="0" sz="1400" spc="1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1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dirty="0" sz="1400" spc="1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Agile</a:t>
            </a:r>
            <a:r>
              <a:rPr dirty="0" sz="1400" spc="114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dirty="0" sz="1400" spc="1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dirty="0" sz="1400" spc="1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10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planifier,</a:t>
            </a:r>
            <a:r>
              <a:rPr dirty="0" sz="1400" spc="1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suivre</a:t>
            </a:r>
            <a:r>
              <a:rPr dirty="0" sz="1400" spc="1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1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gérer</a:t>
            </a:r>
            <a:r>
              <a:rPr dirty="0" sz="1400" spc="1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1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projets</a:t>
            </a:r>
            <a:r>
              <a:rPr dirty="0" sz="1400" spc="114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1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développement</a:t>
            </a:r>
            <a:r>
              <a:rPr dirty="0" sz="1400" spc="1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logiciel.</a:t>
            </a:r>
            <a:r>
              <a:rPr dirty="0" sz="1400" spc="1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dirty="0" sz="1400" spc="114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Jira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dirty="0" sz="1400" spc="10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endParaRPr sz="1400">
              <a:latin typeface="Calibri"/>
              <a:cs typeface="Calibri"/>
            </a:endParaRPr>
          </a:p>
          <a:p>
            <a:pPr marL="726440">
              <a:lnSpc>
                <a:spcPct val="100000"/>
              </a:lnSpc>
              <a:spcBef>
                <a:spcPts val="120"/>
              </a:spcBef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membre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l’équipe</a:t>
            </a:r>
            <a:r>
              <a:rPr dirty="0" sz="1400" spc="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développement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suivre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l’avancée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projets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priorités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dirty="0" sz="1400" spc="-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sprint.</a:t>
            </a:r>
            <a:endParaRPr sz="1400">
              <a:latin typeface="Calibri"/>
              <a:cs typeface="Calibri"/>
            </a:endParaRPr>
          </a:p>
          <a:p>
            <a:pPr marL="725170" indent="-17272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725170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côté,</a:t>
            </a:r>
            <a:r>
              <a:rPr dirty="0" sz="1400" spc="-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Trello</a:t>
            </a:r>
            <a:r>
              <a:rPr dirty="0" sz="1400" spc="-7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démarque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intuitivité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sa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simplicité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gérer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différentes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tâches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projet.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876" y="407619"/>
            <a:ext cx="3303270" cy="3333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25011" y="4567428"/>
            <a:ext cx="5143499" cy="672084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14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72" y="0"/>
            <a:ext cx="6489065" cy="6858000"/>
            <a:chOff x="4572" y="0"/>
            <a:chExt cx="6489065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0"/>
              <a:ext cx="6488610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6595"/>
              <a:ext cx="1028700" cy="101498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0566" rIns="0" bIns="0" rtlCol="0" vert="horz">
            <a:spAutoFit/>
          </a:bodyPr>
          <a:lstStyle/>
          <a:p>
            <a:pPr marL="81915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solidFill>
                  <a:srgbClr val="08ACA1"/>
                </a:solidFill>
              </a:rPr>
              <a:t>CHAPITRE</a:t>
            </a:r>
            <a:r>
              <a:rPr dirty="0" sz="2800" spc="-65">
                <a:solidFill>
                  <a:srgbClr val="08ACA1"/>
                </a:solidFill>
              </a:rPr>
              <a:t> </a:t>
            </a:r>
            <a:r>
              <a:rPr dirty="0" sz="2800" spc="-50">
                <a:solidFill>
                  <a:srgbClr val="08ACA1"/>
                </a:solidFill>
              </a:rPr>
              <a:t>1</a:t>
            </a:r>
            <a:endParaRPr sz="2800"/>
          </a:p>
        </p:txBody>
      </p:sp>
      <p:sp>
        <p:nvSpPr>
          <p:cNvPr id="6" name="object 6" descr=""/>
          <p:cNvSpPr txBox="1"/>
          <p:nvPr/>
        </p:nvSpPr>
        <p:spPr>
          <a:xfrm>
            <a:off x="7314692" y="1101090"/>
            <a:ext cx="3550920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 b="1">
                <a:solidFill>
                  <a:srgbClr val="08ACA1"/>
                </a:solidFill>
                <a:latin typeface="Calibri"/>
                <a:cs typeface="Calibri"/>
              </a:rPr>
              <a:t>Introduire</a:t>
            </a:r>
            <a:r>
              <a:rPr dirty="0" sz="2400" spc="-6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8ACA1"/>
                </a:solidFill>
                <a:latin typeface="Calibri"/>
                <a:cs typeface="Calibri"/>
              </a:rPr>
              <a:t>la</a:t>
            </a:r>
            <a:r>
              <a:rPr dirty="0" sz="2400" spc="-4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8ACA1"/>
                </a:solidFill>
                <a:latin typeface="Calibri"/>
                <a:cs typeface="Calibri"/>
              </a:rPr>
              <a:t>chaîne</a:t>
            </a:r>
            <a:r>
              <a:rPr dirty="0" sz="2400" spc="-5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381115" y="2906014"/>
            <a:ext cx="5066030" cy="114998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3535">
              <a:lnSpc>
                <a:spcPct val="102600"/>
              </a:lnSpc>
              <a:spcBef>
                <a:spcPts val="85"/>
              </a:spcBef>
              <a:buAutoNum type="arabicPeriod"/>
              <a:tabLst>
                <a:tab pos="355600" algn="l"/>
              </a:tabLst>
            </a:pPr>
            <a:r>
              <a:rPr dirty="0" sz="1550">
                <a:solidFill>
                  <a:srgbClr val="D9D9D9"/>
                </a:solidFill>
                <a:latin typeface="Calibri"/>
                <a:cs typeface="Calibri"/>
              </a:rPr>
              <a:t>Introduction</a:t>
            </a:r>
            <a:r>
              <a:rPr dirty="0" sz="1550" spc="19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D9D9D9"/>
                </a:solidFill>
                <a:latin typeface="Calibri"/>
                <a:cs typeface="Calibri"/>
              </a:rPr>
              <a:t>aux</a:t>
            </a:r>
            <a:r>
              <a:rPr dirty="0" sz="1550" spc="6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D9D9D9"/>
                </a:solidFill>
                <a:latin typeface="Calibri"/>
                <a:cs typeface="Calibri"/>
              </a:rPr>
              <a:t>concepts</a:t>
            </a:r>
            <a:r>
              <a:rPr dirty="0" sz="1550" spc="12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D9D9D9"/>
                </a:solidFill>
                <a:latin typeface="Calibri"/>
                <a:cs typeface="Calibri"/>
              </a:rPr>
              <a:t>DevOps</a:t>
            </a:r>
            <a:r>
              <a:rPr dirty="0" sz="1550" spc="10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D9D9D9"/>
                </a:solidFill>
                <a:latin typeface="Calibri"/>
                <a:cs typeface="Calibri"/>
              </a:rPr>
              <a:t>(definition,</a:t>
            </a:r>
            <a:r>
              <a:rPr dirty="0" sz="1550" spc="2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D9D9D9"/>
                </a:solidFill>
                <a:latin typeface="Calibri"/>
                <a:cs typeface="Calibri"/>
              </a:rPr>
              <a:t>avantages, outils)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55600" algn="l"/>
              </a:tabLst>
            </a:pPr>
            <a:r>
              <a:rPr dirty="0" sz="1550" b="1">
                <a:solidFill>
                  <a:srgbClr val="EC7C30"/>
                </a:solidFill>
                <a:latin typeface="Calibri"/>
                <a:cs typeface="Calibri"/>
              </a:rPr>
              <a:t>Lien</a:t>
            </a:r>
            <a:r>
              <a:rPr dirty="0" sz="1550" spc="4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EC7C30"/>
                </a:solidFill>
                <a:latin typeface="Calibri"/>
                <a:cs typeface="Calibri"/>
              </a:rPr>
              <a:t>entre</a:t>
            </a:r>
            <a:r>
              <a:rPr dirty="0" sz="1550" spc="3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EC7C30"/>
                </a:solidFill>
                <a:latin typeface="Calibri"/>
                <a:cs typeface="Calibri"/>
              </a:rPr>
              <a:t>l’agilité</a:t>
            </a:r>
            <a:r>
              <a:rPr dirty="0" sz="1550" spc="3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EC7C30"/>
                </a:solidFill>
                <a:latin typeface="Calibri"/>
                <a:cs typeface="Calibri"/>
              </a:rPr>
              <a:t>et</a:t>
            </a:r>
            <a:r>
              <a:rPr dirty="0" sz="1550" spc="7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EC7C30"/>
                </a:solidFill>
                <a:latin typeface="Calibri"/>
                <a:cs typeface="Calibri"/>
              </a:rPr>
              <a:t>DevOps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55600" algn="l"/>
              </a:tabLst>
            </a:pPr>
            <a:r>
              <a:rPr dirty="0" sz="1550">
                <a:solidFill>
                  <a:srgbClr val="D0D0D0"/>
                </a:solidFill>
                <a:latin typeface="Calibri"/>
                <a:cs typeface="Calibri"/>
              </a:rPr>
              <a:t>Définition</a:t>
            </a:r>
            <a:r>
              <a:rPr dirty="0" sz="1550" spc="125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dirty="0" sz="1550" spc="9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D0D0D0"/>
                </a:solidFill>
                <a:latin typeface="Calibri"/>
                <a:cs typeface="Calibri"/>
              </a:rPr>
              <a:t>notions</a:t>
            </a:r>
            <a:r>
              <a:rPr dirty="0" sz="1550" spc="13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D0D0D0"/>
                </a:solidFill>
                <a:latin typeface="Calibri"/>
                <a:cs typeface="Calibri"/>
              </a:rPr>
              <a:t>(CI/CD)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6581"/>
            <a:ext cx="268605" cy="8991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709168" y="246888"/>
            <a:ext cx="10944860" cy="5288915"/>
            <a:chOff x="709168" y="246888"/>
            <a:chExt cx="10944860" cy="528891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5660" y="246888"/>
              <a:ext cx="658368" cy="64922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224010" y="4729734"/>
              <a:ext cx="149225" cy="799465"/>
            </a:xfrm>
            <a:custGeom>
              <a:avLst/>
              <a:gdLst/>
              <a:ahLst/>
              <a:cxnLst/>
              <a:rect l="l" t="t" r="r" b="b"/>
              <a:pathLst>
                <a:path w="149225" h="799464">
                  <a:moveTo>
                    <a:pt x="0" y="0"/>
                  </a:moveTo>
                  <a:lnTo>
                    <a:pt x="0" y="799338"/>
                  </a:lnTo>
                  <a:lnTo>
                    <a:pt x="148717" y="799338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328665" y="3998214"/>
              <a:ext cx="4282440" cy="158115"/>
            </a:xfrm>
            <a:custGeom>
              <a:avLst/>
              <a:gdLst/>
              <a:ahLst/>
              <a:cxnLst/>
              <a:rect l="l" t="t" r="r" b="b"/>
              <a:pathLst>
                <a:path w="4282440" h="158114">
                  <a:moveTo>
                    <a:pt x="0" y="0"/>
                  </a:moveTo>
                  <a:lnTo>
                    <a:pt x="0" y="78993"/>
                  </a:lnTo>
                  <a:lnTo>
                    <a:pt x="4281932" y="78993"/>
                  </a:lnTo>
                  <a:lnTo>
                    <a:pt x="4281932" y="157987"/>
                  </a:lnTo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285482" y="4693158"/>
              <a:ext cx="140335" cy="824230"/>
            </a:xfrm>
            <a:custGeom>
              <a:avLst/>
              <a:gdLst/>
              <a:ahLst/>
              <a:cxnLst/>
              <a:rect l="l" t="t" r="r" b="b"/>
              <a:pathLst>
                <a:path w="140334" h="824229">
                  <a:moveTo>
                    <a:pt x="0" y="0"/>
                  </a:moveTo>
                  <a:lnTo>
                    <a:pt x="0" y="823849"/>
                  </a:lnTo>
                  <a:lnTo>
                    <a:pt x="140335" y="823849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328665" y="3998214"/>
              <a:ext cx="2332990" cy="158115"/>
            </a:xfrm>
            <a:custGeom>
              <a:avLst/>
              <a:gdLst/>
              <a:ahLst/>
              <a:cxnLst/>
              <a:rect l="l" t="t" r="r" b="b"/>
              <a:pathLst>
                <a:path w="2332990" h="158114">
                  <a:moveTo>
                    <a:pt x="0" y="0"/>
                  </a:moveTo>
                  <a:lnTo>
                    <a:pt x="0" y="78993"/>
                  </a:lnTo>
                  <a:lnTo>
                    <a:pt x="2332863" y="78993"/>
                  </a:lnTo>
                  <a:lnTo>
                    <a:pt x="2332863" y="157987"/>
                  </a:lnTo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292089" y="4807458"/>
              <a:ext cx="215900" cy="682625"/>
            </a:xfrm>
            <a:custGeom>
              <a:avLst/>
              <a:gdLst/>
              <a:ahLst/>
              <a:cxnLst/>
              <a:rect l="l" t="t" r="r" b="b"/>
              <a:pathLst>
                <a:path w="215900" h="682625">
                  <a:moveTo>
                    <a:pt x="0" y="0"/>
                  </a:moveTo>
                  <a:lnTo>
                    <a:pt x="0" y="682625"/>
                  </a:lnTo>
                  <a:lnTo>
                    <a:pt x="215900" y="682625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328665" y="3998214"/>
              <a:ext cx="542290" cy="158115"/>
            </a:xfrm>
            <a:custGeom>
              <a:avLst/>
              <a:gdLst/>
              <a:ahLst/>
              <a:cxnLst/>
              <a:rect l="l" t="t" r="r" b="b"/>
              <a:pathLst>
                <a:path w="542289" h="158114">
                  <a:moveTo>
                    <a:pt x="0" y="0"/>
                  </a:moveTo>
                  <a:lnTo>
                    <a:pt x="0" y="78993"/>
                  </a:lnTo>
                  <a:lnTo>
                    <a:pt x="542289" y="78993"/>
                  </a:lnTo>
                  <a:lnTo>
                    <a:pt x="542289" y="157987"/>
                  </a:lnTo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486150" y="4834890"/>
              <a:ext cx="117475" cy="691515"/>
            </a:xfrm>
            <a:custGeom>
              <a:avLst/>
              <a:gdLst/>
              <a:ahLst/>
              <a:cxnLst/>
              <a:rect l="l" t="t" r="r" b="b"/>
              <a:pathLst>
                <a:path w="117475" h="691514">
                  <a:moveTo>
                    <a:pt x="0" y="0"/>
                  </a:moveTo>
                  <a:lnTo>
                    <a:pt x="0" y="691261"/>
                  </a:lnTo>
                  <a:lnTo>
                    <a:pt x="117221" y="691261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966209" y="3998214"/>
              <a:ext cx="1360170" cy="158115"/>
            </a:xfrm>
            <a:custGeom>
              <a:avLst/>
              <a:gdLst/>
              <a:ahLst/>
              <a:cxnLst/>
              <a:rect l="l" t="t" r="r" b="b"/>
              <a:pathLst>
                <a:path w="1360170" h="158114">
                  <a:moveTo>
                    <a:pt x="1359662" y="0"/>
                  </a:moveTo>
                  <a:lnTo>
                    <a:pt x="1359662" y="78993"/>
                  </a:lnTo>
                  <a:lnTo>
                    <a:pt x="0" y="78993"/>
                  </a:lnTo>
                  <a:lnTo>
                    <a:pt x="0" y="157987"/>
                  </a:lnTo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15518" y="4821173"/>
              <a:ext cx="104139" cy="677545"/>
            </a:xfrm>
            <a:custGeom>
              <a:avLst/>
              <a:gdLst/>
              <a:ahLst/>
              <a:cxnLst/>
              <a:rect l="l" t="t" r="r" b="b"/>
              <a:pathLst>
                <a:path w="104140" h="677545">
                  <a:moveTo>
                    <a:pt x="0" y="0"/>
                  </a:moveTo>
                  <a:lnTo>
                    <a:pt x="0" y="677544"/>
                  </a:lnTo>
                  <a:lnTo>
                    <a:pt x="104012" y="677544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300734" y="3998214"/>
              <a:ext cx="4024629" cy="158115"/>
            </a:xfrm>
            <a:custGeom>
              <a:avLst/>
              <a:gdLst/>
              <a:ahLst/>
              <a:cxnLst/>
              <a:rect l="l" t="t" r="r" b="b"/>
              <a:pathLst>
                <a:path w="4024629" h="158114">
                  <a:moveTo>
                    <a:pt x="4024121" y="0"/>
                  </a:moveTo>
                  <a:lnTo>
                    <a:pt x="4024121" y="78993"/>
                  </a:lnTo>
                  <a:lnTo>
                    <a:pt x="0" y="78993"/>
                  </a:lnTo>
                  <a:lnTo>
                    <a:pt x="0" y="157987"/>
                  </a:lnTo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949189" y="3623309"/>
              <a:ext cx="754380" cy="375285"/>
            </a:xfrm>
            <a:custGeom>
              <a:avLst/>
              <a:gdLst/>
              <a:ahLst/>
              <a:cxnLst/>
              <a:rect l="l" t="t" r="r" b="b"/>
              <a:pathLst>
                <a:path w="754379" h="375285">
                  <a:moveTo>
                    <a:pt x="75437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754379" y="374904"/>
                  </a:lnTo>
                  <a:lnTo>
                    <a:pt x="7543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949189" y="3623309"/>
              <a:ext cx="754380" cy="375285"/>
            </a:xfrm>
            <a:custGeom>
              <a:avLst/>
              <a:gdLst/>
              <a:ahLst/>
              <a:cxnLst/>
              <a:rect l="l" t="t" r="r" b="b"/>
              <a:pathLst>
                <a:path w="754379" h="375285">
                  <a:moveTo>
                    <a:pt x="0" y="374904"/>
                  </a:moveTo>
                  <a:lnTo>
                    <a:pt x="754379" y="374904"/>
                  </a:lnTo>
                  <a:lnTo>
                    <a:pt x="754379" y="0"/>
                  </a:lnTo>
                  <a:lnTo>
                    <a:pt x="0" y="0"/>
                  </a:lnTo>
                  <a:lnTo>
                    <a:pt x="0" y="3749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798982" y="1550885"/>
            <a:ext cx="10595610" cy="235585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800"/>
              </a:spcBef>
            </a:pP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1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philosophie</a:t>
            </a:r>
            <a:r>
              <a:rPr dirty="0" sz="1400" spc="-8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DevOps</a:t>
            </a:r>
            <a:endParaRPr sz="1400">
              <a:latin typeface="Calibri"/>
              <a:cs typeface="Calibri"/>
            </a:endParaRPr>
          </a:p>
          <a:p>
            <a:pPr algn="just" marL="184785" marR="5080" indent="-172720">
              <a:lnSpc>
                <a:spcPct val="107200"/>
              </a:lnSpc>
              <a:spcBef>
                <a:spcPts val="575"/>
              </a:spcBef>
              <a:buFont typeface="Arial MT"/>
              <a:buChar char="•"/>
              <a:tabLst>
                <a:tab pos="186055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Née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dirty="0" sz="1400" spc="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alentours</a:t>
            </a:r>
            <a:r>
              <a:rPr dirty="0" sz="1400" spc="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2008,</a:t>
            </a:r>
            <a:r>
              <a:rPr dirty="0" sz="1400" spc="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démarche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DevOps</a:t>
            </a:r>
            <a:r>
              <a:rPr dirty="0" sz="1400" spc="5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prend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sa</a:t>
            </a:r>
            <a:r>
              <a:rPr dirty="0" sz="1400" spc="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source</a:t>
            </a:r>
            <a:r>
              <a:rPr dirty="0" sz="1400" spc="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directement</a:t>
            </a:r>
            <a:r>
              <a:rPr dirty="0" sz="1400" spc="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l’agilité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dirty="0" sz="1400" spc="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suite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400" spc="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nouveaux</a:t>
            </a:r>
            <a:r>
              <a:rPr dirty="0" sz="1400" spc="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besoins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d’organisation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19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projets.</a:t>
            </a:r>
            <a:r>
              <a:rPr dirty="0" sz="1400" spc="2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dirty="0" sz="1400" spc="2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l’agilité</a:t>
            </a:r>
            <a:r>
              <a:rPr dirty="0" sz="1400" spc="19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avait</a:t>
            </a:r>
            <a:r>
              <a:rPr dirty="0" sz="1400" spc="1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permis</a:t>
            </a:r>
            <a:r>
              <a:rPr dirty="0" sz="1400" spc="2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dirty="0" sz="1400" spc="2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développeurs</a:t>
            </a:r>
            <a:r>
              <a:rPr dirty="0" sz="1400" spc="2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20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livrer</a:t>
            </a:r>
            <a:r>
              <a:rPr dirty="0" sz="1400" spc="2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204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applications</a:t>
            </a:r>
            <a:r>
              <a:rPr dirty="0" sz="1400" spc="2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dirty="0" sz="1400" spc="2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rapidement,</a:t>
            </a:r>
            <a:r>
              <a:rPr dirty="0" sz="1400" spc="2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2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opérateurs,</a:t>
            </a:r>
            <a:r>
              <a:rPr dirty="0" sz="1400" spc="2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eux,</a:t>
            </a:r>
            <a:r>
              <a:rPr dirty="0" sz="1400" spc="2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avaient</a:t>
            </a:r>
            <a:r>
              <a:rPr dirty="0" sz="1400" spc="2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conservé</a:t>
            </a:r>
            <a:r>
              <a:rPr dirty="0" sz="1400" spc="20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fonctionnement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classique. Le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DevOps</a:t>
            </a:r>
            <a:r>
              <a:rPr dirty="0" sz="1400" spc="-7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fut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créé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réduire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cet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écart</a:t>
            </a:r>
            <a:r>
              <a:rPr dirty="0" sz="1400" spc="-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faisait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tant</a:t>
            </a:r>
            <a:r>
              <a:rPr dirty="0" sz="1400" spc="-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défaut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400" spc="-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l’agilité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algn="just" marL="184785" marR="6985" indent="-172720">
              <a:lnSpc>
                <a:spcPct val="107100"/>
              </a:lnSpc>
              <a:spcBef>
                <a:spcPts val="615"/>
              </a:spcBef>
              <a:buFont typeface="Arial MT"/>
              <a:buChar char="•"/>
              <a:tabLst>
                <a:tab pos="186055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piliers</a:t>
            </a:r>
            <a:r>
              <a:rPr dirty="0" sz="1400" spc="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structure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DevOps</a:t>
            </a:r>
            <a:r>
              <a:rPr dirty="0" sz="1400" spc="3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dirty="0" sz="1400" spc="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résumer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simple acronyme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CALMS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cadre de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référence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méthode,</a:t>
            </a:r>
            <a:r>
              <a:rPr dirty="0" sz="1400" spc="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car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sans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lui,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DevOps</a:t>
            </a:r>
            <a:r>
              <a:rPr dirty="0" sz="1400" spc="-7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serait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voué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l’échec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1400">
              <a:latin typeface="Calibri"/>
              <a:cs typeface="Calibri"/>
            </a:endParaRPr>
          </a:p>
          <a:p>
            <a:pPr algn="ctr" marR="1528445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CALMS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558291" y="4147311"/>
            <a:ext cx="1489710" cy="680720"/>
            <a:chOff x="558291" y="4147311"/>
            <a:chExt cx="1489710" cy="680720"/>
          </a:xfrm>
        </p:grpSpPr>
        <p:sp>
          <p:nvSpPr>
            <p:cNvPr id="24" name="object 24" descr=""/>
            <p:cNvSpPr/>
            <p:nvPr/>
          </p:nvSpPr>
          <p:spPr>
            <a:xfrm>
              <a:off x="564641" y="4153661"/>
              <a:ext cx="1477010" cy="668020"/>
            </a:xfrm>
            <a:custGeom>
              <a:avLst/>
              <a:gdLst/>
              <a:ahLst/>
              <a:cxnLst/>
              <a:rect l="l" t="t" r="r" b="b"/>
              <a:pathLst>
                <a:path w="1477010" h="668020">
                  <a:moveTo>
                    <a:pt x="1476756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476756" y="667512"/>
                  </a:lnTo>
                  <a:lnTo>
                    <a:pt x="147675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64641" y="4153661"/>
              <a:ext cx="1477010" cy="668020"/>
            </a:xfrm>
            <a:custGeom>
              <a:avLst/>
              <a:gdLst/>
              <a:ahLst/>
              <a:cxnLst/>
              <a:rect l="l" t="t" r="r" b="b"/>
              <a:pathLst>
                <a:path w="1477010" h="668020">
                  <a:moveTo>
                    <a:pt x="0" y="667512"/>
                  </a:moveTo>
                  <a:lnTo>
                    <a:pt x="1476756" y="667512"/>
                  </a:lnTo>
                  <a:lnTo>
                    <a:pt x="1476756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008380" y="4346194"/>
            <a:ext cx="5759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Culture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809751" y="4988559"/>
            <a:ext cx="2586990" cy="1018540"/>
            <a:chOff x="809751" y="4988559"/>
            <a:chExt cx="2586990" cy="1018540"/>
          </a:xfrm>
        </p:grpSpPr>
        <p:sp>
          <p:nvSpPr>
            <p:cNvPr id="28" name="object 28" descr=""/>
            <p:cNvSpPr/>
            <p:nvPr/>
          </p:nvSpPr>
          <p:spPr>
            <a:xfrm>
              <a:off x="816101" y="4994909"/>
              <a:ext cx="2574290" cy="1005840"/>
            </a:xfrm>
            <a:custGeom>
              <a:avLst/>
              <a:gdLst/>
              <a:ahLst/>
              <a:cxnLst/>
              <a:rect l="l" t="t" r="r" b="b"/>
              <a:pathLst>
                <a:path w="2574290" h="1005839">
                  <a:moveTo>
                    <a:pt x="2574036" y="0"/>
                  </a:moveTo>
                  <a:lnTo>
                    <a:pt x="0" y="0"/>
                  </a:lnTo>
                  <a:lnTo>
                    <a:pt x="0" y="1005839"/>
                  </a:lnTo>
                  <a:lnTo>
                    <a:pt x="2574036" y="1005839"/>
                  </a:lnTo>
                  <a:lnTo>
                    <a:pt x="25740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16101" y="4994909"/>
              <a:ext cx="2574290" cy="1005840"/>
            </a:xfrm>
            <a:custGeom>
              <a:avLst/>
              <a:gdLst/>
              <a:ahLst/>
              <a:cxnLst/>
              <a:rect l="l" t="t" r="r" b="b"/>
              <a:pathLst>
                <a:path w="2574290" h="1005839">
                  <a:moveTo>
                    <a:pt x="0" y="1005839"/>
                  </a:moveTo>
                  <a:lnTo>
                    <a:pt x="2574036" y="1005839"/>
                  </a:lnTo>
                  <a:lnTo>
                    <a:pt x="2574036" y="0"/>
                  </a:lnTo>
                  <a:lnTo>
                    <a:pt x="0" y="0"/>
                  </a:lnTo>
                  <a:lnTo>
                    <a:pt x="0" y="100583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816102" y="4994909"/>
            <a:ext cx="2574290" cy="100584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algn="ctr" marL="43180" marR="35560">
              <a:lnSpc>
                <a:spcPct val="93400"/>
              </a:lnSpc>
              <a:spcBef>
                <a:spcPts val="620"/>
              </a:spcBef>
            </a:pP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faire</a:t>
            </a:r>
            <a:r>
              <a:rPr dirty="0" sz="115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tomber</a:t>
            </a:r>
            <a:r>
              <a:rPr dirty="0" sz="115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dirty="0" sz="115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mur</a:t>
            </a:r>
            <a:r>
              <a:rPr dirty="0" sz="115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entre</a:t>
            </a:r>
            <a:r>
              <a:rPr dirty="0" sz="115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dirty="0" sz="115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équipes</a:t>
            </a:r>
            <a:r>
              <a:rPr dirty="0" sz="115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développement</a:t>
            </a:r>
            <a:r>
              <a:rPr dirty="0" sz="12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dirty="0" sz="12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dirty="0" sz="12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pour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dirty="0" sz="115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dirty="0" sz="115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évolutions</a:t>
            </a:r>
            <a:r>
              <a:rPr dirty="0" sz="11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dirty="0" sz="115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déroulent</a:t>
            </a:r>
            <a:r>
              <a:rPr dirty="0" sz="115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15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manière</a:t>
            </a:r>
            <a:r>
              <a:rPr dirty="0" sz="11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dirty="0" sz="115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plus</a:t>
            </a:r>
            <a:r>
              <a:rPr dirty="0" sz="115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fluide</a:t>
            </a:r>
            <a:r>
              <a:rPr dirty="0" sz="115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dirty="0" sz="115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Calibri"/>
                <a:cs typeface="Calibri"/>
              </a:rPr>
              <a:t>transparente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pour</a:t>
            </a:r>
            <a:r>
              <a:rPr dirty="0" sz="1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l’utilisateur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3360928" y="4147311"/>
            <a:ext cx="1215390" cy="694055"/>
            <a:chOff x="3360928" y="4147311"/>
            <a:chExt cx="1215390" cy="694055"/>
          </a:xfrm>
        </p:grpSpPr>
        <p:sp>
          <p:nvSpPr>
            <p:cNvPr id="32" name="object 32" descr=""/>
            <p:cNvSpPr/>
            <p:nvPr/>
          </p:nvSpPr>
          <p:spPr>
            <a:xfrm>
              <a:off x="3367278" y="4153661"/>
              <a:ext cx="1202690" cy="681355"/>
            </a:xfrm>
            <a:custGeom>
              <a:avLst/>
              <a:gdLst/>
              <a:ahLst/>
              <a:cxnLst/>
              <a:rect l="l" t="t" r="r" b="b"/>
              <a:pathLst>
                <a:path w="1202689" h="681354">
                  <a:moveTo>
                    <a:pt x="1202436" y="0"/>
                  </a:moveTo>
                  <a:lnTo>
                    <a:pt x="0" y="0"/>
                  </a:lnTo>
                  <a:lnTo>
                    <a:pt x="0" y="681227"/>
                  </a:lnTo>
                  <a:lnTo>
                    <a:pt x="1202436" y="681227"/>
                  </a:lnTo>
                  <a:lnTo>
                    <a:pt x="120243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367278" y="4153661"/>
              <a:ext cx="1202690" cy="681355"/>
            </a:xfrm>
            <a:custGeom>
              <a:avLst/>
              <a:gdLst/>
              <a:ahLst/>
              <a:cxnLst/>
              <a:rect l="l" t="t" r="r" b="b"/>
              <a:pathLst>
                <a:path w="1202689" h="681354">
                  <a:moveTo>
                    <a:pt x="0" y="681227"/>
                  </a:moveTo>
                  <a:lnTo>
                    <a:pt x="1202436" y="681227"/>
                  </a:lnTo>
                  <a:lnTo>
                    <a:pt x="1202436" y="0"/>
                  </a:lnTo>
                  <a:lnTo>
                    <a:pt x="0" y="0"/>
                  </a:lnTo>
                  <a:lnTo>
                    <a:pt x="0" y="68122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3503803" y="4353509"/>
            <a:ext cx="925194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Automation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3598671" y="4988559"/>
            <a:ext cx="1695450" cy="1078230"/>
            <a:chOff x="3598671" y="4988559"/>
            <a:chExt cx="1695450" cy="1078230"/>
          </a:xfrm>
        </p:grpSpPr>
        <p:sp>
          <p:nvSpPr>
            <p:cNvPr id="36" name="object 36" descr=""/>
            <p:cNvSpPr/>
            <p:nvPr/>
          </p:nvSpPr>
          <p:spPr>
            <a:xfrm>
              <a:off x="3605021" y="4994909"/>
              <a:ext cx="1682750" cy="1065530"/>
            </a:xfrm>
            <a:custGeom>
              <a:avLst/>
              <a:gdLst/>
              <a:ahLst/>
              <a:cxnLst/>
              <a:rect l="l" t="t" r="r" b="b"/>
              <a:pathLst>
                <a:path w="1682750" h="1065529">
                  <a:moveTo>
                    <a:pt x="1682496" y="0"/>
                  </a:moveTo>
                  <a:lnTo>
                    <a:pt x="0" y="0"/>
                  </a:lnTo>
                  <a:lnTo>
                    <a:pt x="0" y="1065276"/>
                  </a:lnTo>
                  <a:lnTo>
                    <a:pt x="1682496" y="1065276"/>
                  </a:lnTo>
                  <a:lnTo>
                    <a:pt x="16824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605021" y="4994909"/>
              <a:ext cx="1682750" cy="1065530"/>
            </a:xfrm>
            <a:custGeom>
              <a:avLst/>
              <a:gdLst/>
              <a:ahLst/>
              <a:cxnLst/>
              <a:rect l="l" t="t" r="r" b="b"/>
              <a:pathLst>
                <a:path w="1682750" h="1065529">
                  <a:moveTo>
                    <a:pt x="0" y="1065276"/>
                  </a:moveTo>
                  <a:lnTo>
                    <a:pt x="1682496" y="1065276"/>
                  </a:lnTo>
                  <a:lnTo>
                    <a:pt x="1682496" y="0"/>
                  </a:lnTo>
                  <a:lnTo>
                    <a:pt x="0" y="0"/>
                  </a:lnTo>
                  <a:lnTo>
                    <a:pt x="0" y="106527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3605021" y="4994909"/>
            <a:ext cx="1682750" cy="1065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endParaRPr sz="1150">
              <a:latin typeface="Times New Roman"/>
              <a:cs typeface="Times New Roman"/>
            </a:endParaRPr>
          </a:p>
          <a:p>
            <a:pPr algn="ctr" marL="142875" marR="136525" indent="38100">
              <a:lnSpc>
                <a:spcPct val="95500"/>
              </a:lnSpc>
              <a:spcBef>
                <a:spcPts val="5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Recherche constante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d’automatisation</a:t>
            </a:r>
            <a:r>
              <a:rPr dirty="0" sz="115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Calibri"/>
                <a:cs typeface="Calibri"/>
              </a:rPr>
              <a:t>des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tâches</a:t>
            </a:r>
            <a:r>
              <a:rPr dirty="0" sz="115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pour</a:t>
            </a:r>
            <a:r>
              <a:rPr dirty="0" sz="115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Calibri"/>
                <a:cs typeface="Calibri"/>
              </a:rPr>
              <a:t>une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amélioration</a:t>
            </a:r>
            <a:r>
              <a:rPr dirty="0" sz="115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Calibri"/>
                <a:cs typeface="Calibri"/>
              </a:rPr>
              <a:t>continue.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5144008" y="4147311"/>
            <a:ext cx="1452880" cy="666750"/>
            <a:chOff x="5144008" y="4147311"/>
            <a:chExt cx="1452880" cy="666750"/>
          </a:xfrm>
        </p:grpSpPr>
        <p:sp>
          <p:nvSpPr>
            <p:cNvPr id="40" name="object 40" descr=""/>
            <p:cNvSpPr/>
            <p:nvPr/>
          </p:nvSpPr>
          <p:spPr>
            <a:xfrm>
              <a:off x="5150358" y="4153661"/>
              <a:ext cx="1440180" cy="654050"/>
            </a:xfrm>
            <a:custGeom>
              <a:avLst/>
              <a:gdLst/>
              <a:ahLst/>
              <a:cxnLst/>
              <a:rect l="l" t="t" r="r" b="b"/>
              <a:pathLst>
                <a:path w="1440179" h="654050">
                  <a:moveTo>
                    <a:pt x="1440180" y="0"/>
                  </a:moveTo>
                  <a:lnTo>
                    <a:pt x="0" y="0"/>
                  </a:lnTo>
                  <a:lnTo>
                    <a:pt x="0" y="653795"/>
                  </a:lnTo>
                  <a:lnTo>
                    <a:pt x="1440180" y="653795"/>
                  </a:lnTo>
                  <a:lnTo>
                    <a:pt x="144018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150358" y="4153661"/>
              <a:ext cx="1440180" cy="654050"/>
            </a:xfrm>
            <a:custGeom>
              <a:avLst/>
              <a:gdLst/>
              <a:ahLst/>
              <a:cxnLst/>
              <a:rect l="l" t="t" r="r" b="b"/>
              <a:pathLst>
                <a:path w="1440179" h="654050">
                  <a:moveTo>
                    <a:pt x="0" y="653795"/>
                  </a:moveTo>
                  <a:lnTo>
                    <a:pt x="1440180" y="653795"/>
                  </a:lnTo>
                  <a:lnTo>
                    <a:pt x="1440180" y="0"/>
                  </a:lnTo>
                  <a:lnTo>
                    <a:pt x="0" y="0"/>
                  </a:lnTo>
                  <a:lnTo>
                    <a:pt x="0" y="65379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5680709" y="4339209"/>
            <a:ext cx="3727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Lean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5505196" y="4956555"/>
            <a:ext cx="1768475" cy="1064260"/>
            <a:chOff x="5505196" y="4956555"/>
            <a:chExt cx="1768475" cy="1064260"/>
          </a:xfrm>
        </p:grpSpPr>
        <p:sp>
          <p:nvSpPr>
            <p:cNvPr id="44" name="object 44" descr=""/>
            <p:cNvSpPr/>
            <p:nvPr/>
          </p:nvSpPr>
          <p:spPr>
            <a:xfrm>
              <a:off x="5511546" y="4962905"/>
              <a:ext cx="1755775" cy="1051560"/>
            </a:xfrm>
            <a:custGeom>
              <a:avLst/>
              <a:gdLst/>
              <a:ahLst/>
              <a:cxnLst/>
              <a:rect l="l" t="t" r="r" b="b"/>
              <a:pathLst>
                <a:path w="1755775" h="1051560">
                  <a:moveTo>
                    <a:pt x="1755648" y="0"/>
                  </a:moveTo>
                  <a:lnTo>
                    <a:pt x="0" y="0"/>
                  </a:lnTo>
                  <a:lnTo>
                    <a:pt x="0" y="1051560"/>
                  </a:lnTo>
                  <a:lnTo>
                    <a:pt x="1755648" y="1051560"/>
                  </a:lnTo>
                  <a:lnTo>
                    <a:pt x="17556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5511546" y="4962905"/>
              <a:ext cx="1755775" cy="1051560"/>
            </a:xfrm>
            <a:custGeom>
              <a:avLst/>
              <a:gdLst/>
              <a:ahLst/>
              <a:cxnLst/>
              <a:rect l="l" t="t" r="r" b="b"/>
              <a:pathLst>
                <a:path w="1755775" h="1051560">
                  <a:moveTo>
                    <a:pt x="0" y="1051560"/>
                  </a:moveTo>
                  <a:lnTo>
                    <a:pt x="1755648" y="1051560"/>
                  </a:lnTo>
                  <a:lnTo>
                    <a:pt x="1755648" y="0"/>
                  </a:lnTo>
                  <a:lnTo>
                    <a:pt x="0" y="0"/>
                  </a:lnTo>
                  <a:lnTo>
                    <a:pt x="0" y="105156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5511546" y="4962905"/>
            <a:ext cx="1755775" cy="105156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endParaRPr sz="1150">
              <a:latin typeface="Times New Roman"/>
              <a:cs typeface="Times New Roman"/>
            </a:endParaRPr>
          </a:p>
          <a:p>
            <a:pPr algn="ctr" marL="13970" marR="13970" indent="34925">
              <a:lnSpc>
                <a:spcPct val="93300"/>
              </a:lnSpc>
              <a:spcBef>
                <a:spcPts val="5"/>
              </a:spcBef>
            </a:pP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Système</a:t>
            </a:r>
            <a:r>
              <a:rPr dirty="0" sz="115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anti-gaspillage</a:t>
            </a:r>
            <a:r>
              <a:rPr dirty="0" sz="115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Calibri"/>
                <a:cs typeface="Calibri"/>
              </a:rPr>
              <a:t>des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ressources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qui</a:t>
            </a:r>
            <a:r>
              <a:rPr dirty="0" sz="12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amène</a:t>
            </a:r>
            <a:r>
              <a:rPr dirty="0" sz="1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à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une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méthode</a:t>
            </a:r>
            <a:r>
              <a:rPr dirty="0" sz="115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très</a:t>
            </a:r>
            <a:r>
              <a:rPr dirty="0" sz="115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Calibri"/>
                <a:cs typeface="Calibri"/>
              </a:rPr>
              <a:t>structurée.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7187692" y="4147311"/>
            <a:ext cx="945515" cy="552450"/>
            <a:chOff x="7187692" y="4147311"/>
            <a:chExt cx="945515" cy="552450"/>
          </a:xfrm>
        </p:grpSpPr>
        <p:sp>
          <p:nvSpPr>
            <p:cNvPr id="48" name="object 48" descr=""/>
            <p:cNvSpPr/>
            <p:nvPr/>
          </p:nvSpPr>
          <p:spPr>
            <a:xfrm>
              <a:off x="7194042" y="4153661"/>
              <a:ext cx="932815" cy="539750"/>
            </a:xfrm>
            <a:custGeom>
              <a:avLst/>
              <a:gdLst/>
              <a:ahLst/>
              <a:cxnLst/>
              <a:rect l="l" t="t" r="r" b="b"/>
              <a:pathLst>
                <a:path w="932815" h="539750">
                  <a:moveTo>
                    <a:pt x="932688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932688" y="539495"/>
                  </a:lnTo>
                  <a:lnTo>
                    <a:pt x="932688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7194042" y="4153661"/>
              <a:ext cx="932815" cy="539750"/>
            </a:xfrm>
            <a:custGeom>
              <a:avLst/>
              <a:gdLst/>
              <a:ahLst/>
              <a:cxnLst/>
              <a:rect l="l" t="t" r="r" b="b"/>
              <a:pathLst>
                <a:path w="932815" h="539750">
                  <a:moveTo>
                    <a:pt x="0" y="539495"/>
                  </a:moveTo>
                  <a:lnTo>
                    <a:pt x="932688" y="539495"/>
                  </a:lnTo>
                  <a:lnTo>
                    <a:pt x="932688" y="0"/>
                  </a:lnTo>
                  <a:lnTo>
                    <a:pt x="0" y="0"/>
                  </a:lnTo>
                  <a:lnTo>
                    <a:pt x="0" y="53949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7362570" y="4282821"/>
            <a:ext cx="5949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Mesure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7420864" y="4970271"/>
            <a:ext cx="1795780" cy="1096645"/>
            <a:chOff x="7420864" y="4970271"/>
            <a:chExt cx="1795780" cy="1096645"/>
          </a:xfrm>
        </p:grpSpPr>
        <p:sp>
          <p:nvSpPr>
            <p:cNvPr id="52" name="object 52" descr=""/>
            <p:cNvSpPr/>
            <p:nvPr/>
          </p:nvSpPr>
          <p:spPr>
            <a:xfrm>
              <a:off x="7427214" y="4976621"/>
              <a:ext cx="1783080" cy="1083945"/>
            </a:xfrm>
            <a:custGeom>
              <a:avLst/>
              <a:gdLst/>
              <a:ahLst/>
              <a:cxnLst/>
              <a:rect l="l" t="t" r="r" b="b"/>
              <a:pathLst>
                <a:path w="1783079" h="1083945">
                  <a:moveTo>
                    <a:pt x="1783079" y="0"/>
                  </a:moveTo>
                  <a:lnTo>
                    <a:pt x="0" y="0"/>
                  </a:lnTo>
                  <a:lnTo>
                    <a:pt x="0" y="1083564"/>
                  </a:lnTo>
                  <a:lnTo>
                    <a:pt x="1783079" y="1083564"/>
                  </a:lnTo>
                  <a:lnTo>
                    <a:pt x="178307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7427214" y="4976621"/>
              <a:ext cx="1783080" cy="1083945"/>
            </a:xfrm>
            <a:custGeom>
              <a:avLst/>
              <a:gdLst/>
              <a:ahLst/>
              <a:cxnLst/>
              <a:rect l="l" t="t" r="r" b="b"/>
              <a:pathLst>
                <a:path w="1783079" h="1083945">
                  <a:moveTo>
                    <a:pt x="0" y="1083564"/>
                  </a:moveTo>
                  <a:lnTo>
                    <a:pt x="1783079" y="1083564"/>
                  </a:lnTo>
                  <a:lnTo>
                    <a:pt x="1783079" y="0"/>
                  </a:lnTo>
                  <a:lnTo>
                    <a:pt x="0" y="0"/>
                  </a:lnTo>
                  <a:lnTo>
                    <a:pt x="0" y="108356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7427214" y="4976621"/>
            <a:ext cx="1783080" cy="1083945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algn="ctr" marL="15875" marR="10795" indent="40005">
              <a:lnSpc>
                <a:spcPct val="93400"/>
              </a:lnSpc>
              <a:spcBef>
                <a:spcPts val="919"/>
              </a:spcBef>
            </a:pP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Mise</a:t>
            </a:r>
            <a:r>
              <a:rPr dirty="0" sz="115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dirty="0" sz="115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place</a:t>
            </a:r>
            <a:r>
              <a:rPr dirty="0" sz="11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15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techniques</a:t>
            </a:r>
            <a:r>
              <a:rPr dirty="0" sz="12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mesures</a:t>
            </a:r>
            <a:r>
              <a:rPr dirty="0" sz="1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pour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localiser</a:t>
            </a:r>
            <a:r>
              <a:rPr dirty="0" sz="115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dirty="0" sz="115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erreurs</a:t>
            </a:r>
            <a:r>
              <a:rPr dirty="0" sz="115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Calibri"/>
                <a:cs typeface="Calibri"/>
              </a:rPr>
              <a:t>et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apporter</a:t>
            </a:r>
            <a:r>
              <a:rPr dirty="0" sz="115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dirty="0" sz="115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Calibri"/>
                <a:cs typeface="Calibri"/>
              </a:rPr>
              <a:t>améliorations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nécessaires.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9121647" y="4147311"/>
            <a:ext cx="972819" cy="589280"/>
            <a:chOff x="9121647" y="4147311"/>
            <a:chExt cx="972819" cy="589280"/>
          </a:xfrm>
        </p:grpSpPr>
        <p:sp>
          <p:nvSpPr>
            <p:cNvPr id="56" name="object 56" descr=""/>
            <p:cNvSpPr/>
            <p:nvPr/>
          </p:nvSpPr>
          <p:spPr>
            <a:xfrm>
              <a:off x="9127997" y="4153661"/>
              <a:ext cx="960119" cy="576580"/>
            </a:xfrm>
            <a:custGeom>
              <a:avLst/>
              <a:gdLst/>
              <a:ahLst/>
              <a:cxnLst/>
              <a:rect l="l" t="t" r="r" b="b"/>
              <a:pathLst>
                <a:path w="960120" h="576579">
                  <a:moveTo>
                    <a:pt x="960120" y="0"/>
                  </a:moveTo>
                  <a:lnTo>
                    <a:pt x="0" y="0"/>
                  </a:lnTo>
                  <a:lnTo>
                    <a:pt x="0" y="576071"/>
                  </a:lnTo>
                  <a:lnTo>
                    <a:pt x="960120" y="576071"/>
                  </a:lnTo>
                  <a:lnTo>
                    <a:pt x="96012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9127997" y="4153661"/>
              <a:ext cx="960119" cy="576580"/>
            </a:xfrm>
            <a:custGeom>
              <a:avLst/>
              <a:gdLst/>
              <a:ahLst/>
              <a:cxnLst/>
              <a:rect l="l" t="t" r="r" b="b"/>
              <a:pathLst>
                <a:path w="960120" h="576579">
                  <a:moveTo>
                    <a:pt x="0" y="576071"/>
                  </a:moveTo>
                  <a:lnTo>
                    <a:pt x="960120" y="576071"/>
                  </a:lnTo>
                  <a:lnTo>
                    <a:pt x="960120" y="0"/>
                  </a:lnTo>
                  <a:lnTo>
                    <a:pt x="0" y="0"/>
                  </a:lnTo>
                  <a:lnTo>
                    <a:pt x="0" y="576071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9319386" y="4300473"/>
            <a:ext cx="5803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Sharing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9368535" y="4965700"/>
            <a:ext cx="2106930" cy="1123950"/>
            <a:chOff x="9368535" y="4965700"/>
            <a:chExt cx="2106930" cy="1123950"/>
          </a:xfrm>
        </p:grpSpPr>
        <p:sp>
          <p:nvSpPr>
            <p:cNvPr id="60" name="object 60" descr=""/>
            <p:cNvSpPr/>
            <p:nvPr/>
          </p:nvSpPr>
          <p:spPr>
            <a:xfrm>
              <a:off x="9374885" y="4972050"/>
              <a:ext cx="2094230" cy="1111250"/>
            </a:xfrm>
            <a:custGeom>
              <a:avLst/>
              <a:gdLst/>
              <a:ahLst/>
              <a:cxnLst/>
              <a:rect l="l" t="t" r="r" b="b"/>
              <a:pathLst>
                <a:path w="2094229" h="1111250">
                  <a:moveTo>
                    <a:pt x="2093976" y="0"/>
                  </a:moveTo>
                  <a:lnTo>
                    <a:pt x="0" y="0"/>
                  </a:lnTo>
                  <a:lnTo>
                    <a:pt x="0" y="1110995"/>
                  </a:lnTo>
                  <a:lnTo>
                    <a:pt x="2093976" y="1110995"/>
                  </a:lnTo>
                  <a:lnTo>
                    <a:pt x="209397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9374885" y="4972050"/>
              <a:ext cx="2094230" cy="1111250"/>
            </a:xfrm>
            <a:custGeom>
              <a:avLst/>
              <a:gdLst/>
              <a:ahLst/>
              <a:cxnLst/>
              <a:rect l="l" t="t" r="r" b="b"/>
              <a:pathLst>
                <a:path w="2094229" h="1111250">
                  <a:moveTo>
                    <a:pt x="0" y="1110995"/>
                  </a:moveTo>
                  <a:lnTo>
                    <a:pt x="2093976" y="1110995"/>
                  </a:lnTo>
                  <a:lnTo>
                    <a:pt x="2093976" y="0"/>
                  </a:lnTo>
                  <a:lnTo>
                    <a:pt x="0" y="0"/>
                  </a:lnTo>
                  <a:lnTo>
                    <a:pt x="0" y="1110995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9374885" y="4972050"/>
            <a:ext cx="2094230" cy="111125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algn="ctr" marL="149860" marR="138430" indent="-1905">
              <a:lnSpc>
                <a:spcPct val="94200"/>
              </a:lnSpc>
              <a:spcBef>
                <a:spcPts val="1035"/>
              </a:spcBef>
            </a:pP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Partage</a:t>
            </a:r>
            <a:r>
              <a:rPr dirty="0" sz="115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permanent</a:t>
            </a:r>
            <a:r>
              <a:rPr dirty="0" sz="1150" spc="2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Calibri"/>
                <a:cs typeface="Calibri"/>
              </a:rPr>
              <a:t>des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informations</a:t>
            </a:r>
            <a:r>
              <a:rPr dirty="0" sz="115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permettant</a:t>
            </a:r>
            <a:r>
              <a:rPr dirty="0" sz="115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Calibri"/>
                <a:cs typeface="Calibri"/>
              </a:rPr>
              <a:t>une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meilleure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qualité</a:t>
            </a:r>
            <a:r>
              <a:rPr dirty="0" sz="12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du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développement</a:t>
            </a:r>
            <a:r>
              <a:rPr dirty="0" sz="115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dirty="0" sz="115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Calibri"/>
                <a:cs typeface="Calibri"/>
              </a:rPr>
              <a:t>des </a:t>
            </a:r>
            <a:r>
              <a:rPr dirty="0" sz="1150" spc="-10">
                <a:solidFill>
                  <a:srgbClr val="FFFFFF"/>
                </a:solidFill>
                <a:latin typeface="Calibri"/>
                <a:cs typeface="Calibri"/>
              </a:rPr>
              <a:t>opérations.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65" name="object 6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25</a:t>
            </a:fld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7607" rIns="0" bIns="0" rtlCol="0" vert="horz">
            <a:spAutoFit/>
          </a:bodyPr>
          <a:lstStyle/>
          <a:p>
            <a:pPr marL="234315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  <a:p>
            <a:pPr marL="234315">
              <a:lnSpc>
                <a:spcPct val="100000"/>
              </a:lnSpc>
              <a:spcBef>
                <a:spcPts val="100"/>
              </a:spcBef>
            </a:pPr>
            <a:r>
              <a:rPr dirty="0" sz="1550">
                <a:solidFill>
                  <a:srgbClr val="08ACA1"/>
                </a:solidFill>
              </a:rPr>
              <a:t>Lien</a:t>
            </a:r>
            <a:r>
              <a:rPr dirty="0" sz="1550" spc="50">
                <a:solidFill>
                  <a:srgbClr val="08ACA1"/>
                </a:solidFill>
              </a:rPr>
              <a:t> </a:t>
            </a:r>
            <a:r>
              <a:rPr dirty="0" sz="1550">
                <a:solidFill>
                  <a:srgbClr val="08ACA1"/>
                </a:solidFill>
              </a:rPr>
              <a:t>entre</a:t>
            </a:r>
            <a:r>
              <a:rPr dirty="0" sz="1550" spc="35">
                <a:solidFill>
                  <a:srgbClr val="08ACA1"/>
                </a:solidFill>
              </a:rPr>
              <a:t> </a:t>
            </a:r>
            <a:r>
              <a:rPr dirty="0" sz="1550">
                <a:solidFill>
                  <a:srgbClr val="08ACA1"/>
                </a:solidFill>
              </a:rPr>
              <a:t>l’agilité</a:t>
            </a:r>
            <a:r>
              <a:rPr dirty="0" sz="1550" spc="35">
                <a:solidFill>
                  <a:srgbClr val="08ACA1"/>
                </a:solidFill>
              </a:rPr>
              <a:t> </a:t>
            </a:r>
            <a:r>
              <a:rPr dirty="0" sz="1550">
                <a:solidFill>
                  <a:srgbClr val="08ACA1"/>
                </a:solidFill>
              </a:rPr>
              <a:t>et</a:t>
            </a:r>
            <a:r>
              <a:rPr dirty="0" sz="1550" spc="70">
                <a:solidFill>
                  <a:srgbClr val="08ACA1"/>
                </a:solidFill>
              </a:rPr>
              <a:t> </a:t>
            </a:r>
            <a:r>
              <a:rPr dirty="0" sz="1550" spc="-10">
                <a:solidFill>
                  <a:srgbClr val="08ACA1"/>
                </a:solidFill>
              </a:rPr>
              <a:t>DevOps</a:t>
            </a:r>
            <a:endParaRPr sz="155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6581"/>
            <a:ext cx="268605" cy="8991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350007" y="246888"/>
            <a:ext cx="9304020" cy="5568950"/>
            <a:chOff x="2350007" y="246888"/>
            <a:chExt cx="9304020" cy="556895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5660" y="246888"/>
              <a:ext cx="658368" cy="64922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0007" y="3337560"/>
              <a:ext cx="6620256" cy="2478024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798982" y="1564767"/>
            <a:ext cx="10589895" cy="134874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Agile</a:t>
            </a:r>
            <a:r>
              <a:rPr dirty="0" sz="1400" spc="-5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s’applique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mettre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place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prototype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fonctionnel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évolue</a:t>
            </a:r>
            <a:r>
              <a:rPr dirty="0" sz="1400" spc="-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besoins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client.</a:t>
            </a:r>
            <a:endParaRPr sz="140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-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dirty="0" sz="1400" spc="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développement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géré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Scrum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master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chef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décompose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sprints</a:t>
            </a:r>
            <a:r>
              <a:rPr dirty="0" sz="1400" spc="-8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».</a:t>
            </a:r>
            <a:endParaRPr sz="140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principes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agiles sont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axés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dialogue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collaboration.</a:t>
            </a:r>
            <a:r>
              <a:rPr dirty="0" sz="1400" spc="-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Ils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comblent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l’écart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développeurs</a:t>
            </a:r>
            <a:r>
              <a:rPr dirty="0" sz="1400" spc="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utilisateurs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finaux.</a:t>
            </a:r>
            <a:endParaRPr sz="1400">
              <a:latin typeface="Calibri"/>
              <a:cs typeface="Calibri"/>
            </a:endParaRPr>
          </a:p>
          <a:p>
            <a:pPr marL="185420" indent="-172720">
              <a:lnSpc>
                <a:spcPts val="1635"/>
              </a:lnSpc>
              <a:spcBef>
                <a:spcPts val="555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L’avantage</a:t>
            </a:r>
            <a:r>
              <a:rPr dirty="0" sz="1400" spc="1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1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dirty="0" sz="1400" spc="1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méthodologie</a:t>
            </a:r>
            <a:r>
              <a:rPr dirty="0" sz="1400" spc="1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agile,</a:t>
            </a:r>
            <a:r>
              <a:rPr dirty="0" sz="1400" spc="1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dirty="0" sz="1400" spc="1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sa</a:t>
            </a:r>
            <a:r>
              <a:rPr dirty="0" sz="1400" spc="1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souplesse.</a:t>
            </a:r>
            <a:r>
              <a:rPr dirty="0" sz="1400" spc="1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dirty="0" sz="1400" spc="17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collabore,</a:t>
            </a:r>
            <a:r>
              <a:rPr dirty="0" sz="1400" spc="1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dirty="0" sz="1400" spc="1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discute</a:t>
            </a:r>
            <a:r>
              <a:rPr dirty="0" sz="1400" spc="1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1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dirty="0" sz="1400" spc="1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corrige.</a:t>
            </a:r>
            <a:r>
              <a:rPr dirty="0" sz="1400" spc="1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dirty="0" sz="1400" spc="1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dirty="0" sz="1400" spc="1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s’attache</a:t>
            </a:r>
            <a:r>
              <a:rPr dirty="0" sz="1400" spc="1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beaucoup</a:t>
            </a:r>
            <a:r>
              <a:rPr dirty="0" sz="1400" spc="1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400" spc="1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endParaRPr sz="1400">
              <a:latin typeface="Calibri"/>
              <a:cs typeface="Calibri"/>
            </a:endParaRPr>
          </a:p>
          <a:p>
            <a:pPr marL="186055">
              <a:lnSpc>
                <a:spcPts val="1635"/>
              </a:lnSpc>
            </a:pP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globale du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projet,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rend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adaptable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 corps</a:t>
            </a:r>
            <a:r>
              <a:rPr dirty="0" sz="1400" spc="-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métiers.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25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7607" rIns="0" bIns="0" rtlCol="0" vert="horz">
            <a:spAutoFit/>
          </a:bodyPr>
          <a:lstStyle/>
          <a:p>
            <a:pPr marL="234315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  <a:p>
            <a:pPr marL="234315">
              <a:lnSpc>
                <a:spcPct val="100000"/>
              </a:lnSpc>
              <a:spcBef>
                <a:spcPts val="100"/>
              </a:spcBef>
            </a:pPr>
            <a:r>
              <a:rPr dirty="0" sz="1550">
                <a:solidFill>
                  <a:srgbClr val="08ACA1"/>
                </a:solidFill>
              </a:rPr>
              <a:t>Lien</a:t>
            </a:r>
            <a:r>
              <a:rPr dirty="0" sz="1550" spc="50">
                <a:solidFill>
                  <a:srgbClr val="08ACA1"/>
                </a:solidFill>
              </a:rPr>
              <a:t> </a:t>
            </a:r>
            <a:r>
              <a:rPr dirty="0" sz="1550">
                <a:solidFill>
                  <a:srgbClr val="08ACA1"/>
                </a:solidFill>
              </a:rPr>
              <a:t>entre</a:t>
            </a:r>
            <a:r>
              <a:rPr dirty="0" sz="1550" spc="35">
                <a:solidFill>
                  <a:srgbClr val="08ACA1"/>
                </a:solidFill>
              </a:rPr>
              <a:t> </a:t>
            </a:r>
            <a:r>
              <a:rPr dirty="0" sz="1550">
                <a:solidFill>
                  <a:srgbClr val="08ACA1"/>
                </a:solidFill>
              </a:rPr>
              <a:t>l’agilité</a:t>
            </a:r>
            <a:r>
              <a:rPr dirty="0" sz="1550" spc="35">
                <a:solidFill>
                  <a:srgbClr val="08ACA1"/>
                </a:solidFill>
              </a:rPr>
              <a:t> </a:t>
            </a:r>
            <a:r>
              <a:rPr dirty="0" sz="1550">
                <a:solidFill>
                  <a:srgbClr val="08ACA1"/>
                </a:solidFill>
              </a:rPr>
              <a:t>et</a:t>
            </a:r>
            <a:r>
              <a:rPr dirty="0" sz="1550" spc="70">
                <a:solidFill>
                  <a:srgbClr val="08ACA1"/>
                </a:solidFill>
              </a:rPr>
              <a:t> </a:t>
            </a:r>
            <a:r>
              <a:rPr dirty="0" sz="1550" spc="-10">
                <a:solidFill>
                  <a:srgbClr val="08ACA1"/>
                </a:solidFill>
              </a:rPr>
              <a:t>DevOps</a:t>
            </a:r>
            <a:endParaRPr sz="15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6581"/>
            <a:ext cx="268605" cy="8991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5659" y="246888"/>
            <a:ext cx="658368" cy="64922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7607" rIns="0" bIns="0" rtlCol="0" vert="horz">
            <a:spAutoFit/>
          </a:bodyPr>
          <a:lstStyle/>
          <a:p>
            <a:pPr marL="234315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  <a:p>
            <a:pPr marL="234315">
              <a:lnSpc>
                <a:spcPct val="100000"/>
              </a:lnSpc>
              <a:spcBef>
                <a:spcPts val="100"/>
              </a:spcBef>
            </a:pPr>
            <a:r>
              <a:rPr dirty="0" sz="1550">
                <a:solidFill>
                  <a:srgbClr val="08ACA1"/>
                </a:solidFill>
              </a:rPr>
              <a:t>Lien</a:t>
            </a:r>
            <a:r>
              <a:rPr dirty="0" sz="1550" spc="50">
                <a:solidFill>
                  <a:srgbClr val="08ACA1"/>
                </a:solidFill>
              </a:rPr>
              <a:t> </a:t>
            </a:r>
            <a:r>
              <a:rPr dirty="0" sz="1550">
                <a:solidFill>
                  <a:srgbClr val="08ACA1"/>
                </a:solidFill>
              </a:rPr>
              <a:t>entre</a:t>
            </a:r>
            <a:r>
              <a:rPr dirty="0" sz="1550" spc="35">
                <a:solidFill>
                  <a:srgbClr val="08ACA1"/>
                </a:solidFill>
              </a:rPr>
              <a:t> </a:t>
            </a:r>
            <a:r>
              <a:rPr dirty="0" sz="1550">
                <a:solidFill>
                  <a:srgbClr val="08ACA1"/>
                </a:solidFill>
              </a:rPr>
              <a:t>l’agilité</a:t>
            </a:r>
            <a:r>
              <a:rPr dirty="0" sz="1550" spc="35">
                <a:solidFill>
                  <a:srgbClr val="08ACA1"/>
                </a:solidFill>
              </a:rPr>
              <a:t> </a:t>
            </a:r>
            <a:r>
              <a:rPr dirty="0" sz="1550">
                <a:solidFill>
                  <a:srgbClr val="08ACA1"/>
                </a:solidFill>
              </a:rPr>
              <a:t>et</a:t>
            </a:r>
            <a:r>
              <a:rPr dirty="0" sz="1550" spc="70">
                <a:solidFill>
                  <a:srgbClr val="08ACA1"/>
                </a:solidFill>
              </a:rPr>
              <a:t> </a:t>
            </a:r>
            <a:r>
              <a:rPr dirty="0" sz="1550" spc="-10">
                <a:solidFill>
                  <a:srgbClr val="08ACA1"/>
                </a:solidFill>
              </a:rPr>
              <a:t>DevOps</a:t>
            </a:r>
            <a:endParaRPr sz="1550"/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25</a:t>
            </a:fld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764425" y="2419730"/>
          <a:ext cx="10822940" cy="3356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0515"/>
                <a:gridCol w="4814570"/>
                <a:gridCol w="4351655"/>
              </a:tblGrid>
              <a:tr h="361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860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DevOps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9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Développement</a:t>
                      </a:r>
                      <a:r>
                        <a:rPr dirty="0" sz="1400" spc="-1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 b="1">
                          <a:latin typeface="Calibri"/>
                          <a:cs typeface="Calibri"/>
                        </a:rPr>
                        <a:t>agile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algn="ctr" marL="876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Objectifs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T w="12700">
                      <a:solidFill>
                        <a:srgbClr val="6FAC46"/>
                      </a:solidFill>
                      <a:prstDash val="solid"/>
                    </a:lnT>
                    <a:solidFill>
                      <a:srgbClr val="6FAC4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6565" indent="-287655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Arial MT"/>
                        <a:buChar char="•"/>
                        <a:tabLst>
                          <a:tab pos="456565" algn="l"/>
                        </a:tabLst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Gestion</a:t>
                      </a:r>
                      <a:r>
                        <a:rPr dirty="0" sz="14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intégrale</a:t>
                      </a:r>
                      <a:r>
                        <a:rPr dirty="0" sz="14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des</a:t>
                      </a:r>
                      <a:r>
                        <a:rPr dirty="0" sz="14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processus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d’ingénierie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informatique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56565" indent="-287655"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Arial MT"/>
                        <a:buChar char="•"/>
                        <a:tabLst>
                          <a:tab pos="456565" algn="l"/>
                        </a:tabLst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Rapprochement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entre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les</a:t>
                      </a:r>
                      <a:r>
                        <a:rPr dirty="0" sz="1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développeurs</a:t>
                      </a:r>
                      <a:r>
                        <a:rPr dirty="0" sz="14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et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les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opérateurs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T w="12700">
                      <a:solidFill>
                        <a:srgbClr val="6FAC46"/>
                      </a:solidFill>
                      <a:prstDash val="solid"/>
                    </a:lnT>
                    <a:solidFill>
                      <a:srgbClr val="6FAC4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78790" indent="-288290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Arial MT"/>
                        <a:buChar char="•"/>
                        <a:tabLst>
                          <a:tab pos="478790" algn="l"/>
                        </a:tabLst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Gestion</a:t>
                      </a:r>
                      <a:r>
                        <a:rPr dirty="0" sz="14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des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projets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complexes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78790" indent="-288290"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Arial MT"/>
                        <a:buChar char="•"/>
                        <a:tabLst>
                          <a:tab pos="478790" algn="l"/>
                        </a:tabLst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Rapprochement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entre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le</a:t>
                      </a:r>
                      <a:r>
                        <a:rPr dirty="0" sz="14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client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et</a:t>
                      </a:r>
                      <a:r>
                        <a:rPr dirty="0" sz="1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les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développeurs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T w="12700">
                      <a:solidFill>
                        <a:srgbClr val="6FAC46"/>
                      </a:solidFill>
                      <a:prstDash val="solid"/>
                    </a:lnT>
                    <a:solidFill>
                      <a:srgbClr val="6FAC46">
                        <a:alpha val="19999"/>
                      </a:srgbClr>
                    </a:solidFill>
                  </a:tcPr>
                </a:tc>
              </a:tr>
              <a:tr h="730885">
                <a:tc>
                  <a:txBody>
                    <a:bodyPr/>
                    <a:lstStyle/>
                    <a:p>
                      <a:pPr algn="ctr" marL="831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Focus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9370"/>
                </a:tc>
                <a:tc>
                  <a:txBody>
                    <a:bodyPr/>
                    <a:lstStyle/>
                    <a:p>
                      <a:pPr marL="456565" indent="-287655">
                        <a:lnSpc>
                          <a:spcPct val="100000"/>
                        </a:lnSpc>
                        <a:spcBef>
                          <a:spcPts val="275"/>
                        </a:spcBef>
                        <a:buFont typeface="Arial MT"/>
                        <a:buChar char="•"/>
                        <a:tabLst>
                          <a:tab pos="456565" algn="l"/>
                        </a:tabLst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Déploiement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fiable</a:t>
                      </a:r>
                      <a:r>
                        <a:rPr dirty="0" sz="14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et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sécurisé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56565" indent="-287655">
                        <a:lnSpc>
                          <a:spcPct val="100000"/>
                        </a:lnSpc>
                        <a:spcBef>
                          <a:spcPts val="10"/>
                        </a:spcBef>
                        <a:buFont typeface="Arial MT"/>
                        <a:buChar char="•"/>
                        <a:tabLst>
                          <a:tab pos="456565" algn="l"/>
                        </a:tabLst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Processus</a:t>
                      </a:r>
                      <a:r>
                        <a:rPr dirty="0" sz="14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4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livraison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accéléré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marL="478790" indent="-288290">
                        <a:lnSpc>
                          <a:spcPct val="100000"/>
                        </a:lnSpc>
                        <a:spcBef>
                          <a:spcPts val="275"/>
                        </a:spcBef>
                        <a:buFont typeface="Arial MT"/>
                        <a:buChar char="•"/>
                        <a:tabLst>
                          <a:tab pos="478790" algn="l"/>
                        </a:tabLst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Dialogue</a:t>
                      </a:r>
                      <a:r>
                        <a:rPr dirty="0" sz="14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permanent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78790" indent="-288290">
                        <a:lnSpc>
                          <a:spcPct val="100000"/>
                        </a:lnSpc>
                        <a:spcBef>
                          <a:spcPts val="10"/>
                        </a:spcBef>
                        <a:buFont typeface="Arial MT"/>
                        <a:buChar char="•"/>
                        <a:tabLst>
                          <a:tab pos="478790" algn="l"/>
                        </a:tabLst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Adaptation</a:t>
                      </a:r>
                      <a:r>
                        <a:rPr dirty="0" sz="14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face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au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changement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78790" indent="-288290"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Arial MT"/>
                        <a:buChar char="•"/>
                        <a:tabLst>
                          <a:tab pos="478790" algn="l"/>
                        </a:tabLst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Collaboration</a:t>
                      </a:r>
                      <a:r>
                        <a:rPr dirty="0" sz="14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avec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le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client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/>
                </a:tc>
              </a:tr>
              <a:tr h="731520">
                <a:tc>
                  <a:txBody>
                    <a:bodyPr/>
                    <a:lstStyle/>
                    <a:p>
                      <a:pPr algn="ctr" marL="838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Tâches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solidFill>
                      <a:srgbClr val="6FAC4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6565" indent="-287655">
                        <a:lnSpc>
                          <a:spcPct val="100000"/>
                        </a:lnSpc>
                        <a:spcBef>
                          <a:spcPts val="275"/>
                        </a:spcBef>
                        <a:buFont typeface="Arial MT"/>
                        <a:buChar char="•"/>
                        <a:tabLst>
                          <a:tab pos="456565" algn="l"/>
                        </a:tabLst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Intégration</a:t>
                      </a:r>
                      <a:r>
                        <a:rPr dirty="0" sz="14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continue</a:t>
                      </a:r>
                      <a:r>
                        <a:rPr dirty="0" sz="14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(CI)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56565" indent="-287655"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Arial MT"/>
                        <a:buChar char="•"/>
                        <a:tabLst>
                          <a:tab pos="456565" algn="l"/>
                        </a:tabLst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Tests</a:t>
                      </a:r>
                      <a:r>
                        <a:rPr dirty="0" sz="14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continus</a:t>
                      </a:r>
                      <a:r>
                        <a:rPr dirty="0" sz="14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(CT)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56565" indent="-287655"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Arial MT"/>
                        <a:buChar char="•"/>
                        <a:tabLst>
                          <a:tab pos="456565" algn="l"/>
                        </a:tabLst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Livraison</a:t>
                      </a:r>
                      <a:r>
                        <a:rPr dirty="0" sz="14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continue</a:t>
                      </a:r>
                      <a:r>
                        <a:rPr dirty="0" sz="1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(CD)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solidFill>
                      <a:srgbClr val="6FAC4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78790" indent="-288290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 MT"/>
                        <a:buChar char="•"/>
                        <a:tabLst>
                          <a:tab pos="478790" algn="l"/>
                        </a:tabLst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Développement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logiciel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exclusif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solidFill>
                      <a:srgbClr val="6FAC46">
                        <a:alpha val="19999"/>
                      </a:srgbClr>
                    </a:solidFill>
                  </a:tcPr>
                </a:tc>
              </a:tr>
              <a:tr h="465455">
                <a:tc>
                  <a:txBody>
                    <a:bodyPr/>
                    <a:lstStyle/>
                    <a:p>
                      <a:pPr algn="ctr" marL="882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Rétroaction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marL="456565" indent="-287655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Arial MT"/>
                        <a:buChar char="•"/>
                        <a:tabLst>
                          <a:tab pos="456565" algn="l"/>
                        </a:tabLst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Avec</a:t>
                      </a:r>
                      <a:r>
                        <a:rPr dirty="0" sz="14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l’équipe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interne</a:t>
                      </a:r>
                      <a:r>
                        <a:rPr dirty="0" sz="14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et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les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gens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d’affaires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marL="478790" indent="-288290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Arial MT"/>
                        <a:buChar char="•"/>
                        <a:tabLst>
                          <a:tab pos="478790" algn="l"/>
                        </a:tabLst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Entre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l’équipe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et</a:t>
                      </a:r>
                      <a:r>
                        <a:rPr dirty="0" sz="14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le</a:t>
                      </a:r>
                      <a:r>
                        <a:rPr dirty="0" sz="14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client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0640"/>
                </a:tc>
              </a:tr>
              <a:tr h="361950">
                <a:tc>
                  <a:txBody>
                    <a:bodyPr/>
                    <a:lstStyle/>
                    <a:p>
                      <a:pPr algn="ctr" marL="831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Automatisation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0640"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6FAC4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6565" indent="-287655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Arial MT"/>
                        <a:buChar char="•"/>
                        <a:tabLst>
                          <a:tab pos="456565" algn="l"/>
                        </a:tabLst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Automatisation</a:t>
                      </a:r>
                      <a:r>
                        <a:rPr dirty="0" sz="14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au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cœur</a:t>
                      </a:r>
                      <a:r>
                        <a:rPr dirty="0" sz="14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4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la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pratique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0640"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6FAC4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78790" indent="-288290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Arial MT"/>
                        <a:buChar char="•"/>
                        <a:tabLst>
                          <a:tab pos="478790" algn="l"/>
                        </a:tabLst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Peu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ou</a:t>
                      </a:r>
                      <a:r>
                        <a:rPr dirty="0" sz="1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pas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d’automatisation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0640"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6FAC46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" name="object 11" descr=""/>
          <p:cNvSpPr txBox="1"/>
          <p:nvPr/>
        </p:nvSpPr>
        <p:spPr>
          <a:xfrm>
            <a:off x="754481" y="1995677"/>
            <a:ext cx="396621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 b="1">
                <a:latin typeface="Calibri"/>
                <a:cs typeface="Calibri"/>
              </a:rPr>
              <a:t>Tableau </a:t>
            </a:r>
            <a:r>
              <a:rPr dirty="0" sz="1400" b="1">
                <a:latin typeface="Calibri"/>
                <a:cs typeface="Calibri"/>
              </a:rPr>
              <a:t>de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comparaison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:</a:t>
            </a:r>
            <a:r>
              <a:rPr dirty="0" sz="1400" spc="2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DevOps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vs</a:t>
            </a:r>
            <a:r>
              <a:rPr dirty="0" sz="1400" spc="4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méthodes</a:t>
            </a:r>
            <a:r>
              <a:rPr dirty="0" sz="1400" spc="-1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Agiles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72" y="0"/>
            <a:ext cx="6489065" cy="6858000"/>
            <a:chOff x="4572" y="0"/>
            <a:chExt cx="6489065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0"/>
              <a:ext cx="6488610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6595"/>
              <a:ext cx="1028700" cy="101498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0566" rIns="0" bIns="0" rtlCol="0" vert="horz">
            <a:spAutoFit/>
          </a:bodyPr>
          <a:lstStyle/>
          <a:p>
            <a:pPr marL="81915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solidFill>
                  <a:srgbClr val="08ACA1"/>
                </a:solidFill>
              </a:rPr>
              <a:t>CHAPITRE</a:t>
            </a:r>
            <a:r>
              <a:rPr dirty="0" sz="2800" spc="-65">
                <a:solidFill>
                  <a:srgbClr val="08ACA1"/>
                </a:solidFill>
              </a:rPr>
              <a:t> </a:t>
            </a:r>
            <a:r>
              <a:rPr dirty="0" sz="2800" spc="-50">
                <a:solidFill>
                  <a:srgbClr val="08ACA1"/>
                </a:solidFill>
              </a:rPr>
              <a:t>1</a:t>
            </a:r>
            <a:endParaRPr sz="2800"/>
          </a:p>
        </p:txBody>
      </p:sp>
      <p:sp>
        <p:nvSpPr>
          <p:cNvPr id="6" name="object 6" descr=""/>
          <p:cNvSpPr txBox="1"/>
          <p:nvPr/>
        </p:nvSpPr>
        <p:spPr>
          <a:xfrm>
            <a:off x="7314692" y="1101090"/>
            <a:ext cx="3550920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 b="1">
                <a:solidFill>
                  <a:srgbClr val="08ACA1"/>
                </a:solidFill>
                <a:latin typeface="Calibri"/>
                <a:cs typeface="Calibri"/>
              </a:rPr>
              <a:t>Introduire</a:t>
            </a:r>
            <a:r>
              <a:rPr dirty="0" sz="2400" spc="-6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8ACA1"/>
                </a:solidFill>
                <a:latin typeface="Calibri"/>
                <a:cs typeface="Calibri"/>
              </a:rPr>
              <a:t>la</a:t>
            </a:r>
            <a:r>
              <a:rPr dirty="0" sz="2400" spc="-4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8ACA1"/>
                </a:solidFill>
                <a:latin typeface="Calibri"/>
                <a:cs typeface="Calibri"/>
              </a:rPr>
              <a:t>chaîne</a:t>
            </a:r>
            <a:r>
              <a:rPr dirty="0" sz="2400" spc="-5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381115" y="2906014"/>
            <a:ext cx="5066030" cy="114998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3535">
              <a:lnSpc>
                <a:spcPct val="102600"/>
              </a:lnSpc>
              <a:spcBef>
                <a:spcPts val="85"/>
              </a:spcBef>
              <a:buAutoNum type="arabicPeriod"/>
              <a:tabLst>
                <a:tab pos="355600" algn="l"/>
              </a:tabLst>
            </a:pPr>
            <a:r>
              <a:rPr dirty="0" sz="1550">
                <a:solidFill>
                  <a:srgbClr val="D9D9D9"/>
                </a:solidFill>
                <a:latin typeface="Calibri"/>
                <a:cs typeface="Calibri"/>
              </a:rPr>
              <a:t>Introduction</a:t>
            </a:r>
            <a:r>
              <a:rPr dirty="0" sz="1550" spc="19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D9D9D9"/>
                </a:solidFill>
                <a:latin typeface="Calibri"/>
                <a:cs typeface="Calibri"/>
              </a:rPr>
              <a:t>aux</a:t>
            </a:r>
            <a:r>
              <a:rPr dirty="0" sz="1550" spc="6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D9D9D9"/>
                </a:solidFill>
                <a:latin typeface="Calibri"/>
                <a:cs typeface="Calibri"/>
              </a:rPr>
              <a:t>concepts</a:t>
            </a:r>
            <a:r>
              <a:rPr dirty="0" sz="1550" spc="12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D9D9D9"/>
                </a:solidFill>
                <a:latin typeface="Calibri"/>
                <a:cs typeface="Calibri"/>
              </a:rPr>
              <a:t>DevOps</a:t>
            </a:r>
            <a:r>
              <a:rPr dirty="0" sz="1550" spc="10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D9D9D9"/>
                </a:solidFill>
                <a:latin typeface="Calibri"/>
                <a:cs typeface="Calibri"/>
              </a:rPr>
              <a:t>(definition,</a:t>
            </a:r>
            <a:r>
              <a:rPr dirty="0" sz="1550" spc="2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D9D9D9"/>
                </a:solidFill>
                <a:latin typeface="Calibri"/>
                <a:cs typeface="Calibri"/>
              </a:rPr>
              <a:t>avantages, outils)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55600" algn="l"/>
              </a:tabLst>
            </a:pPr>
            <a:r>
              <a:rPr dirty="0" sz="1550">
                <a:solidFill>
                  <a:srgbClr val="D0D0D0"/>
                </a:solidFill>
                <a:latin typeface="Calibri"/>
                <a:cs typeface="Calibri"/>
              </a:rPr>
              <a:t>Lien</a:t>
            </a:r>
            <a:r>
              <a:rPr dirty="0" sz="1550" spc="5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D0D0D0"/>
                </a:solidFill>
                <a:latin typeface="Calibri"/>
                <a:cs typeface="Calibri"/>
              </a:rPr>
              <a:t>entre</a:t>
            </a:r>
            <a:r>
              <a:rPr dirty="0" sz="1550" spc="95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D0D0D0"/>
                </a:solidFill>
                <a:latin typeface="Calibri"/>
                <a:cs typeface="Calibri"/>
              </a:rPr>
              <a:t>l’agilité</a:t>
            </a:r>
            <a:r>
              <a:rPr dirty="0" sz="1550" spc="15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D0D0D0"/>
                </a:solidFill>
                <a:latin typeface="Calibri"/>
                <a:cs typeface="Calibri"/>
              </a:rPr>
              <a:t>et</a:t>
            </a:r>
            <a:r>
              <a:rPr dirty="0" sz="1550" spc="35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D0D0D0"/>
                </a:solidFill>
                <a:latin typeface="Calibri"/>
                <a:cs typeface="Calibri"/>
              </a:rPr>
              <a:t>DevOps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55600" algn="l"/>
              </a:tabLst>
            </a:pPr>
            <a:r>
              <a:rPr dirty="0" sz="1550" b="1">
                <a:solidFill>
                  <a:srgbClr val="EC7C30"/>
                </a:solidFill>
                <a:latin typeface="Calibri"/>
                <a:cs typeface="Calibri"/>
              </a:rPr>
              <a:t>Définition</a:t>
            </a:r>
            <a:r>
              <a:rPr dirty="0" sz="1550" spc="11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EC7C30"/>
                </a:solidFill>
                <a:latin typeface="Calibri"/>
                <a:cs typeface="Calibri"/>
              </a:rPr>
              <a:t>des</a:t>
            </a:r>
            <a:r>
              <a:rPr dirty="0" sz="1550" spc="12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EC7C30"/>
                </a:solidFill>
                <a:latin typeface="Calibri"/>
                <a:cs typeface="Calibri"/>
              </a:rPr>
              <a:t>notions</a:t>
            </a:r>
            <a:r>
              <a:rPr dirty="0" sz="1550" spc="8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EC7C30"/>
                </a:solidFill>
                <a:latin typeface="Calibri"/>
                <a:cs typeface="Calibri"/>
              </a:rPr>
              <a:t>(CI/CD)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7601"/>
            <a:ext cx="268605" cy="8978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5659" y="246888"/>
            <a:ext cx="658368" cy="6492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58876" y="686180"/>
            <a:ext cx="434911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10"/>
              </a:spcBef>
            </a:pP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Définition</a:t>
            </a:r>
            <a:r>
              <a:rPr dirty="0" sz="15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des</a:t>
            </a:r>
            <a:r>
              <a:rPr dirty="0" sz="1500" spc="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notions</a:t>
            </a:r>
            <a:r>
              <a:rPr dirty="0" sz="1500" spc="-2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:</a:t>
            </a:r>
            <a:r>
              <a:rPr dirty="0" sz="1500" spc="2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Intégration</a:t>
            </a:r>
            <a:r>
              <a:rPr dirty="0" sz="1500" spc="-6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continue</a:t>
            </a:r>
            <a:r>
              <a:rPr dirty="0" sz="1500" spc="-8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/Livraison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</a:pP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continue</a:t>
            </a:r>
            <a:r>
              <a:rPr dirty="0" sz="1500" spc="-7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/Déploiement</a:t>
            </a:r>
            <a:r>
              <a:rPr dirty="0" sz="1500" spc="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continue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98982" y="1661541"/>
            <a:ext cx="10591800" cy="30594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30"/>
              </a:spcBef>
            </a:pPr>
            <a:r>
              <a:rPr dirty="0" sz="1550" b="1">
                <a:solidFill>
                  <a:srgbClr val="08ACA1"/>
                </a:solidFill>
                <a:latin typeface="Calibri"/>
                <a:cs typeface="Calibri"/>
              </a:rPr>
              <a:t>Intégration</a:t>
            </a:r>
            <a:r>
              <a:rPr dirty="0" sz="1550" spc="7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8ACA1"/>
                </a:solidFill>
                <a:latin typeface="Calibri"/>
                <a:cs typeface="Calibri"/>
              </a:rPr>
              <a:t>continue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55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L'intégration</a:t>
            </a:r>
            <a:r>
              <a:rPr dirty="0" sz="1400" spc="8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continue</a:t>
            </a:r>
            <a:r>
              <a:rPr dirty="0" sz="1400" spc="10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dirty="0" sz="1400" spc="8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dirty="0" sz="1400" spc="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dirty="0" sz="1400" spc="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développement</a:t>
            </a:r>
            <a:r>
              <a:rPr dirty="0" sz="1400" spc="9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10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logiciel</a:t>
            </a:r>
            <a:r>
              <a:rPr dirty="0" sz="1400" spc="9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DevOps</a:t>
            </a:r>
            <a:r>
              <a:rPr dirty="0" sz="1400" spc="10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dirty="0" sz="1400" spc="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laquelle</a:t>
            </a:r>
            <a:r>
              <a:rPr dirty="0" sz="1400" spc="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développeurs</a:t>
            </a:r>
            <a:r>
              <a:rPr dirty="0" sz="1400" spc="9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intègrent</a:t>
            </a:r>
            <a:r>
              <a:rPr dirty="0" sz="1400" spc="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régulièrement</a:t>
            </a:r>
            <a:r>
              <a:rPr dirty="0" sz="1400" spc="9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leurs</a:t>
            </a:r>
            <a:endParaRPr sz="1400">
              <a:latin typeface="Calibri"/>
              <a:cs typeface="Calibri"/>
            </a:endParaRPr>
          </a:p>
          <a:p>
            <a:pPr marL="186055">
              <a:lnSpc>
                <a:spcPct val="100000"/>
              </a:lnSpc>
              <a:spcBef>
                <a:spcPts val="840"/>
              </a:spcBef>
            </a:pP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modifications</a:t>
            </a:r>
            <a:r>
              <a:rPr dirty="0" sz="1400" spc="-7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référentiel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centralisé,</a:t>
            </a:r>
            <a:r>
              <a:rPr dirty="0" sz="1400" spc="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suite à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quoi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opérations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test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automatiquement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menées.</a:t>
            </a:r>
            <a:endParaRPr sz="140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principaux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objectifs</a:t>
            </a:r>
            <a:r>
              <a:rPr dirty="0" sz="1400" spc="-6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l'intégration</a:t>
            </a:r>
            <a:r>
              <a:rPr dirty="0" sz="1400" spc="-7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continue</a:t>
            </a:r>
            <a:r>
              <a:rPr dirty="0" sz="1400" spc="-6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lvl="1" marL="758190" indent="-288290">
              <a:lnSpc>
                <a:spcPct val="100000"/>
              </a:lnSpc>
              <a:spcBef>
                <a:spcPts val="1455"/>
              </a:spcBef>
              <a:buFont typeface="Calibri"/>
              <a:buChar char="-"/>
              <a:tabLst>
                <a:tab pos="758190" algn="l"/>
              </a:tabLst>
            </a:pPr>
            <a:r>
              <a:rPr dirty="0" sz="1400" spc="-20" b="1">
                <a:solidFill>
                  <a:srgbClr val="555555"/>
                </a:solidFill>
                <a:latin typeface="Calibri"/>
                <a:cs typeface="Calibri"/>
              </a:rPr>
              <a:t>Trouver</a:t>
            </a:r>
            <a:r>
              <a:rPr dirty="0" sz="1400" spc="-4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corriger</a:t>
            </a:r>
            <a:r>
              <a:rPr dirty="0" sz="1400" spc="-2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dirty="0" sz="1400" spc="-4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rapidement</a:t>
            </a:r>
            <a:r>
              <a:rPr dirty="0" sz="1400" spc="-7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-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bogues</a:t>
            </a:r>
            <a:endParaRPr sz="1400">
              <a:latin typeface="Calibri"/>
              <a:cs typeface="Calibri"/>
            </a:endParaRPr>
          </a:p>
          <a:p>
            <a:pPr lvl="1" marL="758190" indent="-288290">
              <a:lnSpc>
                <a:spcPct val="100000"/>
              </a:lnSpc>
              <a:spcBef>
                <a:spcPts val="1455"/>
              </a:spcBef>
              <a:buFont typeface="Calibri"/>
              <a:buChar char="-"/>
              <a:tabLst>
                <a:tab pos="758190" algn="l"/>
              </a:tabLst>
            </a:pP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Améliorer</a:t>
            </a:r>
            <a:r>
              <a:rPr dirty="0" sz="1400" spc="-13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qualité</a:t>
            </a:r>
            <a:r>
              <a:rPr dirty="0" sz="1400" spc="-8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-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logiciels</a:t>
            </a:r>
            <a:endParaRPr sz="1400">
              <a:latin typeface="Calibri"/>
              <a:cs typeface="Calibri"/>
            </a:endParaRPr>
          </a:p>
          <a:p>
            <a:pPr lvl="1" marL="758190" indent="-288290">
              <a:lnSpc>
                <a:spcPct val="100000"/>
              </a:lnSpc>
              <a:spcBef>
                <a:spcPts val="1420"/>
              </a:spcBef>
              <a:buFont typeface="Calibri"/>
              <a:buChar char="-"/>
              <a:tabLst>
                <a:tab pos="758190" algn="l"/>
              </a:tabLst>
            </a:pP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Réduire</a:t>
            </a:r>
            <a:r>
              <a:rPr dirty="0" sz="1400" spc="-3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le temps</a:t>
            </a:r>
            <a:r>
              <a:rPr dirty="0" sz="1400" spc="-6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nécessaire</a:t>
            </a:r>
            <a:r>
              <a:rPr dirty="0" sz="1400" spc="-11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 valider</a:t>
            </a:r>
            <a:endParaRPr sz="1400">
              <a:latin typeface="Calibri"/>
              <a:cs typeface="Calibri"/>
            </a:endParaRPr>
          </a:p>
          <a:p>
            <a:pPr lvl="1" marL="758190" indent="-288290">
              <a:lnSpc>
                <a:spcPct val="100000"/>
              </a:lnSpc>
              <a:spcBef>
                <a:spcPts val="1455"/>
              </a:spcBef>
              <a:buFont typeface="Calibri"/>
              <a:buChar char="-"/>
              <a:tabLst>
                <a:tab pos="758190" algn="l"/>
              </a:tabLst>
            </a:pP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Publier</a:t>
            </a:r>
            <a:r>
              <a:rPr dirty="0" sz="1400" spc="-6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1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nouvelles</a:t>
            </a:r>
            <a:r>
              <a:rPr dirty="0" sz="1400" spc="-9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mises</a:t>
            </a:r>
            <a:r>
              <a:rPr dirty="0" sz="1400" spc="-5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à jour</a:t>
            </a:r>
            <a:r>
              <a:rPr dirty="0" sz="1400" spc="-3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1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logiciels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8967" y="4626864"/>
            <a:ext cx="1719072" cy="110642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8876" y="407619"/>
            <a:ext cx="3303270" cy="3333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29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72" y="0"/>
            <a:ext cx="6485255" cy="6858000"/>
            <a:chOff x="4572" y="0"/>
            <a:chExt cx="6485255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0"/>
              <a:ext cx="6484699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6595"/>
              <a:ext cx="1028700" cy="1014983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6381115" y="2361057"/>
            <a:ext cx="5061585" cy="16948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8ACA1"/>
                </a:solidFill>
                <a:latin typeface="Calibri"/>
                <a:cs typeface="Calibri"/>
              </a:rPr>
              <a:t>Ce</a:t>
            </a:r>
            <a:r>
              <a:rPr dirty="0" sz="1800" spc="-1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8ACA1"/>
                </a:solidFill>
                <a:latin typeface="Calibri"/>
                <a:cs typeface="Calibri"/>
              </a:rPr>
              <a:t>que</a:t>
            </a:r>
            <a:r>
              <a:rPr dirty="0" sz="1800" spc="-3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8ACA1"/>
                </a:solidFill>
                <a:latin typeface="Calibri"/>
                <a:cs typeface="Calibri"/>
              </a:rPr>
              <a:t>vous</a:t>
            </a:r>
            <a:r>
              <a:rPr dirty="0" sz="1800" spc="-6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8ACA1"/>
                </a:solidFill>
                <a:latin typeface="Calibri"/>
                <a:cs typeface="Calibri"/>
              </a:rPr>
              <a:t>allez</a:t>
            </a:r>
            <a:r>
              <a:rPr dirty="0" sz="1800" spc="-6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8ACA1"/>
                </a:solidFill>
                <a:latin typeface="Calibri"/>
                <a:cs typeface="Calibri"/>
              </a:rPr>
              <a:t>apprendre</a:t>
            </a:r>
            <a:r>
              <a:rPr dirty="0" sz="1800" spc="-4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8ACA1"/>
                </a:solidFill>
                <a:latin typeface="Calibri"/>
                <a:cs typeface="Calibri"/>
              </a:rPr>
              <a:t>dans</a:t>
            </a:r>
            <a:r>
              <a:rPr dirty="0" sz="1800" spc="-6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8ACA1"/>
                </a:solidFill>
                <a:latin typeface="Calibri"/>
                <a:cs typeface="Calibri"/>
              </a:rPr>
              <a:t>ce</a:t>
            </a:r>
            <a:r>
              <a:rPr dirty="0" sz="18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8ACA1"/>
                </a:solidFill>
                <a:latin typeface="Calibri"/>
                <a:cs typeface="Calibri"/>
              </a:rPr>
              <a:t>chapitre</a:t>
            </a:r>
            <a:r>
              <a:rPr dirty="0" sz="1800" spc="-4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800" spc="-50" b="1">
                <a:solidFill>
                  <a:srgbClr val="08ACA1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5600" marR="5080" indent="-343535">
              <a:lnSpc>
                <a:spcPct val="102600"/>
              </a:lnSpc>
              <a:spcBef>
                <a:spcPts val="211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550">
                <a:solidFill>
                  <a:srgbClr val="555555"/>
                </a:solidFill>
                <a:latin typeface="Calibri"/>
                <a:cs typeface="Calibri"/>
              </a:rPr>
              <a:t>Introduction</a:t>
            </a:r>
            <a:r>
              <a:rPr dirty="0" sz="1550" spc="19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dirty="0" sz="1550" spc="7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55555"/>
                </a:solidFill>
                <a:latin typeface="Calibri"/>
                <a:cs typeface="Calibri"/>
              </a:rPr>
              <a:t>concepts</a:t>
            </a:r>
            <a:r>
              <a:rPr dirty="0" sz="1550" spc="10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55555"/>
                </a:solidFill>
                <a:latin typeface="Calibri"/>
                <a:cs typeface="Calibri"/>
              </a:rPr>
              <a:t>DevOps</a:t>
            </a:r>
            <a:r>
              <a:rPr dirty="0" sz="1550" spc="10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55555"/>
                </a:solidFill>
                <a:latin typeface="Calibri"/>
                <a:cs typeface="Calibri"/>
              </a:rPr>
              <a:t>(définition,</a:t>
            </a:r>
            <a:r>
              <a:rPr dirty="0" sz="1550" spc="19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555555"/>
                </a:solidFill>
                <a:latin typeface="Calibri"/>
                <a:cs typeface="Calibri"/>
              </a:rPr>
              <a:t>avantages, outils)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550">
                <a:solidFill>
                  <a:srgbClr val="555555"/>
                </a:solidFill>
                <a:latin typeface="Calibri"/>
                <a:cs typeface="Calibri"/>
              </a:rPr>
              <a:t>Lien</a:t>
            </a:r>
            <a:r>
              <a:rPr dirty="0" sz="155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dirty="0" sz="1550" spc="9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55555"/>
                </a:solidFill>
                <a:latin typeface="Calibri"/>
                <a:cs typeface="Calibri"/>
              </a:rPr>
              <a:t>l’agilité</a:t>
            </a:r>
            <a:r>
              <a:rPr dirty="0" sz="155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550" spc="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555555"/>
                </a:solidFill>
                <a:latin typeface="Calibri"/>
                <a:cs typeface="Calibri"/>
              </a:rPr>
              <a:t>DevOps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550">
                <a:solidFill>
                  <a:srgbClr val="555555"/>
                </a:solidFill>
                <a:latin typeface="Calibri"/>
                <a:cs typeface="Calibri"/>
              </a:rPr>
              <a:t>Définition</a:t>
            </a:r>
            <a:r>
              <a:rPr dirty="0" sz="1550" spc="1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550" spc="9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55555"/>
                </a:solidFill>
                <a:latin typeface="Calibri"/>
                <a:cs typeface="Calibri"/>
              </a:rPr>
              <a:t>notions</a:t>
            </a:r>
            <a:r>
              <a:rPr dirty="0" sz="1550" spc="1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555555"/>
                </a:solidFill>
                <a:latin typeface="Calibri"/>
                <a:cs typeface="Calibri"/>
              </a:rPr>
              <a:t>(CI/CD)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010143" y="6131052"/>
            <a:ext cx="2158365" cy="722630"/>
            <a:chOff x="8010143" y="6131052"/>
            <a:chExt cx="2158365" cy="722630"/>
          </a:xfrm>
        </p:grpSpPr>
        <p:sp>
          <p:nvSpPr>
            <p:cNvPr id="7" name="object 7" descr=""/>
            <p:cNvSpPr/>
            <p:nvPr/>
          </p:nvSpPr>
          <p:spPr>
            <a:xfrm>
              <a:off x="8010143" y="6131052"/>
              <a:ext cx="2158365" cy="722630"/>
            </a:xfrm>
            <a:custGeom>
              <a:avLst/>
              <a:gdLst/>
              <a:ahLst/>
              <a:cxnLst/>
              <a:rect l="l" t="t" r="r" b="b"/>
              <a:pathLst>
                <a:path w="2158365" h="722629">
                  <a:moveTo>
                    <a:pt x="2037587" y="0"/>
                  </a:moveTo>
                  <a:lnTo>
                    <a:pt x="120396" y="0"/>
                  </a:lnTo>
                  <a:lnTo>
                    <a:pt x="73509" y="9460"/>
                  </a:lnTo>
                  <a:lnTo>
                    <a:pt x="35242" y="35261"/>
                  </a:lnTo>
                  <a:lnTo>
                    <a:pt x="9453" y="73530"/>
                  </a:lnTo>
                  <a:lnTo>
                    <a:pt x="0" y="120396"/>
                  </a:lnTo>
                  <a:lnTo>
                    <a:pt x="0" y="722376"/>
                  </a:lnTo>
                  <a:lnTo>
                    <a:pt x="2157983" y="722376"/>
                  </a:lnTo>
                  <a:lnTo>
                    <a:pt x="2157983" y="120396"/>
                  </a:lnTo>
                  <a:lnTo>
                    <a:pt x="2148530" y="73530"/>
                  </a:lnTo>
                  <a:lnTo>
                    <a:pt x="2122741" y="35261"/>
                  </a:lnTo>
                  <a:lnTo>
                    <a:pt x="2084474" y="9460"/>
                  </a:lnTo>
                  <a:lnTo>
                    <a:pt x="2037587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8451" y="6268212"/>
              <a:ext cx="397764" cy="39776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0566" rIns="0" bIns="0" rtlCol="0" vert="horz">
            <a:spAutoFit/>
          </a:bodyPr>
          <a:lstStyle/>
          <a:p>
            <a:pPr marL="82423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solidFill>
                  <a:srgbClr val="08ACA1"/>
                </a:solidFill>
              </a:rPr>
              <a:t>CHAPTRE</a:t>
            </a:r>
            <a:r>
              <a:rPr dirty="0" sz="2800" spc="-75">
                <a:solidFill>
                  <a:srgbClr val="08ACA1"/>
                </a:solidFill>
              </a:rPr>
              <a:t> </a:t>
            </a:r>
            <a:r>
              <a:rPr dirty="0" sz="2800" spc="-50">
                <a:solidFill>
                  <a:srgbClr val="08ACA1"/>
                </a:solidFill>
              </a:rPr>
              <a:t>1</a:t>
            </a:r>
            <a:endParaRPr sz="2800"/>
          </a:p>
        </p:txBody>
      </p:sp>
      <p:sp>
        <p:nvSpPr>
          <p:cNvPr id="10" name="object 10" descr=""/>
          <p:cNvSpPr txBox="1"/>
          <p:nvPr/>
        </p:nvSpPr>
        <p:spPr>
          <a:xfrm>
            <a:off x="7314692" y="1101090"/>
            <a:ext cx="3550920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 b="1">
                <a:solidFill>
                  <a:srgbClr val="08ACA1"/>
                </a:solidFill>
                <a:latin typeface="Calibri"/>
                <a:cs typeface="Calibri"/>
              </a:rPr>
              <a:t>Introduire</a:t>
            </a:r>
            <a:r>
              <a:rPr dirty="0" sz="2400" spc="-6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8ACA1"/>
                </a:solidFill>
                <a:latin typeface="Calibri"/>
                <a:cs typeface="Calibri"/>
              </a:rPr>
              <a:t>la</a:t>
            </a:r>
            <a:r>
              <a:rPr dirty="0" sz="2400" spc="-4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8ACA1"/>
                </a:solidFill>
                <a:latin typeface="Calibri"/>
                <a:cs typeface="Calibri"/>
              </a:rPr>
              <a:t>chaîne</a:t>
            </a:r>
            <a:r>
              <a:rPr dirty="0" sz="2400" spc="-5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7601"/>
            <a:ext cx="268605" cy="8978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5659" y="246888"/>
            <a:ext cx="658368" cy="6492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58876" y="686180"/>
            <a:ext cx="434911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10"/>
              </a:spcBef>
            </a:pP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Définition</a:t>
            </a:r>
            <a:r>
              <a:rPr dirty="0" sz="15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des</a:t>
            </a:r>
            <a:r>
              <a:rPr dirty="0" sz="1500" spc="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notions</a:t>
            </a:r>
            <a:r>
              <a:rPr dirty="0" sz="1500" spc="-2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:</a:t>
            </a:r>
            <a:r>
              <a:rPr dirty="0" sz="1500" spc="2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Intégration</a:t>
            </a:r>
            <a:r>
              <a:rPr dirty="0" sz="1500" spc="-6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continue</a:t>
            </a:r>
            <a:r>
              <a:rPr dirty="0" sz="1500" spc="-8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/Livraison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</a:pP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continue</a:t>
            </a:r>
            <a:r>
              <a:rPr dirty="0" sz="1500" spc="-7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/Déploiement</a:t>
            </a:r>
            <a:r>
              <a:rPr dirty="0" sz="1500" spc="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continue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98982" y="1661541"/>
            <a:ext cx="10597515" cy="45510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30"/>
              </a:spcBef>
            </a:pPr>
            <a:r>
              <a:rPr dirty="0" sz="1550" b="1">
                <a:solidFill>
                  <a:srgbClr val="08ACA1"/>
                </a:solidFill>
                <a:latin typeface="Calibri"/>
                <a:cs typeface="Calibri"/>
              </a:rPr>
              <a:t>Intégration</a:t>
            </a:r>
            <a:r>
              <a:rPr dirty="0" sz="1550" spc="7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8ACA1"/>
                </a:solidFill>
                <a:latin typeface="Calibri"/>
                <a:cs typeface="Calibri"/>
              </a:rPr>
              <a:t>continue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550">
              <a:latin typeface="Calibri"/>
              <a:cs typeface="Calibri"/>
            </a:endParaRPr>
          </a:p>
          <a:p>
            <a:pPr marL="369570">
              <a:lnSpc>
                <a:spcPct val="100000"/>
              </a:lnSpc>
            </a:pP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Pourquoi</a:t>
            </a:r>
            <a:r>
              <a:rPr dirty="0" sz="1400" spc="2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l'intégration</a:t>
            </a:r>
            <a:r>
              <a:rPr dirty="0" sz="1400" spc="-4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continue</a:t>
            </a:r>
            <a:r>
              <a:rPr dirty="0" sz="1400" spc="-2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est-elle</a:t>
            </a:r>
            <a:r>
              <a:rPr dirty="0" sz="1400" spc="-8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nécessaire</a:t>
            </a:r>
            <a:r>
              <a:rPr dirty="0" sz="1400" spc="-2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50" b="1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Autrefois,</a:t>
            </a:r>
            <a:r>
              <a:rPr dirty="0" sz="1400" spc="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développeurs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sein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équipe</a:t>
            </a:r>
            <a:r>
              <a:rPr dirty="0" sz="1400" spc="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avaient</a:t>
            </a:r>
            <a:r>
              <a:rPr dirty="0" sz="1400" spc="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tendance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400" spc="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travailler</a:t>
            </a:r>
            <a:r>
              <a:rPr dirty="0" sz="1400" spc="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séparément</a:t>
            </a:r>
            <a:r>
              <a:rPr dirty="0" sz="1400" spc="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pendant</a:t>
            </a:r>
            <a:r>
              <a:rPr dirty="0" sz="1400" spc="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longues</a:t>
            </a:r>
            <a:r>
              <a:rPr dirty="0" sz="1400" spc="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périodes</a:t>
            </a:r>
            <a:r>
              <a:rPr dirty="0" sz="1400" spc="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400" spc="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n'intégrer</a:t>
            </a:r>
            <a:endParaRPr sz="1400">
              <a:latin typeface="Calibri"/>
              <a:cs typeface="Calibri"/>
            </a:endParaRPr>
          </a:p>
          <a:p>
            <a:pPr marL="186055">
              <a:lnSpc>
                <a:spcPct val="100000"/>
              </a:lnSpc>
              <a:spcBef>
                <a:spcPts val="120"/>
              </a:spcBef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leurs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modifications</a:t>
            </a:r>
            <a:r>
              <a:rPr dirty="0" sz="1400" spc="-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référentiel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centralisé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 qu'après</a:t>
            </a:r>
            <a:r>
              <a:rPr dirty="0" sz="1400" spc="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dirty="0" sz="1400" spc="-7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fini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travailler.</a:t>
            </a:r>
            <a:endParaRPr sz="1400">
              <a:latin typeface="Calibri"/>
              <a:cs typeface="Calibri"/>
            </a:endParaRPr>
          </a:p>
          <a:p>
            <a:pPr marL="186055" marR="10160" indent="-173990">
              <a:lnSpc>
                <a:spcPct val="107300"/>
              </a:lnSpc>
              <a:spcBef>
                <a:spcPts val="615"/>
              </a:spcBef>
              <a:buChar char="•"/>
              <a:tabLst>
                <a:tab pos="186055" algn="l"/>
                <a:tab pos="227329" algn="l"/>
              </a:tabLst>
            </a:pPr>
            <a:r>
              <a:rPr dirty="0" sz="1400">
                <a:solidFill>
                  <a:srgbClr val="555555"/>
                </a:solidFill>
                <a:latin typeface="Arial MT"/>
                <a:cs typeface="Arial MT"/>
              </a:rPr>
              <a:t>	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rendu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fusion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changement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codes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difficile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chronophage,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également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entraîné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bogues pendant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longue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période,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sans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correction.</a:t>
            </a:r>
            <a:endParaRPr sz="1400">
              <a:latin typeface="Calibri"/>
              <a:cs typeface="Calibri"/>
            </a:endParaRPr>
          </a:p>
          <a:p>
            <a:pPr marL="227329" indent="-214629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27329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-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combinaison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facteurs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empêchait</a:t>
            </a:r>
            <a:r>
              <a:rPr dirty="0" sz="1400" spc="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livrer</a:t>
            </a:r>
            <a:r>
              <a:rPr dirty="0" sz="1400" spc="-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rapidement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mises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dirty="0" sz="1400" spc="-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clients.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20"/>
              </a:spcBef>
              <a:buClr>
                <a:srgbClr val="555555"/>
              </a:buClr>
              <a:buFont typeface="Arial MT"/>
              <a:buChar char="•"/>
            </a:pPr>
            <a:endParaRPr sz="1400">
              <a:latin typeface="Calibri"/>
              <a:cs typeface="Calibri"/>
            </a:endParaRPr>
          </a:p>
          <a:p>
            <a:pPr marL="328295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Comment</a:t>
            </a:r>
            <a:r>
              <a:rPr dirty="0" sz="1400" spc="-5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fonctionne</a:t>
            </a:r>
            <a:r>
              <a:rPr dirty="0" sz="1400" spc="2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l'intégration</a:t>
            </a:r>
            <a:r>
              <a:rPr dirty="0" sz="1400" spc="-6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continue</a:t>
            </a:r>
            <a:r>
              <a:rPr dirty="0" sz="1400" spc="-5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50" b="1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dirty="0" sz="1400" spc="13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l'intégration</a:t>
            </a:r>
            <a:r>
              <a:rPr dirty="0" sz="1400" spc="15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continue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dirty="0" sz="1400" spc="1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1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développeurs</a:t>
            </a:r>
            <a:r>
              <a:rPr dirty="0" sz="1400" spc="1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appliquent</a:t>
            </a:r>
            <a:r>
              <a:rPr dirty="0" sz="1400" spc="1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régulièrement</a:t>
            </a:r>
            <a:r>
              <a:rPr dirty="0" sz="1400" spc="1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leurs</a:t>
            </a:r>
            <a:r>
              <a:rPr dirty="0" sz="1400" spc="1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modifications</a:t>
            </a:r>
            <a:r>
              <a:rPr dirty="0" sz="1400" spc="1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dirty="0" sz="1400" spc="1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dirty="0" sz="1400" spc="1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référentiel</a:t>
            </a:r>
            <a:r>
              <a:rPr dirty="0" sz="1400" spc="1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partagé</a:t>
            </a:r>
            <a:r>
              <a:rPr dirty="0" sz="1400" spc="1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(ex.</a:t>
            </a:r>
            <a:r>
              <a:rPr dirty="0" sz="1400" spc="1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Gitlab),</a:t>
            </a:r>
            <a:r>
              <a:rPr dirty="0" sz="1400" spc="1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dirty="0" sz="1400" spc="1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endParaRPr sz="1400">
              <a:latin typeface="Calibri"/>
              <a:cs typeface="Calibri"/>
            </a:endParaRPr>
          </a:p>
          <a:p>
            <a:pPr marL="186055">
              <a:lnSpc>
                <a:spcPct val="100000"/>
              </a:lnSpc>
              <a:spcBef>
                <a:spcPts val="120"/>
              </a:spcBef>
            </a:pP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dirty="0" sz="1400" spc="-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contrôle</a:t>
            </a:r>
            <a:r>
              <a:rPr dirty="0" sz="1400" spc="-7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versions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dirty="0" sz="1400" spc="-7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0" b="1">
                <a:solidFill>
                  <a:srgbClr val="555555"/>
                </a:solidFill>
                <a:latin typeface="Calibri"/>
                <a:cs typeface="Calibri"/>
              </a:rPr>
              <a:t>Git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227329" indent="-214629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27329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Avant</a:t>
            </a:r>
            <a:r>
              <a:rPr dirty="0" sz="1400" spc="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d'envoyer</a:t>
            </a:r>
            <a:r>
              <a:rPr dirty="0" sz="1400" spc="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leur</a:t>
            </a:r>
            <a:r>
              <a:rPr dirty="0" sz="1400" spc="9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code,</a:t>
            </a:r>
            <a:r>
              <a:rPr dirty="0" sz="1400" spc="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développeurs</a:t>
            </a:r>
            <a:r>
              <a:rPr dirty="0" sz="1400" spc="9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dirty="0" sz="1400" spc="8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choisir</a:t>
            </a:r>
            <a:r>
              <a:rPr dirty="0" sz="1400" spc="10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d'exécuter</a:t>
            </a:r>
            <a:r>
              <a:rPr dirty="0" sz="1400" spc="9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tests</a:t>
            </a:r>
            <a:r>
              <a:rPr dirty="0" sz="1400" spc="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dirty="0" sz="1400" spc="9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unités</a:t>
            </a:r>
            <a:r>
              <a:rPr dirty="0" sz="1400" spc="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locales</a:t>
            </a:r>
            <a:r>
              <a:rPr dirty="0" sz="1400" spc="8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dirty="0" sz="1400" spc="9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vérifier</a:t>
            </a:r>
            <a:r>
              <a:rPr dirty="0" sz="1400" spc="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davantage</a:t>
            </a:r>
            <a:r>
              <a:rPr dirty="0" sz="1400" spc="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avant</a:t>
            </a:r>
            <a:r>
              <a:rPr dirty="0" sz="1400" spc="9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endParaRPr sz="1400">
              <a:latin typeface="Calibri"/>
              <a:cs typeface="Calibri"/>
            </a:endParaRPr>
          </a:p>
          <a:p>
            <a:pPr marL="186055">
              <a:lnSpc>
                <a:spcPct val="100000"/>
              </a:lnSpc>
              <a:spcBef>
                <a:spcPts val="120"/>
              </a:spcBef>
            </a:pP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intégration.</a:t>
            </a:r>
            <a:endParaRPr sz="140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service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d'intégration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continue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crée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exécute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automatiquement</a:t>
            </a:r>
            <a:r>
              <a:rPr dirty="0" sz="1400" spc="2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tests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unitaires</a:t>
            </a:r>
            <a:r>
              <a:rPr dirty="0" sz="1400" spc="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dirty="0" sz="1400" spc="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nouveaux</a:t>
            </a:r>
            <a:r>
              <a:rPr dirty="0" sz="1400" spc="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changements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codes</a:t>
            </a:r>
            <a:r>
              <a:rPr dirty="0" sz="1400" spc="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dirty="0" sz="1400" spc="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détecter</a:t>
            </a:r>
            <a:endParaRPr sz="1400">
              <a:latin typeface="Calibri"/>
              <a:cs typeface="Calibri"/>
            </a:endParaRPr>
          </a:p>
          <a:p>
            <a:pPr marL="186055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immédiatement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n'importe</a:t>
            </a:r>
            <a:r>
              <a:rPr dirty="0" sz="1400" spc="-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quelle</a:t>
            </a:r>
            <a:r>
              <a:rPr dirty="0" sz="1400" spc="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erreur.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15123" y="1504188"/>
            <a:ext cx="10925810" cy="3183890"/>
            <a:chOff x="715123" y="1504188"/>
            <a:chExt cx="10925810" cy="3183890"/>
          </a:xfrm>
        </p:grpSpPr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847" y="2317164"/>
              <a:ext cx="334490" cy="377132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5123" y="4310556"/>
              <a:ext cx="334490" cy="37713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11611" y="1504188"/>
              <a:ext cx="1028700" cy="66293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8876" y="407619"/>
            <a:ext cx="3303270" cy="3333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29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6581"/>
            <a:ext cx="268605" cy="8991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7415783" y="246888"/>
            <a:ext cx="4238625" cy="6012180"/>
            <a:chOff x="7415783" y="246888"/>
            <a:chExt cx="4238625" cy="601218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5659" y="246888"/>
              <a:ext cx="658368" cy="64922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15783" y="2029967"/>
              <a:ext cx="3858768" cy="4229100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258876" y="686180"/>
            <a:ext cx="6765925" cy="37363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10"/>
              </a:spcBef>
            </a:pP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Définition</a:t>
            </a:r>
            <a:r>
              <a:rPr dirty="0" sz="15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des</a:t>
            </a:r>
            <a:r>
              <a:rPr dirty="0" sz="1500" spc="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notions</a:t>
            </a:r>
            <a:r>
              <a:rPr dirty="0" sz="1500" spc="-2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:</a:t>
            </a:r>
            <a:r>
              <a:rPr dirty="0" sz="1500" spc="2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Intégration</a:t>
            </a:r>
            <a:r>
              <a:rPr dirty="0" sz="1500" spc="-6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continue</a:t>
            </a:r>
            <a:r>
              <a:rPr dirty="0" sz="1500" spc="-8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/Livraison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</a:pP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continue</a:t>
            </a:r>
            <a:r>
              <a:rPr dirty="0" sz="1500" spc="-7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/Déploiement</a:t>
            </a:r>
            <a:r>
              <a:rPr dirty="0" sz="1500" spc="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continue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500">
              <a:latin typeface="Calibri"/>
              <a:cs typeface="Calibri"/>
            </a:endParaRPr>
          </a:p>
          <a:p>
            <a:pPr algn="just" marL="552450">
              <a:lnSpc>
                <a:spcPct val="100000"/>
              </a:lnSpc>
            </a:pPr>
            <a:r>
              <a:rPr dirty="0" sz="1550" b="1">
                <a:solidFill>
                  <a:srgbClr val="08ACA1"/>
                </a:solidFill>
                <a:latin typeface="Calibri"/>
                <a:cs typeface="Calibri"/>
              </a:rPr>
              <a:t>Livraison</a:t>
            </a:r>
            <a:r>
              <a:rPr dirty="0" sz="1550" spc="114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8ACA1"/>
                </a:solidFill>
                <a:latin typeface="Calibri"/>
                <a:cs typeface="Calibri"/>
              </a:rPr>
              <a:t>continue</a:t>
            </a:r>
            <a:endParaRPr sz="1550">
              <a:latin typeface="Calibri"/>
              <a:cs typeface="Calibri"/>
            </a:endParaRPr>
          </a:p>
          <a:p>
            <a:pPr algn="just" marL="725170" marR="10160" indent="-172720">
              <a:lnSpc>
                <a:spcPct val="107200"/>
              </a:lnSpc>
              <a:spcBef>
                <a:spcPts val="919"/>
              </a:spcBef>
              <a:buFont typeface="Arial MT"/>
              <a:buChar char="•"/>
              <a:tabLst>
                <a:tab pos="726440" algn="l"/>
              </a:tabLst>
            </a:pP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26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livraison</a:t>
            </a:r>
            <a:r>
              <a:rPr dirty="0" sz="1400" spc="25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continue</a:t>
            </a:r>
            <a:r>
              <a:rPr dirty="0" sz="1400" spc="254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dirty="0" sz="1400" spc="2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dirty="0" sz="1400" spc="254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dirty="0" sz="1400" spc="2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254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développement</a:t>
            </a:r>
            <a:r>
              <a:rPr dirty="0" sz="1400" spc="2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254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logiciels</a:t>
            </a:r>
            <a:r>
              <a:rPr dirty="0" sz="1400" spc="2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dirty="0" sz="1400" spc="2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cadre</a:t>
            </a:r>
            <a:r>
              <a:rPr dirty="0" sz="1400" spc="10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9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laquelle</a:t>
            </a:r>
            <a:r>
              <a:rPr dirty="0" sz="1400" spc="10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10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modifications</a:t>
            </a:r>
            <a:r>
              <a:rPr dirty="0" sz="1400" spc="1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9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dirty="0" sz="1400" spc="9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dirty="0" sz="1400" spc="10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automatiquement</a:t>
            </a:r>
            <a:r>
              <a:rPr dirty="0" sz="1400" spc="1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préparées</a:t>
            </a:r>
            <a:r>
              <a:rPr dirty="0" sz="1400" spc="1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vue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leur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publication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dirty="0" sz="1400" spc="-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environnement</a:t>
            </a:r>
            <a:r>
              <a:rPr dirty="0" sz="1400" spc="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production.</a:t>
            </a:r>
            <a:endParaRPr sz="1400">
              <a:latin typeface="Calibri"/>
              <a:cs typeface="Calibri"/>
            </a:endParaRPr>
          </a:p>
          <a:p>
            <a:pPr algn="just" marL="725170" marR="5080" indent="-172720">
              <a:lnSpc>
                <a:spcPct val="107200"/>
              </a:lnSpc>
              <a:spcBef>
                <a:spcPts val="575"/>
              </a:spcBef>
              <a:buFont typeface="Arial MT"/>
              <a:buChar char="•"/>
              <a:tabLst>
                <a:tab pos="726440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Véritable</a:t>
            </a:r>
            <a:r>
              <a:rPr dirty="0" sz="1400" spc="1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pilier</a:t>
            </a:r>
            <a:r>
              <a:rPr dirty="0" sz="1400" spc="1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dirty="0" sz="1400" spc="1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développement</a:t>
            </a:r>
            <a:r>
              <a:rPr dirty="0" sz="1400" spc="18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moderne</a:t>
            </a:r>
            <a:r>
              <a:rPr dirty="0" sz="1400" spc="1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d'applications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dirty="0" sz="1400" spc="14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16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livraison</a:t>
            </a:r>
            <a:r>
              <a:rPr dirty="0" sz="1400" spc="15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continue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étend</a:t>
            </a:r>
            <a:r>
              <a:rPr dirty="0" sz="1400" spc="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principe</a:t>
            </a:r>
            <a:r>
              <a:rPr dirty="0" sz="1400" spc="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l'intégration</a:t>
            </a:r>
            <a:r>
              <a:rPr dirty="0" sz="1400" spc="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continue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dirty="0" sz="1400" spc="3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déployant</a:t>
            </a:r>
            <a:r>
              <a:rPr dirty="0" sz="1400" spc="2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dirty="0" sz="1400" spc="4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4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changements</a:t>
            </a:r>
            <a:r>
              <a:rPr dirty="0" sz="1400" spc="5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5" b="1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dirty="0" sz="1400" spc="-25" b="1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dirty="0" sz="1400" spc="36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dirty="0" sz="1400" spc="37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dirty="0" sz="1400" spc="35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environnement</a:t>
            </a:r>
            <a:r>
              <a:rPr dirty="0" sz="1400" spc="38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37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test</a:t>
            </a:r>
            <a:r>
              <a:rPr dirty="0" sz="1400" spc="36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et/ou</a:t>
            </a:r>
            <a:r>
              <a:rPr dirty="0" sz="1400" spc="35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37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production</a:t>
            </a:r>
            <a:r>
              <a:rPr dirty="0" sz="1400" spc="36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dirty="0" sz="1400" spc="37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l'étape</a:t>
            </a:r>
            <a:r>
              <a:rPr dirty="0" sz="1400" spc="37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5" b="1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dirty="0" sz="1400" spc="-25" b="1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création.</a:t>
            </a:r>
            <a:endParaRPr sz="1400">
              <a:latin typeface="Calibri"/>
              <a:cs typeface="Calibri"/>
            </a:endParaRPr>
          </a:p>
          <a:p>
            <a:pPr algn="just" marL="725170" marR="12065" indent="-172720">
              <a:lnSpc>
                <a:spcPct val="107200"/>
              </a:lnSpc>
              <a:spcBef>
                <a:spcPts val="615"/>
              </a:spcBef>
              <a:buFont typeface="Arial MT"/>
              <a:buChar char="•"/>
              <a:tabLst>
                <a:tab pos="726440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Lorsque</a:t>
            </a:r>
            <a:r>
              <a:rPr dirty="0" sz="1400" spc="2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24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livraison</a:t>
            </a:r>
            <a:r>
              <a:rPr dirty="0" sz="1400" spc="254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continue</a:t>
            </a:r>
            <a:r>
              <a:rPr dirty="0" sz="1400" spc="27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dirty="0" sz="1400" spc="254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correctement</a:t>
            </a:r>
            <a:r>
              <a:rPr dirty="0" sz="1400" spc="2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implémentée,</a:t>
            </a:r>
            <a:r>
              <a:rPr dirty="0" sz="1400" spc="30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2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développeurs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disposent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permanence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artefact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génération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prêt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déploiement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dirty="0" sz="1400" spc="-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été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soumis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dirty="0" sz="1400" spc="-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succès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dirty="0" sz="1400" spc="-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dirty="0" sz="1400" spc="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test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standardisé.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29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8876" y="407619"/>
            <a:ext cx="3303270" cy="3333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7601"/>
            <a:ext cx="268605" cy="8978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7415783" y="246888"/>
            <a:ext cx="4238625" cy="6012180"/>
            <a:chOff x="7415783" y="246888"/>
            <a:chExt cx="4238625" cy="601218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5659" y="246888"/>
              <a:ext cx="658368" cy="64922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15783" y="2029967"/>
              <a:ext cx="3858768" cy="4229100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258876" y="686180"/>
            <a:ext cx="6762750" cy="37363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10"/>
              </a:spcBef>
            </a:pP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Définition</a:t>
            </a:r>
            <a:r>
              <a:rPr dirty="0" sz="15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des</a:t>
            </a:r>
            <a:r>
              <a:rPr dirty="0" sz="1500" spc="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notions</a:t>
            </a:r>
            <a:r>
              <a:rPr dirty="0" sz="1500" spc="-2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:</a:t>
            </a:r>
            <a:r>
              <a:rPr dirty="0" sz="1500" spc="2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Intégration</a:t>
            </a:r>
            <a:r>
              <a:rPr dirty="0" sz="1500" spc="-6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continue</a:t>
            </a:r>
            <a:r>
              <a:rPr dirty="0" sz="1500" spc="-8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/Livraison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</a:pP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continue</a:t>
            </a:r>
            <a:r>
              <a:rPr dirty="0" sz="1500" spc="-7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/Déploiement</a:t>
            </a:r>
            <a:r>
              <a:rPr dirty="0" sz="1500" spc="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continue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500">
              <a:latin typeface="Calibri"/>
              <a:cs typeface="Calibri"/>
            </a:endParaRPr>
          </a:p>
          <a:p>
            <a:pPr algn="just" marL="552450">
              <a:lnSpc>
                <a:spcPct val="100000"/>
              </a:lnSpc>
            </a:pPr>
            <a:r>
              <a:rPr dirty="0" sz="1550" b="1">
                <a:solidFill>
                  <a:srgbClr val="08ACA1"/>
                </a:solidFill>
                <a:latin typeface="Calibri"/>
                <a:cs typeface="Calibri"/>
              </a:rPr>
              <a:t>Livraison</a:t>
            </a:r>
            <a:r>
              <a:rPr dirty="0" sz="1550" spc="114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8ACA1"/>
                </a:solidFill>
                <a:latin typeface="Calibri"/>
                <a:cs typeface="Calibri"/>
              </a:rPr>
              <a:t>continue</a:t>
            </a:r>
            <a:endParaRPr sz="1550">
              <a:latin typeface="Calibri"/>
              <a:cs typeface="Calibri"/>
            </a:endParaRPr>
          </a:p>
          <a:p>
            <a:pPr algn="just" marL="725170" marR="6350" indent="-172720">
              <a:lnSpc>
                <a:spcPct val="107200"/>
              </a:lnSpc>
              <a:spcBef>
                <a:spcPts val="919"/>
              </a:spcBef>
              <a:buFont typeface="Arial MT"/>
              <a:buChar char="•"/>
              <a:tabLst>
                <a:tab pos="726440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livraison</a:t>
            </a:r>
            <a:r>
              <a:rPr dirty="0" sz="1400" spc="-2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continue</a:t>
            </a:r>
            <a:r>
              <a:rPr dirty="0" sz="1400" spc="-2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développeurs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d'automatiser</a:t>
            </a:r>
            <a:r>
              <a:rPr dirty="0" sz="1400" spc="-3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tests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au-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delà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simples</a:t>
            </a:r>
            <a:r>
              <a:rPr dirty="0" sz="1400" spc="10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tests</a:t>
            </a:r>
            <a:r>
              <a:rPr dirty="0" sz="1400" spc="10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d'unité,</a:t>
            </a:r>
            <a:r>
              <a:rPr dirty="0" sz="1400" spc="11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dirty="0" sz="1400" spc="10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95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vérifier</a:t>
            </a:r>
            <a:r>
              <a:rPr dirty="0" sz="1400" spc="114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dirty="0" sz="1400" spc="10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aspects</a:t>
            </a:r>
            <a:r>
              <a:rPr dirty="0" sz="1400" spc="10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dirty="0" sz="1400" spc="10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mise</a:t>
            </a:r>
            <a:r>
              <a:rPr dirty="0" sz="1400" spc="10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400" spc="11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jour 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d'application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avant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déployer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auprès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clients.</a:t>
            </a:r>
            <a:endParaRPr sz="1400">
              <a:latin typeface="Calibri"/>
              <a:cs typeface="Calibri"/>
            </a:endParaRPr>
          </a:p>
          <a:p>
            <a:pPr algn="just" marL="725170" marR="5080" indent="-172720">
              <a:lnSpc>
                <a:spcPct val="107200"/>
              </a:lnSpc>
              <a:spcBef>
                <a:spcPts val="575"/>
              </a:spcBef>
              <a:buFont typeface="Arial MT"/>
              <a:buChar char="•"/>
              <a:tabLst>
                <a:tab pos="726440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dirty="0" sz="1400" spc="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dirty="0" sz="1400" spc="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s'agir</a:t>
            </a:r>
            <a:r>
              <a:rPr dirty="0" sz="1400" spc="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tests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d'interface,</a:t>
            </a:r>
            <a:r>
              <a:rPr dirty="0" sz="1400" spc="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charge,</a:t>
            </a:r>
            <a:r>
              <a:rPr dirty="0" sz="1400" spc="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d'intégration,</a:t>
            </a:r>
            <a:r>
              <a:rPr dirty="0" sz="1400" spc="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fiabilité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l'API,</a:t>
            </a:r>
            <a:r>
              <a:rPr dirty="0" sz="1400" spc="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etc. 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1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dirty="0" sz="1400" spc="1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manière,</a:t>
            </a:r>
            <a:r>
              <a:rPr dirty="0" sz="1400" spc="19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1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développeurs</a:t>
            </a:r>
            <a:r>
              <a:rPr dirty="0" sz="1400" spc="1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dirty="0" sz="1400" spc="1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vérifier</a:t>
            </a:r>
            <a:r>
              <a:rPr dirty="0" sz="1400" spc="19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1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façon</a:t>
            </a:r>
            <a:r>
              <a:rPr dirty="0" sz="1400" spc="1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dirty="0" sz="1400" spc="17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complète</a:t>
            </a:r>
            <a:r>
              <a:rPr dirty="0" sz="1400" spc="1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mises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détecter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éventuels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problèmes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corriger</a:t>
            </a:r>
            <a:r>
              <a:rPr dirty="0" sz="1400" spc="-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avant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déploiement.</a:t>
            </a:r>
            <a:endParaRPr sz="1400">
              <a:latin typeface="Calibri"/>
              <a:cs typeface="Calibri"/>
            </a:endParaRPr>
          </a:p>
          <a:p>
            <a:pPr algn="just" marL="725170" marR="5080" indent="-172720">
              <a:lnSpc>
                <a:spcPct val="107200"/>
              </a:lnSpc>
              <a:spcBef>
                <a:spcPts val="615"/>
              </a:spcBef>
              <a:buFont typeface="Arial MT"/>
              <a:buChar char="•"/>
              <a:tabLst>
                <a:tab pos="726440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3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livraison</a:t>
            </a:r>
            <a:r>
              <a:rPr dirty="0" sz="1400" spc="32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continue</a:t>
            </a:r>
            <a:r>
              <a:rPr dirty="0" sz="1400" spc="33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automatise</a:t>
            </a:r>
            <a:r>
              <a:rPr dirty="0" sz="1400" spc="3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tout</a:t>
            </a:r>
            <a:r>
              <a:rPr dirty="0" sz="1400" spc="3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3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dirty="0" sz="1400" spc="3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3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publication</a:t>
            </a:r>
            <a:r>
              <a:rPr dirty="0" sz="1400" spc="3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3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logiciel.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révision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apportée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déclenche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flux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automatique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crée,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teste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planifie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1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mise</a:t>
            </a:r>
            <a:r>
              <a:rPr dirty="0" sz="1400" spc="1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400" spc="1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jour.</a:t>
            </a:r>
            <a:r>
              <a:rPr dirty="0" sz="1400" spc="1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C'est</a:t>
            </a:r>
            <a:r>
              <a:rPr dirty="0" sz="1400" spc="17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1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développeur</a:t>
            </a:r>
            <a:r>
              <a:rPr dirty="0" sz="1400" spc="19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dirty="0" sz="1400" spc="1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prend</a:t>
            </a:r>
            <a:r>
              <a:rPr dirty="0" sz="1400" spc="1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1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décision</a:t>
            </a:r>
            <a:r>
              <a:rPr dirty="0" sz="1400" spc="1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finale</a:t>
            </a:r>
            <a:r>
              <a:rPr dirty="0" sz="1400" spc="1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dirty="0" sz="1400" spc="1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déploiement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vers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dirty="0" sz="1400" spc="-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environnement</a:t>
            </a:r>
            <a:r>
              <a:rPr dirty="0" sz="1400" spc="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production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ligne.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29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8876" y="407619"/>
            <a:ext cx="3303270" cy="3333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6581"/>
            <a:ext cx="268605" cy="8991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5659" y="246888"/>
            <a:ext cx="658368" cy="6492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58876" y="686180"/>
            <a:ext cx="11135995" cy="4500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10"/>
              </a:spcBef>
            </a:pP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Définition</a:t>
            </a:r>
            <a:r>
              <a:rPr dirty="0" sz="15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des</a:t>
            </a:r>
            <a:r>
              <a:rPr dirty="0" sz="1500" spc="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notions</a:t>
            </a:r>
            <a:r>
              <a:rPr dirty="0" sz="1500" spc="-2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:</a:t>
            </a:r>
            <a:r>
              <a:rPr dirty="0" sz="1500" spc="2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Intégration</a:t>
            </a:r>
            <a:r>
              <a:rPr dirty="0" sz="1500" spc="-6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continue</a:t>
            </a:r>
            <a:r>
              <a:rPr dirty="0" sz="1500" spc="-8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/Livraison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</a:pP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continue</a:t>
            </a:r>
            <a:r>
              <a:rPr dirty="0" sz="1500" spc="-7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/Déploiement</a:t>
            </a:r>
            <a:r>
              <a:rPr dirty="0" sz="1500" spc="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continue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5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dirty="0" sz="1550" b="1">
                <a:solidFill>
                  <a:srgbClr val="08ACA1"/>
                </a:solidFill>
                <a:latin typeface="Calibri"/>
                <a:cs typeface="Calibri"/>
              </a:rPr>
              <a:t>Déploiement</a:t>
            </a:r>
            <a:r>
              <a:rPr dirty="0" sz="1550" spc="16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8ACA1"/>
                </a:solidFill>
                <a:latin typeface="Calibri"/>
                <a:cs typeface="Calibri"/>
              </a:rPr>
              <a:t>continue</a:t>
            </a:r>
            <a:endParaRPr sz="1550">
              <a:latin typeface="Calibri"/>
              <a:cs typeface="Calibri"/>
            </a:endParaRPr>
          </a:p>
          <a:p>
            <a:pPr algn="just" marL="725170" indent="-17272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725170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dirty="0" sz="1400" spc="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rappel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l’intégration</a:t>
            </a:r>
            <a:r>
              <a:rPr dirty="0" sz="1400" spc="-8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continue(CI)</a:t>
            </a:r>
            <a:r>
              <a:rPr dirty="0" sz="1400" spc="-8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consiste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dirty="0" sz="1400" spc="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une phase</a:t>
            </a:r>
            <a:r>
              <a:rPr dirty="0" sz="1400" spc="-3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 tests</a:t>
            </a:r>
            <a:r>
              <a:rPr dirty="0" sz="1400" spc="-7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automatisés</a:t>
            </a:r>
            <a:r>
              <a:rPr dirty="0" sz="1400" spc="-6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intégrée</a:t>
            </a:r>
            <a:r>
              <a:rPr dirty="0" sz="1400" spc="-10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dirty="0" sz="1400" spc="-1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flux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déploiement.</a:t>
            </a:r>
            <a:endParaRPr sz="1400">
              <a:latin typeface="Calibri"/>
              <a:cs typeface="Calibri"/>
            </a:endParaRPr>
          </a:p>
          <a:p>
            <a:pPr algn="just" marL="725170" marR="6985" indent="-172720">
              <a:lnSpc>
                <a:spcPct val="107200"/>
              </a:lnSpc>
              <a:spcBef>
                <a:spcPts val="575"/>
              </a:spcBef>
              <a:buFont typeface="Arial MT"/>
              <a:buChar char="•"/>
              <a:tabLst>
                <a:tab pos="726440" algn="l"/>
              </a:tabLst>
            </a:pP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2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déploiement</a:t>
            </a:r>
            <a:r>
              <a:rPr dirty="0" sz="1400" spc="-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continu</a:t>
            </a:r>
            <a:r>
              <a:rPr dirty="0" sz="1400" spc="2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(CD)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suite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l’intégration</a:t>
            </a:r>
            <a:r>
              <a:rPr dirty="0" sz="1400" spc="1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continue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tests sont</a:t>
            </a:r>
            <a:r>
              <a:rPr dirty="0" sz="1400" spc="2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validés</a:t>
            </a:r>
            <a:r>
              <a:rPr dirty="0" sz="1400" spc="2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dirty="0" sz="1400" spc="-2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l’environnement</a:t>
            </a:r>
            <a:r>
              <a:rPr dirty="0" sz="1400" spc="1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2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dev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dirty="0" sz="1400" spc="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0" b="1">
                <a:solidFill>
                  <a:srgbClr val="555555"/>
                </a:solidFill>
                <a:latin typeface="Calibri"/>
                <a:cs typeface="Calibri"/>
              </a:rPr>
              <a:t>faut </a:t>
            </a:r>
            <a:r>
              <a:rPr dirty="0" sz="1400" spc="-20" b="1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mettre</a:t>
            </a:r>
            <a:r>
              <a:rPr dirty="0" sz="1400" spc="16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dirty="0" sz="1400" spc="16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production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dirty="0" sz="1400" spc="1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1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déploiement</a:t>
            </a:r>
            <a:r>
              <a:rPr dirty="0" sz="1400" spc="1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continu</a:t>
            </a:r>
            <a:r>
              <a:rPr dirty="0" sz="1400" spc="1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consiste</a:t>
            </a:r>
            <a:r>
              <a:rPr dirty="0" sz="1400" spc="15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dirty="0" sz="1400" spc="1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dirty="0" sz="1400" spc="15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automatiser</a:t>
            </a:r>
            <a:r>
              <a:rPr dirty="0" sz="1400" spc="17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17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actions</a:t>
            </a:r>
            <a:r>
              <a:rPr dirty="0" sz="1400" spc="18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17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déploiements</a:t>
            </a:r>
            <a:r>
              <a:rPr dirty="0" sz="1400" spc="15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dirty="0" sz="1400" spc="1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étaient</a:t>
            </a:r>
            <a:r>
              <a:rPr dirty="0" sz="1400" spc="1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auparavant</a:t>
            </a:r>
            <a:r>
              <a:rPr dirty="0" sz="1400" spc="1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réalisées 	manuellement.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dirty="0" sz="1400" spc="-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raison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l’on</a:t>
            </a:r>
            <a:r>
              <a:rPr dirty="0" sz="1400" spc="-5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parle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souvent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CI/CD</a:t>
            </a:r>
            <a:r>
              <a:rPr dirty="0" sz="1400" spc="-7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dirty="0" sz="1400" spc="-9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l’un</a:t>
            </a:r>
            <a:r>
              <a:rPr dirty="0" sz="1400" spc="-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va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difficilement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sans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l’autre.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35"/>
              </a:spcBef>
              <a:buClr>
                <a:srgbClr val="555555"/>
              </a:buClr>
              <a:buFont typeface="Arial MT"/>
              <a:buChar char="•"/>
            </a:pPr>
            <a:endParaRPr sz="14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1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différence</a:t>
            </a:r>
            <a:r>
              <a:rPr dirty="0" sz="1400" spc="-4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dirty="0" sz="1400" spc="-7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déploiement</a:t>
            </a:r>
            <a:r>
              <a:rPr dirty="0" sz="1400" spc="-6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continu</a:t>
            </a:r>
            <a:r>
              <a:rPr dirty="0" sz="1400" spc="-3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dirty="0" sz="1400" spc="-3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livraison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continue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1400">
              <a:latin typeface="Calibri"/>
              <a:cs typeface="Calibri"/>
            </a:endParaRPr>
          </a:p>
          <a:p>
            <a:pPr algn="just" marL="725170" marR="5080" indent="-172720">
              <a:lnSpc>
                <a:spcPct val="107200"/>
              </a:lnSpc>
              <a:buFont typeface="Arial MT"/>
              <a:buChar char="•"/>
              <a:tabLst>
                <a:tab pos="726440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déploiement</a:t>
            </a:r>
            <a:r>
              <a:rPr dirty="0" sz="1400" spc="2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continu</a:t>
            </a:r>
            <a:r>
              <a:rPr dirty="0" sz="1400" spc="3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dirty="0" sz="1400" spc="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idéal</a:t>
            </a:r>
            <a:r>
              <a:rPr dirty="0" sz="1400" spc="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peu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d’entreprises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ont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réellement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mis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place.</a:t>
            </a:r>
            <a:r>
              <a:rPr dirty="0" sz="1400" spc="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plupart</a:t>
            </a:r>
            <a:r>
              <a:rPr dirty="0" sz="1400" spc="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équipes</a:t>
            </a:r>
            <a:r>
              <a:rPr dirty="0" sz="1400" spc="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IT</a:t>
            </a:r>
            <a:r>
              <a:rPr dirty="0" sz="1400" spc="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préfèrent</a:t>
            </a:r>
            <a:r>
              <a:rPr dirty="0" sz="1400" spc="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dirty="0" sz="1400" spc="-25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main</a:t>
            </a:r>
            <a:r>
              <a:rPr dirty="0" sz="1400" spc="29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dirty="0" sz="1400" spc="32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29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dernière</a:t>
            </a:r>
            <a:r>
              <a:rPr dirty="0" sz="1400" spc="30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étape</a:t>
            </a:r>
            <a:r>
              <a:rPr dirty="0" sz="1400" spc="29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dirty="0" sz="1400" spc="29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déploiement.</a:t>
            </a:r>
            <a:r>
              <a:rPr dirty="0" sz="1400" spc="3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dirty="0" sz="1400" spc="30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dirty="0" sz="1400" spc="30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dirty="0" sz="1400" spc="2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dirty="0" sz="1400" spc="29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parle</a:t>
            </a:r>
            <a:r>
              <a:rPr dirty="0" sz="1400" spc="30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dirty="0" sz="1400" spc="2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dirty="0" sz="1400" spc="30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livraison</a:t>
            </a:r>
            <a:r>
              <a:rPr dirty="0" sz="1400" spc="28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continue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dirty="0" sz="1400" spc="29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dirty="0" sz="1400" spc="30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dirty="0" sz="1400" spc="30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dirty="0" sz="1400" spc="29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dirty="0" sz="1400" spc="30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déploiement</a:t>
            </a:r>
            <a:r>
              <a:rPr dirty="0" sz="1400" spc="3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sont 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automatisées</a:t>
            </a:r>
            <a:r>
              <a:rPr dirty="0" sz="1400" spc="-2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sauf</a:t>
            </a:r>
            <a:r>
              <a:rPr dirty="0" sz="1400" spc="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dernière</a:t>
            </a:r>
            <a:r>
              <a:rPr dirty="0" sz="1400" spc="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-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mise</a:t>
            </a:r>
            <a:r>
              <a:rPr dirty="0" sz="1400" spc="-5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dirty="0" sz="1400" spc="-3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55555"/>
                </a:solidFill>
                <a:latin typeface="Calibri"/>
                <a:cs typeface="Calibri"/>
              </a:rPr>
              <a:t>production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algn="just" marL="725170" indent="-17272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725170" algn="l"/>
              </a:tabLst>
            </a:pP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254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déploiement</a:t>
            </a:r>
            <a:r>
              <a:rPr dirty="0" sz="1400" spc="27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continu</a:t>
            </a:r>
            <a:r>
              <a:rPr dirty="0" sz="1400" spc="2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inclut</a:t>
            </a:r>
            <a:r>
              <a:rPr dirty="0" sz="1400" spc="26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dirty="0" sz="1400" spc="23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225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livraison</a:t>
            </a:r>
            <a:r>
              <a:rPr dirty="0" sz="1400" spc="250" b="1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55555"/>
                </a:solidFill>
                <a:latin typeface="Calibri"/>
                <a:cs typeface="Calibri"/>
              </a:rPr>
              <a:t>continue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dirty="0" sz="1400" spc="24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2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déploiement</a:t>
            </a:r>
            <a:r>
              <a:rPr dirty="0" sz="1400" spc="27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continu</a:t>
            </a:r>
            <a:r>
              <a:rPr dirty="0" sz="1400" spc="254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va</a:t>
            </a:r>
            <a:r>
              <a:rPr dirty="0" sz="1400" spc="28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dirty="0" sz="1400" spc="2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loin</a:t>
            </a:r>
            <a:r>
              <a:rPr dirty="0" sz="1400" spc="2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dirty="0" sz="1400" spc="26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dirty="0" sz="1400" spc="28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livraison</a:t>
            </a:r>
            <a:r>
              <a:rPr dirty="0" sz="1400" spc="2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continue</a:t>
            </a:r>
            <a:r>
              <a:rPr dirty="0" sz="1400" spc="26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dirty="0" sz="1400" spc="254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orchestrant</a:t>
            </a:r>
            <a:endParaRPr sz="1400">
              <a:latin typeface="Calibri"/>
              <a:cs typeface="Calibri"/>
            </a:endParaRPr>
          </a:p>
          <a:p>
            <a:pPr algn="just" marL="72644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automatiquement</a:t>
            </a:r>
            <a:r>
              <a:rPr dirty="0" sz="1400" spc="-1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dirty="0" sz="1400" spc="-3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déploiement</a:t>
            </a:r>
            <a:r>
              <a:rPr dirty="0" sz="1400" spc="4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dirty="0" sz="1400" spc="-5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nouvelles</a:t>
            </a:r>
            <a:r>
              <a:rPr dirty="0" sz="1400" spc="-3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55555"/>
                </a:solidFill>
                <a:latin typeface="Calibri"/>
                <a:cs typeface="Calibri"/>
              </a:rPr>
              <a:t>fonctionnalités.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29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876" y="407619"/>
            <a:ext cx="3303270" cy="3333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0"/>
            <a:ext cx="6483095" cy="68579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7493507" y="4507991"/>
            <a:ext cx="2162175" cy="718185"/>
            <a:chOff x="7493507" y="4507991"/>
            <a:chExt cx="2162175" cy="718185"/>
          </a:xfrm>
        </p:grpSpPr>
        <p:sp>
          <p:nvSpPr>
            <p:cNvPr id="4" name="object 4" descr=""/>
            <p:cNvSpPr/>
            <p:nvPr/>
          </p:nvSpPr>
          <p:spPr>
            <a:xfrm>
              <a:off x="7493507" y="4507991"/>
              <a:ext cx="2162175" cy="718185"/>
            </a:xfrm>
            <a:custGeom>
              <a:avLst/>
              <a:gdLst/>
              <a:ahLst/>
              <a:cxnLst/>
              <a:rect l="l" t="t" r="r" b="b"/>
              <a:pathLst>
                <a:path w="2162175" h="718185">
                  <a:moveTo>
                    <a:pt x="2042160" y="0"/>
                  </a:moveTo>
                  <a:lnTo>
                    <a:pt x="119888" y="0"/>
                  </a:lnTo>
                  <a:lnTo>
                    <a:pt x="73278" y="9397"/>
                  </a:lnTo>
                  <a:lnTo>
                    <a:pt x="35178" y="35051"/>
                  </a:lnTo>
                  <a:lnTo>
                    <a:pt x="9398" y="73024"/>
                  </a:lnTo>
                  <a:lnTo>
                    <a:pt x="0" y="119633"/>
                  </a:lnTo>
                  <a:lnTo>
                    <a:pt x="0" y="717676"/>
                  </a:lnTo>
                  <a:lnTo>
                    <a:pt x="2162048" y="717676"/>
                  </a:lnTo>
                  <a:lnTo>
                    <a:pt x="2162048" y="119633"/>
                  </a:lnTo>
                  <a:lnTo>
                    <a:pt x="2152650" y="73024"/>
                  </a:lnTo>
                  <a:lnTo>
                    <a:pt x="2126869" y="35051"/>
                  </a:lnTo>
                  <a:lnTo>
                    <a:pt x="2088769" y="9397"/>
                  </a:lnTo>
                  <a:lnTo>
                    <a:pt x="204216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71815" y="4645151"/>
              <a:ext cx="402335" cy="393192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912" y="196595"/>
            <a:ext cx="1028700" cy="1014983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1600200" y="379475"/>
            <a:ext cx="2354580" cy="649605"/>
            <a:chOff x="1600200" y="379475"/>
            <a:chExt cx="2354580" cy="649605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7923" y="379475"/>
              <a:ext cx="2002536" cy="64922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0200" y="379475"/>
              <a:ext cx="2354579" cy="571500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6337172" y="946785"/>
            <a:ext cx="4645025" cy="18738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  <a:tabLst>
                <a:tab pos="2425700" algn="l"/>
              </a:tabLst>
            </a:pPr>
            <a:r>
              <a:rPr dirty="0" sz="2400" spc="-10" b="1">
                <a:solidFill>
                  <a:srgbClr val="007842"/>
                </a:solidFill>
                <a:latin typeface="Calibri"/>
                <a:cs typeface="Calibri"/>
              </a:rPr>
              <a:t>Mettre</a:t>
            </a:r>
            <a:r>
              <a:rPr dirty="0" sz="2400" spc="-9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dirty="0" sz="2400" spc="-6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7842"/>
                </a:solidFill>
                <a:latin typeface="Calibri"/>
                <a:cs typeface="Calibri"/>
              </a:rPr>
              <a:t>place</a:t>
            </a:r>
            <a:r>
              <a:rPr dirty="0" sz="2400" spc="-9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007842"/>
                </a:solidFill>
                <a:latin typeface="Calibri"/>
                <a:cs typeface="Calibri"/>
              </a:rPr>
              <a:t>la</a:t>
            </a:r>
            <a:r>
              <a:rPr dirty="0" sz="2400" b="1">
                <a:solidFill>
                  <a:srgbClr val="007842"/>
                </a:solidFill>
                <a:latin typeface="Calibri"/>
                <a:cs typeface="Calibri"/>
              </a:rPr>
              <a:t>	CI/CD</a:t>
            </a:r>
            <a:r>
              <a:rPr dirty="0" sz="2400" spc="-11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dirty="0" sz="2400" spc="-5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2400">
              <a:latin typeface="Calibri"/>
              <a:cs typeface="Calibri"/>
            </a:endParaRPr>
          </a:p>
          <a:p>
            <a:pPr algn="ctr" marL="7620">
              <a:lnSpc>
                <a:spcPct val="100000"/>
              </a:lnSpc>
              <a:spcBef>
                <a:spcPts val="2410"/>
              </a:spcBef>
            </a:pPr>
            <a:r>
              <a:rPr dirty="0" sz="1800" b="1">
                <a:solidFill>
                  <a:srgbClr val="007842"/>
                </a:solidFill>
                <a:latin typeface="Calibri"/>
                <a:cs typeface="Calibri"/>
              </a:rPr>
              <a:t>Ce</a:t>
            </a:r>
            <a:r>
              <a:rPr dirty="0" sz="1800" spc="-1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7842"/>
                </a:solidFill>
                <a:latin typeface="Calibri"/>
                <a:cs typeface="Calibri"/>
              </a:rPr>
              <a:t>que</a:t>
            </a:r>
            <a:r>
              <a:rPr dirty="0" sz="1800" spc="-4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7842"/>
                </a:solidFill>
                <a:latin typeface="Calibri"/>
                <a:cs typeface="Calibri"/>
              </a:rPr>
              <a:t>vous</a:t>
            </a:r>
            <a:r>
              <a:rPr dirty="0" sz="1800" spc="-7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7842"/>
                </a:solidFill>
                <a:latin typeface="Calibri"/>
                <a:cs typeface="Calibri"/>
              </a:rPr>
              <a:t>allez</a:t>
            </a:r>
            <a:r>
              <a:rPr dirty="0" sz="1800" spc="-7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7842"/>
                </a:solidFill>
                <a:latin typeface="Calibri"/>
                <a:cs typeface="Calibri"/>
              </a:rPr>
              <a:t>apprendre</a:t>
            </a:r>
            <a:r>
              <a:rPr dirty="0" sz="1800" spc="-12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7842"/>
                </a:solidFill>
                <a:latin typeface="Calibri"/>
                <a:cs typeface="Calibri"/>
              </a:rPr>
              <a:t>dans</a:t>
            </a:r>
            <a:r>
              <a:rPr dirty="0" sz="1800" spc="-7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7842"/>
                </a:solidFill>
                <a:latin typeface="Calibri"/>
                <a:cs typeface="Calibri"/>
              </a:rPr>
              <a:t>ce</a:t>
            </a:r>
            <a:r>
              <a:rPr dirty="0" sz="1800" spc="-10" b="1">
                <a:solidFill>
                  <a:srgbClr val="007842"/>
                </a:solidFill>
                <a:latin typeface="Calibri"/>
                <a:cs typeface="Calibri"/>
              </a:rPr>
              <a:t> chapitre</a:t>
            </a:r>
            <a:r>
              <a:rPr dirty="0" sz="1800" spc="-8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800" spc="-50" b="1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800">
              <a:latin typeface="Calibri"/>
              <a:cs typeface="Calibri"/>
            </a:endParaRPr>
          </a:p>
          <a:p>
            <a:pPr marL="497205" indent="-329565">
              <a:lnSpc>
                <a:spcPct val="100000"/>
              </a:lnSpc>
              <a:buFont typeface="Arial MT"/>
              <a:buChar char="•"/>
              <a:tabLst>
                <a:tab pos="497205" algn="l"/>
              </a:tabLst>
            </a:pPr>
            <a:r>
              <a:rPr dirty="0" sz="1550">
                <a:solidFill>
                  <a:srgbClr val="545454"/>
                </a:solidFill>
                <a:latin typeface="Calibri"/>
                <a:cs typeface="Calibri"/>
              </a:rPr>
              <a:t>Présentation</a:t>
            </a:r>
            <a:r>
              <a:rPr dirty="0" sz="1550" spc="-5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45454"/>
                </a:solidFill>
                <a:latin typeface="Calibri"/>
                <a:cs typeface="Calibri"/>
              </a:rPr>
              <a:t>de</a:t>
            </a:r>
            <a:r>
              <a:rPr dirty="0" sz="1550" spc="55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45454"/>
                </a:solidFill>
                <a:latin typeface="Calibri"/>
                <a:cs typeface="Calibri"/>
              </a:rPr>
              <a:t>GitLab</a:t>
            </a:r>
            <a:r>
              <a:rPr dirty="0" sz="1550" spc="5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dirty="0" sz="1550" spc="-20">
                <a:solidFill>
                  <a:srgbClr val="545454"/>
                </a:solidFill>
                <a:latin typeface="Calibri"/>
                <a:cs typeface="Calibri"/>
              </a:rPr>
              <a:t>CI/CD</a:t>
            </a:r>
            <a:endParaRPr sz="1550">
              <a:latin typeface="Calibri"/>
              <a:cs typeface="Calibri"/>
            </a:endParaRPr>
          </a:p>
          <a:p>
            <a:pPr marL="510540" indent="-3429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510540" algn="l"/>
              </a:tabLst>
            </a:pPr>
            <a:r>
              <a:rPr dirty="0" sz="1550">
                <a:solidFill>
                  <a:srgbClr val="545454"/>
                </a:solidFill>
                <a:latin typeface="Calibri"/>
                <a:cs typeface="Calibri"/>
              </a:rPr>
              <a:t>Configuration</a:t>
            </a:r>
            <a:r>
              <a:rPr dirty="0" sz="1550" spc="-45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45454"/>
                </a:solidFill>
                <a:latin typeface="Calibri"/>
                <a:cs typeface="Calibri"/>
              </a:rPr>
              <a:t>du</a:t>
            </a:r>
            <a:r>
              <a:rPr dirty="0" sz="1550" spc="-5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45454"/>
                </a:solidFill>
                <a:latin typeface="Calibri"/>
                <a:cs typeface="Calibri"/>
              </a:rPr>
              <a:t>pipeline</a:t>
            </a:r>
            <a:r>
              <a:rPr dirty="0" sz="1550" spc="-35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45454"/>
                </a:solidFill>
                <a:latin typeface="Calibri"/>
                <a:cs typeface="Calibri"/>
              </a:rPr>
              <a:t>CI/CD</a:t>
            </a:r>
            <a:r>
              <a:rPr dirty="0" sz="1550" spc="-5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45454"/>
                </a:solidFill>
                <a:latin typeface="Calibri"/>
                <a:cs typeface="Calibri"/>
              </a:rPr>
              <a:t>sur</a:t>
            </a:r>
            <a:r>
              <a:rPr dirty="0" sz="1550" spc="4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545454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236966" y="4543425"/>
            <a:ext cx="1257935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dirty="0" sz="2400" spc="-1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873365" y="203149"/>
            <a:ext cx="268224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b="0">
                <a:latin typeface="Calibri"/>
                <a:cs typeface="Calibri"/>
              </a:rPr>
              <a:t>CHAPITRE</a:t>
            </a:r>
            <a:r>
              <a:rPr dirty="0" sz="4400" spc="-165" b="0">
                <a:latin typeface="Calibri"/>
                <a:cs typeface="Calibri"/>
              </a:rPr>
              <a:t> </a:t>
            </a:r>
            <a:r>
              <a:rPr dirty="0" sz="4400" spc="-50" b="0">
                <a:latin typeface="Calibri"/>
                <a:cs typeface="Calibri"/>
              </a:rPr>
              <a:t>2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72" y="0"/>
            <a:ext cx="6487795" cy="6858000"/>
            <a:chOff x="4572" y="0"/>
            <a:chExt cx="6487795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0"/>
              <a:ext cx="6487667" cy="68579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6595"/>
              <a:ext cx="1028700" cy="101498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7923" y="379475"/>
              <a:ext cx="2002536" cy="6492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74356" y="398221"/>
            <a:ext cx="266827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" b="0">
                <a:latin typeface="Calibri"/>
                <a:cs typeface="Calibri"/>
              </a:rPr>
              <a:t>CHAPITRE</a:t>
            </a:r>
            <a:r>
              <a:rPr dirty="0" sz="4400" spc="-195" b="0">
                <a:latin typeface="Calibri"/>
                <a:cs typeface="Calibri"/>
              </a:rPr>
              <a:t> </a:t>
            </a:r>
            <a:r>
              <a:rPr dirty="0" sz="4400" spc="-50" b="0">
                <a:latin typeface="Calibri"/>
                <a:cs typeface="Calibri"/>
              </a:rPr>
              <a:t>2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17514" y="1235455"/>
            <a:ext cx="4645660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38400" algn="l"/>
              </a:tabLst>
            </a:pPr>
            <a:r>
              <a:rPr dirty="0" sz="2400" spc="-10" b="1">
                <a:solidFill>
                  <a:srgbClr val="007842"/>
                </a:solidFill>
                <a:latin typeface="Calibri"/>
                <a:cs typeface="Calibri"/>
              </a:rPr>
              <a:t>Mettre</a:t>
            </a:r>
            <a:r>
              <a:rPr dirty="0" sz="2400" spc="-9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dirty="0" sz="2400" spc="-6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7842"/>
                </a:solidFill>
                <a:latin typeface="Calibri"/>
                <a:cs typeface="Calibri"/>
              </a:rPr>
              <a:t>place</a:t>
            </a:r>
            <a:r>
              <a:rPr dirty="0" sz="2400" spc="-9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007842"/>
                </a:solidFill>
                <a:latin typeface="Calibri"/>
                <a:cs typeface="Calibri"/>
              </a:rPr>
              <a:t>la</a:t>
            </a:r>
            <a:r>
              <a:rPr dirty="0" sz="2400" b="1">
                <a:solidFill>
                  <a:srgbClr val="007842"/>
                </a:solidFill>
                <a:latin typeface="Calibri"/>
                <a:cs typeface="Calibri"/>
              </a:rPr>
              <a:t>	CI/CD</a:t>
            </a:r>
            <a:r>
              <a:rPr dirty="0" sz="2400" spc="-11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dirty="0" sz="2400" spc="-6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354965" algn="l"/>
              </a:tabLst>
            </a:pPr>
            <a:r>
              <a:rPr dirty="0" b="1">
                <a:solidFill>
                  <a:srgbClr val="FFC000"/>
                </a:solidFill>
                <a:latin typeface="Calibri"/>
                <a:cs typeface="Calibri"/>
              </a:rPr>
              <a:t>Définition</a:t>
            </a:r>
            <a:r>
              <a:rPr dirty="0" spc="95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FFC000"/>
                </a:solidFill>
                <a:latin typeface="Calibri"/>
                <a:cs typeface="Calibri"/>
              </a:rPr>
              <a:t>de</a:t>
            </a:r>
            <a:r>
              <a:rPr dirty="0" spc="100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FFC000"/>
                </a:solidFill>
                <a:latin typeface="Calibri"/>
                <a:cs typeface="Calibri"/>
              </a:rPr>
              <a:t>Gitlab</a:t>
            </a:r>
            <a:r>
              <a:rPr dirty="0" spc="114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pc="-20" b="1">
                <a:solidFill>
                  <a:srgbClr val="FFC000"/>
                </a:solidFill>
                <a:latin typeface="Calibri"/>
                <a:cs typeface="Calibri"/>
              </a:rPr>
              <a:t>CI/CD</a:t>
            </a:r>
          </a:p>
          <a:p>
            <a:pPr marL="354965" indent="-342265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354965" algn="l"/>
              </a:tabLst>
            </a:pPr>
            <a:r>
              <a:rPr dirty="0">
                <a:solidFill>
                  <a:srgbClr val="D0D0D0"/>
                </a:solidFill>
              </a:rPr>
              <a:t>Définition</a:t>
            </a:r>
            <a:r>
              <a:rPr dirty="0" spc="-40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du</a:t>
            </a:r>
            <a:r>
              <a:rPr dirty="0" spc="5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pipeline</a:t>
            </a:r>
            <a:r>
              <a:rPr dirty="0" spc="-25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CI/CD:</a:t>
            </a:r>
            <a:r>
              <a:rPr dirty="0" spc="-25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intérêt</a:t>
            </a:r>
            <a:r>
              <a:rPr dirty="0" spc="-15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et</a:t>
            </a:r>
            <a:r>
              <a:rPr dirty="0" spc="-20">
                <a:solidFill>
                  <a:srgbClr val="D0D0D0"/>
                </a:solidFill>
              </a:rPr>
              <a:t> </a:t>
            </a:r>
            <a:r>
              <a:rPr dirty="0" spc="-10">
                <a:solidFill>
                  <a:srgbClr val="D0D0D0"/>
                </a:solidFill>
              </a:rPr>
              <a:t>étapes</a:t>
            </a:r>
          </a:p>
          <a:p>
            <a:pPr marL="354965" indent="-34226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54965" algn="l"/>
              </a:tabLst>
            </a:pPr>
            <a:r>
              <a:rPr dirty="0">
                <a:solidFill>
                  <a:srgbClr val="D0D0D0"/>
                </a:solidFill>
              </a:rPr>
              <a:t>Architecture</a:t>
            </a:r>
            <a:r>
              <a:rPr dirty="0" spc="-70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du</a:t>
            </a:r>
            <a:r>
              <a:rPr dirty="0" spc="30">
                <a:solidFill>
                  <a:srgbClr val="D0D0D0"/>
                </a:solidFill>
              </a:rPr>
              <a:t> </a:t>
            </a:r>
            <a:r>
              <a:rPr dirty="0" spc="-10">
                <a:solidFill>
                  <a:srgbClr val="D0D0D0"/>
                </a:solidFill>
              </a:rPr>
              <a:t>pipeline</a:t>
            </a:r>
          </a:p>
          <a:p>
            <a:pPr marL="354965" indent="-34226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54965" algn="l"/>
              </a:tabLst>
            </a:pPr>
            <a:r>
              <a:rPr dirty="0">
                <a:solidFill>
                  <a:srgbClr val="D0D0D0"/>
                </a:solidFill>
              </a:rPr>
              <a:t>Configuration</a:t>
            </a:r>
            <a:r>
              <a:rPr dirty="0" spc="-30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du</a:t>
            </a:r>
            <a:r>
              <a:rPr dirty="0" spc="15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pipeline</a:t>
            </a:r>
            <a:r>
              <a:rPr dirty="0" spc="-10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:</a:t>
            </a:r>
            <a:r>
              <a:rPr dirty="0" spc="25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stages</a:t>
            </a:r>
            <a:r>
              <a:rPr dirty="0" spc="-65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,jobs</a:t>
            </a:r>
            <a:r>
              <a:rPr dirty="0" spc="15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,fichier</a:t>
            </a:r>
            <a:r>
              <a:rPr dirty="0" spc="-35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.gtilab-</a:t>
            </a:r>
            <a:r>
              <a:rPr dirty="0" spc="-10">
                <a:solidFill>
                  <a:srgbClr val="D0D0D0"/>
                </a:solidFill>
              </a:rPr>
              <a:t>ci.yml</a:t>
            </a:r>
          </a:p>
          <a:p>
            <a:pPr marL="354965" indent="-342265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354965" algn="l"/>
              </a:tabLst>
            </a:pPr>
            <a:r>
              <a:rPr dirty="0">
                <a:solidFill>
                  <a:srgbClr val="D0D0D0"/>
                </a:solidFill>
              </a:rPr>
              <a:t>Manipulation</a:t>
            </a:r>
            <a:r>
              <a:rPr dirty="0" spc="-100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du</a:t>
            </a:r>
            <a:r>
              <a:rPr dirty="0" spc="70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pipeline</a:t>
            </a:r>
            <a:r>
              <a:rPr dirty="0" spc="-45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avec</a:t>
            </a:r>
            <a:r>
              <a:rPr dirty="0" spc="25">
                <a:solidFill>
                  <a:srgbClr val="D0D0D0"/>
                </a:solidFill>
              </a:rPr>
              <a:t> </a:t>
            </a:r>
            <a:r>
              <a:rPr dirty="0" spc="-10">
                <a:solidFill>
                  <a:srgbClr val="D0D0D0"/>
                </a:solidFill>
              </a:rPr>
              <a:t>Gitlab</a:t>
            </a: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0200" y="379475"/>
            <a:ext cx="2354579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"/>
              <a:ext cx="12193523" cy="684885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61188" y="1271015"/>
              <a:ext cx="10968355" cy="5153025"/>
            </a:xfrm>
            <a:custGeom>
              <a:avLst/>
              <a:gdLst/>
              <a:ahLst/>
              <a:cxnLst/>
              <a:rect l="l" t="t" r="r" b="b"/>
              <a:pathLst>
                <a:path w="10968355" h="5153025">
                  <a:moveTo>
                    <a:pt x="10967847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0967847" y="5152517"/>
                  </a:lnTo>
                  <a:lnTo>
                    <a:pt x="109678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1188" y="1271015"/>
              <a:ext cx="10968355" cy="5153025"/>
            </a:xfrm>
            <a:custGeom>
              <a:avLst/>
              <a:gdLst/>
              <a:ahLst/>
              <a:cxnLst/>
              <a:rect l="l" t="t" r="r" b="b"/>
              <a:pathLst>
                <a:path w="10968355" h="5153025">
                  <a:moveTo>
                    <a:pt x="0" y="5152517"/>
                  </a:moveTo>
                  <a:lnTo>
                    <a:pt x="10967847" y="5152517"/>
                  </a:lnTo>
                  <a:lnTo>
                    <a:pt x="10967847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4864608"/>
              <a:ext cx="356870" cy="1348740"/>
            </a:xfrm>
            <a:custGeom>
              <a:avLst/>
              <a:gdLst/>
              <a:ahLst/>
              <a:cxnLst/>
              <a:rect l="l" t="t" r="r" b="b"/>
              <a:pathLst>
                <a:path w="356870" h="1348739">
                  <a:moveTo>
                    <a:pt x="356489" y="0"/>
                  </a:moveTo>
                  <a:lnTo>
                    <a:pt x="0" y="0"/>
                  </a:lnTo>
                  <a:lnTo>
                    <a:pt x="0" y="1330751"/>
                  </a:lnTo>
                  <a:lnTo>
                    <a:pt x="1947" y="1331696"/>
                  </a:lnTo>
                  <a:lnTo>
                    <a:pt x="46412" y="1344168"/>
                  </a:lnTo>
                  <a:lnTo>
                    <a:pt x="93663" y="1348486"/>
                  </a:lnTo>
                  <a:lnTo>
                    <a:pt x="356489" y="1348486"/>
                  </a:lnTo>
                  <a:lnTo>
                    <a:pt x="356489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sz="1900" spc="-7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6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2388" y="342900"/>
            <a:ext cx="658368" cy="653796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1873610" y="6638340"/>
            <a:ext cx="15430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25">
                <a:solidFill>
                  <a:srgbClr val="ADABAB"/>
                </a:solidFill>
                <a:latin typeface="Calibri"/>
                <a:cs typeface="Calibri"/>
              </a:rPr>
              <a:t>36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09396" y="1420506"/>
            <a:ext cx="9508490" cy="147193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Définition</a:t>
            </a:r>
            <a:r>
              <a:rPr dirty="0" sz="1550" spc="2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dirty="0" sz="1550" spc="11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r>
              <a:rPr dirty="0" sz="1550" spc="7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spc="-20" b="1">
                <a:solidFill>
                  <a:srgbClr val="007842"/>
                </a:solidFill>
                <a:latin typeface="Calibri"/>
                <a:cs typeface="Calibri"/>
              </a:rPr>
              <a:t>CI/CD</a:t>
            </a:r>
            <a:endParaRPr sz="155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400" b="1">
                <a:solidFill>
                  <a:srgbClr val="333333"/>
                </a:solidFill>
                <a:latin typeface="Calibri"/>
                <a:cs typeface="Calibri"/>
              </a:rPr>
              <a:t>GitLab</a:t>
            </a:r>
            <a:r>
              <a:rPr dirty="0" sz="1400" spc="-8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33333"/>
                </a:solidFill>
                <a:latin typeface="Calibri"/>
                <a:cs typeface="Calibri"/>
              </a:rPr>
              <a:t>CI</a:t>
            </a:r>
            <a:r>
              <a:rPr dirty="0" sz="1400" spc="-55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est</a:t>
            </a:r>
            <a:r>
              <a:rPr dirty="0" sz="14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un</a:t>
            </a:r>
            <a:r>
              <a:rPr dirty="0" sz="14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système</a:t>
            </a:r>
            <a:r>
              <a:rPr dirty="0" sz="1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très</a:t>
            </a:r>
            <a:r>
              <a:rPr dirty="0" sz="1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puissant</a:t>
            </a:r>
            <a:r>
              <a:rPr dirty="0" sz="1400" spc="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333333"/>
                </a:solidFill>
                <a:latin typeface="Calibri"/>
                <a:cs typeface="Calibri"/>
              </a:rPr>
              <a:t>d’intégration</a:t>
            </a:r>
            <a:r>
              <a:rPr dirty="0" sz="1400" spc="-1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33333"/>
                </a:solidFill>
                <a:latin typeface="Calibri"/>
                <a:cs typeface="Calibri"/>
              </a:rPr>
              <a:t>continue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dirty="0" sz="1400" spc="-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intégrant</a:t>
            </a:r>
            <a:r>
              <a:rPr dirty="0" sz="1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de</a:t>
            </a:r>
            <a:r>
              <a:rPr dirty="0" sz="1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33333"/>
                </a:solidFill>
                <a:latin typeface="Calibri"/>
                <a:cs typeface="Calibri"/>
              </a:rPr>
              <a:t>nombreuses</a:t>
            </a:r>
            <a:r>
              <a:rPr dirty="0" sz="1400" spc="-12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33333"/>
                </a:solidFill>
                <a:latin typeface="Calibri"/>
                <a:cs typeface="Calibri"/>
              </a:rPr>
              <a:t>fonctionnalités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dirty="0" sz="1400" spc="-1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et</a:t>
            </a:r>
            <a:r>
              <a:rPr dirty="0" sz="14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évoluant</a:t>
            </a:r>
            <a:r>
              <a:rPr dirty="0" sz="1400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rapidement.</a:t>
            </a:r>
            <a:endParaRPr sz="140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400" b="1">
                <a:solidFill>
                  <a:srgbClr val="333333"/>
                </a:solidFill>
                <a:latin typeface="Calibri"/>
                <a:cs typeface="Calibri"/>
              </a:rPr>
              <a:t>GitLab</a:t>
            </a:r>
            <a:r>
              <a:rPr dirty="0" sz="1400" spc="-4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33333"/>
                </a:solidFill>
                <a:latin typeface="Calibri"/>
                <a:cs typeface="Calibri"/>
              </a:rPr>
              <a:t>CI</a:t>
            </a:r>
            <a:r>
              <a:rPr dirty="0" sz="1400" spc="-5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va</a:t>
            </a:r>
            <a:r>
              <a:rPr dirty="0" sz="1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vous</a:t>
            </a:r>
            <a:r>
              <a:rPr dirty="0" sz="14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permettre</a:t>
            </a:r>
            <a:r>
              <a:rPr dirty="0" sz="1400" spc="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33333"/>
                </a:solidFill>
                <a:latin typeface="Calibri"/>
                <a:cs typeface="Calibri"/>
              </a:rPr>
              <a:t>d’automatiser</a:t>
            </a:r>
            <a:r>
              <a:rPr dirty="0" sz="1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les</a:t>
            </a:r>
            <a:r>
              <a:rPr dirty="0" sz="1400" spc="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33333"/>
                </a:solidFill>
                <a:latin typeface="Calibri"/>
                <a:cs typeface="Calibri"/>
              </a:rPr>
              <a:t>builds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dirty="0" sz="1400" spc="-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les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33333"/>
                </a:solidFill>
                <a:latin typeface="Calibri"/>
                <a:cs typeface="Calibri"/>
              </a:rPr>
              <a:t>tests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dirty="0" sz="1400" spc="-1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les</a:t>
            </a:r>
            <a:r>
              <a:rPr dirty="0" sz="14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333333"/>
                </a:solidFill>
                <a:latin typeface="Calibri"/>
                <a:cs typeface="Calibri"/>
              </a:rPr>
              <a:t>livraisons</a:t>
            </a:r>
            <a:r>
              <a:rPr dirty="0" sz="1400" spc="-5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et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les</a:t>
            </a:r>
            <a:r>
              <a:rPr dirty="0" sz="14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33333"/>
                </a:solidFill>
                <a:latin typeface="Calibri"/>
                <a:cs typeface="Calibri"/>
              </a:rPr>
              <a:t>déploiements</a:t>
            </a:r>
            <a:r>
              <a:rPr dirty="0" sz="1400" spc="-11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des</a:t>
            </a:r>
            <a:r>
              <a:rPr dirty="0" sz="14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applications.</a:t>
            </a:r>
            <a:endParaRPr sz="1400">
              <a:latin typeface="Calibri"/>
              <a:cs typeface="Calibri"/>
            </a:endParaRPr>
          </a:p>
          <a:p>
            <a:pPr marL="185420" indent="-172720">
              <a:lnSpc>
                <a:spcPts val="1670"/>
              </a:lnSpc>
              <a:spcBef>
                <a:spcPts val="15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Mettre</a:t>
            </a:r>
            <a:r>
              <a:rPr dirty="0" sz="1400" spc="2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en</a:t>
            </a:r>
            <a:r>
              <a:rPr dirty="0" sz="1400" spc="-4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place</a:t>
            </a:r>
            <a:r>
              <a:rPr dirty="0" sz="1400" spc="-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la</a:t>
            </a:r>
            <a:r>
              <a:rPr dirty="0" sz="1400" spc="-3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C1E"/>
                </a:solidFill>
                <a:latin typeface="Calibri"/>
                <a:cs typeface="Calibri"/>
              </a:rPr>
              <a:t>CI/CD</a:t>
            </a:r>
            <a:r>
              <a:rPr dirty="0" sz="1400" spc="-35" b="1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avec</a:t>
            </a:r>
            <a:r>
              <a:rPr dirty="0" sz="1400" spc="-4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C1E"/>
                </a:solidFill>
                <a:latin typeface="Calibri"/>
                <a:cs typeface="Calibri"/>
              </a:rPr>
              <a:t>GitLab</a:t>
            </a:r>
            <a:r>
              <a:rPr dirty="0" sz="1400" spc="-75" b="1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vous</a:t>
            </a:r>
            <a:r>
              <a:rPr dirty="0" sz="1400" spc="-3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permet</a:t>
            </a:r>
            <a:r>
              <a:rPr dirty="0" sz="1400" spc="-2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000C1E"/>
                </a:solidFill>
                <a:latin typeface="Calibri"/>
                <a:cs typeface="Calibri"/>
              </a:rPr>
              <a:t>d'automatiser</a:t>
            </a:r>
            <a:r>
              <a:rPr dirty="0" sz="1400" spc="-4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les étapes</a:t>
            </a:r>
            <a:r>
              <a:rPr dirty="0" sz="1400" spc="-3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000C1E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lvl="1" marL="642620" indent="-172720">
              <a:lnSpc>
                <a:spcPts val="1670"/>
              </a:lnSpc>
              <a:buFont typeface="Courier New"/>
              <a:buChar char="o"/>
              <a:tabLst>
                <a:tab pos="642620" algn="l"/>
              </a:tabLst>
            </a:pPr>
            <a:r>
              <a:rPr dirty="0" sz="1400" spc="-10" b="1">
                <a:solidFill>
                  <a:srgbClr val="000C1E"/>
                </a:solidFill>
                <a:latin typeface="Calibri"/>
                <a:cs typeface="Calibri"/>
              </a:rPr>
              <a:t>D'intégration</a:t>
            </a:r>
            <a:r>
              <a:rPr dirty="0" sz="1400" spc="-130" b="1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C1E"/>
                </a:solidFill>
                <a:latin typeface="Calibri"/>
                <a:cs typeface="Calibri"/>
              </a:rPr>
              <a:t>continue</a:t>
            </a:r>
            <a:r>
              <a:rPr dirty="0" sz="1400" spc="-35" b="1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C1E"/>
                </a:solidFill>
                <a:latin typeface="Calibri"/>
                <a:cs typeface="Calibri"/>
              </a:rPr>
              <a:t>:</a:t>
            </a:r>
            <a:r>
              <a:rPr dirty="0" sz="1400" spc="20" b="1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C1E"/>
                </a:solidFill>
                <a:latin typeface="Calibri"/>
                <a:cs typeface="Calibri"/>
              </a:rPr>
              <a:t>Build</a:t>
            </a:r>
            <a:r>
              <a:rPr dirty="0" sz="1400" spc="340" b="1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et</a:t>
            </a:r>
            <a:r>
              <a:rPr dirty="0" sz="1400" spc="3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les</a:t>
            </a:r>
            <a:r>
              <a:rPr dirty="0" sz="1400" spc="1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spc="-25" b="1">
                <a:solidFill>
                  <a:srgbClr val="000C1E"/>
                </a:solidFill>
                <a:latin typeface="Calibri"/>
                <a:cs typeface="Calibri"/>
              </a:rPr>
              <a:t>Tests</a:t>
            </a:r>
            <a:r>
              <a:rPr dirty="0" sz="1400" spc="-65" b="1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(</a:t>
            </a:r>
            <a:r>
              <a:rPr dirty="0" sz="1400" b="1">
                <a:solidFill>
                  <a:srgbClr val="000C1E"/>
                </a:solidFill>
                <a:latin typeface="Calibri"/>
                <a:cs typeface="Calibri"/>
              </a:rPr>
              <a:t>unitaires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,</a:t>
            </a:r>
            <a:r>
              <a:rPr dirty="0" sz="1400" spc="-114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000C1E"/>
                </a:solidFill>
                <a:latin typeface="Calibri"/>
                <a:cs typeface="Calibri"/>
              </a:rPr>
              <a:t>d'intégration</a:t>
            </a:r>
            <a:r>
              <a:rPr dirty="0" sz="1400" spc="-10">
                <a:solidFill>
                  <a:srgbClr val="000C1E"/>
                </a:solidFill>
                <a:latin typeface="Calibri"/>
                <a:cs typeface="Calibri"/>
              </a:rPr>
              <a:t>,</a:t>
            </a:r>
            <a:r>
              <a:rPr dirty="0" sz="1400" spc="-114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de</a:t>
            </a:r>
            <a:r>
              <a:rPr dirty="0" sz="1400" spc="5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C1E"/>
                </a:solidFill>
                <a:latin typeface="Calibri"/>
                <a:cs typeface="Calibri"/>
              </a:rPr>
              <a:t>non-</a:t>
            </a:r>
            <a:r>
              <a:rPr dirty="0" sz="1400" spc="-10" b="1">
                <a:solidFill>
                  <a:srgbClr val="000C1E"/>
                </a:solidFill>
                <a:latin typeface="Calibri"/>
                <a:cs typeface="Calibri"/>
              </a:rPr>
              <a:t>régression</a:t>
            </a:r>
            <a:r>
              <a:rPr dirty="0" sz="1400" spc="-10">
                <a:solidFill>
                  <a:srgbClr val="000C1E"/>
                </a:solidFill>
                <a:latin typeface="Calibri"/>
                <a:cs typeface="Calibri"/>
              </a:rPr>
              <a:t>...)</a:t>
            </a:r>
            <a:endParaRPr sz="1400">
              <a:latin typeface="Calibri"/>
              <a:cs typeface="Calibri"/>
            </a:endParaRPr>
          </a:p>
          <a:p>
            <a:pPr lvl="1" marL="643255" indent="-173355">
              <a:lnSpc>
                <a:spcPct val="100000"/>
              </a:lnSpc>
              <a:spcBef>
                <a:spcPts val="15"/>
              </a:spcBef>
              <a:buFont typeface="Courier New"/>
              <a:buChar char="o"/>
              <a:tabLst>
                <a:tab pos="643255" algn="l"/>
              </a:tabLst>
            </a:pPr>
            <a:r>
              <a:rPr dirty="0" sz="1400" spc="-10" b="1">
                <a:solidFill>
                  <a:srgbClr val="000C1E"/>
                </a:solidFill>
                <a:latin typeface="Calibri"/>
                <a:cs typeface="Calibri"/>
              </a:rPr>
              <a:t>Déploiement</a:t>
            </a:r>
            <a:r>
              <a:rPr dirty="0" sz="1400" spc="-120" b="1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C1E"/>
                </a:solidFill>
                <a:latin typeface="Calibri"/>
                <a:cs typeface="Calibri"/>
              </a:rPr>
              <a:t>continu</a:t>
            </a:r>
            <a:r>
              <a:rPr dirty="0" sz="1400" spc="-60" b="1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C1E"/>
                </a:solidFill>
                <a:latin typeface="Calibri"/>
                <a:cs typeface="Calibri"/>
              </a:rPr>
              <a:t>:</a:t>
            </a:r>
            <a:r>
              <a:rPr dirty="0" sz="1400" spc="370" b="1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C1E"/>
                </a:solidFill>
                <a:latin typeface="Calibri"/>
                <a:cs typeface="Calibri"/>
              </a:rPr>
              <a:t>Déploiement</a:t>
            </a:r>
            <a:r>
              <a:rPr dirty="0" sz="1400" spc="-105" b="1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et</a:t>
            </a:r>
            <a:r>
              <a:rPr dirty="0" sz="1400" spc="1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C1E"/>
                </a:solidFill>
                <a:latin typeface="Calibri"/>
                <a:cs typeface="Calibri"/>
              </a:rPr>
              <a:t>review</a:t>
            </a:r>
            <a:r>
              <a:rPr dirty="0" sz="1400" spc="-55" b="1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(</a:t>
            </a:r>
            <a:r>
              <a:rPr dirty="0" sz="1400" b="1">
                <a:solidFill>
                  <a:srgbClr val="000C1E"/>
                </a:solidFill>
                <a:latin typeface="Calibri"/>
                <a:cs typeface="Calibri"/>
              </a:rPr>
              <a:t>staging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,</a:t>
            </a:r>
            <a:r>
              <a:rPr dirty="0" sz="1400" spc="-4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000C1E"/>
                </a:solidFill>
                <a:latin typeface="Calibri"/>
                <a:cs typeface="Calibri"/>
              </a:rPr>
              <a:t>production</a:t>
            </a:r>
            <a:r>
              <a:rPr dirty="0" sz="1400" spc="-10">
                <a:solidFill>
                  <a:srgbClr val="000C1E"/>
                </a:solidFill>
                <a:latin typeface="Calibri"/>
                <a:cs typeface="Calibri"/>
              </a:rPr>
              <a:t>...)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68579" y="3901897"/>
            <a:ext cx="9831705" cy="15836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Principes</a:t>
            </a:r>
            <a:r>
              <a:rPr dirty="0" sz="1550" spc="5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dirty="0" sz="1550" spc="8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fonctionnement</a:t>
            </a:r>
            <a:r>
              <a:rPr dirty="0" sz="1550" spc="7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dirty="0" sz="1550" spc="5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r>
              <a:rPr dirty="0" sz="1550" spc="49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CI/CD</a:t>
            </a:r>
            <a:r>
              <a:rPr dirty="0" sz="1550" spc="8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spc="-50" b="1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50">
              <a:latin typeface="Calibri"/>
              <a:cs typeface="Calibri"/>
            </a:endParaRPr>
          </a:p>
          <a:p>
            <a:pPr marL="301625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Les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pipelines:</a:t>
            </a:r>
            <a:endParaRPr sz="1400">
              <a:latin typeface="Calibri"/>
              <a:cs typeface="Calibri"/>
            </a:endParaRPr>
          </a:p>
          <a:p>
            <a:pPr marL="931544" indent="-172720">
              <a:lnSpc>
                <a:spcPts val="1670"/>
              </a:lnSpc>
              <a:spcBef>
                <a:spcPts val="10"/>
              </a:spcBef>
              <a:buFont typeface="Arial MT"/>
              <a:buChar char="•"/>
              <a:tabLst>
                <a:tab pos="931544" algn="l"/>
              </a:tabLst>
            </a:pP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Les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 pipelines</a:t>
            </a:r>
            <a:r>
              <a:rPr dirty="0" sz="1400" spc="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sont</a:t>
            </a:r>
            <a:r>
              <a:rPr dirty="0" sz="1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le</a:t>
            </a:r>
            <a:r>
              <a:rPr dirty="0" sz="1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composant</a:t>
            </a:r>
            <a:r>
              <a:rPr dirty="0" sz="1400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de</a:t>
            </a:r>
            <a:r>
              <a:rPr dirty="0" sz="1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niveau</a:t>
            </a:r>
            <a:r>
              <a:rPr dirty="0" sz="14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supérieur</a:t>
            </a:r>
            <a:r>
              <a:rPr dirty="0" sz="1400" spc="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de </a:t>
            </a:r>
            <a:r>
              <a:rPr dirty="0" sz="1400" spc="-10" b="1">
                <a:solidFill>
                  <a:srgbClr val="333333"/>
                </a:solidFill>
                <a:latin typeface="Calibri"/>
                <a:cs typeface="Calibri"/>
              </a:rPr>
              <a:t>l’intégration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dirty="0" sz="1400" spc="-1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de</a:t>
            </a:r>
            <a:r>
              <a:rPr dirty="0" sz="1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la</a:t>
            </a:r>
            <a:r>
              <a:rPr dirty="0" sz="1400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333333"/>
                </a:solidFill>
                <a:latin typeface="Calibri"/>
                <a:cs typeface="Calibri"/>
              </a:rPr>
              <a:t>livraison</a:t>
            </a:r>
            <a:r>
              <a:rPr dirty="0" sz="1400" spc="-4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et</a:t>
            </a:r>
            <a:r>
              <a:rPr dirty="0" sz="1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du</a:t>
            </a:r>
            <a:r>
              <a:rPr dirty="0" sz="1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33333"/>
                </a:solidFill>
                <a:latin typeface="Calibri"/>
                <a:cs typeface="Calibri"/>
              </a:rPr>
              <a:t>déploiement</a:t>
            </a:r>
            <a:r>
              <a:rPr dirty="0" sz="1400" spc="-11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33333"/>
                </a:solidFill>
                <a:latin typeface="Calibri"/>
                <a:cs typeface="Calibri"/>
              </a:rPr>
              <a:t>continue</a:t>
            </a:r>
            <a:r>
              <a:rPr dirty="0" sz="1400" spc="-65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de</a:t>
            </a:r>
            <a:r>
              <a:rPr dirty="0" sz="1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333333"/>
                </a:solidFill>
                <a:latin typeface="Calibri"/>
                <a:cs typeface="Calibri"/>
              </a:rPr>
              <a:t>Gitlab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301625" marR="979169" indent="629920">
              <a:lnSpc>
                <a:spcPts val="1689"/>
              </a:lnSpc>
              <a:spcBef>
                <a:spcPts val="40"/>
              </a:spcBef>
              <a:buFont typeface="Arial MT"/>
              <a:buChar char="•"/>
              <a:tabLst>
                <a:tab pos="931544" algn="l"/>
              </a:tabLst>
            </a:pP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Les</a:t>
            </a:r>
            <a:r>
              <a:rPr dirty="0" sz="14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pipelines</a:t>
            </a:r>
            <a:r>
              <a:rPr dirty="0" sz="14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gèrent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des </a:t>
            </a:r>
            <a:r>
              <a:rPr dirty="0" sz="1400" b="1">
                <a:solidFill>
                  <a:srgbClr val="333333"/>
                </a:solidFill>
                <a:latin typeface="Calibri"/>
                <a:cs typeface="Calibri"/>
              </a:rPr>
              <a:t>étapes</a:t>
            </a:r>
            <a:r>
              <a:rPr dirty="0" sz="1400" spc="-9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33333"/>
                </a:solidFill>
                <a:latin typeface="Calibri"/>
                <a:cs typeface="Calibri"/>
              </a:rPr>
              <a:t>(Stages)</a:t>
            </a:r>
            <a:r>
              <a:rPr dirty="0" sz="1400" spc="-6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qui</a:t>
            </a:r>
            <a:r>
              <a:rPr dirty="0" sz="1400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contiennent</a:t>
            </a:r>
            <a:r>
              <a:rPr dirty="0" sz="14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des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33333"/>
                </a:solidFill>
                <a:latin typeface="Calibri"/>
                <a:cs typeface="Calibri"/>
              </a:rPr>
              <a:t>tâches</a:t>
            </a:r>
            <a:r>
              <a:rPr dirty="0" sz="1400" spc="2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33333"/>
                </a:solidFill>
                <a:latin typeface="Calibri"/>
                <a:cs typeface="Calibri"/>
              </a:rPr>
              <a:t>(Jobs)</a:t>
            </a:r>
            <a:r>
              <a:rPr dirty="0" sz="1400" spc="-75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qui</a:t>
            </a:r>
            <a:r>
              <a:rPr dirty="0" sz="1400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sont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exécutés</a:t>
            </a:r>
            <a:r>
              <a:rPr dirty="0" sz="1400" spc="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sur</a:t>
            </a:r>
            <a:r>
              <a:rPr dirty="0" sz="1400" spc="-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des </a:t>
            </a:r>
            <a:r>
              <a:rPr dirty="0" sz="1400" spc="-10" b="1">
                <a:solidFill>
                  <a:srgbClr val="333333"/>
                </a:solidFill>
                <a:latin typeface="Calibri"/>
                <a:cs typeface="Calibri"/>
              </a:rPr>
              <a:t>runners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. </a:t>
            </a:r>
            <a:r>
              <a:rPr dirty="0" sz="1400" b="1">
                <a:latin typeface="Calibri"/>
                <a:cs typeface="Calibri"/>
              </a:rPr>
              <a:t>Le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Runner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931544" indent="-172720">
              <a:lnSpc>
                <a:spcPts val="1639"/>
              </a:lnSpc>
              <a:buFont typeface="Arial MT"/>
              <a:buChar char="•"/>
              <a:tabLst>
                <a:tab pos="931544" algn="l"/>
              </a:tabLst>
            </a:pPr>
            <a:r>
              <a:rPr dirty="0" sz="1400">
                <a:latin typeface="Calibri"/>
                <a:cs typeface="Calibri"/>
              </a:rPr>
              <a:t>Est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une </a:t>
            </a:r>
            <a:r>
              <a:rPr dirty="0" sz="1400" spc="-10">
                <a:latin typeface="Calibri"/>
                <a:cs typeface="Calibri"/>
              </a:rPr>
              <a:t>application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qui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fonctionne</a:t>
            </a:r>
            <a:r>
              <a:rPr dirty="0" sz="1400">
                <a:latin typeface="Calibri"/>
                <a:cs typeface="Calibri"/>
              </a:rPr>
              <a:t> avec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GitLab</a:t>
            </a:r>
            <a:r>
              <a:rPr dirty="0" sz="1400" spc="-8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CI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/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CD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pour</a:t>
            </a:r>
            <a:r>
              <a:rPr dirty="0" sz="1400" spc="-10">
                <a:latin typeface="Calibri"/>
                <a:cs typeface="Calibri"/>
              </a:rPr>
              <a:t> exécuter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tâches</a:t>
            </a:r>
            <a:r>
              <a:rPr dirty="0" sz="1400" spc="-7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(Jobs)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dans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un</a:t>
            </a:r>
            <a:r>
              <a:rPr dirty="0" sz="1400" spc="-10">
                <a:latin typeface="Calibri"/>
                <a:cs typeface="Calibri"/>
              </a:rPr>
              <a:t> pipeline.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82550">
              <a:lnSpc>
                <a:spcPts val="2345"/>
              </a:lnSpc>
              <a:spcBef>
                <a:spcPts val="114"/>
              </a:spcBef>
            </a:pPr>
            <a:r>
              <a:rPr dirty="0" b="0">
                <a:latin typeface="Calibri"/>
                <a:cs typeface="Calibri"/>
              </a:rPr>
              <a:t>02.</a:t>
            </a:r>
            <a:r>
              <a:rPr dirty="0" spc="-35" b="0">
                <a:latin typeface="Calibri"/>
                <a:cs typeface="Calibri"/>
              </a:rPr>
              <a:t> </a:t>
            </a:r>
            <a:r>
              <a:rPr dirty="0" spc="-20"/>
              <a:t>Mettre</a:t>
            </a:r>
            <a:r>
              <a:rPr dirty="0" spc="-70"/>
              <a:t> </a:t>
            </a:r>
            <a:r>
              <a:rPr dirty="0"/>
              <a:t>en</a:t>
            </a:r>
            <a:r>
              <a:rPr dirty="0" spc="-30"/>
              <a:t> </a:t>
            </a:r>
            <a:r>
              <a:rPr dirty="0"/>
              <a:t>place</a:t>
            </a:r>
            <a:r>
              <a:rPr dirty="0" spc="-70"/>
              <a:t> </a:t>
            </a:r>
            <a:r>
              <a:rPr dirty="0"/>
              <a:t>la</a:t>
            </a:r>
            <a:r>
              <a:rPr dirty="0" spc="405"/>
              <a:t> </a:t>
            </a:r>
            <a:r>
              <a:rPr dirty="0"/>
              <a:t>CI/CD</a:t>
            </a:r>
            <a:r>
              <a:rPr dirty="0" spc="-110"/>
              <a:t> </a:t>
            </a:r>
            <a:r>
              <a:rPr dirty="0"/>
              <a:t>avec</a:t>
            </a:r>
            <a:r>
              <a:rPr dirty="0" spc="-15"/>
              <a:t> </a:t>
            </a:r>
            <a:r>
              <a:rPr dirty="0"/>
              <a:t>Gitlab</a:t>
            </a:r>
            <a:r>
              <a:rPr dirty="0" spc="-90"/>
              <a:t> </a:t>
            </a:r>
            <a:r>
              <a:rPr dirty="0" spc="-50"/>
              <a:t>:</a:t>
            </a:r>
          </a:p>
          <a:p>
            <a:pPr marL="82550">
              <a:lnSpc>
                <a:spcPts val="1805"/>
              </a:lnSpc>
            </a:pPr>
            <a:r>
              <a:rPr dirty="0" sz="1550"/>
              <a:t>Définition</a:t>
            </a:r>
            <a:r>
              <a:rPr dirty="0" sz="1550" spc="15"/>
              <a:t> </a:t>
            </a:r>
            <a:r>
              <a:rPr dirty="0" sz="1550"/>
              <a:t>de</a:t>
            </a:r>
            <a:r>
              <a:rPr dirty="0" sz="1550" spc="110"/>
              <a:t> </a:t>
            </a:r>
            <a:r>
              <a:rPr dirty="0" sz="1550"/>
              <a:t>Gitlab</a:t>
            </a:r>
            <a:r>
              <a:rPr dirty="0" sz="1550" spc="75"/>
              <a:t> </a:t>
            </a:r>
            <a:r>
              <a:rPr dirty="0" sz="1550" spc="-20"/>
              <a:t>CI/CD</a:t>
            </a:r>
            <a:endParaRPr sz="1550"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54111" y="2761488"/>
            <a:ext cx="3246120" cy="1508760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8698738" y="3328873"/>
            <a:ext cx="1813560" cy="14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 b="1">
                <a:solidFill>
                  <a:srgbClr val="7E7E7E"/>
                </a:solidFill>
                <a:latin typeface="Calibri"/>
                <a:cs typeface="Calibri"/>
              </a:rPr>
              <a:t>Source</a:t>
            </a:r>
            <a:r>
              <a:rPr dirty="0" sz="800" spc="1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800" spc="-10" b="1">
                <a:solidFill>
                  <a:srgbClr val="7E7E7E"/>
                </a:solidFill>
                <a:latin typeface="Calibri"/>
                <a:cs typeface="Calibri"/>
              </a:rPr>
              <a:t>:https://levelup.gitconnected.com/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367533" y="6558483"/>
            <a:ext cx="196278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0">
                <a:solidFill>
                  <a:srgbClr val="ADABAB"/>
                </a:solidFill>
                <a:latin typeface="Calibri"/>
                <a:cs typeface="Calibri"/>
              </a:rPr>
              <a:t>Copyright</a:t>
            </a:r>
            <a:r>
              <a:rPr dirty="0" sz="1000" spc="-7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 Tout</a:t>
            </a:r>
            <a:r>
              <a:rPr dirty="0" sz="1000" spc="-3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droit</a:t>
            </a:r>
            <a:r>
              <a:rPr dirty="0" sz="1000" spc="-7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réservé</a:t>
            </a:r>
            <a:r>
              <a:rPr dirty="0" sz="1000" spc="-5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</a:t>
            </a:r>
            <a:r>
              <a:rPr dirty="0" sz="1000" spc="-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AD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"/>
              <a:ext cx="12193523" cy="684885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61188" y="1271015"/>
              <a:ext cx="10968355" cy="5153025"/>
            </a:xfrm>
            <a:custGeom>
              <a:avLst/>
              <a:gdLst/>
              <a:ahLst/>
              <a:cxnLst/>
              <a:rect l="l" t="t" r="r" b="b"/>
              <a:pathLst>
                <a:path w="10968355" h="5153025">
                  <a:moveTo>
                    <a:pt x="10967847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0967847" y="5152517"/>
                  </a:lnTo>
                  <a:lnTo>
                    <a:pt x="109678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1188" y="1271015"/>
              <a:ext cx="10968355" cy="5153025"/>
            </a:xfrm>
            <a:custGeom>
              <a:avLst/>
              <a:gdLst/>
              <a:ahLst/>
              <a:cxnLst/>
              <a:rect l="l" t="t" r="r" b="b"/>
              <a:pathLst>
                <a:path w="10968355" h="5153025">
                  <a:moveTo>
                    <a:pt x="0" y="5152517"/>
                  </a:moveTo>
                  <a:lnTo>
                    <a:pt x="10967847" y="5152517"/>
                  </a:lnTo>
                  <a:lnTo>
                    <a:pt x="10967847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4864608"/>
              <a:ext cx="356870" cy="1348740"/>
            </a:xfrm>
            <a:custGeom>
              <a:avLst/>
              <a:gdLst/>
              <a:ahLst/>
              <a:cxnLst/>
              <a:rect l="l" t="t" r="r" b="b"/>
              <a:pathLst>
                <a:path w="356870" h="1348739">
                  <a:moveTo>
                    <a:pt x="356489" y="0"/>
                  </a:moveTo>
                  <a:lnTo>
                    <a:pt x="0" y="0"/>
                  </a:lnTo>
                  <a:lnTo>
                    <a:pt x="0" y="1330751"/>
                  </a:lnTo>
                  <a:lnTo>
                    <a:pt x="1947" y="1331696"/>
                  </a:lnTo>
                  <a:lnTo>
                    <a:pt x="46412" y="1344168"/>
                  </a:lnTo>
                  <a:lnTo>
                    <a:pt x="93663" y="1348486"/>
                  </a:lnTo>
                  <a:lnTo>
                    <a:pt x="356489" y="1348486"/>
                  </a:lnTo>
                  <a:lnTo>
                    <a:pt x="356489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sz="1900" spc="-7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6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2388" y="342900"/>
            <a:ext cx="658368" cy="653796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1873610" y="6638340"/>
            <a:ext cx="15430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25">
                <a:solidFill>
                  <a:srgbClr val="ADABAB"/>
                </a:solidFill>
                <a:latin typeface="Calibri"/>
                <a:cs typeface="Calibri"/>
              </a:rPr>
              <a:t>37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6244" y="1400683"/>
            <a:ext cx="10748010" cy="43141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Principes</a:t>
            </a:r>
            <a:r>
              <a:rPr dirty="0" sz="1550" spc="4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dirty="0" sz="1550" spc="6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fonctionnement</a:t>
            </a:r>
            <a:r>
              <a:rPr dirty="0" sz="1550" spc="5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dirty="0" sz="1550" spc="11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r>
              <a:rPr dirty="0" sz="1550" spc="47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CI/CD</a:t>
            </a:r>
            <a:r>
              <a:rPr dirty="0" sz="1550" spc="7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spc="-50" b="1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Les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tâches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(Jobs)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642620" indent="-172720">
              <a:lnSpc>
                <a:spcPts val="1670"/>
              </a:lnSpc>
              <a:spcBef>
                <a:spcPts val="10"/>
              </a:spcBef>
              <a:buFont typeface="Arial MT"/>
              <a:buChar char="•"/>
              <a:tabLst>
                <a:tab pos="642620" algn="l"/>
              </a:tabLst>
            </a:pP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Une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tâche</a:t>
            </a:r>
            <a:r>
              <a:rPr dirty="0" sz="14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est</a:t>
            </a:r>
            <a:r>
              <a:rPr dirty="0" sz="1400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un</a:t>
            </a:r>
            <a:r>
              <a:rPr dirty="0" sz="1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ensemble</a:t>
            </a:r>
            <a:r>
              <a:rPr dirty="0" sz="14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d’instructions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qu’un</a:t>
            </a:r>
            <a:r>
              <a:rPr dirty="0" sz="14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33333"/>
                </a:solidFill>
                <a:latin typeface="Calibri"/>
                <a:cs typeface="Calibri"/>
              </a:rPr>
              <a:t>runner</a:t>
            </a:r>
            <a:r>
              <a:rPr dirty="0" sz="1400" spc="-8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doit</a:t>
            </a:r>
            <a:r>
              <a:rPr dirty="0" sz="14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exécuter</a:t>
            </a:r>
            <a:r>
              <a:rPr dirty="0" sz="1400" spc="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et</a:t>
            </a:r>
            <a:r>
              <a:rPr dirty="0" sz="1400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peut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produire</a:t>
            </a:r>
            <a:r>
              <a:rPr dirty="0" sz="1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un</a:t>
            </a:r>
            <a:r>
              <a:rPr dirty="0" sz="1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artefact.</a:t>
            </a:r>
            <a:endParaRPr sz="1400">
              <a:latin typeface="Calibri"/>
              <a:cs typeface="Calibri"/>
            </a:endParaRPr>
          </a:p>
          <a:p>
            <a:pPr marL="642620" indent="-172720">
              <a:lnSpc>
                <a:spcPts val="1670"/>
              </a:lnSpc>
              <a:buFont typeface="Arial MT"/>
              <a:buChar char="•"/>
              <a:tabLst>
                <a:tab pos="642620" algn="l"/>
              </a:tabLst>
            </a:pP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Les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jobs</a:t>
            </a:r>
            <a:r>
              <a:rPr dirty="0" sz="1400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sont</a:t>
            </a:r>
            <a:r>
              <a:rPr dirty="0" sz="14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un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élément</a:t>
            </a:r>
            <a:r>
              <a:rPr dirty="0" sz="1400" spc="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fondamental</a:t>
            </a:r>
            <a:r>
              <a:rPr dirty="0" sz="1400" spc="-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dans un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pipeline</a:t>
            </a:r>
            <a:r>
              <a:rPr dirty="0" sz="14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Gitlab,</a:t>
            </a:r>
            <a:r>
              <a:rPr dirty="0" sz="1400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il</a:t>
            </a:r>
            <a:r>
              <a:rPr dirty="0" sz="1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définit</a:t>
            </a:r>
            <a:r>
              <a:rPr dirty="0" sz="1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ce</a:t>
            </a:r>
            <a:r>
              <a:rPr dirty="0" sz="1400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que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le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pipeline</a:t>
            </a:r>
            <a:r>
              <a:rPr dirty="0" sz="14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doit</a:t>
            </a:r>
            <a:r>
              <a:rPr dirty="0" sz="1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effectuer</a:t>
            </a:r>
            <a:r>
              <a:rPr dirty="0" sz="1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par</a:t>
            </a:r>
            <a:r>
              <a:rPr dirty="0" sz="1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exemple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la</a:t>
            </a:r>
            <a:r>
              <a:rPr dirty="0" sz="1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compilation,</a:t>
            </a:r>
            <a:r>
              <a:rPr dirty="0" sz="1400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le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33333"/>
                </a:solidFill>
                <a:latin typeface="Calibri"/>
                <a:cs typeface="Calibri"/>
              </a:rPr>
              <a:t>test</a:t>
            </a:r>
            <a:endParaRPr sz="1400">
              <a:latin typeface="Calibri"/>
              <a:cs typeface="Calibri"/>
            </a:endParaRPr>
          </a:p>
          <a:p>
            <a:pPr marL="643255">
              <a:lnSpc>
                <a:spcPct val="100000"/>
              </a:lnSpc>
              <a:spcBef>
                <a:spcPts val="15"/>
              </a:spcBef>
            </a:pP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du</a:t>
            </a:r>
            <a:r>
              <a:rPr dirty="0" sz="1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code</a:t>
            </a:r>
            <a:r>
              <a:rPr dirty="0" sz="14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333333"/>
                </a:solidFill>
                <a:latin typeface="Calibri"/>
                <a:cs typeface="Calibri"/>
              </a:rPr>
              <a:t>…</a:t>
            </a:r>
            <a:endParaRPr sz="1400">
              <a:latin typeface="Calibri"/>
              <a:cs typeface="Calibri"/>
            </a:endParaRPr>
          </a:p>
          <a:p>
            <a:pPr marL="642620" indent="-172720">
              <a:lnSpc>
                <a:spcPts val="1670"/>
              </a:lnSpc>
              <a:spcBef>
                <a:spcPts val="10"/>
              </a:spcBef>
              <a:buFont typeface="Arial MT"/>
              <a:buChar char="•"/>
              <a:tabLst>
                <a:tab pos="642620" algn="l"/>
              </a:tabLst>
            </a:pP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Chaque</a:t>
            </a:r>
            <a:r>
              <a:rPr dirty="0" sz="1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job</a:t>
            </a:r>
            <a:r>
              <a:rPr dirty="0" sz="1400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dirty="0" sz="1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un</a:t>
            </a:r>
            <a:r>
              <a:rPr dirty="0" sz="1400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nom</a:t>
            </a:r>
            <a:r>
              <a:rPr dirty="0" sz="1400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est</a:t>
            </a:r>
            <a:r>
              <a:rPr dirty="0" sz="14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contient</a:t>
            </a:r>
            <a:r>
              <a:rPr dirty="0" sz="1400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de</a:t>
            </a:r>
            <a:r>
              <a:rPr dirty="0" sz="1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script</a:t>
            </a:r>
            <a:r>
              <a:rPr dirty="0" sz="14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qui définit ce</a:t>
            </a:r>
            <a:r>
              <a:rPr dirty="0" sz="1400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qui doit</a:t>
            </a:r>
            <a:r>
              <a:rPr dirty="0" sz="14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être</a:t>
            </a:r>
            <a:r>
              <a:rPr dirty="0" sz="14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fait.</a:t>
            </a:r>
            <a:endParaRPr sz="1400">
              <a:latin typeface="Calibri"/>
              <a:cs typeface="Calibri"/>
            </a:endParaRPr>
          </a:p>
          <a:p>
            <a:pPr marL="642620" indent="-172720">
              <a:lnSpc>
                <a:spcPts val="1670"/>
              </a:lnSpc>
              <a:buFont typeface="Arial MT"/>
              <a:buChar char="•"/>
              <a:tabLst>
                <a:tab pos="642620" algn="l"/>
              </a:tabLst>
            </a:pP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Si</a:t>
            </a:r>
            <a:r>
              <a:rPr dirty="0" sz="1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tous</a:t>
            </a:r>
            <a:r>
              <a:rPr dirty="0" sz="14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les</a:t>
            </a:r>
            <a:r>
              <a:rPr dirty="0" sz="1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jobs</a:t>
            </a:r>
            <a:r>
              <a:rPr dirty="0" sz="14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d’une</a:t>
            </a:r>
            <a:r>
              <a:rPr dirty="0" sz="1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étape</a:t>
            </a:r>
            <a:r>
              <a:rPr dirty="0" sz="14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(Stage)</a:t>
            </a:r>
            <a:r>
              <a:rPr dirty="0" sz="1400" spc="-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se</a:t>
            </a:r>
            <a:r>
              <a:rPr dirty="0" sz="14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terminent</a:t>
            </a:r>
            <a:r>
              <a:rPr dirty="0" sz="1400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avec</a:t>
            </a:r>
            <a:r>
              <a:rPr dirty="0" sz="14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succès,</a:t>
            </a:r>
            <a:r>
              <a:rPr dirty="0" sz="1400" spc="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le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pipeline</a:t>
            </a:r>
            <a:r>
              <a:rPr dirty="0" sz="1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passe</a:t>
            </a:r>
            <a:r>
              <a:rPr dirty="0" sz="1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l’</a:t>
            </a:r>
            <a:r>
              <a:rPr dirty="0" sz="1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étape</a:t>
            </a:r>
            <a:r>
              <a:rPr dirty="0" sz="14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suivante.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400" b="1">
                <a:latin typeface="Calibri"/>
                <a:cs typeface="Calibri"/>
              </a:rPr>
              <a:t>Les</a:t>
            </a:r>
            <a:r>
              <a:rPr dirty="0" sz="1400" spc="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étapes</a:t>
            </a:r>
            <a:r>
              <a:rPr dirty="0" sz="1400" spc="-7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(stages)</a:t>
            </a:r>
            <a:r>
              <a:rPr dirty="0" sz="1400" spc="-50" b="1">
                <a:latin typeface="Calibri"/>
                <a:cs typeface="Calibri"/>
              </a:rPr>
              <a:t> :</a:t>
            </a:r>
            <a:endParaRPr sz="1400">
              <a:latin typeface="Calibri"/>
              <a:cs typeface="Calibri"/>
            </a:endParaRPr>
          </a:p>
          <a:p>
            <a:pPr marL="642620" indent="-172720">
              <a:lnSpc>
                <a:spcPts val="1670"/>
              </a:lnSpc>
              <a:spcBef>
                <a:spcPts val="15"/>
              </a:spcBef>
              <a:buFont typeface="Arial MT"/>
              <a:buChar char="•"/>
              <a:tabLst>
                <a:tab pos="642620" algn="l"/>
              </a:tabLst>
            </a:pP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Les</a:t>
            </a:r>
            <a:r>
              <a:rPr dirty="0" sz="1400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étapes</a:t>
            </a:r>
            <a:r>
              <a:rPr dirty="0" sz="1400" spc="-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déterminent quand</a:t>
            </a:r>
            <a:r>
              <a:rPr dirty="0" sz="1400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exécuter</a:t>
            </a:r>
            <a:r>
              <a:rPr dirty="0" sz="1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les</a:t>
            </a:r>
            <a:r>
              <a:rPr dirty="0" sz="1400" spc="-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tâches.</a:t>
            </a:r>
            <a:endParaRPr sz="1400">
              <a:latin typeface="Calibri"/>
              <a:cs typeface="Calibri"/>
            </a:endParaRPr>
          </a:p>
          <a:p>
            <a:pPr marL="642620" indent="-172720">
              <a:lnSpc>
                <a:spcPts val="1670"/>
              </a:lnSpc>
              <a:buFont typeface="Arial MT"/>
              <a:buChar char="•"/>
              <a:tabLst>
                <a:tab pos="642620" algn="l"/>
              </a:tabLst>
            </a:pPr>
            <a:r>
              <a:rPr dirty="0" sz="1400" spc="-20">
                <a:solidFill>
                  <a:srgbClr val="333333"/>
                </a:solidFill>
                <a:latin typeface="Calibri"/>
                <a:cs typeface="Calibri"/>
              </a:rPr>
              <a:t>Toutes</a:t>
            </a:r>
            <a:r>
              <a:rPr dirty="0" sz="1400" spc="-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les</a:t>
            </a:r>
            <a:r>
              <a:rPr dirty="0" sz="1400" spc="-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tâches</a:t>
            </a:r>
            <a:r>
              <a:rPr dirty="0" sz="14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d’une</a:t>
            </a:r>
            <a:r>
              <a:rPr dirty="0" sz="1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même</a:t>
            </a:r>
            <a:r>
              <a:rPr dirty="0" sz="1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étape</a:t>
            </a:r>
            <a:r>
              <a:rPr dirty="0" sz="1400" spc="-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sont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exécutées</a:t>
            </a:r>
            <a:r>
              <a:rPr dirty="0" sz="1400" spc="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en</a:t>
            </a:r>
            <a:r>
              <a:rPr dirty="0" sz="1400" spc="-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parallèle</a:t>
            </a:r>
            <a:r>
              <a:rPr dirty="0" sz="1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et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33333"/>
                </a:solidFill>
                <a:latin typeface="Calibri"/>
                <a:cs typeface="Calibri"/>
              </a:rPr>
              <a:t>l’étape</a:t>
            </a:r>
            <a:r>
              <a:rPr dirty="0" sz="1400" spc="-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suivante</a:t>
            </a:r>
            <a:r>
              <a:rPr dirty="0" sz="1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ne</a:t>
            </a:r>
            <a:r>
              <a:rPr dirty="0" sz="1400" spc="-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commence</a:t>
            </a:r>
            <a:r>
              <a:rPr dirty="0" sz="1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que</a:t>
            </a:r>
            <a:r>
              <a:rPr dirty="0" sz="1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lorsque</a:t>
            </a:r>
            <a:r>
              <a:rPr dirty="0" sz="1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toutes</a:t>
            </a:r>
            <a:r>
              <a:rPr dirty="0" sz="1400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les</a:t>
            </a:r>
            <a:r>
              <a:rPr dirty="0" sz="1400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tâches</a:t>
            </a:r>
            <a:r>
              <a:rPr dirty="0" sz="1400" spc="-1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de</a:t>
            </a:r>
            <a:r>
              <a:rPr dirty="0" sz="1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l’étape</a:t>
            </a:r>
            <a:endParaRPr sz="1400">
              <a:latin typeface="Calibri"/>
              <a:cs typeface="Calibri"/>
            </a:endParaRPr>
          </a:p>
          <a:p>
            <a:pPr marL="643255">
              <a:lnSpc>
                <a:spcPct val="100000"/>
              </a:lnSpc>
              <a:spcBef>
                <a:spcPts val="15"/>
              </a:spcBef>
            </a:pP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précédente</a:t>
            </a:r>
            <a:r>
              <a:rPr dirty="0" sz="1400" spc="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sont</a:t>
            </a:r>
            <a:r>
              <a:rPr dirty="0" sz="1400" spc="-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terminées</a:t>
            </a:r>
            <a:r>
              <a:rPr dirty="0" sz="14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sans</a:t>
            </a:r>
            <a:r>
              <a:rPr dirty="0" sz="14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erreurs.</a:t>
            </a:r>
            <a:endParaRPr sz="1400">
              <a:latin typeface="Calibri"/>
              <a:cs typeface="Calibri"/>
            </a:endParaRPr>
          </a:p>
          <a:p>
            <a:pPr marL="642620" indent="-172720">
              <a:lnSpc>
                <a:spcPts val="1670"/>
              </a:lnSpc>
              <a:spcBef>
                <a:spcPts val="15"/>
              </a:spcBef>
              <a:buFont typeface="Arial MT"/>
              <a:buChar char="•"/>
              <a:tabLst>
                <a:tab pos="642620" algn="l"/>
              </a:tabLst>
            </a:pP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Il</a:t>
            </a:r>
            <a:r>
              <a:rPr dirty="0" sz="1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suffit</a:t>
            </a:r>
            <a:r>
              <a:rPr dirty="0" sz="14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que</a:t>
            </a:r>
            <a:r>
              <a:rPr dirty="0" sz="14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l’une</a:t>
            </a:r>
            <a:r>
              <a:rPr dirty="0" sz="14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des</a:t>
            </a:r>
            <a:r>
              <a:rPr dirty="0" sz="14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tâches</a:t>
            </a:r>
            <a:r>
              <a:rPr dirty="0" sz="1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échoue</a:t>
            </a:r>
            <a:r>
              <a:rPr dirty="0" sz="14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pour</a:t>
            </a:r>
            <a:r>
              <a:rPr dirty="0" sz="14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que</a:t>
            </a:r>
            <a:r>
              <a:rPr dirty="0" sz="14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l’ensemble</a:t>
            </a:r>
            <a:r>
              <a:rPr dirty="0" sz="1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du</a:t>
            </a:r>
            <a:r>
              <a:rPr dirty="0" sz="1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pipeline</a:t>
            </a:r>
            <a:r>
              <a:rPr dirty="0" sz="1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échoue</a:t>
            </a:r>
            <a:r>
              <a:rPr dirty="0" sz="14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à</a:t>
            </a:r>
            <a:r>
              <a:rPr dirty="0" sz="1400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part</a:t>
            </a:r>
            <a:r>
              <a:rPr dirty="0" sz="14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quelque</a:t>
            </a:r>
            <a:r>
              <a:rPr dirty="0" sz="1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cas</a:t>
            </a:r>
            <a:r>
              <a:rPr dirty="0" sz="1400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particuliers.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70"/>
              </a:lnSpc>
            </a:pPr>
            <a:r>
              <a:rPr dirty="0" sz="1400" b="1">
                <a:latin typeface="Calibri"/>
                <a:cs typeface="Calibri"/>
              </a:rPr>
              <a:t>Les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artefacts:</a:t>
            </a:r>
            <a:endParaRPr sz="1400">
              <a:latin typeface="Calibri"/>
              <a:cs typeface="Calibri"/>
            </a:endParaRPr>
          </a:p>
          <a:p>
            <a:pPr marL="642620" indent="-17272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642620" algn="l"/>
              </a:tabLs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Les</a:t>
            </a:r>
            <a:r>
              <a:rPr dirty="0" sz="1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artefacts</a:t>
            </a:r>
            <a:r>
              <a:rPr dirty="0" sz="1400" spc="-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pipeline</a:t>
            </a:r>
            <a:r>
              <a:rPr dirty="0" sz="14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sont</a:t>
            </a:r>
            <a:r>
              <a:rPr dirty="0" sz="1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des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fichiers</a:t>
            </a:r>
            <a:r>
              <a:rPr dirty="0" sz="1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créés</a:t>
            </a:r>
            <a:r>
              <a:rPr dirty="0" sz="14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par</a:t>
            </a:r>
            <a:r>
              <a:rPr dirty="0" sz="1400" spc="-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GitLab</a:t>
            </a:r>
            <a:r>
              <a:rPr dirty="0" sz="1400" spc="-5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après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dirty="0" sz="14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fin</a:t>
            </a:r>
            <a:r>
              <a:rPr dirty="0" sz="14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d'un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 pipeline.</a:t>
            </a:r>
            <a:endParaRPr sz="1400">
              <a:latin typeface="Calibri"/>
              <a:cs typeface="Calibri"/>
            </a:endParaRPr>
          </a:p>
          <a:p>
            <a:pPr marL="641985" marR="212725" indent="-172720">
              <a:lnSpc>
                <a:spcPts val="1660"/>
              </a:lnSpc>
              <a:spcBef>
                <a:spcPts val="85"/>
              </a:spcBef>
              <a:buFont typeface="Arial MT"/>
              <a:buChar char="•"/>
              <a:tabLst>
                <a:tab pos="643255" algn="l"/>
              </a:tabLs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Les</a:t>
            </a:r>
            <a:r>
              <a:rPr dirty="0" sz="14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artefacts</a:t>
            </a:r>
            <a:r>
              <a:rPr dirty="0" sz="14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dirty="0" sz="14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pipeline</a:t>
            </a:r>
            <a:r>
              <a:rPr dirty="0" sz="14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sont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utilisés</a:t>
            </a:r>
            <a:r>
              <a:rPr dirty="0" sz="14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par</a:t>
            </a:r>
            <a:r>
              <a:rPr dirty="0" sz="14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dirty="0" sz="1400" spc="-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404040"/>
                </a:solidFill>
                <a:latin typeface="Calibri"/>
                <a:cs typeface="Calibri"/>
              </a:rPr>
              <a:t>fonctionnalité</a:t>
            </a:r>
            <a:r>
              <a:rPr dirty="0" sz="1400" spc="-9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dirty="0" sz="1400" spc="-2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404040"/>
                </a:solidFill>
                <a:latin typeface="Calibri"/>
                <a:cs typeface="Calibri"/>
              </a:rPr>
              <a:t>visualisation</a:t>
            </a:r>
            <a:r>
              <a:rPr dirty="0" sz="1400" spc="-10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dirty="0" sz="1400" spc="-2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dirty="0" sz="1400" spc="-1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404040"/>
                </a:solidFill>
                <a:latin typeface="Calibri"/>
                <a:cs typeface="Calibri"/>
              </a:rPr>
              <a:t>couverture</a:t>
            </a:r>
            <a:r>
              <a:rPr dirty="0" sz="1400" spc="-9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dirty="0" sz="1400" spc="-2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dirty="0" sz="1400" spc="-2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pour</a:t>
            </a:r>
            <a:r>
              <a:rPr dirty="0" sz="1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collecter</a:t>
            </a:r>
            <a:r>
              <a:rPr dirty="0" sz="14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des</a:t>
            </a:r>
            <a:r>
              <a:rPr dirty="0" sz="14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informations</a:t>
            </a:r>
            <a:r>
              <a:rPr dirty="0" sz="14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sur</a:t>
            </a:r>
            <a:r>
              <a:rPr dirty="0" sz="14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dirty="0" sz="1400" spc="-25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couverture.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39"/>
              </a:lnSpc>
            </a:pPr>
            <a:r>
              <a:rPr dirty="0" sz="1400" b="1">
                <a:latin typeface="Calibri"/>
                <a:cs typeface="Calibri"/>
              </a:rPr>
              <a:t>Les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tags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642620" indent="-17272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642620" algn="l"/>
              </a:tabLst>
            </a:pP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Utilisez</a:t>
            </a:r>
            <a:r>
              <a:rPr dirty="0" sz="14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tags</a:t>
            </a:r>
            <a:r>
              <a:rPr dirty="0" sz="1400" spc="-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pour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sélectionner</a:t>
            </a:r>
            <a:r>
              <a:rPr dirty="0" sz="1400" spc="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un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33333"/>
                </a:solidFill>
                <a:latin typeface="Calibri"/>
                <a:cs typeface="Calibri"/>
              </a:rPr>
              <a:t>Runner</a:t>
            </a:r>
            <a:r>
              <a:rPr dirty="0" sz="1400" spc="-8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spécifique</a:t>
            </a:r>
            <a:r>
              <a:rPr dirty="0" sz="14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dans la</a:t>
            </a:r>
            <a:r>
              <a:rPr dirty="0" sz="1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liste</a:t>
            </a:r>
            <a:r>
              <a:rPr dirty="0" sz="1400" spc="-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de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tous</a:t>
            </a:r>
            <a:r>
              <a:rPr dirty="0" sz="1400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les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33333"/>
                </a:solidFill>
                <a:latin typeface="Calibri"/>
                <a:cs typeface="Calibri"/>
              </a:rPr>
              <a:t>Runners</a:t>
            </a:r>
            <a:r>
              <a:rPr dirty="0" sz="1400" spc="-7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disponibles</a:t>
            </a:r>
            <a:r>
              <a:rPr dirty="0" sz="14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pour</a:t>
            </a:r>
            <a:r>
              <a:rPr dirty="0" sz="1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le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projet.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82550">
              <a:lnSpc>
                <a:spcPts val="2345"/>
              </a:lnSpc>
              <a:spcBef>
                <a:spcPts val="114"/>
              </a:spcBef>
            </a:pPr>
            <a:r>
              <a:rPr dirty="0" b="0">
                <a:latin typeface="Calibri"/>
                <a:cs typeface="Calibri"/>
              </a:rPr>
              <a:t>02.</a:t>
            </a:r>
            <a:r>
              <a:rPr dirty="0" spc="-35" b="0">
                <a:latin typeface="Calibri"/>
                <a:cs typeface="Calibri"/>
              </a:rPr>
              <a:t> </a:t>
            </a:r>
            <a:r>
              <a:rPr dirty="0" spc="-20"/>
              <a:t>Mettre</a:t>
            </a:r>
            <a:r>
              <a:rPr dirty="0" spc="-70"/>
              <a:t> </a:t>
            </a:r>
            <a:r>
              <a:rPr dirty="0"/>
              <a:t>en</a:t>
            </a:r>
            <a:r>
              <a:rPr dirty="0" spc="-30"/>
              <a:t> </a:t>
            </a:r>
            <a:r>
              <a:rPr dirty="0"/>
              <a:t>place</a:t>
            </a:r>
            <a:r>
              <a:rPr dirty="0" spc="-70"/>
              <a:t> </a:t>
            </a:r>
            <a:r>
              <a:rPr dirty="0"/>
              <a:t>la</a:t>
            </a:r>
            <a:r>
              <a:rPr dirty="0" spc="405"/>
              <a:t> </a:t>
            </a:r>
            <a:r>
              <a:rPr dirty="0"/>
              <a:t>CI/CD</a:t>
            </a:r>
            <a:r>
              <a:rPr dirty="0" spc="-110"/>
              <a:t> </a:t>
            </a:r>
            <a:r>
              <a:rPr dirty="0"/>
              <a:t>avec</a:t>
            </a:r>
            <a:r>
              <a:rPr dirty="0" spc="-15"/>
              <a:t> </a:t>
            </a:r>
            <a:r>
              <a:rPr dirty="0"/>
              <a:t>Gitlab</a:t>
            </a:r>
            <a:r>
              <a:rPr dirty="0" spc="-90"/>
              <a:t> </a:t>
            </a:r>
            <a:r>
              <a:rPr dirty="0" spc="-50"/>
              <a:t>:</a:t>
            </a:r>
          </a:p>
          <a:p>
            <a:pPr marL="82550">
              <a:lnSpc>
                <a:spcPts val="1805"/>
              </a:lnSpc>
            </a:pPr>
            <a:r>
              <a:rPr dirty="0" sz="1550"/>
              <a:t>Définition</a:t>
            </a:r>
            <a:r>
              <a:rPr dirty="0" sz="1550" spc="15"/>
              <a:t> </a:t>
            </a:r>
            <a:r>
              <a:rPr dirty="0" sz="1550"/>
              <a:t>de</a:t>
            </a:r>
            <a:r>
              <a:rPr dirty="0" sz="1550" spc="110"/>
              <a:t> </a:t>
            </a:r>
            <a:r>
              <a:rPr dirty="0" sz="1550"/>
              <a:t>Gitlab</a:t>
            </a:r>
            <a:r>
              <a:rPr dirty="0" sz="1550" spc="75"/>
              <a:t> </a:t>
            </a:r>
            <a:r>
              <a:rPr dirty="0" sz="1550" spc="-20"/>
              <a:t>CI/CD</a:t>
            </a:r>
            <a:endParaRPr sz="1550"/>
          </a:p>
        </p:txBody>
      </p:sp>
      <p:sp>
        <p:nvSpPr>
          <p:cNvPr id="12" name="object 12" descr=""/>
          <p:cNvSpPr txBox="1"/>
          <p:nvPr/>
        </p:nvSpPr>
        <p:spPr>
          <a:xfrm>
            <a:off x="2367533" y="6548119"/>
            <a:ext cx="196278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Copyright</a:t>
            </a:r>
            <a:r>
              <a:rPr dirty="0" sz="1000" spc="-8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</a:t>
            </a:r>
            <a:r>
              <a:rPr dirty="0" sz="1000" spc="-1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Tout</a:t>
            </a:r>
            <a:r>
              <a:rPr dirty="0" sz="1000" spc="-4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droit</a:t>
            </a:r>
            <a:r>
              <a:rPr dirty="0" sz="1000" spc="-8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réservé</a:t>
            </a:r>
            <a:r>
              <a:rPr dirty="0" sz="1000" spc="-6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</a:t>
            </a:r>
            <a:r>
              <a:rPr dirty="0" sz="1000" spc="-1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AD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72" y="0"/>
            <a:ext cx="6487795" cy="6858000"/>
            <a:chOff x="4572" y="0"/>
            <a:chExt cx="6487795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0"/>
              <a:ext cx="6487667" cy="68579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6595"/>
              <a:ext cx="1028700" cy="101498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7923" y="379475"/>
              <a:ext cx="2002536" cy="6492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74356" y="62560"/>
            <a:ext cx="169354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" b="0">
                <a:latin typeface="Calibri"/>
                <a:cs typeface="Calibri"/>
              </a:rPr>
              <a:t>CHAPIT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674356" y="735279"/>
            <a:ext cx="998855" cy="695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>
                <a:solidFill>
                  <a:srgbClr val="007842"/>
                </a:solidFill>
                <a:latin typeface="Calibri"/>
                <a:cs typeface="Calibri"/>
              </a:rPr>
              <a:t>RE</a:t>
            </a:r>
            <a:r>
              <a:rPr dirty="0" sz="4400" spc="-145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4400" spc="-5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17514" y="1235455"/>
            <a:ext cx="4645660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38400" algn="l"/>
              </a:tabLst>
            </a:pPr>
            <a:r>
              <a:rPr dirty="0" sz="2400" spc="-10" b="1">
                <a:solidFill>
                  <a:srgbClr val="007842"/>
                </a:solidFill>
                <a:latin typeface="Calibri"/>
                <a:cs typeface="Calibri"/>
              </a:rPr>
              <a:t>Mettre</a:t>
            </a:r>
            <a:r>
              <a:rPr dirty="0" sz="2400" spc="-9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dirty="0" sz="2400" spc="-6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7842"/>
                </a:solidFill>
                <a:latin typeface="Calibri"/>
                <a:cs typeface="Calibri"/>
              </a:rPr>
              <a:t>place</a:t>
            </a:r>
            <a:r>
              <a:rPr dirty="0" sz="2400" spc="-9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007842"/>
                </a:solidFill>
                <a:latin typeface="Calibri"/>
                <a:cs typeface="Calibri"/>
              </a:rPr>
              <a:t>la</a:t>
            </a:r>
            <a:r>
              <a:rPr dirty="0" sz="2400" b="1">
                <a:solidFill>
                  <a:srgbClr val="007842"/>
                </a:solidFill>
                <a:latin typeface="Calibri"/>
                <a:cs typeface="Calibri"/>
              </a:rPr>
              <a:t>	CI/CD</a:t>
            </a:r>
            <a:r>
              <a:rPr dirty="0" sz="2400" spc="-11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dirty="0" sz="2400" spc="-6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354965" algn="l"/>
              </a:tabLst>
            </a:pPr>
            <a:r>
              <a:rPr dirty="0"/>
              <a:t>Définition</a:t>
            </a:r>
            <a:r>
              <a:rPr dirty="0" spc="130"/>
              <a:t> </a:t>
            </a:r>
            <a:r>
              <a:rPr dirty="0"/>
              <a:t>de</a:t>
            </a:r>
            <a:r>
              <a:rPr dirty="0" spc="110"/>
              <a:t> </a:t>
            </a:r>
            <a:r>
              <a:rPr dirty="0"/>
              <a:t>gitlab</a:t>
            </a:r>
            <a:r>
              <a:rPr dirty="0" spc="50"/>
              <a:t> </a:t>
            </a:r>
            <a:r>
              <a:rPr dirty="0" spc="-10"/>
              <a:t>CI/CD</a:t>
            </a:r>
          </a:p>
          <a:p>
            <a:pPr marL="354965" indent="-342265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354965" algn="l"/>
              </a:tabLst>
            </a:pPr>
            <a:r>
              <a:rPr dirty="0" b="1">
                <a:solidFill>
                  <a:srgbClr val="FFC000"/>
                </a:solidFill>
                <a:latin typeface="Calibri"/>
                <a:cs typeface="Calibri"/>
              </a:rPr>
              <a:t>Définition</a:t>
            </a:r>
            <a:r>
              <a:rPr dirty="0" spc="-75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FFC000"/>
                </a:solidFill>
                <a:latin typeface="Calibri"/>
                <a:cs typeface="Calibri"/>
              </a:rPr>
              <a:t>de</a:t>
            </a:r>
            <a:r>
              <a:rPr dirty="0" spc="40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FFC000"/>
                </a:solidFill>
                <a:latin typeface="Calibri"/>
                <a:cs typeface="Calibri"/>
              </a:rPr>
              <a:t>pipeline</a:t>
            </a:r>
            <a:r>
              <a:rPr dirty="0" spc="-95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FFC000"/>
                </a:solidFill>
                <a:latin typeface="Calibri"/>
                <a:cs typeface="Calibri"/>
              </a:rPr>
              <a:t>CI/CD:</a:t>
            </a:r>
            <a:r>
              <a:rPr dirty="0" spc="40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FFC000"/>
                </a:solidFill>
                <a:latin typeface="Calibri"/>
                <a:cs typeface="Calibri"/>
              </a:rPr>
              <a:t>intérêt</a:t>
            </a:r>
            <a:r>
              <a:rPr dirty="0" spc="-95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FFC000"/>
                </a:solidFill>
                <a:latin typeface="Calibri"/>
                <a:cs typeface="Calibri"/>
              </a:rPr>
              <a:t>et</a:t>
            </a:r>
            <a:r>
              <a:rPr dirty="0" spc="40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pc="-10" b="1">
                <a:solidFill>
                  <a:srgbClr val="FFC000"/>
                </a:solidFill>
                <a:latin typeface="Calibri"/>
                <a:cs typeface="Calibri"/>
              </a:rPr>
              <a:t>étapes</a:t>
            </a:r>
          </a:p>
          <a:p>
            <a:pPr marL="354965" indent="-34226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54965" algn="l"/>
              </a:tabLst>
            </a:pPr>
            <a:r>
              <a:rPr dirty="0">
                <a:solidFill>
                  <a:srgbClr val="D0D0D0"/>
                </a:solidFill>
              </a:rPr>
              <a:t>Architecture</a:t>
            </a:r>
            <a:r>
              <a:rPr dirty="0" spc="-70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de</a:t>
            </a:r>
            <a:r>
              <a:rPr dirty="0" spc="45">
                <a:solidFill>
                  <a:srgbClr val="D0D0D0"/>
                </a:solidFill>
              </a:rPr>
              <a:t> </a:t>
            </a:r>
            <a:r>
              <a:rPr dirty="0" spc="-10">
                <a:solidFill>
                  <a:srgbClr val="D0D0D0"/>
                </a:solidFill>
              </a:rPr>
              <a:t>pipeline</a:t>
            </a:r>
          </a:p>
          <a:p>
            <a:pPr marL="354965" indent="-34226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54965" algn="l"/>
              </a:tabLst>
            </a:pPr>
            <a:r>
              <a:rPr dirty="0">
                <a:solidFill>
                  <a:srgbClr val="D0D0D0"/>
                </a:solidFill>
              </a:rPr>
              <a:t>Configuration</a:t>
            </a:r>
            <a:r>
              <a:rPr dirty="0" spc="-30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de</a:t>
            </a:r>
            <a:r>
              <a:rPr dirty="0" spc="25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pipeline</a:t>
            </a:r>
            <a:r>
              <a:rPr dirty="0" spc="-15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:</a:t>
            </a:r>
            <a:r>
              <a:rPr dirty="0" spc="25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stages</a:t>
            </a:r>
            <a:r>
              <a:rPr dirty="0" spc="-65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,jobs</a:t>
            </a:r>
            <a:r>
              <a:rPr dirty="0" spc="10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,fichier</a:t>
            </a:r>
            <a:r>
              <a:rPr dirty="0" spc="-30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.gtilab-</a:t>
            </a:r>
            <a:r>
              <a:rPr dirty="0" spc="-10">
                <a:solidFill>
                  <a:srgbClr val="D0D0D0"/>
                </a:solidFill>
              </a:rPr>
              <a:t>ci.yml</a:t>
            </a:r>
          </a:p>
          <a:p>
            <a:pPr marL="354965" indent="-342265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354965" algn="l"/>
              </a:tabLst>
            </a:pPr>
            <a:r>
              <a:rPr dirty="0">
                <a:solidFill>
                  <a:srgbClr val="D0D0D0"/>
                </a:solidFill>
              </a:rPr>
              <a:t>Manipulation</a:t>
            </a:r>
            <a:r>
              <a:rPr dirty="0" spc="-100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de</a:t>
            </a:r>
            <a:r>
              <a:rPr dirty="0" spc="80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pipeline</a:t>
            </a:r>
            <a:r>
              <a:rPr dirty="0" spc="-40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avec</a:t>
            </a:r>
            <a:r>
              <a:rPr dirty="0" spc="25">
                <a:solidFill>
                  <a:srgbClr val="D0D0D0"/>
                </a:solidFill>
              </a:rPr>
              <a:t> </a:t>
            </a:r>
            <a:r>
              <a:rPr dirty="0" spc="-10">
                <a:solidFill>
                  <a:srgbClr val="D0D0D0"/>
                </a:solidFill>
              </a:rPr>
              <a:t>gitlab</a:t>
            </a:r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0200" y="379475"/>
            <a:ext cx="2354579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"/>
              <a:ext cx="12193523" cy="684885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93191" y="1321308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11118723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118723" y="5152517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93191" y="1321308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0" y="5152517"/>
                  </a:moveTo>
                  <a:lnTo>
                    <a:pt x="11118723" y="5152517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29199"/>
              <a:ext cx="393700" cy="1234440"/>
            </a:xfrm>
            <a:custGeom>
              <a:avLst/>
              <a:gdLst/>
              <a:ahLst/>
              <a:cxnLst/>
              <a:rect l="l" t="t" r="r" b="b"/>
              <a:pathLst>
                <a:path w="393700" h="1234439">
                  <a:moveTo>
                    <a:pt x="393103" y="0"/>
                  </a:moveTo>
                  <a:lnTo>
                    <a:pt x="0" y="0"/>
                  </a:lnTo>
                  <a:lnTo>
                    <a:pt x="0" y="988479"/>
                  </a:lnTo>
                  <a:lnTo>
                    <a:pt x="3164" y="1032662"/>
                  </a:lnTo>
                  <a:lnTo>
                    <a:pt x="12293" y="1074229"/>
                  </a:lnTo>
                  <a:lnTo>
                    <a:pt x="26830" y="1112507"/>
                  </a:lnTo>
                  <a:lnTo>
                    <a:pt x="46224" y="1146810"/>
                  </a:lnTo>
                  <a:lnTo>
                    <a:pt x="97344" y="1200658"/>
                  </a:lnTo>
                  <a:lnTo>
                    <a:pt x="161213" y="1230249"/>
                  </a:lnTo>
                  <a:lnTo>
                    <a:pt x="196545" y="1234211"/>
                  </a:lnTo>
                  <a:lnTo>
                    <a:pt x="393103" y="1234211"/>
                  </a:lnTo>
                  <a:lnTo>
                    <a:pt x="393103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sz="1900" spc="-7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6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040189" y="342900"/>
            <a:ext cx="7580630" cy="4092575"/>
            <a:chOff x="3040189" y="342900"/>
            <a:chExt cx="7580630" cy="409257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2387" y="342900"/>
              <a:ext cx="658368" cy="65379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044951" y="3415283"/>
              <a:ext cx="2889885" cy="1015365"/>
            </a:xfrm>
            <a:custGeom>
              <a:avLst/>
              <a:gdLst/>
              <a:ahLst/>
              <a:cxnLst/>
              <a:rect l="l" t="t" r="r" b="b"/>
              <a:pathLst>
                <a:path w="2889885" h="1015364">
                  <a:moveTo>
                    <a:pt x="0" y="1014983"/>
                  </a:moveTo>
                  <a:lnTo>
                    <a:pt x="2889504" y="1014983"/>
                  </a:lnTo>
                  <a:lnTo>
                    <a:pt x="2889504" y="0"/>
                  </a:lnTo>
                  <a:lnTo>
                    <a:pt x="0" y="0"/>
                  </a:lnTo>
                  <a:lnTo>
                    <a:pt x="0" y="1014983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468579" y="1362001"/>
            <a:ext cx="10547350" cy="163385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480"/>
              </a:spcBef>
            </a:pP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Pipeline</a:t>
            </a:r>
            <a:r>
              <a:rPr dirty="0" sz="1550" spc="1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CI/CD</a:t>
            </a:r>
            <a:r>
              <a:rPr dirty="0" sz="1550" spc="114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dirty="0" sz="1550" spc="5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07842"/>
                </a:solidFill>
                <a:latin typeface="Calibri"/>
                <a:cs typeface="Calibri"/>
              </a:rPr>
              <a:t>définition</a:t>
            </a:r>
            <a:endParaRPr sz="1550">
              <a:latin typeface="Calibri"/>
              <a:cs typeface="Calibri"/>
            </a:endParaRPr>
          </a:p>
          <a:p>
            <a:pPr marL="227329" indent="-214629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27329" algn="l"/>
              </a:tabLst>
            </a:pPr>
            <a:r>
              <a:rPr dirty="0" sz="1400" b="1">
                <a:solidFill>
                  <a:srgbClr val="151515"/>
                </a:solidFill>
                <a:latin typeface="Calibri"/>
                <a:cs typeface="Calibri"/>
              </a:rPr>
              <a:t>Un</a:t>
            </a:r>
            <a:r>
              <a:rPr dirty="0" sz="1400" spc="-60" b="1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51515"/>
                </a:solidFill>
                <a:latin typeface="Calibri"/>
                <a:cs typeface="Calibri"/>
              </a:rPr>
              <a:t>pipeline</a:t>
            </a:r>
            <a:r>
              <a:rPr dirty="0" sz="1400" spc="-90" b="1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51515"/>
                </a:solidFill>
                <a:latin typeface="Calibri"/>
                <a:cs typeface="Calibri"/>
              </a:rPr>
              <a:t>CI/CD</a:t>
            </a:r>
            <a:r>
              <a:rPr dirty="0" sz="1400" spc="-65" b="1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est</a:t>
            </a:r>
            <a:r>
              <a:rPr dirty="0" sz="1400" spc="-4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une</a:t>
            </a:r>
            <a:r>
              <a:rPr dirty="0" sz="1400" spc="-1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série</a:t>
            </a:r>
            <a:r>
              <a:rPr dirty="0" sz="1400" spc="-1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d'étapes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à</a:t>
            </a:r>
            <a:r>
              <a:rPr dirty="0" sz="1400" spc="-5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réaliser</a:t>
            </a:r>
            <a:r>
              <a:rPr dirty="0" sz="1400" spc="-2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en</a:t>
            </a:r>
            <a:r>
              <a:rPr dirty="0" sz="1400" spc="-2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vue</a:t>
            </a:r>
            <a:r>
              <a:rPr dirty="0" sz="1400" spc="-4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de</a:t>
            </a:r>
            <a:r>
              <a:rPr dirty="0" sz="1400" spc="-1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distribuer</a:t>
            </a:r>
            <a:r>
              <a:rPr dirty="0" sz="1400" spc="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une</a:t>
            </a:r>
            <a:r>
              <a:rPr dirty="0" sz="1400" spc="-1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nouvelle</a:t>
            </a:r>
            <a:r>
              <a:rPr dirty="0" sz="1400" spc="-4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version</a:t>
            </a:r>
            <a:r>
              <a:rPr dirty="0" sz="1400" spc="-5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d'un</a:t>
            </a:r>
            <a:r>
              <a:rPr dirty="0" sz="1400" spc="-2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logiciel.</a:t>
            </a:r>
            <a:endParaRPr sz="1400">
              <a:latin typeface="Calibri"/>
              <a:cs typeface="Calibri"/>
            </a:endParaRPr>
          </a:p>
          <a:p>
            <a:pPr marL="227329" indent="-214629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227329" algn="l"/>
              </a:tabLst>
            </a:pP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Les</a:t>
            </a:r>
            <a:r>
              <a:rPr dirty="0" sz="1400" spc="-2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pipelines</a:t>
            </a:r>
            <a:r>
              <a:rPr dirty="0" sz="1400" spc="10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d'intégration</a:t>
            </a:r>
            <a:r>
              <a:rPr dirty="0" sz="1400" spc="-14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et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de</a:t>
            </a:r>
            <a:r>
              <a:rPr dirty="0" sz="1400" spc="-6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distribution</a:t>
            </a:r>
            <a:r>
              <a:rPr dirty="0" sz="1400" spc="-10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continues</a:t>
            </a:r>
            <a:r>
              <a:rPr dirty="0" sz="1400" spc="-9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(CI/CD)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désignent</a:t>
            </a:r>
            <a:r>
              <a:rPr dirty="0" sz="1400" spc="10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une</a:t>
            </a:r>
            <a:r>
              <a:rPr dirty="0" sz="1400" spc="2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pratique</a:t>
            </a:r>
            <a:r>
              <a:rPr dirty="0" sz="1400" spc="2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qui</a:t>
            </a:r>
            <a:r>
              <a:rPr dirty="0" sz="1400" spc="3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consiste</a:t>
            </a:r>
            <a:r>
              <a:rPr dirty="0" sz="1400" spc="-2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à</a:t>
            </a:r>
            <a:r>
              <a:rPr dirty="0" sz="1400" spc="-2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améliorer</a:t>
            </a:r>
            <a:r>
              <a:rPr dirty="0" sz="1400" spc="1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la</a:t>
            </a:r>
            <a:r>
              <a:rPr dirty="0" sz="1400" spc="-2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distribution</a:t>
            </a:r>
            <a:r>
              <a:rPr dirty="0" sz="1400" spc="1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de</a:t>
            </a:r>
            <a:r>
              <a:rPr dirty="0" sz="1400" spc="2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logiciels </a:t>
            </a:r>
            <a:r>
              <a:rPr dirty="0" sz="1400" spc="-50">
                <a:solidFill>
                  <a:srgbClr val="151515"/>
                </a:solidFill>
                <a:latin typeface="Calibri"/>
                <a:cs typeface="Calibri"/>
              </a:rPr>
              <a:t>à</a:t>
            </a:r>
            <a:endParaRPr sz="1400">
              <a:latin typeface="Calibri"/>
              <a:cs typeface="Calibri"/>
            </a:endParaRPr>
          </a:p>
          <a:p>
            <a:pPr marL="186690">
              <a:lnSpc>
                <a:spcPts val="1670"/>
              </a:lnSpc>
              <a:spcBef>
                <a:spcPts val="15"/>
              </a:spcBef>
            </a:pP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l'aide</a:t>
            </a:r>
            <a:r>
              <a:rPr dirty="0" sz="1400" spc="-3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de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l'approche</a:t>
            </a:r>
            <a:r>
              <a:rPr dirty="0" sz="1400" spc="-1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DevOps.</a:t>
            </a:r>
            <a:endParaRPr sz="1400">
              <a:latin typeface="Calibri"/>
              <a:cs typeface="Calibri"/>
            </a:endParaRPr>
          </a:p>
          <a:p>
            <a:pPr marL="186055" indent="-173355">
              <a:lnSpc>
                <a:spcPts val="1670"/>
              </a:lnSpc>
              <a:buFont typeface="Arial MT"/>
              <a:buChar char="•"/>
              <a:tabLst>
                <a:tab pos="186055" algn="l"/>
              </a:tabLst>
            </a:pPr>
            <a:r>
              <a:rPr dirty="0" sz="1400" b="1">
                <a:solidFill>
                  <a:srgbClr val="151515"/>
                </a:solidFill>
                <a:latin typeface="Calibri"/>
                <a:cs typeface="Calibri"/>
              </a:rPr>
              <a:t>Un</a:t>
            </a:r>
            <a:r>
              <a:rPr dirty="0" sz="1400" spc="-15" b="1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51515"/>
                </a:solidFill>
                <a:latin typeface="Calibri"/>
                <a:cs typeface="Calibri"/>
              </a:rPr>
              <a:t>pipeline</a:t>
            </a:r>
            <a:r>
              <a:rPr dirty="0" sz="1400" spc="-90" b="1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51515"/>
                </a:solidFill>
                <a:latin typeface="Calibri"/>
                <a:cs typeface="Calibri"/>
              </a:rPr>
              <a:t>CI/CD</a:t>
            </a:r>
            <a:r>
              <a:rPr dirty="0" sz="1400" spc="-45" b="1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utilise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la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surveillance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et</a:t>
            </a:r>
            <a:r>
              <a:rPr dirty="0" sz="1400" spc="-6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l'automatisation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pour</a:t>
            </a:r>
            <a:r>
              <a:rPr dirty="0" sz="1400" spc="-2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améliorer</a:t>
            </a:r>
            <a:r>
              <a:rPr dirty="0" sz="1400" spc="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le</a:t>
            </a:r>
            <a:r>
              <a:rPr dirty="0" sz="1400" spc="-2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processus</a:t>
            </a:r>
            <a:r>
              <a:rPr dirty="0" sz="1400" spc="2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de</a:t>
            </a:r>
            <a:r>
              <a:rPr dirty="0" sz="1400" spc="1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développement</a:t>
            </a:r>
            <a:r>
              <a:rPr dirty="0" sz="1400" spc="6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des</a:t>
            </a:r>
            <a:r>
              <a:rPr dirty="0" sz="1400" spc="2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applications,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 en</a:t>
            </a:r>
            <a:r>
              <a:rPr dirty="0" sz="1400" spc="-2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particulier</a:t>
            </a:r>
            <a:r>
              <a:rPr dirty="0" sz="1400" spc="4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151515"/>
                </a:solidFill>
                <a:latin typeface="Calibri"/>
                <a:cs typeface="Calibri"/>
              </a:rPr>
              <a:t>lors</a:t>
            </a:r>
            <a:endParaRPr sz="1400">
              <a:latin typeface="Calibri"/>
              <a:cs typeface="Calibri"/>
            </a:endParaRPr>
          </a:p>
          <a:p>
            <a:pPr marL="186690">
              <a:lnSpc>
                <a:spcPct val="100000"/>
              </a:lnSpc>
              <a:spcBef>
                <a:spcPts val="15"/>
              </a:spcBef>
            </a:pP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des</a:t>
            </a:r>
            <a:r>
              <a:rPr dirty="0" sz="1400" spc="-1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phases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 d'intégration</a:t>
            </a:r>
            <a:r>
              <a:rPr dirty="0" sz="1400" spc="-5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et</a:t>
            </a:r>
            <a:r>
              <a:rPr dirty="0" sz="1400" spc="-4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de</a:t>
            </a:r>
            <a:r>
              <a:rPr dirty="0" sz="1400" spc="-1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tests</a:t>
            </a:r>
            <a:r>
              <a:rPr dirty="0" sz="1400" spc="-4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ainsi</a:t>
            </a:r>
            <a:r>
              <a:rPr dirty="0" sz="1400" spc="-3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que</a:t>
            </a:r>
            <a:r>
              <a:rPr dirty="0" sz="1400" spc="1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pendant</a:t>
            </a:r>
            <a:r>
              <a:rPr dirty="0" sz="1400" spc="-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la</a:t>
            </a:r>
            <a:r>
              <a:rPr dirty="0" sz="1400" spc="-2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distribution</a:t>
            </a:r>
            <a:r>
              <a:rPr dirty="0" sz="1400" spc="-2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et</a:t>
            </a:r>
            <a:r>
              <a:rPr dirty="0" sz="1400" spc="-3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le</a:t>
            </a:r>
            <a:r>
              <a:rPr dirty="0" sz="1400" spc="-5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déploiement.</a:t>
            </a:r>
            <a:endParaRPr sz="1400">
              <a:latin typeface="Calibri"/>
              <a:cs typeface="Calibri"/>
            </a:endParaRPr>
          </a:p>
          <a:p>
            <a:pPr marL="186055" indent="-17335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86055" algn="l"/>
              </a:tabLst>
            </a:pP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Le</a:t>
            </a:r>
            <a:r>
              <a:rPr dirty="0" sz="1400" spc="-4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13130"/>
                </a:solidFill>
                <a:latin typeface="Calibri"/>
                <a:cs typeface="Calibri"/>
              </a:rPr>
              <a:t>pipeline</a:t>
            </a:r>
            <a:r>
              <a:rPr dirty="0" sz="1400" spc="-70" b="1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est</a:t>
            </a:r>
            <a:r>
              <a:rPr dirty="0" sz="1400" spc="-3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généralement</a:t>
            </a:r>
            <a:r>
              <a:rPr dirty="0" sz="1400" spc="3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déclenché</a:t>
            </a:r>
            <a:r>
              <a:rPr dirty="0" sz="1400" spc="5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lors</a:t>
            </a:r>
            <a:r>
              <a:rPr dirty="0" sz="1400" spc="-6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de</a:t>
            </a: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 l'envoi</a:t>
            </a:r>
            <a:r>
              <a:rPr dirty="0" sz="1400" spc="-5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de</a:t>
            </a: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code</a:t>
            </a:r>
            <a:r>
              <a:rPr dirty="0" sz="1400" spc="-4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vers</a:t>
            </a:r>
            <a:r>
              <a:rPr dirty="0" sz="1400" spc="-3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le</a:t>
            </a:r>
            <a:r>
              <a:rPr dirty="0" sz="1400" spc="-4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dépôt.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7150">
              <a:lnSpc>
                <a:spcPts val="2345"/>
              </a:lnSpc>
              <a:spcBef>
                <a:spcPts val="114"/>
              </a:spcBef>
            </a:pPr>
            <a:r>
              <a:rPr dirty="0" b="0">
                <a:latin typeface="Calibri"/>
                <a:cs typeface="Calibri"/>
              </a:rPr>
              <a:t>02.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spc="-20"/>
              <a:t>Mettre</a:t>
            </a:r>
            <a:r>
              <a:rPr dirty="0" spc="-75"/>
              <a:t> </a:t>
            </a:r>
            <a:r>
              <a:rPr dirty="0"/>
              <a:t>en</a:t>
            </a:r>
            <a:r>
              <a:rPr dirty="0" spc="-30"/>
              <a:t> </a:t>
            </a:r>
            <a:r>
              <a:rPr dirty="0"/>
              <a:t>place</a:t>
            </a:r>
            <a:r>
              <a:rPr dirty="0" spc="-75"/>
              <a:t> </a:t>
            </a:r>
            <a:r>
              <a:rPr dirty="0"/>
              <a:t>la</a:t>
            </a:r>
            <a:r>
              <a:rPr dirty="0" spc="425"/>
              <a:t> </a:t>
            </a:r>
            <a:r>
              <a:rPr dirty="0"/>
              <a:t>CI/CD</a:t>
            </a:r>
            <a:r>
              <a:rPr dirty="0" spc="-110"/>
              <a:t> </a:t>
            </a:r>
            <a:r>
              <a:rPr dirty="0"/>
              <a:t>avec</a:t>
            </a:r>
            <a:r>
              <a:rPr dirty="0" spc="-40"/>
              <a:t> </a:t>
            </a:r>
            <a:r>
              <a:rPr dirty="0"/>
              <a:t>Gitlab</a:t>
            </a:r>
            <a:r>
              <a:rPr dirty="0" spc="-90"/>
              <a:t> </a:t>
            </a:r>
            <a:r>
              <a:rPr dirty="0" spc="-50"/>
              <a:t>:</a:t>
            </a:r>
          </a:p>
          <a:p>
            <a:pPr marL="57150">
              <a:lnSpc>
                <a:spcPts val="1805"/>
              </a:lnSpc>
            </a:pPr>
            <a:r>
              <a:rPr dirty="0" sz="1550"/>
              <a:t>Définition</a:t>
            </a:r>
            <a:r>
              <a:rPr dirty="0" sz="1550" spc="50"/>
              <a:t> </a:t>
            </a:r>
            <a:r>
              <a:rPr dirty="0" sz="1550" b="0">
                <a:latin typeface="Calibri"/>
                <a:cs typeface="Calibri"/>
              </a:rPr>
              <a:t>du</a:t>
            </a:r>
            <a:r>
              <a:rPr dirty="0" sz="1550" spc="110" b="0">
                <a:latin typeface="Calibri"/>
                <a:cs typeface="Calibri"/>
              </a:rPr>
              <a:t> </a:t>
            </a:r>
            <a:r>
              <a:rPr dirty="0" sz="1550"/>
              <a:t>pipeline</a:t>
            </a:r>
            <a:r>
              <a:rPr dirty="0" sz="1550" spc="60"/>
              <a:t> </a:t>
            </a:r>
            <a:r>
              <a:rPr dirty="0" sz="1550" spc="-20"/>
              <a:t>CI/CD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049714" y="3577539"/>
            <a:ext cx="2880360" cy="54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194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66CC"/>
                </a:solidFill>
                <a:latin typeface="Calibri"/>
                <a:cs typeface="Calibri"/>
              </a:rPr>
              <a:t>Intégration</a:t>
            </a:r>
            <a:r>
              <a:rPr dirty="0" sz="1800" spc="-60">
                <a:solidFill>
                  <a:srgbClr val="0066CC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6CC"/>
                </a:solidFill>
                <a:latin typeface="Calibri"/>
                <a:cs typeface="Calibri"/>
              </a:rPr>
              <a:t>continue</a:t>
            </a:r>
            <a:endParaRPr sz="1800">
              <a:latin typeface="Calibri"/>
              <a:cs typeface="Calibri"/>
            </a:endParaRPr>
          </a:p>
          <a:p>
            <a:pPr marL="321945">
              <a:lnSpc>
                <a:spcPct val="100000"/>
              </a:lnSpc>
              <a:spcBef>
                <a:spcPts val="75"/>
              </a:spcBef>
            </a:pPr>
            <a:r>
              <a:rPr dirty="0" sz="1550">
                <a:solidFill>
                  <a:srgbClr val="FFC000"/>
                </a:solidFill>
                <a:latin typeface="Calibri"/>
                <a:cs typeface="Calibri"/>
              </a:rPr>
              <a:t>Créer</a:t>
            </a:r>
            <a:r>
              <a:rPr dirty="0" sz="1550" spc="8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FFC000"/>
                </a:solidFill>
                <a:latin typeface="Calibri"/>
                <a:cs typeface="Calibri"/>
              </a:rPr>
              <a:t>,Tester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940295" y="3378708"/>
            <a:ext cx="3058795" cy="1184275"/>
          </a:xfrm>
          <a:custGeom>
            <a:avLst/>
            <a:gdLst/>
            <a:ahLst/>
            <a:cxnLst/>
            <a:rect l="l" t="t" r="r" b="b"/>
            <a:pathLst>
              <a:path w="3058795" h="1184275">
                <a:moveTo>
                  <a:pt x="0" y="1184147"/>
                </a:moveTo>
                <a:lnTo>
                  <a:pt x="3058668" y="1184147"/>
                </a:lnTo>
                <a:lnTo>
                  <a:pt x="3058668" y="0"/>
                </a:lnTo>
                <a:lnTo>
                  <a:pt x="0" y="0"/>
                </a:lnTo>
                <a:lnTo>
                  <a:pt x="0" y="1184147"/>
                </a:lnTo>
                <a:close/>
              </a:path>
            </a:pathLst>
          </a:custGeom>
          <a:ln w="9525">
            <a:solidFill>
              <a:srgbClr val="0078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7199503" y="3454654"/>
            <a:ext cx="2340610" cy="546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66CC"/>
                </a:solidFill>
                <a:latin typeface="Calibri"/>
                <a:cs typeface="Calibri"/>
              </a:rPr>
              <a:t>Distribution</a:t>
            </a:r>
            <a:r>
              <a:rPr dirty="0" sz="1800" spc="-85">
                <a:solidFill>
                  <a:srgbClr val="0066CC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6CC"/>
                </a:solidFill>
                <a:latin typeface="Calibri"/>
                <a:cs typeface="Calibri"/>
              </a:rPr>
              <a:t>continue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550">
                <a:solidFill>
                  <a:srgbClr val="FFC000"/>
                </a:solidFill>
                <a:latin typeface="Calibri"/>
                <a:cs typeface="Calibri"/>
              </a:rPr>
              <a:t>Déployer</a:t>
            </a:r>
            <a:r>
              <a:rPr dirty="0" sz="1550" spc="18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FFC000"/>
                </a:solidFill>
                <a:latin typeface="Calibri"/>
                <a:cs typeface="Calibri"/>
              </a:rPr>
              <a:t>,Distribuer</a:t>
            </a:r>
            <a:r>
              <a:rPr dirty="0" sz="1550" spc="13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FFC000"/>
                </a:solidFill>
                <a:latin typeface="Calibri"/>
                <a:cs typeface="Calibri"/>
              </a:rPr>
              <a:t>,Valider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250304" y="3227349"/>
            <a:ext cx="481330" cy="1123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200" spc="-50">
                <a:solidFill>
                  <a:srgbClr val="FFC000"/>
                </a:solidFill>
                <a:latin typeface="Calibri"/>
                <a:cs typeface="Calibri"/>
              </a:rPr>
              <a:t>+</a:t>
            </a:r>
            <a:endParaRPr sz="72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922016" y="4403344"/>
            <a:ext cx="7561580" cy="241300"/>
            <a:chOff x="2922016" y="4403344"/>
            <a:chExt cx="7561580" cy="241300"/>
          </a:xfrm>
        </p:grpSpPr>
        <p:sp>
          <p:nvSpPr>
            <p:cNvPr id="18" name="object 18" descr=""/>
            <p:cNvSpPr/>
            <p:nvPr/>
          </p:nvSpPr>
          <p:spPr>
            <a:xfrm>
              <a:off x="2928366" y="4409694"/>
              <a:ext cx="7548880" cy="228600"/>
            </a:xfrm>
            <a:custGeom>
              <a:avLst/>
              <a:gdLst/>
              <a:ahLst/>
              <a:cxnLst/>
              <a:rect l="l" t="t" r="r" b="b"/>
              <a:pathLst>
                <a:path w="7548880" h="228600">
                  <a:moveTo>
                    <a:pt x="7434072" y="0"/>
                  </a:moveTo>
                  <a:lnTo>
                    <a:pt x="0" y="0"/>
                  </a:lnTo>
                  <a:lnTo>
                    <a:pt x="114300" y="114299"/>
                  </a:lnTo>
                  <a:lnTo>
                    <a:pt x="0" y="228599"/>
                  </a:lnTo>
                  <a:lnTo>
                    <a:pt x="7434072" y="228599"/>
                  </a:lnTo>
                  <a:lnTo>
                    <a:pt x="7548372" y="114299"/>
                  </a:lnTo>
                  <a:lnTo>
                    <a:pt x="7434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928366" y="4409694"/>
              <a:ext cx="7548880" cy="228600"/>
            </a:xfrm>
            <a:custGeom>
              <a:avLst/>
              <a:gdLst/>
              <a:ahLst/>
              <a:cxnLst/>
              <a:rect l="l" t="t" r="r" b="b"/>
              <a:pathLst>
                <a:path w="7548880" h="228600">
                  <a:moveTo>
                    <a:pt x="0" y="0"/>
                  </a:moveTo>
                  <a:lnTo>
                    <a:pt x="7434072" y="0"/>
                  </a:lnTo>
                  <a:lnTo>
                    <a:pt x="7548372" y="114299"/>
                  </a:lnTo>
                  <a:lnTo>
                    <a:pt x="7434072" y="228599"/>
                  </a:lnTo>
                  <a:lnTo>
                    <a:pt x="0" y="228599"/>
                  </a:lnTo>
                  <a:lnTo>
                    <a:pt x="114300" y="1142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75284" y="4360545"/>
            <a:ext cx="7754620" cy="177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15189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pipeline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  <a:spcBef>
                <a:spcPts val="5"/>
              </a:spcBef>
            </a:pP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Intérêt</a:t>
            </a:r>
            <a:r>
              <a:rPr dirty="0" sz="1550" spc="-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dirty="0" sz="1550" spc="1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07842"/>
                </a:solidFill>
                <a:latin typeface="Calibri"/>
                <a:cs typeface="Calibri"/>
              </a:rPr>
              <a:t>pipeline</a:t>
            </a:r>
            <a:endParaRPr sz="155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Avoir</a:t>
            </a:r>
            <a:r>
              <a:rPr dirty="0" sz="1400" spc="-7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une</a:t>
            </a:r>
            <a:r>
              <a:rPr dirty="0" sz="1400" spc="-3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séquence</a:t>
            </a:r>
            <a:r>
              <a:rPr dirty="0" sz="1400" spc="4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reproductible</a:t>
            </a:r>
            <a:r>
              <a:rPr dirty="0" sz="1400" spc="5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de</a:t>
            </a:r>
            <a:r>
              <a:rPr dirty="0" sz="1400" spc="-4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préparation</a:t>
            </a:r>
            <a:r>
              <a:rPr dirty="0" sz="1400" spc="-5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du</a:t>
            </a:r>
            <a:r>
              <a:rPr dirty="0" sz="1400" spc="-2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logiciel </a:t>
            </a: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avant</a:t>
            </a:r>
            <a:r>
              <a:rPr dirty="0" sz="1400" spc="-4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sa</a:t>
            </a:r>
            <a:r>
              <a:rPr dirty="0" sz="1400" spc="-5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mise</a:t>
            </a:r>
            <a:r>
              <a:rPr dirty="0" sz="1400" spc="-1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en</a:t>
            </a:r>
            <a:r>
              <a:rPr dirty="0" sz="1400" spc="-5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production,</a:t>
            </a:r>
            <a:endParaRPr sz="140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Automatiser</a:t>
            </a:r>
            <a:r>
              <a:rPr dirty="0" sz="1400" spc="-6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les</a:t>
            </a:r>
            <a:r>
              <a:rPr dirty="0" sz="1400" spc="-4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étapes</a:t>
            </a:r>
            <a:r>
              <a:rPr dirty="0" sz="1400" spc="-1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de</a:t>
            </a:r>
            <a:r>
              <a:rPr dirty="0" sz="1400" spc="-5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livraison</a:t>
            </a:r>
            <a:r>
              <a:rPr dirty="0" sz="1400" spc="-5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logicielle</a:t>
            </a:r>
            <a:r>
              <a:rPr dirty="0" sz="1400" spc="-2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et</a:t>
            </a:r>
            <a:r>
              <a:rPr dirty="0" sz="1400" spc="-4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ainsi</a:t>
            </a:r>
            <a:r>
              <a:rPr dirty="0" sz="1400" spc="-4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gagner</a:t>
            </a:r>
            <a:r>
              <a:rPr dirty="0" sz="1400" spc="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en</a:t>
            </a:r>
            <a:r>
              <a:rPr dirty="0" sz="1400" spc="-2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temps</a:t>
            </a:r>
            <a:r>
              <a:rPr dirty="0" sz="1400" spc="-4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et</a:t>
            </a:r>
            <a:r>
              <a:rPr dirty="0" sz="1400" spc="-4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en</a:t>
            </a:r>
            <a:r>
              <a:rPr dirty="0" sz="1400" spc="-2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fiabilité</a:t>
            </a:r>
            <a:r>
              <a:rPr dirty="0" sz="1400" spc="-5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dans</a:t>
            </a:r>
            <a:r>
              <a:rPr dirty="0" sz="1400" spc="-4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le</a:t>
            </a:r>
            <a:r>
              <a:rPr dirty="0" sz="1400" spc="-2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déploiement,</a:t>
            </a:r>
            <a:endParaRPr sz="1400">
              <a:latin typeface="Calibri"/>
              <a:cs typeface="Calibri"/>
            </a:endParaRPr>
          </a:p>
          <a:p>
            <a:pPr marL="185420" indent="-172720">
              <a:lnSpc>
                <a:spcPts val="1670"/>
              </a:lnSpc>
              <a:spcBef>
                <a:spcPts val="15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400">
                <a:solidFill>
                  <a:srgbClr val="363B44"/>
                </a:solidFill>
                <a:latin typeface="Calibri"/>
                <a:cs typeface="Calibri"/>
              </a:rPr>
              <a:t>Eliminer</a:t>
            </a:r>
            <a:r>
              <a:rPr dirty="0" sz="1400" spc="-25">
                <a:solidFill>
                  <a:srgbClr val="363B44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63B44"/>
                </a:solidFill>
                <a:latin typeface="Calibri"/>
                <a:cs typeface="Calibri"/>
              </a:rPr>
              <a:t>les</a:t>
            </a:r>
            <a:r>
              <a:rPr dirty="0" sz="1400" spc="-10">
                <a:solidFill>
                  <a:srgbClr val="363B44"/>
                </a:solidFill>
                <a:latin typeface="Calibri"/>
                <a:cs typeface="Calibri"/>
              </a:rPr>
              <a:t> erreurs</a:t>
            </a:r>
            <a:r>
              <a:rPr dirty="0" sz="1400" spc="-40">
                <a:solidFill>
                  <a:srgbClr val="363B44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63B44"/>
                </a:solidFill>
                <a:latin typeface="Calibri"/>
                <a:cs typeface="Calibri"/>
              </a:rPr>
              <a:t>manuelles</a:t>
            </a:r>
            <a:r>
              <a:rPr dirty="0" sz="1400" spc="25">
                <a:solidFill>
                  <a:srgbClr val="363B44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63B44"/>
                </a:solidFill>
                <a:latin typeface="Calibri"/>
                <a:cs typeface="Calibri"/>
              </a:rPr>
              <a:t>et</a:t>
            </a:r>
            <a:r>
              <a:rPr dirty="0" sz="1400" spc="-35">
                <a:solidFill>
                  <a:srgbClr val="363B44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63B44"/>
                </a:solidFill>
                <a:latin typeface="Calibri"/>
                <a:cs typeface="Calibri"/>
              </a:rPr>
              <a:t>normaliser</a:t>
            </a:r>
            <a:r>
              <a:rPr dirty="0" sz="1400" spc="-55">
                <a:solidFill>
                  <a:srgbClr val="363B44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63B44"/>
                </a:solidFill>
                <a:latin typeface="Calibri"/>
                <a:cs typeface="Calibri"/>
              </a:rPr>
              <a:t>les</a:t>
            </a:r>
            <a:r>
              <a:rPr dirty="0" sz="1400" spc="-10">
                <a:solidFill>
                  <a:srgbClr val="363B44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63B44"/>
                </a:solidFill>
                <a:latin typeface="Calibri"/>
                <a:cs typeface="Calibri"/>
              </a:rPr>
              <a:t>boucles</a:t>
            </a:r>
            <a:r>
              <a:rPr dirty="0" sz="1400" spc="-5">
                <a:solidFill>
                  <a:srgbClr val="363B44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63B44"/>
                </a:solidFill>
                <a:latin typeface="Calibri"/>
                <a:cs typeface="Calibri"/>
              </a:rPr>
              <a:t>de</a:t>
            </a:r>
            <a:r>
              <a:rPr dirty="0" sz="1400" spc="-45">
                <a:solidFill>
                  <a:srgbClr val="363B44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63B44"/>
                </a:solidFill>
                <a:latin typeface="Calibri"/>
                <a:cs typeface="Calibri"/>
              </a:rPr>
              <a:t>rétroaction</a:t>
            </a:r>
            <a:r>
              <a:rPr dirty="0" sz="1400" spc="-50">
                <a:solidFill>
                  <a:srgbClr val="363B44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63B44"/>
                </a:solidFill>
                <a:latin typeface="Calibri"/>
                <a:cs typeface="Calibri"/>
              </a:rPr>
              <a:t>des</a:t>
            </a:r>
            <a:r>
              <a:rPr dirty="0" sz="1400" spc="-10">
                <a:solidFill>
                  <a:srgbClr val="363B44"/>
                </a:solidFill>
                <a:latin typeface="Calibri"/>
                <a:cs typeface="Calibri"/>
              </a:rPr>
              <a:t> développeurs,</a:t>
            </a:r>
            <a:endParaRPr sz="1400">
              <a:latin typeface="Calibri"/>
              <a:cs typeface="Calibri"/>
            </a:endParaRPr>
          </a:p>
          <a:p>
            <a:pPr marL="185420" indent="-172720">
              <a:lnSpc>
                <a:spcPts val="1670"/>
              </a:lnSpc>
              <a:buFont typeface="Arial MT"/>
              <a:buChar char="•"/>
              <a:tabLst>
                <a:tab pos="185420" algn="l"/>
              </a:tabLst>
            </a:pPr>
            <a:r>
              <a:rPr dirty="0" sz="1400" spc="-10">
                <a:solidFill>
                  <a:srgbClr val="363B44"/>
                </a:solidFill>
                <a:latin typeface="Calibri"/>
                <a:cs typeface="Calibri"/>
              </a:rPr>
              <a:t>Augmenter</a:t>
            </a:r>
            <a:r>
              <a:rPr dirty="0" sz="1400">
                <a:solidFill>
                  <a:srgbClr val="363B44"/>
                </a:solidFill>
                <a:latin typeface="Calibri"/>
                <a:cs typeface="Calibri"/>
              </a:rPr>
              <a:t> la </a:t>
            </a:r>
            <a:r>
              <a:rPr dirty="0" sz="1400" spc="-10">
                <a:solidFill>
                  <a:srgbClr val="363B44"/>
                </a:solidFill>
                <a:latin typeface="Calibri"/>
                <a:cs typeface="Calibri"/>
              </a:rPr>
              <a:t>vitesse</a:t>
            </a:r>
            <a:r>
              <a:rPr dirty="0" sz="1400" spc="-20">
                <a:solidFill>
                  <a:srgbClr val="363B44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63B44"/>
                </a:solidFill>
                <a:latin typeface="Calibri"/>
                <a:cs typeface="Calibri"/>
              </a:rPr>
              <a:t>d’itération</a:t>
            </a:r>
            <a:r>
              <a:rPr dirty="0" sz="1400" spc="-25">
                <a:solidFill>
                  <a:srgbClr val="363B44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63B44"/>
                </a:solidFill>
                <a:latin typeface="Calibri"/>
                <a:cs typeface="Calibri"/>
              </a:rPr>
              <a:t>des</a:t>
            </a:r>
            <a:r>
              <a:rPr dirty="0" sz="1400" spc="15">
                <a:solidFill>
                  <a:srgbClr val="363B44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63B44"/>
                </a:solidFill>
                <a:latin typeface="Calibri"/>
                <a:cs typeface="Calibri"/>
              </a:rPr>
              <a:t>produits.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pc="-10"/>
              <a:t>Copyright</a:t>
            </a:r>
            <a:r>
              <a:rPr dirty="0" spc="-7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Tout</a:t>
            </a:r>
            <a:r>
              <a:rPr dirty="0" spc="-35"/>
              <a:t> </a:t>
            </a:r>
            <a:r>
              <a:rPr dirty="0"/>
              <a:t>droit</a:t>
            </a:r>
            <a:r>
              <a:rPr dirty="0" spc="-75"/>
              <a:t> </a:t>
            </a:r>
            <a:r>
              <a:rPr dirty="0"/>
              <a:t>réservé</a:t>
            </a:r>
            <a:r>
              <a:rPr dirty="0" spc="-5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 spc="-10"/>
              <a:t>OFPPT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735">
              <a:lnSpc>
                <a:spcPts val="1055"/>
              </a:lnSpc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72" y="0"/>
            <a:ext cx="6489065" cy="6858000"/>
            <a:chOff x="4572" y="0"/>
            <a:chExt cx="6489065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0"/>
              <a:ext cx="6488610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6595"/>
              <a:ext cx="1028700" cy="101498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0566" rIns="0" bIns="0" rtlCol="0" vert="horz">
            <a:spAutoFit/>
          </a:bodyPr>
          <a:lstStyle/>
          <a:p>
            <a:pPr marL="81915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solidFill>
                  <a:srgbClr val="08ACA1"/>
                </a:solidFill>
              </a:rPr>
              <a:t>CHAPITRE</a:t>
            </a:r>
            <a:r>
              <a:rPr dirty="0" sz="2800" spc="-65">
                <a:solidFill>
                  <a:srgbClr val="08ACA1"/>
                </a:solidFill>
              </a:rPr>
              <a:t> </a:t>
            </a:r>
            <a:r>
              <a:rPr dirty="0" sz="2800" spc="-50">
                <a:solidFill>
                  <a:srgbClr val="08ACA1"/>
                </a:solidFill>
              </a:rPr>
              <a:t>1</a:t>
            </a:r>
            <a:endParaRPr sz="2800"/>
          </a:p>
        </p:txBody>
      </p:sp>
      <p:sp>
        <p:nvSpPr>
          <p:cNvPr id="6" name="object 6" descr=""/>
          <p:cNvSpPr txBox="1"/>
          <p:nvPr/>
        </p:nvSpPr>
        <p:spPr>
          <a:xfrm>
            <a:off x="7314692" y="1101090"/>
            <a:ext cx="3550920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 b="1">
                <a:solidFill>
                  <a:srgbClr val="08ACA1"/>
                </a:solidFill>
                <a:latin typeface="Calibri"/>
                <a:cs typeface="Calibri"/>
              </a:rPr>
              <a:t>Introduire</a:t>
            </a:r>
            <a:r>
              <a:rPr dirty="0" sz="2400" spc="-6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8ACA1"/>
                </a:solidFill>
                <a:latin typeface="Calibri"/>
                <a:cs typeface="Calibri"/>
              </a:rPr>
              <a:t>la</a:t>
            </a:r>
            <a:r>
              <a:rPr dirty="0" sz="2400" spc="-4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8ACA1"/>
                </a:solidFill>
                <a:latin typeface="Calibri"/>
                <a:cs typeface="Calibri"/>
              </a:rPr>
              <a:t>chaîne</a:t>
            </a:r>
            <a:r>
              <a:rPr dirty="0" sz="2400" spc="-5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381115" y="2906014"/>
            <a:ext cx="5194300" cy="114998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3535">
              <a:lnSpc>
                <a:spcPct val="102600"/>
              </a:lnSpc>
              <a:spcBef>
                <a:spcPts val="85"/>
              </a:spcBef>
              <a:buAutoNum type="arabicPeriod"/>
              <a:tabLst>
                <a:tab pos="355600" algn="l"/>
              </a:tabLst>
            </a:pPr>
            <a:r>
              <a:rPr dirty="0" sz="1550" b="1">
                <a:solidFill>
                  <a:srgbClr val="EC7C30"/>
                </a:solidFill>
                <a:latin typeface="Calibri"/>
                <a:cs typeface="Calibri"/>
              </a:rPr>
              <a:t>Introduction</a:t>
            </a:r>
            <a:r>
              <a:rPr dirty="0" sz="1550" spc="16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EC7C30"/>
                </a:solidFill>
                <a:latin typeface="Calibri"/>
                <a:cs typeface="Calibri"/>
              </a:rPr>
              <a:t>aux</a:t>
            </a:r>
            <a:r>
              <a:rPr dirty="0" sz="1550" spc="9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EC7C30"/>
                </a:solidFill>
                <a:latin typeface="Calibri"/>
                <a:cs typeface="Calibri"/>
              </a:rPr>
              <a:t>concepts</a:t>
            </a:r>
            <a:r>
              <a:rPr dirty="0" sz="1550" spc="21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EC7C30"/>
                </a:solidFill>
                <a:latin typeface="Calibri"/>
                <a:cs typeface="Calibri"/>
              </a:rPr>
              <a:t>DevOps</a:t>
            </a:r>
            <a:r>
              <a:rPr dirty="0" sz="1550" spc="14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EC7C30"/>
                </a:solidFill>
                <a:latin typeface="Calibri"/>
                <a:cs typeface="Calibri"/>
              </a:rPr>
              <a:t>(definition,</a:t>
            </a:r>
            <a:r>
              <a:rPr dirty="0" sz="1550" spc="8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EC7C30"/>
                </a:solidFill>
                <a:latin typeface="Calibri"/>
                <a:cs typeface="Calibri"/>
              </a:rPr>
              <a:t>avantages, outils)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55600" algn="l"/>
              </a:tabLst>
            </a:pPr>
            <a:r>
              <a:rPr dirty="0" sz="1550">
                <a:solidFill>
                  <a:srgbClr val="D0D0D0"/>
                </a:solidFill>
                <a:latin typeface="Calibri"/>
                <a:cs typeface="Calibri"/>
              </a:rPr>
              <a:t>Lien</a:t>
            </a:r>
            <a:r>
              <a:rPr dirty="0" sz="1550" spc="5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D0D0D0"/>
                </a:solidFill>
                <a:latin typeface="Calibri"/>
                <a:cs typeface="Calibri"/>
              </a:rPr>
              <a:t>entre</a:t>
            </a:r>
            <a:r>
              <a:rPr dirty="0" sz="1550" spc="95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D0D0D0"/>
                </a:solidFill>
                <a:latin typeface="Calibri"/>
                <a:cs typeface="Calibri"/>
              </a:rPr>
              <a:t>l’agilité</a:t>
            </a:r>
            <a:r>
              <a:rPr dirty="0" sz="1550" spc="15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D0D0D0"/>
                </a:solidFill>
                <a:latin typeface="Calibri"/>
                <a:cs typeface="Calibri"/>
              </a:rPr>
              <a:t>et</a:t>
            </a:r>
            <a:r>
              <a:rPr dirty="0" sz="1550" spc="35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D0D0D0"/>
                </a:solidFill>
                <a:latin typeface="Calibri"/>
                <a:cs typeface="Calibri"/>
              </a:rPr>
              <a:t>DevOps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55600" algn="l"/>
              </a:tabLst>
            </a:pPr>
            <a:r>
              <a:rPr dirty="0" sz="1550">
                <a:solidFill>
                  <a:srgbClr val="D0D0D0"/>
                </a:solidFill>
                <a:latin typeface="Calibri"/>
                <a:cs typeface="Calibri"/>
              </a:rPr>
              <a:t>Définition</a:t>
            </a:r>
            <a:r>
              <a:rPr dirty="0" sz="1550" spc="125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dirty="0" sz="1550" spc="9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D0D0D0"/>
                </a:solidFill>
                <a:latin typeface="Calibri"/>
                <a:cs typeface="Calibri"/>
              </a:rPr>
              <a:t>notions</a:t>
            </a:r>
            <a:r>
              <a:rPr dirty="0" sz="1550" spc="13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D0D0D0"/>
                </a:solidFill>
                <a:latin typeface="Calibri"/>
                <a:cs typeface="Calibri"/>
              </a:rPr>
              <a:t>(CI/CD)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"/>
              <a:ext cx="12193523" cy="684885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93191" y="1321308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11118723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118723" y="5152517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93191" y="1321308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0" y="5152517"/>
                  </a:moveTo>
                  <a:lnTo>
                    <a:pt x="11118723" y="5152517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29199"/>
              <a:ext cx="393700" cy="1234440"/>
            </a:xfrm>
            <a:custGeom>
              <a:avLst/>
              <a:gdLst/>
              <a:ahLst/>
              <a:cxnLst/>
              <a:rect l="l" t="t" r="r" b="b"/>
              <a:pathLst>
                <a:path w="393700" h="1234439">
                  <a:moveTo>
                    <a:pt x="393103" y="0"/>
                  </a:moveTo>
                  <a:lnTo>
                    <a:pt x="0" y="0"/>
                  </a:lnTo>
                  <a:lnTo>
                    <a:pt x="0" y="988479"/>
                  </a:lnTo>
                  <a:lnTo>
                    <a:pt x="3164" y="1032662"/>
                  </a:lnTo>
                  <a:lnTo>
                    <a:pt x="12293" y="1074229"/>
                  </a:lnTo>
                  <a:lnTo>
                    <a:pt x="26830" y="1112507"/>
                  </a:lnTo>
                  <a:lnTo>
                    <a:pt x="46224" y="1146810"/>
                  </a:lnTo>
                  <a:lnTo>
                    <a:pt x="97344" y="1200658"/>
                  </a:lnTo>
                  <a:lnTo>
                    <a:pt x="161213" y="1230249"/>
                  </a:lnTo>
                  <a:lnTo>
                    <a:pt x="196545" y="1234211"/>
                  </a:lnTo>
                  <a:lnTo>
                    <a:pt x="393103" y="1234211"/>
                  </a:lnTo>
                  <a:lnTo>
                    <a:pt x="393103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sz="1900" spc="-7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6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2388" y="342900"/>
            <a:ext cx="658368" cy="653796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468579" y="1684782"/>
            <a:ext cx="10426700" cy="30346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46685">
              <a:lnSpc>
                <a:spcPct val="100000"/>
              </a:lnSpc>
              <a:spcBef>
                <a:spcPts val="130"/>
              </a:spcBef>
            </a:pP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Éléments</a:t>
            </a:r>
            <a:r>
              <a:rPr dirty="0" sz="1550" spc="6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d'un</a:t>
            </a:r>
            <a:r>
              <a:rPr dirty="0" sz="1550" spc="10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pipeline</a:t>
            </a:r>
            <a:r>
              <a:rPr dirty="0" sz="1550" spc="-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CI/CD</a:t>
            </a:r>
            <a:r>
              <a:rPr dirty="0" sz="1550" spc="15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(workflow</a:t>
            </a:r>
            <a:r>
              <a:rPr dirty="0" sz="1550" spc="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dirty="0" sz="1550" spc="6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07842"/>
                </a:solidFill>
                <a:latin typeface="Calibri"/>
                <a:cs typeface="Calibri"/>
              </a:rPr>
              <a:t>pipeline):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550">
              <a:latin typeface="Calibri"/>
              <a:cs typeface="Calibri"/>
            </a:endParaRPr>
          </a:p>
          <a:p>
            <a:pPr marL="186055" indent="-173355">
              <a:lnSpc>
                <a:spcPct val="100000"/>
              </a:lnSpc>
              <a:buFont typeface="Arial MT"/>
              <a:buChar char="•"/>
              <a:tabLst>
                <a:tab pos="186055" algn="l"/>
              </a:tabLst>
            </a:pP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Les</a:t>
            </a:r>
            <a:r>
              <a:rPr dirty="0" sz="1400" spc="-5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étapes</a:t>
            </a:r>
            <a:r>
              <a:rPr dirty="0" sz="1400" spc="-3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qui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constituent</a:t>
            </a:r>
            <a:r>
              <a:rPr dirty="0" sz="1400" spc="1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51515"/>
                </a:solidFill>
                <a:latin typeface="Calibri"/>
                <a:cs typeface="Calibri"/>
              </a:rPr>
              <a:t>un</a:t>
            </a:r>
            <a:r>
              <a:rPr dirty="0" sz="1400" spc="-25" b="1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51515"/>
                </a:solidFill>
                <a:latin typeface="Calibri"/>
                <a:cs typeface="Calibri"/>
              </a:rPr>
              <a:t>pipeline</a:t>
            </a:r>
            <a:r>
              <a:rPr dirty="0" sz="1400" spc="-90" b="1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51515"/>
                </a:solidFill>
                <a:latin typeface="Calibri"/>
                <a:cs typeface="Calibri"/>
              </a:rPr>
              <a:t>CI/CD</a:t>
            </a:r>
            <a:r>
              <a:rPr dirty="0" sz="1400" spc="-65" b="1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sont</a:t>
            </a:r>
            <a:r>
              <a:rPr dirty="0" sz="1400" spc="-3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des</a:t>
            </a:r>
            <a:r>
              <a:rPr dirty="0" sz="1400" spc="-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sous-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ensembles</a:t>
            </a:r>
            <a:r>
              <a:rPr dirty="0" sz="1400" spc="5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distincts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de</a:t>
            </a:r>
            <a:r>
              <a:rPr dirty="0" sz="1400" spc="-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tâches</a:t>
            </a:r>
            <a:r>
              <a:rPr dirty="0" sz="1400" spc="-4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regroupés</a:t>
            </a:r>
            <a:r>
              <a:rPr dirty="0" sz="1400" spc="3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dans</a:t>
            </a:r>
            <a:r>
              <a:rPr dirty="0" sz="1400" spc="-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ce</a:t>
            </a:r>
            <a:r>
              <a:rPr dirty="0" sz="1400" spc="-4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que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nous</a:t>
            </a:r>
            <a:r>
              <a:rPr dirty="0" sz="1400" spc="-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appelons</a:t>
            </a:r>
            <a:r>
              <a:rPr dirty="0" sz="1400" spc="3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51515"/>
                </a:solidFill>
                <a:latin typeface="Calibri"/>
                <a:cs typeface="Calibri"/>
              </a:rPr>
              <a:t>une</a:t>
            </a:r>
            <a:r>
              <a:rPr dirty="0" sz="1400" spc="-45" b="1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b="1" i="1">
                <a:solidFill>
                  <a:srgbClr val="151515"/>
                </a:solidFill>
                <a:latin typeface="Calibri"/>
                <a:cs typeface="Calibri"/>
              </a:rPr>
              <a:t>phase</a:t>
            </a:r>
            <a:r>
              <a:rPr dirty="0" sz="1400" spc="-80" b="1" i="1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25" b="1" i="1">
                <a:solidFill>
                  <a:srgbClr val="151515"/>
                </a:solidFill>
                <a:latin typeface="Calibri"/>
                <a:cs typeface="Calibri"/>
              </a:rPr>
              <a:t>de</a:t>
            </a:r>
            <a:endParaRPr sz="1400">
              <a:latin typeface="Calibri"/>
              <a:cs typeface="Calibri"/>
            </a:endParaRPr>
          </a:p>
          <a:p>
            <a:pPr marL="186690">
              <a:lnSpc>
                <a:spcPct val="100000"/>
              </a:lnSpc>
              <a:spcBef>
                <a:spcPts val="845"/>
              </a:spcBef>
            </a:pPr>
            <a:r>
              <a:rPr dirty="0" sz="1400" spc="-10" b="1" i="1">
                <a:solidFill>
                  <a:srgbClr val="151515"/>
                </a:solidFill>
                <a:latin typeface="Calibri"/>
                <a:cs typeface="Calibri"/>
              </a:rPr>
              <a:t>pipeline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186055" indent="-17335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86055" algn="l"/>
              </a:tabLst>
            </a:pP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Voici</a:t>
            </a:r>
            <a:r>
              <a:rPr dirty="0" sz="1400" spc="-5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les</a:t>
            </a:r>
            <a:r>
              <a:rPr dirty="0" sz="1400" spc="-2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phases</a:t>
            </a:r>
            <a:r>
              <a:rPr dirty="0" sz="1400" spc="-2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de</a:t>
            </a:r>
            <a:r>
              <a:rPr dirty="0" sz="1400" spc="-2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pipeline les</a:t>
            </a:r>
            <a:r>
              <a:rPr dirty="0" sz="1400" spc="-5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plus</a:t>
            </a:r>
            <a:r>
              <a:rPr dirty="0" sz="1400" spc="-2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courantes</a:t>
            </a:r>
            <a:r>
              <a:rPr dirty="0" sz="1400" spc="-3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15151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lvl="1" marL="533400" indent="-69850">
              <a:lnSpc>
                <a:spcPct val="100000"/>
              </a:lnSpc>
              <a:spcBef>
                <a:spcPts val="840"/>
              </a:spcBef>
              <a:buSzPct val="92857"/>
              <a:buFont typeface="Arial MT"/>
              <a:buChar char="•"/>
              <a:tabLst>
                <a:tab pos="533400" algn="l"/>
              </a:tabLst>
            </a:pPr>
            <a:r>
              <a:rPr dirty="0" sz="1400" b="1">
                <a:solidFill>
                  <a:srgbClr val="151515"/>
                </a:solidFill>
                <a:latin typeface="Calibri"/>
                <a:cs typeface="Calibri"/>
              </a:rPr>
              <a:t>Création</a:t>
            </a:r>
            <a:r>
              <a:rPr dirty="0" sz="1400" spc="-85" b="1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: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compilation</a:t>
            </a:r>
            <a:r>
              <a:rPr dirty="0" sz="1400" spc="-4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de</a:t>
            </a:r>
            <a:r>
              <a:rPr dirty="0" sz="1400" spc="4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l'application.</a:t>
            </a:r>
            <a:endParaRPr sz="1400">
              <a:latin typeface="Calibri"/>
              <a:cs typeface="Calibri"/>
            </a:endParaRPr>
          </a:p>
          <a:p>
            <a:pPr lvl="1" marL="533400" indent="-69850">
              <a:lnSpc>
                <a:spcPct val="100000"/>
              </a:lnSpc>
              <a:spcBef>
                <a:spcPts val="845"/>
              </a:spcBef>
              <a:buSzPct val="92857"/>
              <a:buFont typeface="Arial MT"/>
              <a:buChar char="•"/>
              <a:tabLst>
                <a:tab pos="533400" algn="l"/>
              </a:tabLst>
            </a:pPr>
            <a:r>
              <a:rPr dirty="0" sz="1400" spc="-25" b="1">
                <a:solidFill>
                  <a:srgbClr val="151515"/>
                </a:solidFill>
                <a:latin typeface="Calibri"/>
                <a:cs typeface="Calibri"/>
              </a:rPr>
              <a:t>Test</a:t>
            </a:r>
            <a:r>
              <a:rPr dirty="0" sz="1400" spc="-55" b="1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:</a:t>
            </a:r>
            <a:r>
              <a:rPr dirty="0" sz="1400" spc="-5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test</a:t>
            </a:r>
            <a:r>
              <a:rPr dirty="0" sz="1400" spc="-3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du</a:t>
            </a:r>
            <a:r>
              <a:rPr dirty="0" sz="1400" spc="-4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code.</a:t>
            </a:r>
            <a:r>
              <a:rPr dirty="0" sz="1400" spc="-2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L'automatisation</a:t>
            </a:r>
            <a:r>
              <a:rPr dirty="0" sz="1400" spc="-6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permet</a:t>
            </a:r>
            <a:r>
              <a:rPr dirty="0" sz="1400" spc="-3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ici</a:t>
            </a:r>
            <a:r>
              <a:rPr dirty="0" sz="1400" spc="-2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d'épargner</a:t>
            </a:r>
            <a:r>
              <a:rPr dirty="0" sz="1400" spc="5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du</a:t>
            </a:r>
            <a:r>
              <a:rPr dirty="0" sz="1400" spc="-4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temps et</a:t>
            </a:r>
            <a:r>
              <a:rPr dirty="0" sz="1400" spc="-3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des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efforts.</a:t>
            </a:r>
            <a:endParaRPr sz="1400">
              <a:latin typeface="Calibri"/>
              <a:cs typeface="Calibri"/>
            </a:endParaRPr>
          </a:p>
          <a:p>
            <a:pPr lvl="1" marL="533400" indent="-69850">
              <a:lnSpc>
                <a:spcPct val="100000"/>
              </a:lnSpc>
              <a:spcBef>
                <a:spcPts val="840"/>
              </a:spcBef>
              <a:buSzPct val="92857"/>
              <a:buFont typeface="Arial MT"/>
              <a:buChar char="•"/>
              <a:tabLst>
                <a:tab pos="533400" algn="l"/>
              </a:tabLst>
            </a:pPr>
            <a:r>
              <a:rPr dirty="0" sz="1400" b="1">
                <a:solidFill>
                  <a:srgbClr val="151515"/>
                </a:solidFill>
                <a:latin typeface="Calibri"/>
                <a:cs typeface="Calibri"/>
              </a:rPr>
              <a:t>Lancement</a:t>
            </a:r>
            <a:r>
              <a:rPr dirty="0" sz="1400" spc="-35" b="1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51515"/>
                </a:solidFill>
                <a:latin typeface="Calibri"/>
                <a:cs typeface="Calibri"/>
              </a:rPr>
              <a:t>(distribution)</a:t>
            </a:r>
            <a:r>
              <a:rPr dirty="0" sz="1400" spc="-65" b="1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:</a:t>
            </a:r>
            <a:r>
              <a:rPr dirty="0" sz="1400" spc="1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distribution</a:t>
            </a:r>
            <a:r>
              <a:rPr dirty="0" sz="1400" spc="4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de</a:t>
            </a:r>
            <a:r>
              <a:rPr dirty="0" sz="1400" spc="5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l'application</a:t>
            </a:r>
            <a:r>
              <a:rPr dirty="0" sz="1400" spc="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au</a:t>
            </a:r>
            <a:r>
              <a:rPr dirty="0" sz="1400" spc="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référentiel.</a:t>
            </a:r>
            <a:endParaRPr sz="1400">
              <a:latin typeface="Calibri"/>
              <a:cs typeface="Calibri"/>
            </a:endParaRPr>
          </a:p>
          <a:p>
            <a:pPr lvl="1" marL="533400" indent="-69850">
              <a:lnSpc>
                <a:spcPct val="100000"/>
              </a:lnSpc>
              <a:spcBef>
                <a:spcPts val="840"/>
              </a:spcBef>
              <a:buSzPct val="92857"/>
              <a:buFont typeface="Arial MT"/>
              <a:buChar char="•"/>
              <a:tabLst>
                <a:tab pos="533400" algn="l"/>
              </a:tabLst>
            </a:pPr>
            <a:r>
              <a:rPr dirty="0" sz="1400" b="1">
                <a:solidFill>
                  <a:srgbClr val="151515"/>
                </a:solidFill>
                <a:latin typeface="Calibri"/>
                <a:cs typeface="Calibri"/>
              </a:rPr>
              <a:t>Déploiement</a:t>
            </a:r>
            <a:r>
              <a:rPr dirty="0" sz="1400" spc="-120" b="1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:</a:t>
            </a:r>
            <a:r>
              <a:rPr dirty="0" sz="1400" spc="-4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déploiement</a:t>
            </a:r>
            <a:r>
              <a:rPr dirty="0" sz="1400" spc="5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du</a:t>
            </a:r>
            <a:r>
              <a:rPr dirty="0" sz="1400" spc="1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code</a:t>
            </a:r>
            <a:r>
              <a:rPr dirty="0" sz="1400" spc="-3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en</a:t>
            </a:r>
            <a:r>
              <a:rPr dirty="0" sz="1400" spc="1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production.</a:t>
            </a:r>
            <a:endParaRPr sz="1400">
              <a:latin typeface="Calibri"/>
              <a:cs typeface="Calibri"/>
            </a:endParaRPr>
          </a:p>
          <a:p>
            <a:pPr lvl="1" marL="533400" indent="-69850">
              <a:lnSpc>
                <a:spcPct val="100000"/>
              </a:lnSpc>
              <a:spcBef>
                <a:spcPts val="845"/>
              </a:spcBef>
              <a:buSzPct val="92857"/>
              <a:buFont typeface="Arial MT"/>
              <a:buChar char="•"/>
              <a:tabLst>
                <a:tab pos="533400" algn="l"/>
              </a:tabLst>
            </a:pPr>
            <a:r>
              <a:rPr dirty="0" sz="1400" spc="-10" b="1">
                <a:solidFill>
                  <a:srgbClr val="151515"/>
                </a:solidFill>
                <a:latin typeface="Calibri"/>
                <a:cs typeface="Calibri"/>
              </a:rPr>
              <a:t>Validation</a:t>
            </a:r>
            <a:r>
              <a:rPr dirty="0" sz="1400" spc="-100" b="1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51515"/>
                </a:solidFill>
                <a:latin typeface="Calibri"/>
                <a:cs typeface="Calibri"/>
              </a:rPr>
              <a:t>et</a:t>
            </a:r>
            <a:r>
              <a:rPr dirty="0" sz="1400" spc="-60" b="1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51515"/>
                </a:solidFill>
                <a:latin typeface="Calibri"/>
                <a:cs typeface="Calibri"/>
              </a:rPr>
              <a:t>conformité</a:t>
            </a:r>
            <a:r>
              <a:rPr dirty="0" sz="1400" spc="-70" b="1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:</a:t>
            </a:r>
            <a:r>
              <a:rPr dirty="0" sz="1400" spc="-3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ces</a:t>
            </a:r>
            <a:r>
              <a:rPr dirty="0" sz="1400" spc="1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étapes</a:t>
            </a:r>
            <a:r>
              <a:rPr dirty="0" sz="1400" spc="1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de</a:t>
            </a:r>
            <a:r>
              <a:rPr dirty="0" sz="1400" spc="-3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validation</a:t>
            </a:r>
            <a:r>
              <a:rPr dirty="0" sz="1400" spc="-3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sont</a:t>
            </a:r>
            <a:r>
              <a:rPr dirty="0" sz="1400" spc="-1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à</a:t>
            </a:r>
            <a:r>
              <a:rPr dirty="0" sz="1400" spc="-3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adapter</a:t>
            </a:r>
            <a:r>
              <a:rPr dirty="0" sz="1400" spc="-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en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fonction</a:t>
            </a:r>
            <a:r>
              <a:rPr dirty="0" sz="1400" spc="-3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des</a:t>
            </a:r>
            <a:r>
              <a:rPr dirty="0" sz="1400" spc="1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51515"/>
                </a:solidFill>
                <a:latin typeface="Calibri"/>
                <a:cs typeface="Calibri"/>
              </a:rPr>
              <a:t>besoins.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pc="-10"/>
              <a:t>Copyright</a:t>
            </a:r>
            <a:r>
              <a:rPr dirty="0" spc="-7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Tout</a:t>
            </a:r>
            <a:r>
              <a:rPr dirty="0" spc="-35"/>
              <a:t> </a:t>
            </a:r>
            <a:r>
              <a:rPr dirty="0"/>
              <a:t>droit</a:t>
            </a:r>
            <a:r>
              <a:rPr dirty="0" spc="-75"/>
              <a:t> </a:t>
            </a:r>
            <a:r>
              <a:rPr dirty="0"/>
              <a:t>réservé</a:t>
            </a:r>
            <a:r>
              <a:rPr dirty="0" spc="-5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 spc="-10"/>
              <a:t>OFPPT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735">
              <a:lnSpc>
                <a:spcPts val="1055"/>
              </a:lnSpc>
            </a:pPr>
            <a:fld id="{81D60167-4931-47E6-BA6A-407CBD079E47}" type="slidenum">
              <a:rPr dirty="0" spc="-25"/>
              <a:t>39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7150">
              <a:lnSpc>
                <a:spcPts val="2345"/>
              </a:lnSpc>
              <a:spcBef>
                <a:spcPts val="114"/>
              </a:spcBef>
            </a:pPr>
            <a:r>
              <a:rPr dirty="0" b="0">
                <a:latin typeface="Calibri"/>
                <a:cs typeface="Calibri"/>
              </a:rPr>
              <a:t>02.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spc="-20"/>
              <a:t>Mettre</a:t>
            </a:r>
            <a:r>
              <a:rPr dirty="0" spc="-75"/>
              <a:t> </a:t>
            </a:r>
            <a:r>
              <a:rPr dirty="0"/>
              <a:t>en</a:t>
            </a:r>
            <a:r>
              <a:rPr dirty="0" spc="-30"/>
              <a:t> </a:t>
            </a:r>
            <a:r>
              <a:rPr dirty="0"/>
              <a:t>place</a:t>
            </a:r>
            <a:r>
              <a:rPr dirty="0" spc="-75"/>
              <a:t> </a:t>
            </a:r>
            <a:r>
              <a:rPr dirty="0"/>
              <a:t>la</a:t>
            </a:r>
            <a:r>
              <a:rPr dirty="0" spc="425"/>
              <a:t> </a:t>
            </a:r>
            <a:r>
              <a:rPr dirty="0"/>
              <a:t>CI/CD</a:t>
            </a:r>
            <a:r>
              <a:rPr dirty="0" spc="-110"/>
              <a:t> </a:t>
            </a:r>
            <a:r>
              <a:rPr dirty="0"/>
              <a:t>avec</a:t>
            </a:r>
            <a:r>
              <a:rPr dirty="0" spc="-40"/>
              <a:t> </a:t>
            </a:r>
            <a:r>
              <a:rPr dirty="0"/>
              <a:t>Gitlab</a:t>
            </a:r>
            <a:r>
              <a:rPr dirty="0" spc="-90"/>
              <a:t> </a:t>
            </a:r>
            <a:r>
              <a:rPr dirty="0" spc="-50"/>
              <a:t>:</a:t>
            </a:r>
          </a:p>
          <a:p>
            <a:pPr marL="57150">
              <a:lnSpc>
                <a:spcPts val="1805"/>
              </a:lnSpc>
            </a:pPr>
            <a:r>
              <a:rPr dirty="0" sz="1550"/>
              <a:t>Définition</a:t>
            </a:r>
            <a:r>
              <a:rPr dirty="0" sz="1550" spc="50"/>
              <a:t> </a:t>
            </a:r>
            <a:r>
              <a:rPr dirty="0" sz="1550" b="0">
                <a:latin typeface="Calibri"/>
                <a:cs typeface="Calibri"/>
              </a:rPr>
              <a:t>du</a:t>
            </a:r>
            <a:r>
              <a:rPr dirty="0" sz="1550" spc="110" b="0">
                <a:latin typeface="Calibri"/>
                <a:cs typeface="Calibri"/>
              </a:rPr>
              <a:t> </a:t>
            </a:r>
            <a:r>
              <a:rPr dirty="0" sz="1550"/>
              <a:t>pipeline</a:t>
            </a:r>
            <a:r>
              <a:rPr dirty="0" sz="1550" spc="60"/>
              <a:t> </a:t>
            </a:r>
            <a:r>
              <a:rPr dirty="0" sz="1550" spc="-20"/>
              <a:t>CI/CD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72" y="0"/>
            <a:ext cx="6487795" cy="6858000"/>
            <a:chOff x="4572" y="0"/>
            <a:chExt cx="6487795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0"/>
              <a:ext cx="6487667" cy="68579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6595"/>
              <a:ext cx="1028700" cy="101498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7923" y="379475"/>
              <a:ext cx="2002536" cy="6492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74356" y="62560"/>
            <a:ext cx="167322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" b="0">
                <a:latin typeface="Calibri Light"/>
                <a:cs typeface="Calibri Light"/>
              </a:rPr>
              <a:t>CHAPIT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674356" y="735279"/>
            <a:ext cx="994410" cy="695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>
                <a:solidFill>
                  <a:srgbClr val="007842"/>
                </a:solidFill>
                <a:latin typeface="Calibri Light"/>
                <a:cs typeface="Calibri Light"/>
              </a:rPr>
              <a:t>RE</a:t>
            </a:r>
            <a:r>
              <a:rPr dirty="0" sz="4400" spc="-130">
                <a:solidFill>
                  <a:srgbClr val="007842"/>
                </a:solidFill>
                <a:latin typeface="Calibri Light"/>
                <a:cs typeface="Calibri Light"/>
              </a:rPr>
              <a:t> </a:t>
            </a:r>
            <a:r>
              <a:rPr dirty="0" sz="4400" spc="-50">
                <a:solidFill>
                  <a:srgbClr val="007842"/>
                </a:solidFill>
                <a:latin typeface="Calibri Light"/>
                <a:cs typeface="Calibri Light"/>
              </a:rPr>
              <a:t>2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17514" y="1235455"/>
            <a:ext cx="4645660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38400" algn="l"/>
              </a:tabLst>
            </a:pPr>
            <a:r>
              <a:rPr dirty="0" sz="2400" spc="-10" b="1">
                <a:solidFill>
                  <a:srgbClr val="007842"/>
                </a:solidFill>
                <a:latin typeface="Calibri"/>
                <a:cs typeface="Calibri"/>
              </a:rPr>
              <a:t>Mettre</a:t>
            </a:r>
            <a:r>
              <a:rPr dirty="0" sz="2400" spc="-9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dirty="0" sz="2400" spc="-6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7842"/>
                </a:solidFill>
                <a:latin typeface="Calibri"/>
                <a:cs typeface="Calibri"/>
              </a:rPr>
              <a:t>place</a:t>
            </a:r>
            <a:r>
              <a:rPr dirty="0" sz="2400" spc="-9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007842"/>
                </a:solidFill>
                <a:latin typeface="Calibri"/>
                <a:cs typeface="Calibri"/>
              </a:rPr>
              <a:t>la</a:t>
            </a:r>
            <a:r>
              <a:rPr dirty="0" sz="2400" b="1">
                <a:solidFill>
                  <a:srgbClr val="007842"/>
                </a:solidFill>
                <a:latin typeface="Calibri"/>
                <a:cs typeface="Calibri"/>
              </a:rPr>
              <a:t>	CI/CD</a:t>
            </a:r>
            <a:r>
              <a:rPr dirty="0" sz="2400" spc="-11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dirty="0" sz="2400" spc="-6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354965" algn="l"/>
              </a:tabLst>
            </a:pPr>
            <a:r>
              <a:rPr dirty="0"/>
              <a:t>Définition</a:t>
            </a:r>
            <a:r>
              <a:rPr dirty="0" spc="130"/>
              <a:t> </a:t>
            </a:r>
            <a:r>
              <a:rPr dirty="0"/>
              <a:t>de</a:t>
            </a:r>
            <a:r>
              <a:rPr dirty="0" spc="110"/>
              <a:t> </a:t>
            </a:r>
            <a:r>
              <a:rPr dirty="0"/>
              <a:t>gitlab</a:t>
            </a:r>
            <a:r>
              <a:rPr dirty="0" spc="50"/>
              <a:t> </a:t>
            </a:r>
            <a:r>
              <a:rPr dirty="0" spc="-10"/>
              <a:t>CI/CD</a:t>
            </a:r>
          </a:p>
          <a:p>
            <a:pPr marL="354965" indent="-342265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354965" algn="l"/>
              </a:tabLst>
            </a:pPr>
            <a:r>
              <a:rPr dirty="0"/>
              <a:t>Définition</a:t>
            </a:r>
            <a:r>
              <a:rPr dirty="0" spc="-35"/>
              <a:t> </a:t>
            </a:r>
            <a:r>
              <a:rPr dirty="0"/>
              <a:t>de</a:t>
            </a:r>
            <a:r>
              <a:rPr dirty="0" spc="10"/>
              <a:t> </a:t>
            </a:r>
            <a:r>
              <a:rPr dirty="0"/>
              <a:t>pipeline</a:t>
            </a:r>
            <a:r>
              <a:rPr dirty="0" spc="-25"/>
              <a:t> </a:t>
            </a:r>
            <a:r>
              <a:rPr dirty="0"/>
              <a:t>CI/CD:</a:t>
            </a:r>
            <a:r>
              <a:rPr dirty="0" spc="-25"/>
              <a:t> </a:t>
            </a:r>
            <a:r>
              <a:rPr dirty="0"/>
              <a:t>intérêt</a:t>
            </a:r>
            <a:r>
              <a:rPr dirty="0" spc="-20"/>
              <a:t> </a:t>
            </a:r>
            <a:r>
              <a:rPr dirty="0"/>
              <a:t>et</a:t>
            </a:r>
            <a:r>
              <a:rPr dirty="0" spc="-15"/>
              <a:t> </a:t>
            </a:r>
            <a:r>
              <a:rPr dirty="0" spc="-10"/>
              <a:t>étapes</a:t>
            </a:r>
          </a:p>
          <a:p>
            <a:pPr marL="354965" indent="-34226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54965" algn="l"/>
              </a:tabLst>
            </a:pPr>
            <a:r>
              <a:rPr dirty="0" b="1">
                <a:solidFill>
                  <a:srgbClr val="FFC000"/>
                </a:solidFill>
                <a:latin typeface="Calibri"/>
                <a:cs typeface="Calibri"/>
              </a:rPr>
              <a:t>Architecture</a:t>
            </a:r>
            <a:r>
              <a:rPr dirty="0" spc="-70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FFC000"/>
                </a:solidFill>
                <a:latin typeface="Calibri"/>
                <a:cs typeface="Calibri"/>
              </a:rPr>
              <a:t>de</a:t>
            </a:r>
            <a:r>
              <a:rPr dirty="0" spc="15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pc="-10" b="1">
                <a:solidFill>
                  <a:srgbClr val="FFC000"/>
                </a:solidFill>
                <a:latin typeface="Calibri"/>
                <a:cs typeface="Calibri"/>
              </a:rPr>
              <a:t>pipeline</a:t>
            </a:r>
          </a:p>
          <a:p>
            <a:pPr marL="354965" indent="-34226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54965" algn="l"/>
              </a:tabLst>
            </a:pPr>
            <a:r>
              <a:rPr dirty="0">
                <a:solidFill>
                  <a:srgbClr val="D0D0D0"/>
                </a:solidFill>
              </a:rPr>
              <a:t>Configuration</a:t>
            </a:r>
            <a:r>
              <a:rPr dirty="0" spc="-30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de</a:t>
            </a:r>
            <a:r>
              <a:rPr dirty="0" spc="25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pipeline</a:t>
            </a:r>
            <a:r>
              <a:rPr dirty="0" spc="-15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:</a:t>
            </a:r>
            <a:r>
              <a:rPr dirty="0" spc="25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stages</a:t>
            </a:r>
            <a:r>
              <a:rPr dirty="0" spc="-65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,jobs</a:t>
            </a:r>
            <a:r>
              <a:rPr dirty="0" spc="10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,fichier</a:t>
            </a:r>
            <a:r>
              <a:rPr dirty="0" spc="-30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.gtilab-</a:t>
            </a:r>
            <a:r>
              <a:rPr dirty="0" spc="-10">
                <a:solidFill>
                  <a:srgbClr val="D0D0D0"/>
                </a:solidFill>
              </a:rPr>
              <a:t>ci.yml</a:t>
            </a:r>
          </a:p>
          <a:p>
            <a:pPr marL="354965" indent="-342265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354965" algn="l"/>
              </a:tabLst>
            </a:pPr>
            <a:r>
              <a:rPr dirty="0">
                <a:solidFill>
                  <a:srgbClr val="D0D0D0"/>
                </a:solidFill>
              </a:rPr>
              <a:t>Manipulation</a:t>
            </a:r>
            <a:r>
              <a:rPr dirty="0" spc="-100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de</a:t>
            </a:r>
            <a:r>
              <a:rPr dirty="0" spc="80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pipeline</a:t>
            </a:r>
            <a:r>
              <a:rPr dirty="0" spc="-40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avec</a:t>
            </a:r>
            <a:r>
              <a:rPr dirty="0" spc="25">
                <a:solidFill>
                  <a:srgbClr val="D0D0D0"/>
                </a:solidFill>
              </a:rPr>
              <a:t> </a:t>
            </a:r>
            <a:r>
              <a:rPr dirty="0" spc="-10">
                <a:solidFill>
                  <a:srgbClr val="D0D0D0"/>
                </a:solidFill>
              </a:rPr>
              <a:t>gitlab</a:t>
            </a:r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0200" y="379475"/>
            <a:ext cx="2354579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"/>
              <a:ext cx="12193523" cy="684885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70916" y="1289303"/>
              <a:ext cx="11118850" cy="5157470"/>
            </a:xfrm>
            <a:custGeom>
              <a:avLst/>
              <a:gdLst/>
              <a:ahLst/>
              <a:cxnLst/>
              <a:rect l="l" t="t" r="r" b="b"/>
              <a:pathLst>
                <a:path w="11118850" h="5157470">
                  <a:moveTo>
                    <a:pt x="11118723" y="0"/>
                  </a:moveTo>
                  <a:lnTo>
                    <a:pt x="0" y="0"/>
                  </a:lnTo>
                  <a:lnTo>
                    <a:pt x="0" y="5157089"/>
                  </a:lnTo>
                  <a:lnTo>
                    <a:pt x="11118723" y="5157089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0916" y="1289303"/>
              <a:ext cx="11118850" cy="5157470"/>
            </a:xfrm>
            <a:custGeom>
              <a:avLst/>
              <a:gdLst/>
              <a:ahLst/>
              <a:cxnLst/>
              <a:rect l="l" t="t" r="r" b="b"/>
              <a:pathLst>
                <a:path w="11118850" h="5157470">
                  <a:moveTo>
                    <a:pt x="0" y="5157089"/>
                  </a:moveTo>
                  <a:lnTo>
                    <a:pt x="11118723" y="5157089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157089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3152" y="4997196"/>
              <a:ext cx="393700" cy="1234440"/>
            </a:xfrm>
            <a:custGeom>
              <a:avLst/>
              <a:gdLst/>
              <a:ahLst/>
              <a:cxnLst/>
              <a:rect l="l" t="t" r="r" b="b"/>
              <a:pathLst>
                <a:path w="393700" h="1234439">
                  <a:moveTo>
                    <a:pt x="393103" y="0"/>
                  </a:moveTo>
                  <a:lnTo>
                    <a:pt x="0" y="0"/>
                  </a:lnTo>
                  <a:lnTo>
                    <a:pt x="0" y="988479"/>
                  </a:lnTo>
                  <a:lnTo>
                    <a:pt x="3163" y="1032662"/>
                  </a:lnTo>
                  <a:lnTo>
                    <a:pt x="12293" y="1074229"/>
                  </a:lnTo>
                  <a:lnTo>
                    <a:pt x="26830" y="1112507"/>
                  </a:lnTo>
                  <a:lnTo>
                    <a:pt x="46224" y="1146809"/>
                  </a:lnTo>
                  <a:lnTo>
                    <a:pt x="97345" y="1200658"/>
                  </a:lnTo>
                  <a:lnTo>
                    <a:pt x="161213" y="1230248"/>
                  </a:lnTo>
                  <a:lnTo>
                    <a:pt x="196545" y="1234211"/>
                  </a:lnTo>
                  <a:lnTo>
                    <a:pt x="393103" y="1234211"/>
                  </a:lnTo>
                  <a:lnTo>
                    <a:pt x="393103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sz="1900" spc="-7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6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79849" y="342900"/>
            <a:ext cx="9940925" cy="4238625"/>
            <a:chOff x="679849" y="342900"/>
            <a:chExt cx="9940925" cy="423862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79843" y="2130285"/>
              <a:ext cx="694690" cy="1993900"/>
            </a:xfrm>
            <a:custGeom>
              <a:avLst/>
              <a:gdLst/>
              <a:ahLst/>
              <a:cxnLst/>
              <a:rect l="l" t="t" r="r" b="b"/>
              <a:pathLst>
                <a:path w="694690" h="1993900">
                  <a:moveTo>
                    <a:pt x="583311" y="1957755"/>
                  </a:moveTo>
                  <a:lnTo>
                    <a:pt x="511683" y="1957755"/>
                  </a:lnTo>
                  <a:lnTo>
                    <a:pt x="511683" y="1898345"/>
                  </a:lnTo>
                  <a:lnTo>
                    <a:pt x="511683" y="1892693"/>
                  </a:lnTo>
                  <a:lnTo>
                    <a:pt x="511683" y="1787093"/>
                  </a:lnTo>
                  <a:lnTo>
                    <a:pt x="511683" y="1784261"/>
                  </a:lnTo>
                  <a:lnTo>
                    <a:pt x="511683" y="1722983"/>
                  </a:lnTo>
                  <a:lnTo>
                    <a:pt x="509854" y="1713738"/>
                  </a:lnTo>
                  <a:lnTo>
                    <a:pt x="504850" y="1706257"/>
                  </a:lnTo>
                  <a:lnTo>
                    <a:pt x="497357" y="1701241"/>
                  </a:lnTo>
                  <a:lnTo>
                    <a:pt x="488111" y="1699412"/>
                  </a:lnTo>
                  <a:lnTo>
                    <a:pt x="423087" y="1699412"/>
                  </a:lnTo>
                  <a:lnTo>
                    <a:pt x="423087" y="1839899"/>
                  </a:lnTo>
                  <a:lnTo>
                    <a:pt x="370306" y="1892693"/>
                  </a:lnTo>
                  <a:lnTo>
                    <a:pt x="357111" y="1879498"/>
                  </a:lnTo>
                  <a:lnTo>
                    <a:pt x="396697" y="1839899"/>
                  </a:lnTo>
                  <a:lnTo>
                    <a:pt x="357111" y="1800301"/>
                  </a:lnTo>
                  <a:lnTo>
                    <a:pt x="370306" y="1787093"/>
                  </a:lnTo>
                  <a:lnTo>
                    <a:pt x="423087" y="1839899"/>
                  </a:lnTo>
                  <a:lnTo>
                    <a:pt x="423087" y="1699412"/>
                  </a:lnTo>
                  <a:lnTo>
                    <a:pt x="339191" y="1699412"/>
                  </a:lnTo>
                  <a:lnTo>
                    <a:pt x="339191" y="1791804"/>
                  </a:lnTo>
                  <a:lnTo>
                    <a:pt x="294894" y="1898345"/>
                  </a:lnTo>
                  <a:lnTo>
                    <a:pt x="280060" y="1891753"/>
                  </a:lnTo>
                  <a:lnTo>
                    <a:pt x="277939" y="1890814"/>
                  </a:lnTo>
                  <a:lnTo>
                    <a:pt x="321449" y="1786153"/>
                  </a:lnTo>
                  <a:lnTo>
                    <a:pt x="322237" y="1784261"/>
                  </a:lnTo>
                  <a:lnTo>
                    <a:pt x="339191" y="1791804"/>
                  </a:lnTo>
                  <a:lnTo>
                    <a:pt x="339191" y="1699412"/>
                  </a:lnTo>
                  <a:lnTo>
                    <a:pt x="259080" y="1699412"/>
                  </a:lnTo>
                  <a:lnTo>
                    <a:pt x="259080" y="1799348"/>
                  </a:lnTo>
                  <a:lnTo>
                    <a:pt x="219494" y="1838947"/>
                  </a:lnTo>
                  <a:lnTo>
                    <a:pt x="259080" y="1878545"/>
                  </a:lnTo>
                  <a:lnTo>
                    <a:pt x="245884" y="1891753"/>
                  </a:lnTo>
                  <a:lnTo>
                    <a:pt x="193103" y="1838947"/>
                  </a:lnTo>
                  <a:lnTo>
                    <a:pt x="245884" y="1786153"/>
                  </a:lnTo>
                  <a:lnTo>
                    <a:pt x="259080" y="1799348"/>
                  </a:lnTo>
                  <a:lnTo>
                    <a:pt x="259080" y="1699412"/>
                  </a:lnTo>
                  <a:lnTo>
                    <a:pt x="129019" y="1699412"/>
                  </a:lnTo>
                  <a:lnTo>
                    <a:pt x="119773" y="1701241"/>
                  </a:lnTo>
                  <a:lnTo>
                    <a:pt x="112293" y="1706257"/>
                  </a:lnTo>
                  <a:lnTo>
                    <a:pt x="107289" y="1713738"/>
                  </a:lnTo>
                  <a:lnTo>
                    <a:pt x="105460" y="1722983"/>
                  </a:lnTo>
                  <a:lnTo>
                    <a:pt x="105460" y="1957755"/>
                  </a:lnTo>
                  <a:lnTo>
                    <a:pt x="33832" y="1957755"/>
                  </a:lnTo>
                  <a:lnTo>
                    <a:pt x="33832" y="1970011"/>
                  </a:lnTo>
                  <a:lnTo>
                    <a:pt x="35648" y="1979256"/>
                  </a:lnTo>
                  <a:lnTo>
                    <a:pt x="40665" y="1986737"/>
                  </a:lnTo>
                  <a:lnTo>
                    <a:pt x="48145" y="1991753"/>
                  </a:lnTo>
                  <a:lnTo>
                    <a:pt x="57391" y="1993582"/>
                  </a:lnTo>
                  <a:lnTo>
                    <a:pt x="559752" y="1993582"/>
                  </a:lnTo>
                  <a:lnTo>
                    <a:pt x="568998" y="1991753"/>
                  </a:lnTo>
                  <a:lnTo>
                    <a:pt x="576478" y="1986737"/>
                  </a:lnTo>
                  <a:lnTo>
                    <a:pt x="581482" y="1979256"/>
                  </a:lnTo>
                  <a:lnTo>
                    <a:pt x="583311" y="1970011"/>
                  </a:lnTo>
                  <a:lnTo>
                    <a:pt x="583311" y="1957755"/>
                  </a:lnTo>
                  <a:close/>
                </a:path>
                <a:path w="694690" h="1993900">
                  <a:moveTo>
                    <a:pt x="616292" y="1857806"/>
                  </a:moveTo>
                  <a:lnTo>
                    <a:pt x="600278" y="1719211"/>
                  </a:lnTo>
                  <a:lnTo>
                    <a:pt x="590257" y="1680438"/>
                  </a:lnTo>
                  <a:lnTo>
                    <a:pt x="565404" y="1649450"/>
                  </a:lnTo>
                  <a:lnTo>
                    <a:pt x="518223" y="1617395"/>
                  </a:lnTo>
                  <a:lnTo>
                    <a:pt x="518045" y="1617268"/>
                  </a:lnTo>
                  <a:lnTo>
                    <a:pt x="498563" y="1607019"/>
                  </a:lnTo>
                  <a:lnTo>
                    <a:pt x="492772" y="1603971"/>
                  </a:lnTo>
                  <a:lnTo>
                    <a:pt x="466432" y="1592872"/>
                  </a:lnTo>
                  <a:lnTo>
                    <a:pt x="466623" y="1557997"/>
                  </a:lnTo>
                  <a:lnTo>
                    <a:pt x="466877" y="1529702"/>
                  </a:lnTo>
                  <a:lnTo>
                    <a:pt x="467766" y="1439189"/>
                  </a:lnTo>
                  <a:lnTo>
                    <a:pt x="468122" y="1399387"/>
                  </a:lnTo>
                  <a:lnTo>
                    <a:pt x="468312" y="1361884"/>
                  </a:lnTo>
                  <a:lnTo>
                    <a:pt x="468236" y="1356220"/>
                  </a:lnTo>
                  <a:lnTo>
                    <a:pt x="467969" y="1347736"/>
                  </a:lnTo>
                  <a:lnTo>
                    <a:pt x="450075" y="1281404"/>
                  </a:lnTo>
                  <a:lnTo>
                    <a:pt x="418363" y="1239774"/>
                  </a:lnTo>
                  <a:lnTo>
                    <a:pt x="418363" y="1439189"/>
                  </a:lnTo>
                  <a:lnTo>
                    <a:pt x="401726" y="1480781"/>
                  </a:lnTo>
                  <a:lnTo>
                    <a:pt x="381609" y="1501330"/>
                  </a:lnTo>
                  <a:lnTo>
                    <a:pt x="381609" y="1596644"/>
                  </a:lnTo>
                  <a:lnTo>
                    <a:pt x="363626" y="1601444"/>
                  </a:lnTo>
                  <a:lnTo>
                    <a:pt x="345211" y="1604657"/>
                  </a:lnTo>
                  <a:lnTo>
                    <a:pt x="326605" y="1606461"/>
                  </a:lnTo>
                  <a:lnTo>
                    <a:pt x="308089" y="1607019"/>
                  </a:lnTo>
                  <a:lnTo>
                    <a:pt x="289585" y="1606461"/>
                  </a:lnTo>
                  <a:lnTo>
                    <a:pt x="270979" y="1604657"/>
                  </a:lnTo>
                  <a:lnTo>
                    <a:pt x="252564" y="1601444"/>
                  </a:lnTo>
                  <a:lnTo>
                    <a:pt x="234581" y="1596644"/>
                  </a:lnTo>
                  <a:lnTo>
                    <a:pt x="241604" y="1589316"/>
                  </a:lnTo>
                  <a:lnTo>
                    <a:pt x="246951" y="1580388"/>
                  </a:lnTo>
                  <a:lnTo>
                    <a:pt x="250355" y="1570393"/>
                  </a:lnTo>
                  <a:lnTo>
                    <a:pt x="251548" y="1559877"/>
                  </a:lnTo>
                  <a:lnTo>
                    <a:pt x="251548" y="1557997"/>
                  </a:lnTo>
                  <a:lnTo>
                    <a:pt x="279285" y="1566481"/>
                  </a:lnTo>
                  <a:lnTo>
                    <a:pt x="308089" y="1569300"/>
                  </a:lnTo>
                  <a:lnTo>
                    <a:pt x="336905" y="1566481"/>
                  </a:lnTo>
                  <a:lnTo>
                    <a:pt x="364642" y="1557997"/>
                  </a:lnTo>
                  <a:lnTo>
                    <a:pt x="364642" y="1559877"/>
                  </a:lnTo>
                  <a:lnTo>
                    <a:pt x="365836" y="1570266"/>
                  </a:lnTo>
                  <a:lnTo>
                    <a:pt x="369239" y="1580032"/>
                  </a:lnTo>
                  <a:lnTo>
                    <a:pt x="374586" y="1588909"/>
                  </a:lnTo>
                  <a:lnTo>
                    <a:pt x="381609" y="1596644"/>
                  </a:lnTo>
                  <a:lnTo>
                    <a:pt x="381609" y="1501330"/>
                  </a:lnTo>
                  <a:lnTo>
                    <a:pt x="371475" y="1511681"/>
                  </a:lnTo>
                  <a:lnTo>
                    <a:pt x="331685" y="1528953"/>
                  </a:lnTo>
                  <a:lnTo>
                    <a:pt x="286410" y="1529702"/>
                  </a:lnTo>
                  <a:lnTo>
                    <a:pt x="227863" y="1498587"/>
                  </a:lnTo>
                  <a:lnTo>
                    <a:pt x="196875" y="1439189"/>
                  </a:lnTo>
                  <a:lnTo>
                    <a:pt x="203479" y="1361884"/>
                  </a:lnTo>
                  <a:lnTo>
                    <a:pt x="411772" y="1361884"/>
                  </a:lnTo>
                  <a:lnTo>
                    <a:pt x="418363" y="1439189"/>
                  </a:lnTo>
                  <a:lnTo>
                    <a:pt x="418363" y="1239774"/>
                  </a:lnTo>
                  <a:lnTo>
                    <a:pt x="406869" y="1228280"/>
                  </a:lnTo>
                  <a:lnTo>
                    <a:pt x="389280" y="1216685"/>
                  </a:lnTo>
                  <a:lnTo>
                    <a:pt x="377837" y="1209141"/>
                  </a:lnTo>
                  <a:lnTo>
                    <a:pt x="374065" y="1207262"/>
                  </a:lnTo>
                  <a:lnTo>
                    <a:pt x="368414" y="1207262"/>
                  </a:lnTo>
                  <a:lnTo>
                    <a:pt x="365582" y="1210081"/>
                  </a:lnTo>
                  <a:lnTo>
                    <a:pt x="357111" y="1216685"/>
                  </a:lnTo>
                  <a:lnTo>
                    <a:pt x="347675" y="1203490"/>
                  </a:lnTo>
                  <a:lnTo>
                    <a:pt x="344855" y="1198765"/>
                  </a:lnTo>
                  <a:lnTo>
                    <a:pt x="340144" y="1195946"/>
                  </a:lnTo>
                  <a:lnTo>
                    <a:pt x="308089" y="1192174"/>
                  </a:lnTo>
                  <a:lnTo>
                    <a:pt x="279971" y="1194765"/>
                  </a:lnTo>
                  <a:lnTo>
                    <a:pt x="227241" y="1214450"/>
                  </a:lnTo>
                  <a:lnTo>
                    <a:pt x="180632" y="1257185"/>
                  </a:lnTo>
                  <a:lnTo>
                    <a:pt x="152857" y="1320850"/>
                  </a:lnTo>
                  <a:lnTo>
                    <a:pt x="149745" y="1356220"/>
                  </a:lnTo>
                  <a:lnTo>
                    <a:pt x="149745" y="1592872"/>
                  </a:lnTo>
                  <a:lnTo>
                    <a:pt x="123418" y="1604365"/>
                  </a:lnTo>
                  <a:lnTo>
                    <a:pt x="73939" y="1632648"/>
                  </a:lnTo>
                  <a:lnTo>
                    <a:pt x="36728" y="1663661"/>
                  </a:lnTo>
                  <a:lnTo>
                    <a:pt x="18846" y="1699171"/>
                  </a:lnTo>
                  <a:lnTo>
                    <a:pt x="0" y="1857806"/>
                  </a:lnTo>
                  <a:lnTo>
                    <a:pt x="0" y="1874164"/>
                  </a:lnTo>
                  <a:lnTo>
                    <a:pt x="23456" y="1911553"/>
                  </a:lnTo>
                  <a:lnTo>
                    <a:pt x="63220" y="1933028"/>
                  </a:lnTo>
                  <a:lnTo>
                    <a:pt x="77177" y="1938896"/>
                  </a:lnTo>
                  <a:lnTo>
                    <a:pt x="85661" y="1938896"/>
                  </a:lnTo>
                  <a:lnTo>
                    <a:pt x="85661" y="1902117"/>
                  </a:lnTo>
                  <a:lnTo>
                    <a:pt x="75082" y="1897545"/>
                  </a:lnTo>
                  <a:lnTo>
                    <a:pt x="64579" y="1892338"/>
                  </a:lnTo>
                  <a:lnTo>
                    <a:pt x="54254" y="1886610"/>
                  </a:lnTo>
                  <a:lnTo>
                    <a:pt x="44196" y="1880438"/>
                  </a:lnTo>
                  <a:lnTo>
                    <a:pt x="38544" y="1876666"/>
                  </a:lnTo>
                  <a:lnTo>
                    <a:pt x="35712" y="1870062"/>
                  </a:lnTo>
                  <a:lnTo>
                    <a:pt x="36652" y="1863471"/>
                  </a:lnTo>
                  <a:lnTo>
                    <a:pt x="53619" y="1722043"/>
                  </a:lnTo>
                  <a:lnTo>
                    <a:pt x="53619" y="1720164"/>
                  </a:lnTo>
                  <a:lnTo>
                    <a:pt x="55549" y="1707832"/>
                  </a:lnTo>
                  <a:lnTo>
                    <a:pt x="96545" y="1661807"/>
                  </a:lnTo>
                  <a:lnTo>
                    <a:pt x="152831" y="1631721"/>
                  </a:lnTo>
                  <a:lnTo>
                    <a:pt x="188391" y="1617395"/>
                  </a:lnTo>
                  <a:lnTo>
                    <a:pt x="212267" y="1628825"/>
                  </a:lnTo>
                  <a:lnTo>
                    <a:pt x="240817" y="1637423"/>
                  </a:lnTo>
                  <a:lnTo>
                    <a:pt x="273088" y="1642846"/>
                  </a:lnTo>
                  <a:lnTo>
                    <a:pt x="308089" y="1644738"/>
                  </a:lnTo>
                  <a:lnTo>
                    <a:pt x="343103" y="1642846"/>
                  </a:lnTo>
                  <a:lnTo>
                    <a:pt x="375361" y="1637423"/>
                  </a:lnTo>
                  <a:lnTo>
                    <a:pt x="403923" y="1628825"/>
                  </a:lnTo>
                  <a:lnTo>
                    <a:pt x="427799" y="1617395"/>
                  </a:lnTo>
                  <a:lnTo>
                    <a:pt x="463753" y="1631721"/>
                  </a:lnTo>
                  <a:lnTo>
                    <a:pt x="519772" y="1661807"/>
                  </a:lnTo>
                  <a:lnTo>
                    <a:pt x="549719" y="1686483"/>
                  </a:lnTo>
                  <a:lnTo>
                    <a:pt x="579539" y="1862518"/>
                  </a:lnTo>
                  <a:lnTo>
                    <a:pt x="580478" y="1869122"/>
                  </a:lnTo>
                  <a:lnTo>
                    <a:pt x="541515" y="1896592"/>
                  </a:lnTo>
                  <a:lnTo>
                    <a:pt x="530529" y="1901177"/>
                  </a:lnTo>
                  <a:lnTo>
                    <a:pt x="530529" y="1937943"/>
                  </a:lnTo>
                  <a:lnTo>
                    <a:pt x="539013" y="1937943"/>
                  </a:lnTo>
                  <a:lnTo>
                    <a:pt x="552970" y="1932482"/>
                  </a:lnTo>
                  <a:lnTo>
                    <a:pt x="592734" y="1910613"/>
                  </a:lnTo>
                  <a:lnTo>
                    <a:pt x="616191" y="1873084"/>
                  </a:lnTo>
                  <a:lnTo>
                    <a:pt x="616292" y="1857806"/>
                  </a:lnTo>
                  <a:close/>
                </a:path>
                <a:path w="694690" h="1993900">
                  <a:moveTo>
                    <a:pt x="659206" y="745502"/>
                  </a:moveTo>
                  <a:lnTo>
                    <a:pt x="640346" y="745502"/>
                  </a:lnTo>
                  <a:lnTo>
                    <a:pt x="640346" y="764362"/>
                  </a:lnTo>
                  <a:lnTo>
                    <a:pt x="640270" y="774915"/>
                  </a:lnTo>
                  <a:lnTo>
                    <a:pt x="633831" y="781354"/>
                  </a:lnTo>
                  <a:lnTo>
                    <a:pt x="625817" y="781431"/>
                  </a:lnTo>
                  <a:lnTo>
                    <a:pt x="145935" y="781431"/>
                  </a:lnTo>
                  <a:lnTo>
                    <a:pt x="137922" y="781380"/>
                  </a:lnTo>
                  <a:lnTo>
                    <a:pt x="131445" y="774915"/>
                  </a:lnTo>
                  <a:lnTo>
                    <a:pt x="131381" y="764362"/>
                  </a:lnTo>
                  <a:lnTo>
                    <a:pt x="197370" y="764362"/>
                  </a:lnTo>
                  <a:lnTo>
                    <a:pt x="197370" y="523938"/>
                  </a:lnTo>
                  <a:lnTo>
                    <a:pt x="203860" y="517436"/>
                  </a:lnTo>
                  <a:lnTo>
                    <a:pt x="567855" y="517436"/>
                  </a:lnTo>
                  <a:lnTo>
                    <a:pt x="574344" y="523938"/>
                  </a:lnTo>
                  <a:lnTo>
                    <a:pt x="574370" y="764362"/>
                  </a:lnTo>
                  <a:lnTo>
                    <a:pt x="640346" y="764362"/>
                  </a:lnTo>
                  <a:lnTo>
                    <a:pt x="640346" y="745502"/>
                  </a:lnTo>
                  <a:lnTo>
                    <a:pt x="593229" y="745502"/>
                  </a:lnTo>
                  <a:lnTo>
                    <a:pt x="593229" y="531952"/>
                  </a:lnTo>
                  <a:lnTo>
                    <a:pt x="590562" y="518922"/>
                  </a:lnTo>
                  <a:lnTo>
                    <a:pt x="589546" y="517436"/>
                  </a:lnTo>
                  <a:lnTo>
                    <a:pt x="583349" y="508317"/>
                  </a:lnTo>
                  <a:lnTo>
                    <a:pt x="572693" y="501167"/>
                  </a:lnTo>
                  <a:lnTo>
                    <a:pt x="559663" y="498576"/>
                  </a:lnTo>
                  <a:lnTo>
                    <a:pt x="211874" y="498576"/>
                  </a:lnTo>
                  <a:lnTo>
                    <a:pt x="198882" y="501218"/>
                  </a:lnTo>
                  <a:lnTo>
                    <a:pt x="188290" y="508368"/>
                  </a:lnTo>
                  <a:lnTo>
                    <a:pt x="181140" y="518972"/>
                  </a:lnTo>
                  <a:lnTo>
                    <a:pt x="178511" y="531952"/>
                  </a:lnTo>
                  <a:lnTo>
                    <a:pt x="178511" y="745502"/>
                  </a:lnTo>
                  <a:lnTo>
                    <a:pt x="112534" y="745502"/>
                  </a:lnTo>
                  <a:lnTo>
                    <a:pt x="112534" y="766940"/>
                  </a:lnTo>
                  <a:lnTo>
                    <a:pt x="115214" y="779894"/>
                  </a:lnTo>
                  <a:lnTo>
                    <a:pt x="122364" y="790473"/>
                  </a:lnTo>
                  <a:lnTo>
                    <a:pt x="132943" y="797610"/>
                  </a:lnTo>
                  <a:lnTo>
                    <a:pt x="145897" y="800290"/>
                  </a:lnTo>
                  <a:lnTo>
                    <a:pt x="625868" y="800290"/>
                  </a:lnTo>
                  <a:lnTo>
                    <a:pt x="659193" y="766940"/>
                  </a:lnTo>
                  <a:lnTo>
                    <a:pt x="659206" y="745502"/>
                  </a:lnTo>
                  <a:close/>
                </a:path>
                <a:path w="694690" h="1993900">
                  <a:moveTo>
                    <a:pt x="694385" y="660577"/>
                  </a:moveTo>
                  <a:lnTo>
                    <a:pt x="677951" y="526211"/>
                  </a:lnTo>
                  <a:lnTo>
                    <a:pt x="659307" y="475856"/>
                  </a:lnTo>
                  <a:lnTo>
                    <a:pt x="619404" y="443865"/>
                  </a:lnTo>
                  <a:lnTo>
                    <a:pt x="560298" y="414324"/>
                  </a:lnTo>
                  <a:lnTo>
                    <a:pt x="558520" y="413651"/>
                  </a:lnTo>
                  <a:lnTo>
                    <a:pt x="528739" y="402336"/>
                  </a:lnTo>
                  <a:lnTo>
                    <a:pt x="483082" y="383628"/>
                  </a:lnTo>
                  <a:lnTo>
                    <a:pt x="483082" y="403987"/>
                  </a:lnTo>
                  <a:lnTo>
                    <a:pt x="459663" y="412775"/>
                  </a:lnTo>
                  <a:lnTo>
                    <a:pt x="435495" y="418934"/>
                  </a:lnTo>
                  <a:lnTo>
                    <a:pt x="410806" y="422414"/>
                  </a:lnTo>
                  <a:lnTo>
                    <a:pt x="385813" y="423176"/>
                  </a:lnTo>
                  <a:lnTo>
                    <a:pt x="360819" y="422414"/>
                  </a:lnTo>
                  <a:lnTo>
                    <a:pt x="336130" y="418934"/>
                  </a:lnTo>
                  <a:lnTo>
                    <a:pt x="315417" y="413651"/>
                  </a:lnTo>
                  <a:lnTo>
                    <a:pt x="311962" y="412762"/>
                  </a:lnTo>
                  <a:lnTo>
                    <a:pt x="288556" y="403961"/>
                  </a:lnTo>
                  <a:lnTo>
                    <a:pt x="296405" y="400735"/>
                  </a:lnTo>
                  <a:lnTo>
                    <a:pt x="306044" y="394995"/>
                  </a:lnTo>
                  <a:lnTo>
                    <a:pt x="313436" y="386867"/>
                  </a:lnTo>
                  <a:lnTo>
                    <a:pt x="318147" y="376948"/>
                  </a:lnTo>
                  <a:lnTo>
                    <a:pt x="319684" y="366610"/>
                  </a:lnTo>
                  <a:lnTo>
                    <a:pt x="319786" y="350037"/>
                  </a:lnTo>
                  <a:lnTo>
                    <a:pt x="352005" y="362445"/>
                  </a:lnTo>
                  <a:lnTo>
                    <a:pt x="385787" y="366610"/>
                  </a:lnTo>
                  <a:lnTo>
                    <a:pt x="419557" y="362508"/>
                  </a:lnTo>
                  <a:lnTo>
                    <a:pt x="451789" y="350164"/>
                  </a:lnTo>
                  <a:lnTo>
                    <a:pt x="451904" y="366610"/>
                  </a:lnTo>
                  <a:lnTo>
                    <a:pt x="475170" y="400735"/>
                  </a:lnTo>
                  <a:lnTo>
                    <a:pt x="483082" y="403987"/>
                  </a:lnTo>
                  <a:lnTo>
                    <a:pt x="483082" y="383628"/>
                  </a:lnTo>
                  <a:lnTo>
                    <a:pt x="475246" y="380415"/>
                  </a:lnTo>
                  <a:lnTo>
                    <a:pt x="470623" y="373494"/>
                  </a:lnTo>
                  <a:lnTo>
                    <a:pt x="470649" y="350164"/>
                  </a:lnTo>
                  <a:lnTo>
                    <a:pt x="470649" y="350037"/>
                  </a:lnTo>
                  <a:lnTo>
                    <a:pt x="470649" y="347751"/>
                  </a:lnTo>
                  <a:lnTo>
                    <a:pt x="470700" y="338010"/>
                  </a:lnTo>
                  <a:lnTo>
                    <a:pt x="494487" y="315442"/>
                  </a:lnTo>
                  <a:lnTo>
                    <a:pt x="512254" y="288290"/>
                  </a:lnTo>
                  <a:lnTo>
                    <a:pt x="523367" y="257822"/>
                  </a:lnTo>
                  <a:lnTo>
                    <a:pt x="527227" y="225183"/>
                  </a:lnTo>
                  <a:lnTo>
                    <a:pt x="527227" y="197840"/>
                  </a:lnTo>
                  <a:lnTo>
                    <a:pt x="532091" y="199859"/>
                  </a:lnTo>
                  <a:lnTo>
                    <a:pt x="537298" y="200964"/>
                  </a:lnTo>
                  <a:lnTo>
                    <a:pt x="542594" y="201066"/>
                  </a:lnTo>
                  <a:lnTo>
                    <a:pt x="547801" y="201066"/>
                  </a:lnTo>
                  <a:lnTo>
                    <a:pt x="551014" y="197840"/>
                  </a:lnTo>
                  <a:lnTo>
                    <a:pt x="552018" y="196850"/>
                  </a:lnTo>
                  <a:lnTo>
                    <a:pt x="551929" y="190055"/>
                  </a:lnTo>
                  <a:lnTo>
                    <a:pt x="551853" y="189623"/>
                  </a:lnTo>
                  <a:lnTo>
                    <a:pt x="547839" y="177546"/>
                  </a:lnTo>
                  <a:lnTo>
                    <a:pt x="541985" y="159994"/>
                  </a:lnTo>
                  <a:lnTo>
                    <a:pt x="538962" y="149885"/>
                  </a:lnTo>
                  <a:lnTo>
                    <a:pt x="536371" y="140195"/>
                  </a:lnTo>
                  <a:lnTo>
                    <a:pt x="533971" y="129870"/>
                  </a:lnTo>
                  <a:lnTo>
                    <a:pt x="532015" y="120091"/>
                  </a:lnTo>
                  <a:lnTo>
                    <a:pt x="527951" y="107683"/>
                  </a:lnTo>
                  <a:lnTo>
                    <a:pt x="527951" y="177546"/>
                  </a:lnTo>
                  <a:lnTo>
                    <a:pt x="512559" y="166103"/>
                  </a:lnTo>
                  <a:lnTo>
                    <a:pt x="508368" y="161836"/>
                  </a:lnTo>
                  <a:lnTo>
                    <a:pt x="508368" y="187032"/>
                  </a:lnTo>
                  <a:lnTo>
                    <a:pt x="508368" y="225183"/>
                  </a:lnTo>
                  <a:lnTo>
                    <a:pt x="498779" y="272872"/>
                  </a:lnTo>
                  <a:lnTo>
                    <a:pt x="472567" y="311823"/>
                  </a:lnTo>
                  <a:lnTo>
                    <a:pt x="433654" y="338099"/>
                  </a:lnTo>
                  <a:lnTo>
                    <a:pt x="385978" y="347751"/>
                  </a:lnTo>
                  <a:lnTo>
                    <a:pt x="342201" y="339699"/>
                  </a:lnTo>
                  <a:lnTo>
                    <a:pt x="305219" y="317398"/>
                  </a:lnTo>
                  <a:lnTo>
                    <a:pt x="278231" y="283654"/>
                  </a:lnTo>
                  <a:lnTo>
                    <a:pt x="266268" y="246735"/>
                  </a:lnTo>
                  <a:lnTo>
                    <a:pt x="264502" y="241312"/>
                  </a:lnTo>
                  <a:lnTo>
                    <a:pt x="298805" y="229920"/>
                  </a:lnTo>
                  <a:lnTo>
                    <a:pt x="301828" y="228917"/>
                  </a:lnTo>
                  <a:lnTo>
                    <a:pt x="344525" y="212267"/>
                  </a:lnTo>
                  <a:lnTo>
                    <a:pt x="388404" y="191427"/>
                  </a:lnTo>
                  <a:lnTo>
                    <a:pt x="429310" y="166446"/>
                  </a:lnTo>
                  <a:lnTo>
                    <a:pt x="463080" y="137426"/>
                  </a:lnTo>
                  <a:lnTo>
                    <a:pt x="473011" y="151053"/>
                  </a:lnTo>
                  <a:lnTo>
                    <a:pt x="483908" y="163893"/>
                  </a:lnTo>
                  <a:lnTo>
                    <a:pt x="495706" y="175907"/>
                  </a:lnTo>
                  <a:lnTo>
                    <a:pt x="508368" y="187032"/>
                  </a:lnTo>
                  <a:lnTo>
                    <a:pt x="508368" y="161836"/>
                  </a:lnTo>
                  <a:lnTo>
                    <a:pt x="497205" y="150456"/>
                  </a:lnTo>
                  <a:lnTo>
                    <a:pt x="486664" y="137426"/>
                  </a:lnTo>
                  <a:lnTo>
                    <a:pt x="483222" y="133172"/>
                  </a:lnTo>
                  <a:lnTo>
                    <a:pt x="471982" y="116814"/>
                  </a:lnTo>
                  <a:lnTo>
                    <a:pt x="470331" y="114223"/>
                  </a:lnTo>
                  <a:lnTo>
                    <a:pt x="467525" y="112572"/>
                  </a:lnTo>
                  <a:lnTo>
                    <a:pt x="461378" y="112229"/>
                  </a:lnTo>
                  <a:lnTo>
                    <a:pt x="458419" y="113588"/>
                  </a:lnTo>
                  <a:lnTo>
                    <a:pt x="456565" y="116027"/>
                  </a:lnTo>
                  <a:lnTo>
                    <a:pt x="420077" y="149885"/>
                  </a:lnTo>
                  <a:lnTo>
                    <a:pt x="372237" y="178485"/>
                  </a:lnTo>
                  <a:lnTo>
                    <a:pt x="320586" y="201549"/>
                  </a:lnTo>
                  <a:lnTo>
                    <a:pt x="272656" y="218795"/>
                  </a:lnTo>
                  <a:lnTo>
                    <a:pt x="236004" y="229920"/>
                  </a:lnTo>
                  <a:lnTo>
                    <a:pt x="245935" y="206717"/>
                  </a:lnTo>
                  <a:lnTo>
                    <a:pt x="250024" y="195719"/>
                  </a:lnTo>
                  <a:lnTo>
                    <a:pt x="252996" y="184391"/>
                  </a:lnTo>
                  <a:lnTo>
                    <a:pt x="254812" y="172808"/>
                  </a:lnTo>
                  <a:lnTo>
                    <a:pt x="255460" y="161074"/>
                  </a:lnTo>
                  <a:lnTo>
                    <a:pt x="255549" y="146875"/>
                  </a:lnTo>
                  <a:lnTo>
                    <a:pt x="255879" y="138404"/>
                  </a:lnTo>
                  <a:lnTo>
                    <a:pt x="280250" y="74168"/>
                  </a:lnTo>
                  <a:lnTo>
                    <a:pt x="308965" y="44043"/>
                  </a:lnTo>
                  <a:lnTo>
                    <a:pt x="344589" y="24612"/>
                  </a:lnTo>
                  <a:lnTo>
                    <a:pt x="384721" y="17729"/>
                  </a:lnTo>
                  <a:lnTo>
                    <a:pt x="392099" y="17729"/>
                  </a:lnTo>
                  <a:lnTo>
                    <a:pt x="411505" y="23342"/>
                  </a:lnTo>
                  <a:lnTo>
                    <a:pt x="422808" y="40132"/>
                  </a:lnTo>
                  <a:lnTo>
                    <a:pt x="428675" y="41275"/>
                  </a:lnTo>
                  <a:lnTo>
                    <a:pt x="433412" y="38061"/>
                  </a:lnTo>
                  <a:lnTo>
                    <a:pt x="441007" y="32321"/>
                  </a:lnTo>
                  <a:lnTo>
                    <a:pt x="441299" y="32067"/>
                  </a:lnTo>
                  <a:lnTo>
                    <a:pt x="441718" y="31978"/>
                  </a:lnTo>
                  <a:lnTo>
                    <a:pt x="488619" y="69469"/>
                  </a:lnTo>
                  <a:lnTo>
                    <a:pt x="513499" y="123698"/>
                  </a:lnTo>
                  <a:lnTo>
                    <a:pt x="515658" y="134391"/>
                  </a:lnTo>
                  <a:lnTo>
                    <a:pt x="518134" y="144995"/>
                  </a:lnTo>
                  <a:lnTo>
                    <a:pt x="520954" y="155524"/>
                  </a:lnTo>
                  <a:lnTo>
                    <a:pt x="524268" y="166446"/>
                  </a:lnTo>
                  <a:lnTo>
                    <a:pt x="527951" y="177546"/>
                  </a:lnTo>
                  <a:lnTo>
                    <a:pt x="527951" y="107683"/>
                  </a:lnTo>
                  <a:lnTo>
                    <a:pt x="503656" y="58318"/>
                  </a:lnTo>
                  <a:lnTo>
                    <a:pt x="454431" y="17729"/>
                  </a:lnTo>
                  <a:lnTo>
                    <a:pt x="453326" y="17030"/>
                  </a:lnTo>
                  <a:lnTo>
                    <a:pt x="450900" y="15481"/>
                  </a:lnTo>
                  <a:lnTo>
                    <a:pt x="444207" y="11976"/>
                  </a:lnTo>
                  <a:lnTo>
                    <a:pt x="436079" y="12573"/>
                  </a:lnTo>
                  <a:lnTo>
                    <a:pt x="429983" y="17030"/>
                  </a:lnTo>
                  <a:lnTo>
                    <a:pt x="427126" y="12814"/>
                  </a:lnTo>
                  <a:lnTo>
                    <a:pt x="423252" y="6845"/>
                  </a:lnTo>
                  <a:lnTo>
                    <a:pt x="417156" y="2679"/>
                  </a:lnTo>
                  <a:lnTo>
                    <a:pt x="410197" y="1282"/>
                  </a:lnTo>
                  <a:lnTo>
                    <a:pt x="367080" y="0"/>
                  </a:lnTo>
                  <a:lnTo>
                    <a:pt x="326694" y="11531"/>
                  </a:lnTo>
                  <a:lnTo>
                    <a:pt x="291134" y="34315"/>
                  </a:lnTo>
                  <a:lnTo>
                    <a:pt x="262509" y="66763"/>
                  </a:lnTo>
                  <a:lnTo>
                    <a:pt x="242925" y="107276"/>
                  </a:lnTo>
                  <a:lnTo>
                    <a:pt x="236689" y="146875"/>
                  </a:lnTo>
                  <a:lnTo>
                    <a:pt x="236601" y="161074"/>
                  </a:lnTo>
                  <a:lnTo>
                    <a:pt x="236054" y="170815"/>
                  </a:lnTo>
                  <a:lnTo>
                    <a:pt x="234530" y="180530"/>
                  </a:lnTo>
                  <a:lnTo>
                    <a:pt x="232041" y="190055"/>
                  </a:lnTo>
                  <a:lnTo>
                    <a:pt x="228600" y="199313"/>
                  </a:lnTo>
                  <a:lnTo>
                    <a:pt x="209016" y="245084"/>
                  </a:lnTo>
                  <a:lnTo>
                    <a:pt x="211213" y="250621"/>
                  </a:lnTo>
                  <a:lnTo>
                    <a:pt x="217182" y="253187"/>
                  </a:lnTo>
                  <a:lnTo>
                    <a:pt x="218440" y="253441"/>
                  </a:lnTo>
                  <a:lnTo>
                    <a:pt x="220459" y="253441"/>
                  </a:lnTo>
                  <a:lnTo>
                    <a:pt x="221195" y="253365"/>
                  </a:lnTo>
                  <a:lnTo>
                    <a:pt x="232537" y="250621"/>
                  </a:lnTo>
                  <a:lnTo>
                    <a:pt x="246189" y="246735"/>
                  </a:lnTo>
                  <a:lnTo>
                    <a:pt x="252996" y="273253"/>
                  </a:lnTo>
                  <a:lnTo>
                    <a:pt x="264655" y="297726"/>
                  </a:lnTo>
                  <a:lnTo>
                    <a:pt x="280771" y="319532"/>
                  </a:lnTo>
                  <a:lnTo>
                    <a:pt x="300939" y="338010"/>
                  </a:lnTo>
                  <a:lnTo>
                    <a:pt x="300964" y="373494"/>
                  </a:lnTo>
                  <a:lnTo>
                    <a:pt x="296329" y="380415"/>
                  </a:lnTo>
                  <a:lnTo>
                    <a:pt x="242557" y="402463"/>
                  </a:lnTo>
                  <a:lnTo>
                    <a:pt x="211099" y="414426"/>
                  </a:lnTo>
                  <a:lnTo>
                    <a:pt x="180835" y="427977"/>
                  </a:lnTo>
                  <a:lnTo>
                    <a:pt x="125564" y="462889"/>
                  </a:lnTo>
                  <a:lnTo>
                    <a:pt x="96177" y="508050"/>
                  </a:lnTo>
                  <a:lnTo>
                    <a:pt x="77279" y="660577"/>
                  </a:lnTo>
                  <a:lnTo>
                    <a:pt x="77444" y="673430"/>
                  </a:lnTo>
                  <a:lnTo>
                    <a:pt x="112039" y="713587"/>
                  </a:lnTo>
                  <a:lnTo>
                    <a:pt x="159651" y="734161"/>
                  </a:lnTo>
                  <a:lnTo>
                    <a:pt x="159613" y="714260"/>
                  </a:lnTo>
                  <a:lnTo>
                    <a:pt x="146075" y="709168"/>
                  </a:lnTo>
                  <a:lnTo>
                    <a:pt x="132880" y="703249"/>
                  </a:lnTo>
                  <a:lnTo>
                    <a:pt x="98145" y="677570"/>
                  </a:lnTo>
                  <a:lnTo>
                    <a:pt x="95999" y="662787"/>
                  </a:lnTo>
                  <a:lnTo>
                    <a:pt x="112458" y="528015"/>
                  </a:lnTo>
                  <a:lnTo>
                    <a:pt x="112522" y="527075"/>
                  </a:lnTo>
                  <a:lnTo>
                    <a:pt x="127063" y="487641"/>
                  </a:lnTo>
                  <a:lnTo>
                    <a:pt x="162293" y="459816"/>
                  </a:lnTo>
                  <a:lnTo>
                    <a:pt x="218059" y="431939"/>
                  </a:lnTo>
                  <a:lnTo>
                    <a:pt x="267614" y="413651"/>
                  </a:lnTo>
                  <a:lnTo>
                    <a:pt x="290068" y="425513"/>
                  </a:lnTo>
                  <a:lnTo>
                    <a:pt x="318223" y="434441"/>
                  </a:lnTo>
                  <a:lnTo>
                    <a:pt x="350621" y="440080"/>
                  </a:lnTo>
                  <a:lnTo>
                    <a:pt x="385813" y="442036"/>
                  </a:lnTo>
                  <a:lnTo>
                    <a:pt x="421017" y="440080"/>
                  </a:lnTo>
                  <a:lnTo>
                    <a:pt x="453415" y="434441"/>
                  </a:lnTo>
                  <a:lnTo>
                    <a:pt x="481571" y="425513"/>
                  </a:lnTo>
                  <a:lnTo>
                    <a:pt x="485978" y="423176"/>
                  </a:lnTo>
                  <a:lnTo>
                    <a:pt x="504024" y="413651"/>
                  </a:lnTo>
                  <a:lnTo>
                    <a:pt x="553605" y="431952"/>
                  </a:lnTo>
                  <a:lnTo>
                    <a:pt x="609409" y="459867"/>
                  </a:lnTo>
                  <a:lnTo>
                    <a:pt x="644664" y="487743"/>
                  </a:lnTo>
                  <a:lnTo>
                    <a:pt x="659206" y="528015"/>
                  </a:lnTo>
                  <a:lnTo>
                    <a:pt x="675640" y="662787"/>
                  </a:lnTo>
                  <a:lnTo>
                    <a:pt x="675576" y="670445"/>
                  </a:lnTo>
                  <a:lnTo>
                    <a:pt x="638771" y="703262"/>
                  </a:lnTo>
                  <a:lnTo>
                    <a:pt x="612076" y="714260"/>
                  </a:lnTo>
                  <a:lnTo>
                    <a:pt x="612076" y="734148"/>
                  </a:lnTo>
                  <a:lnTo>
                    <a:pt x="659625" y="713574"/>
                  </a:lnTo>
                  <a:lnTo>
                    <a:pt x="690651" y="685444"/>
                  </a:lnTo>
                  <a:lnTo>
                    <a:pt x="694207" y="673430"/>
                  </a:lnTo>
                  <a:lnTo>
                    <a:pt x="694385" y="6605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733" y="2721820"/>
              <a:ext cx="229607" cy="11398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6790" y="3369105"/>
              <a:ext cx="134219" cy="21515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60640" y="3369105"/>
              <a:ext cx="134204" cy="215150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145743" y="3137280"/>
              <a:ext cx="2592070" cy="1443990"/>
            </a:xfrm>
            <a:custGeom>
              <a:avLst/>
              <a:gdLst/>
              <a:ahLst/>
              <a:cxnLst/>
              <a:rect l="l" t="t" r="r" b="b"/>
              <a:pathLst>
                <a:path w="2592070" h="1443989">
                  <a:moveTo>
                    <a:pt x="581926" y="1388999"/>
                  </a:moveTo>
                  <a:lnTo>
                    <a:pt x="563067" y="1388999"/>
                  </a:lnTo>
                  <a:lnTo>
                    <a:pt x="563067" y="1407858"/>
                  </a:lnTo>
                  <a:lnTo>
                    <a:pt x="562991" y="1418412"/>
                  </a:lnTo>
                  <a:lnTo>
                    <a:pt x="556552" y="1424851"/>
                  </a:lnTo>
                  <a:lnTo>
                    <a:pt x="548538" y="1424927"/>
                  </a:lnTo>
                  <a:lnTo>
                    <a:pt x="68656" y="1424927"/>
                  </a:lnTo>
                  <a:lnTo>
                    <a:pt x="60642" y="1424876"/>
                  </a:lnTo>
                  <a:lnTo>
                    <a:pt x="54165" y="1418412"/>
                  </a:lnTo>
                  <a:lnTo>
                    <a:pt x="54102" y="1407858"/>
                  </a:lnTo>
                  <a:lnTo>
                    <a:pt x="120091" y="1407858"/>
                  </a:lnTo>
                  <a:lnTo>
                    <a:pt x="120091" y="1167434"/>
                  </a:lnTo>
                  <a:lnTo>
                    <a:pt x="126580" y="1160932"/>
                  </a:lnTo>
                  <a:lnTo>
                    <a:pt x="490575" y="1160932"/>
                  </a:lnTo>
                  <a:lnTo>
                    <a:pt x="497065" y="1167434"/>
                  </a:lnTo>
                  <a:lnTo>
                    <a:pt x="497090" y="1407858"/>
                  </a:lnTo>
                  <a:lnTo>
                    <a:pt x="563067" y="1407858"/>
                  </a:lnTo>
                  <a:lnTo>
                    <a:pt x="563067" y="1388999"/>
                  </a:lnTo>
                  <a:lnTo>
                    <a:pt x="515950" y="1388999"/>
                  </a:lnTo>
                  <a:lnTo>
                    <a:pt x="515950" y="1175448"/>
                  </a:lnTo>
                  <a:lnTo>
                    <a:pt x="513283" y="1162418"/>
                  </a:lnTo>
                  <a:lnTo>
                    <a:pt x="512267" y="1160932"/>
                  </a:lnTo>
                  <a:lnTo>
                    <a:pt x="506069" y="1151813"/>
                  </a:lnTo>
                  <a:lnTo>
                    <a:pt x="495414" y="1144663"/>
                  </a:lnTo>
                  <a:lnTo>
                    <a:pt x="482384" y="1142072"/>
                  </a:lnTo>
                  <a:lnTo>
                    <a:pt x="134594" y="1142072"/>
                  </a:lnTo>
                  <a:lnTo>
                    <a:pt x="121602" y="1144714"/>
                  </a:lnTo>
                  <a:lnTo>
                    <a:pt x="111010" y="1151864"/>
                  </a:lnTo>
                  <a:lnTo>
                    <a:pt x="103860" y="1162469"/>
                  </a:lnTo>
                  <a:lnTo>
                    <a:pt x="101231" y="1175448"/>
                  </a:lnTo>
                  <a:lnTo>
                    <a:pt x="101231" y="1388999"/>
                  </a:lnTo>
                  <a:lnTo>
                    <a:pt x="35255" y="1388999"/>
                  </a:lnTo>
                  <a:lnTo>
                    <a:pt x="35255" y="1410436"/>
                  </a:lnTo>
                  <a:lnTo>
                    <a:pt x="37934" y="1423390"/>
                  </a:lnTo>
                  <a:lnTo>
                    <a:pt x="45085" y="1433969"/>
                  </a:lnTo>
                  <a:lnTo>
                    <a:pt x="55664" y="1441107"/>
                  </a:lnTo>
                  <a:lnTo>
                    <a:pt x="68618" y="1443786"/>
                  </a:lnTo>
                  <a:lnTo>
                    <a:pt x="548589" y="1443786"/>
                  </a:lnTo>
                  <a:lnTo>
                    <a:pt x="581914" y="1410436"/>
                  </a:lnTo>
                  <a:lnTo>
                    <a:pt x="581926" y="1388999"/>
                  </a:lnTo>
                  <a:close/>
                </a:path>
                <a:path w="2592070" h="1443989">
                  <a:moveTo>
                    <a:pt x="617105" y="1304074"/>
                  </a:moveTo>
                  <a:lnTo>
                    <a:pt x="600671" y="1169708"/>
                  </a:lnTo>
                  <a:lnTo>
                    <a:pt x="582028" y="1119352"/>
                  </a:lnTo>
                  <a:lnTo>
                    <a:pt x="542124" y="1087361"/>
                  </a:lnTo>
                  <a:lnTo>
                    <a:pt x="483019" y="1057821"/>
                  </a:lnTo>
                  <a:lnTo>
                    <a:pt x="481241" y="1057148"/>
                  </a:lnTo>
                  <a:lnTo>
                    <a:pt x="451459" y="1045832"/>
                  </a:lnTo>
                  <a:lnTo>
                    <a:pt x="405803" y="1027125"/>
                  </a:lnTo>
                  <a:lnTo>
                    <a:pt x="405803" y="1047483"/>
                  </a:lnTo>
                  <a:lnTo>
                    <a:pt x="382384" y="1056271"/>
                  </a:lnTo>
                  <a:lnTo>
                    <a:pt x="358216" y="1062431"/>
                  </a:lnTo>
                  <a:lnTo>
                    <a:pt x="333527" y="1065911"/>
                  </a:lnTo>
                  <a:lnTo>
                    <a:pt x="308533" y="1066673"/>
                  </a:lnTo>
                  <a:lnTo>
                    <a:pt x="283540" y="1065911"/>
                  </a:lnTo>
                  <a:lnTo>
                    <a:pt x="258851" y="1062431"/>
                  </a:lnTo>
                  <a:lnTo>
                    <a:pt x="238137" y="1057148"/>
                  </a:lnTo>
                  <a:lnTo>
                    <a:pt x="234683" y="1056259"/>
                  </a:lnTo>
                  <a:lnTo>
                    <a:pt x="211277" y="1047457"/>
                  </a:lnTo>
                  <a:lnTo>
                    <a:pt x="219125" y="1044232"/>
                  </a:lnTo>
                  <a:lnTo>
                    <a:pt x="228765" y="1038491"/>
                  </a:lnTo>
                  <a:lnTo>
                    <a:pt x="236156" y="1030363"/>
                  </a:lnTo>
                  <a:lnTo>
                    <a:pt x="240868" y="1020445"/>
                  </a:lnTo>
                  <a:lnTo>
                    <a:pt x="242404" y="1010107"/>
                  </a:lnTo>
                  <a:lnTo>
                    <a:pt x="242506" y="993533"/>
                  </a:lnTo>
                  <a:lnTo>
                    <a:pt x="274726" y="1005941"/>
                  </a:lnTo>
                  <a:lnTo>
                    <a:pt x="308508" y="1010107"/>
                  </a:lnTo>
                  <a:lnTo>
                    <a:pt x="342277" y="1006005"/>
                  </a:lnTo>
                  <a:lnTo>
                    <a:pt x="374510" y="993660"/>
                  </a:lnTo>
                  <a:lnTo>
                    <a:pt x="374624" y="1010107"/>
                  </a:lnTo>
                  <a:lnTo>
                    <a:pt x="397891" y="1044232"/>
                  </a:lnTo>
                  <a:lnTo>
                    <a:pt x="405803" y="1047483"/>
                  </a:lnTo>
                  <a:lnTo>
                    <a:pt x="405803" y="1027125"/>
                  </a:lnTo>
                  <a:lnTo>
                    <a:pt x="397967" y="1023912"/>
                  </a:lnTo>
                  <a:lnTo>
                    <a:pt x="393344" y="1016990"/>
                  </a:lnTo>
                  <a:lnTo>
                    <a:pt x="393369" y="993660"/>
                  </a:lnTo>
                  <a:lnTo>
                    <a:pt x="393369" y="993533"/>
                  </a:lnTo>
                  <a:lnTo>
                    <a:pt x="393369" y="991247"/>
                  </a:lnTo>
                  <a:lnTo>
                    <a:pt x="393420" y="981506"/>
                  </a:lnTo>
                  <a:lnTo>
                    <a:pt x="417207" y="958938"/>
                  </a:lnTo>
                  <a:lnTo>
                    <a:pt x="434975" y="931786"/>
                  </a:lnTo>
                  <a:lnTo>
                    <a:pt x="446087" y="901319"/>
                  </a:lnTo>
                  <a:lnTo>
                    <a:pt x="449948" y="868680"/>
                  </a:lnTo>
                  <a:lnTo>
                    <a:pt x="449948" y="841336"/>
                  </a:lnTo>
                  <a:lnTo>
                    <a:pt x="454812" y="843356"/>
                  </a:lnTo>
                  <a:lnTo>
                    <a:pt x="460019" y="844461"/>
                  </a:lnTo>
                  <a:lnTo>
                    <a:pt x="465315" y="844562"/>
                  </a:lnTo>
                  <a:lnTo>
                    <a:pt x="470522" y="844562"/>
                  </a:lnTo>
                  <a:lnTo>
                    <a:pt x="473735" y="841336"/>
                  </a:lnTo>
                  <a:lnTo>
                    <a:pt x="474738" y="840346"/>
                  </a:lnTo>
                  <a:lnTo>
                    <a:pt x="474649" y="833551"/>
                  </a:lnTo>
                  <a:lnTo>
                    <a:pt x="474573" y="833120"/>
                  </a:lnTo>
                  <a:lnTo>
                    <a:pt x="470560" y="821042"/>
                  </a:lnTo>
                  <a:lnTo>
                    <a:pt x="464705" y="803490"/>
                  </a:lnTo>
                  <a:lnTo>
                    <a:pt x="461683" y="793381"/>
                  </a:lnTo>
                  <a:lnTo>
                    <a:pt x="459092" y="783691"/>
                  </a:lnTo>
                  <a:lnTo>
                    <a:pt x="456692" y="773366"/>
                  </a:lnTo>
                  <a:lnTo>
                    <a:pt x="454736" y="763587"/>
                  </a:lnTo>
                  <a:lnTo>
                    <a:pt x="450672" y="751179"/>
                  </a:lnTo>
                  <a:lnTo>
                    <a:pt x="450672" y="821042"/>
                  </a:lnTo>
                  <a:lnTo>
                    <a:pt x="435279" y="809599"/>
                  </a:lnTo>
                  <a:lnTo>
                    <a:pt x="431088" y="805332"/>
                  </a:lnTo>
                  <a:lnTo>
                    <a:pt x="431088" y="830529"/>
                  </a:lnTo>
                  <a:lnTo>
                    <a:pt x="431088" y="868680"/>
                  </a:lnTo>
                  <a:lnTo>
                    <a:pt x="421500" y="916368"/>
                  </a:lnTo>
                  <a:lnTo>
                    <a:pt x="395287" y="955319"/>
                  </a:lnTo>
                  <a:lnTo>
                    <a:pt x="356374" y="981595"/>
                  </a:lnTo>
                  <a:lnTo>
                    <a:pt x="308698" y="991247"/>
                  </a:lnTo>
                  <a:lnTo>
                    <a:pt x="264922" y="983195"/>
                  </a:lnTo>
                  <a:lnTo>
                    <a:pt x="227939" y="960894"/>
                  </a:lnTo>
                  <a:lnTo>
                    <a:pt x="200952" y="927150"/>
                  </a:lnTo>
                  <a:lnTo>
                    <a:pt x="188988" y="890231"/>
                  </a:lnTo>
                  <a:lnTo>
                    <a:pt x="187223" y="884809"/>
                  </a:lnTo>
                  <a:lnTo>
                    <a:pt x="221526" y="873417"/>
                  </a:lnTo>
                  <a:lnTo>
                    <a:pt x="224548" y="872413"/>
                  </a:lnTo>
                  <a:lnTo>
                    <a:pt x="267246" y="855764"/>
                  </a:lnTo>
                  <a:lnTo>
                    <a:pt x="311124" y="834923"/>
                  </a:lnTo>
                  <a:lnTo>
                    <a:pt x="352031" y="809942"/>
                  </a:lnTo>
                  <a:lnTo>
                    <a:pt x="385800" y="780923"/>
                  </a:lnTo>
                  <a:lnTo>
                    <a:pt x="395732" y="794550"/>
                  </a:lnTo>
                  <a:lnTo>
                    <a:pt x="406628" y="807389"/>
                  </a:lnTo>
                  <a:lnTo>
                    <a:pt x="418426" y="819404"/>
                  </a:lnTo>
                  <a:lnTo>
                    <a:pt x="431088" y="830529"/>
                  </a:lnTo>
                  <a:lnTo>
                    <a:pt x="431088" y="805332"/>
                  </a:lnTo>
                  <a:lnTo>
                    <a:pt x="419925" y="793953"/>
                  </a:lnTo>
                  <a:lnTo>
                    <a:pt x="409384" y="780923"/>
                  </a:lnTo>
                  <a:lnTo>
                    <a:pt x="405942" y="776668"/>
                  </a:lnTo>
                  <a:lnTo>
                    <a:pt x="394703" y="760310"/>
                  </a:lnTo>
                  <a:lnTo>
                    <a:pt x="393052" y="757720"/>
                  </a:lnTo>
                  <a:lnTo>
                    <a:pt x="390245" y="756069"/>
                  </a:lnTo>
                  <a:lnTo>
                    <a:pt x="384098" y="755726"/>
                  </a:lnTo>
                  <a:lnTo>
                    <a:pt x="381139" y="757085"/>
                  </a:lnTo>
                  <a:lnTo>
                    <a:pt x="379285" y="759523"/>
                  </a:lnTo>
                  <a:lnTo>
                    <a:pt x="342798" y="793381"/>
                  </a:lnTo>
                  <a:lnTo>
                    <a:pt x="294957" y="821982"/>
                  </a:lnTo>
                  <a:lnTo>
                    <a:pt x="243306" y="845045"/>
                  </a:lnTo>
                  <a:lnTo>
                    <a:pt x="195376" y="862291"/>
                  </a:lnTo>
                  <a:lnTo>
                    <a:pt x="158724" y="873417"/>
                  </a:lnTo>
                  <a:lnTo>
                    <a:pt x="168656" y="850214"/>
                  </a:lnTo>
                  <a:lnTo>
                    <a:pt x="172745" y="839216"/>
                  </a:lnTo>
                  <a:lnTo>
                    <a:pt x="175717" y="827887"/>
                  </a:lnTo>
                  <a:lnTo>
                    <a:pt x="177533" y="816305"/>
                  </a:lnTo>
                  <a:lnTo>
                    <a:pt x="178181" y="804570"/>
                  </a:lnTo>
                  <a:lnTo>
                    <a:pt x="178269" y="790371"/>
                  </a:lnTo>
                  <a:lnTo>
                    <a:pt x="178600" y="781900"/>
                  </a:lnTo>
                  <a:lnTo>
                    <a:pt x="202971" y="717664"/>
                  </a:lnTo>
                  <a:lnTo>
                    <a:pt x="231686" y="687539"/>
                  </a:lnTo>
                  <a:lnTo>
                    <a:pt x="267309" y="668108"/>
                  </a:lnTo>
                  <a:lnTo>
                    <a:pt x="307441" y="661225"/>
                  </a:lnTo>
                  <a:lnTo>
                    <a:pt x="314820" y="661225"/>
                  </a:lnTo>
                  <a:lnTo>
                    <a:pt x="334225" y="666838"/>
                  </a:lnTo>
                  <a:lnTo>
                    <a:pt x="345528" y="683628"/>
                  </a:lnTo>
                  <a:lnTo>
                    <a:pt x="351396" y="684771"/>
                  </a:lnTo>
                  <a:lnTo>
                    <a:pt x="356133" y="681558"/>
                  </a:lnTo>
                  <a:lnTo>
                    <a:pt x="363728" y="675817"/>
                  </a:lnTo>
                  <a:lnTo>
                    <a:pt x="364020" y="675563"/>
                  </a:lnTo>
                  <a:lnTo>
                    <a:pt x="364439" y="675474"/>
                  </a:lnTo>
                  <a:lnTo>
                    <a:pt x="411340" y="712965"/>
                  </a:lnTo>
                  <a:lnTo>
                    <a:pt x="436219" y="767194"/>
                  </a:lnTo>
                  <a:lnTo>
                    <a:pt x="438378" y="777887"/>
                  </a:lnTo>
                  <a:lnTo>
                    <a:pt x="440855" y="788492"/>
                  </a:lnTo>
                  <a:lnTo>
                    <a:pt x="443674" y="799020"/>
                  </a:lnTo>
                  <a:lnTo>
                    <a:pt x="446989" y="809942"/>
                  </a:lnTo>
                  <a:lnTo>
                    <a:pt x="450672" y="821042"/>
                  </a:lnTo>
                  <a:lnTo>
                    <a:pt x="450672" y="751179"/>
                  </a:lnTo>
                  <a:lnTo>
                    <a:pt x="426377" y="701814"/>
                  </a:lnTo>
                  <a:lnTo>
                    <a:pt x="377151" y="661225"/>
                  </a:lnTo>
                  <a:lnTo>
                    <a:pt x="376047" y="660527"/>
                  </a:lnTo>
                  <a:lnTo>
                    <a:pt x="373621" y="658977"/>
                  </a:lnTo>
                  <a:lnTo>
                    <a:pt x="366928" y="655472"/>
                  </a:lnTo>
                  <a:lnTo>
                    <a:pt x="358800" y="656069"/>
                  </a:lnTo>
                  <a:lnTo>
                    <a:pt x="352704" y="660527"/>
                  </a:lnTo>
                  <a:lnTo>
                    <a:pt x="349846" y="656310"/>
                  </a:lnTo>
                  <a:lnTo>
                    <a:pt x="345973" y="650341"/>
                  </a:lnTo>
                  <a:lnTo>
                    <a:pt x="339877" y="646176"/>
                  </a:lnTo>
                  <a:lnTo>
                    <a:pt x="332917" y="644779"/>
                  </a:lnTo>
                  <a:lnTo>
                    <a:pt x="289801" y="643496"/>
                  </a:lnTo>
                  <a:lnTo>
                    <a:pt x="249415" y="655027"/>
                  </a:lnTo>
                  <a:lnTo>
                    <a:pt x="213855" y="677811"/>
                  </a:lnTo>
                  <a:lnTo>
                    <a:pt x="185229" y="710260"/>
                  </a:lnTo>
                  <a:lnTo>
                    <a:pt x="165646" y="750773"/>
                  </a:lnTo>
                  <a:lnTo>
                    <a:pt x="159410" y="790371"/>
                  </a:lnTo>
                  <a:lnTo>
                    <a:pt x="159321" y="804570"/>
                  </a:lnTo>
                  <a:lnTo>
                    <a:pt x="158775" y="814311"/>
                  </a:lnTo>
                  <a:lnTo>
                    <a:pt x="157251" y="824026"/>
                  </a:lnTo>
                  <a:lnTo>
                    <a:pt x="154762" y="833551"/>
                  </a:lnTo>
                  <a:lnTo>
                    <a:pt x="151320" y="842810"/>
                  </a:lnTo>
                  <a:lnTo>
                    <a:pt x="131737" y="888580"/>
                  </a:lnTo>
                  <a:lnTo>
                    <a:pt x="133934" y="894118"/>
                  </a:lnTo>
                  <a:lnTo>
                    <a:pt x="139903" y="896683"/>
                  </a:lnTo>
                  <a:lnTo>
                    <a:pt x="141160" y="896937"/>
                  </a:lnTo>
                  <a:lnTo>
                    <a:pt x="143179" y="896937"/>
                  </a:lnTo>
                  <a:lnTo>
                    <a:pt x="143916" y="896861"/>
                  </a:lnTo>
                  <a:lnTo>
                    <a:pt x="155257" y="894118"/>
                  </a:lnTo>
                  <a:lnTo>
                    <a:pt x="168910" y="890231"/>
                  </a:lnTo>
                  <a:lnTo>
                    <a:pt x="175717" y="916749"/>
                  </a:lnTo>
                  <a:lnTo>
                    <a:pt x="187375" y="941222"/>
                  </a:lnTo>
                  <a:lnTo>
                    <a:pt x="203492" y="963028"/>
                  </a:lnTo>
                  <a:lnTo>
                    <a:pt x="223659" y="981506"/>
                  </a:lnTo>
                  <a:lnTo>
                    <a:pt x="223685" y="1016990"/>
                  </a:lnTo>
                  <a:lnTo>
                    <a:pt x="219049" y="1023912"/>
                  </a:lnTo>
                  <a:lnTo>
                    <a:pt x="165277" y="1045959"/>
                  </a:lnTo>
                  <a:lnTo>
                    <a:pt x="133819" y="1057922"/>
                  </a:lnTo>
                  <a:lnTo>
                    <a:pt x="103555" y="1071473"/>
                  </a:lnTo>
                  <a:lnTo>
                    <a:pt x="48285" y="1106385"/>
                  </a:lnTo>
                  <a:lnTo>
                    <a:pt x="18897" y="1151547"/>
                  </a:lnTo>
                  <a:lnTo>
                    <a:pt x="0" y="1304074"/>
                  </a:lnTo>
                  <a:lnTo>
                    <a:pt x="165" y="1316926"/>
                  </a:lnTo>
                  <a:lnTo>
                    <a:pt x="34759" y="1357083"/>
                  </a:lnTo>
                  <a:lnTo>
                    <a:pt x="82372" y="1377657"/>
                  </a:lnTo>
                  <a:lnTo>
                    <a:pt x="82334" y="1357757"/>
                  </a:lnTo>
                  <a:lnTo>
                    <a:pt x="68795" y="1352664"/>
                  </a:lnTo>
                  <a:lnTo>
                    <a:pt x="55600" y="1346746"/>
                  </a:lnTo>
                  <a:lnTo>
                    <a:pt x="20866" y="1321066"/>
                  </a:lnTo>
                  <a:lnTo>
                    <a:pt x="18719" y="1306283"/>
                  </a:lnTo>
                  <a:lnTo>
                    <a:pt x="35179" y="1171511"/>
                  </a:lnTo>
                  <a:lnTo>
                    <a:pt x="35242" y="1170571"/>
                  </a:lnTo>
                  <a:lnTo>
                    <a:pt x="49784" y="1131138"/>
                  </a:lnTo>
                  <a:lnTo>
                    <a:pt x="85013" y="1103312"/>
                  </a:lnTo>
                  <a:lnTo>
                    <a:pt x="140779" y="1075436"/>
                  </a:lnTo>
                  <a:lnTo>
                    <a:pt x="190334" y="1057148"/>
                  </a:lnTo>
                  <a:lnTo>
                    <a:pt x="212788" y="1069009"/>
                  </a:lnTo>
                  <a:lnTo>
                    <a:pt x="240944" y="1077937"/>
                  </a:lnTo>
                  <a:lnTo>
                    <a:pt x="273342" y="1083576"/>
                  </a:lnTo>
                  <a:lnTo>
                    <a:pt x="308533" y="1085532"/>
                  </a:lnTo>
                  <a:lnTo>
                    <a:pt x="343738" y="1083576"/>
                  </a:lnTo>
                  <a:lnTo>
                    <a:pt x="376135" y="1077937"/>
                  </a:lnTo>
                  <a:lnTo>
                    <a:pt x="404291" y="1069009"/>
                  </a:lnTo>
                  <a:lnTo>
                    <a:pt x="408698" y="1066673"/>
                  </a:lnTo>
                  <a:lnTo>
                    <a:pt x="426745" y="1057148"/>
                  </a:lnTo>
                  <a:lnTo>
                    <a:pt x="476326" y="1075448"/>
                  </a:lnTo>
                  <a:lnTo>
                    <a:pt x="532130" y="1103363"/>
                  </a:lnTo>
                  <a:lnTo>
                    <a:pt x="567385" y="1131239"/>
                  </a:lnTo>
                  <a:lnTo>
                    <a:pt x="581926" y="1171511"/>
                  </a:lnTo>
                  <a:lnTo>
                    <a:pt x="598360" y="1306283"/>
                  </a:lnTo>
                  <a:lnTo>
                    <a:pt x="598297" y="1313942"/>
                  </a:lnTo>
                  <a:lnTo>
                    <a:pt x="561492" y="1346758"/>
                  </a:lnTo>
                  <a:lnTo>
                    <a:pt x="534797" y="1357757"/>
                  </a:lnTo>
                  <a:lnTo>
                    <a:pt x="534797" y="1377645"/>
                  </a:lnTo>
                  <a:lnTo>
                    <a:pt x="582345" y="1357071"/>
                  </a:lnTo>
                  <a:lnTo>
                    <a:pt x="613371" y="1328940"/>
                  </a:lnTo>
                  <a:lnTo>
                    <a:pt x="616927" y="1316926"/>
                  </a:lnTo>
                  <a:lnTo>
                    <a:pt x="617105" y="1304074"/>
                  </a:lnTo>
                  <a:close/>
                </a:path>
                <a:path w="2592070" h="1443989">
                  <a:moveTo>
                    <a:pt x="2276932" y="242938"/>
                  </a:moveTo>
                  <a:lnTo>
                    <a:pt x="2242108" y="228511"/>
                  </a:lnTo>
                  <a:lnTo>
                    <a:pt x="2151938" y="446163"/>
                  </a:lnTo>
                  <a:lnTo>
                    <a:pt x="2186762" y="460603"/>
                  </a:lnTo>
                  <a:lnTo>
                    <a:pt x="2276932" y="242938"/>
                  </a:lnTo>
                  <a:close/>
                </a:path>
                <a:path w="2592070" h="1443989">
                  <a:moveTo>
                    <a:pt x="2592070" y="0"/>
                  </a:moveTo>
                  <a:lnTo>
                    <a:pt x="2535517" y="0"/>
                  </a:lnTo>
                  <a:lnTo>
                    <a:pt x="2535517" y="150850"/>
                  </a:lnTo>
                  <a:lnTo>
                    <a:pt x="2535517" y="527977"/>
                  </a:lnTo>
                  <a:lnTo>
                    <a:pt x="1894611" y="527977"/>
                  </a:lnTo>
                  <a:lnTo>
                    <a:pt x="1894611" y="150850"/>
                  </a:lnTo>
                  <a:lnTo>
                    <a:pt x="2535517" y="150850"/>
                  </a:lnTo>
                  <a:lnTo>
                    <a:pt x="2535517" y="0"/>
                  </a:lnTo>
                  <a:lnTo>
                    <a:pt x="2507246" y="0"/>
                  </a:lnTo>
                  <a:lnTo>
                    <a:pt x="2507246" y="75425"/>
                  </a:lnTo>
                  <a:lnTo>
                    <a:pt x="2505760" y="82753"/>
                  </a:lnTo>
                  <a:lnTo>
                    <a:pt x="2501722" y="88747"/>
                  </a:lnTo>
                  <a:lnTo>
                    <a:pt x="2495740" y="92798"/>
                  </a:lnTo>
                  <a:lnTo>
                    <a:pt x="2488387" y="94284"/>
                  </a:lnTo>
                  <a:lnTo>
                    <a:pt x="2481059" y="92798"/>
                  </a:lnTo>
                  <a:lnTo>
                    <a:pt x="2475065" y="88747"/>
                  </a:lnTo>
                  <a:lnTo>
                    <a:pt x="2471026" y="82753"/>
                  </a:lnTo>
                  <a:lnTo>
                    <a:pt x="2469540" y="75425"/>
                  </a:lnTo>
                  <a:lnTo>
                    <a:pt x="2471026" y="68084"/>
                  </a:lnTo>
                  <a:lnTo>
                    <a:pt x="2475065" y="62090"/>
                  </a:lnTo>
                  <a:lnTo>
                    <a:pt x="2481059" y="58051"/>
                  </a:lnTo>
                  <a:lnTo>
                    <a:pt x="2488387" y="56565"/>
                  </a:lnTo>
                  <a:lnTo>
                    <a:pt x="2495740" y="58051"/>
                  </a:lnTo>
                  <a:lnTo>
                    <a:pt x="2501722" y="62090"/>
                  </a:lnTo>
                  <a:lnTo>
                    <a:pt x="2505760" y="68084"/>
                  </a:lnTo>
                  <a:lnTo>
                    <a:pt x="2507246" y="75425"/>
                  </a:lnTo>
                  <a:lnTo>
                    <a:pt x="2507246" y="0"/>
                  </a:lnTo>
                  <a:lnTo>
                    <a:pt x="2441270" y="0"/>
                  </a:lnTo>
                  <a:lnTo>
                    <a:pt x="2441270" y="75425"/>
                  </a:lnTo>
                  <a:lnTo>
                    <a:pt x="2439784" y="82753"/>
                  </a:lnTo>
                  <a:lnTo>
                    <a:pt x="2435745" y="88747"/>
                  </a:lnTo>
                  <a:lnTo>
                    <a:pt x="2429764" y="92798"/>
                  </a:lnTo>
                  <a:lnTo>
                    <a:pt x="2422410" y="94284"/>
                  </a:lnTo>
                  <a:lnTo>
                    <a:pt x="2415082" y="92798"/>
                  </a:lnTo>
                  <a:lnTo>
                    <a:pt x="2409088" y="88747"/>
                  </a:lnTo>
                  <a:lnTo>
                    <a:pt x="2405049" y="82753"/>
                  </a:lnTo>
                  <a:lnTo>
                    <a:pt x="2403564" y="75425"/>
                  </a:lnTo>
                  <a:lnTo>
                    <a:pt x="2405049" y="68084"/>
                  </a:lnTo>
                  <a:lnTo>
                    <a:pt x="2409088" y="62090"/>
                  </a:lnTo>
                  <a:lnTo>
                    <a:pt x="2415082" y="58051"/>
                  </a:lnTo>
                  <a:lnTo>
                    <a:pt x="2422410" y="56565"/>
                  </a:lnTo>
                  <a:lnTo>
                    <a:pt x="2429764" y="58051"/>
                  </a:lnTo>
                  <a:lnTo>
                    <a:pt x="2435745" y="62090"/>
                  </a:lnTo>
                  <a:lnTo>
                    <a:pt x="2439784" y="68084"/>
                  </a:lnTo>
                  <a:lnTo>
                    <a:pt x="2441270" y="75425"/>
                  </a:lnTo>
                  <a:lnTo>
                    <a:pt x="2441270" y="0"/>
                  </a:lnTo>
                  <a:lnTo>
                    <a:pt x="2375293" y="0"/>
                  </a:lnTo>
                  <a:lnTo>
                    <a:pt x="2375293" y="75425"/>
                  </a:lnTo>
                  <a:lnTo>
                    <a:pt x="2373807" y="82753"/>
                  </a:lnTo>
                  <a:lnTo>
                    <a:pt x="2369769" y="88747"/>
                  </a:lnTo>
                  <a:lnTo>
                    <a:pt x="2363787" y="92798"/>
                  </a:lnTo>
                  <a:lnTo>
                    <a:pt x="2356434" y="94284"/>
                  </a:lnTo>
                  <a:lnTo>
                    <a:pt x="2349106" y="92798"/>
                  </a:lnTo>
                  <a:lnTo>
                    <a:pt x="2343112" y="88747"/>
                  </a:lnTo>
                  <a:lnTo>
                    <a:pt x="2339073" y="82753"/>
                  </a:lnTo>
                  <a:lnTo>
                    <a:pt x="2337587" y="75425"/>
                  </a:lnTo>
                  <a:lnTo>
                    <a:pt x="2339073" y="68084"/>
                  </a:lnTo>
                  <a:lnTo>
                    <a:pt x="2343112" y="62090"/>
                  </a:lnTo>
                  <a:lnTo>
                    <a:pt x="2349106" y="58051"/>
                  </a:lnTo>
                  <a:lnTo>
                    <a:pt x="2356434" y="56565"/>
                  </a:lnTo>
                  <a:lnTo>
                    <a:pt x="2363787" y="58051"/>
                  </a:lnTo>
                  <a:lnTo>
                    <a:pt x="2369769" y="62090"/>
                  </a:lnTo>
                  <a:lnTo>
                    <a:pt x="2373807" y="68084"/>
                  </a:lnTo>
                  <a:lnTo>
                    <a:pt x="2375293" y="75425"/>
                  </a:lnTo>
                  <a:lnTo>
                    <a:pt x="2375293" y="0"/>
                  </a:lnTo>
                  <a:lnTo>
                    <a:pt x="1838058" y="0"/>
                  </a:lnTo>
                  <a:lnTo>
                    <a:pt x="1838058" y="584555"/>
                  </a:lnTo>
                  <a:lnTo>
                    <a:pt x="2592070" y="584555"/>
                  </a:lnTo>
                  <a:lnTo>
                    <a:pt x="2592070" y="527977"/>
                  </a:lnTo>
                  <a:lnTo>
                    <a:pt x="2592070" y="150850"/>
                  </a:lnTo>
                  <a:lnTo>
                    <a:pt x="2592070" y="94284"/>
                  </a:lnTo>
                  <a:lnTo>
                    <a:pt x="2592070" y="56565"/>
                  </a:lnTo>
                  <a:lnTo>
                    <a:pt x="2592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9353" y="4372312"/>
              <a:ext cx="229607" cy="11398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3052940" y="3705377"/>
              <a:ext cx="716915" cy="720090"/>
            </a:xfrm>
            <a:custGeom>
              <a:avLst/>
              <a:gdLst/>
              <a:ahLst/>
              <a:cxnLst/>
              <a:rect l="l" t="t" r="r" b="b"/>
              <a:pathLst>
                <a:path w="716914" h="720089">
                  <a:moveTo>
                    <a:pt x="131533" y="533908"/>
                  </a:moveTo>
                  <a:lnTo>
                    <a:pt x="127520" y="515493"/>
                  </a:lnTo>
                  <a:lnTo>
                    <a:pt x="90690" y="523506"/>
                  </a:lnTo>
                  <a:lnTo>
                    <a:pt x="94703" y="541947"/>
                  </a:lnTo>
                  <a:lnTo>
                    <a:pt x="131533" y="533908"/>
                  </a:lnTo>
                  <a:close/>
                </a:path>
                <a:path w="716914" h="720089">
                  <a:moveTo>
                    <a:pt x="195986" y="519836"/>
                  </a:moveTo>
                  <a:lnTo>
                    <a:pt x="191985" y="501434"/>
                  </a:lnTo>
                  <a:lnTo>
                    <a:pt x="155143" y="509447"/>
                  </a:lnTo>
                  <a:lnTo>
                    <a:pt x="159156" y="527875"/>
                  </a:lnTo>
                  <a:lnTo>
                    <a:pt x="195986" y="519836"/>
                  </a:lnTo>
                  <a:close/>
                </a:path>
                <a:path w="716914" h="720089">
                  <a:moveTo>
                    <a:pt x="260451" y="505777"/>
                  </a:moveTo>
                  <a:lnTo>
                    <a:pt x="256438" y="487362"/>
                  </a:lnTo>
                  <a:lnTo>
                    <a:pt x="219608" y="495376"/>
                  </a:lnTo>
                  <a:lnTo>
                    <a:pt x="223608" y="513816"/>
                  </a:lnTo>
                  <a:lnTo>
                    <a:pt x="260451" y="505777"/>
                  </a:lnTo>
                  <a:close/>
                </a:path>
                <a:path w="716914" h="720089">
                  <a:moveTo>
                    <a:pt x="389369" y="477621"/>
                  </a:moveTo>
                  <a:lnTo>
                    <a:pt x="385356" y="459206"/>
                  </a:lnTo>
                  <a:lnTo>
                    <a:pt x="348526" y="467245"/>
                  </a:lnTo>
                  <a:lnTo>
                    <a:pt x="352526" y="485660"/>
                  </a:lnTo>
                  <a:lnTo>
                    <a:pt x="389369" y="477621"/>
                  </a:lnTo>
                  <a:close/>
                </a:path>
                <a:path w="716914" h="720089">
                  <a:moveTo>
                    <a:pt x="411797" y="408584"/>
                  </a:moveTo>
                  <a:lnTo>
                    <a:pt x="392950" y="408584"/>
                  </a:lnTo>
                  <a:lnTo>
                    <a:pt x="392950" y="446303"/>
                  </a:lnTo>
                  <a:lnTo>
                    <a:pt x="411797" y="446303"/>
                  </a:lnTo>
                  <a:lnTo>
                    <a:pt x="411797" y="408584"/>
                  </a:lnTo>
                  <a:close/>
                </a:path>
                <a:path w="716914" h="720089">
                  <a:moveTo>
                    <a:pt x="411797" y="342582"/>
                  </a:moveTo>
                  <a:lnTo>
                    <a:pt x="392950" y="342582"/>
                  </a:lnTo>
                  <a:lnTo>
                    <a:pt x="392950" y="380301"/>
                  </a:lnTo>
                  <a:lnTo>
                    <a:pt x="411797" y="380301"/>
                  </a:lnTo>
                  <a:lnTo>
                    <a:pt x="411797" y="342582"/>
                  </a:lnTo>
                  <a:close/>
                </a:path>
                <a:path w="716914" h="720089">
                  <a:moveTo>
                    <a:pt x="411797" y="276593"/>
                  </a:moveTo>
                  <a:lnTo>
                    <a:pt x="392950" y="276593"/>
                  </a:lnTo>
                  <a:lnTo>
                    <a:pt x="392950" y="314299"/>
                  </a:lnTo>
                  <a:lnTo>
                    <a:pt x="411797" y="314299"/>
                  </a:lnTo>
                  <a:lnTo>
                    <a:pt x="411797" y="276593"/>
                  </a:lnTo>
                  <a:close/>
                </a:path>
                <a:path w="716914" h="720089">
                  <a:moveTo>
                    <a:pt x="411797" y="144589"/>
                  </a:moveTo>
                  <a:lnTo>
                    <a:pt x="392950" y="144589"/>
                  </a:lnTo>
                  <a:lnTo>
                    <a:pt x="392950" y="182308"/>
                  </a:lnTo>
                  <a:lnTo>
                    <a:pt x="411797" y="182308"/>
                  </a:lnTo>
                  <a:lnTo>
                    <a:pt x="411797" y="144589"/>
                  </a:lnTo>
                  <a:close/>
                </a:path>
                <a:path w="716914" h="720089">
                  <a:moveTo>
                    <a:pt x="411797" y="78587"/>
                  </a:moveTo>
                  <a:lnTo>
                    <a:pt x="392950" y="78587"/>
                  </a:lnTo>
                  <a:lnTo>
                    <a:pt x="392950" y="116306"/>
                  </a:lnTo>
                  <a:lnTo>
                    <a:pt x="411797" y="116306"/>
                  </a:lnTo>
                  <a:lnTo>
                    <a:pt x="411797" y="78587"/>
                  </a:lnTo>
                  <a:close/>
                </a:path>
                <a:path w="716914" h="720089">
                  <a:moveTo>
                    <a:pt x="452386" y="477418"/>
                  </a:moveTo>
                  <a:lnTo>
                    <a:pt x="418033" y="461886"/>
                  </a:lnTo>
                  <a:lnTo>
                    <a:pt x="410260" y="479056"/>
                  </a:lnTo>
                  <a:lnTo>
                    <a:pt x="444601" y="494588"/>
                  </a:lnTo>
                  <a:lnTo>
                    <a:pt x="452386" y="477418"/>
                  </a:lnTo>
                  <a:close/>
                </a:path>
                <a:path w="716914" h="720089">
                  <a:moveTo>
                    <a:pt x="512470" y="504621"/>
                  </a:moveTo>
                  <a:lnTo>
                    <a:pt x="478116" y="489089"/>
                  </a:lnTo>
                  <a:lnTo>
                    <a:pt x="470369" y="506272"/>
                  </a:lnTo>
                  <a:lnTo>
                    <a:pt x="504698" y="521804"/>
                  </a:lnTo>
                  <a:lnTo>
                    <a:pt x="512470" y="504621"/>
                  </a:lnTo>
                  <a:close/>
                </a:path>
                <a:path w="716914" h="720089">
                  <a:moveTo>
                    <a:pt x="572604" y="531837"/>
                  </a:moveTo>
                  <a:lnTo>
                    <a:pt x="538251" y="516280"/>
                  </a:lnTo>
                  <a:lnTo>
                    <a:pt x="530479" y="533463"/>
                  </a:lnTo>
                  <a:lnTo>
                    <a:pt x="564832" y="549021"/>
                  </a:lnTo>
                  <a:lnTo>
                    <a:pt x="572604" y="531837"/>
                  </a:lnTo>
                  <a:close/>
                </a:path>
                <a:path w="716914" h="720089">
                  <a:moveTo>
                    <a:pt x="632688" y="559028"/>
                  </a:moveTo>
                  <a:lnTo>
                    <a:pt x="598373" y="543496"/>
                  </a:lnTo>
                  <a:lnTo>
                    <a:pt x="590588" y="560666"/>
                  </a:lnTo>
                  <a:lnTo>
                    <a:pt x="624941" y="576211"/>
                  </a:lnTo>
                  <a:lnTo>
                    <a:pt x="632688" y="559028"/>
                  </a:lnTo>
                  <a:close/>
                </a:path>
                <a:path w="716914" h="720089">
                  <a:moveTo>
                    <a:pt x="716318" y="147916"/>
                  </a:moveTo>
                  <a:lnTo>
                    <a:pt x="659765" y="120980"/>
                  </a:lnTo>
                  <a:lnTo>
                    <a:pt x="659765" y="201104"/>
                  </a:lnTo>
                  <a:lnTo>
                    <a:pt x="659765" y="572147"/>
                  </a:lnTo>
                  <a:lnTo>
                    <a:pt x="321818" y="653757"/>
                  </a:lnTo>
                  <a:lnTo>
                    <a:pt x="321818" y="642327"/>
                  </a:lnTo>
                  <a:lnTo>
                    <a:pt x="321818" y="276872"/>
                  </a:lnTo>
                  <a:lnTo>
                    <a:pt x="556260" y="224307"/>
                  </a:lnTo>
                  <a:lnTo>
                    <a:pt x="659765" y="201104"/>
                  </a:lnTo>
                  <a:lnTo>
                    <a:pt x="659765" y="120980"/>
                  </a:lnTo>
                  <a:lnTo>
                    <a:pt x="601954" y="93446"/>
                  </a:lnTo>
                  <a:lnTo>
                    <a:pt x="601954" y="156083"/>
                  </a:lnTo>
                  <a:lnTo>
                    <a:pt x="297649" y="224307"/>
                  </a:lnTo>
                  <a:lnTo>
                    <a:pt x="265264" y="206870"/>
                  </a:lnTo>
                  <a:lnTo>
                    <a:pt x="265264" y="271119"/>
                  </a:lnTo>
                  <a:lnTo>
                    <a:pt x="265264" y="642327"/>
                  </a:lnTo>
                  <a:lnTo>
                    <a:pt x="56553" y="529894"/>
                  </a:lnTo>
                  <a:lnTo>
                    <a:pt x="56553" y="158686"/>
                  </a:lnTo>
                  <a:lnTo>
                    <a:pt x="265264" y="271119"/>
                  </a:lnTo>
                  <a:lnTo>
                    <a:pt x="265264" y="206870"/>
                  </a:lnTo>
                  <a:lnTo>
                    <a:pt x="175818" y="158686"/>
                  </a:lnTo>
                  <a:lnTo>
                    <a:pt x="108978" y="122669"/>
                  </a:lnTo>
                  <a:lnTo>
                    <a:pt x="398945" y="59397"/>
                  </a:lnTo>
                  <a:lnTo>
                    <a:pt x="601954" y="156083"/>
                  </a:lnTo>
                  <a:lnTo>
                    <a:pt x="601954" y="93446"/>
                  </a:lnTo>
                  <a:lnTo>
                    <a:pt x="530491" y="59397"/>
                  </a:lnTo>
                  <a:lnTo>
                    <a:pt x="405803" y="0"/>
                  </a:lnTo>
                  <a:lnTo>
                    <a:pt x="0" y="88569"/>
                  </a:lnTo>
                  <a:lnTo>
                    <a:pt x="0" y="563689"/>
                  </a:lnTo>
                  <a:lnTo>
                    <a:pt x="289674" y="719709"/>
                  </a:lnTo>
                  <a:lnTo>
                    <a:pt x="562813" y="653757"/>
                  </a:lnTo>
                  <a:lnTo>
                    <a:pt x="716318" y="616686"/>
                  </a:lnTo>
                  <a:lnTo>
                    <a:pt x="716318" y="201104"/>
                  </a:lnTo>
                  <a:lnTo>
                    <a:pt x="716318" y="147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1873610" y="6638340"/>
            <a:ext cx="15430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25">
                <a:solidFill>
                  <a:srgbClr val="ADABAB"/>
                </a:solidFill>
                <a:latin typeface="Calibri"/>
                <a:cs typeface="Calibri"/>
              </a:rPr>
              <a:t>42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47217" y="1368044"/>
            <a:ext cx="2751455" cy="2673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Architecture</a:t>
            </a:r>
            <a:r>
              <a:rPr dirty="0" sz="1550" spc="114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basique</a:t>
            </a:r>
            <a:r>
              <a:rPr dirty="0" sz="1550" spc="-1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dirty="0" sz="1550" spc="9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07842"/>
                </a:solidFill>
                <a:latin typeface="Calibri"/>
                <a:cs typeface="Calibri"/>
              </a:rPr>
              <a:t>pipeline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128250" y="5259146"/>
            <a:ext cx="87820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Artificat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alibri"/>
                <a:cs typeface="Calibri"/>
              </a:rPr>
              <a:t>Package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843022" y="2784170"/>
            <a:ext cx="12477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.gitlab-ci.yml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1493977" y="2771281"/>
            <a:ext cx="9864725" cy="3423920"/>
            <a:chOff x="1493977" y="2771281"/>
            <a:chExt cx="9864725" cy="3423920"/>
          </a:xfrm>
        </p:grpSpPr>
        <p:sp>
          <p:nvSpPr>
            <p:cNvPr id="22" name="object 22" descr=""/>
            <p:cNvSpPr/>
            <p:nvPr/>
          </p:nvSpPr>
          <p:spPr>
            <a:xfrm>
              <a:off x="1493977" y="2771292"/>
              <a:ext cx="3593465" cy="1232535"/>
            </a:xfrm>
            <a:custGeom>
              <a:avLst/>
              <a:gdLst/>
              <a:ahLst/>
              <a:cxnLst/>
              <a:rect l="l" t="t" r="r" b="b"/>
              <a:pathLst>
                <a:path w="3593465" h="1232535">
                  <a:moveTo>
                    <a:pt x="1202004" y="160832"/>
                  </a:moveTo>
                  <a:lnTo>
                    <a:pt x="998486" y="8458"/>
                  </a:lnTo>
                  <a:lnTo>
                    <a:pt x="970737" y="0"/>
                  </a:lnTo>
                  <a:lnTo>
                    <a:pt x="955763" y="1739"/>
                  </a:lnTo>
                  <a:lnTo>
                    <a:pt x="941082" y="8458"/>
                  </a:lnTo>
                  <a:lnTo>
                    <a:pt x="932053" y="17360"/>
                  </a:lnTo>
                  <a:lnTo>
                    <a:pt x="928789" y="27597"/>
                  </a:lnTo>
                  <a:lnTo>
                    <a:pt x="931329" y="37934"/>
                  </a:lnTo>
                  <a:lnTo>
                    <a:pt x="941082" y="48056"/>
                  </a:lnTo>
                  <a:lnTo>
                    <a:pt x="1062647" y="131978"/>
                  </a:lnTo>
                  <a:lnTo>
                    <a:pt x="40995" y="131978"/>
                  </a:lnTo>
                  <a:lnTo>
                    <a:pt x="25031" y="134200"/>
                  </a:lnTo>
                  <a:lnTo>
                    <a:pt x="12001" y="140258"/>
                  </a:lnTo>
                  <a:lnTo>
                    <a:pt x="3213" y="149250"/>
                  </a:lnTo>
                  <a:lnTo>
                    <a:pt x="0" y="160261"/>
                  </a:lnTo>
                  <a:lnTo>
                    <a:pt x="3213" y="171272"/>
                  </a:lnTo>
                  <a:lnTo>
                    <a:pt x="12001" y="180263"/>
                  </a:lnTo>
                  <a:lnTo>
                    <a:pt x="25031" y="186321"/>
                  </a:lnTo>
                  <a:lnTo>
                    <a:pt x="40995" y="188468"/>
                  </a:lnTo>
                  <a:lnTo>
                    <a:pt x="1062685" y="188468"/>
                  </a:lnTo>
                  <a:lnTo>
                    <a:pt x="941120" y="272326"/>
                  </a:lnTo>
                  <a:lnTo>
                    <a:pt x="932192" y="281584"/>
                  </a:lnTo>
                  <a:lnTo>
                    <a:pt x="929220" y="292112"/>
                  </a:lnTo>
                  <a:lnTo>
                    <a:pt x="932192" y="302653"/>
                  </a:lnTo>
                  <a:lnTo>
                    <a:pt x="941120" y="311924"/>
                  </a:lnTo>
                  <a:lnTo>
                    <a:pt x="954557" y="318071"/>
                  </a:lnTo>
                  <a:lnTo>
                    <a:pt x="969822" y="320116"/>
                  </a:lnTo>
                  <a:lnTo>
                    <a:pt x="985088" y="318071"/>
                  </a:lnTo>
                  <a:lnTo>
                    <a:pt x="998524" y="311924"/>
                  </a:lnTo>
                  <a:lnTo>
                    <a:pt x="1189697" y="179984"/>
                  </a:lnTo>
                  <a:lnTo>
                    <a:pt x="1198740" y="171081"/>
                  </a:lnTo>
                  <a:lnTo>
                    <a:pt x="1202004" y="160832"/>
                  </a:lnTo>
                  <a:close/>
                </a:path>
                <a:path w="3593465" h="1232535">
                  <a:moveTo>
                    <a:pt x="1321003" y="983234"/>
                  </a:moveTo>
                  <a:lnTo>
                    <a:pt x="1316583" y="973632"/>
                  </a:lnTo>
                  <a:lnTo>
                    <a:pt x="1305979" y="965593"/>
                  </a:lnTo>
                  <a:lnTo>
                    <a:pt x="1112672" y="873150"/>
                  </a:lnTo>
                  <a:lnTo>
                    <a:pt x="1100213" y="869530"/>
                  </a:lnTo>
                  <a:lnTo>
                    <a:pt x="1086929" y="870165"/>
                  </a:lnTo>
                  <a:lnTo>
                    <a:pt x="1074381" y="874712"/>
                  </a:lnTo>
                  <a:lnTo>
                    <a:pt x="1063180" y="884072"/>
                  </a:lnTo>
                  <a:lnTo>
                    <a:pt x="1057300" y="894473"/>
                  </a:lnTo>
                  <a:lnTo>
                    <a:pt x="1056690" y="905103"/>
                  </a:lnTo>
                  <a:lnTo>
                    <a:pt x="1061110" y="914704"/>
                  </a:lnTo>
                  <a:lnTo>
                    <a:pt x="1071702" y="922743"/>
                  </a:lnTo>
                  <a:lnTo>
                    <a:pt x="1194600" y="981557"/>
                  </a:lnTo>
                  <a:lnTo>
                    <a:pt x="313588" y="1175893"/>
                  </a:lnTo>
                  <a:lnTo>
                    <a:pt x="300304" y="1181100"/>
                  </a:lnTo>
                  <a:lnTo>
                    <a:pt x="290372" y="1189507"/>
                  </a:lnTo>
                  <a:lnTo>
                    <a:pt x="284734" y="1199959"/>
                  </a:lnTo>
                  <a:lnTo>
                    <a:pt x="284327" y="1211313"/>
                  </a:lnTo>
                  <a:lnTo>
                    <a:pt x="289483" y="1221460"/>
                  </a:lnTo>
                  <a:lnTo>
                    <a:pt x="298996" y="1228572"/>
                  </a:lnTo>
                  <a:lnTo>
                    <a:pt x="311531" y="1232001"/>
                  </a:lnTo>
                  <a:lnTo>
                    <a:pt x="325755" y="1231061"/>
                  </a:lnTo>
                  <a:lnTo>
                    <a:pt x="1206804" y="1036713"/>
                  </a:lnTo>
                  <a:lnTo>
                    <a:pt x="1120051" y="1141730"/>
                  </a:lnTo>
                  <a:lnTo>
                    <a:pt x="1114336" y="1152461"/>
                  </a:lnTo>
                  <a:lnTo>
                    <a:pt x="1114044" y="1163320"/>
                  </a:lnTo>
                  <a:lnTo>
                    <a:pt x="1118882" y="1173048"/>
                  </a:lnTo>
                  <a:lnTo>
                    <a:pt x="1128572" y="1180401"/>
                  </a:lnTo>
                  <a:lnTo>
                    <a:pt x="1141476" y="1183843"/>
                  </a:lnTo>
                  <a:lnTo>
                    <a:pt x="1155090" y="1182941"/>
                  </a:lnTo>
                  <a:lnTo>
                    <a:pt x="1167815" y="1178039"/>
                  </a:lnTo>
                  <a:lnTo>
                    <a:pt x="1178077" y="1169479"/>
                  </a:lnTo>
                  <a:lnTo>
                    <a:pt x="1314513" y="1004265"/>
                  </a:lnTo>
                  <a:lnTo>
                    <a:pt x="1320380" y="993851"/>
                  </a:lnTo>
                  <a:lnTo>
                    <a:pt x="1321003" y="983234"/>
                  </a:lnTo>
                  <a:close/>
                </a:path>
                <a:path w="3593465" h="1232535">
                  <a:moveTo>
                    <a:pt x="3593046" y="957033"/>
                  </a:moveTo>
                  <a:lnTo>
                    <a:pt x="3368217" y="811911"/>
                  </a:lnTo>
                  <a:lnTo>
                    <a:pt x="3362426" y="808304"/>
                  </a:lnTo>
                  <a:lnTo>
                    <a:pt x="3353168" y="808405"/>
                  </a:lnTo>
                  <a:lnTo>
                    <a:pt x="3342094" y="815822"/>
                  </a:lnTo>
                  <a:lnTo>
                    <a:pt x="3342094" y="821601"/>
                  </a:lnTo>
                  <a:lnTo>
                    <a:pt x="3541496" y="950429"/>
                  </a:lnTo>
                  <a:lnTo>
                    <a:pt x="2371001" y="950595"/>
                  </a:lnTo>
                  <a:lnTo>
                    <a:pt x="2364473" y="954811"/>
                  </a:lnTo>
                  <a:lnTo>
                    <a:pt x="2364473" y="965225"/>
                  </a:lnTo>
                  <a:lnTo>
                    <a:pt x="2371001" y="969441"/>
                  </a:lnTo>
                  <a:lnTo>
                    <a:pt x="3541382" y="969441"/>
                  </a:lnTo>
                  <a:lnTo>
                    <a:pt x="3341763" y="1098384"/>
                  </a:lnTo>
                  <a:lnTo>
                    <a:pt x="3341598" y="1104353"/>
                  </a:lnTo>
                  <a:lnTo>
                    <a:pt x="3352800" y="1111846"/>
                  </a:lnTo>
                  <a:lnTo>
                    <a:pt x="3362058" y="1111948"/>
                  </a:lnTo>
                  <a:lnTo>
                    <a:pt x="3593046" y="963002"/>
                  </a:lnTo>
                  <a:lnTo>
                    <a:pt x="3593046" y="9570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84647" y="3424427"/>
              <a:ext cx="3268979" cy="57150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58200" y="3337559"/>
              <a:ext cx="2743200" cy="608076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10473296" y="4028655"/>
              <a:ext cx="885190" cy="1261110"/>
            </a:xfrm>
            <a:custGeom>
              <a:avLst/>
              <a:gdLst/>
              <a:ahLst/>
              <a:cxnLst/>
              <a:rect l="l" t="t" r="r" b="b"/>
              <a:pathLst>
                <a:path w="885190" h="1261110">
                  <a:moveTo>
                    <a:pt x="131533" y="1074737"/>
                  </a:moveTo>
                  <a:lnTo>
                    <a:pt x="127520" y="1056322"/>
                  </a:lnTo>
                  <a:lnTo>
                    <a:pt x="90690" y="1064336"/>
                  </a:lnTo>
                  <a:lnTo>
                    <a:pt x="94703" y="1082776"/>
                  </a:lnTo>
                  <a:lnTo>
                    <a:pt x="131533" y="1074737"/>
                  </a:lnTo>
                  <a:close/>
                </a:path>
                <a:path w="885190" h="1261110">
                  <a:moveTo>
                    <a:pt x="195986" y="1060665"/>
                  </a:moveTo>
                  <a:lnTo>
                    <a:pt x="191985" y="1042263"/>
                  </a:lnTo>
                  <a:lnTo>
                    <a:pt x="155143" y="1050277"/>
                  </a:lnTo>
                  <a:lnTo>
                    <a:pt x="159156" y="1068705"/>
                  </a:lnTo>
                  <a:lnTo>
                    <a:pt x="195986" y="1060665"/>
                  </a:lnTo>
                  <a:close/>
                </a:path>
                <a:path w="885190" h="1261110">
                  <a:moveTo>
                    <a:pt x="260451" y="1046607"/>
                  </a:moveTo>
                  <a:lnTo>
                    <a:pt x="256438" y="1028192"/>
                  </a:lnTo>
                  <a:lnTo>
                    <a:pt x="219608" y="1036205"/>
                  </a:lnTo>
                  <a:lnTo>
                    <a:pt x="223608" y="1054646"/>
                  </a:lnTo>
                  <a:lnTo>
                    <a:pt x="260451" y="1046607"/>
                  </a:lnTo>
                  <a:close/>
                </a:path>
                <a:path w="885190" h="1261110">
                  <a:moveTo>
                    <a:pt x="411797" y="883412"/>
                  </a:moveTo>
                  <a:lnTo>
                    <a:pt x="392950" y="883412"/>
                  </a:lnTo>
                  <a:lnTo>
                    <a:pt x="392950" y="921131"/>
                  </a:lnTo>
                  <a:lnTo>
                    <a:pt x="411797" y="921131"/>
                  </a:lnTo>
                  <a:lnTo>
                    <a:pt x="411797" y="883412"/>
                  </a:lnTo>
                  <a:close/>
                </a:path>
                <a:path w="885190" h="1261110">
                  <a:moveTo>
                    <a:pt x="411797" y="817422"/>
                  </a:moveTo>
                  <a:lnTo>
                    <a:pt x="392950" y="817422"/>
                  </a:lnTo>
                  <a:lnTo>
                    <a:pt x="392950" y="855129"/>
                  </a:lnTo>
                  <a:lnTo>
                    <a:pt x="411797" y="855129"/>
                  </a:lnTo>
                  <a:lnTo>
                    <a:pt x="411797" y="817422"/>
                  </a:lnTo>
                  <a:close/>
                </a:path>
                <a:path w="885190" h="1261110">
                  <a:moveTo>
                    <a:pt x="411797" y="685419"/>
                  </a:moveTo>
                  <a:lnTo>
                    <a:pt x="392950" y="685419"/>
                  </a:lnTo>
                  <a:lnTo>
                    <a:pt x="392950" y="723138"/>
                  </a:lnTo>
                  <a:lnTo>
                    <a:pt x="411797" y="723138"/>
                  </a:lnTo>
                  <a:lnTo>
                    <a:pt x="411797" y="685419"/>
                  </a:lnTo>
                  <a:close/>
                </a:path>
                <a:path w="885190" h="1261110">
                  <a:moveTo>
                    <a:pt x="411797" y="619417"/>
                  </a:moveTo>
                  <a:lnTo>
                    <a:pt x="392950" y="619417"/>
                  </a:lnTo>
                  <a:lnTo>
                    <a:pt x="392950" y="657136"/>
                  </a:lnTo>
                  <a:lnTo>
                    <a:pt x="411797" y="657136"/>
                  </a:lnTo>
                  <a:lnTo>
                    <a:pt x="411797" y="619417"/>
                  </a:lnTo>
                  <a:close/>
                </a:path>
                <a:path w="885190" h="1261110">
                  <a:moveTo>
                    <a:pt x="572604" y="1072667"/>
                  </a:moveTo>
                  <a:lnTo>
                    <a:pt x="538251" y="1057109"/>
                  </a:lnTo>
                  <a:lnTo>
                    <a:pt x="530479" y="1074293"/>
                  </a:lnTo>
                  <a:lnTo>
                    <a:pt x="564832" y="1089850"/>
                  </a:lnTo>
                  <a:lnTo>
                    <a:pt x="572604" y="1072667"/>
                  </a:lnTo>
                  <a:close/>
                </a:path>
                <a:path w="885190" h="1261110">
                  <a:moveTo>
                    <a:pt x="632688" y="1099858"/>
                  </a:moveTo>
                  <a:lnTo>
                    <a:pt x="598373" y="1084326"/>
                  </a:lnTo>
                  <a:lnTo>
                    <a:pt x="590588" y="1101496"/>
                  </a:lnTo>
                  <a:lnTo>
                    <a:pt x="624941" y="1117041"/>
                  </a:lnTo>
                  <a:lnTo>
                    <a:pt x="632688" y="1099858"/>
                  </a:lnTo>
                  <a:close/>
                </a:path>
                <a:path w="885190" h="1261110">
                  <a:moveTo>
                    <a:pt x="884961" y="574382"/>
                  </a:moveTo>
                  <a:lnTo>
                    <a:pt x="877709" y="567639"/>
                  </a:lnTo>
                  <a:lnTo>
                    <a:pt x="871740" y="567550"/>
                  </a:lnTo>
                  <a:lnTo>
                    <a:pt x="742645" y="683666"/>
                  </a:lnTo>
                  <a:lnTo>
                    <a:pt x="742492" y="3797"/>
                  </a:lnTo>
                  <a:lnTo>
                    <a:pt x="738276" y="0"/>
                  </a:lnTo>
                  <a:lnTo>
                    <a:pt x="733056" y="0"/>
                  </a:lnTo>
                  <a:lnTo>
                    <a:pt x="727849" y="0"/>
                  </a:lnTo>
                  <a:lnTo>
                    <a:pt x="723633" y="3797"/>
                  </a:lnTo>
                  <a:lnTo>
                    <a:pt x="723633" y="683615"/>
                  </a:lnTo>
                  <a:lnTo>
                    <a:pt x="594614" y="567753"/>
                  </a:lnTo>
                  <a:lnTo>
                    <a:pt x="588645" y="567855"/>
                  </a:lnTo>
                  <a:lnTo>
                    <a:pt x="581494" y="574509"/>
                  </a:lnTo>
                  <a:lnTo>
                    <a:pt x="581494" y="579729"/>
                  </a:lnTo>
                  <a:lnTo>
                    <a:pt x="686943" y="674763"/>
                  </a:lnTo>
                  <a:lnTo>
                    <a:pt x="659765" y="661822"/>
                  </a:lnTo>
                  <a:lnTo>
                    <a:pt x="659765" y="741934"/>
                  </a:lnTo>
                  <a:lnTo>
                    <a:pt x="659765" y="808443"/>
                  </a:lnTo>
                  <a:lnTo>
                    <a:pt x="659765" y="873912"/>
                  </a:lnTo>
                  <a:lnTo>
                    <a:pt x="659765" y="1112977"/>
                  </a:lnTo>
                  <a:lnTo>
                    <a:pt x="321818" y="1194587"/>
                  </a:lnTo>
                  <a:lnTo>
                    <a:pt x="321818" y="1183157"/>
                  </a:lnTo>
                  <a:lnTo>
                    <a:pt x="321818" y="938009"/>
                  </a:lnTo>
                  <a:lnTo>
                    <a:pt x="381000" y="1000988"/>
                  </a:lnTo>
                  <a:lnTo>
                    <a:pt x="348526" y="1008075"/>
                  </a:lnTo>
                  <a:lnTo>
                    <a:pt x="352526" y="1026490"/>
                  </a:lnTo>
                  <a:lnTo>
                    <a:pt x="389369" y="1018451"/>
                  </a:lnTo>
                  <a:lnTo>
                    <a:pt x="386930" y="1007313"/>
                  </a:lnTo>
                  <a:lnTo>
                    <a:pt x="452450" y="1077010"/>
                  </a:lnTo>
                  <a:lnTo>
                    <a:pt x="479298" y="1051153"/>
                  </a:lnTo>
                  <a:lnTo>
                    <a:pt x="504698" y="1062634"/>
                  </a:lnTo>
                  <a:lnTo>
                    <a:pt x="512470" y="1045451"/>
                  </a:lnTo>
                  <a:lnTo>
                    <a:pt x="493814" y="1037018"/>
                  </a:lnTo>
                  <a:lnTo>
                    <a:pt x="659765" y="873912"/>
                  </a:lnTo>
                  <a:lnTo>
                    <a:pt x="659765" y="808443"/>
                  </a:lnTo>
                  <a:lnTo>
                    <a:pt x="659142" y="807770"/>
                  </a:lnTo>
                  <a:lnTo>
                    <a:pt x="454050" y="1008557"/>
                  </a:lnTo>
                  <a:lnTo>
                    <a:pt x="411797" y="963739"/>
                  </a:lnTo>
                  <a:lnTo>
                    <a:pt x="411797" y="949413"/>
                  </a:lnTo>
                  <a:lnTo>
                    <a:pt x="398297" y="949413"/>
                  </a:lnTo>
                  <a:lnTo>
                    <a:pt x="355511" y="904024"/>
                  </a:lnTo>
                  <a:lnTo>
                    <a:pt x="321818" y="937285"/>
                  </a:lnTo>
                  <a:lnTo>
                    <a:pt x="321818" y="817702"/>
                  </a:lnTo>
                  <a:lnTo>
                    <a:pt x="556260" y="765136"/>
                  </a:lnTo>
                  <a:lnTo>
                    <a:pt x="659765" y="741934"/>
                  </a:lnTo>
                  <a:lnTo>
                    <a:pt x="659765" y="661822"/>
                  </a:lnTo>
                  <a:lnTo>
                    <a:pt x="601954" y="634276"/>
                  </a:lnTo>
                  <a:lnTo>
                    <a:pt x="601954" y="696912"/>
                  </a:lnTo>
                  <a:lnTo>
                    <a:pt x="297649" y="765136"/>
                  </a:lnTo>
                  <a:lnTo>
                    <a:pt x="265264" y="747699"/>
                  </a:lnTo>
                  <a:lnTo>
                    <a:pt x="265264" y="811949"/>
                  </a:lnTo>
                  <a:lnTo>
                    <a:pt x="265264" y="1183157"/>
                  </a:lnTo>
                  <a:lnTo>
                    <a:pt x="56553" y="1070724"/>
                  </a:lnTo>
                  <a:lnTo>
                    <a:pt x="56553" y="699516"/>
                  </a:lnTo>
                  <a:lnTo>
                    <a:pt x="265264" y="811949"/>
                  </a:lnTo>
                  <a:lnTo>
                    <a:pt x="265264" y="747699"/>
                  </a:lnTo>
                  <a:lnTo>
                    <a:pt x="175818" y="699516"/>
                  </a:lnTo>
                  <a:lnTo>
                    <a:pt x="108978" y="663498"/>
                  </a:lnTo>
                  <a:lnTo>
                    <a:pt x="398945" y="600227"/>
                  </a:lnTo>
                  <a:lnTo>
                    <a:pt x="601954" y="696912"/>
                  </a:lnTo>
                  <a:lnTo>
                    <a:pt x="601954" y="634276"/>
                  </a:lnTo>
                  <a:lnTo>
                    <a:pt x="530491" y="600227"/>
                  </a:lnTo>
                  <a:lnTo>
                    <a:pt x="405803" y="540829"/>
                  </a:lnTo>
                  <a:lnTo>
                    <a:pt x="0" y="629399"/>
                  </a:lnTo>
                  <a:lnTo>
                    <a:pt x="0" y="1104519"/>
                  </a:lnTo>
                  <a:lnTo>
                    <a:pt x="289674" y="1260538"/>
                  </a:lnTo>
                  <a:lnTo>
                    <a:pt x="562813" y="1194587"/>
                  </a:lnTo>
                  <a:lnTo>
                    <a:pt x="716318" y="1157516"/>
                  </a:lnTo>
                  <a:lnTo>
                    <a:pt x="716318" y="741934"/>
                  </a:lnTo>
                  <a:lnTo>
                    <a:pt x="716318" y="701230"/>
                  </a:lnTo>
                  <a:lnTo>
                    <a:pt x="730072" y="713613"/>
                  </a:lnTo>
                  <a:lnTo>
                    <a:pt x="736041" y="713613"/>
                  </a:lnTo>
                  <a:lnTo>
                    <a:pt x="884859" y="579755"/>
                  </a:lnTo>
                  <a:lnTo>
                    <a:pt x="884961" y="5743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0083" y="4558283"/>
              <a:ext cx="1001268" cy="1636776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8488947" y="4965699"/>
              <a:ext cx="1869439" cy="920750"/>
            </a:xfrm>
            <a:custGeom>
              <a:avLst/>
              <a:gdLst/>
              <a:ahLst/>
              <a:cxnLst/>
              <a:rect l="l" t="t" r="r" b="b"/>
              <a:pathLst>
                <a:path w="1869440" h="920750">
                  <a:moveTo>
                    <a:pt x="1863445" y="221589"/>
                  </a:moveTo>
                  <a:lnTo>
                    <a:pt x="1854746" y="212813"/>
                  </a:lnTo>
                  <a:lnTo>
                    <a:pt x="1838744" y="209054"/>
                  </a:lnTo>
                  <a:lnTo>
                    <a:pt x="1817687" y="210477"/>
                  </a:lnTo>
                  <a:lnTo>
                    <a:pt x="1793849" y="217271"/>
                  </a:lnTo>
                  <a:lnTo>
                    <a:pt x="318262" y="783691"/>
                  </a:lnTo>
                  <a:lnTo>
                    <a:pt x="462940" y="635863"/>
                  </a:lnTo>
                  <a:lnTo>
                    <a:pt x="472427" y="622046"/>
                  </a:lnTo>
                  <a:lnTo>
                    <a:pt x="472846" y="610285"/>
                  </a:lnTo>
                  <a:lnTo>
                    <a:pt x="464667" y="601827"/>
                  </a:lnTo>
                  <a:lnTo>
                    <a:pt x="448360" y="597890"/>
                  </a:lnTo>
                  <a:lnTo>
                    <a:pt x="426707" y="599440"/>
                  </a:lnTo>
                  <a:lnTo>
                    <a:pt x="382600" y="616369"/>
                  </a:lnTo>
                  <a:lnTo>
                    <a:pt x="137922" y="862253"/>
                  </a:lnTo>
                  <a:lnTo>
                    <a:pt x="127203" y="887425"/>
                  </a:lnTo>
                  <a:lnTo>
                    <a:pt x="134683" y="895934"/>
                  </a:lnTo>
                  <a:lnTo>
                    <a:pt x="152501" y="900226"/>
                  </a:lnTo>
                  <a:lnTo>
                    <a:pt x="477240" y="920737"/>
                  </a:lnTo>
                  <a:lnTo>
                    <a:pt x="498170" y="919543"/>
                  </a:lnTo>
                  <a:lnTo>
                    <a:pt x="541413" y="903490"/>
                  </a:lnTo>
                  <a:lnTo>
                    <a:pt x="569912" y="875372"/>
                  </a:lnTo>
                  <a:lnTo>
                    <a:pt x="570865" y="863739"/>
                  </a:lnTo>
                  <a:lnTo>
                    <a:pt x="563384" y="855243"/>
                  </a:lnTo>
                  <a:lnTo>
                    <a:pt x="545566" y="850938"/>
                  </a:lnTo>
                  <a:lnTo>
                    <a:pt x="339115" y="837844"/>
                  </a:lnTo>
                  <a:lnTo>
                    <a:pt x="1814652" y="271449"/>
                  </a:lnTo>
                  <a:lnTo>
                    <a:pt x="1836877" y="260464"/>
                  </a:lnTo>
                  <a:lnTo>
                    <a:pt x="1853476" y="247421"/>
                  </a:lnTo>
                  <a:lnTo>
                    <a:pt x="1862848" y="233934"/>
                  </a:lnTo>
                  <a:lnTo>
                    <a:pt x="1863445" y="221589"/>
                  </a:lnTo>
                  <a:close/>
                </a:path>
                <a:path w="1869440" h="920750">
                  <a:moveTo>
                    <a:pt x="1869325" y="165455"/>
                  </a:moveTo>
                  <a:lnTo>
                    <a:pt x="1864309" y="154051"/>
                  </a:lnTo>
                  <a:lnTo>
                    <a:pt x="1850656" y="144741"/>
                  </a:lnTo>
                  <a:lnTo>
                    <a:pt x="1830387" y="138480"/>
                  </a:lnTo>
                  <a:lnTo>
                    <a:pt x="1805559" y="136258"/>
                  </a:lnTo>
                  <a:lnTo>
                    <a:pt x="216662" y="136258"/>
                  </a:lnTo>
                  <a:lnTo>
                    <a:pt x="405701" y="49466"/>
                  </a:lnTo>
                  <a:lnTo>
                    <a:pt x="405701" y="8483"/>
                  </a:lnTo>
                  <a:lnTo>
                    <a:pt x="361073" y="0"/>
                  </a:lnTo>
                  <a:lnTo>
                    <a:pt x="337324" y="2120"/>
                  </a:lnTo>
                  <a:lnTo>
                    <a:pt x="316445" y="8483"/>
                  </a:lnTo>
                  <a:lnTo>
                    <a:pt x="19126" y="145046"/>
                  </a:lnTo>
                  <a:lnTo>
                    <a:pt x="5080" y="154254"/>
                  </a:lnTo>
                  <a:lnTo>
                    <a:pt x="0" y="164858"/>
                  </a:lnTo>
                  <a:lnTo>
                    <a:pt x="3949" y="175552"/>
                  </a:lnTo>
                  <a:lnTo>
                    <a:pt x="19126" y="186029"/>
                  </a:lnTo>
                  <a:lnTo>
                    <a:pt x="316496" y="322567"/>
                  </a:lnTo>
                  <a:lnTo>
                    <a:pt x="336562" y="328993"/>
                  </a:lnTo>
                  <a:lnTo>
                    <a:pt x="359651" y="331330"/>
                  </a:lnTo>
                  <a:lnTo>
                    <a:pt x="382943" y="329514"/>
                  </a:lnTo>
                  <a:lnTo>
                    <a:pt x="405765" y="322567"/>
                  </a:lnTo>
                  <a:lnTo>
                    <a:pt x="419811" y="313347"/>
                  </a:lnTo>
                  <a:lnTo>
                    <a:pt x="424891" y="302755"/>
                  </a:lnTo>
                  <a:lnTo>
                    <a:pt x="420941" y="292061"/>
                  </a:lnTo>
                  <a:lnTo>
                    <a:pt x="405765" y="281571"/>
                  </a:lnTo>
                  <a:lnTo>
                    <a:pt x="216725" y="194729"/>
                  </a:lnTo>
                  <a:lnTo>
                    <a:pt x="1805559" y="194729"/>
                  </a:lnTo>
                  <a:lnTo>
                    <a:pt x="1830387" y="192430"/>
                  </a:lnTo>
                  <a:lnTo>
                    <a:pt x="1850656" y="186143"/>
                  </a:lnTo>
                  <a:lnTo>
                    <a:pt x="1864309" y="176847"/>
                  </a:lnTo>
                  <a:lnTo>
                    <a:pt x="1869325" y="1654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5074920" y="2903220"/>
            <a:ext cx="3301365" cy="1015365"/>
          </a:xfrm>
          <a:prstGeom prst="rect">
            <a:avLst/>
          </a:prstGeom>
          <a:ln w="9525">
            <a:solidFill>
              <a:srgbClr val="00784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20675">
              <a:lnSpc>
                <a:spcPts val="1939"/>
              </a:lnSpc>
            </a:pPr>
            <a:r>
              <a:rPr dirty="0" sz="1800" spc="-10">
                <a:solidFill>
                  <a:srgbClr val="FFC000"/>
                </a:solidFill>
                <a:latin typeface="Calibri"/>
                <a:cs typeface="Calibri"/>
              </a:rPr>
              <a:t>Intégration</a:t>
            </a:r>
            <a:r>
              <a:rPr dirty="0" sz="1800" spc="-6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C000"/>
                </a:solidFill>
                <a:latin typeface="Calibri"/>
                <a:cs typeface="Calibri"/>
              </a:rPr>
              <a:t>continu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563356" y="2907792"/>
            <a:ext cx="2757170" cy="1015365"/>
          </a:xfrm>
          <a:prstGeom prst="rect">
            <a:avLst/>
          </a:prstGeom>
          <a:ln w="9525">
            <a:solidFill>
              <a:srgbClr val="007842"/>
            </a:solidFill>
          </a:ln>
        </p:spPr>
        <p:txBody>
          <a:bodyPr wrap="square" lIns="0" tIns="55879" rIns="0" bIns="0" rtlCol="0" vert="horz">
            <a:spAutoFit/>
          </a:bodyPr>
          <a:lstStyle/>
          <a:p>
            <a:pPr marL="354965">
              <a:lnSpc>
                <a:spcPct val="100000"/>
              </a:lnSpc>
              <a:spcBef>
                <a:spcPts val="439"/>
              </a:spcBef>
            </a:pPr>
            <a:r>
              <a:rPr dirty="0" sz="1800">
                <a:solidFill>
                  <a:srgbClr val="FFC000"/>
                </a:solidFill>
                <a:latin typeface="Calibri"/>
                <a:cs typeface="Calibri"/>
              </a:rPr>
              <a:t>Dépoilement</a:t>
            </a:r>
            <a:r>
              <a:rPr dirty="0" sz="1800" spc="-9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C000"/>
                </a:solidFill>
                <a:latin typeface="Calibri"/>
                <a:cs typeface="Calibri"/>
              </a:rPr>
              <a:t>continu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413497" y="1974341"/>
            <a:ext cx="542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6938010" y="2264028"/>
            <a:ext cx="2742565" cy="638175"/>
          </a:xfrm>
          <a:custGeom>
            <a:avLst/>
            <a:gdLst/>
            <a:ahLst/>
            <a:cxnLst/>
            <a:rect l="l" t="t" r="r" b="b"/>
            <a:pathLst>
              <a:path w="2742565" h="638175">
                <a:moveTo>
                  <a:pt x="438912" y="37211"/>
                </a:moveTo>
                <a:lnTo>
                  <a:pt x="428879" y="29591"/>
                </a:lnTo>
                <a:lnTo>
                  <a:pt x="41363" y="533654"/>
                </a:lnTo>
                <a:lnTo>
                  <a:pt x="16256" y="514350"/>
                </a:lnTo>
                <a:lnTo>
                  <a:pt x="0" y="597916"/>
                </a:lnTo>
                <a:lnTo>
                  <a:pt x="76581" y="560705"/>
                </a:lnTo>
                <a:lnTo>
                  <a:pt x="64516" y="551434"/>
                </a:lnTo>
                <a:lnTo>
                  <a:pt x="51409" y="541375"/>
                </a:lnTo>
                <a:lnTo>
                  <a:pt x="438912" y="37211"/>
                </a:lnTo>
                <a:close/>
              </a:path>
              <a:path w="2742565" h="638175">
                <a:moveTo>
                  <a:pt x="2742565" y="629412"/>
                </a:moveTo>
                <a:lnTo>
                  <a:pt x="2727147" y="612648"/>
                </a:lnTo>
                <a:lnTo>
                  <a:pt x="2684907" y="566674"/>
                </a:lnTo>
                <a:lnTo>
                  <a:pt x="2673591" y="596277"/>
                </a:lnTo>
                <a:lnTo>
                  <a:pt x="1113282" y="0"/>
                </a:lnTo>
                <a:lnTo>
                  <a:pt x="1108710" y="11938"/>
                </a:lnTo>
                <a:lnTo>
                  <a:pt x="2669070" y="608114"/>
                </a:lnTo>
                <a:lnTo>
                  <a:pt x="2657729" y="637794"/>
                </a:lnTo>
                <a:lnTo>
                  <a:pt x="2742565" y="62941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2386076" y="4361815"/>
            <a:ext cx="1650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Package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codes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200" rIns="0" bIns="0" rtlCol="0" vert="horz">
            <a:spAutoFit/>
          </a:bodyPr>
          <a:lstStyle/>
          <a:p>
            <a:pPr marL="51435">
              <a:lnSpc>
                <a:spcPts val="2345"/>
              </a:lnSpc>
              <a:spcBef>
                <a:spcPts val="114"/>
              </a:spcBef>
            </a:pPr>
            <a:r>
              <a:rPr dirty="0" b="0">
                <a:latin typeface="Calibri"/>
                <a:cs typeface="Calibri"/>
              </a:rPr>
              <a:t>02.</a:t>
            </a:r>
            <a:r>
              <a:rPr dirty="0" spc="-35" b="0">
                <a:latin typeface="Calibri"/>
                <a:cs typeface="Calibri"/>
              </a:rPr>
              <a:t> </a:t>
            </a:r>
            <a:r>
              <a:rPr dirty="0" spc="-20"/>
              <a:t>Mettre</a:t>
            </a:r>
            <a:r>
              <a:rPr dirty="0" spc="-65"/>
              <a:t> </a:t>
            </a:r>
            <a:r>
              <a:rPr dirty="0"/>
              <a:t>en</a:t>
            </a:r>
            <a:r>
              <a:rPr dirty="0" spc="-35"/>
              <a:t> </a:t>
            </a:r>
            <a:r>
              <a:rPr dirty="0"/>
              <a:t>place</a:t>
            </a:r>
            <a:r>
              <a:rPr dirty="0" spc="-65"/>
              <a:t> </a:t>
            </a:r>
            <a:r>
              <a:rPr dirty="0"/>
              <a:t>la</a:t>
            </a:r>
            <a:r>
              <a:rPr dirty="0" spc="400"/>
              <a:t> </a:t>
            </a:r>
            <a:r>
              <a:rPr dirty="0"/>
              <a:t>CI/CD</a:t>
            </a:r>
            <a:r>
              <a:rPr dirty="0" spc="-114"/>
              <a:t> </a:t>
            </a:r>
            <a:r>
              <a:rPr dirty="0"/>
              <a:t>avec</a:t>
            </a:r>
            <a:r>
              <a:rPr dirty="0" spc="-30"/>
              <a:t> </a:t>
            </a:r>
            <a:r>
              <a:rPr dirty="0"/>
              <a:t>Gitlab</a:t>
            </a:r>
            <a:r>
              <a:rPr dirty="0" spc="-95"/>
              <a:t> </a:t>
            </a:r>
            <a:r>
              <a:rPr dirty="0" spc="-50"/>
              <a:t>:</a:t>
            </a:r>
          </a:p>
          <a:p>
            <a:pPr marL="51435">
              <a:lnSpc>
                <a:spcPts val="1805"/>
              </a:lnSpc>
            </a:pPr>
            <a:r>
              <a:rPr dirty="0" sz="1550"/>
              <a:t>Architecture</a:t>
            </a:r>
            <a:r>
              <a:rPr dirty="0" sz="1550" spc="90"/>
              <a:t> </a:t>
            </a:r>
            <a:r>
              <a:rPr dirty="0" sz="1550" b="0">
                <a:latin typeface="Calibri"/>
                <a:cs typeface="Calibri"/>
              </a:rPr>
              <a:t>du</a:t>
            </a:r>
            <a:r>
              <a:rPr dirty="0" sz="1550" spc="45" b="0">
                <a:latin typeface="Calibri"/>
                <a:cs typeface="Calibri"/>
              </a:rPr>
              <a:t> </a:t>
            </a:r>
            <a:r>
              <a:rPr dirty="0" sz="1550" spc="-10"/>
              <a:t>pipeline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367533" y="6558483"/>
            <a:ext cx="196278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0">
                <a:solidFill>
                  <a:srgbClr val="ADABAB"/>
                </a:solidFill>
                <a:latin typeface="Calibri"/>
                <a:cs typeface="Calibri"/>
              </a:rPr>
              <a:t>Copyright</a:t>
            </a:r>
            <a:r>
              <a:rPr dirty="0" sz="1000" spc="-7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 Tout</a:t>
            </a:r>
            <a:r>
              <a:rPr dirty="0" sz="1000" spc="-3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droit</a:t>
            </a:r>
            <a:r>
              <a:rPr dirty="0" sz="1000" spc="-7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réservé</a:t>
            </a:r>
            <a:r>
              <a:rPr dirty="0" sz="1000" spc="-5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</a:t>
            </a:r>
            <a:r>
              <a:rPr dirty="0" sz="1000" spc="-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AD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72" y="0"/>
            <a:ext cx="6487795" cy="6858000"/>
            <a:chOff x="4572" y="0"/>
            <a:chExt cx="6487795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0"/>
              <a:ext cx="6487667" cy="68579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6595"/>
              <a:ext cx="1028700" cy="101498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7923" y="379475"/>
              <a:ext cx="2002536" cy="6492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74356" y="398221"/>
            <a:ext cx="266827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" b="0">
                <a:latin typeface="Calibri"/>
                <a:cs typeface="Calibri"/>
              </a:rPr>
              <a:t>CHAPITRE</a:t>
            </a:r>
            <a:r>
              <a:rPr dirty="0" sz="4400" spc="-195" b="0">
                <a:latin typeface="Calibri"/>
                <a:cs typeface="Calibri"/>
              </a:rPr>
              <a:t> </a:t>
            </a:r>
            <a:r>
              <a:rPr dirty="0" sz="4400" spc="-50" b="0">
                <a:latin typeface="Calibri"/>
                <a:cs typeface="Calibri"/>
              </a:rPr>
              <a:t>2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17514" y="1235455"/>
            <a:ext cx="4645660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38400" algn="l"/>
              </a:tabLst>
            </a:pPr>
            <a:r>
              <a:rPr dirty="0" sz="2400" spc="-10" b="1">
                <a:solidFill>
                  <a:srgbClr val="007842"/>
                </a:solidFill>
                <a:latin typeface="Calibri"/>
                <a:cs typeface="Calibri"/>
              </a:rPr>
              <a:t>Mettre</a:t>
            </a:r>
            <a:r>
              <a:rPr dirty="0" sz="2400" spc="-9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dirty="0" sz="2400" spc="-6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7842"/>
                </a:solidFill>
                <a:latin typeface="Calibri"/>
                <a:cs typeface="Calibri"/>
              </a:rPr>
              <a:t>place</a:t>
            </a:r>
            <a:r>
              <a:rPr dirty="0" sz="2400" spc="-9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007842"/>
                </a:solidFill>
                <a:latin typeface="Calibri"/>
                <a:cs typeface="Calibri"/>
              </a:rPr>
              <a:t>la</a:t>
            </a:r>
            <a:r>
              <a:rPr dirty="0" sz="2400" b="1">
                <a:solidFill>
                  <a:srgbClr val="007842"/>
                </a:solidFill>
                <a:latin typeface="Calibri"/>
                <a:cs typeface="Calibri"/>
              </a:rPr>
              <a:t>	CI/CD</a:t>
            </a:r>
            <a:r>
              <a:rPr dirty="0" sz="2400" spc="-11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dirty="0" sz="2400" spc="-6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328028" y="1893562"/>
            <a:ext cx="5283835" cy="162750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354965" algn="l"/>
              </a:tabLst>
            </a:pPr>
            <a:r>
              <a:rPr dirty="0" sz="1550">
                <a:solidFill>
                  <a:srgbClr val="BEBEBE"/>
                </a:solidFill>
                <a:latin typeface="Calibri"/>
                <a:cs typeface="Calibri"/>
              </a:rPr>
              <a:t>Définition</a:t>
            </a:r>
            <a:r>
              <a:rPr dirty="0" sz="1550" spc="13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dirty="0" sz="1550" spc="11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BEBEBE"/>
                </a:solidFill>
                <a:latin typeface="Calibri"/>
                <a:cs typeface="Calibri"/>
              </a:rPr>
              <a:t>gitlab</a:t>
            </a:r>
            <a:r>
              <a:rPr dirty="0" sz="1550" spc="5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BEBEBE"/>
                </a:solidFill>
                <a:latin typeface="Calibri"/>
                <a:cs typeface="Calibri"/>
              </a:rPr>
              <a:t>CI/CD</a:t>
            </a:r>
            <a:endParaRPr sz="15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354965" algn="l"/>
              </a:tabLst>
            </a:pPr>
            <a:r>
              <a:rPr dirty="0" sz="1550">
                <a:solidFill>
                  <a:srgbClr val="BEBEBE"/>
                </a:solidFill>
                <a:latin typeface="Calibri"/>
                <a:cs typeface="Calibri"/>
              </a:rPr>
              <a:t>Définition</a:t>
            </a:r>
            <a:r>
              <a:rPr dirty="0" sz="1550" spc="-35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dirty="0" sz="1550" spc="1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BEBEBE"/>
                </a:solidFill>
                <a:latin typeface="Calibri"/>
                <a:cs typeface="Calibri"/>
              </a:rPr>
              <a:t>pipeline</a:t>
            </a:r>
            <a:r>
              <a:rPr dirty="0" sz="1550" spc="-25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BEBEBE"/>
                </a:solidFill>
                <a:latin typeface="Calibri"/>
                <a:cs typeface="Calibri"/>
              </a:rPr>
              <a:t>CI/CD:</a:t>
            </a:r>
            <a:r>
              <a:rPr dirty="0" sz="1550" spc="-25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BEBEBE"/>
                </a:solidFill>
                <a:latin typeface="Calibri"/>
                <a:cs typeface="Calibri"/>
              </a:rPr>
              <a:t>intérêt</a:t>
            </a:r>
            <a:r>
              <a:rPr dirty="0" sz="1550" spc="-2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BEBEBE"/>
                </a:solidFill>
                <a:latin typeface="Calibri"/>
                <a:cs typeface="Calibri"/>
              </a:rPr>
              <a:t>et</a:t>
            </a:r>
            <a:r>
              <a:rPr dirty="0" sz="1550" spc="-15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BEBEBE"/>
                </a:solidFill>
                <a:latin typeface="Calibri"/>
                <a:cs typeface="Calibri"/>
              </a:rPr>
              <a:t>étapes</a:t>
            </a:r>
            <a:endParaRPr sz="15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54965" algn="l"/>
              </a:tabLst>
            </a:pPr>
            <a:r>
              <a:rPr dirty="0" sz="1550">
                <a:solidFill>
                  <a:srgbClr val="D0D0D0"/>
                </a:solidFill>
                <a:latin typeface="Calibri"/>
                <a:cs typeface="Calibri"/>
              </a:rPr>
              <a:t>Architecture</a:t>
            </a:r>
            <a:r>
              <a:rPr dirty="0" sz="1550" spc="-7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dirty="0" sz="1550" spc="45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D0D0D0"/>
                </a:solidFill>
                <a:latin typeface="Calibri"/>
                <a:cs typeface="Calibri"/>
              </a:rPr>
              <a:t>pipeline</a:t>
            </a:r>
            <a:endParaRPr sz="15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54965" algn="l"/>
              </a:tabLst>
            </a:pPr>
            <a:r>
              <a:rPr dirty="0" sz="1550" b="1">
                <a:solidFill>
                  <a:srgbClr val="FFC000"/>
                </a:solidFill>
                <a:latin typeface="Calibri"/>
                <a:cs typeface="Calibri"/>
              </a:rPr>
              <a:t>Configuration</a:t>
            </a:r>
            <a:r>
              <a:rPr dirty="0" sz="1550" spc="-55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FFC000"/>
                </a:solidFill>
                <a:latin typeface="Calibri"/>
                <a:cs typeface="Calibri"/>
              </a:rPr>
              <a:t>de</a:t>
            </a:r>
            <a:r>
              <a:rPr dirty="0" sz="1550" spc="65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FFC000"/>
                </a:solidFill>
                <a:latin typeface="Calibri"/>
                <a:cs typeface="Calibri"/>
              </a:rPr>
              <a:t>pipeline</a:t>
            </a:r>
            <a:r>
              <a:rPr dirty="0" sz="1550" spc="-80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FFC000"/>
                </a:solidFill>
                <a:latin typeface="Calibri"/>
                <a:cs typeface="Calibri"/>
              </a:rPr>
              <a:t>:</a:t>
            </a:r>
            <a:r>
              <a:rPr dirty="0" sz="1550" spc="65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FFC000"/>
                </a:solidFill>
                <a:latin typeface="Calibri"/>
                <a:cs typeface="Calibri"/>
              </a:rPr>
              <a:t>stages</a:t>
            </a:r>
            <a:r>
              <a:rPr dirty="0" sz="1550" spc="-55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FFC000"/>
                </a:solidFill>
                <a:latin typeface="Calibri"/>
                <a:cs typeface="Calibri"/>
              </a:rPr>
              <a:t>,jobs</a:t>
            </a:r>
            <a:r>
              <a:rPr dirty="0" sz="1550" spc="45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FFC000"/>
                </a:solidFill>
                <a:latin typeface="Calibri"/>
                <a:cs typeface="Calibri"/>
              </a:rPr>
              <a:t>,fichier</a:t>
            </a:r>
            <a:r>
              <a:rPr dirty="0" sz="1550" spc="-5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FFC000"/>
                </a:solidFill>
                <a:latin typeface="Calibri"/>
                <a:cs typeface="Calibri"/>
              </a:rPr>
              <a:t>.gtilab-</a:t>
            </a:r>
            <a:r>
              <a:rPr dirty="0" sz="1550" spc="-10" b="1">
                <a:solidFill>
                  <a:srgbClr val="FFC000"/>
                </a:solidFill>
                <a:latin typeface="Calibri"/>
                <a:cs typeface="Calibri"/>
              </a:rPr>
              <a:t>ci.yml</a:t>
            </a:r>
            <a:endParaRPr sz="15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354965" algn="l"/>
              </a:tabLst>
            </a:pPr>
            <a:r>
              <a:rPr dirty="0" sz="1550">
                <a:solidFill>
                  <a:srgbClr val="D0D0D0"/>
                </a:solidFill>
                <a:latin typeface="Calibri"/>
                <a:cs typeface="Calibri"/>
              </a:rPr>
              <a:t>Manipulation</a:t>
            </a:r>
            <a:r>
              <a:rPr dirty="0" sz="1550" spc="-10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dirty="0" sz="1550" spc="8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D0D0D0"/>
                </a:solidFill>
                <a:latin typeface="Calibri"/>
                <a:cs typeface="Calibri"/>
              </a:rPr>
              <a:t>pipeline</a:t>
            </a:r>
            <a:r>
              <a:rPr dirty="0" sz="1550" spc="-4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D0D0D0"/>
                </a:solidFill>
                <a:latin typeface="Calibri"/>
                <a:cs typeface="Calibri"/>
              </a:rPr>
              <a:t>avec</a:t>
            </a:r>
            <a:r>
              <a:rPr dirty="0" sz="1550" spc="25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D0D0D0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0200" y="379475"/>
            <a:ext cx="2354579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"/>
              <a:ext cx="12193523" cy="684885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0351" y="1316736"/>
              <a:ext cx="10922635" cy="5157470"/>
            </a:xfrm>
            <a:custGeom>
              <a:avLst/>
              <a:gdLst/>
              <a:ahLst/>
              <a:cxnLst/>
              <a:rect l="l" t="t" r="r" b="b"/>
              <a:pathLst>
                <a:path w="10922635" h="5157470">
                  <a:moveTo>
                    <a:pt x="10922127" y="0"/>
                  </a:moveTo>
                  <a:lnTo>
                    <a:pt x="0" y="0"/>
                  </a:lnTo>
                  <a:lnTo>
                    <a:pt x="0" y="5157089"/>
                  </a:lnTo>
                  <a:lnTo>
                    <a:pt x="10922127" y="5157089"/>
                  </a:lnTo>
                  <a:lnTo>
                    <a:pt x="109221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0351" y="1316736"/>
              <a:ext cx="10922635" cy="5157470"/>
            </a:xfrm>
            <a:custGeom>
              <a:avLst/>
              <a:gdLst/>
              <a:ahLst/>
              <a:cxnLst/>
              <a:rect l="l" t="t" r="r" b="b"/>
              <a:pathLst>
                <a:path w="10922635" h="5157470">
                  <a:moveTo>
                    <a:pt x="0" y="5157089"/>
                  </a:moveTo>
                  <a:lnTo>
                    <a:pt x="10922127" y="5157089"/>
                  </a:lnTo>
                  <a:lnTo>
                    <a:pt x="10922127" y="0"/>
                  </a:lnTo>
                  <a:lnTo>
                    <a:pt x="0" y="0"/>
                  </a:lnTo>
                  <a:lnTo>
                    <a:pt x="0" y="5157089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4914899"/>
              <a:ext cx="525780" cy="1344295"/>
            </a:xfrm>
            <a:custGeom>
              <a:avLst/>
              <a:gdLst/>
              <a:ahLst/>
              <a:cxnLst/>
              <a:rect l="l" t="t" r="r" b="b"/>
              <a:pathLst>
                <a:path w="525780" h="1344295">
                  <a:moveTo>
                    <a:pt x="525653" y="0"/>
                  </a:moveTo>
                  <a:lnTo>
                    <a:pt x="0" y="0"/>
                  </a:lnTo>
                  <a:lnTo>
                    <a:pt x="0" y="1076350"/>
                  </a:lnTo>
                  <a:lnTo>
                    <a:pt x="4231" y="1124445"/>
                  </a:lnTo>
                  <a:lnTo>
                    <a:pt x="16438" y="1169720"/>
                  </a:lnTo>
                  <a:lnTo>
                    <a:pt x="35877" y="1211402"/>
                  </a:lnTo>
                  <a:lnTo>
                    <a:pt x="61810" y="1248740"/>
                  </a:lnTo>
                  <a:lnTo>
                    <a:pt x="93482" y="1280985"/>
                  </a:lnTo>
                  <a:lnTo>
                    <a:pt x="130175" y="1307388"/>
                  </a:lnTo>
                  <a:lnTo>
                    <a:pt x="171107" y="1327175"/>
                  </a:lnTo>
                  <a:lnTo>
                    <a:pt x="215569" y="1339608"/>
                  </a:lnTo>
                  <a:lnTo>
                    <a:pt x="262826" y="1343914"/>
                  </a:lnTo>
                  <a:lnTo>
                    <a:pt x="525653" y="1343914"/>
                  </a:lnTo>
                  <a:lnTo>
                    <a:pt x="525653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sz="1900" spc="-7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6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585466" y="342900"/>
            <a:ext cx="8035290" cy="5955030"/>
            <a:chOff x="2585466" y="342900"/>
            <a:chExt cx="8035290" cy="595503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2387" y="342900"/>
              <a:ext cx="658368" cy="65379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85466" y="3431285"/>
              <a:ext cx="6661784" cy="2867025"/>
            </a:xfrm>
            <a:custGeom>
              <a:avLst/>
              <a:gdLst/>
              <a:ahLst/>
              <a:cxnLst/>
              <a:rect l="l" t="t" r="r" b="b"/>
              <a:pathLst>
                <a:path w="6661784" h="2867025">
                  <a:moveTo>
                    <a:pt x="6661404" y="0"/>
                  </a:moveTo>
                  <a:lnTo>
                    <a:pt x="0" y="0"/>
                  </a:lnTo>
                  <a:lnTo>
                    <a:pt x="0" y="2866644"/>
                  </a:lnTo>
                  <a:lnTo>
                    <a:pt x="6661404" y="2866644"/>
                  </a:lnTo>
                  <a:lnTo>
                    <a:pt x="6661404" y="0"/>
                  </a:lnTo>
                  <a:close/>
                </a:path>
              </a:pathLst>
            </a:custGeom>
            <a:solidFill>
              <a:srgbClr val="18F3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708910" y="3984497"/>
              <a:ext cx="6131560" cy="1819910"/>
            </a:xfrm>
            <a:custGeom>
              <a:avLst/>
              <a:gdLst/>
              <a:ahLst/>
              <a:cxnLst/>
              <a:rect l="l" t="t" r="r" b="b"/>
              <a:pathLst>
                <a:path w="6131559" h="1819910">
                  <a:moveTo>
                    <a:pt x="1143000" y="36576"/>
                  </a:moveTo>
                  <a:lnTo>
                    <a:pt x="0" y="36576"/>
                  </a:lnTo>
                  <a:lnTo>
                    <a:pt x="0" y="1504188"/>
                  </a:lnTo>
                  <a:lnTo>
                    <a:pt x="1143000" y="1504188"/>
                  </a:lnTo>
                  <a:lnTo>
                    <a:pt x="1143000" y="36576"/>
                  </a:lnTo>
                  <a:close/>
                </a:path>
                <a:path w="6131559" h="1819910">
                  <a:moveTo>
                    <a:pt x="3511296" y="4584"/>
                  </a:moveTo>
                  <a:lnTo>
                    <a:pt x="1732788" y="4584"/>
                  </a:lnTo>
                  <a:lnTo>
                    <a:pt x="1732788" y="1819656"/>
                  </a:lnTo>
                  <a:lnTo>
                    <a:pt x="3511296" y="1819656"/>
                  </a:lnTo>
                  <a:lnTo>
                    <a:pt x="3511296" y="4584"/>
                  </a:lnTo>
                  <a:close/>
                </a:path>
                <a:path w="6131559" h="1819910">
                  <a:moveTo>
                    <a:pt x="6131052" y="0"/>
                  </a:moveTo>
                  <a:lnTo>
                    <a:pt x="4137660" y="0"/>
                  </a:lnTo>
                  <a:lnTo>
                    <a:pt x="4137660" y="1805940"/>
                  </a:lnTo>
                  <a:lnTo>
                    <a:pt x="6131052" y="1805940"/>
                  </a:lnTo>
                  <a:lnTo>
                    <a:pt x="61310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750058" y="4519421"/>
              <a:ext cx="1065530" cy="457200"/>
            </a:xfrm>
            <a:custGeom>
              <a:avLst/>
              <a:gdLst/>
              <a:ahLst/>
              <a:cxnLst/>
              <a:rect l="l" t="t" r="r" b="b"/>
              <a:pathLst>
                <a:path w="1065529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989076" y="0"/>
                  </a:lnTo>
                  <a:lnTo>
                    <a:pt x="1018716" y="5994"/>
                  </a:lnTo>
                  <a:lnTo>
                    <a:pt x="1042939" y="22336"/>
                  </a:lnTo>
                  <a:lnTo>
                    <a:pt x="1059281" y="46559"/>
                  </a:lnTo>
                  <a:lnTo>
                    <a:pt x="1065276" y="76200"/>
                  </a:lnTo>
                  <a:lnTo>
                    <a:pt x="1065276" y="381000"/>
                  </a:lnTo>
                  <a:lnTo>
                    <a:pt x="1059281" y="410640"/>
                  </a:lnTo>
                  <a:lnTo>
                    <a:pt x="1042939" y="434863"/>
                  </a:lnTo>
                  <a:lnTo>
                    <a:pt x="1018716" y="451205"/>
                  </a:lnTo>
                  <a:lnTo>
                    <a:pt x="989076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2708910" y="4021073"/>
            <a:ext cx="1143000" cy="14681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252729">
              <a:lnSpc>
                <a:spcPct val="100000"/>
              </a:lnSpc>
              <a:spcBef>
                <a:spcPts val="280"/>
              </a:spcBef>
            </a:pPr>
            <a:r>
              <a:rPr dirty="0" sz="1800" spc="-10">
                <a:solidFill>
                  <a:srgbClr val="00AFEF"/>
                </a:solidFill>
                <a:latin typeface="Calibri"/>
                <a:cs typeface="Calibri"/>
              </a:rPr>
              <a:t>1.Build</a:t>
            </a:r>
            <a:endParaRPr sz="1800">
              <a:latin typeface="Calibri"/>
              <a:cs typeface="Calibri"/>
            </a:endParaRPr>
          </a:p>
          <a:p>
            <a:pPr marL="167005">
              <a:lnSpc>
                <a:spcPct val="100000"/>
              </a:lnSpc>
              <a:spcBef>
                <a:spcPts val="2090"/>
              </a:spcBef>
            </a:pPr>
            <a:r>
              <a:rPr dirty="0" sz="1800">
                <a:latin typeface="Calibri"/>
                <a:cs typeface="Calibri"/>
              </a:rPr>
              <a:t>1.1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Build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471923" y="4426203"/>
            <a:ext cx="1645285" cy="1032510"/>
            <a:chOff x="4471923" y="4426203"/>
            <a:chExt cx="1645285" cy="1032510"/>
          </a:xfrm>
        </p:grpSpPr>
        <p:sp>
          <p:nvSpPr>
            <p:cNvPr id="15" name="object 15" descr=""/>
            <p:cNvSpPr/>
            <p:nvPr/>
          </p:nvSpPr>
          <p:spPr>
            <a:xfrm>
              <a:off x="4514849" y="4432553"/>
              <a:ext cx="1595755" cy="457200"/>
            </a:xfrm>
            <a:custGeom>
              <a:avLst/>
              <a:gdLst/>
              <a:ahLst/>
              <a:cxnLst/>
              <a:rect l="l" t="t" r="r" b="b"/>
              <a:pathLst>
                <a:path w="1595754" h="457200">
                  <a:moveTo>
                    <a:pt x="1519427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1519427" y="457200"/>
                  </a:lnTo>
                  <a:lnTo>
                    <a:pt x="1549068" y="451205"/>
                  </a:lnTo>
                  <a:lnTo>
                    <a:pt x="1573291" y="434863"/>
                  </a:lnTo>
                  <a:lnTo>
                    <a:pt x="1589633" y="410640"/>
                  </a:lnTo>
                  <a:lnTo>
                    <a:pt x="1595627" y="381000"/>
                  </a:lnTo>
                  <a:lnTo>
                    <a:pt x="1595627" y="76200"/>
                  </a:lnTo>
                  <a:lnTo>
                    <a:pt x="1589633" y="46559"/>
                  </a:lnTo>
                  <a:lnTo>
                    <a:pt x="1573291" y="22336"/>
                  </a:lnTo>
                  <a:lnTo>
                    <a:pt x="1549068" y="5994"/>
                  </a:lnTo>
                  <a:lnTo>
                    <a:pt x="15194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514849" y="4432553"/>
              <a:ext cx="1595755" cy="457200"/>
            </a:xfrm>
            <a:custGeom>
              <a:avLst/>
              <a:gdLst/>
              <a:ahLst/>
              <a:cxnLst/>
              <a:rect l="l" t="t" r="r" b="b"/>
              <a:pathLst>
                <a:path w="1595754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519427" y="0"/>
                  </a:lnTo>
                  <a:lnTo>
                    <a:pt x="1549068" y="5994"/>
                  </a:lnTo>
                  <a:lnTo>
                    <a:pt x="1573291" y="22336"/>
                  </a:lnTo>
                  <a:lnTo>
                    <a:pt x="1589633" y="46559"/>
                  </a:lnTo>
                  <a:lnTo>
                    <a:pt x="1595627" y="76200"/>
                  </a:lnTo>
                  <a:lnTo>
                    <a:pt x="1595627" y="381000"/>
                  </a:lnTo>
                  <a:lnTo>
                    <a:pt x="1589633" y="410640"/>
                  </a:lnTo>
                  <a:lnTo>
                    <a:pt x="1573291" y="434863"/>
                  </a:lnTo>
                  <a:lnTo>
                    <a:pt x="1549068" y="451205"/>
                  </a:lnTo>
                  <a:lnTo>
                    <a:pt x="1519427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478273" y="4994909"/>
              <a:ext cx="1591310" cy="457200"/>
            </a:xfrm>
            <a:custGeom>
              <a:avLst/>
              <a:gdLst/>
              <a:ahLst/>
              <a:cxnLst/>
              <a:rect l="l" t="t" r="r" b="b"/>
              <a:pathLst>
                <a:path w="1591310" h="457200">
                  <a:moveTo>
                    <a:pt x="1514855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0999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199"/>
                  </a:lnTo>
                  <a:lnTo>
                    <a:pt x="1514855" y="457199"/>
                  </a:lnTo>
                  <a:lnTo>
                    <a:pt x="1544496" y="451205"/>
                  </a:lnTo>
                  <a:lnTo>
                    <a:pt x="1568719" y="434863"/>
                  </a:lnTo>
                  <a:lnTo>
                    <a:pt x="1585061" y="410640"/>
                  </a:lnTo>
                  <a:lnTo>
                    <a:pt x="1591055" y="380999"/>
                  </a:lnTo>
                  <a:lnTo>
                    <a:pt x="1591055" y="76200"/>
                  </a:lnTo>
                  <a:lnTo>
                    <a:pt x="1585061" y="46559"/>
                  </a:lnTo>
                  <a:lnTo>
                    <a:pt x="1568719" y="22336"/>
                  </a:lnTo>
                  <a:lnTo>
                    <a:pt x="1544496" y="5994"/>
                  </a:lnTo>
                  <a:lnTo>
                    <a:pt x="15148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478273" y="4994909"/>
              <a:ext cx="1591310" cy="457200"/>
            </a:xfrm>
            <a:custGeom>
              <a:avLst/>
              <a:gdLst/>
              <a:ahLst/>
              <a:cxnLst/>
              <a:rect l="l" t="t" r="r" b="b"/>
              <a:pathLst>
                <a:path w="1591310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514855" y="0"/>
                  </a:lnTo>
                  <a:lnTo>
                    <a:pt x="1544496" y="5994"/>
                  </a:lnTo>
                  <a:lnTo>
                    <a:pt x="1568719" y="22336"/>
                  </a:lnTo>
                  <a:lnTo>
                    <a:pt x="1585061" y="46559"/>
                  </a:lnTo>
                  <a:lnTo>
                    <a:pt x="1591055" y="76200"/>
                  </a:lnTo>
                  <a:lnTo>
                    <a:pt x="1591055" y="380999"/>
                  </a:lnTo>
                  <a:lnTo>
                    <a:pt x="1585061" y="410640"/>
                  </a:lnTo>
                  <a:lnTo>
                    <a:pt x="1568719" y="434863"/>
                  </a:lnTo>
                  <a:lnTo>
                    <a:pt x="1544496" y="451205"/>
                  </a:lnTo>
                  <a:lnTo>
                    <a:pt x="1514855" y="457199"/>
                  </a:lnTo>
                  <a:lnTo>
                    <a:pt x="76200" y="457199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0999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4441697" y="3989070"/>
            <a:ext cx="1778635" cy="1815464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wrap="square" lIns="0" tIns="69215" rIns="0" bIns="0" rtlCol="0" vert="horz">
            <a:spAutoFit/>
          </a:bodyPr>
          <a:lstStyle/>
          <a:p>
            <a:pPr marL="579120">
              <a:lnSpc>
                <a:spcPct val="100000"/>
              </a:lnSpc>
              <a:spcBef>
                <a:spcPts val="545"/>
              </a:spcBef>
            </a:pPr>
            <a:r>
              <a:rPr dirty="0" sz="1800" spc="-10">
                <a:solidFill>
                  <a:srgbClr val="00AFEF"/>
                </a:solidFill>
                <a:latin typeface="Calibri"/>
                <a:cs typeface="Calibri"/>
              </a:rPr>
              <a:t>2.Tests</a:t>
            </a:r>
            <a:endParaRPr sz="1800">
              <a:latin typeface="Calibri"/>
              <a:cs typeface="Calibri"/>
            </a:endParaRPr>
          </a:p>
          <a:p>
            <a:pPr lvl="1" marL="623570" indent="-342265">
              <a:lnSpc>
                <a:spcPct val="100000"/>
              </a:lnSpc>
              <a:spcBef>
                <a:spcPts val="1390"/>
              </a:spcBef>
              <a:buAutoNum type="arabicPeriod"/>
              <a:tabLst>
                <a:tab pos="623570" algn="l"/>
              </a:tabLst>
            </a:pPr>
            <a:r>
              <a:rPr dirty="0" sz="1800" spc="-10">
                <a:latin typeface="Calibri"/>
                <a:cs typeface="Calibri"/>
              </a:rPr>
              <a:t>Unitaires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</a:pPr>
            <a:endParaRPr sz="1800">
              <a:latin typeface="Calibri"/>
              <a:cs typeface="Calibri"/>
            </a:endParaRPr>
          </a:p>
          <a:p>
            <a:pPr lvl="1" marL="56896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68960" algn="l"/>
              </a:tabLst>
            </a:pPr>
            <a:r>
              <a:rPr dirty="0" sz="1800" spc="-10">
                <a:latin typeface="Calibri"/>
                <a:cs typeface="Calibri"/>
              </a:rPr>
              <a:t>Coverage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6945376" y="4426203"/>
            <a:ext cx="1608455" cy="1082675"/>
            <a:chOff x="6945376" y="4426203"/>
            <a:chExt cx="1608455" cy="1082675"/>
          </a:xfrm>
        </p:grpSpPr>
        <p:sp>
          <p:nvSpPr>
            <p:cNvPr id="21" name="object 21" descr=""/>
            <p:cNvSpPr/>
            <p:nvPr/>
          </p:nvSpPr>
          <p:spPr>
            <a:xfrm>
              <a:off x="6951726" y="4432553"/>
              <a:ext cx="1595755" cy="457200"/>
            </a:xfrm>
            <a:custGeom>
              <a:avLst/>
              <a:gdLst/>
              <a:ahLst/>
              <a:cxnLst/>
              <a:rect l="l" t="t" r="r" b="b"/>
              <a:pathLst>
                <a:path w="1595754" h="457200">
                  <a:moveTo>
                    <a:pt x="1519427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1519427" y="457200"/>
                  </a:lnTo>
                  <a:lnTo>
                    <a:pt x="1549068" y="451205"/>
                  </a:lnTo>
                  <a:lnTo>
                    <a:pt x="1573291" y="434863"/>
                  </a:lnTo>
                  <a:lnTo>
                    <a:pt x="1589633" y="410640"/>
                  </a:lnTo>
                  <a:lnTo>
                    <a:pt x="1595627" y="381000"/>
                  </a:lnTo>
                  <a:lnTo>
                    <a:pt x="1595627" y="76200"/>
                  </a:lnTo>
                  <a:lnTo>
                    <a:pt x="1589633" y="46559"/>
                  </a:lnTo>
                  <a:lnTo>
                    <a:pt x="1573291" y="22336"/>
                  </a:lnTo>
                  <a:lnTo>
                    <a:pt x="1549068" y="5994"/>
                  </a:lnTo>
                  <a:lnTo>
                    <a:pt x="15194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951726" y="4432553"/>
              <a:ext cx="1595755" cy="457200"/>
            </a:xfrm>
            <a:custGeom>
              <a:avLst/>
              <a:gdLst/>
              <a:ahLst/>
              <a:cxnLst/>
              <a:rect l="l" t="t" r="r" b="b"/>
              <a:pathLst>
                <a:path w="1595754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519427" y="0"/>
                  </a:lnTo>
                  <a:lnTo>
                    <a:pt x="1549068" y="5994"/>
                  </a:lnTo>
                  <a:lnTo>
                    <a:pt x="1573291" y="22336"/>
                  </a:lnTo>
                  <a:lnTo>
                    <a:pt x="1589633" y="46559"/>
                  </a:lnTo>
                  <a:lnTo>
                    <a:pt x="1595627" y="76200"/>
                  </a:lnTo>
                  <a:lnTo>
                    <a:pt x="1595627" y="381000"/>
                  </a:lnTo>
                  <a:lnTo>
                    <a:pt x="1589633" y="410640"/>
                  </a:lnTo>
                  <a:lnTo>
                    <a:pt x="1573291" y="434863"/>
                  </a:lnTo>
                  <a:lnTo>
                    <a:pt x="1549068" y="451205"/>
                  </a:lnTo>
                  <a:lnTo>
                    <a:pt x="1519427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951726" y="5045201"/>
              <a:ext cx="1595755" cy="457200"/>
            </a:xfrm>
            <a:custGeom>
              <a:avLst/>
              <a:gdLst/>
              <a:ahLst/>
              <a:cxnLst/>
              <a:rect l="l" t="t" r="r" b="b"/>
              <a:pathLst>
                <a:path w="1595754" h="457200">
                  <a:moveTo>
                    <a:pt x="1519427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1519427" y="457200"/>
                  </a:lnTo>
                  <a:lnTo>
                    <a:pt x="1549068" y="451205"/>
                  </a:lnTo>
                  <a:lnTo>
                    <a:pt x="1573291" y="434863"/>
                  </a:lnTo>
                  <a:lnTo>
                    <a:pt x="1589633" y="410640"/>
                  </a:lnTo>
                  <a:lnTo>
                    <a:pt x="1595627" y="381000"/>
                  </a:lnTo>
                  <a:lnTo>
                    <a:pt x="1595627" y="76200"/>
                  </a:lnTo>
                  <a:lnTo>
                    <a:pt x="1589633" y="46559"/>
                  </a:lnTo>
                  <a:lnTo>
                    <a:pt x="1573291" y="22336"/>
                  </a:lnTo>
                  <a:lnTo>
                    <a:pt x="1549068" y="5994"/>
                  </a:lnTo>
                  <a:lnTo>
                    <a:pt x="15194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951726" y="5045201"/>
              <a:ext cx="1595755" cy="457200"/>
            </a:xfrm>
            <a:custGeom>
              <a:avLst/>
              <a:gdLst/>
              <a:ahLst/>
              <a:cxnLst/>
              <a:rect l="l" t="t" r="r" b="b"/>
              <a:pathLst>
                <a:path w="1595754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519427" y="0"/>
                  </a:lnTo>
                  <a:lnTo>
                    <a:pt x="1549068" y="5994"/>
                  </a:lnTo>
                  <a:lnTo>
                    <a:pt x="1573291" y="22336"/>
                  </a:lnTo>
                  <a:lnTo>
                    <a:pt x="1589633" y="46559"/>
                  </a:lnTo>
                  <a:lnTo>
                    <a:pt x="1595627" y="76200"/>
                  </a:lnTo>
                  <a:lnTo>
                    <a:pt x="1595627" y="381000"/>
                  </a:lnTo>
                  <a:lnTo>
                    <a:pt x="1589633" y="410640"/>
                  </a:lnTo>
                  <a:lnTo>
                    <a:pt x="1573291" y="434863"/>
                  </a:lnTo>
                  <a:lnTo>
                    <a:pt x="1549068" y="451205"/>
                  </a:lnTo>
                  <a:lnTo>
                    <a:pt x="1519427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6846569" y="3984497"/>
            <a:ext cx="1993900" cy="1805939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wrap="square" lIns="0" tIns="67310" rIns="0" bIns="0" rtlCol="0" vert="horz">
            <a:spAutoFit/>
          </a:bodyPr>
          <a:lstStyle/>
          <a:p>
            <a:pPr marL="586105">
              <a:lnSpc>
                <a:spcPct val="100000"/>
              </a:lnSpc>
              <a:spcBef>
                <a:spcPts val="530"/>
              </a:spcBef>
            </a:pPr>
            <a:r>
              <a:rPr dirty="0" sz="1800" spc="-10">
                <a:solidFill>
                  <a:srgbClr val="00AFEF"/>
                </a:solidFill>
                <a:latin typeface="Calibri"/>
                <a:cs typeface="Calibri"/>
              </a:rPr>
              <a:t>3.Deploy</a:t>
            </a:r>
            <a:endParaRPr sz="1800">
              <a:latin typeface="Calibri"/>
              <a:cs typeface="Calibri"/>
            </a:endParaRPr>
          </a:p>
          <a:p>
            <a:pPr lvl="1" marL="736600" indent="-342265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736600" algn="l"/>
              </a:tabLst>
            </a:pPr>
            <a:r>
              <a:rPr dirty="0" sz="1800" spc="-10">
                <a:latin typeface="Calibri"/>
                <a:cs typeface="Calibri"/>
              </a:rPr>
              <a:t>Staging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80"/>
              </a:spcBef>
              <a:buFont typeface="Calibri"/>
              <a:buAutoNum type="arabicPeriod"/>
            </a:pPr>
            <a:endParaRPr sz="1800">
              <a:latin typeface="Calibri"/>
              <a:cs typeface="Calibri"/>
            </a:endParaRPr>
          </a:p>
          <a:p>
            <a:pPr lvl="1" marL="566420" indent="-3416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66420" algn="l"/>
              </a:tabLst>
            </a:pPr>
            <a:r>
              <a:rPr dirty="0" sz="1800" spc="-10">
                <a:latin typeface="Calibri"/>
                <a:cs typeface="Calibri"/>
              </a:rPr>
              <a:t>Production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585466" y="3431285"/>
            <a:ext cx="6661784" cy="2867025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wrap="square" lIns="0" tIns="175895" rIns="0" bIns="0" rtlCol="0" vert="horz">
            <a:spAutoFit/>
          </a:bodyPr>
          <a:lstStyle/>
          <a:p>
            <a:pPr marL="210820">
              <a:lnSpc>
                <a:spcPct val="100000"/>
              </a:lnSpc>
              <a:spcBef>
                <a:spcPts val="1385"/>
              </a:spcBef>
            </a:pPr>
            <a:r>
              <a:rPr dirty="0" sz="1800" spc="-10" b="1">
                <a:solidFill>
                  <a:srgbClr val="000C1E"/>
                </a:solidFill>
                <a:latin typeface="Calibri"/>
                <a:cs typeface="Calibri"/>
              </a:rPr>
              <a:t>Pipeline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3923284" y="4517644"/>
            <a:ext cx="2824480" cy="346710"/>
            <a:chOff x="3923284" y="4517644"/>
            <a:chExt cx="2824480" cy="346710"/>
          </a:xfrm>
        </p:grpSpPr>
        <p:sp>
          <p:nvSpPr>
            <p:cNvPr id="28" name="object 28" descr=""/>
            <p:cNvSpPr/>
            <p:nvPr/>
          </p:nvSpPr>
          <p:spPr>
            <a:xfrm>
              <a:off x="3929634" y="4523994"/>
              <a:ext cx="480059" cy="306705"/>
            </a:xfrm>
            <a:custGeom>
              <a:avLst/>
              <a:gdLst/>
              <a:ahLst/>
              <a:cxnLst/>
              <a:rect l="l" t="t" r="r" b="b"/>
              <a:pathLst>
                <a:path w="480060" h="306704">
                  <a:moveTo>
                    <a:pt x="326898" y="0"/>
                  </a:moveTo>
                  <a:lnTo>
                    <a:pt x="326898" y="76580"/>
                  </a:lnTo>
                  <a:lnTo>
                    <a:pt x="0" y="76580"/>
                  </a:lnTo>
                  <a:lnTo>
                    <a:pt x="0" y="229742"/>
                  </a:lnTo>
                  <a:lnTo>
                    <a:pt x="326898" y="229742"/>
                  </a:lnTo>
                  <a:lnTo>
                    <a:pt x="326898" y="306323"/>
                  </a:lnTo>
                  <a:lnTo>
                    <a:pt x="480060" y="153161"/>
                  </a:lnTo>
                  <a:lnTo>
                    <a:pt x="3268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929634" y="4523994"/>
              <a:ext cx="480059" cy="306705"/>
            </a:xfrm>
            <a:custGeom>
              <a:avLst/>
              <a:gdLst/>
              <a:ahLst/>
              <a:cxnLst/>
              <a:rect l="l" t="t" r="r" b="b"/>
              <a:pathLst>
                <a:path w="480060" h="306704">
                  <a:moveTo>
                    <a:pt x="0" y="76580"/>
                  </a:moveTo>
                  <a:lnTo>
                    <a:pt x="326898" y="76580"/>
                  </a:lnTo>
                  <a:lnTo>
                    <a:pt x="326898" y="0"/>
                  </a:lnTo>
                  <a:lnTo>
                    <a:pt x="480060" y="153161"/>
                  </a:lnTo>
                  <a:lnTo>
                    <a:pt x="326898" y="306323"/>
                  </a:lnTo>
                  <a:lnTo>
                    <a:pt x="326898" y="229742"/>
                  </a:lnTo>
                  <a:lnTo>
                    <a:pt x="0" y="229742"/>
                  </a:lnTo>
                  <a:lnTo>
                    <a:pt x="0" y="7658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261354" y="4555998"/>
              <a:ext cx="480059" cy="302260"/>
            </a:xfrm>
            <a:custGeom>
              <a:avLst/>
              <a:gdLst/>
              <a:ahLst/>
              <a:cxnLst/>
              <a:rect l="l" t="t" r="r" b="b"/>
              <a:pathLst>
                <a:path w="480059" h="302260">
                  <a:moveTo>
                    <a:pt x="329184" y="0"/>
                  </a:moveTo>
                  <a:lnTo>
                    <a:pt x="329184" y="75437"/>
                  </a:lnTo>
                  <a:lnTo>
                    <a:pt x="0" y="75437"/>
                  </a:lnTo>
                  <a:lnTo>
                    <a:pt x="0" y="226313"/>
                  </a:lnTo>
                  <a:lnTo>
                    <a:pt x="329184" y="226313"/>
                  </a:lnTo>
                  <a:lnTo>
                    <a:pt x="329184" y="301751"/>
                  </a:lnTo>
                  <a:lnTo>
                    <a:pt x="480060" y="150875"/>
                  </a:lnTo>
                  <a:lnTo>
                    <a:pt x="329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261354" y="4555998"/>
              <a:ext cx="480059" cy="302260"/>
            </a:xfrm>
            <a:custGeom>
              <a:avLst/>
              <a:gdLst/>
              <a:ahLst/>
              <a:cxnLst/>
              <a:rect l="l" t="t" r="r" b="b"/>
              <a:pathLst>
                <a:path w="480059" h="302260">
                  <a:moveTo>
                    <a:pt x="0" y="75437"/>
                  </a:moveTo>
                  <a:lnTo>
                    <a:pt x="329184" y="75437"/>
                  </a:lnTo>
                  <a:lnTo>
                    <a:pt x="329184" y="0"/>
                  </a:lnTo>
                  <a:lnTo>
                    <a:pt x="480060" y="150875"/>
                  </a:lnTo>
                  <a:lnTo>
                    <a:pt x="329184" y="301751"/>
                  </a:lnTo>
                  <a:lnTo>
                    <a:pt x="329184" y="226313"/>
                  </a:lnTo>
                  <a:lnTo>
                    <a:pt x="0" y="226313"/>
                  </a:lnTo>
                  <a:lnTo>
                    <a:pt x="0" y="75437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688644" y="1417066"/>
            <a:ext cx="10520045" cy="14890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Configuration</a:t>
            </a:r>
            <a:r>
              <a:rPr dirty="0" sz="1550" spc="3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pipeline:</a:t>
            </a:r>
            <a:r>
              <a:rPr dirty="0" sz="1550" spc="1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stages</a:t>
            </a:r>
            <a:r>
              <a:rPr dirty="0" sz="1550" spc="3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et</a:t>
            </a:r>
            <a:r>
              <a:rPr dirty="0" sz="1550" spc="10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spc="-20" b="1">
                <a:solidFill>
                  <a:srgbClr val="007842"/>
                </a:solidFill>
                <a:latin typeface="Calibri"/>
                <a:cs typeface="Calibri"/>
              </a:rPr>
              <a:t>jobs</a:t>
            </a:r>
            <a:endParaRPr sz="1550">
              <a:latin typeface="Calibri"/>
              <a:cs typeface="Calibri"/>
            </a:endParaRPr>
          </a:p>
          <a:p>
            <a:pPr marL="312420" indent="-173355">
              <a:lnSpc>
                <a:spcPct val="100000"/>
              </a:lnSpc>
              <a:spcBef>
                <a:spcPts val="1215"/>
              </a:spcBef>
              <a:buFont typeface="Arial MT"/>
              <a:buChar char="•"/>
              <a:tabLst>
                <a:tab pos="312420" algn="l"/>
              </a:tabLst>
            </a:pP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Il</a:t>
            </a:r>
            <a:r>
              <a:rPr dirty="0" sz="1400" spc="-8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faut</a:t>
            </a:r>
            <a:r>
              <a:rPr dirty="0" sz="1400" spc="-2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définir</a:t>
            </a:r>
            <a:r>
              <a:rPr dirty="0" sz="1400" spc="-1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les</a:t>
            </a:r>
            <a:r>
              <a:rPr dirty="0" sz="1400" spc="-3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000C1E"/>
                </a:solidFill>
                <a:latin typeface="Calibri"/>
                <a:cs typeface="Calibri"/>
              </a:rPr>
              <a:t>différents</a:t>
            </a:r>
            <a:r>
              <a:rPr dirty="0" sz="1400" spc="1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000C1E"/>
                </a:solidFill>
                <a:latin typeface="Calibri"/>
                <a:cs typeface="Calibri"/>
              </a:rPr>
              <a:t>stages</a:t>
            </a:r>
            <a:r>
              <a:rPr dirty="0" sz="1400" spc="-80" b="1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du</a:t>
            </a:r>
            <a:r>
              <a:rPr dirty="0" sz="1400" spc="-1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pipeline</a:t>
            </a:r>
            <a:r>
              <a:rPr dirty="0" sz="1400" spc="2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CI/CD</a:t>
            </a:r>
            <a:r>
              <a:rPr dirty="0" sz="1400" spc="-6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que</a:t>
            </a:r>
            <a:r>
              <a:rPr dirty="0" sz="1400" spc="-1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l'on</a:t>
            </a:r>
            <a:r>
              <a:rPr dirty="0" sz="1400" spc="-4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souhaite</a:t>
            </a:r>
            <a:r>
              <a:rPr dirty="0" sz="1400" spc="-4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créer;</a:t>
            </a:r>
            <a:r>
              <a:rPr dirty="0" sz="1400" spc="-1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En</a:t>
            </a:r>
            <a:r>
              <a:rPr dirty="0" sz="1400" spc="-4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général</a:t>
            </a:r>
            <a:r>
              <a:rPr dirty="0" sz="1400" spc="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,un</a:t>
            </a:r>
            <a:r>
              <a:rPr dirty="0" sz="1400" spc="-4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000C1E"/>
                </a:solidFill>
                <a:latin typeface="Calibri"/>
                <a:cs typeface="Calibri"/>
              </a:rPr>
              <a:t>découpage</a:t>
            </a:r>
            <a:r>
              <a:rPr dirty="0" sz="1400" spc="-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en</a:t>
            </a:r>
            <a:r>
              <a:rPr dirty="0" sz="1400" spc="-1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trois</a:t>
            </a:r>
            <a:r>
              <a:rPr dirty="0" sz="1400" spc="-3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000C1E"/>
                </a:solidFill>
                <a:latin typeface="Calibri"/>
                <a:cs typeface="Calibri"/>
              </a:rPr>
              <a:t>stages</a:t>
            </a:r>
            <a:r>
              <a:rPr dirty="0" sz="1400" spc="-6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:</a:t>
            </a:r>
            <a:r>
              <a:rPr dirty="0" sz="1400" spc="4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C1E"/>
                </a:solidFill>
                <a:latin typeface="Calibri"/>
                <a:cs typeface="Calibri"/>
              </a:rPr>
              <a:t>Build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,</a:t>
            </a:r>
            <a:r>
              <a:rPr dirty="0" sz="1400" spc="-8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spc="-25" b="1">
                <a:solidFill>
                  <a:srgbClr val="000C1E"/>
                </a:solidFill>
                <a:latin typeface="Calibri"/>
                <a:cs typeface="Calibri"/>
              </a:rPr>
              <a:t>Tests</a:t>
            </a:r>
            <a:r>
              <a:rPr dirty="0" sz="1400" spc="-80" b="1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et</a:t>
            </a:r>
            <a:r>
              <a:rPr dirty="0" sz="1400" spc="-2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000C1E"/>
                </a:solidFill>
                <a:latin typeface="Calibri"/>
                <a:cs typeface="Calibri"/>
              </a:rPr>
              <a:t>Deploy</a:t>
            </a:r>
            <a:r>
              <a:rPr dirty="0" sz="1400" spc="-10">
                <a:solidFill>
                  <a:srgbClr val="000C1E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312420" indent="-17335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312420" algn="l"/>
              </a:tabLst>
            </a:pP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Ces</a:t>
            </a:r>
            <a:r>
              <a:rPr dirty="0" sz="1400" spc="-4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000C1E"/>
                </a:solidFill>
                <a:latin typeface="Calibri"/>
                <a:cs typeface="Calibri"/>
              </a:rPr>
              <a:t>stages</a:t>
            </a:r>
            <a:r>
              <a:rPr dirty="0" sz="1400" spc="-80" b="1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sont</a:t>
            </a:r>
            <a:r>
              <a:rPr dirty="0" sz="1400" spc="-2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lancés </a:t>
            </a:r>
            <a:r>
              <a:rPr dirty="0" sz="1400" spc="-10">
                <a:solidFill>
                  <a:srgbClr val="000C1E"/>
                </a:solidFill>
                <a:latin typeface="Calibri"/>
                <a:cs typeface="Calibri"/>
              </a:rPr>
              <a:t>séquentiellement</a:t>
            </a:r>
            <a:r>
              <a:rPr dirty="0" sz="1400" spc="11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et</a:t>
            </a:r>
            <a:r>
              <a:rPr dirty="0" sz="1400" spc="-2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sont</a:t>
            </a:r>
            <a:r>
              <a:rPr dirty="0" sz="1400" spc="-2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000C1E"/>
                </a:solidFill>
                <a:latin typeface="Calibri"/>
                <a:cs typeface="Calibri"/>
              </a:rPr>
              <a:t>composées</a:t>
            </a:r>
            <a:r>
              <a:rPr dirty="0" sz="1400" spc="-3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de</a:t>
            </a:r>
            <a:r>
              <a:rPr dirty="0" sz="1400" spc="2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000C1E"/>
                </a:solidFill>
                <a:latin typeface="Calibri"/>
                <a:cs typeface="Calibri"/>
              </a:rPr>
              <a:t>jobs</a:t>
            </a:r>
            <a:r>
              <a:rPr dirty="0" sz="1400" spc="-10">
                <a:solidFill>
                  <a:srgbClr val="000C1E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312420" indent="-173355">
              <a:lnSpc>
                <a:spcPts val="1670"/>
              </a:lnSpc>
              <a:spcBef>
                <a:spcPts val="10"/>
              </a:spcBef>
              <a:buFont typeface="Arial MT"/>
              <a:buChar char="•"/>
              <a:tabLst>
                <a:tab pos="312420" algn="l"/>
              </a:tabLst>
            </a:pP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Une</a:t>
            </a:r>
            <a:r>
              <a:rPr dirty="0" sz="1400" spc="-2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étape</a:t>
            </a:r>
            <a:r>
              <a:rPr dirty="0" sz="1400" spc="-5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doit</a:t>
            </a:r>
            <a:r>
              <a:rPr dirty="0" sz="1400" spc="-3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000C1E"/>
                </a:solidFill>
                <a:latin typeface="Calibri"/>
                <a:cs typeface="Calibri"/>
              </a:rPr>
              <a:t>contenir</a:t>
            </a:r>
            <a:r>
              <a:rPr dirty="0" sz="1400" spc="-5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au</a:t>
            </a:r>
            <a:r>
              <a:rPr dirty="0" sz="1400" spc="-5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moins</a:t>
            </a:r>
            <a:r>
              <a:rPr dirty="0" sz="1400" spc="-4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un</a:t>
            </a:r>
            <a:r>
              <a:rPr dirty="0" sz="1400" spc="-2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job,</a:t>
            </a:r>
            <a:r>
              <a:rPr dirty="0" sz="1400" spc="-3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ces</a:t>
            </a:r>
            <a:r>
              <a:rPr dirty="0" sz="1400" spc="-4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derniers</a:t>
            </a:r>
            <a:r>
              <a:rPr dirty="0" sz="1400" spc="1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000C1E"/>
                </a:solidFill>
                <a:latin typeface="Calibri"/>
                <a:cs typeface="Calibri"/>
              </a:rPr>
              <a:t>étant</a:t>
            </a:r>
            <a:r>
              <a:rPr dirty="0" sz="1400" spc="-6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000C1E"/>
                </a:solidFill>
                <a:latin typeface="Calibri"/>
                <a:cs typeface="Calibri"/>
              </a:rPr>
              <a:t>exécutés</a:t>
            </a:r>
            <a:r>
              <a:rPr dirty="0" sz="1400" spc="5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en</a:t>
            </a:r>
            <a:r>
              <a:rPr dirty="0" sz="1400" spc="-5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parallèle</a:t>
            </a:r>
            <a:r>
              <a:rPr dirty="0" sz="1400" spc="-1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par</a:t>
            </a:r>
            <a:r>
              <a:rPr dirty="0" sz="1400" spc="-6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000C1E"/>
                </a:solidFill>
                <a:latin typeface="Calibri"/>
                <a:cs typeface="Calibri"/>
              </a:rPr>
              <a:t>défaut.</a:t>
            </a:r>
            <a:endParaRPr sz="1400">
              <a:latin typeface="Calibri"/>
              <a:cs typeface="Calibri"/>
            </a:endParaRPr>
          </a:p>
          <a:p>
            <a:pPr marL="312420" indent="-173355">
              <a:lnSpc>
                <a:spcPts val="1670"/>
              </a:lnSpc>
              <a:buFont typeface="Arial MT"/>
              <a:buChar char="•"/>
              <a:tabLst>
                <a:tab pos="312420" algn="l"/>
              </a:tabLst>
            </a:pPr>
            <a:r>
              <a:rPr dirty="0" sz="1400" spc="-10">
                <a:solidFill>
                  <a:srgbClr val="000C1E"/>
                </a:solidFill>
                <a:latin typeface="Calibri"/>
                <a:cs typeface="Calibri"/>
              </a:rPr>
              <a:t>Voici</a:t>
            </a:r>
            <a:r>
              <a:rPr dirty="0" sz="1400" spc="-5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une</a:t>
            </a:r>
            <a:r>
              <a:rPr dirty="0" sz="1400" spc="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000C1E"/>
                </a:solidFill>
                <a:latin typeface="Calibri"/>
                <a:cs typeface="Calibri"/>
              </a:rPr>
              <a:t>structure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 de</a:t>
            </a:r>
            <a:r>
              <a:rPr dirty="0" sz="1400" spc="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000C1E"/>
                </a:solidFill>
                <a:latin typeface="Calibri"/>
                <a:cs typeface="Calibri"/>
              </a:rPr>
              <a:t>pipeline</a:t>
            </a:r>
            <a:r>
              <a:rPr dirty="0" sz="1400" spc="3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avec</a:t>
            </a:r>
            <a:r>
              <a:rPr dirty="0" sz="1400" spc="-3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trois </a:t>
            </a:r>
            <a:r>
              <a:rPr dirty="0" sz="1400" spc="-10" b="1">
                <a:solidFill>
                  <a:srgbClr val="000C1E"/>
                </a:solidFill>
                <a:latin typeface="Calibri"/>
                <a:cs typeface="Calibri"/>
              </a:rPr>
              <a:t>stages</a:t>
            </a:r>
            <a:r>
              <a:rPr dirty="0" sz="1400" spc="-80" b="1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:</a:t>
            </a:r>
            <a:r>
              <a:rPr dirty="0" sz="1400" spc="-3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C1E"/>
                </a:solidFill>
                <a:latin typeface="Calibri"/>
                <a:cs typeface="Calibri"/>
              </a:rPr>
              <a:t>Build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,</a:t>
            </a:r>
            <a:r>
              <a:rPr dirty="0" sz="1400" spc="-8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spc="-20" b="1">
                <a:solidFill>
                  <a:srgbClr val="000C1E"/>
                </a:solidFill>
                <a:latin typeface="Calibri"/>
                <a:cs typeface="Calibri"/>
              </a:rPr>
              <a:t>Tests</a:t>
            </a:r>
            <a:r>
              <a:rPr dirty="0" sz="1400" spc="-55" b="1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et</a:t>
            </a:r>
            <a:r>
              <a:rPr dirty="0" sz="1400" spc="-2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000C1E"/>
                </a:solidFill>
                <a:latin typeface="Calibri"/>
                <a:cs typeface="Calibri"/>
              </a:rPr>
              <a:t>Deploy</a:t>
            </a:r>
            <a:r>
              <a:rPr dirty="0" sz="1400" spc="-10">
                <a:solidFill>
                  <a:srgbClr val="000C1E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312420" indent="-17335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312420" algn="l"/>
              </a:tabLst>
            </a:pP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Sur</a:t>
            </a:r>
            <a:r>
              <a:rPr dirty="0" sz="1400" spc="-8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ce</a:t>
            </a:r>
            <a:r>
              <a:rPr dirty="0" sz="1400" spc="-6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schéma,</a:t>
            </a:r>
            <a:r>
              <a:rPr dirty="0" sz="1400" spc="-3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les</a:t>
            </a:r>
            <a:r>
              <a:rPr dirty="0" sz="1400" spc="-1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stages</a:t>
            </a:r>
            <a:r>
              <a:rPr dirty="0" sz="1400" spc="-3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spc="-25" b="1">
                <a:solidFill>
                  <a:srgbClr val="000C1E"/>
                </a:solidFill>
                <a:latin typeface="Calibri"/>
                <a:cs typeface="Calibri"/>
              </a:rPr>
              <a:t>Tests</a:t>
            </a:r>
            <a:r>
              <a:rPr dirty="0" sz="1400" spc="-80" b="1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et</a:t>
            </a:r>
            <a:r>
              <a:rPr dirty="0" sz="1400" spc="-3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C1E"/>
                </a:solidFill>
                <a:latin typeface="Calibri"/>
                <a:cs typeface="Calibri"/>
              </a:rPr>
              <a:t>Deploy</a:t>
            </a:r>
            <a:r>
              <a:rPr dirty="0" sz="1400" spc="-80" b="1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possèdent</a:t>
            </a:r>
            <a:r>
              <a:rPr dirty="0" sz="1400" spc="2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chacun</a:t>
            </a:r>
            <a:r>
              <a:rPr dirty="0" sz="1400" spc="10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C1E"/>
                </a:solidFill>
                <a:latin typeface="Calibri"/>
                <a:cs typeface="Calibri"/>
              </a:rPr>
              <a:t>deux</a:t>
            </a:r>
            <a:r>
              <a:rPr dirty="0" sz="1400" spc="5">
                <a:solidFill>
                  <a:srgbClr val="000C1E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000C1E"/>
                </a:solidFill>
                <a:latin typeface="Calibri"/>
                <a:cs typeface="Calibri"/>
              </a:rPr>
              <a:t>jobs</a:t>
            </a:r>
            <a:r>
              <a:rPr dirty="0" sz="1400" spc="-10">
                <a:solidFill>
                  <a:srgbClr val="000C1E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367533" y="6590486"/>
            <a:ext cx="196278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10">
                <a:solidFill>
                  <a:srgbClr val="ADABAB"/>
                </a:solidFill>
                <a:latin typeface="Calibri"/>
                <a:cs typeface="Calibri"/>
              </a:rPr>
              <a:t>Copyright</a:t>
            </a:r>
            <a:r>
              <a:rPr dirty="0" sz="1000" spc="-7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 Tout</a:t>
            </a:r>
            <a:r>
              <a:rPr dirty="0" sz="1000" spc="-3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droit</a:t>
            </a:r>
            <a:r>
              <a:rPr dirty="0" sz="1000" spc="-7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réservé</a:t>
            </a:r>
            <a:r>
              <a:rPr dirty="0" sz="1000" spc="-5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</a:t>
            </a:r>
            <a:r>
              <a:rPr dirty="0" sz="1000" spc="-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AD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735">
              <a:lnSpc>
                <a:spcPts val="1055"/>
              </a:lnSpc>
            </a:pPr>
            <a:fld id="{81D60167-4931-47E6-BA6A-407CBD079E47}" type="slidenum">
              <a:rPr dirty="0" spc="-25"/>
              <a:t>44</a:t>
            </a:fld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865" rIns="0" bIns="0" rtlCol="0" vert="horz">
            <a:spAutoFit/>
          </a:bodyPr>
          <a:lstStyle/>
          <a:p>
            <a:pPr marL="82550">
              <a:lnSpc>
                <a:spcPts val="2345"/>
              </a:lnSpc>
              <a:spcBef>
                <a:spcPts val="114"/>
              </a:spcBef>
            </a:pPr>
            <a:r>
              <a:rPr dirty="0" b="0">
                <a:latin typeface="Calibri"/>
                <a:cs typeface="Calibri"/>
              </a:rPr>
              <a:t>02.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spc="-20"/>
              <a:t>Mettre</a:t>
            </a:r>
            <a:r>
              <a:rPr dirty="0" spc="-75"/>
              <a:t> </a:t>
            </a:r>
            <a:r>
              <a:rPr dirty="0"/>
              <a:t>en</a:t>
            </a:r>
            <a:r>
              <a:rPr dirty="0" spc="-30"/>
              <a:t> </a:t>
            </a:r>
            <a:r>
              <a:rPr dirty="0"/>
              <a:t>place</a:t>
            </a:r>
            <a:r>
              <a:rPr dirty="0" spc="-75"/>
              <a:t> </a:t>
            </a:r>
            <a:r>
              <a:rPr dirty="0"/>
              <a:t>la</a:t>
            </a:r>
            <a:r>
              <a:rPr dirty="0" spc="425"/>
              <a:t> </a:t>
            </a:r>
            <a:r>
              <a:rPr dirty="0"/>
              <a:t>CI/CD</a:t>
            </a:r>
            <a:r>
              <a:rPr dirty="0" spc="-110"/>
              <a:t> </a:t>
            </a:r>
            <a:r>
              <a:rPr dirty="0"/>
              <a:t>avec</a:t>
            </a:r>
            <a:r>
              <a:rPr dirty="0" spc="-40"/>
              <a:t> </a:t>
            </a:r>
            <a:r>
              <a:rPr dirty="0"/>
              <a:t>Gitlab</a:t>
            </a:r>
            <a:r>
              <a:rPr dirty="0" spc="-90"/>
              <a:t> </a:t>
            </a:r>
            <a:r>
              <a:rPr dirty="0" spc="-50"/>
              <a:t>:</a:t>
            </a:r>
          </a:p>
          <a:p>
            <a:pPr marL="82550">
              <a:lnSpc>
                <a:spcPts val="1805"/>
              </a:lnSpc>
            </a:pPr>
            <a:r>
              <a:rPr dirty="0" sz="1550"/>
              <a:t>Configuration</a:t>
            </a:r>
            <a:r>
              <a:rPr dirty="0" sz="1550" spc="40"/>
              <a:t> </a:t>
            </a:r>
            <a:r>
              <a:rPr dirty="0" sz="1550" b="0">
                <a:latin typeface="Calibri"/>
                <a:cs typeface="Calibri"/>
              </a:rPr>
              <a:t>du</a:t>
            </a:r>
            <a:r>
              <a:rPr dirty="0" sz="1550" spc="95" b="0">
                <a:latin typeface="Calibri"/>
                <a:cs typeface="Calibri"/>
              </a:rPr>
              <a:t> </a:t>
            </a:r>
            <a:r>
              <a:rPr dirty="0" sz="1550" spc="-10"/>
              <a:t>pipeline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"/>
              <a:ext cx="12193523" cy="684885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48639" y="1357884"/>
              <a:ext cx="11118850" cy="5157470"/>
            </a:xfrm>
            <a:custGeom>
              <a:avLst/>
              <a:gdLst/>
              <a:ahLst/>
              <a:cxnLst/>
              <a:rect l="l" t="t" r="r" b="b"/>
              <a:pathLst>
                <a:path w="11118850" h="5157470">
                  <a:moveTo>
                    <a:pt x="11118723" y="0"/>
                  </a:moveTo>
                  <a:lnTo>
                    <a:pt x="0" y="0"/>
                  </a:lnTo>
                  <a:lnTo>
                    <a:pt x="0" y="5157089"/>
                  </a:lnTo>
                  <a:lnTo>
                    <a:pt x="11118723" y="5157089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48639" y="1357884"/>
              <a:ext cx="11118850" cy="5157470"/>
            </a:xfrm>
            <a:custGeom>
              <a:avLst/>
              <a:gdLst/>
              <a:ahLst/>
              <a:cxnLst/>
              <a:rect l="l" t="t" r="r" b="b"/>
              <a:pathLst>
                <a:path w="11118850" h="5157470">
                  <a:moveTo>
                    <a:pt x="0" y="5157089"/>
                  </a:moveTo>
                  <a:lnTo>
                    <a:pt x="11118723" y="5157089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157089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43" y="4956047"/>
              <a:ext cx="539750" cy="1344295"/>
            </a:xfrm>
            <a:custGeom>
              <a:avLst/>
              <a:gdLst/>
              <a:ahLst/>
              <a:cxnLst/>
              <a:rect l="l" t="t" r="r" b="b"/>
              <a:pathLst>
                <a:path w="539750" h="1344295">
                  <a:moveTo>
                    <a:pt x="539369" y="0"/>
                  </a:moveTo>
                  <a:lnTo>
                    <a:pt x="0" y="0"/>
                  </a:lnTo>
                  <a:lnTo>
                    <a:pt x="0" y="1076350"/>
                  </a:lnTo>
                  <a:lnTo>
                    <a:pt x="4342" y="1124445"/>
                  </a:lnTo>
                  <a:lnTo>
                    <a:pt x="16866" y="1169720"/>
                  </a:lnTo>
                  <a:lnTo>
                    <a:pt x="36813" y="1211402"/>
                  </a:lnTo>
                  <a:lnTo>
                    <a:pt x="63423" y="1248740"/>
                  </a:lnTo>
                  <a:lnTo>
                    <a:pt x="95921" y="1280985"/>
                  </a:lnTo>
                  <a:lnTo>
                    <a:pt x="133565" y="1307388"/>
                  </a:lnTo>
                  <a:lnTo>
                    <a:pt x="175577" y="1327175"/>
                  </a:lnTo>
                  <a:lnTo>
                    <a:pt x="221195" y="1339608"/>
                  </a:lnTo>
                  <a:lnTo>
                    <a:pt x="269684" y="1343914"/>
                  </a:lnTo>
                  <a:lnTo>
                    <a:pt x="539369" y="1343914"/>
                  </a:lnTo>
                  <a:lnTo>
                    <a:pt x="539369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sz="1900" spc="-7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6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284732" y="342900"/>
            <a:ext cx="9646920" cy="4544695"/>
            <a:chOff x="1284732" y="342900"/>
            <a:chExt cx="9646920" cy="454469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4732" y="1787652"/>
              <a:ext cx="9646920" cy="3099816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758139" y="5048250"/>
            <a:ext cx="10760075" cy="1095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6055" indent="-17335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6055" algn="l"/>
              </a:tabLst>
            </a:pP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Dans</a:t>
            </a:r>
            <a:r>
              <a:rPr dirty="0" sz="1400" spc="-8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cet</a:t>
            </a:r>
            <a:r>
              <a:rPr dirty="0" sz="1400" spc="-2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exemple,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on</a:t>
            </a:r>
            <a:r>
              <a:rPr dirty="0" sz="1400" spc="-6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observe</a:t>
            </a:r>
            <a:r>
              <a:rPr dirty="0" sz="1400" spc="-5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une</a:t>
            </a: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13130"/>
                </a:solidFill>
                <a:latin typeface="Calibri"/>
                <a:cs typeface="Calibri"/>
              </a:rPr>
              <a:t>étape</a:t>
            </a:r>
            <a:r>
              <a:rPr dirty="0" sz="1400" spc="-85" b="1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durant</a:t>
            </a:r>
            <a:r>
              <a:rPr dirty="0" sz="1400" spc="-1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laquelle</a:t>
            </a:r>
            <a:r>
              <a:rPr dirty="0" sz="1400" spc="-3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les</a:t>
            </a:r>
            <a:r>
              <a:rPr dirty="0" sz="1400" spc="-5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tests</a:t>
            </a:r>
            <a:r>
              <a:rPr dirty="0" sz="1400" spc="-2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sont</a:t>
            </a:r>
            <a:r>
              <a:rPr dirty="0" sz="1400" spc="-7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joués,</a:t>
            </a: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puis</a:t>
            </a:r>
            <a:r>
              <a:rPr dirty="0" sz="1400" spc="-2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une</a:t>
            </a:r>
            <a:r>
              <a:rPr dirty="0" sz="1400" spc="-2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seconde</a:t>
            </a:r>
            <a:r>
              <a:rPr dirty="0" sz="1400" spc="-2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durant</a:t>
            </a:r>
            <a:r>
              <a:rPr dirty="0" sz="1400" spc="-1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laquelle</a:t>
            </a:r>
            <a:r>
              <a:rPr dirty="0" sz="1400" spc="-3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la</a:t>
            </a:r>
            <a:r>
              <a:rPr dirty="0" sz="1400" spc="-3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qualité</a:t>
            </a:r>
            <a:r>
              <a:rPr dirty="0" sz="1400" spc="-5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du</a:t>
            </a:r>
            <a:r>
              <a:rPr dirty="0" sz="1400" spc="-3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code</a:t>
            </a:r>
            <a:r>
              <a:rPr dirty="0" sz="1400" spc="-6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est</a:t>
            </a:r>
            <a:r>
              <a:rPr dirty="0" sz="1400" spc="-4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analysée,</a:t>
            </a:r>
            <a:r>
              <a:rPr dirty="0" sz="1400" spc="-4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13130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  <a:p>
            <a:pPr marL="186055" indent="-17335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186055" algn="l"/>
              </a:tabLst>
            </a:pP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Lorsqu'une</a:t>
            </a:r>
            <a:r>
              <a:rPr dirty="0" sz="1400" spc="-3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étape</a:t>
            </a:r>
            <a:r>
              <a:rPr dirty="0" sz="1400" spc="-5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est</a:t>
            </a:r>
            <a:r>
              <a:rPr dirty="0" sz="1400" spc="-3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13130"/>
                </a:solidFill>
                <a:latin typeface="Calibri"/>
                <a:cs typeface="Calibri"/>
              </a:rPr>
              <a:t>validée</a:t>
            </a:r>
            <a:r>
              <a:rPr dirty="0" sz="1400" spc="-55" b="1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(</a:t>
            </a:r>
            <a:r>
              <a:rPr dirty="0" sz="1400" b="1">
                <a:solidFill>
                  <a:srgbClr val="313130"/>
                </a:solidFill>
                <a:latin typeface="Calibri"/>
                <a:cs typeface="Calibri"/>
              </a:rPr>
              <a:t>coche</a:t>
            </a:r>
            <a:r>
              <a:rPr dirty="0" sz="1400" spc="-60" b="1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13130"/>
                </a:solidFill>
                <a:latin typeface="Calibri"/>
                <a:cs typeface="Calibri"/>
              </a:rPr>
              <a:t>verte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),</a:t>
            </a:r>
            <a:r>
              <a:rPr dirty="0" sz="1400" spc="-9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l'étape</a:t>
            </a:r>
            <a:r>
              <a:rPr dirty="0" sz="1400" spc="-6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suivante</a:t>
            </a:r>
            <a:r>
              <a:rPr dirty="0" sz="1400" spc="-2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peut</a:t>
            </a:r>
            <a:r>
              <a:rPr dirty="0" sz="1400" spc="-1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alors</a:t>
            </a:r>
            <a:r>
              <a:rPr dirty="0" sz="1400" spc="-8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être</a:t>
            </a:r>
            <a:r>
              <a:rPr dirty="0" sz="1400" spc="-2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jouée</a:t>
            </a:r>
            <a:r>
              <a:rPr dirty="0" sz="1400" spc="-2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;</a:t>
            </a:r>
            <a:r>
              <a:rPr dirty="0" sz="1400" spc="-6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si</a:t>
            </a:r>
            <a:r>
              <a:rPr dirty="0" sz="1400" spc="-4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elle</a:t>
            </a:r>
            <a:r>
              <a:rPr dirty="0" sz="1400" spc="-5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était</a:t>
            </a:r>
            <a:r>
              <a:rPr dirty="0" sz="1400" spc="-4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rouge,</a:t>
            </a:r>
            <a:r>
              <a:rPr dirty="0" sz="1400" spc="-3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les</a:t>
            </a:r>
            <a:r>
              <a:rPr dirty="0" sz="1400" spc="-5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étapes</a:t>
            </a:r>
            <a:r>
              <a:rPr dirty="0" sz="1400" spc="-2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suivantes</a:t>
            </a:r>
            <a:r>
              <a:rPr dirty="0" sz="1400" spc="-2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n'auraient</a:t>
            </a:r>
            <a:r>
              <a:rPr dirty="0" sz="1400" spc="-4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pu</a:t>
            </a:r>
            <a:r>
              <a:rPr dirty="0" sz="1400" spc="-2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13130"/>
                </a:solidFill>
                <a:latin typeface="Calibri"/>
                <a:cs typeface="Calibri"/>
              </a:rPr>
              <a:t>être</a:t>
            </a:r>
            <a:endParaRPr sz="1400">
              <a:latin typeface="Calibri"/>
              <a:cs typeface="Calibri"/>
            </a:endParaRPr>
          </a:p>
          <a:p>
            <a:pPr marL="186690">
              <a:lnSpc>
                <a:spcPts val="1670"/>
              </a:lnSpc>
              <a:spcBef>
                <a:spcPts val="15"/>
              </a:spcBef>
            </a:pP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jouées</a:t>
            </a:r>
            <a:r>
              <a:rPr dirty="0" sz="1400" spc="-1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et</a:t>
            </a:r>
            <a:r>
              <a:rPr dirty="0" sz="1400" spc="-4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notre</a:t>
            </a:r>
            <a:r>
              <a:rPr dirty="0" sz="1400" spc="-2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pipeline</a:t>
            </a:r>
            <a:r>
              <a:rPr dirty="0" sz="1400" spc="1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aurait</a:t>
            </a:r>
            <a:r>
              <a:rPr dirty="0" sz="1400" spc="-6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été</a:t>
            </a:r>
            <a:r>
              <a:rPr dirty="0" sz="1400" spc="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considéré</a:t>
            </a:r>
            <a:r>
              <a:rPr dirty="0" sz="1400" spc="-2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comme</a:t>
            </a:r>
            <a:r>
              <a:rPr dirty="0" sz="1400" spc="-7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13130"/>
                </a:solidFill>
                <a:latin typeface="Calibri"/>
                <a:cs typeface="Calibri"/>
              </a:rPr>
              <a:t>en</a:t>
            </a:r>
            <a:r>
              <a:rPr dirty="0" sz="1400" spc="-70" b="1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313130"/>
                </a:solidFill>
                <a:latin typeface="Calibri"/>
                <a:cs typeface="Calibri"/>
              </a:rPr>
              <a:t>échec</a:t>
            </a:r>
            <a:endParaRPr sz="1400">
              <a:latin typeface="Calibri"/>
              <a:cs typeface="Calibri"/>
            </a:endParaRPr>
          </a:p>
          <a:p>
            <a:pPr marL="186055" indent="-173355">
              <a:lnSpc>
                <a:spcPts val="1670"/>
              </a:lnSpc>
              <a:buFont typeface="Arial MT"/>
              <a:buChar char="•"/>
              <a:tabLst>
                <a:tab pos="186055" algn="l"/>
              </a:tabLst>
            </a:pP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On</a:t>
            </a:r>
            <a:r>
              <a:rPr dirty="0" sz="1400" spc="-7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observe</a:t>
            </a:r>
            <a:r>
              <a:rPr dirty="0" sz="1400" spc="-4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que</a:t>
            </a:r>
            <a:r>
              <a:rPr dirty="0" sz="1400" spc="-1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les</a:t>
            </a:r>
            <a:r>
              <a:rPr dirty="0" sz="1400" spc="-3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dernières</a:t>
            </a:r>
            <a:r>
              <a:rPr dirty="0" sz="1400" spc="2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étapes</a:t>
            </a:r>
            <a:r>
              <a:rPr dirty="0" sz="1400" spc="-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(</a:t>
            </a:r>
            <a:r>
              <a:rPr dirty="0" sz="1400" b="1">
                <a:solidFill>
                  <a:srgbClr val="313130"/>
                </a:solidFill>
                <a:latin typeface="Calibri"/>
                <a:cs typeface="Calibri"/>
              </a:rPr>
              <a:t>deliver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)</a:t>
            </a:r>
            <a:r>
              <a:rPr dirty="0" sz="1400" spc="-10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n'ont</a:t>
            </a:r>
            <a:r>
              <a:rPr dirty="0" sz="1400" spc="-3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pas</a:t>
            </a:r>
            <a:r>
              <a:rPr dirty="0" sz="1400" spc="-4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été</a:t>
            </a:r>
            <a:r>
              <a:rPr dirty="0" sz="1400" spc="-5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lancées</a:t>
            </a:r>
            <a:r>
              <a:rPr dirty="0" sz="1400" spc="2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:</a:t>
            </a:r>
            <a:r>
              <a:rPr dirty="0" sz="1400" spc="-4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cela</a:t>
            </a:r>
            <a:r>
              <a:rPr dirty="0" sz="1400" spc="-2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est</a:t>
            </a:r>
            <a:r>
              <a:rPr dirty="0" sz="1400" spc="-3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dû</a:t>
            </a:r>
            <a:r>
              <a:rPr dirty="0" sz="1400" spc="-2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au</a:t>
            </a:r>
            <a:r>
              <a:rPr dirty="0" sz="1400" spc="-4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fait</a:t>
            </a:r>
            <a:r>
              <a:rPr dirty="0" sz="1400" spc="-6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que</a:t>
            </a:r>
            <a:r>
              <a:rPr dirty="0" sz="1400" spc="-1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ces</a:t>
            </a:r>
            <a:r>
              <a:rPr dirty="0" sz="1400" spc="-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étapes</a:t>
            </a: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sont</a:t>
            </a:r>
            <a:r>
              <a:rPr dirty="0" sz="1400" spc="-6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manuelles.</a:t>
            </a:r>
            <a:r>
              <a:rPr dirty="0" sz="1400" spc="3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Elles</a:t>
            </a:r>
            <a:r>
              <a:rPr dirty="0" sz="1400" spc="-4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pourraient</a:t>
            </a:r>
            <a:r>
              <a:rPr dirty="0" sz="1400" spc="-3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13130"/>
                </a:solidFill>
                <a:latin typeface="Calibri"/>
                <a:cs typeface="Calibri"/>
              </a:rPr>
              <a:t>être</a:t>
            </a:r>
            <a:endParaRPr sz="1400">
              <a:latin typeface="Calibri"/>
              <a:cs typeface="Calibri"/>
            </a:endParaRPr>
          </a:p>
          <a:p>
            <a:pPr marL="186690">
              <a:lnSpc>
                <a:spcPct val="100000"/>
              </a:lnSpc>
              <a:spcBef>
                <a:spcPts val="15"/>
              </a:spcBef>
            </a:pP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activées</a:t>
            </a:r>
            <a:r>
              <a:rPr dirty="0" sz="1400" spc="-4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en</a:t>
            </a:r>
            <a:r>
              <a:rPr dirty="0" sz="1400" spc="-2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cliquant</a:t>
            </a:r>
            <a:r>
              <a:rPr dirty="0" sz="1400" spc="-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sur</a:t>
            </a:r>
            <a:r>
              <a:rPr dirty="0" sz="1400" spc="-3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le</a:t>
            </a:r>
            <a:r>
              <a:rPr dirty="0" sz="1400" spc="-4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bouton</a:t>
            </a:r>
            <a:r>
              <a:rPr dirty="0" sz="1400" spc="-5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«</a:t>
            </a:r>
            <a:r>
              <a:rPr dirty="0" sz="1400" spc="-1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13130"/>
                </a:solidFill>
                <a:latin typeface="Calibri"/>
                <a:cs typeface="Calibri"/>
              </a:rPr>
              <a:t>play</a:t>
            </a:r>
            <a:r>
              <a:rPr dirty="0" sz="1400" spc="-50" b="1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»</a:t>
            </a:r>
            <a:r>
              <a:rPr dirty="0" sz="1400" spc="-6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et</a:t>
            </a:r>
            <a:r>
              <a:rPr dirty="0" sz="1400" spc="-4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lancées</a:t>
            </a:r>
            <a:r>
              <a:rPr dirty="0" sz="1400" spc="1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en</a:t>
            </a:r>
            <a:r>
              <a:rPr dirty="0" sz="1400" spc="-5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séquence</a:t>
            </a:r>
            <a:r>
              <a:rPr dirty="0" sz="1400" spc="4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:</a:t>
            </a:r>
            <a:r>
              <a:rPr dirty="0" sz="1400" spc="-2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chaque</a:t>
            </a:r>
            <a:r>
              <a:rPr dirty="0" sz="1400" spc="-1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job</a:t>
            </a:r>
            <a:r>
              <a:rPr dirty="0" sz="1400" spc="-5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permettant</a:t>
            </a:r>
            <a:r>
              <a:rPr dirty="0" sz="1400" spc="-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d'envoyer</a:t>
            </a:r>
            <a:r>
              <a:rPr dirty="0" sz="1400" spc="-6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vers</a:t>
            </a:r>
            <a:r>
              <a:rPr dirty="0" sz="1400" spc="-4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13130"/>
                </a:solidFill>
                <a:latin typeface="Calibri"/>
                <a:cs typeface="Calibri"/>
              </a:rPr>
              <a:t>un</a:t>
            </a:r>
            <a:r>
              <a:rPr dirty="0" sz="1400" spc="-50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environnement</a:t>
            </a:r>
            <a:r>
              <a:rPr dirty="0" sz="1400" spc="25">
                <a:solidFill>
                  <a:srgbClr val="31313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13130"/>
                </a:solidFill>
                <a:latin typeface="Calibri"/>
                <a:cs typeface="Calibri"/>
              </a:rPr>
              <a:t>différent.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367533" y="6590486"/>
            <a:ext cx="196278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10">
                <a:solidFill>
                  <a:srgbClr val="ADABAB"/>
                </a:solidFill>
                <a:latin typeface="Calibri"/>
                <a:cs typeface="Calibri"/>
              </a:rPr>
              <a:t>Copyright</a:t>
            </a:r>
            <a:r>
              <a:rPr dirty="0" sz="1000" spc="-7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 Tout</a:t>
            </a:r>
            <a:r>
              <a:rPr dirty="0" sz="1000" spc="-3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droit</a:t>
            </a:r>
            <a:r>
              <a:rPr dirty="0" sz="1000" spc="-7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réservé</a:t>
            </a:r>
            <a:r>
              <a:rPr dirty="0" sz="1000" spc="-5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</a:t>
            </a:r>
            <a:r>
              <a:rPr dirty="0" sz="1000" spc="-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AD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735">
              <a:lnSpc>
                <a:spcPts val="1055"/>
              </a:lnSpc>
            </a:pPr>
            <a:fld id="{81D60167-4931-47E6-BA6A-407CBD079E47}" type="slidenum">
              <a:rPr dirty="0" spc="-25"/>
              <a:t>44</a:t>
            </a:fld>
          </a:p>
        </p:txBody>
      </p:sp>
      <p:sp>
        <p:nvSpPr>
          <p:cNvPr id="12" name="object 12" descr=""/>
          <p:cNvSpPr txBox="1"/>
          <p:nvPr/>
        </p:nvSpPr>
        <p:spPr>
          <a:xfrm>
            <a:off x="602081" y="1403096"/>
            <a:ext cx="2653030" cy="2673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Exemple</a:t>
            </a:r>
            <a:r>
              <a:rPr dirty="0" sz="1550" spc="5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dirty="0" sz="1550" spc="5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pipeline</a:t>
            </a:r>
            <a:r>
              <a:rPr dirty="0" sz="1550" spc="-2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dirty="0" sz="1550" spc="12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245" rIns="0" bIns="0" rtlCol="0" vert="horz">
            <a:spAutoFit/>
          </a:bodyPr>
          <a:lstStyle/>
          <a:p>
            <a:pPr marL="12700">
              <a:lnSpc>
                <a:spcPts val="2345"/>
              </a:lnSpc>
              <a:spcBef>
                <a:spcPts val="114"/>
              </a:spcBef>
            </a:pPr>
            <a:r>
              <a:rPr dirty="0" b="0">
                <a:latin typeface="Calibri"/>
                <a:cs typeface="Calibri"/>
              </a:rPr>
              <a:t>02.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spc="-20"/>
              <a:t>Mettre</a:t>
            </a:r>
            <a:r>
              <a:rPr dirty="0" spc="-75"/>
              <a:t> </a:t>
            </a:r>
            <a:r>
              <a:rPr dirty="0"/>
              <a:t>en</a:t>
            </a:r>
            <a:r>
              <a:rPr dirty="0" spc="-30"/>
              <a:t> </a:t>
            </a:r>
            <a:r>
              <a:rPr dirty="0"/>
              <a:t>place</a:t>
            </a:r>
            <a:r>
              <a:rPr dirty="0" spc="-75"/>
              <a:t> </a:t>
            </a:r>
            <a:r>
              <a:rPr dirty="0"/>
              <a:t>la</a:t>
            </a:r>
            <a:r>
              <a:rPr dirty="0" spc="425"/>
              <a:t> </a:t>
            </a:r>
            <a:r>
              <a:rPr dirty="0"/>
              <a:t>CI/CD</a:t>
            </a:r>
            <a:r>
              <a:rPr dirty="0" spc="-110"/>
              <a:t> </a:t>
            </a:r>
            <a:r>
              <a:rPr dirty="0"/>
              <a:t>avec</a:t>
            </a:r>
            <a:r>
              <a:rPr dirty="0" spc="-35"/>
              <a:t> </a:t>
            </a:r>
            <a:r>
              <a:rPr dirty="0"/>
              <a:t>Gitlab</a:t>
            </a:r>
            <a:r>
              <a:rPr dirty="0" spc="-90"/>
              <a:t> </a:t>
            </a:r>
            <a:r>
              <a:rPr dirty="0" spc="-50"/>
              <a:t>:</a:t>
            </a:r>
          </a:p>
          <a:p>
            <a:pPr marL="12700">
              <a:lnSpc>
                <a:spcPts val="1805"/>
              </a:lnSpc>
            </a:pPr>
            <a:r>
              <a:rPr dirty="0" sz="1550"/>
              <a:t>Configuration</a:t>
            </a:r>
            <a:r>
              <a:rPr dirty="0" sz="1550" spc="40"/>
              <a:t> </a:t>
            </a:r>
            <a:r>
              <a:rPr dirty="0" sz="1550" b="0">
                <a:latin typeface="Calibri"/>
                <a:cs typeface="Calibri"/>
              </a:rPr>
              <a:t>du</a:t>
            </a:r>
            <a:r>
              <a:rPr dirty="0" sz="1550" spc="95" b="0">
                <a:latin typeface="Calibri"/>
                <a:cs typeface="Calibri"/>
              </a:rPr>
              <a:t> </a:t>
            </a:r>
            <a:r>
              <a:rPr dirty="0" sz="1550" spc="-10"/>
              <a:t>pipeline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"/>
              <a:ext cx="12193523" cy="684885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93191" y="1321308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11118723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118723" y="5152517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93191" y="1321308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0" y="5152517"/>
                  </a:moveTo>
                  <a:lnTo>
                    <a:pt x="11118723" y="5152517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29199"/>
              <a:ext cx="393700" cy="1234440"/>
            </a:xfrm>
            <a:custGeom>
              <a:avLst/>
              <a:gdLst/>
              <a:ahLst/>
              <a:cxnLst/>
              <a:rect l="l" t="t" r="r" b="b"/>
              <a:pathLst>
                <a:path w="393700" h="1234439">
                  <a:moveTo>
                    <a:pt x="393103" y="0"/>
                  </a:moveTo>
                  <a:lnTo>
                    <a:pt x="0" y="0"/>
                  </a:lnTo>
                  <a:lnTo>
                    <a:pt x="0" y="988479"/>
                  </a:lnTo>
                  <a:lnTo>
                    <a:pt x="3164" y="1032662"/>
                  </a:lnTo>
                  <a:lnTo>
                    <a:pt x="12293" y="1074229"/>
                  </a:lnTo>
                  <a:lnTo>
                    <a:pt x="26830" y="1112507"/>
                  </a:lnTo>
                  <a:lnTo>
                    <a:pt x="46224" y="1146810"/>
                  </a:lnTo>
                  <a:lnTo>
                    <a:pt x="97344" y="1200658"/>
                  </a:lnTo>
                  <a:lnTo>
                    <a:pt x="161213" y="1230249"/>
                  </a:lnTo>
                  <a:lnTo>
                    <a:pt x="196545" y="1234211"/>
                  </a:lnTo>
                  <a:lnTo>
                    <a:pt x="393103" y="1234211"/>
                  </a:lnTo>
                  <a:lnTo>
                    <a:pt x="393103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sz="1900" spc="-7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6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2388" y="342900"/>
            <a:ext cx="658368" cy="653796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1873610" y="6638340"/>
            <a:ext cx="15430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25">
                <a:solidFill>
                  <a:srgbClr val="ADABAB"/>
                </a:solidFill>
                <a:latin typeface="Calibri"/>
                <a:cs typeface="Calibri"/>
              </a:rPr>
              <a:t>46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06044" y="1343867"/>
            <a:ext cx="10563225" cy="266446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Configuration</a:t>
            </a:r>
            <a:r>
              <a:rPr dirty="0" sz="1550" spc="1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pipeline</a:t>
            </a:r>
            <a:r>
              <a:rPr dirty="0" sz="1550" spc="-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dirty="0" sz="1550" spc="114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CI/CD</a:t>
            </a:r>
            <a:r>
              <a:rPr dirty="0" sz="1550" spc="15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 marL="207010" indent="-17335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207010" algn="l"/>
              </a:tabLst>
            </a:pPr>
            <a:r>
              <a:rPr dirty="0" sz="1400">
                <a:latin typeface="Calibri"/>
                <a:cs typeface="Calibri"/>
              </a:rPr>
              <a:t>Il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existe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nombreux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outils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pour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faciliter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mise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place </a:t>
            </a:r>
            <a:r>
              <a:rPr dirty="0" sz="1400" b="1">
                <a:latin typeface="Calibri"/>
                <a:cs typeface="Calibri"/>
              </a:rPr>
              <a:t>du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CI/CD.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Nous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utilisons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outils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de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CI/CD</a:t>
            </a:r>
            <a:r>
              <a:rPr dirty="0" sz="1400" spc="-7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de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GitLab</a:t>
            </a:r>
            <a:r>
              <a:rPr dirty="0" sz="1400">
                <a:latin typeface="Calibri"/>
                <a:cs typeface="Calibri"/>
              </a:rPr>
              <a:t>.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Cette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fonctionnalité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intégrée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0">
                <a:latin typeface="Calibri"/>
                <a:cs typeface="Calibri"/>
              </a:rPr>
              <a:t>à</a:t>
            </a:r>
            <a:endParaRPr sz="1400">
              <a:latin typeface="Calibri"/>
              <a:cs typeface="Calibri"/>
            </a:endParaRPr>
          </a:p>
          <a:p>
            <a:pPr marL="207645">
              <a:lnSpc>
                <a:spcPct val="100000"/>
              </a:lnSpc>
              <a:spcBef>
                <a:spcPts val="15"/>
              </a:spcBef>
            </a:pPr>
            <a:r>
              <a:rPr dirty="0" sz="1400" b="1">
                <a:latin typeface="Calibri"/>
                <a:cs typeface="Calibri"/>
              </a:rPr>
              <a:t>GitLab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nous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permet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d’appliquer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CI/CD</a:t>
            </a:r>
            <a:r>
              <a:rPr dirty="0" sz="1400" spc="-7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sans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installer</a:t>
            </a:r>
            <a:r>
              <a:rPr dirty="0" sz="1400" spc="-20">
                <a:latin typeface="Calibri"/>
                <a:cs typeface="Calibri"/>
              </a:rPr>
              <a:t> d’application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tierce.</a:t>
            </a:r>
            <a:endParaRPr sz="1400">
              <a:latin typeface="Calibri"/>
              <a:cs typeface="Calibri"/>
            </a:endParaRPr>
          </a:p>
          <a:p>
            <a:pPr marL="206375" marR="20955" indent="-173355">
              <a:lnSpc>
                <a:spcPct val="99700"/>
              </a:lnSpc>
              <a:spcBef>
                <a:spcPts val="15"/>
              </a:spcBef>
              <a:buFont typeface="Arial MT"/>
              <a:buChar char="•"/>
              <a:tabLst>
                <a:tab pos="207645" algn="l"/>
              </a:tabLst>
            </a:pPr>
            <a:r>
              <a:rPr dirty="0" sz="1400">
                <a:latin typeface="Calibri"/>
                <a:cs typeface="Calibri"/>
              </a:rPr>
              <a:t>Pour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appliquer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cette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CI/CD</a:t>
            </a:r>
            <a:r>
              <a:rPr dirty="0" sz="1400" spc="-7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dans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Gitlab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-9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tout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passe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par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un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fichier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25" b="1">
                <a:latin typeface="Calibri"/>
                <a:cs typeface="Calibri"/>
              </a:rPr>
              <a:t>YAML</a:t>
            </a:r>
            <a:r>
              <a:rPr dirty="0" sz="1400" spc="-25">
                <a:latin typeface="Calibri"/>
                <a:cs typeface="Calibri"/>
              </a:rPr>
              <a:t>: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u="sng" sz="1400" spc="-10" b="1">
                <a:solidFill>
                  <a:srgbClr val="007842"/>
                </a:solidFill>
                <a:uFill>
                  <a:solidFill>
                    <a:srgbClr val="007842"/>
                  </a:solidFill>
                </a:uFill>
                <a:latin typeface="Calibri"/>
                <a:cs typeface="Calibri"/>
                <a:hlinkClick r:id="rId4"/>
              </a:rPr>
              <a:t>gitlab-ci.yml</a:t>
            </a:r>
            <a:r>
              <a:rPr dirty="0" sz="1400" spc="-10">
                <a:latin typeface="Calibri"/>
                <a:cs typeface="Calibri"/>
              </a:rPr>
              <a:t>.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Une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fois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créé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à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racine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du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projet,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Gitlab</a:t>
            </a:r>
            <a:r>
              <a:rPr dirty="0" sz="1400" spc="-8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détecte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sa </a:t>
            </a:r>
            <a:r>
              <a:rPr dirty="0" sz="1400" spc="-25">
                <a:latin typeface="Calibri"/>
                <a:cs typeface="Calibri"/>
              </a:rPr>
              <a:t>	</a:t>
            </a:r>
            <a:r>
              <a:rPr dirty="0" sz="1400" spc="-10">
                <a:latin typeface="Calibri"/>
                <a:cs typeface="Calibri"/>
              </a:rPr>
              <a:t>présence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va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exécuter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à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chaque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commit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un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pipeline</a:t>
            </a:r>
            <a:r>
              <a:rPr dirty="0" sz="1400" spc="-8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de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CI/CD</a:t>
            </a:r>
            <a:r>
              <a:rPr dirty="0" sz="1400">
                <a:latin typeface="Calibri"/>
                <a:cs typeface="Calibri"/>
              </a:rPr>
              <a:t>.</a:t>
            </a:r>
            <a:r>
              <a:rPr dirty="0" sz="1400" spc="-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fonction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sa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configuration,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pipeline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va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exécuter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différentes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instructions </a:t>
            </a:r>
            <a:r>
              <a:rPr dirty="0" sz="1400" spc="-10">
                <a:latin typeface="Calibri"/>
                <a:cs typeface="Calibri"/>
              </a:rPr>
              <a:t>	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build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test</a:t>
            </a:r>
            <a:r>
              <a:rPr dirty="0" sz="1400" spc="-114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et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/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ou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déploiement</a:t>
            </a:r>
            <a:r>
              <a:rPr dirty="0" sz="1400" spc="-1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207010" indent="-173355">
              <a:lnSpc>
                <a:spcPts val="1670"/>
              </a:lnSpc>
              <a:spcBef>
                <a:spcPts val="10"/>
              </a:spcBef>
              <a:buFont typeface="Arial MT"/>
              <a:buChar char="•"/>
              <a:tabLst>
                <a:tab pos="207010" algn="l"/>
              </a:tabLst>
            </a:pP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Pour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333333"/>
                </a:solidFill>
                <a:latin typeface="Calibri"/>
                <a:cs typeface="Calibri"/>
              </a:rPr>
              <a:t>commencer,</a:t>
            </a:r>
            <a:r>
              <a:rPr dirty="0" sz="14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nous</a:t>
            </a:r>
            <a:r>
              <a:rPr dirty="0" sz="1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avons</a:t>
            </a:r>
            <a:r>
              <a:rPr dirty="0" sz="1400" spc="-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besoin de</a:t>
            </a:r>
            <a:r>
              <a:rPr dirty="0" sz="1400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lvl="1" marL="664210" indent="-172720">
              <a:lnSpc>
                <a:spcPts val="1670"/>
              </a:lnSpc>
              <a:buFont typeface="Arial MT"/>
              <a:buChar char="•"/>
              <a:tabLst>
                <a:tab pos="664210" algn="l"/>
              </a:tabLst>
            </a:pP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Un</a:t>
            </a:r>
            <a:r>
              <a:rPr dirty="0" sz="14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compte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sur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333333"/>
                </a:solidFill>
                <a:latin typeface="Calibri"/>
                <a:cs typeface="Calibri"/>
              </a:rPr>
              <a:t>GitLab.com</a:t>
            </a:r>
            <a:endParaRPr sz="1400">
              <a:latin typeface="Calibri"/>
              <a:cs typeface="Calibri"/>
            </a:endParaRPr>
          </a:p>
          <a:p>
            <a:pPr lvl="1" marL="664210" indent="-17272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664210" algn="l"/>
              </a:tabLst>
            </a:pP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Un</a:t>
            </a:r>
            <a:r>
              <a:rPr dirty="0" sz="14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repository </a:t>
            </a:r>
            <a:r>
              <a:rPr dirty="0" sz="1400" b="1">
                <a:solidFill>
                  <a:srgbClr val="333333"/>
                </a:solidFill>
                <a:latin typeface="Calibri"/>
                <a:cs typeface="Calibri"/>
              </a:rPr>
              <a:t>GitLab</a:t>
            </a:r>
            <a:r>
              <a:rPr dirty="0" sz="1400" spc="-2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dirty="0" sz="1400" spc="-10" b="1">
                <a:solidFill>
                  <a:srgbClr val="333333"/>
                </a:solidFill>
                <a:latin typeface="Calibri"/>
                <a:cs typeface="Calibri"/>
              </a:rPr>
              <a:t>projet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lvl="1" marL="664210" indent="-172720">
              <a:lnSpc>
                <a:spcPts val="1670"/>
              </a:lnSpc>
              <a:spcBef>
                <a:spcPts val="15"/>
              </a:spcBef>
              <a:buFont typeface="Arial MT"/>
              <a:buChar char="•"/>
              <a:tabLst>
                <a:tab pos="664210" algn="l"/>
              </a:tabLst>
            </a:pPr>
            <a:r>
              <a:rPr dirty="0" sz="1400" spc="-10">
                <a:latin typeface="Calibri"/>
                <a:cs typeface="Calibri"/>
              </a:rPr>
              <a:t>Déclaration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d’un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pipeline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CI/CD</a:t>
            </a:r>
            <a:r>
              <a:rPr dirty="0" sz="1400" spc="-7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Gitlab</a:t>
            </a:r>
            <a:r>
              <a:rPr dirty="0" sz="1400" spc="-8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dans le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repository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:Il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suffit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d’ajouter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fichier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manifeste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portant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nom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dirty="0" sz="1400" spc="-4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7842"/>
                </a:solidFill>
                <a:latin typeface="Calibri"/>
                <a:cs typeface="Calibri"/>
              </a:rPr>
              <a:t>gitlab-</a:t>
            </a:r>
            <a:r>
              <a:rPr dirty="0" sz="1400" spc="-10" b="1">
                <a:solidFill>
                  <a:srgbClr val="007842"/>
                </a:solidFill>
                <a:latin typeface="Calibri"/>
                <a:cs typeface="Calibri"/>
              </a:rPr>
              <a:t>ci.yml</a:t>
            </a:r>
            <a:r>
              <a:rPr dirty="0" sz="1400" spc="-4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contenant</a:t>
            </a:r>
            <a:endParaRPr sz="1400">
              <a:latin typeface="Calibri"/>
              <a:cs typeface="Calibri"/>
            </a:endParaRPr>
          </a:p>
          <a:p>
            <a:pPr marL="664845">
              <a:lnSpc>
                <a:spcPts val="1670"/>
              </a:lnSpc>
            </a:pPr>
            <a:r>
              <a:rPr dirty="0" sz="1400">
                <a:latin typeface="Calibri"/>
                <a:cs typeface="Calibri"/>
              </a:rPr>
              <a:t>les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stages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et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jobs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d’autres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déclarations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10">
                <a:latin typeface="Calibri"/>
                <a:cs typeface="Calibri"/>
              </a:rPr>
              <a:t> configuration.</a:t>
            </a:r>
            <a:endParaRPr sz="1400">
              <a:latin typeface="Calibri"/>
              <a:cs typeface="Calibri"/>
            </a:endParaRPr>
          </a:p>
          <a:p>
            <a:pPr marL="207010" indent="-17335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07010" algn="l"/>
              </a:tabLst>
            </a:pPr>
            <a:r>
              <a:rPr dirty="0" sz="1400" b="1">
                <a:solidFill>
                  <a:srgbClr val="333333"/>
                </a:solidFill>
                <a:latin typeface="Calibri"/>
                <a:cs typeface="Calibri"/>
              </a:rPr>
              <a:t>En</a:t>
            </a:r>
            <a:r>
              <a:rPr dirty="0" sz="1400" spc="-15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33333"/>
                </a:solidFill>
                <a:latin typeface="Calibri"/>
                <a:cs typeface="Calibri"/>
              </a:rPr>
              <a:t>voici</a:t>
            </a:r>
            <a:r>
              <a:rPr dirty="0" sz="1400" spc="-3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33333"/>
                </a:solidFill>
                <a:latin typeface="Calibri"/>
                <a:cs typeface="Calibri"/>
              </a:rPr>
              <a:t>un</a:t>
            </a:r>
            <a:r>
              <a:rPr dirty="0" sz="1400" spc="-4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333333"/>
                </a:solidFill>
                <a:latin typeface="Calibri"/>
                <a:cs typeface="Calibri"/>
              </a:rPr>
              <a:t>exemple: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52744" y="3607308"/>
            <a:ext cx="4956048" cy="2711196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82550">
              <a:lnSpc>
                <a:spcPts val="2345"/>
              </a:lnSpc>
              <a:spcBef>
                <a:spcPts val="114"/>
              </a:spcBef>
            </a:pPr>
            <a:r>
              <a:rPr dirty="0" b="0">
                <a:latin typeface="Calibri"/>
                <a:cs typeface="Calibri"/>
              </a:rPr>
              <a:t>02.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spc="-20"/>
              <a:t>Mettre</a:t>
            </a:r>
            <a:r>
              <a:rPr dirty="0" spc="-75"/>
              <a:t> </a:t>
            </a:r>
            <a:r>
              <a:rPr dirty="0"/>
              <a:t>en</a:t>
            </a:r>
            <a:r>
              <a:rPr dirty="0" spc="-30"/>
              <a:t> </a:t>
            </a:r>
            <a:r>
              <a:rPr dirty="0"/>
              <a:t>place</a:t>
            </a:r>
            <a:r>
              <a:rPr dirty="0" spc="-75"/>
              <a:t> </a:t>
            </a:r>
            <a:r>
              <a:rPr dirty="0"/>
              <a:t>la</a:t>
            </a:r>
            <a:r>
              <a:rPr dirty="0" spc="425"/>
              <a:t> </a:t>
            </a:r>
            <a:r>
              <a:rPr dirty="0"/>
              <a:t>CI/CD</a:t>
            </a:r>
            <a:r>
              <a:rPr dirty="0" spc="-110"/>
              <a:t> </a:t>
            </a:r>
            <a:r>
              <a:rPr dirty="0"/>
              <a:t>avec</a:t>
            </a:r>
            <a:r>
              <a:rPr dirty="0" spc="-40"/>
              <a:t> </a:t>
            </a:r>
            <a:r>
              <a:rPr dirty="0"/>
              <a:t>Gitlab</a:t>
            </a:r>
            <a:r>
              <a:rPr dirty="0" spc="-90"/>
              <a:t> </a:t>
            </a:r>
            <a:r>
              <a:rPr dirty="0" spc="-50"/>
              <a:t>:</a:t>
            </a:r>
          </a:p>
          <a:p>
            <a:pPr marL="82550">
              <a:lnSpc>
                <a:spcPts val="1805"/>
              </a:lnSpc>
            </a:pPr>
            <a:r>
              <a:rPr dirty="0" sz="1550"/>
              <a:t>Configuration</a:t>
            </a:r>
            <a:r>
              <a:rPr dirty="0" sz="1550" spc="40"/>
              <a:t> </a:t>
            </a:r>
            <a:r>
              <a:rPr dirty="0" sz="1550" b="0">
                <a:latin typeface="Calibri"/>
                <a:cs typeface="Calibri"/>
              </a:rPr>
              <a:t>du</a:t>
            </a:r>
            <a:r>
              <a:rPr dirty="0" sz="1550" spc="95" b="0">
                <a:latin typeface="Calibri"/>
                <a:cs typeface="Calibri"/>
              </a:rPr>
              <a:t> </a:t>
            </a:r>
            <a:r>
              <a:rPr dirty="0" sz="1550" spc="-10"/>
              <a:t>pipeline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63973" y="6562445"/>
            <a:ext cx="196278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Copyright</a:t>
            </a:r>
            <a:r>
              <a:rPr dirty="0" sz="1000" spc="-8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</a:t>
            </a:r>
            <a:r>
              <a:rPr dirty="0" sz="1000" spc="-1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Tout</a:t>
            </a:r>
            <a:r>
              <a:rPr dirty="0" sz="1000" spc="-4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droit</a:t>
            </a:r>
            <a:r>
              <a:rPr dirty="0" sz="1000" spc="-8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réservé</a:t>
            </a:r>
            <a:r>
              <a:rPr dirty="0" sz="1000" spc="-6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</a:t>
            </a:r>
            <a:r>
              <a:rPr dirty="0" sz="1000" spc="-1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AD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72" y="0"/>
            <a:ext cx="6487795" cy="6858000"/>
            <a:chOff x="4572" y="0"/>
            <a:chExt cx="6487795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0"/>
              <a:ext cx="6487667" cy="68579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6595"/>
              <a:ext cx="1028700" cy="101498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7923" y="379475"/>
              <a:ext cx="2002536" cy="6492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74356" y="62560"/>
            <a:ext cx="169354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" b="0">
                <a:latin typeface="Calibri"/>
                <a:cs typeface="Calibri"/>
              </a:rPr>
              <a:t>CHAPIT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674356" y="735279"/>
            <a:ext cx="998855" cy="695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>
                <a:solidFill>
                  <a:srgbClr val="007842"/>
                </a:solidFill>
                <a:latin typeface="Calibri"/>
                <a:cs typeface="Calibri"/>
              </a:rPr>
              <a:t>RE</a:t>
            </a:r>
            <a:r>
              <a:rPr dirty="0" sz="4400" spc="-145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4400" spc="-5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17514" y="1235455"/>
            <a:ext cx="4645660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38400" algn="l"/>
              </a:tabLst>
            </a:pPr>
            <a:r>
              <a:rPr dirty="0" sz="2400" spc="-10" b="1">
                <a:solidFill>
                  <a:srgbClr val="007842"/>
                </a:solidFill>
                <a:latin typeface="Calibri"/>
                <a:cs typeface="Calibri"/>
              </a:rPr>
              <a:t>Mettre</a:t>
            </a:r>
            <a:r>
              <a:rPr dirty="0" sz="2400" spc="-9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dirty="0" sz="2400" spc="-6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7842"/>
                </a:solidFill>
                <a:latin typeface="Calibri"/>
                <a:cs typeface="Calibri"/>
              </a:rPr>
              <a:t>place</a:t>
            </a:r>
            <a:r>
              <a:rPr dirty="0" sz="2400" spc="-9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007842"/>
                </a:solidFill>
                <a:latin typeface="Calibri"/>
                <a:cs typeface="Calibri"/>
              </a:rPr>
              <a:t>la</a:t>
            </a:r>
            <a:r>
              <a:rPr dirty="0" sz="2400" b="1">
                <a:solidFill>
                  <a:srgbClr val="007842"/>
                </a:solidFill>
                <a:latin typeface="Calibri"/>
                <a:cs typeface="Calibri"/>
              </a:rPr>
              <a:t>	CI/CD</a:t>
            </a:r>
            <a:r>
              <a:rPr dirty="0" sz="2400" spc="-11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dirty="0" sz="2400" spc="-6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354965" algn="l"/>
              </a:tabLst>
            </a:pPr>
            <a:r>
              <a:rPr dirty="0"/>
              <a:t>Définition</a:t>
            </a:r>
            <a:r>
              <a:rPr dirty="0" spc="130"/>
              <a:t> </a:t>
            </a:r>
            <a:r>
              <a:rPr dirty="0"/>
              <a:t>de</a:t>
            </a:r>
            <a:r>
              <a:rPr dirty="0" spc="110"/>
              <a:t> </a:t>
            </a:r>
            <a:r>
              <a:rPr dirty="0"/>
              <a:t>gitlab</a:t>
            </a:r>
            <a:r>
              <a:rPr dirty="0" spc="50"/>
              <a:t> </a:t>
            </a:r>
            <a:r>
              <a:rPr dirty="0" spc="-10"/>
              <a:t>CI/CD</a:t>
            </a:r>
          </a:p>
          <a:p>
            <a:pPr marL="354965" indent="-342265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354965" algn="l"/>
              </a:tabLst>
            </a:pPr>
            <a:r>
              <a:rPr dirty="0"/>
              <a:t>Définition</a:t>
            </a:r>
            <a:r>
              <a:rPr dirty="0" spc="-35"/>
              <a:t> </a:t>
            </a:r>
            <a:r>
              <a:rPr dirty="0"/>
              <a:t>de</a:t>
            </a:r>
            <a:r>
              <a:rPr dirty="0" spc="10"/>
              <a:t> </a:t>
            </a:r>
            <a:r>
              <a:rPr dirty="0"/>
              <a:t>pipeline</a:t>
            </a:r>
            <a:r>
              <a:rPr dirty="0" spc="-25"/>
              <a:t> </a:t>
            </a:r>
            <a:r>
              <a:rPr dirty="0"/>
              <a:t>CI/CD:</a:t>
            </a:r>
            <a:r>
              <a:rPr dirty="0" spc="-25"/>
              <a:t> </a:t>
            </a:r>
            <a:r>
              <a:rPr dirty="0"/>
              <a:t>intérêt</a:t>
            </a:r>
            <a:r>
              <a:rPr dirty="0" spc="-20"/>
              <a:t> </a:t>
            </a:r>
            <a:r>
              <a:rPr dirty="0"/>
              <a:t>et</a:t>
            </a:r>
            <a:r>
              <a:rPr dirty="0" spc="-15"/>
              <a:t> </a:t>
            </a:r>
            <a:r>
              <a:rPr dirty="0" spc="-10"/>
              <a:t>étapes</a:t>
            </a:r>
          </a:p>
          <a:p>
            <a:pPr marL="354965" indent="-34226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54965" algn="l"/>
              </a:tabLst>
            </a:pPr>
            <a:r>
              <a:rPr dirty="0">
                <a:solidFill>
                  <a:srgbClr val="D0D0D0"/>
                </a:solidFill>
              </a:rPr>
              <a:t>Architecture</a:t>
            </a:r>
            <a:r>
              <a:rPr dirty="0" spc="-70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de</a:t>
            </a:r>
            <a:r>
              <a:rPr dirty="0" spc="45">
                <a:solidFill>
                  <a:srgbClr val="D0D0D0"/>
                </a:solidFill>
              </a:rPr>
              <a:t> </a:t>
            </a:r>
            <a:r>
              <a:rPr dirty="0" spc="-10">
                <a:solidFill>
                  <a:srgbClr val="D0D0D0"/>
                </a:solidFill>
              </a:rPr>
              <a:t>pipeline</a:t>
            </a:r>
          </a:p>
          <a:p>
            <a:pPr marL="354965" indent="-34226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54965" algn="l"/>
              </a:tabLst>
            </a:pPr>
            <a:r>
              <a:rPr dirty="0">
                <a:solidFill>
                  <a:srgbClr val="D0D0D0"/>
                </a:solidFill>
              </a:rPr>
              <a:t>Configuration</a:t>
            </a:r>
            <a:r>
              <a:rPr dirty="0" spc="-30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de</a:t>
            </a:r>
            <a:r>
              <a:rPr dirty="0" spc="25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pipeline</a:t>
            </a:r>
            <a:r>
              <a:rPr dirty="0" spc="-15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:</a:t>
            </a:r>
            <a:r>
              <a:rPr dirty="0" spc="25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stages</a:t>
            </a:r>
            <a:r>
              <a:rPr dirty="0" spc="-65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,jobs</a:t>
            </a:r>
            <a:r>
              <a:rPr dirty="0" spc="10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,fichier</a:t>
            </a:r>
            <a:r>
              <a:rPr dirty="0" spc="-30">
                <a:solidFill>
                  <a:srgbClr val="D0D0D0"/>
                </a:solidFill>
              </a:rPr>
              <a:t> </a:t>
            </a:r>
            <a:r>
              <a:rPr dirty="0">
                <a:solidFill>
                  <a:srgbClr val="D0D0D0"/>
                </a:solidFill>
              </a:rPr>
              <a:t>.gtilab-</a:t>
            </a:r>
            <a:r>
              <a:rPr dirty="0" spc="-10">
                <a:solidFill>
                  <a:srgbClr val="D0D0D0"/>
                </a:solidFill>
              </a:rPr>
              <a:t>ci.yml</a:t>
            </a:r>
          </a:p>
          <a:p>
            <a:pPr marL="354965" indent="-342265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354965" algn="l"/>
              </a:tabLst>
            </a:pPr>
            <a:r>
              <a:rPr dirty="0" b="1">
                <a:solidFill>
                  <a:srgbClr val="FFC000"/>
                </a:solidFill>
                <a:latin typeface="Calibri"/>
                <a:cs typeface="Calibri"/>
              </a:rPr>
              <a:t>Manipulation</a:t>
            </a:r>
            <a:r>
              <a:rPr dirty="0" spc="-70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FFC000"/>
                </a:solidFill>
                <a:latin typeface="Calibri"/>
                <a:cs typeface="Calibri"/>
              </a:rPr>
              <a:t>de</a:t>
            </a:r>
            <a:r>
              <a:rPr dirty="0" spc="40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FFC000"/>
                </a:solidFill>
                <a:latin typeface="Calibri"/>
                <a:cs typeface="Calibri"/>
              </a:rPr>
              <a:t>pipeline</a:t>
            </a:r>
            <a:r>
              <a:rPr dirty="0" spc="-90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FFC000"/>
                </a:solidFill>
                <a:latin typeface="Calibri"/>
                <a:cs typeface="Calibri"/>
              </a:rPr>
              <a:t>avec</a:t>
            </a:r>
            <a:r>
              <a:rPr dirty="0" spc="80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pc="-10" b="1">
                <a:solidFill>
                  <a:srgbClr val="FFC000"/>
                </a:solidFill>
                <a:latin typeface="Calibri"/>
                <a:cs typeface="Calibri"/>
              </a:rPr>
              <a:t>gitlab</a:t>
            </a:r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0200" y="379475"/>
            <a:ext cx="2354579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"/>
              <a:ext cx="12193523" cy="684885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93191" y="1293876"/>
              <a:ext cx="11118850" cy="5157470"/>
            </a:xfrm>
            <a:custGeom>
              <a:avLst/>
              <a:gdLst/>
              <a:ahLst/>
              <a:cxnLst/>
              <a:rect l="l" t="t" r="r" b="b"/>
              <a:pathLst>
                <a:path w="11118850" h="5157470">
                  <a:moveTo>
                    <a:pt x="11118723" y="0"/>
                  </a:moveTo>
                  <a:lnTo>
                    <a:pt x="0" y="0"/>
                  </a:lnTo>
                  <a:lnTo>
                    <a:pt x="0" y="5157089"/>
                  </a:lnTo>
                  <a:lnTo>
                    <a:pt x="11118723" y="5157089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93191" y="1293876"/>
              <a:ext cx="11118850" cy="5157470"/>
            </a:xfrm>
            <a:custGeom>
              <a:avLst/>
              <a:gdLst/>
              <a:ahLst/>
              <a:cxnLst/>
              <a:rect l="l" t="t" r="r" b="b"/>
              <a:pathLst>
                <a:path w="11118850" h="5157470">
                  <a:moveTo>
                    <a:pt x="0" y="5157089"/>
                  </a:moveTo>
                  <a:lnTo>
                    <a:pt x="11118723" y="5157089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157089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01767"/>
              <a:ext cx="393700" cy="1234440"/>
            </a:xfrm>
            <a:custGeom>
              <a:avLst/>
              <a:gdLst/>
              <a:ahLst/>
              <a:cxnLst/>
              <a:rect l="l" t="t" r="r" b="b"/>
              <a:pathLst>
                <a:path w="393700" h="1234439">
                  <a:moveTo>
                    <a:pt x="393103" y="0"/>
                  </a:moveTo>
                  <a:lnTo>
                    <a:pt x="0" y="0"/>
                  </a:lnTo>
                  <a:lnTo>
                    <a:pt x="0" y="988479"/>
                  </a:lnTo>
                  <a:lnTo>
                    <a:pt x="3164" y="1032662"/>
                  </a:lnTo>
                  <a:lnTo>
                    <a:pt x="12293" y="1074229"/>
                  </a:lnTo>
                  <a:lnTo>
                    <a:pt x="26830" y="1112507"/>
                  </a:lnTo>
                  <a:lnTo>
                    <a:pt x="46224" y="1146809"/>
                  </a:lnTo>
                  <a:lnTo>
                    <a:pt x="97344" y="1200657"/>
                  </a:lnTo>
                  <a:lnTo>
                    <a:pt x="161213" y="1230248"/>
                  </a:lnTo>
                  <a:lnTo>
                    <a:pt x="196545" y="1234211"/>
                  </a:lnTo>
                  <a:lnTo>
                    <a:pt x="393103" y="1234211"/>
                  </a:lnTo>
                  <a:lnTo>
                    <a:pt x="393103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sz="1900" spc="-7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6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858000" y="342900"/>
            <a:ext cx="4654550" cy="4658995"/>
            <a:chOff x="6858000" y="342900"/>
            <a:chExt cx="4654550" cy="465899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0" y="2034539"/>
              <a:ext cx="4654296" cy="296722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9093" rIns="0" bIns="0" rtlCol="0" vert="horz">
            <a:spAutoFit/>
          </a:bodyPr>
          <a:lstStyle/>
          <a:p>
            <a:pPr marL="59055">
              <a:lnSpc>
                <a:spcPct val="100000"/>
              </a:lnSpc>
              <a:spcBef>
                <a:spcPts val="114"/>
              </a:spcBef>
            </a:pPr>
            <a:r>
              <a:rPr dirty="0"/>
              <a:t>02.</a:t>
            </a:r>
            <a:r>
              <a:rPr dirty="0" spc="-30"/>
              <a:t> </a:t>
            </a:r>
            <a:r>
              <a:rPr dirty="0"/>
              <a:t>Mettre</a:t>
            </a:r>
            <a:r>
              <a:rPr dirty="0" spc="-70"/>
              <a:t> </a:t>
            </a:r>
            <a:r>
              <a:rPr dirty="0"/>
              <a:t>en</a:t>
            </a:r>
            <a:r>
              <a:rPr dirty="0" spc="-25"/>
              <a:t> </a:t>
            </a:r>
            <a:r>
              <a:rPr dirty="0"/>
              <a:t>place</a:t>
            </a:r>
            <a:r>
              <a:rPr dirty="0" spc="-75"/>
              <a:t> </a:t>
            </a:r>
            <a:r>
              <a:rPr dirty="0"/>
              <a:t>la</a:t>
            </a:r>
            <a:r>
              <a:rPr dirty="0" spc="425"/>
              <a:t> </a:t>
            </a:r>
            <a:r>
              <a:rPr dirty="0"/>
              <a:t>CI/CD</a:t>
            </a:r>
            <a:r>
              <a:rPr dirty="0" spc="-114"/>
              <a:t> </a:t>
            </a:r>
            <a:r>
              <a:rPr dirty="0"/>
              <a:t>avec</a:t>
            </a:r>
            <a:r>
              <a:rPr dirty="0" spc="-65"/>
              <a:t> </a:t>
            </a:r>
            <a:r>
              <a:rPr dirty="0"/>
              <a:t>Gitlab</a:t>
            </a:r>
            <a:r>
              <a:rPr dirty="0" spc="-90"/>
              <a:t> </a:t>
            </a:r>
            <a:r>
              <a:rPr dirty="0" spc="-50"/>
              <a:t>:</a:t>
            </a:r>
          </a:p>
          <a:p>
            <a:pPr marL="59055">
              <a:lnSpc>
                <a:spcPct val="100000"/>
              </a:lnSpc>
              <a:spcBef>
                <a:spcPts val="70"/>
              </a:spcBef>
            </a:pPr>
            <a:r>
              <a:rPr dirty="0" sz="1550"/>
              <a:t>Manipulation</a:t>
            </a:r>
            <a:r>
              <a:rPr dirty="0" sz="1550" spc="35"/>
              <a:t> </a:t>
            </a:r>
            <a:r>
              <a:rPr dirty="0" sz="1550"/>
              <a:t>du</a:t>
            </a:r>
            <a:r>
              <a:rPr dirty="0" sz="1550" spc="130"/>
              <a:t> </a:t>
            </a:r>
            <a:r>
              <a:rPr dirty="0" sz="1550" spc="-10"/>
              <a:t>pipeline</a:t>
            </a:r>
            <a:endParaRPr sz="1550"/>
          </a:p>
        </p:txBody>
      </p:sp>
      <p:sp>
        <p:nvSpPr>
          <p:cNvPr id="13" name="object 13" descr=""/>
          <p:cNvSpPr txBox="1"/>
          <p:nvPr/>
        </p:nvSpPr>
        <p:spPr>
          <a:xfrm>
            <a:off x="2367533" y="6590486"/>
            <a:ext cx="196278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10">
                <a:solidFill>
                  <a:srgbClr val="ADABAB"/>
                </a:solidFill>
                <a:latin typeface="Calibri"/>
                <a:cs typeface="Calibri"/>
              </a:rPr>
              <a:t>Copyright</a:t>
            </a:r>
            <a:r>
              <a:rPr dirty="0" sz="1000" spc="-7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 Tout</a:t>
            </a:r>
            <a:r>
              <a:rPr dirty="0" sz="1000" spc="-3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droit</a:t>
            </a:r>
            <a:r>
              <a:rPr dirty="0" sz="1000" spc="-7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réservé</a:t>
            </a:r>
            <a:r>
              <a:rPr dirty="0" sz="1000" spc="-5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</a:t>
            </a:r>
            <a:r>
              <a:rPr dirty="0" sz="1000" spc="-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AD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735">
              <a:lnSpc>
                <a:spcPts val="1055"/>
              </a:lnSpc>
            </a:pPr>
            <a:fld id="{81D60167-4931-47E6-BA6A-407CBD079E47}" type="slidenum">
              <a:rPr dirty="0" spc="-25"/>
              <a:t>48</a:t>
            </a:fld>
          </a:p>
        </p:txBody>
      </p:sp>
      <p:sp>
        <p:nvSpPr>
          <p:cNvPr id="12" name="object 12" descr=""/>
          <p:cNvSpPr txBox="1"/>
          <p:nvPr/>
        </p:nvSpPr>
        <p:spPr>
          <a:xfrm>
            <a:off x="498754" y="1368678"/>
            <a:ext cx="6072505" cy="4734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Runner</a:t>
            </a:r>
            <a:r>
              <a:rPr dirty="0" sz="1550" spc="6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sous</a:t>
            </a:r>
            <a:r>
              <a:rPr dirty="0" sz="1550" spc="9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550">
              <a:latin typeface="Calibri"/>
              <a:cs typeface="Calibri"/>
            </a:endParaRPr>
          </a:p>
          <a:p>
            <a:pPr algn="just" marL="412750" indent="-287655">
              <a:lnSpc>
                <a:spcPct val="100000"/>
              </a:lnSpc>
              <a:buChar char="-"/>
              <a:tabLst>
                <a:tab pos="412750" algn="l"/>
              </a:tabLst>
            </a:pP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Afin</a:t>
            </a:r>
            <a:r>
              <a:rPr dirty="0" sz="1550" spc="2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d’exécuter</a:t>
            </a:r>
            <a:r>
              <a:rPr dirty="0" sz="1550" spc="27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les</a:t>
            </a:r>
            <a:r>
              <a:rPr dirty="0" sz="1550" spc="30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tâches</a:t>
            </a:r>
            <a:r>
              <a:rPr dirty="0" sz="1550" spc="2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figurant</a:t>
            </a:r>
            <a:r>
              <a:rPr dirty="0" sz="1550" spc="33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dans</a:t>
            </a:r>
            <a:r>
              <a:rPr dirty="0" sz="1550" spc="2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le</a:t>
            </a:r>
            <a:r>
              <a:rPr dirty="0" sz="1550" spc="32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pipeline</a:t>
            </a:r>
            <a:r>
              <a:rPr dirty="0" sz="1550" spc="31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CI/CD,</a:t>
            </a:r>
            <a:r>
              <a:rPr dirty="0" sz="1550" spc="2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Gitlab</a:t>
            </a:r>
            <a:r>
              <a:rPr dirty="0" sz="1550" spc="27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 spc="-50">
                <a:solidFill>
                  <a:srgbClr val="1F2023"/>
                </a:solidFill>
                <a:latin typeface="Calibri"/>
                <a:cs typeface="Calibri"/>
              </a:rPr>
              <a:t>a</a:t>
            </a:r>
            <a:endParaRPr sz="1550">
              <a:latin typeface="Calibri"/>
              <a:cs typeface="Calibri"/>
            </a:endParaRPr>
          </a:p>
          <a:p>
            <a:pPr algn="just" marL="413384">
              <a:lnSpc>
                <a:spcPct val="100000"/>
              </a:lnSpc>
              <a:spcBef>
                <a:spcPts val="50"/>
              </a:spcBef>
            </a:pP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besoin</a:t>
            </a:r>
            <a:r>
              <a:rPr dirty="0" sz="1550" spc="1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des</a:t>
            </a:r>
            <a:r>
              <a:rPr dirty="0" sz="1550" spc="114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applications</a:t>
            </a:r>
            <a:r>
              <a:rPr dirty="0" sz="1550" spc="12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appelées</a:t>
            </a:r>
            <a:r>
              <a:rPr dirty="0" sz="1550" spc="14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1F2023"/>
                </a:solidFill>
                <a:latin typeface="Calibri"/>
                <a:cs typeface="Calibri"/>
              </a:rPr>
              <a:t>Runner</a:t>
            </a:r>
            <a:r>
              <a:rPr dirty="0" sz="1550" spc="-10">
                <a:solidFill>
                  <a:srgbClr val="1F2023"/>
                </a:solidFill>
                <a:latin typeface="Calibri"/>
                <a:cs typeface="Calibri"/>
              </a:rPr>
              <a:t>;</a:t>
            </a:r>
            <a:endParaRPr sz="1550">
              <a:latin typeface="Calibri"/>
              <a:cs typeface="Calibri"/>
            </a:endParaRPr>
          </a:p>
          <a:p>
            <a:pPr algn="just" marL="413384" marR="5080" indent="-288290">
              <a:lnSpc>
                <a:spcPct val="103299"/>
              </a:lnSpc>
              <a:spcBef>
                <a:spcPts val="600"/>
              </a:spcBef>
              <a:buChar char="-"/>
              <a:tabLst>
                <a:tab pos="413384" algn="l"/>
              </a:tabLst>
            </a:pP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Gitlab</a:t>
            </a:r>
            <a:r>
              <a:rPr dirty="0" sz="1550" spc="80">
                <a:solidFill>
                  <a:srgbClr val="1F2023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Runner</a:t>
            </a:r>
            <a:r>
              <a:rPr dirty="0" sz="1550" spc="80">
                <a:solidFill>
                  <a:srgbClr val="1F2023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un</a:t>
            </a:r>
            <a:r>
              <a:rPr dirty="0" sz="1550" spc="105">
                <a:solidFill>
                  <a:srgbClr val="1F2023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composant</a:t>
            </a:r>
            <a:r>
              <a:rPr dirty="0" sz="1550" spc="110">
                <a:solidFill>
                  <a:srgbClr val="1F2023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de</a:t>
            </a:r>
            <a:r>
              <a:rPr dirty="0" sz="1550" spc="90">
                <a:solidFill>
                  <a:srgbClr val="1F2023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l'application</a:t>
            </a:r>
            <a:r>
              <a:rPr dirty="0" sz="1550" spc="90">
                <a:solidFill>
                  <a:srgbClr val="1F2023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GitLab</a:t>
            </a:r>
            <a:r>
              <a:rPr dirty="0" sz="1550" spc="105">
                <a:solidFill>
                  <a:srgbClr val="1F2023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qui</a:t>
            </a:r>
            <a:r>
              <a:rPr dirty="0" sz="1550" spc="80">
                <a:solidFill>
                  <a:srgbClr val="1F2023"/>
                </a:solidFill>
                <a:latin typeface="Calibri"/>
                <a:cs typeface="Calibri"/>
              </a:rPr>
              <a:t>  </a:t>
            </a:r>
            <a:r>
              <a:rPr dirty="0" sz="1550" spc="-10">
                <a:solidFill>
                  <a:srgbClr val="1F2023"/>
                </a:solidFill>
                <a:latin typeface="Calibri"/>
                <a:cs typeface="Calibri"/>
              </a:rPr>
              <a:t>permet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d'effectuer</a:t>
            </a:r>
            <a:r>
              <a:rPr dirty="0" sz="1550" spc="32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les</a:t>
            </a:r>
            <a:r>
              <a:rPr dirty="0" sz="1550" spc="32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tâches</a:t>
            </a:r>
            <a:r>
              <a:rPr dirty="0" sz="1550" spc="33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d'intégration</a:t>
            </a:r>
            <a:r>
              <a:rPr dirty="0" sz="1550" spc="34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continue,</a:t>
            </a:r>
            <a:r>
              <a:rPr dirty="0" sz="1550" spc="33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de</a:t>
            </a:r>
            <a:r>
              <a:rPr dirty="0" sz="1550" spc="33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livraison</a:t>
            </a:r>
            <a:r>
              <a:rPr dirty="0" sz="1550" spc="29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1F2023"/>
                </a:solidFill>
                <a:latin typeface="Calibri"/>
                <a:cs typeface="Calibri"/>
              </a:rPr>
              <a:t>continue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et</a:t>
            </a:r>
            <a:r>
              <a:rPr dirty="0" sz="1550" spc="3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de</a:t>
            </a:r>
            <a:r>
              <a:rPr dirty="0" sz="1550" spc="3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déploiement</a:t>
            </a:r>
            <a:r>
              <a:rPr dirty="0" sz="1550" spc="3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continue.</a:t>
            </a:r>
            <a:r>
              <a:rPr dirty="0" sz="1550" spc="34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Par</a:t>
            </a:r>
            <a:r>
              <a:rPr dirty="0" sz="1550" spc="38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exemple:</a:t>
            </a:r>
            <a:r>
              <a:rPr dirty="0" sz="1550" spc="3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il</a:t>
            </a:r>
            <a:r>
              <a:rPr dirty="0" sz="1550" spc="34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peut</a:t>
            </a:r>
            <a:r>
              <a:rPr dirty="0" sz="1550" spc="3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lancer</a:t>
            </a:r>
            <a:r>
              <a:rPr dirty="0" sz="1550" spc="35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les</a:t>
            </a:r>
            <a:r>
              <a:rPr dirty="0" sz="1550" spc="35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1F2023"/>
                </a:solidFill>
                <a:latin typeface="Calibri"/>
                <a:cs typeface="Calibri"/>
              </a:rPr>
              <a:t>tests unitaires;</a:t>
            </a:r>
            <a:endParaRPr sz="1550">
              <a:latin typeface="Calibri"/>
              <a:cs typeface="Calibri"/>
            </a:endParaRPr>
          </a:p>
          <a:p>
            <a:pPr algn="just" marL="412115" marR="6985" indent="-287020">
              <a:lnSpc>
                <a:spcPct val="103299"/>
              </a:lnSpc>
              <a:spcBef>
                <a:spcPts val="600"/>
              </a:spcBef>
              <a:buChar char="-"/>
              <a:tabLst>
                <a:tab pos="413384" algn="l"/>
              </a:tabLst>
            </a:pP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Le</a:t>
            </a:r>
            <a:r>
              <a:rPr dirty="0" sz="1550" spc="409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GitLab</a:t>
            </a:r>
            <a:r>
              <a:rPr dirty="0" sz="1550" spc="40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Runner</a:t>
            </a:r>
            <a:r>
              <a:rPr dirty="0" sz="1550" spc="39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est</a:t>
            </a:r>
            <a:r>
              <a:rPr dirty="0" sz="1550" spc="45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un</a:t>
            </a:r>
            <a:r>
              <a:rPr dirty="0" sz="1550" spc="44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programme</a:t>
            </a:r>
            <a:r>
              <a:rPr dirty="0" sz="1550" spc="459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développé</a:t>
            </a:r>
            <a:r>
              <a:rPr dirty="0" sz="1550" spc="45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en</a:t>
            </a:r>
            <a:r>
              <a:rPr dirty="0" sz="1550" spc="40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Go</a:t>
            </a:r>
            <a:r>
              <a:rPr dirty="0" sz="1550" spc="40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que</a:t>
            </a:r>
            <a:r>
              <a:rPr dirty="0" sz="1550" spc="409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 spc="-20">
                <a:solidFill>
                  <a:srgbClr val="1F2023"/>
                </a:solidFill>
                <a:latin typeface="Calibri"/>
                <a:cs typeface="Calibri"/>
              </a:rPr>
              <a:t>vous </a:t>
            </a:r>
            <a:r>
              <a:rPr dirty="0" sz="1550" spc="-20">
                <a:solidFill>
                  <a:srgbClr val="1F2023"/>
                </a:solidFill>
                <a:latin typeface="Calibri"/>
                <a:cs typeface="Calibri"/>
              </a:rPr>
              <a:t>	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pouvez</a:t>
            </a:r>
            <a:r>
              <a:rPr dirty="0" sz="1550" spc="20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installer</a:t>
            </a:r>
            <a:r>
              <a:rPr dirty="0" sz="1550" spc="1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sur</a:t>
            </a:r>
            <a:r>
              <a:rPr dirty="0" sz="1550" spc="20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un</a:t>
            </a:r>
            <a:r>
              <a:rPr dirty="0" sz="1550" spc="21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serveur,</a:t>
            </a:r>
            <a:r>
              <a:rPr dirty="0" sz="1550" spc="1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un</a:t>
            </a:r>
            <a:r>
              <a:rPr dirty="0" sz="1550" spc="17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portable,</a:t>
            </a:r>
            <a:r>
              <a:rPr dirty="0" sz="1550" spc="22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une</a:t>
            </a:r>
            <a:r>
              <a:rPr dirty="0" sz="1550" spc="21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VM,</a:t>
            </a:r>
            <a:r>
              <a:rPr dirty="0" sz="1550" spc="22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un</a:t>
            </a:r>
            <a:r>
              <a:rPr dirty="0" sz="1550" spc="1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1F2023"/>
                </a:solidFill>
                <a:latin typeface="Calibri"/>
                <a:cs typeface="Calibri"/>
              </a:rPr>
              <a:t>container, </a:t>
            </a:r>
            <a:r>
              <a:rPr dirty="0" sz="1550" spc="-10">
                <a:solidFill>
                  <a:srgbClr val="1F2023"/>
                </a:solidFill>
                <a:latin typeface="Calibri"/>
                <a:cs typeface="Calibri"/>
              </a:rPr>
              <a:t>	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un</a:t>
            </a:r>
            <a:r>
              <a:rPr dirty="0" sz="1550" spc="40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cluster</a:t>
            </a:r>
            <a:r>
              <a:rPr dirty="0" sz="1550" spc="44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Kube.</a:t>
            </a:r>
            <a:r>
              <a:rPr dirty="0" sz="1550" spc="44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Ce</a:t>
            </a:r>
            <a:r>
              <a:rPr dirty="0" sz="1550" spc="45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runner</a:t>
            </a:r>
            <a:r>
              <a:rPr dirty="0" sz="1550" spc="39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va</a:t>
            </a:r>
            <a:r>
              <a:rPr dirty="0" sz="1550" spc="44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rester</a:t>
            </a:r>
            <a:r>
              <a:rPr dirty="0" sz="1550" spc="40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en</a:t>
            </a:r>
            <a:r>
              <a:rPr dirty="0" sz="1550" spc="40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«</a:t>
            </a:r>
            <a:r>
              <a:rPr dirty="0" sz="1550" spc="42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écoute</a:t>
            </a:r>
            <a:r>
              <a:rPr dirty="0" sz="1550" spc="409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»</a:t>
            </a:r>
            <a:r>
              <a:rPr dirty="0" sz="1550" spc="4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à</a:t>
            </a:r>
            <a:r>
              <a:rPr dirty="0" sz="1550" spc="40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1F2023"/>
                </a:solidFill>
                <a:latin typeface="Calibri"/>
                <a:cs typeface="Calibri"/>
              </a:rPr>
              <a:t>l'instance </a:t>
            </a:r>
            <a:r>
              <a:rPr dirty="0" sz="1550" spc="-10">
                <a:solidFill>
                  <a:srgbClr val="1F2023"/>
                </a:solidFill>
                <a:latin typeface="Calibri"/>
                <a:cs typeface="Calibri"/>
              </a:rPr>
              <a:t>	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GitLab</a:t>
            </a:r>
            <a:r>
              <a:rPr dirty="0" sz="1550" spc="4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pour</a:t>
            </a:r>
            <a:r>
              <a:rPr dirty="0" sz="1550" spc="11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"découvrir"</a:t>
            </a:r>
            <a:r>
              <a:rPr dirty="0" sz="1550" spc="14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si</a:t>
            </a:r>
            <a:r>
              <a:rPr dirty="0" sz="1550" spc="3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il</a:t>
            </a:r>
            <a:r>
              <a:rPr dirty="0" sz="1550" spc="8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y</a:t>
            </a:r>
            <a:r>
              <a:rPr dirty="0" sz="1550" spc="5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a</a:t>
            </a:r>
            <a:r>
              <a:rPr dirty="0" sz="1550" spc="4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de</a:t>
            </a:r>
            <a:r>
              <a:rPr dirty="0" sz="1550" spc="8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tâche</a:t>
            </a:r>
            <a:r>
              <a:rPr dirty="0" sz="1550" spc="5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1F2023"/>
                </a:solidFill>
                <a:latin typeface="Calibri"/>
                <a:cs typeface="Calibri"/>
              </a:rPr>
              <a:t>exécuter.</a:t>
            </a:r>
            <a:endParaRPr sz="1550">
              <a:latin typeface="Calibri"/>
              <a:cs typeface="Calibri"/>
            </a:endParaRPr>
          </a:p>
          <a:p>
            <a:pPr algn="just" marL="412115" marR="5080" indent="-287020">
              <a:lnSpc>
                <a:spcPct val="103600"/>
              </a:lnSpc>
              <a:spcBef>
                <a:spcPts val="595"/>
              </a:spcBef>
              <a:buChar char="-"/>
              <a:tabLst>
                <a:tab pos="413384" algn="l"/>
              </a:tabLst>
            </a:pP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On</a:t>
            </a:r>
            <a:r>
              <a:rPr dirty="0" sz="1550" spc="150">
                <a:solidFill>
                  <a:srgbClr val="1F2023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peut</a:t>
            </a:r>
            <a:r>
              <a:rPr dirty="0" sz="1550" spc="150">
                <a:solidFill>
                  <a:srgbClr val="1F2023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utiliser</a:t>
            </a:r>
            <a:r>
              <a:rPr dirty="0" sz="1550" spc="170">
                <a:solidFill>
                  <a:srgbClr val="1F2023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les</a:t>
            </a:r>
            <a:r>
              <a:rPr dirty="0" sz="1550" spc="170">
                <a:solidFill>
                  <a:srgbClr val="1F2023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Runners</a:t>
            </a:r>
            <a:r>
              <a:rPr dirty="0" sz="1550" spc="150">
                <a:solidFill>
                  <a:srgbClr val="1F2023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de</a:t>
            </a:r>
            <a:r>
              <a:rPr dirty="0" sz="1550" spc="175">
                <a:solidFill>
                  <a:srgbClr val="1F2023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Gitlab</a:t>
            </a:r>
            <a:r>
              <a:rPr dirty="0" sz="1550" spc="170">
                <a:solidFill>
                  <a:srgbClr val="1F2023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(version</a:t>
            </a:r>
            <a:r>
              <a:rPr dirty="0" sz="1550" spc="145">
                <a:solidFill>
                  <a:srgbClr val="1F2023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payante)</a:t>
            </a:r>
            <a:r>
              <a:rPr dirty="0" sz="1550" spc="140">
                <a:solidFill>
                  <a:srgbClr val="1F2023"/>
                </a:solidFill>
                <a:latin typeface="Calibri"/>
                <a:cs typeface="Calibri"/>
              </a:rPr>
              <a:t>  </a:t>
            </a:r>
            <a:r>
              <a:rPr dirty="0" sz="1550" spc="-20">
                <a:solidFill>
                  <a:srgbClr val="1F2023"/>
                </a:solidFill>
                <a:latin typeface="Calibri"/>
                <a:cs typeface="Calibri"/>
              </a:rPr>
              <a:t>pour </a:t>
            </a:r>
            <a:r>
              <a:rPr dirty="0" sz="1550" spc="-20">
                <a:solidFill>
                  <a:srgbClr val="1F2023"/>
                </a:solidFill>
                <a:latin typeface="Calibri"/>
                <a:cs typeface="Calibri"/>
              </a:rPr>
              <a:t>	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exécuter</a:t>
            </a:r>
            <a:r>
              <a:rPr dirty="0" sz="1550" spc="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les</a:t>
            </a:r>
            <a:r>
              <a:rPr dirty="0" sz="1550" spc="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tâches</a:t>
            </a:r>
            <a:r>
              <a:rPr dirty="0" sz="1550" spc="11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du</a:t>
            </a:r>
            <a:r>
              <a:rPr dirty="0" sz="1550" spc="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pipeline</a:t>
            </a:r>
            <a:r>
              <a:rPr dirty="0" sz="1550" spc="12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CI/CD,</a:t>
            </a:r>
            <a:r>
              <a:rPr dirty="0" sz="1550" spc="12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comme</a:t>
            </a:r>
            <a:r>
              <a:rPr dirty="0" sz="1550" spc="8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on</a:t>
            </a:r>
            <a:r>
              <a:rPr dirty="0" sz="1550" spc="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peut</a:t>
            </a:r>
            <a:r>
              <a:rPr dirty="0" sz="1550" spc="8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les</a:t>
            </a:r>
            <a:r>
              <a:rPr dirty="0" sz="1550" spc="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installer</a:t>
            </a:r>
            <a:r>
              <a:rPr dirty="0" sz="1550" spc="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 spc="-25">
                <a:solidFill>
                  <a:srgbClr val="1F2023"/>
                </a:solidFill>
                <a:latin typeface="Calibri"/>
                <a:cs typeface="Calibri"/>
              </a:rPr>
              <a:t>et </a:t>
            </a:r>
            <a:r>
              <a:rPr dirty="0" sz="1550" spc="-25">
                <a:solidFill>
                  <a:srgbClr val="1F2023"/>
                </a:solidFill>
                <a:latin typeface="Calibri"/>
                <a:cs typeface="Calibri"/>
              </a:rPr>
              <a:t>	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les</a:t>
            </a:r>
            <a:r>
              <a:rPr dirty="0" sz="1550" spc="8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configurer</a:t>
            </a:r>
            <a:r>
              <a:rPr dirty="0" sz="1550" spc="13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manuellement</a:t>
            </a:r>
            <a:r>
              <a:rPr dirty="0" sz="1550" spc="18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dans</a:t>
            </a:r>
            <a:r>
              <a:rPr dirty="0" sz="1550" spc="9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notre</a:t>
            </a:r>
            <a:r>
              <a:rPr dirty="0" sz="1550" spc="14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1F2023"/>
                </a:solidFill>
                <a:latin typeface="Calibri"/>
                <a:cs typeface="Calibri"/>
              </a:rPr>
              <a:t>infrastructure.</a:t>
            </a:r>
            <a:endParaRPr sz="1550">
              <a:latin typeface="Calibri"/>
              <a:cs typeface="Calibri"/>
            </a:endParaRPr>
          </a:p>
          <a:p>
            <a:pPr algn="just" marL="412115" marR="7620" indent="-287020">
              <a:lnSpc>
                <a:spcPct val="102699"/>
              </a:lnSpc>
              <a:spcBef>
                <a:spcPts val="610"/>
              </a:spcBef>
              <a:buChar char="-"/>
              <a:tabLst>
                <a:tab pos="413384" algn="l"/>
              </a:tabLst>
            </a:pP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Dans</a:t>
            </a:r>
            <a:r>
              <a:rPr dirty="0" sz="1550" spc="19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ce</a:t>
            </a:r>
            <a:r>
              <a:rPr dirty="0" sz="1550" spc="25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cours,</a:t>
            </a:r>
            <a:r>
              <a:rPr dirty="0" sz="1550" spc="254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on</a:t>
            </a:r>
            <a:r>
              <a:rPr dirty="0" sz="1550" spc="24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va</a:t>
            </a:r>
            <a:r>
              <a:rPr dirty="0" sz="1550" spc="24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installer</a:t>
            </a:r>
            <a:r>
              <a:rPr dirty="0" sz="1550" spc="24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Gitlab</a:t>
            </a:r>
            <a:r>
              <a:rPr dirty="0" sz="1550" spc="254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Runner</a:t>
            </a:r>
            <a:r>
              <a:rPr dirty="0" sz="1550" spc="24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sous</a:t>
            </a:r>
            <a:r>
              <a:rPr dirty="0" sz="1550" spc="23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windows,</a:t>
            </a:r>
            <a:r>
              <a:rPr dirty="0" sz="1550" spc="24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voici</a:t>
            </a:r>
            <a:r>
              <a:rPr dirty="0" sz="1550" spc="204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 spc="-25">
                <a:solidFill>
                  <a:srgbClr val="1F2023"/>
                </a:solidFill>
                <a:latin typeface="Calibri"/>
                <a:cs typeface="Calibri"/>
              </a:rPr>
              <a:t>le </a:t>
            </a:r>
            <a:r>
              <a:rPr dirty="0" sz="1550" spc="-25">
                <a:solidFill>
                  <a:srgbClr val="1F2023"/>
                </a:solidFill>
                <a:latin typeface="Calibri"/>
                <a:cs typeface="Calibri"/>
              </a:rPr>
              <a:t>	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lien</a:t>
            </a:r>
            <a:r>
              <a:rPr dirty="0" sz="1550" spc="40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officiel</a:t>
            </a:r>
            <a:r>
              <a:rPr dirty="0" sz="1550" spc="3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décrivant</a:t>
            </a:r>
            <a:r>
              <a:rPr dirty="0" sz="1550" spc="38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les</a:t>
            </a:r>
            <a:r>
              <a:rPr dirty="0" sz="1550" spc="3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étapes</a:t>
            </a:r>
            <a:r>
              <a:rPr dirty="0" sz="1550" spc="40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nécessaires</a:t>
            </a:r>
            <a:r>
              <a:rPr dirty="0" sz="1550" spc="40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à</a:t>
            </a:r>
            <a:r>
              <a:rPr dirty="0" sz="1550" spc="39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sa</a:t>
            </a:r>
            <a:r>
              <a:rPr dirty="0" sz="1550" spc="40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mise</a:t>
            </a:r>
            <a:r>
              <a:rPr dirty="0" sz="1550" spc="38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en</a:t>
            </a:r>
            <a:r>
              <a:rPr dirty="0" sz="1550" spc="39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F2023"/>
                </a:solidFill>
                <a:latin typeface="Calibri"/>
                <a:cs typeface="Calibri"/>
              </a:rPr>
              <a:t>place</a:t>
            </a:r>
            <a:r>
              <a:rPr dirty="0" sz="1550" spc="409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1550" spc="-50">
                <a:solidFill>
                  <a:srgbClr val="1F2023"/>
                </a:solidFill>
                <a:latin typeface="Calibri"/>
                <a:cs typeface="Calibri"/>
              </a:rPr>
              <a:t>: </a:t>
            </a:r>
            <a:r>
              <a:rPr dirty="0" sz="1550" spc="-50">
                <a:solidFill>
                  <a:srgbClr val="1F2023"/>
                </a:solidFill>
                <a:latin typeface="Calibri"/>
                <a:cs typeface="Calibri"/>
              </a:rPr>
              <a:t>	</a:t>
            </a:r>
            <a:r>
              <a:rPr dirty="0" u="sng" sz="155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https://docs.gitlab.com/runner/install/windows.html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"/>
              <a:ext cx="12193523" cy="684885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93191" y="1293876"/>
              <a:ext cx="11118850" cy="5157470"/>
            </a:xfrm>
            <a:custGeom>
              <a:avLst/>
              <a:gdLst/>
              <a:ahLst/>
              <a:cxnLst/>
              <a:rect l="l" t="t" r="r" b="b"/>
              <a:pathLst>
                <a:path w="11118850" h="5157470">
                  <a:moveTo>
                    <a:pt x="11118723" y="0"/>
                  </a:moveTo>
                  <a:lnTo>
                    <a:pt x="0" y="0"/>
                  </a:lnTo>
                  <a:lnTo>
                    <a:pt x="0" y="5157089"/>
                  </a:lnTo>
                  <a:lnTo>
                    <a:pt x="11118723" y="5157089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93191" y="1293876"/>
              <a:ext cx="11118850" cy="5157470"/>
            </a:xfrm>
            <a:custGeom>
              <a:avLst/>
              <a:gdLst/>
              <a:ahLst/>
              <a:cxnLst/>
              <a:rect l="l" t="t" r="r" b="b"/>
              <a:pathLst>
                <a:path w="11118850" h="5157470">
                  <a:moveTo>
                    <a:pt x="0" y="5157089"/>
                  </a:moveTo>
                  <a:lnTo>
                    <a:pt x="11118723" y="5157089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157089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01767"/>
              <a:ext cx="393700" cy="1234440"/>
            </a:xfrm>
            <a:custGeom>
              <a:avLst/>
              <a:gdLst/>
              <a:ahLst/>
              <a:cxnLst/>
              <a:rect l="l" t="t" r="r" b="b"/>
              <a:pathLst>
                <a:path w="393700" h="1234439">
                  <a:moveTo>
                    <a:pt x="393103" y="0"/>
                  </a:moveTo>
                  <a:lnTo>
                    <a:pt x="0" y="0"/>
                  </a:lnTo>
                  <a:lnTo>
                    <a:pt x="0" y="988479"/>
                  </a:lnTo>
                  <a:lnTo>
                    <a:pt x="3164" y="1032662"/>
                  </a:lnTo>
                  <a:lnTo>
                    <a:pt x="12293" y="1074229"/>
                  </a:lnTo>
                  <a:lnTo>
                    <a:pt x="26830" y="1112507"/>
                  </a:lnTo>
                  <a:lnTo>
                    <a:pt x="46224" y="1146809"/>
                  </a:lnTo>
                  <a:lnTo>
                    <a:pt x="97344" y="1200657"/>
                  </a:lnTo>
                  <a:lnTo>
                    <a:pt x="161213" y="1230248"/>
                  </a:lnTo>
                  <a:lnTo>
                    <a:pt x="196545" y="1234211"/>
                  </a:lnTo>
                  <a:lnTo>
                    <a:pt x="393103" y="1234211"/>
                  </a:lnTo>
                  <a:lnTo>
                    <a:pt x="393103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sz="1900" spc="-7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6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2388" y="342900"/>
            <a:ext cx="658368" cy="65379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9093" rIns="0" bIns="0" rtlCol="0" vert="horz">
            <a:spAutoFit/>
          </a:bodyPr>
          <a:lstStyle/>
          <a:p>
            <a:pPr marL="59055">
              <a:lnSpc>
                <a:spcPct val="100000"/>
              </a:lnSpc>
              <a:spcBef>
                <a:spcPts val="114"/>
              </a:spcBef>
            </a:pPr>
            <a:r>
              <a:rPr dirty="0"/>
              <a:t>02.</a:t>
            </a:r>
            <a:r>
              <a:rPr dirty="0" spc="-30"/>
              <a:t> </a:t>
            </a:r>
            <a:r>
              <a:rPr dirty="0"/>
              <a:t>Mettre</a:t>
            </a:r>
            <a:r>
              <a:rPr dirty="0" spc="-70"/>
              <a:t> </a:t>
            </a:r>
            <a:r>
              <a:rPr dirty="0"/>
              <a:t>en</a:t>
            </a:r>
            <a:r>
              <a:rPr dirty="0" spc="-25"/>
              <a:t> </a:t>
            </a:r>
            <a:r>
              <a:rPr dirty="0"/>
              <a:t>place</a:t>
            </a:r>
            <a:r>
              <a:rPr dirty="0" spc="-75"/>
              <a:t> </a:t>
            </a:r>
            <a:r>
              <a:rPr dirty="0"/>
              <a:t>la</a:t>
            </a:r>
            <a:r>
              <a:rPr dirty="0" spc="425"/>
              <a:t> </a:t>
            </a:r>
            <a:r>
              <a:rPr dirty="0"/>
              <a:t>CI/CD</a:t>
            </a:r>
            <a:r>
              <a:rPr dirty="0" spc="-114"/>
              <a:t> </a:t>
            </a:r>
            <a:r>
              <a:rPr dirty="0"/>
              <a:t>avec</a:t>
            </a:r>
            <a:r>
              <a:rPr dirty="0" spc="-65"/>
              <a:t> </a:t>
            </a:r>
            <a:r>
              <a:rPr dirty="0"/>
              <a:t>Gitlab</a:t>
            </a:r>
            <a:r>
              <a:rPr dirty="0" spc="-90"/>
              <a:t> </a:t>
            </a:r>
            <a:r>
              <a:rPr dirty="0" spc="-50"/>
              <a:t>:</a:t>
            </a:r>
          </a:p>
          <a:p>
            <a:pPr marL="59055">
              <a:lnSpc>
                <a:spcPct val="100000"/>
              </a:lnSpc>
              <a:spcBef>
                <a:spcPts val="70"/>
              </a:spcBef>
            </a:pPr>
            <a:r>
              <a:rPr dirty="0" sz="1550"/>
              <a:t>Manipulation</a:t>
            </a:r>
            <a:r>
              <a:rPr dirty="0" sz="1550" spc="35"/>
              <a:t> </a:t>
            </a:r>
            <a:r>
              <a:rPr dirty="0" sz="1550"/>
              <a:t>du</a:t>
            </a:r>
            <a:r>
              <a:rPr dirty="0" sz="1550" spc="130"/>
              <a:t> </a:t>
            </a:r>
            <a:r>
              <a:rPr dirty="0" sz="1550" spc="-10"/>
              <a:t>pipeline</a:t>
            </a:r>
            <a:endParaRPr sz="1550"/>
          </a:p>
        </p:txBody>
      </p:sp>
      <p:sp>
        <p:nvSpPr>
          <p:cNvPr id="10" name="object 10" descr=""/>
          <p:cNvSpPr txBox="1"/>
          <p:nvPr/>
        </p:nvSpPr>
        <p:spPr>
          <a:xfrm>
            <a:off x="498754" y="1368678"/>
            <a:ext cx="10092055" cy="15690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dirty="0" sz="1550" spc="-2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dirty="0" sz="1550" spc="13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r>
              <a:rPr dirty="0" sz="1550" spc="8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Runner</a:t>
            </a:r>
            <a:r>
              <a:rPr dirty="0" sz="1550" spc="7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sous</a:t>
            </a:r>
            <a:r>
              <a:rPr dirty="0" sz="1550" spc="8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07842"/>
                </a:solidFill>
                <a:latin typeface="Calibri"/>
                <a:cs typeface="Calibri"/>
              </a:rPr>
              <a:t>Windows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45"/>
              </a:spcBef>
              <a:buAutoNum type="arabicPeriod"/>
              <a:tabLst>
                <a:tab pos="355600" algn="l"/>
              </a:tabLst>
            </a:pPr>
            <a:r>
              <a:rPr dirty="0" sz="1400" spc="-20">
                <a:latin typeface="Calibri"/>
                <a:cs typeface="Calibri"/>
                <a:hlinkClick r:id="rId4"/>
              </a:rPr>
              <a:t>Télécharger</a:t>
            </a:r>
            <a:r>
              <a:rPr dirty="0" sz="1400" spc="55">
                <a:latin typeface="Calibri"/>
                <a:cs typeface="Calibri"/>
                <a:hlinkClick r:id="rId4"/>
              </a:rPr>
              <a:t> </a:t>
            </a:r>
            <a:r>
              <a:rPr dirty="0" sz="1400" spc="-10">
                <a:latin typeface="Calibri"/>
                <a:cs typeface="Calibri"/>
                <a:hlinkClick r:id="rId4"/>
              </a:rPr>
              <a:t>Gitlab-</a:t>
            </a:r>
            <a:r>
              <a:rPr dirty="0" sz="1400">
                <a:latin typeface="Calibri"/>
                <a:cs typeface="Calibri"/>
                <a:hlinkClick r:id="rId4"/>
              </a:rPr>
              <a:t>Runner</a:t>
            </a:r>
            <a:r>
              <a:rPr dirty="0" sz="1400" spc="50">
                <a:latin typeface="Calibri"/>
                <a:cs typeface="Calibri"/>
                <a:hlinkClick r:id="rId4"/>
              </a:rPr>
              <a:t> </a:t>
            </a:r>
            <a:r>
              <a:rPr dirty="0" sz="1400">
                <a:latin typeface="Calibri"/>
                <a:cs typeface="Calibri"/>
                <a:hlinkClick r:id="rId4"/>
              </a:rPr>
              <a:t>depuis</a:t>
            </a:r>
            <a:r>
              <a:rPr dirty="0" sz="1400" spc="60">
                <a:latin typeface="Calibri"/>
                <a:cs typeface="Calibri"/>
                <a:hlinkClick r:id="rId4"/>
              </a:rPr>
              <a:t> </a:t>
            </a:r>
            <a:r>
              <a:rPr dirty="0" sz="1400">
                <a:latin typeface="Calibri"/>
                <a:cs typeface="Calibri"/>
                <a:hlinkClick r:id="rId4"/>
              </a:rPr>
              <a:t>ce</a:t>
            </a:r>
            <a:r>
              <a:rPr dirty="0" sz="1400" spc="-15">
                <a:latin typeface="Calibri"/>
                <a:cs typeface="Calibri"/>
                <a:hlinkClick r:id="rId4"/>
              </a:rPr>
              <a:t> </a:t>
            </a:r>
            <a:r>
              <a:rPr dirty="0" sz="1400">
                <a:latin typeface="Calibri"/>
                <a:cs typeface="Calibri"/>
                <a:hlinkClick r:id="rId4"/>
              </a:rPr>
              <a:t>lien</a:t>
            </a:r>
            <a:r>
              <a:rPr dirty="0" sz="1400" spc="20">
                <a:latin typeface="Calibri"/>
                <a:cs typeface="Calibri"/>
                <a:hlinkClick r:id="rId4"/>
              </a:rPr>
              <a:t> </a:t>
            </a:r>
            <a:r>
              <a:rPr dirty="0" sz="1400">
                <a:latin typeface="Calibri"/>
                <a:cs typeface="Calibri"/>
                <a:hlinkClick r:id="rId4"/>
              </a:rPr>
              <a:t>:</a:t>
            </a:r>
            <a:r>
              <a:rPr dirty="0" sz="1400" spc="-5">
                <a:latin typeface="Calibri"/>
                <a:cs typeface="Calibri"/>
                <a:hlinkClick r:id="rId4"/>
              </a:rPr>
              <a:t> </a:t>
            </a:r>
            <a:r>
              <a:rPr dirty="0" u="sng" sz="14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https://gitlab-</a:t>
            </a:r>
            <a:r>
              <a:rPr dirty="0" u="sng" sz="14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runner-downloads.s3.amazonaws.com/latest/binaries/gitlab-runner-windows-</a:t>
            </a:r>
            <a:endParaRPr sz="1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dirty="0" u="sng" sz="14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amd64.exe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ts val="1670"/>
              </a:lnSpc>
              <a:spcBef>
                <a:spcPts val="10"/>
              </a:spcBef>
              <a:buAutoNum type="arabicPeriod" startAt="2"/>
              <a:tabLst>
                <a:tab pos="355600" algn="l"/>
              </a:tabLst>
            </a:pPr>
            <a:r>
              <a:rPr dirty="0" sz="1400" spc="-10">
                <a:latin typeface="Calibri"/>
                <a:cs typeface="Calibri"/>
              </a:rPr>
              <a:t>Renommez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fichier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téléchargé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en: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gitlab-runner.exe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ts val="1670"/>
              </a:lnSpc>
              <a:buAutoNum type="arabicPeriod" startAt="2"/>
              <a:tabLst>
                <a:tab pos="355600" algn="l"/>
              </a:tabLst>
            </a:pPr>
            <a:r>
              <a:rPr dirty="0" sz="1400">
                <a:latin typeface="Calibri"/>
                <a:cs typeface="Calibri"/>
              </a:rPr>
              <a:t>Placez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fichier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dans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répertoire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votre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choix,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préférence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appelé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«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Gitlab-</a:t>
            </a:r>
            <a:r>
              <a:rPr dirty="0" sz="1400">
                <a:latin typeface="Calibri"/>
                <a:cs typeface="Calibri"/>
              </a:rPr>
              <a:t>Runner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»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.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Ex.: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«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C:/Gitlab-</a:t>
            </a:r>
            <a:r>
              <a:rPr dirty="0" sz="1400">
                <a:latin typeface="Calibri"/>
                <a:cs typeface="Calibri"/>
              </a:rPr>
              <a:t>Runner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 spc="-50">
                <a:latin typeface="Calibri"/>
                <a:cs typeface="Calibri"/>
              </a:rPr>
              <a:t>»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AutoNum type="arabicPeriod" startAt="2"/>
              <a:tabLst>
                <a:tab pos="355600" algn="l"/>
              </a:tabLst>
            </a:pPr>
            <a:r>
              <a:rPr dirty="0" sz="1400" spc="-10">
                <a:latin typeface="Calibri"/>
                <a:cs typeface="Calibri"/>
              </a:rPr>
              <a:t>Démarrez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l’«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invite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 commande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windows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»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tant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qu’Administrateur;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98754" y="3553714"/>
            <a:ext cx="5657215" cy="665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150" indent="-171450">
              <a:lnSpc>
                <a:spcPts val="1670"/>
              </a:lnSpc>
              <a:spcBef>
                <a:spcPts val="105"/>
              </a:spcBef>
              <a:buAutoNum type="arabicPeriod" startAt="5"/>
              <a:tabLst>
                <a:tab pos="184150" algn="l"/>
              </a:tabLst>
            </a:pPr>
            <a:r>
              <a:rPr dirty="0" sz="1400">
                <a:latin typeface="Calibri"/>
                <a:cs typeface="Calibri"/>
              </a:rPr>
              <a:t>Placez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vous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sous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dossier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gitlab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runner: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ex.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405">
                <a:latin typeface="Calibri"/>
                <a:cs typeface="Calibri"/>
              </a:rPr>
              <a:t> </a:t>
            </a:r>
            <a:r>
              <a:rPr dirty="0" sz="1400" b="1">
                <a:latin typeface="Consolas"/>
                <a:cs typeface="Consolas"/>
              </a:rPr>
              <a:t>cd</a:t>
            </a:r>
            <a:r>
              <a:rPr dirty="0" sz="1400" spc="-50" b="1">
                <a:latin typeface="Consolas"/>
                <a:cs typeface="Consolas"/>
              </a:rPr>
              <a:t> </a:t>
            </a:r>
            <a:r>
              <a:rPr dirty="0" sz="1400" spc="-30" b="1">
                <a:latin typeface="Consolas"/>
                <a:cs typeface="Consolas"/>
              </a:rPr>
              <a:t>C:/Gitlab-</a:t>
            </a:r>
            <a:r>
              <a:rPr dirty="0" sz="1400" spc="-10" b="1">
                <a:latin typeface="Consolas"/>
                <a:cs typeface="Consolas"/>
              </a:rPr>
              <a:t>Runner</a:t>
            </a:r>
            <a:endParaRPr sz="1400">
              <a:latin typeface="Consolas"/>
              <a:cs typeface="Consolas"/>
            </a:endParaRPr>
          </a:p>
          <a:p>
            <a:pPr marL="184150" indent="-171450">
              <a:lnSpc>
                <a:spcPts val="1670"/>
              </a:lnSpc>
              <a:buAutoNum type="arabicPeriod" startAt="5"/>
              <a:tabLst>
                <a:tab pos="184150" algn="l"/>
              </a:tabLst>
            </a:pPr>
            <a:r>
              <a:rPr dirty="0" sz="1400">
                <a:latin typeface="Calibri"/>
                <a:cs typeface="Calibri"/>
              </a:rPr>
              <a:t>Pour </a:t>
            </a:r>
            <a:r>
              <a:rPr dirty="0" sz="1400" spc="-20">
                <a:latin typeface="Calibri"/>
                <a:cs typeface="Calibri"/>
              </a:rPr>
              <a:t>l’installer,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tapez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commande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: </a:t>
            </a:r>
            <a:r>
              <a:rPr dirty="0" sz="1400" spc="-30" b="1">
                <a:latin typeface="Consolas"/>
                <a:cs typeface="Consolas"/>
              </a:rPr>
              <a:t>.\gitlab-</a:t>
            </a:r>
            <a:r>
              <a:rPr dirty="0" sz="1400" b="1">
                <a:latin typeface="Consolas"/>
                <a:cs typeface="Consolas"/>
              </a:rPr>
              <a:t>runner.exe</a:t>
            </a:r>
            <a:r>
              <a:rPr dirty="0" sz="1400" spc="165" b="1">
                <a:latin typeface="Consolas"/>
                <a:cs typeface="Consolas"/>
              </a:rPr>
              <a:t> </a:t>
            </a:r>
            <a:r>
              <a:rPr dirty="0" sz="1400" spc="-10" b="1">
                <a:latin typeface="Consolas"/>
                <a:cs typeface="Consolas"/>
              </a:rPr>
              <a:t>install</a:t>
            </a:r>
            <a:endParaRPr sz="1400">
              <a:latin typeface="Consolas"/>
              <a:cs typeface="Consolas"/>
            </a:endParaRPr>
          </a:p>
          <a:p>
            <a:pPr marL="184150" indent="-171450">
              <a:lnSpc>
                <a:spcPct val="100000"/>
              </a:lnSpc>
              <a:spcBef>
                <a:spcPts val="10"/>
              </a:spcBef>
              <a:buAutoNum type="arabicPeriod" startAt="5"/>
              <a:tabLst>
                <a:tab pos="184150" algn="l"/>
              </a:tabLst>
            </a:pPr>
            <a:r>
              <a:rPr dirty="0" sz="1400">
                <a:latin typeface="Calibri"/>
                <a:cs typeface="Calibri"/>
              </a:rPr>
              <a:t>Pour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démarrer,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tapez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 </a:t>
            </a:r>
            <a:r>
              <a:rPr dirty="0" sz="1400" spc="-10">
                <a:latin typeface="Calibri"/>
                <a:cs typeface="Calibri"/>
              </a:rPr>
              <a:t>commande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30">
                <a:latin typeface="Calibri"/>
                <a:cs typeface="Calibri"/>
              </a:rPr>
              <a:t>:</a:t>
            </a:r>
            <a:r>
              <a:rPr dirty="0" sz="1400" spc="-30" b="1">
                <a:latin typeface="Consolas"/>
                <a:cs typeface="Consolas"/>
              </a:rPr>
              <a:t>.\gitlab-</a:t>
            </a:r>
            <a:r>
              <a:rPr dirty="0" sz="1400" b="1">
                <a:latin typeface="Consolas"/>
                <a:cs typeface="Consolas"/>
              </a:rPr>
              <a:t>runner.exe</a:t>
            </a:r>
            <a:r>
              <a:rPr dirty="0" sz="1400" spc="135" b="1">
                <a:latin typeface="Consolas"/>
                <a:cs typeface="Consolas"/>
              </a:rPr>
              <a:t> </a:t>
            </a:r>
            <a:r>
              <a:rPr dirty="0" sz="1400" spc="-10" b="1">
                <a:latin typeface="Consolas"/>
                <a:cs typeface="Consolas"/>
              </a:rPr>
              <a:t>start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4242815" y="2756916"/>
            <a:ext cx="7091680" cy="3667125"/>
            <a:chOff x="4242815" y="2756916"/>
            <a:chExt cx="7091680" cy="3667125"/>
          </a:xfrm>
        </p:grpSpPr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2815" y="4334255"/>
              <a:ext cx="7091172" cy="2089404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36891" y="2756916"/>
              <a:ext cx="3246120" cy="1728216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2367533" y="6590486"/>
            <a:ext cx="196278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10">
                <a:solidFill>
                  <a:srgbClr val="ADABAB"/>
                </a:solidFill>
                <a:latin typeface="Calibri"/>
                <a:cs typeface="Calibri"/>
              </a:rPr>
              <a:t>Copyright</a:t>
            </a:r>
            <a:r>
              <a:rPr dirty="0" sz="1000" spc="-7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 Tout</a:t>
            </a:r>
            <a:r>
              <a:rPr dirty="0" sz="1000" spc="-3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droit</a:t>
            </a:r>
            <a:r>
              <a:rPr dirty="0" sz="1000" spc="-7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réservé</a:t>
            </a:r>
            <a:r>
              <a:rPr dirty="0" sz="1000" spc="-5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</a:t>
            </a:r>
            <a:r>
              <a:rPr dirty="0" sz="1000" spc="-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AD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735">
              <a:lnSpc>
                <a:spcPts val="1055"/>
              </a:lnSpc>
            </a:pPr>
            <a:fld id="{81D60167-4931-47E6-BA6A-407CBD079E47}" type="slidenum">
              <a:rPr dirty="0" spc="-25"/>
              <a:t>48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6581"/>
            <a:ext cx="268605" cy="8991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692140" y="246888"/>
            <a:ext cx="5962015" cy="5057140"/>
            <a:chOff x="5692140" y="246888"/>
            <a:chExt cx="5962015" cy="505714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5660" y="246888"/>
              <a:ext cx="658368" cy="6492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2140" y="2350008"/>
              <a:ext cx="5907023" cy="2953512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407619"/>
            <a:ext cx="3303270" cy="3333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10</a:t>
            </a:fld>
          </a:p>
        </p:txBody>
      </p:sp>
      <p:sp>
        <p:nvSpPr>
          <p:cNvPr id="12" name="object 12" descr=""/>
          <p:cNvSpPr txBox="1"/>
          <p:nvPr/>
        </p:nvSpPr>
        <p:spPr>
          <a:xfrm>
            <a:off x="258876" y="686180"/>
            <a:ext cx="5363210" cy="56756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10"/>
              </a:spcBef>
            </a:pP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Introduction</a:t>
            </a:r>
            <a:r>
              <a:rPr dirty="0" sz="1500" spc="-12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aux</a:t>
            </a:r>
            <a:r>
              <a:rPr dirty="0" sz="15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concepts</a:t>
            </a:r>
            <a:r>
              <a:rPr dirty="0" sz="1500" spc="-6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r>
              <a:rPr dirty="0" sz="1500" spc="-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(définition,</a:t>
            </a:r>
            <a:r>
              <a:rPr dirty="0" sz="1500" spc="-9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avantages,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</a:pP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outils)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alibri"/>
              <a:cs typeface="Calibri"/>
            </a:endParaRPr>
          </a:p>
          <a:p>
            <a:pPr marL="453390">
              <a:lnSpc>
                <a:spcPct val="100000"/>
              </a:lnSpc>
            </a:pPr>
            <a:r>
              <a:rPr dirty="0" sz="1550" b="1">
                <a:solidFill>
                  <a:srgbClr val="08ACA1"/>
                </a:solidFill>
                <a:latin typeface="Calibri"/>
                <a:cs typeface="Calibri"/>
              </a:rPr>
              <a:t>Cycles</a:t>
            </a:r>
            <a:r>
              <a:rPr dirty="0" sz="1550" spc="1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8ACA1"/>
                </a:solidFill>
                <a:latin typeface="Calibri"/>
                <a:cs typeface="Calibri"/>
              </a:rPr>
              <a:t>de</a:t>
            </a:r>
            <a:r>
              <a:rPr dirty="0" sz="1550" spc="3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8ACA1"/>
                </a:solidFill>
                <a:latin typeface="Calibri"/>
                <a:cs typeface="Calibri"/>
              </a:rPr>
              <a:t>vie</a:t>
            </a:r>
            <a:r>
              <a:rPr dirty="0" sz="1550" spc="3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8ACA1"/>
                </a:solidFill>
                <a:latin typeface="Calibri"/>
                <a:cs typeface="Calibri"/>
              </a:rPr>
              <a:t>d’un</a:t>
            </a:r>
            <a:r>
              <a:rPr dirty="0" sz="1550" spc="10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8ACA1"/>
                </a:solidFill>
                <a:latin typeface="Calibri"/>
                <a:cs typeface="Calibri"/>
              </a:rPr>
              <a:t>projet</a:t>
            </a:r>
            <a:r>
              <a:rPr dirty="0" sz="1550" spc="7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8ACA1"/>
                </a:solidFill>
                <a:latin typeface="Calibri"/>
                <a:cs typeface="Calibri"/>
              </a:rPr>
              <a:t>digital</a:t>
            </a:r>
            <a:r>
              <a:rPr dirty="0" sz="1550" spc="1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8ACA1"/>
                </a:solidFill>
                <a:latin typeface="Calibri"/>
                <a:cs typeface="Calibri"/>
              </a:rPr>
              <a:t>(Rappel)</a:t>
            </a:r>
            <a:endParaRPr sz="1550">
              <a:latin typeface="Calibri"/>
              <a:cs typeface="Calibri"/>
            </a:endParaRPr>
          </a:p>
          <a:p>
            <a:pPr marL="450215">
              <a:lnSpc>
                <a:spcPct val="100000"/>
              </a:lnSpc>
              <a:spcBef>
                <a:spcPts val="1285"/>
              </a:spcBef>
            </a:pPr>
            <a:r>
              <a:rPr dirty="0" sz="1500">
                <a:latin typeface="Calibri"/>
                <a:cs typeface="Calibri"/>
              </a:rPr>
              <a:t>Le</a:t>
            </a:r>
            <a:r>
              <a:rPr dirty="0" sz="1500" spc="1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cycle</a:t>
            </a:r>
            <a:r>
              <a:rPr dirty="0" sz="1500" spc="1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</a:t>
            </a:r>
            <a:r>
              <a:rPr dirty="0" sz="1500" spc="1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vie</a:t>
            </a:r>
            <a:r>
              <a:rPr dirty="0" sz="1500" spc="1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</a:t>
            </a:r>
            <a:r>
              <a:rPr dirty="0" sz="1500" spc="9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développement</a:t>
            </a:r>
            <a:r>
              <a:rPr dirty="0" sz="1500" spc="1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d’un</a:t>
            </a:r>
            <a:r>
              <a:rPr dirty="0" sz="1500" spc="1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système</a:t>
            </a:r>
            <a:r>
              <a:rPr dirty="0" sz="1500" spc="1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informatique</a:t>
            </a:r>
            <a:endParaRPr sz="1500">
              <a:latin typeface="Calibri"/>
              <a:cs typeface="Calibri"/>
            </a:endParaRPr>
          </a:p>
          <a:p>
            <a:pPr marL="450215">
              <a:lnSpc>
                <a:spcPct val="100000"/>
              </a:lnSpc>
              <a:spcBef>
                <a:spcPts val="540"/>
              </a:spcBef>
            </a:pPr>
            <a:r>
              <a:rPr dirty="0" sz="1500" spc="-10">
                <a:latin typeface="Calibri"/>
                <a:cs typeface="Calibri"/>
              </a:rPr>
              <a:t>comprend</a:t>
            </a:r>
            <a:r>
              <a:rPr dirty="0" sz="1500" spc="-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six</a:t>
            </a:r>
            <a:r>
              <a:rPr dirty="0" sz="1500" spc="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phases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5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marL="450215">
              <a:lnSpc>
                <a:spcPct val="100000"/>
              </a:lnSpc>
              <a:spcBef>
                <a:spcPts val="545"/>
              </a:spcBef>
            </a:pPr>
            <a:r>
              <a:rPr dirty="0" sz="1500" b="1">
                <a:latin typeface="Calibri"/>
                <a:cs typeface="Calibri"/>
              </a:rPr>
              <a:t>Planification</a:t>
            </a:r>
            <a:r>
              <a:rPr dirty="0" sz="1500">
                <a:latin typeface="Calibri"/>
                <a:cs typeface="Calibri"/>
              </a:rPr>
              <a:t>:</a:t>
            </a:r>
            <a:r>
              <a:rPr dirty="0" sz="1500" spc="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Lorsque</a:t>
            </a:r>
            <a:r>
              <a:rPr dirty="0" sz="1500" spc="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les</a:t>
            </a:r>
            <a:r>
              <a:rPr dirty="0" sz="1500" spc="11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développeurs</a:t>
            </a:r>
            <a:r>
              <a:rPr dirty="0" sz="1500" spc="10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décrivent</a:t>
            </a:r>
            <a:r>
              <a:rPr dirty="0" sz="1500" spc="1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la</a:t>
            </a:r>
            <a:r>
              <a:rPr dirty="0" sz="1500" spc="11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portée</a:t>
            </a:r>
            <a:r>
              <a:rPr dirty="0" sz="1500" spc="10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et</a:t>
            </a:r>
            <a:endParaRPr sz="1500">
              <a:latin typeface="Calibri"/>
              <a:cs typeface="Calibri"/>
            </a:endParaRPr>
          </a:p>
          <a:p>
            <a:pPr marL="450215">
              <a:lnSpc>
                <a:spcPct val="100000"/>
              </a:lnSpc>
              <a:spcBef>
                <a:spcPts val="540"/>
              </a:spcBef>
            </a:pPr>
            <a:r>
              <a:rPr dirty="0" sz="1500">
                <a:latin typeface="Calibri"/>
                <a:cs typeface="Calibri"/>
              </a:rPr>
              <a:t>les</a:t>
            </a:r>
            <a:r>
              <a:rPr dirty="0" sz="1500" spc="-10">
                <a:latin typeface="Calibri"/>
                <a:cs typeface="Calibri"/>
              </a:rPr>
              <a:t> exigences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du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projet</a:t>
            </a:r>
            <a:endParaRPr sz="1500">
              <a:latin typeface="Calibri"/>
              <a:cs typeface="Calibri"/>
            </a:endParaRPr>
          </a:p>
          <a:p>
            <a:pPr marL="450215" marR="6350">
              <a:lnSpc>
                <a:spcPct val="130100"/>
              </a:lnSpc>
              <a:tabLst>
                <a:tab pos="1598295" algn="l"/>
                <a:tab pos="1891030" algn="l"/>
                <a:tab pos="2746375" algn="l"/>
                <a:tab pos="3208020" algn="l"/>
                <a:tab pos="4502785" algn="l"/>
              </a:tabLst>
            </a:pPr>
            <a:r>
              <a:rPr dirty="0" sz="1500" b="1">
                <a:latin typeface="Calibri"/>
                <a:cs typeface="Calibri"/>
              </a:rPr>
              <a:t>Analyse</a:t>
            </a:r>
            <a:r>
              <a:rPr dirty="0" sz="1500" spc="190" b="1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:</a:t>
            </a:r>
            <a:r>
              <a:rPr dirty="0" sz="1500" spc="1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Lorsque</a:t>
            </a:r>
            <a:r>
              <a:rPr dirty="0" sz="1500" spc="19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les</a:t>
            </a:r>
            <a:r>
              <a:rPr dirty="0" sz="1500" spc="1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développeurs</a:t>
            </a:r>
            <a:r>
              <a:rPr dirty="0" sz="1500" spc="1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recherchent</a:t>
            </a:r>
            <a:r>
              <a:rPr dirty="0" sz="1500" spc="19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et</a:t>
            </a:r>
            <a:r>
              <a:rPr dirty="0" sz="1500" spc="19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analysent </a:t>
            </a:r>
            <a:r>
              <a:rPr dirty="0" sz="1500">
                <a:latin typeface="Calibri"/>
                <a:cs typeface="Calibri"/>
              </a:rPr>
              <a:t>les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exigences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pour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les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mettre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en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œuvre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dans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système </a:t>
            </a:r>
            <a:r>
              <a:rPr dirty="0" sz="1500" spc="-10" b="1">
                <a:latin typeface="Calibri"/>
                <a:cs typeface="Calibri"/>
              </a:rPr>
              <a:t>Conception</a:t>
            </a:r>
            <a:r>
              <a:rPr dirty="0" sz="1500" b="1">
                <a:latin typeface="Calibri"/>
                <a:cs typeface="Calibri"/>
              </a:rPr>
              <a:t>	</a:t>
            </a:r>
            <a:r>
              <a:rPr dirty="0" sz="1500" spc="-50">
                <a:latin typeface="Calibri"/>
                <a:cs typeface="Calibri"/>
              </a:rPr>
              <a:t>:</a:t>
            </a:r>
            <a:r>
              <a:rPr dirty="0" sz="1500">
                <a:latin typeface="Calibri"/>
                <a:cs typeface="Calibri"/>
              </a:rPr>
              <a:t>	</a:t>
            </a:r>
            <a:r>
              <a:rPr dirty="0" sz="1500" spc="-10">
                <a:latin typeface="Calibri"/>
                <a:cs typeface="Calibri"/>
              </a:rPr>
              <a:t>Lorsque</a:t>
            </a:r>
            <a:r>
              <a:rPr dirty="0" sz="1500">
                <a:latin typeface="Calibri"/>
                <a:cs typeface="Calibri"/>
              </a:rPr>
              <a:t>	</a:t>
            </a:r>
            <a:r>
              <a:rPr dirty="0" sz="1500" spc="-25">
                <a:latin typeface="Calibri"/>
                <a:cs typeface="Calibri"/>
              </a:rPr>
              <a:t>les</a:t>
            </a:r>
            <a:r>
              <a:rPr dirty="0" sz="1500">
                <a:latin typeface="Calibri"/>
                <a:cs typeface="Calibri"/>
              </a:rPr>
              <a:t>	</a:t>
            </a:r>
            <a:r>
              <a:rPr dirty="0" sz="1500" spc="-10">
                <a:latin typeface="Calibri"/>
                <a:cs typeface="Calibri"/>
              </a:rPr>
              <a:t>développeurs</a:t>
            </a:r>
            <a:r>
              <a:rPr dirty="0" sz="1500">
                <a:latin typeface="Calibri"/>
                <a:cs typeface="Calibri"/>
              </a:rPr>
              <a:t>	</a:t>
            </a:r>
            <a:r>
              <a:rPr dirty="0" sz="1500" spc="-10">
                <a:latin typeface="Calibri"/>
                <a:cs typeface="Calibri"/>
              </a:rPr>
              <a:t>conçoivent </a:t>
            </a:r>
            <a:r>
              <a:rPr dirty="0" sz="1500" spc="-20">
                <a:latin typeface="Calibri"/>
                <a:cs typeface="Calibri"/>
              </a:rPr>
              <a:t>l’architecture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du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projet</a:t>
            </a:r>
            <a:endParaRPr sz="1500">
              <a:latin typeface="Calibri"/>
              <a:cs typeface="Calibri"/>
            </a:endParaRPr>
          </a:p>
          <a:p>
            <a:pPr marL="450215" marR="5080">
              <a:lnSpc>
                <a:spcPts val="2340"/>
              </a:lnSpc>
              <a:spcBef>
                <a:spcPts val="170"/>
              </a:spcBef>
            </a:pPr>
            <a:r>
              <a:rPr dirty="0" sz="1500" b="1">
                <a:latin typeface="Calibri"/>
                <a:cs typeface="Calibri"/>
              </a:rPr>
              <a:t>Mise</a:t>
            </a:r>
            <a:r>
              <a:rPr dirty="0" sz="1500" spc="47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en</a:t>
            </a:r>
            <a:r>
              <a:rPr dirty="0" sz="1500" spc="49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œuvre</a:t>
            </a:r>
            <a:r>
              <a:rPr dirty="0" sz="1500">
                <a:latin typeface="Calibri"/>
                <a:cs typeface="Calibri"/>
              </a:rPr>
              <a:t>:</a:t>
            </a:r>
            <a:r>
              <a:rPr dirty="0" sz="1500" spc="43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Lorsque</a:t>
            </a:r>
            <a:r>
              <a:rPr dirty="0" sz="1500" spc="4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les</a:t>
            </a:r>
            <a:r>
              <a:rPr dirty="0" sz="1500" spc="80">
                <a:latin typeface="Calibri"/>
                <a:cs typeface="Calibri"/>
              </a:rPr>
              <a:t>  </a:t>
            </a:r>
            <a:r>
              <a:rPr dirty="0" sz="1500">
                <a:latin typeface="Calibri"/>
                <a:cs typeface="Calibri"/>
              </a:rPr>
              <a:t>développeurs</a:t>
            </a:r>
            <a:r>
              <a:rPr dirty="0" sz="1500" spc="4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construisent</a:t>
            </a:r>
            <a:r>
              <a:rPr dirty="0" sz="1500" spc="48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le </a:t>
            </a:r>
            <a:r>
              <a:rPr dirty="0" sz="1500" spc="-10">
                <a:latin typeface="Calibri"/>
                <a:cs typeface="Calibri"/>
              </a:rPr>
              <a:t>système</a:t>
            </a:r>
            <a:endParaRPr sz="1500">
              <a:latin typeface="Calibri"/>
              <a:cs typeface="Calibri"/>
            </a:endParaRPr>
          </a:p>
          <a:p>
            <a:pPr algn="just" marL="450215">
              <a:lnSpc>
                <a:spcPct val="100000"/>
              </a:lnSpc>
              <a:spcBef>
                <a:spcPts val="375"/>
              </a:spcBef>
            </a:pPr>
            <a:r>
              <a:rPr dirty="0" sz="1500" spc="-20" b="1">
                <a:latin typeface="Calibri"/>
                <a:cs typeface="Calibri"/>
              </a:rPr>
              <a:t>Test</a:t>
            </a:r>
            <a:r>
              <a:rPr dirty="0" sz="1500" spc="15" b="1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: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Les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développeurs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testent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le code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du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système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et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résolvent</a:t>
            </a:r>
            <a:endParaRPr sz="1500">
              <a:latin typeface="Calibri"/>
              <a:cs typeface="Calibri"/>
            </a:endParaRPr>
          </a:p>
          <a:p>
            <a:pPr algn="just" marL="450215">
              <a:lnSpc>
                <a:spcPct val="100000"/>
              </a:lnSpc>
              <a:spcBef>
                <a:spcPts val="540"/>
              </a:spcBef>
            </a:pPr>
            <a:r>
              <a:rPr dirty="0" sz="1500">
                <a:latin typeface="Calibri"/>
                <a:cs typeface="Calibri"/>
              </a:rPr>
              <a:t>les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erreurs</a:t>
            </a:r>
            <a:endParaRPr sz="1500">
              <a:latin typeface="Calibri"/>
              <a:cs typeface="Calibri"/>
            </a:endParaRPr>
          </a:p>
          <a:p>
            <a:pPr algn="just" marL="450215" marR="8890">
              <a:lnSpc>
                <a:spcPct val="130100"/>
              </a:lnSpc>
            </a:pPr>
            <a:r>
              <a:rPr dirty="0" sz="1500" b="1">
                <a:latin typeface="Calibri"/>
                <a:cs typeface="Calibri"/>
              </a:rPr>
              <a:t>Déploiement</a:t>
            </a:r>
            <a:r>
              <a:rPr dirty="0" sz="1500" spc="229" b="1">
                <a:latin typeface="Calibri"/>
                <a:cs typeface="Calibri"/>
              </a:rPr>
              <a:t>  </a:t>
            </a:r>
            <a:r>
              <a:rPr dirty="0" sz="1500" b="1">
                <a:latin typeface="Calibri"/>
                <a:cs typeface="Calibri"/>
              </a:rPr>
              <a:t>et</a:t>
            </a:r>
            <a:r>
              <a:rPr dirty="0" sz="1500" spc="229" b="1">
                <a:latin typeface="Calibri"/>
                <a:cs typeface="Calibri"/>
              </a:rPr>
              <a:t>  </a:t>
            </a:r>
            <a:r>
              <a:rPr dirty="0" sz="1500" b="1">
                <a:latin typeface="Calibri"/>
                <a:cs typeface="Calibri"/>
              </a:rPr>
              <a:t>maintenance</a:t>
            </a:r>
            <a:r>
              <a:rPr dirty="0" sz="1500">
                <a:latin typeface="Calibri"/>
                <a:cs typeface="Calibri"/>
              </a:rPr>
              <a:t>:</a:t>
            </a:r>
            <a:r>
              <a:rPr dirty="0" sz="1500" spc="225">
                <a:latin typeface="Calibri"/>
                <a:cs typeface="Calibri"/>
              </a:rPr>
              <a:t>  </a:t>
            </a:r>
            <a:r>
              <a:rPr dirty="0" sz="1500">
                <a:latin typeface="Calibri"/>
                <a:cs typeface="Calibri"/>
              </a:rPr>
              <a:t>Lorsque</a:t>
            </a:r>
            <a:r>
              <a:rPr dirty="0" sz="1500" spc="220">
                <a:latin typeface="Calibri"/>
                <a:cs typeface="Calibri"/>
              </a:rPr>
              <a:t>  </a:t>
            </a:r>
            <a:r>
              <a:rPr dirty="0" sz="1500">
                <a:latin typeface="Calibri"/>
                <a:cs typeface="Calibri"/>
              </a:rPr>
              <a:t>les</a:t>
            </a:r>
            <a:r>
              <a:rPr dirty="0" sz="1500" spc="220">
                <a:latin typeface="Calibri"/>
                <a:cs typeface="Calibri"/>
              </a:rPr>
              <a:t>  </a:t>
            </a:r>
            <a:r>
              <a:rPr dirty="0" sz="1500" spc="-10">
                <a:latin typeface="Calibri"/>
                <a:cs typeface="Calibri"/>
              </a:rPr>
              <a:t>développeurs </a:t>
            </a:r>
            <a:r>
              <a:rPr dirty="0" sz="1500">
                <a:latin typeface="Calibri"/>
                <a:cs typeface="Calibri"/>
              </a:rPr>
              <a:t>mettent</a:t>
            </a:r>
            <a:r>
              <a:rPr dirty="0" sz="1500" spc="2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le</a:t>
            </a:r>
            <a:r>
              <a:rPr dirty="0" sz="1500" spc="2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système</a:t>
            </a:r>
            <a:r>
              <a:rPr dirty="0" sz="1500" spc="2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en</a:t>
            </a:r>
            <a:r>
              <a:rPr dirty="0" sz="1500" spc="2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service</a:t>
            </a:r>
            <a:r>
              <a:rPr dirty="0" sz="1500" spc="229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et</a:t>
            </a:r>
            <a:r>
              <a:rPr dirty="0" sz="1500" spc="229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effectuent</a:t>
            </a:r>
            <a:r>
              <a:rPr dirty="0" sz="1500" spc="2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la</a:t>
            </a:r>
            <a:r>
              <a:rPr dirty="0" sz="1500" spc="229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maintenance </a:t>
            </a:r>
            <a:r>
              <a:rPr dirty="0" sz="1500">
                <a:latin typeface="Calibri"/>
                <a:cs typeface="Calibri"/>
              </a:rPr>
              <a:t>pour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assurer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bon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fonctionnement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"/>
              <a:ext cx="12193523" cy="684885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93191" y="1293876"/>
              <a:ext cx="11118850" cy="5157470"/>
            </a:xfrm>
            <a:custGeom>
              <a:avLst/>
              <a:gdLst/>
              <a:ahLst/>
              <a:cxnLst/>
              <a:rect l="l" t="t" r="r" b="b"/>
              <a:pathLst>
                <a:path w="11118850" h="5157470">
                  <a:moveTo>
                    <a:pt x="11118723" y="0"/>
                  </a:moveTo>
                  <a:lnTo>
                    <a:pt x="0" y="0"/>
                  </a:lnTo>
                  <a:lnTo>
                    <a:pt x="0" y="5157089"/>
                  </a:lnTo>
                  <a:lnTo>
                    <a:pt x="11118723" y="5157089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93191" y="1293876"/>
              <a:ext cx="11118850" cy="5157470"/>
            </a:xfrm>
            <a:custGeom>
              <a:avLst/>
              <a:gdLst/>
              <a:ahLst/>
              <a:cxnLst/>
              <a:rect l="l" t="t" r="r" b="b"/>
              <a:pathLst>
                <a:path w="11118850" h="5157470">
                  <a:moveTo>
                    <a:pt x="0" y="5157089"/>
                  </a:moveTo>
                  <a:lnTo>
                    <a:pt x="11118723" y="5157089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157089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01767"/>
              <a:ext cx="393700" cy="1234440"/>
            </a:xfrm>
            <a:custGeom>
              <a:avLst/>
              <a:gdLst/>
              <a:ahLst/>
              <a:cxnLst/>
              <a:rect l="l" t="t" r="r" b="b"/>
              <a:pathLst>
                <a:path w="393700" h="1234439">
                  <a:moveTo>
                    <a:pt x="393103" y="0"/>
                  </a:moveTo>
                  <a:lnTo>
                    <a:pt x="0" y="0"/>
                  </a:lnTo>
                  <a:lnTo>
                    <a:pt x="0" y="988479"/>
                  </a:lnTo>
                  <a:lnTo>
                    <a:pt x="3164" y="1032662"/>
                  </a:lnTo>
                  <a:lnTo>
                    <a:pt x="12293" y="1074229"/>
                  </a:lnTo>
                  <a:lnTo>
                    <a:pt x="26830" y="1112507"/>
                  </a:lnTo>
                  <a:lnTo>
                    <a:pt x="46224" y="1146809"/>
                  </a:lnTo>
                  <a:lnTo>
                    <a:pt x="97344" y="1200657"/>
                  </a:lnTo>
                  <a:lnTo>
                    <a:pt x="161213" y="1230248"/>
                  </a:lnTo>
                  <a:lnTo>
                    <a:pt x="196545" y="1234211"/>
                  </a:lnTo>
                  <a:lnTo>
                    <a:pt x="393103" y="1234211"/>
                  </a:lnTo>
                  <a:lnTo>
                    <a:pt x="393103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sz="1900" spc="-7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6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54963" y="342900"/>
            <a:ext cx="9766300" cy="5628640"/>
            <a:chOff x="854963" y="342900"/>
            <a:chExt cx="9766300" cy="562864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2387" y="342900"/>
              <a:ext cx="658368" cy="65379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963" y="2971800"/>
              <a:ext cx="3150108" cy="2473452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354829" y="4153661"/>
              <a:ext cx="1051560" cy="165100"/>
            </a:xfrm>
            <a:custGeom>
              <a:avLst/>
              <a:gdLst/>
              <a:ahLst/>
              <a:cxnLst/>
              <a:rect l="l" t="t" r="r" b="b"/>
              <a:pathLst>
                <a:path w="1051560" h="165100">
                  <a:moveTo>
                    <a:pt x="969264" y="0"/>
                  </a:moveTo>
                  <a:lnTo>
                    <a:pt x="969264" y="41148"/>
                  </a:lnTo>
                  <a:lnTo>
                    <a:pt x="0" y="41148"/>
                  </a:lnTo>
                  <a:lnTo>
                    <a:pt x="0" y="123443"/>
                  </a:lnTo>
                  <a:lnTo>
                    <a:pt x="969264" y="123443"/>
                  </a:lnTo>
                  <a:lnTo>
                    <a:pt x="969264" y="164592"/>
                  </a:lnTo>
                  <a:lnTo>
                    <a:pt x="1051560" y="82295"/>
                  </a:lnTo>
                  <a:lnTo>
                    <a:pt x="969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354829" y="4153661"/>
              <a:ext cx="1051560" cy="165100"/>
            </a:xfrm>
            <a:custGeom>
              <a:avLst/>
              <a:gdLst/>
              <a:ahLst/>
              <a:cxnLst/>
              <a:rect l="l" t="t" r="r" b="b"/>
              <a:pathLst>
                <a:path w="1051560" h="165100">
                  <a:moveTo>
                    <a:pt x="0" y="41148"/>
                  </a:moveTo>
                  <a:lnTo>
                    <a:pt x="969264" y="41148"/>
                  </a:lnTo>
                  <a:lnTo>
                    <a:pt x="969264" y="0"/>
                  </a:lnTo>
                  <a:lnTo>
                    <a:pt x="1051560" y="82295"/>
                  </a:lnTo>
                  <a:lnTo>
                    <a:pt x="969264" y="164592"/>
                  </a:lnTo>
                  <a:lnTo>
                    <a:pt x="969264" y="123443"/>
                  </a:lnTo>
                  <a:lnTo>
                    <a:pt x="0" y="123443"/>
                  </a:lnTo>
                  <a:lnTo>
                    <a:pt x="0" y="41148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04104" y="2093976"/>
              <a:ext cx="5033772" cy="3877055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9093" rIns="0" bIns="0" rtlCol="0" vert="horz">
            <a:spAutoFit/>
          </a:bodyPr>
          <a:lstStyle/>
          <a:p>
            <a:pPr marL="59055">
              <a:lnSpc>
                <a:spcPct val="100000"/>
              </a:lnSpc>
              <a:spcBef>
                <a:spcPts val="114"/>
              </a:spcBef>
            </a:pPr>
            <a:r>
              <a:rPr dirty="0"/>
              <a:t>02.</a:t>
            </a:r>
            <a:r>
              <a:rPr dirty="0" spc="-30"/>
              <a:t> </a:t>
            </a:r>
            <a:r>
              <a:rPr dirty="0"/>
              <a:t>Mettre</a:t>
            </a:r>
            <a:r>
              <a:rPr dirty="0" spc="-70"/>
              <a:t> </a:t>
            </a:r>
            <a:r>
              <a:rPr dirty="0"/>
              <a:t>en</a:t>
            </a:r>
            <a:r>
              <a:rPr dirty="0" spc="-25"/>
              <a:t> </a:t>
            </a:r>
            <a:r>
              <a:rPr dirty="0"/>
              <a:t>place</a:t>
            </a:r>
            <a:r>
              <a:rPr dirty="0" spc="-75"/>
              <a:t> </a:t>
            </a:r>
            <a:r>
              <a:rPr dirty="0"/>
              <a:t>la</a:t>
            </a:r>
            <a:r>
              <a:rPr dirty="0" spc="425"/>
              <a:t> </a:t>
            </a:r>
            <a:r>
              <a:rPr dirty="0"/>
              <a:t>CI/CD</a:t>
            </a:r>
            <a:r>
              <a:rPr dirty="0" spc="-114"/>
              <a:t> </a:t>
            </a:r>
            <a:r>
              <a:rPr dirty="0"/>
              <a:t>avec</a:t>
            </a:r>
            <a:r>
              <a:rPr dirty="0" spc="-65"/>
              <a:t> </a:t>
            </a:r>
            <a:r>
              <a:rPr dirty="0"/>
              <a:t>Gitlab</a:t>
            </a:r>
            <a:r>
              <a:rPr dirty="0" spc="-90"/>
              <a:t> </a:t>
            </a:r>
            <a:r>
              <a:rPr dirty="0" spc="-50"/>
              <a:t>:</a:t>
            </a:r>
          </a:p>
          <a:p>
            <a:pPr marL="59055">
              <a:lnSpc>
                <a:spcPct val="100000"/>
              </a:lnSpc>
              <a:spcBef>
                <a:spcPts val="70"/>
              </a:spcBef>
            </a:pPr>
            <a:r>
              <a:rPr dirty="0" sz="1550"/>
              <a:t>Manipulation</a:t>
            </a:r>
            <a:r>
              <a:rPr dirty="0" sz="1550" spc="35"/>
              <a:t> </a:t>
            </a:r>
            <a:r>
              <a:rPr dirty="0" sz="1550"/>
              <a:t>du</a:t>
            </a:r>
            <a:r>
              <a:rPr dirty="0" sz="1550" spc="130"/>
              <a:t> </a:t>
            </a:r>
            <a:r>
              <a:rPr dirty="0" sz="1550" spc="-10"/>
              <a:t>pipeline</a:t>
            </a:r>
            <a:endParaRPr sz="1550"/>
          </a:p>
        </p:txBody>
      </p:sp>
      <p:sp>
        <p:nvSpPr>
          <p:cNvPr id="16" name="object 16" descr=""/>
          <p:cNvSpPr txBox="1"/>
          <p:nvPr/>
        </p:nvSpPr>
        <p:spPr>
          <a:xfrm>
            <a:off x="2367533" y="6590486"/>
            <a:ext cx="196278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10">
                <a:solidFill>
                  <a:srgbClr val="ADABAB"/>
                </a:solidFill>
                <a:latin typeface="Calibri"/>
                <a:cs typeface="Calibri"/>
              </a:rPr>
              <a:t>Copyright</a:t>
            </a:r>
            <a:r>
              <a:rPr dirty="0" sz="1000" spc="-7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 Tout</a:t>
            </a:r>
            <a:r>
              <a:rPr dirty="0" sz="1000" spc="-3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droit</a:t>
            </a:r>
            <a:r>
              <a:rPr dirty="0" sz="1000" spc="-7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réservé</a:t>
            </a:r>
            <a:r>
              <a:rPr dirty="0" sz="1000" spc="-5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</a:t>
            </a:r>
            <a:r>
              <a:rPr dirty="0" sz="1000" spc="-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AD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735">
              <a:lnSpc>
                <a:spcPts val="1055"/>
              </a:lnSpc>
            </a:pPr>
            <a:fld id="{81D60167-4931-47E6-BA6A-407CBD079E47}" type="slidenum">
              <a:rPr dirty="0" spc="-25"/>
              <a:t>48</a:t>
            </a:fld>
          </a:p>
        </p:txBody>
      </p:sp>
      <p:sp>
        <p:nvSpPr>
          <p:cNvPr id="15" name="object 15" descr=""/>
          <p:cNvSpPr txBox="1"/>
          <p:nvPr/>
        </p:nvSpPr>
        <p:spPr>
          <a:xfrm>
            <a:off x="498754" y="1368678"/>
            <a:ext cx="4390390" cy="10521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Enregistrement</a:t>
            </a:r>
            <a:r>
              <a:rPr dirty="0" sz="1550" spc="5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dirty="0" sz="1550" spc="13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r>
              <a:rPr dirty="0" sz="1550" spc="9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07842"/>
                </a:solidFill>
                <a:latin typeface="Calibri"/>
                <a:cs typeface="Calibri"/>
              </a:rPr>
              <a:t>Runner</a:t>
            </a:r>
            <a:endParaRPr sz="1550">
              <a:latin typeface="Calibri"/>
              <a:cs typeface="Calibri"/>
            </a:endParaRPr>
          </a:p>
          <a:p>
            <a:pPr marL="894715" indent="-34290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894715" algn="l"/>
              </a:tabLst>
            </a:pPr>
            <a:r>
              <a:rPr dirty="0" sz="1400">
                <a:latin typeface="Calibri"/>
                <a:cs typeface="Calibri"/>
              </a:rPr>
              <a:t>Sous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projet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Gitlab,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Naviguez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à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Settings&gt;CI/CD:</a:t>
            </a:r>
            <a:endParaRPr sz="1400">
              <a:latin typeface="Calibri"/>
              <a:cs typeface="Calibri"/>
            </a:endParaRPr>
          </a:p>
          <a:p>
            <a:pPr marL="894715" indent="-3429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894715" algn="l"/>
              </a:tabLst>
            </a:pPr>
            <a:r>
              <a:rPr dirty="0" sz="1400" spc="-10">
                <a:latin typeface="Calibri"/>
                <a:cs typeface="Calibri"/>
              </a:rPr>
              <a:t>Désactivez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runners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partagés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décochant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894715">
              <a:lnSpc>
                <a:spcPct val="100000"/>
              </a:lnSpc>
              <a:spcBef>
                <a:spcPts val="15"/>
              </a:spcBef>
            </a:pPr>
            <a:r>
              <a:rPr dirty="0" sz="1400">
                <a:latin typeface="Calibri"/>
                <a:cs typeface="Calibri"/>
              </a:rPr>
              <a:t>«</a:t>
            </a:r>
            <a:r>
              <a:rPr dirty="0" sz="1400" spc="-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Enable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shared for</a:t>
            </a:r>
            <a:r>
              <a:rPr dirty="0" sz="1400" spc="-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this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project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0">
                <a:latin typeface="Calibri"/>
                <a:cs typeface="Calibri"/>
              </a:rPr>
              <a:t>»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"/>
              <a:ext cx="12193523" cy="684885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75488" y="1312164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11118723" y="0"/>
                  </a:moveTo>
                  <a:lnTo>
                    <a:pt x="0" y="0"/>
                  </a:lnTo>
                  <a:lnTo>
                    <a:pt x="0" y="5152516"/>
                  </a:lnTo>
                  <a:lnTo>
                    <a:pt x="11118723" y="5152516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5488" y="1312164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0" y="5152516"/>
                  </a:moveTo>
                  <a:lnTo>
                    <a:pt x="11118723" y="5152516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152516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2296" y="5020055"/>
              <a:ext cx="393700" cy="1234440"/>
            </a:xfrm>
            <a:custGeom>
              <a:avLst/>
              <a:gdLst/>
              <a:ahLst/>
              <a:cxnLst/>
              <a:rect l="l" t="t" r="r" b="b"/>
              <a:pathLst>
                <a:path w="393700" h="1234439">
                  <a:moveTo>
                    <a:pt x="393103" y="0"/>
                  </a:moveTo>
                  <a:lnTo>
                    <a:pt x="0" y="0"/>
                  </a:lnTo>
                  <a:lnTo>
                    <a:pt x="0" y="988479"/>
                  </a:lnTo>
                  <a:lnTo>
                    <a:pt x="3163" y="1032662"/>
                  </a:lnTo>
                  <a:lnTo>
                    <a:pt x="12293" y="1074229"/>
                  </a:lnTo>
                  <a:lnTo>
                    <a:pt x="26830" y="1112507"/>
                  </a:lnTo>
                  <a:lnTo>
                    <a:pt x="46227" y="1146810"/>
                  </a:lnTo>
                  <a:lnTo>
                    <a:pt x="97345" y="1200658"/>
                  </a:lnTo>
                  <a:lnTo>
                    <a:pt x="161213" y="1230249"/>
                  </a:lnTo>
                  <a:lnTo>
                    <a:pt x="196545" y="1234211"/>
                  </a:lnTo>
                  <a:lnTo>
                    <a:pt x="393103" y="1234211"/>
                  </a:lnTo>
                  <a:lnTo>
                    <a:pt x="393103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sz="1900" spc="-7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6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2388" y="342900"/>
            <a:ext cx="658368" cy="65379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9093" rIns="0" bIns="0" rtlCol="0" vert="horz">
            <a:spAutoFit/>
          </a:bodyPr>
          <a:lstStyle/>
          <a:p>
            <a:pPr marL="59055">
              <a:lnSpc>
                <a:spcPct val="100000"/>
              </a:lnSpc>
              <a:spcBef>
                <a:spcPts val="114"/>
              </a:spcBef>
            </a:pPr>
            <a:r>
              <a:rPr dirty="0"/>
              <a:t>02.</a:t>
            </a:r>
            <a:r>
              <a:rPr dirty="0" spc="-30"/>
              <a:t> </a:t>
            </a:r>
            <a:r>
              <a:rPr dirty="0"/>
              <a:t>Mettre</a:t>
            </a:r>
            <a:r>
              <a:rPr dirty="0" spc="-70"/>
              <a:t> </a:t>
            </a:r>
            <a:r>
              <a:rPr dirty="0"/>
              <a:t>en</a:t>
            </a:r>
            <a:r>
              <a:rPr dirty="0" spc="-25"/>
              <a:t> </a:t>
            </a:r>
            <a:r>
              <a:rPr dirty="0"/>
              <a:t>place</a:t>
            </a:r>
            <a:r>
              <a:rPr dirty="0" spc="-75"/>
              <a:t> </a:t>
            </a:r>
            <a:r>
              <a:rPr dirty="0"/>
              <a:t>la</a:t>
            </a:r>
            <a:r>
              <a:rPr dirty="0" spc="425"/>
              <a:t> </a:t>
            </a:r>
            <a:r>
              <a:rPr dirty="0"/>
              <a:t>CI/CD</a:t>
            </a:r>
            <a:r>
              <a:rPr dirty="0" spc="-114"/>
              <a:t> </a:t>
            </a:r>
            <a:r>
              <a:rPr dirty="0"/>
              <a:t>avec</a:t>
            </a:r>
            <a:r>
              <a:rPr dirty="0" spc="-65"/>
              <a:t> </a:t>
            </a:r>
            <a:r>
              <a:rPr dirty="0"/>
              <a:t>Gitlab</a:t>
            </a:r>
            <a:r>
              <a:rPr dirty="0" spc="-90"/>
              <a:t> </a:t>
            </a:r>
            <a:r>
              <a:rPr dirty="0" spc="-50"/>
              <a:t>:</a:t>
            </a:r>
          </a:p>
          <a:p>
            <a:pPr marL="59055">
              <a:lnSpc>
                <a:spcPct val="100000"/>
              </a:lnSpc>
              <a:spcBef>
                <a:spcPts val="70"/>
              </a:spcBef>
            </a:pPr>
            <a:r>
              <a:rPr dirty="0" sz="1550"/>
              <a:t>Manipulation</a:t>
            </a:r>
            <a:r>
              <a:rPr dirty="0" sz="1550" spc="35"/>
              <a:t> </a:t>
            </a:r>
            <a:r>
              <a:rPr dirty="0" sz="1550"/>
              <a:t>du</a:t>
            </a:r>
            <a:r>
              <a:rPr dirty="0" sz="1550" spc="130"/>
              <a:t> </a:t>
            </a:r>
            <a:r>
              <a:rPr dirty="0" sz="1550" spc="-10"/>
              <a:t>pipeline</a:t>
            </a:r>
            <a:endParaRPr sz="1550"/>
          </a:p>
        </p:txBody>
      </p:sp>
      <p:sp>
        <p:nvSpPr>
          <p:cNvPr id="10" name="object 10" descr=""/>
          <p:cNvSpPr txBox="1"/>
          <p:nvPr/>
        </p:nvSpPr>
        <p:spPr>
          <a:xfrm>
            <a:off x="498754" y="1368678"/>
            <a:ext cx="5933440" cy="8369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Enregistrement</a:t>
            </a:r>
            <a:r>
              <a:rPr dirty="0" sz="1550" spc="5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dirty="0" sz="1550" spc="13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r>
              <a:rPr dirty="0" sz="1550" spc="9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07842"/>
                </a:solidFill>
                <a:latin typeface="Calibri"/>
                <a:cs typeface="Calibri"/>
              </a:rPr>
              <a:t>Runner</a:t>
            </a:r>
            <a:endParaRPr sz="1550">
              <a:latin typeface="Calibri"/>
              <a:cs typeface="Calibri"/>
            </a:endParaRPr>
          </a:p>
          <a:p>
            <a:pPr marL="730885" indent="-172720">
              <a:lnSpc>
                <a:spcPct val="100000"/>
              </a:lnSpc>
              <a:spcBef>
                <a:spcPts val="1120"/>
              </a:spcBef>
              <a:buAutoNum type="arabicPeriod" startAt="3"/>
              <a:tabLst>
                <a:tab pos="730885" algn="l"/>
              </a:tabLst>
            </a:pPr>
            <a:r>
              <a:rPr dirty="0" sz="1400" spc="-10">
                <a:latin typeface="Calibri"/>
                <a:cs typeface="Calibri"/>
              </a:rPr>
              <a:t>Démarrez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l’«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invite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commande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windows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»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tant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qu’Administrateur;</a:t>
            </a:r>
            <a:endParaRPr sz="1400">
              <a:latin typeface="Calibri"/>
              <a:cs typeface="Calibri"/>
            </a:endParaRPr>
          </a:p>
          <a:p>
            <a:pPr marL="730250" indent="-172085">
              <a:lnSpc>
                <a:spcPct val="100000"/>
              </a:lnSpc>
              <a:spcBef>
                <a:spcPts val="15"/>
              </a:spcBef>
              <a:buAutoNum type="arabicPeriod" startAt="3"/>
              <a:tabLst>
                <a:tab pos="730250" algn="l"/>
              </a:tabLst>
            </a:pPr>
            <a:r>
              <a:rPr dirty="0" sz="1400" spc="-20">
                <a:latin typeface="Calibri"/>
                <a:cs typeface="Calibri"/>
              </a:rPr>
              <a:t>Tapez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commande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35" b="1">
                <a:solidFill>
                  <a:srgbClr val="2B2B2B"/>
                </a:solidFill>
                <a:latin typeface="Consolas"/>
                <a:cs typeface="Consolas"/>
              </a:rPr>
              <a:t>gitlab-</a:t>
            </a:r>
            <a:r>
              <a:rPr dirty="0" sz="1400" b="1">
                <a:solidFill>
                  <a:srgbClr val="2B2B2B"/>
                </a:solidFill>
                <a:latin typeface="Consolas"/>
                <a:cs typeface="Consolas"/>
              </a:rPr>
              <a:t>runner.exe</a:t>
            </a:r>
            <a:r>
              <a:rPr dirty="0" sz="1400" spc="140" b="1">
                <a:solidFill>
                  <a:srgbClr val="2B2B2B"/>
                </a:solidFill>
                <a:latin typeface="Consolas"/>
                <a:cs typeface="Consolas"/>
              </a:rPr>
              <a:t> </a:t>
            </a:r>
            <a:r>
              <a:rPr dirty="0" sz="1400" spc="-10" b="1">
                <a:solidFill>
                  <a:srgbClr val="2B2B2B"/>
                </a:solidFill>
                <a:latin typeface="Consolas"/>
                <a:cs typeface="Consolas"/>
              </a:rPr>
              <a:t>register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86383" y="2185416"/>
            <a:ext cx="10602595" cy="4261485"/>
            <a:chOff x="786383" y="2185416"/>
            <a:chExt cx="10602595" cy="4261485"/>
          </a:xfrm>
        </p:grpSpPr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1727" y="2267712"/>
              <a:ext cx="6707124" cy="3447288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383" y="2185416"/>
              <a:ext cx="2843783" cy="4261103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2357501" y="3264407"/>
              <a:ext cx="2324735" cy="2395855"/>
            </a:xfrm>
            <a:custGeom>
              <a:avLst/>
              <a:gdLst/>
              <a:ahLst/>
              <a:cxnLst/>
              <a:rect l="l" t="t" r="r" b="b"/>
              <a:pathLst>
                <a:path w="2324735" h="2395854">
                  <a:moveTo>
                    <a:pt x="2322449" y="0"/>
                  </a:moveTo>
                  <a:lnTo>
                    <a:pt x="2240026" y="21336"/>
                  </a:lnTo>
                  <a:lnTo>
                    <a:pt x="2258771" y="42900"/>
                  </a:lnTo>
                  <a:lnTo>
                    <a:pt x="0" y="2013585"/>
                  </a:lnTo>
                  <a:lnTo>
                    <a:pt x="12446" y="2028063"/>
                  </a:lnTo>
                  <a:lnTo>
                    <a:pt x="2271293" y="57302"/>
                  </a:lnTo>
                  <a:lnTo>
                    <a:pt x="2290064" y="78867"/>
                  </a:lnTo>
                  <a:lnTo>
                    <a:pt x="2308263" y="34544"/>
                  </a:lnTo>
                  <a:lnTo>
                    <a:pt x="2322449" y="0"/>
                  </a:lnTo>
                  <a:close/>
                </a:path>
                <a:path w="2324735" h="2395854">
                  <a:moveTo>
                    <a:pt x="2324227" y="292608"/>
                  </a:moveTo>
                  <a:lnTo>
                    <a:pt x="2244090" y="321449"/>
                  </a:lnTo>
                  <a:lnTo>
                    <a:pt x="2264676" y="341134"/>
                  </a:lnTo>
                  <a:lnTo>
                    <a:pt x="314833" y="2382215"/>
                  </a:lnTo>
                  <a:lnTo>
                    <a:pt x="328549" y="2395372"/>
                  </a:lnTo>
                  <a:lnTo>
                    <a:pt x="2278443" y="354291"/>
                  </a:lnTo>
                  <a:lnTo>
                    <a:pt x="2299081" y="374015"/>
                  </a:lnTo>
                  <a:lnTo>
                    <a:pt x="2312060" y="331978"/>
                  </a:lnTo>
                  <a:lnTo>
                    <a:pt x="2324227" y="292608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188967" y="5848299"/>
            <a:ext cx="7147559" cy="572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105"/>
              </a:spcBef>
            </a:pPr>
            <a:r>
              <a:rPr dirty="0" sz="1150">
                <a:latin typeface="Calibri"/>
                <a:cs typeface="Calibri"/>
              </a:rPr>
              <a:t>Dans</a:t>
            </a:r>
            <a:r>
              <a:rPr dirty="0" sz="1150" spc="1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le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cas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de</a:t>
            </a:r>
            <a:r>
              <a:rPr dirty="0" sz="1150" spc="10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l'executor</a:t>
            </a:r>
            <a:r>
              <a:rPr dirty="0" sz="1150" spc="190">
                <a:latin typeface="Calibri"/>
                <a:cs typeface="Calibri"/>
              </a:rPr>
              <a:t> </a:t>
            </a:r>
            <a:r>
              <a:rPr dirty="0" sz="1150" b="1">
                <a:latin typeface="Calibri"/>
                <a:cs typeface="Calibri"/>
              </a:rPr>
              <a:t>shell</a:t>
            </a:r>
            <a:r>
              <a:rPr dirty="0" sz="1150">
                <a:latin typeface="Calibri"/>
                <a:cs typeface="Calibri"/>
              </a:rPr>
              <a:t>,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le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runner</a:t>
            </a:r>
            <a:r>
              <a:rPr dirty="0" sz="1150" spc="10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va</a:t>
            </a:r>
            <a:r>
              <a:rPr dirty="0" sz="1150" spc="8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utiliser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les</a:t>
            </a:r>
            <a:r>
              <a:rPr dirty="0" sz="1150" spc="8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ressources</a:t>
            </a:r>
            <a:r>
              <a:rPr dirty="0" sz="1150" spc="1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logicielles</a:t>
            </a:r>
            <a:r>
              <a:rPr dirty="0" sz="1150" spc="8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installées</a:t>
            </a:r>
            <a:r>
              <a:rPr dirty="0" sz="1150" spc="7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sur</a:t>
            </a:r>
            <a:r>
              <a:rPr dirty="0" sz="1150" spc="5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la</a:t>
            </a:r>
            <a:r>
              <a:rPr dirty="0" sz="1150" spc="8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machine</a:t>
            </a:r>
            <a:r>
              <a:rPr dirty="0" sz="1150" spc="10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où</a:t>
            </a:r>
            <a:r>
              <a:rPr dirty="0" sz="1150" spc="10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lui</a:t>
            </a:r>
            <a:r>
              <a:rPr dirty="0" sz="1150" spc="5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même</a:t>
            </a:r>
            <a:r>
              <a:rPr dirty="0" sz="1150" spc="180">
                <a:latin typeface="Calibri"/>
                <a:cs typeface="Calibri"/>
              </a:rPr>
              <a:t> </a:t>
            </a:r>
            <a:r>
              <a:rPr dirty="0" sz="1150" spc="-50">
                <a:latin typeface="Calibri"/>
                <a:cs typeface="Calibri"/>
              </a:rPr>
              <a:t>a </a:t>
            </a:r>
            <a:r>
              <a:rPr dirty="0" sz="1200">
                <a:latin typeface="Calibri"/>
                <a:cs typeface="Calibri"/>
              </a:rPr>
              <a:t>été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installé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(ce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peut-</a:t>
            </a:r>
            <a:r>
              <a:rPr dirty="0" sz="1200">
                <a:latin typeface="Calibri"/>
                <a:cs typeface="Calibri"/>
              </a:rPr>
              <a:t>être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machine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physique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virtuelle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même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container)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pour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exécuter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jobs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du </a:t>
            </a:r>
            <a:r>
              <a:rPr dirty="0" sz="1150" spc="-10">
                <a:latin typeface="Calibri"/>
                <a:cs typeface="Calibri"/>
              </a:rPr>
              <a:t>pipeline.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367533" y="6590486"/>
            <a:ext cx="196278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10">
                <a:solidFill>
                  <a:srgbClr val="ADABAB"/>
                </a:solidFill>
                <a:latin typeface="Calibri"/>
                <a:cs typeface="Calibri"/>
              </a:rPr>
              <a:t>Copyright</a:t>
            </a:r>
            <a:r>
              <a:rPr dirty="0" sz="1000" spc="-7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 Tout</a:t>
            </a:r>
            <a:r>
              <a:rPr dirty="0" sz="1000" spc="-3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droit</a:t>
            </a:r>
            <a:r>
              <a:rPr dirty="0" sz="1000" spc="-7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réservé</a:t>
            </a:r>
            <a:r>
              <a:rPr dirty="0" sz="1000" spc="-5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</a:t>
            </a:r>
            <a:r>
              <a:rPr dirty="0" sz="1000" spc="-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AD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735">
              <a:lnSpc>
                <a:spcPts val="1055"/>
              </a:lnSpc>
            </a:pPr>
            <a:fld id="{81D60167-4931-47E6-BA6A-407CBD079E47}" type="slidenum">
              <a:rPr dirty="0" spc="-25"/>
              <a:t>48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"/>
              <a:ext cx="12193523" cy="684885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75488" y="1312164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11118723" y="0"/>
                  </a:moveTo>
                  <a:lnTo>
                    <a:pt x="0" y="0"/>
                  </a:lnTo>
                  <a:lnTo>
                    <a:pt x="0" y="5152516"/>
                  </a:lnTo>
                  <a:lnTo>
                    <a:pt x="11118723" y="5152516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5488" y="1312164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0" y="5152516"/>
                  </a:moveTo>
                  <a:lnTo>
                    <a:pt x="11118723" y="5152516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152516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2296" y="5020055"/>
              <a:ext cx="393700" cy="1234440"/>
            </a:xfrm>
            <a:custGeom>
              <a:avLst/>
              <a:gdLst/>
              <a:ahLst/>
              <a:cxnLst/>
              <a:rect l="l" t="t" r="r" b="b"/>
              <a:pathLst>
                <a:path w="393700" h="1234439">
                  <a:moveTo>
                    <a:pt x="393103" y="0"/>
                  </a:moveTo>
                  <a:lnTo>
                    <a:pt x="0" y="0"/>
                  </a:lnTo>
                  <a:lnTo>
                    <a:pt x="0" y="988479"/>
                  </a:lnTo>
                  <a:lnTo>
                    <a:pt x="3163" y="1032662"/>
                  </a:lnTo>
                  <a:lnTo>
                    <a:pt x="12293" y="1074229"/>
                  </a:lnTo>
                  <a:lnTo>
                    <a:pt x="26830" y="1112507"/>
                  </a:lnTo>
                  <a:lnTo>
                    <a:pt x="46227" y="1146810"/>
                  </a:lnTo>
                  <a:lnTo>
                    <a:pt x="97345" y="1200658"/>
                  </a:lnTo>
                  <a:lnTo>
                    <a:pt x="161213" y="1230249"/>
                  </a:lnTo>
                  <a:lnTo>
                    <a:pt x="196545" y="1234211"/>
                  </a:lnTo>
                  <a:lnTo>
                    <a:pt x="393103" y="1234211"/>
                  </a:lnTo>
                  <a:lnTo>
                    <a:pt x="393103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sz="1900" spc="-7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6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428232" y="342900"/>
            <a:ext cx="4192904" cy="5797550"/>
            <a:chOff x="6428232" y="342900"/>
            <a:chExt cx="4192904" cy="579755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8232" y="2148839"/>
              <a:ext cx="3840479" cy="399135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9093" rIns="0" bIns="0" rtlCol="0" vert="horz">
            <a:spAutoFit/>
          </a:bodyPr>
          <a:lstStyle/>
          <a:p>
            <a:pPr marL="59055">
              <a:lnSpc>
                <a:spcPct val="100000"/>
              </a:lnSpc>
              <a:spcBef>
                <a:spcPts val="114"/>
              </a:spcBef>
            </a:pPr>
            <a:r>
              <a:rPr dirty="0"/>
              <a:t>02.</a:t>
            </a:r>
            <a:r>
              <a:rPr dirty="0" spc="-35"/>
              <a:t> </a:t>
            </a:r>
            <a:r>
              <a:rPr dirty="0"/>
              <a:t>Mettre</a:t>
            </a:r>
            <a:r>
              <a:rPr dirty="0" spc="-70"/>
              <a:t> </a:t>
            </a:r>
            <a:r>
              <a:rPr dirty="0"/>
              <a:t>en</a:t>
            </a:r>
            <a:r>
              <a:rPr dirty="0" spc="-35"/>
              <a:t> </a:t>
            </a:r>
            <a:r>
              <a:rPr dirty="0"/>
              <a:t>place</a:t>
            </a:r>
            <a:r>
              <a:rPr dirty="0" spc="-80"/>
              <a:t> </a:t>
            </a:r>
            <a:r>
              <a:rPr dirty="0"/>
              <a:t>la</a:t>
            </a:r>
            <a:r>
              <a:rPr dirty="0" spc="420"/>
              <a:t> </a:t>
            </a:r>
            <a:r>
              <a:rPr dirty="0"/>
              <a:t>CI/CD</a:t>
            </a:r>
            <a:r>
              <a:rPr dirty="0" spc="-114"/>
              <a:t> </a:t>
            </a:r>
            <a:r>
              <a:rPr dirty="0"/>
              <a:t>avec</a:t>
            </a:r>
            <a:r>
              <a:rPr dirty="0" spc="-65"/>
              <a:t> </a:t>
            </a:r>
            <a:r>
              <a:rPr dirty="0"/>
              <a:t>Gitlab</a:t>
            </a:r>
            <a:r>
              <a:rPr dirty="0" spc="-95"/>
              <a:t> </a:t>
            </a:r>
            <a:r>
              <a:rPr dirty="0" spc="-50"/>
              <a:t>:</a:t>
            </a:r>
          </a:p>
          <a:p>
            <a:pPr marL="59055">
              <a:lnSpc>
                <a:spcPct val="100000"/>
              </a:lnSpc>
              <a:spcBef>
                <a:spcPts val="70"/>
              </a:spcBef>
            </a:pPr>
            <a:r>
              <a:rPr dirty="0" sz="1550"/>
              <a:t>Manipulation</a:t>
            </a:r>
            <a:r>
              <a:rPr dirty="0" sz="1550" spc="35"/>
              <a:t> </a:t>
            </a:r>
            <a:r>
              <a:rPr dirty="0" sz="1550"/>
              <a:t>du</a:t>
            </a:r>
            <a:r>
              <a:rPr dirty="0" sz="1550" spc="130"/>
              <a:t> </a:t>
            </a:r>
            <a:r>
              <a:rPr dirty="0" sz="1550" spc="-10"/>
              <a:t>pipeline</a:t>
            </a:r>
            <a:endParaRPr sz="1550"/>
          </a:p>
        </p:txBody>
      </p:sp>
      <p:sp>
        <p:nvSpPr>
          <p:cNvPr id="12" name="object 12" descr=""/>
          <p:cNvSpPr txBox="1"/>
          <p:nvPr/>
        </p:nvSpPr>
        <p:spPr>
          <a:xfrm>
            <a:off x="498754" y="1368678"/>
            <a:ext cx="4318000" cy="11639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Enregistrement</a:t>
            </a:r>
            <a:r>
              <a:rPr dirty="0" sz="1550" spc="5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dirty="0" sz="1550" spc="13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r>
              <a:rPr dirty="0" sz="1550" spc="9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07842"/>
                </a:solidFill>
                <a:latin typeface="Calibri"/>
                <a:cs typeface="Calibri"/>
              </a:rPr>
              <a:t>Runner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5"/>
              </a:spcBef>
            </a:pPr>
            <a:endParaRPr sz="1550">
              <a:latin typeface="Calibri"/>
              <a:cs typeface="Calibri"/>
            </a:endParaRPr>
          </a:p>
          <a:p>
            <a:pPr marL="40259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On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peut </a:t>
            </a:r>
            <a:r>
              <a:rPr dirty="0" sz="1400" spc="-10">
                <a:latin typeface="Calibri"/>
                <a:cs typeface="Calibri"/>
              </a:rPr>
              <a:t>remarquer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que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runner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été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bien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ajouté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au</a:t>
            </a:r>
            <a:endParaRPr sz="1400">
              <a:latin typeface="Calibri"/>
              <a:cs typeface="Calibri"/>
            </a:endParaRPr>
          </a:p>
          <a:p>
            <a:pPr marL="402590">
              <a:lnSpc>
                <a:spcPct val="100000"/>
              </a:lnSpc>
              <a:spcBef>
                <a:spcPts val="15"/>
              </a:spcBef>
            </a:pPr>
            <a:r>
              <a:rPr dirty="0" sz="1400" spc="-10">
                <a:latin typeface="Calibri"/>
                <a:cs typeface="Calibri"/>
              </a:rPr>
              <a:t>projet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Gitlab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2728086" y="2452242"/>
            <a:ext cx="4363720" cy="3486785"/>
          </a:xfrm>
          <a:custGeom>
            <a:avLst/>
            <a:gdLst/>
            <a:ahLst/>
            <a:cxnLst/>
            <a:rect l="l" t="t" r="r" b="b"/>
            <a:pathLst>
              <a:path w="4363720" h="3486785">
                <a:moveTo>
                  <a:pt x="4297803" y="3446120"/>
                </a:moveTo>
                <a:lnTo>
                  <a:pt x="4280027" y="3468408"/>
                </a:lnTo>
                <a:lnTo>
                  <a:pt x="4363339" y="3486175"/>
                </a:lnTo>
                <a:lnTo>
                  <a:pt x="4348449" y="3454031"/>
                </a:lnTo>
                <a:lnTo>
                  <a:pt x="4307713" y="3454031"/>
                </a:lnTo>
                <a:lnTo>
                  <a:pt x="4297803" y="3446120"/>
                </a:lnTo>
                <a:close/>
              </a:path>
              <a:path w="4363720" h="3486785">
                <a:moveTo>
                  <a:pt x="4309707" y="3431196"/>
                </a:moveTo>
                <a:lnTo>
                  <a:pt x="4297803" y="3446120"/>
                </a:lnTo>
                <a:lnTo>
                  <a:pt x="4307713" y="3454031"/>
                </a:lnTo>
                <a:lnTo>
                  <a:pt x="4319651" y="3439134"/>
                </a:lnTo>
                <a:lnTo>
                  <a:pt x="4309707" y="3431196"/>
                </a:lnTo>
                <a:close/>
              </a:path>
              <a:path w="4363720" h="3486785">
                <a:moveTo>
                  <a:pt x="4327524" y="3408857"/>
                </a:moveTo>
                <a:lnTo>
                  <a:pt x="4309707" y="3431196"/>
                </a:lnTo>
                <a:lnTo>
                  <a:pt x="4319651" y="3439134"/>
                </a:lnTo>
                <a:lnTo>
                  <a:pt x="4307713" y="3454031"/>
                </a:lnTo>
                <a:lnTo>
                  <a:pt x="4348449" y="3454031"/>
                </a:lnTo>
                <a:lnTo>
                  <a:pt x="4327524" y="3408857"/>
                </a:lnTo>
                <a:close/>
              </a:path>
              <a:path w="4363720" h="3486785">
                <a:moveTo>
                  <a:pt x="11937" y="0"/>
                </a:moveTo>
                <a:lnTo>
                  <a:pt x="0" y="14986"/>
                </a:lnTo>
                <a:lnTo>
                  <a:pt x="4297803" y="3446120"/>
                </a:lnTo>
                <a:lnTo>
                  <a:pt x="4309707" y="3431196"/>
                </a:lnTo>
                <a:lnTo>
                  <a:pt x="11937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2367533" y="6590486"/>
            <a:ext cx="196278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10">
                <a:solidFill>
                  <a:srgbClr val="ADABAB"/>
                </a:solidFill>
                <a:latin typeface="Calibri"/>
                <a:cs typeface="Calibri"/>
              </a:rPr>
              <a:t>Copyright</a:t>
            </a:r>
            <a:r>
              <a:rPr dirty="0" sz="1000" spc="-7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 Tout</a:t>
            </a:r>
            <a:r>
              <a:rPr dirty="0" sz="1000" spc="-3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droit</a:t>
            </a:r>
            <a:r>
              <a:rPr dirty="0" sz="1000" spc="-7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réservé</a:t>
            </a:r>
            <a:r>
              <a:rPr dirty="0" sz="1000" spc="-5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</a:t>
            </a:r>
            <a:r>
              <a:rPr dirty="0" sz="1000" spc="-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AD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735">
              <a:lnSpc>
                <a:spcPts val="1055"/>
              </a:lnSpc>
            </a:pPr>
            <a:fld id="{81D60167-4931-47E6-BA6A-407CBD079E47}" type="slidenum">
              <a:rPr dirty="0" spc="-25"/>
              <a:t>48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"/>
              <a:ext cx="12193523" cy="684885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75488" y="1312164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11118723" y="0"/>
                  </a:moveTo>
                  <a:lnTo>
                    <a:pt x="0" y="0"/>
                  </a:lnTo>
                  <a:lnTo>
                    <a:pt x="0" y="5152516"/>
                  </a:lnTo>
                  <a:lnTo>
                    <a:pt x="11118723" y="5152516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5488" y="1312164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0" y="5152516"/>
                  </a:moveTo>
                  <a:lnTo>
                    <a:pt x="11118723" y="5152516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152516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2296" y="5020055"/>
              <a:ext cx="393700" cy="1234440"/>
            </a:xfrm>
            <a:custGeom>
              <a:avLst/>
              <a:gdLst/>
              <a:ahLst/>
              <a:cxnLst/>
              <a:rect l="l" t="t" r="r" b="b"/>
              <a:pathLst>
                <a:path w="393700" h="1234439">
                  <a:moveTo>
                    <a:pt x="393103" y="0"/>
                  </a:moveTo>
                  <a:lnTo>
                    <a:pt x="0" y="0"/>
                  </a:lnTo>
                  <a:lnTo>
                    <a:pt x="0" y="988479"/>
                  </a:lnTo>
                  <a:lnTo>
                    <a:pt x="3163" y="1032662"/>
                  </a:lnTo>
                  <a:lnTo>
                    <a:pt x="12293" y="1074229"/>
                  </a:lnTo>
                  <a:lnTo>
                    <a:pt x="26830" y="1112507"/>
                  </a:lnTo>
                  <a:lnTo>
                    <a:pt x="46227" y="1146810"/>
                  </a:lnTo>
                  <a:lnTo>
                    <a:pt x="97345" y="1200658"/>
                  </a:lnTo>
                  <a:lnTo>
                    <a:pt x="161213" y="1230249"/>
                  </a:lnTo>
                  <a:lnTo>
                    <a:pt x="196545" y="1234211"/>
                  </a:lnTo>
                  <a:lnTo>
                    <a:pt x="393103" y="1234211"/>
                  </a:lnTo>
                  <a:lnTo>
                    <a:pt x="393103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sz="1900" spc="-7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6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462271" y="342900"/>
            <a:ext cx="6158865" cy="5824855"/>
            <a:chOff x="4462271" y="342900"/>
            <a:chExt cx="6158865" cy="582485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2387" y="342900"/>
              <a:ext cx="658368" cy="65379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4203" y="1581911"/>
              <a:ext cx="2061972" cy="140817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62271" y="3671315"/>
              <a:ext cx="4142231" cy="2496312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9093" rIns="0" bIns="0" rtlCol="0" vert="horz">
            <a:spAutoFit/>
          </a:bodyPr>
          <a:lstStyle/>
          <a:p>
            <a:pPr marL="59055">
              <a:lnSpc>
                <a:spcPct val="100000"/>
              </a:lnSpc>
              <a:spcBef>
                <a:spcPts val="114"/>
              </a:spcBef>
            </a:pPr>
            <a:r>
              <a:rPr dirty="0"/>
              <a:t>02.</a:t>
            </a:r>
            <a:r>
              <a:rPr dirty="0" spc="-30"/>
              <a:t> </a:t>
            </a:r>
            <a:r>
              <a:rPr dirty="0"/>
              <a:t>Mettre</a:t>
            </a:r>
            <a:r>
              <a:rPr dirty="0" spc="-70"/>
              <a:t> </a:t>
            </a:r>
            <a:r>
              <a:rPr dirty="0"/>
              <a:t>en</a:t>
            </a:r>
            <a:r>
              <a:rPr dirty="0" spc="-25"/>
              <a:t> </a:t>
            </a:r>
            <a:r>
              <a:rPr dirty="0"/>
              <a:t>place</a:t>
            </a:r>
            <a:r>
              <a:rPr dirty="0" spc="-75"/>
              <a:t> </a:t>
            </a:r>
            <a:r>
              <a:rPr dirty="0"/>
              <a:t>la</a:t>
            </a:r>
            <a:r>
              <a:rPr dirty="0" spc="425"/>
              <a:t> </a:t>
            </a:r>
            <a:r>
              <a:rPr dirty="0"/>
              <a:t>CI/CD</a:t>
            </a:r>
            <a:r>
              <a:rPr dirty="0" spc="-114"/>
              <a:t> </a:t>
            </a:r>
            <a:r>
              <a:rPr dirty="0"/>
              <a:t>avec</a:t>
            </a:r>
            <a:r>
              <a:rPr dirty="0" spc="-65"/>
              <a:t> </a:t>
            </a:r>
            <a:r>
              <a:rPr dirty="0"/>
              <a:t>Gitlab</a:t>
            </a:r>
            <a:r>
              <a:rPr dirty="0" spc="-90"/>
              <a:t> </a:t>
            </a:r>
            <a:r>
              <a:rPr dirty="0" spc="-50"/>
              <a:t>:</a:t>
            </a:r>
          </a:p>
          <a:p>
            <a:pPr marL="59055">
              <a:lnSpc>
                <a:spcPct val="100000"/>
              </a:lnSpc>
              <a:spcBef>
                <a:spcPts val="70"/>
              </a:spcBef>
            </a:pPr>
            <a:r>
              <a:rPr dirty="0" sz="1550"/>
              <a:t>Manipulation</a:t>
            </a:r>
            <a:r>
              <a:rPr dirty="0" sz="1550" spc="35"/>
              <a:t> </a:t>
            </a:r>
            <a:r>
              <a:rPr dirty="0" sz="1550"/>
              <a:t>du</a:t>
            </a:r>
            <a:r>
              <a:rPr dirty="0" sz="1550" spc="130"/>
              <a:t> </a:t>
            </a:r>
            <a:r>
              <a:rPr dirty="0" sz="1550" spc="-10"/>
              <a:t>pipeline</a:t>
            </a:r>
            <a:endParaRPr sz="1550"/>
          </a:p>
        </p:txBody>
      </p:sp>
      <p:sp>
        <p:nvSpPr>
          <p:cNvPr id="14" name="object 14" descr=""/>
          <p:cNvSpPr txBox="1"/>
          <p:nvPr/>
        </p:nvSpPr>
        <p:spPr>
          <a:xfrm>
            <a:off x="2367533" y="6590486"/>
            <a:ext cx="196278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10">
                <a:solidFill>
                  <a:srgbClr val="ADABAB"/>
                </a:solidFill>
                <a:latin typeface="Calibri"/>
                <a:cs typeface="Calibri"/>
              </a:rPr>
              <a:t>Copyright</a:t>
            </a:r>
            <a:r>
              <a:rPr dirty="0" sz="1000" spc="-7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 Tout</a:t>
            </a:r>
            <a:r>
              <a:rPr dirty="0" sz="1000" spc="-3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droit</a:t>
            </a:r>
            <a:r>
              <a:rPr dirty="0" sz="1000" spc="-7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réservé</a:t>
            </a:r>
            <a:r>
              <a:rPr dirty="0" sz="1000" spc="-5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</a:t>
            </a:r>
            <a:r>
              <a:rPr dirty="0" sz="1000" spc="-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AD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735">
              <a:lnSpc>
                <a:spcPts val="1055"/>
              </a:lnSpc>
            </a:pPr>
            <a:fld id="{81D60167-4931-47E6-BA6A-407CBD079E47}" type="slidenum">
              <a:rPr dirty="0" spc="-25"/>
              <a:t>48</a:t>
            </a:fld>
          </a:p>
        </p:txBody>
      </p:sp>
      <p:sp>
        <p:nvSpPr>
          <p:cNvPr id="13" name="object 13" descr=""/>
          <p:cNvSpPr txBox="1"/>
          <p:nvPr/>
        </p:nvSpPr>
        <p:spPr>
          <a:xfrm>
            <a:off x="498754" y="1368678"/>
            <a:ext cx="5179060" cy="9493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Créer</a:t>
            </a:r>
            <a:r>
              <a:rPr dirty="0" sz="1550" spc="4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dirty="0" sz="1550" spc="5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07842"/>
                </a:solidFill>
                <a:latin typeface="Calibri"/>
                <a:cs typeface="Calibri"/>
              </a:rPr>
              <a:t>pipeline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5"/>
              </a:spcBef>
            </a:pPr>
            <a:endParaRPr sz="1550">
              <a:latin typeface="Calibri"/>
              <a:cs typeface="Calibri"/>
            </a:endParaRPr>
          </a:p>
          <a:p>
            <a:pPr marL="40259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Sous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menu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Gitlab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votre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projet,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naviguez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vers</a:t>
            </a:r>
            <a:r>
              <a:rPr dirty="0" sz="1400" spc="2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CI/CD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-&gt;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Editor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"/>
              <a:ext cx="12193523" cy="684885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75488" y="1312164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11118723" y="0"/>
                  </a:moveTo>
                  <a:lnTo>
                    <a:pt x="0" y="0"/>
                  </a:lnTo>
                  <a:lnTo>
                    <a:pt x="0" y="5152516"/>
                  </a:lnTo>
                  <a:lnTo>
                    <a:pt x="11118723" y="5152516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5488" y="1312164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0" y="5152516"/>
                  </a:moveTo>
                  <a:lnTo>
                    <a:pt x="11118723" y="5152516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152516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2296" y="5020055"/>
              <a:ext cx="393700" cy="1234440"/>
            </a:xfrm>
            <a:custGeom>
              <a:avLst/>
              <a:gdLst/>
              <a:ahLst/>
              <a:cxnLst/>
              <a:rect l="l" t="t" r="r" b="b"/>
              <a:pathLst>
                <a:path w="393700" h="1234439">
                  <a:moveTo>
                    <a:pt x="393103" y="0"/>
                  </a:moveTo>
                  <a:lnTo>
                    <a:pt x="0" y="0"/>
                  </a:lnTo>
                  <a:lnTo>
                    <a:pt x="0" y="988479"/>
                  </a:lnTo>
                  <a:lnTo>
                    <a:pt x="3163" y="1032662"/>
                  </a:lnTo>
                  <a:lnTo>
                    <a:pt x="12293" y="1074229"/>
                  </a:lnTo>
                  <a:lnTo>
                    <a:pt x="26830" y="1112507"/>
                  </a:lnTo>
                  <a:lnTo>
                    <a:pt x="46227" y="1146810"/>
                  </a:lnTo>
                  <a:lnTo>
                    <a:pt x="97345" y="1200658"/>
                  </a:lnTo>
                  <a:lnTo>
                    <a:pt x="161213" y="1230249"/>
                  </a:lnTo>
                  <a:lnTo>
                    <a:pt x="196545" y="1234211"/>
                  </a:lnTo>
                  <a:lnTo>
                    <a:pt x="393103" y="1234211"/>
                  </a:lnTo>
                  <a:lnTo>
                    <a:pt x="393103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sz="1900" spc="-7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6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2388" y="342900"/>
            <a:ext cx="658368" cy="65379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9093" rIns="0" bIns="0" rtlCol="0" vert="horz">
            <a:spAutoFit/>
          </a:bodyPr>
          <a:lstStyle/>
          <a:p>
            <a:pPr marL="59055">
              <a:lnSpc>
                <a:spcPct val="100000"/>
              </a:lnSpc>
              <a:spcBef>
                <a:spcPts val="114"/>
              </a:spcBef>
            </a:pPr>
            <a:r>
              <a:rPr dirty="0"/>
              <a:t>02.</a:t>
            </a:r>
            <a:r>
              <a:rPr dirty="0" spc="-30"/>
              <a:t> </a:t>
            </a:r>
            <a:r>
              <a:rPr dirty="0"/>
              <a:t>Mettre</a:t>
            </a:r>
            <a:r>
              <a:rPr dirty="0" spc="-70"/>
              <a:t> </a:t>
            </a:r>
            <a:r>
              <a:rPr dirty="0"/>
              <a:t>en</a:t>
            </a:r>
            <a:r>
              <a:rPr dirty="0" spc="-25"/>
              <a:t> </a:t>
            </a:r>
            <a:r>
              <a:rPr dirty="0"/>
              <a:t>place</a:t>
            </a:r>
            <a:r>
              <a:rPr dirty="0" spc="-75"/>
              <a:t> </a:t>
            </a:r>
            <a:r>
              <a:rPr dirty="0"/>
              <a:t>la</a:t>
            </a:r>
            <a:r>
              <a:rPr dirty="0" spc="425"/>
              <a:t> </a:t>
            </a:r>
            <a:r>
              <a:rPr dirty="0"/>
              <a:t>CI/CD</a:t>
            </a:r>
            <a:r>
              <a:rPr dirty="0" spc="-114"/>
              <a:t> </a:t>
            </a:r>
            <a:r>
              <a:rPr dirty="0"/>
              <a:t>avec</a:t>
            </a:r>
            <a:r>
              <a:rPr dirty="0" spc="-65"/>
              <a:t> </a:t>
            </a:r>
            <a:r>
              <a:rPr dirty="0"/>
              <a:t>Gitlab</a:t>
            </a:r>
            <a:r>
              <a:rPr dirty="0" spc="-90"/>
              <a:t> </a:t>
            </a:r>
            <a:r>
              <a:rPr dirty="0" spc="-50"/>
              <a:t>:</a:t>
            </a:r>
          </a:p>
          <a:p>
            <a:pPr marL="59055">
              <a:lnSpc>
                <a:spcPct val="100000"/>
              </a:lnSpc>
              <a:spcBef>
                <a:spcPts val="70"/>
              </a:spcBef>
            </a:pPr>
            <a:r>
              <a:rPr dirty="0" sz="1550"/>
              <a:t>Manipulation</a:t>
            </a:r>
            <a:r>
              <a:rPr dirty="0" sz="1550" spc="35"/>
              <a:t> </a:t>
            </a:r>
            <a:r>
              <a:rPr dirty="0" sz="1550"/>
              <a:t>du</a:t>
            </a:r>
            <a:r>
              <a:rPr dirty="0" sz="1550" spc="130"/>
              <a:t> </a:t>
            </a:r>
            <a:r>
              <a:rPr dirty="0" sz="1550" spc="-10"/>
              <a:t>pipeline</a:t>
            </a:r>
            <a:endParaRPr sz="1550"/>
          </a:p>
        </p:txBody>
      </p:sp>
      <p:sp>
        <p:nvSpPr>
          <p:cNvPr id="19" name="object 19" descr=""/>
          <p:cNvSpPr txBox="1"/>
          <p:nvPr/>
        </p:nvSpPr>
        <p:spPr>
          <a:xfrm>
            <a:off x="2367533" y="6590486"/>
            <a:ext cx="196278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10">
                <a:solidFill>
                  <a:srgbClr val="ADABAB"/>
                </a:solidFill>
                <a:latin typeface="Calibri"/>
                <a:cs typeface="Calibri"/>
              </a:rPr>
              <a:t>Copyright</a:t>
            </a:r>
            <a:r>
              <a:rPr dirty="0" sz="1000" spc="-7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 Tout</a:t>
            </a:r>
            <a:r>
              <a:rPr dirty="0" sz="1000" spc="-3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droit</a:t>
            </a:r>
            <a:r>
              <a:rPr dirty="0" sz="1000" spc="-7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réservé</a:t>
            </a:r>
            <a:r>
              <a:rPr dirty="0" sz="1000" spc="-5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</a:t>
            </a:r>
            <a:r>
              <a:rPr dirty="0" sz="1000" spc="-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AD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735">
              <a:lnSpc>
                <a:spcPts val="1055"/>
              </a:lnSpc>
            </a:pPr>
            <a:fld id="{81D60167-4931-47E6-BA6A-407CBD079E47}" type="slidenum">
              <a:rPr dirty="0" spc="-25"/>
              <a:t>48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2343657" y="2648534"/>
            <a:ext cx="543750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# List</a:t>
            </a:r>
            <a:r>
              <a:rPr dirty="0" sz="1400" spc="-3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of</a:t>
            </a:r>
            <a:r>
              <a:rPr dirty="0" sz="1400" spc="-3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stages</a:t>
            </a:r>
            <a:r>
              <a:rPr dirty="0" sz="1400" spc="-3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for</a:t>
            </a:r>
            <a:r>
              <a:rPr dirty="0" sz="1400" spc="-3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jobs,</a:t>
            </a:r>
            <a:r>
              <a:rPr dirty="0" sz="1400" spc="-3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and</a:t>
            </a:r>
            <a:r>
              <a:rPr dirty="0" sz="1400" spc="-3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their</a:t>
            </a:r>
            <a:r>
              <a:rPr dirty="0" sz="1400" spc="-3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order</a:t>
            </a:r>
            <a:r>
              <a:rPr dirty="0" sz="1400" spc="-3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of</a:t>
            </a:r>
            <a:r>
              <a:rPr dirty="0" sz="1400" spc="-3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spc="-10" i="1">
                <a:solidFill>
                  <a:srgbClr val="999987"/>
                </a:solidFill>
                <a:latin typeface="Consolas"/>
                <a:cs typeface="Consolas"/>
              </a:rPr>
              <a:t>execution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74319" y="2648534"/>
            <a:ext cx="909319" cy="665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670"/>
              </a:lnSpc>
              <a:spcBef>
                <a:spcPts val="105"/>
              </a:spcBef>
            </a:pPr>
            <a:r>
              <a:rPr dirty="0" sz="1400" spc="-10">
                <a:solidFill>
                  <a:srgbClr val="2D2D2D"/>
                </a:solidFill>
                <a:latin typeface="Consolas"/>
                <a:cs typeface="Consolas"/>
              </a:rPr>
              <a:t>stages:</a:t>
            </a:r>
            <a:endParaRPr sz="1400">
              <a:latin typeface="Consolas"/>
              <a:cs typeface="Consolas"/>
            </a:endParaRPr>
          </a:p>
          <a:p>
            <a:pPr marL="405765" indent="-196850">
              <a:lnSpc>
                <a:spcPts val="1670"/>
              </a:lnSpc>
              <a:buClr>
                <a:srgbClr val="2D2D2D"/>
              </a:buClr>
              <a:buChar char="-"/>
              <a:tabLst>
                <a:tab pos="405765" algn="l"/>
              </a:tabLst>
            </a:pPr>
            <a:r>
              <a:rPr dirty="0" sz="1400" spc="-10">
                <a:solidFill>
                  <a:srgbClr val="DD1144"/>
                </a:solidFill>
                <a:latin typeface="Consolas"/>
                <a:cs typeface="Consolas"/>
              </a:rPr>
              <a:t>build</a:t>
            </a:r>
            <a:endParaRPr sz="1400">
              <a:latin typeface="Consolas"/>
              <a:cs typeface="Consolas"/>
            </a:endParaRPr>
          </a:p>
          <a:p>
            <a:pPr marL="405765" indent="-196850">
              <a:lnSpc>
                <a:spcPct val="100000"/>
              </a:lnSpc>
              <a:spcBef>
                <a:spcPts val="10"/>
              </a:spcBef>
              <a:buClr>
                <a:srgbClr val="2D2D2D"/>
              </a:buClr>
              <a:buChar char="-"/>
              <a:tabLst>
                <a:tab pos="405765" algn="l"/>
              </a:tabLst>
            </a:pPr>
            <a:r>
              <a:rPr dirty="0" sz="1400" spc="-20">
                <a:solidFill>
                  <a:srgbClr val="DD1144"/>
                </a:solidFill>
                <a:latin typeface="Consolas"/>
                <a:cs typeface="Consolas"/>
              </a:rPr>
              <a:t>test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343657" y="3499865"/>
            <a:ext cx="523684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#</a:t>
            </a:r>
            <a:r>
              <a:rPr dirty="0" sz="1400" spc="-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This</a:t>
            </a:r>
            <a:r>
              <a:rPr dirty="0" sz="1400" spc="-4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job</a:t>
            </a:r>
            <a:r>
              <a:rPr dirty="0" sz="1400" spc="-3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runs</a:t>
            </a:r>
            <a:r>
              <a:rPr dirty="0" sz="1400" spc="-3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in</a:t>
            </a:r>
            <a:r>
              <a:rPr dirty="0" sz="1400" spc="-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the</a:t>
            </a:r>
            <a:r>
              <a:rPr dirty="0" sz="1400" spc="-3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build</a:t>
            </a:r>
            <a:r>
              <a:rPr dirty="0" sz="1400" spc="-4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stage,</a:t>
            </a:r>
            <a:r>
              <a:rPr dirty="0" sz="1400" spc="-3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which</a:t>
            </a:r>
            <a:r>
              <a:rPr dirty="0" sz="1400" spc="-3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runs</a:t>
            </a:r>
            <a:r>
              <a:rPr dirty="0" sz="1400" spc="-4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spc="-10" i="1">
                <a:solidFill>
                  <a:srgbClr val="999987"/>
                </a:solidFill>
                <a:latin typeface="Consolas"/>
                <a:cs typeface="Consolas"/>
              </a:rPr>
              <a:t>first.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74319" y="3499865"/>
            <a:ext cx="1399540" cy="669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08915" marR="5080" indent="-196850">
              <a:lnSpc>
                <a:spcPct val="100800"/>
              </a:lnSpc>
              <a:spcBef>
                <a:spcPts val="90"/>
              </a:spcBef>
            </a:pPr>
            <a:r>
              <a:rPr dirty="0" sz="1400" spc="-10">
                <a:solidFill>
                  <a:srgbClr val="2D2D2D"/>
                </a:solidFill>
                <a:latin typeface="Consolas"/>
                <a:cs typeface="Consolas"/>
              </a:rPr>
              <a:t>build-</a:t>
            </a:r>
            <a:r>
              <a:rPr dirty="0" sz="1400" spc="-20">
                <a:solidFill>
                  <a:srgbClr val="2D2D2D"/>
                </a:solidFill>
                <a:latin typeface="Consolas"/>
                <a:cs typeface="Consolas"/>
              </a:rPr>
              <a:t>job: </a:t>
            </a:r>
            <a:r>
              <a:rPr dirty="0" sz="1400">
                <a:solidFill>
                  <a:srgbClr val="2D2D2D"/>
                </a:solidFill>
                <a:latin typeface="Consolas"/>
                <a:cs typeface="Consolas"/>
              </a:rPr>
              <a:t>stage:</a:t>
            </a:r>
            <a:r>
              <a:rPr dirty="0" sz="1400" spc="-75">
                <a:solidFill>
                  <a:srgbClr val="2D2D2D"/>
                </a:solidFill>
                <a:latin typeface="Consolas"/>
                <a:cs typeface="Consolas"/>
              </a:rPr>
              <a:t> </a:t>
            </a:r>
            <a:r>
              <a:rPr dirty="0" sz="1400" spc="-20">
                <a:solidFill>
                  <a:srgbClr val="DD1144"/>
                </a:solidFill>
                <a:latin typeface="Consolas"/>
                <a:cs typeface="Consolas"/>
              </a:rPr>
              <a:t>build </a:t>
            </a:r>
            <a:r>
              <a:rPr dirty="0" sz="1400" spc="-10">
                <a:solidFill>
                  <a:srgbClr val="2D2D2D"/>
                </a:solidFill>
                <a:latin typeface="Consolas"/>
                <a:cs typeface="Consolas"/>
              </a:rPr>
              <a:t>script: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67511" y="4139894"/>
            <a:ext cx="2975610" cy="455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9550" indent="-196850">
              <a:lnSpc>
                <a:spcPct val="100000"/>
              </a:lnSpc>
              <a:spcBef>
                <a:spcPts val="105"/>
              </a:spcBef>
              <a:buClr>
                <a:srgbClr val="2D2D2D"/>
              </a:buClr>
              <a:buChar char="-"/>
              <a:tabLst>
                <a:tab pos="209550" algn="l"/>
              </a:tabLst>
            </a:pPr>
            <a:r>
              <a:rPr dirty="0" sz="1400">
                <a:solidFill>
                  <a:srgbClr val="DD1144"/>
                </a:solidFill>
                <a:latin typeface="Consolas"/>
                <a:cs typeface="Consolas"/>
              </a:rPr>
              <a:t>echo</a:t>
            </a:r>
            <a:r>
              <a:rPr dirty="0" sz="1400" spc="-6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DD1144"/>
                </a:solidFill>
                <a:latin typeface="Consolas"/>
                <a:cs typeface="Consolas"/>
              </a:rPr>
              <a:t>"Compiling</a:t>
            </a:r>
            <a:r>
              <a:rPr dirty="0" sz="1400" spc="-55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DD1144"/>
                </a:solidFill>
                <a:latin typeface="Consolas"/>
                <a:cs typeface="Consolas"/>
              </a:rPr>
              <a:t>the</a:t>
            </a:r>
            <a:r>
              <a:rPr dirty="0" sz="1400" spc="-55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DD1144"/>
                </a:solidFill>
                <a:latin typeface="Consolas"/>
                <a:cs typeface="Consolas"/>
              </a:rPr>
              <a:t>code..."</a:t>
            </a:r>
            <a:endParaRPr sz="1400">
              <a:latin typeface="Consolas"/>
              <a:cs typeface="Consolas"/>
            </a:endParaRPr>
          </a:p>
          <a:p>
            <a:pPr marL="209550" indent="-196850">
              <a:lnSpc>
                <a:spcPct val="100000"/>
              </a:lnSpc>
              <a:spcBef>
                <a:spcPts val="15"/>
              </a:spcBef>
              <a:buClr>
                <a:srgbClr val="2D2D2D"/>
              </a:buClr>
              <a:buChar char="-"/>
              <a:tabLst>
                <a:tab pos="209550" algn="l"/>
              </a:tabLst>
            </a:pPr>
            <a:r>
              <a:rPr dirty="0" sz="1400">
                <a:solidFill>
                  <a:srgbClr val="DD1144"/>
                </a:solidFill>
                <a:latin typeface="Consolas"/>
                <a:cs typeface="Consolas"/>
              </a:rPr>
              <a:t>echo</a:t>
            </a:r>
            <a:r>
              <a:rPr dirty="0" sz="1400" spc="-6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DD1144"/>
                </a:solidFill>
                <a:latin typeface="Consolas"/>
                <a:cs typeface="Consolas"/>
              </a:rPr>
              <a:t>"Compile</a:t>
            </a:r>
            <a:r>
              <a:rPr dirty="0" sz="1400" spc="-6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DD1144"/>
                </a:solidFill>
                <a:latin typeface="Consolas"/>
                <a:cs typeface="Consolas"/>
              </a:rPr>
              <a:t>complete."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343657" y="4780915"/>
            <a:ext cx="7109459" cy="4546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# This</a:t>
            </a:r>
            <a:r>
              <a:rPr dirty="0" sz="1400" spc="-3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job</a:t>
            </a:r>
            <a:r>
              <a:rPr dirty="0" sz="1400" spc="-3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runs</a:t>
            </a:r>
            <a:r>
              <a:rPr dirty="0" sz="1400" spc="-3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in the</a:t>
            </a:r>
            <a:r>
              <a:rPr dirty="0" sz="1400" spc="-3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test</a:t>
            </a:r>
            <a:r>
              <a:rPr dirty="0" sz="1400" spc="-3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spc="-10" i="1">
                <a:solidFill>
                  <a:srgbClr val="999987"/>
                </a:solidFill>
                <a:latin typeface="Consolas"/>
                <a:cs typeface="Consolas"/>
              </a:rPr>
              <a:t>stage.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#</a:t>
            </a:r>
            <a:r>
              <a:rPr dirty="0" sz="1400" spc="-1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It</a:t>
            </a:r>
            <a:r>
              <a:rPr dirty="0" sz="1400" spc="-3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only</a:t>
            </a:r>
            <a:r>
              <a:rPr dirty="0" sz="1400" spc="-4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starts</a:t>
            </a:r>
            <a:r>
              <a:rPr dirty="0" sz="1400" spc="-4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when</a:t>
            </a:r>
            <a:r>
              <a:rPr dirty="0" sz="1400" spc="-4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the</a:t>
            </a:r>
            <a:r>
              <a:rPr dirty="0" sz="1400" spc="-3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job</a:t>
            </a:r>
            <a:r>
              <a:rPr dirty="0" sz="1400" spc="-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in</a:t>
            </a:r>
            <a:r>
              <a:rPr dirty="0" sz="1400" spc="-4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the</a:t>
            </a:r>
            <a:r>
              <a:rPr dirty="0" sz="1400" spc="-4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build</a:t>
            </a:r>
            <a:r>
              <a:rPr dirty="0" sz="1400" spc="-4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stage</a:t>
            </a:r>
            <a:r>
              <a:rPr dirty="0" sz="1400" spc="-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i="1">
                <a:solidFill>
                  <a:srgbClr val="999987"/>
                </a:solidFill>
                <a:latin typeface="Consolas"/>
                <a:cs typeface="Consolas"/>
              </a:rPr>
              <a:t>completes</a:t>
            </a:r>
            <a:r>
              <a:rPr dirty="0" sz="1400" spc="-3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400" spc="-10" i="1">
                <a:solidFill>
                  <a:srgbClr val="999987"/>
                </a:solidFill>
                <a:latin typeface="Consolas"/>
                <a:cs typeface="Consolas"/>
              </a:rPr>
              <a:t>successfully.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74319" y="4780915"/>
            <a:ext cx="1399540" cy="669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08915" marR="5080" indent="-196850">
              <a:lnSpc>
                <a:spcPct val="100800"/>
              </a:lnSpc>
              <a:spcBef>
                <a:spcPts val="90"/>
              </a:spcBef>
            </a:pPr>
            <a:r>
              <a:rPr dirty="0" sz="1400" spc="-20">
                <a:solidFill>
                  <a:srgbClr val="2D2D2D"/>
                </a:solidFill>
                <a:latin typeface="Consolas"/>
                <a:cs typeface="Consolas"/>
              </a:rPr>
              <a:t>unit-</a:t>
            </a:r>
            <a:r>
              <a:rPr dirty="0" sz="1400" spc="-10">
                <a:solidFill>
                  <a:srgbClr val="2D2D2D"/>
                </a:solidFill>
                <a:latin typeface="Consolas"/>
                <a:cs typeface="Consolas"/>
              </a:rPr>
              <a:t>test-</a:t>
            </a:r>
            <a:r>
              <a:rPr dirty="0" sz="1400" spc="-20">
                <a:solidFill>
                  <a:srgbClr val="2D2D2D"/>
                </a:solidFill>
                <a:latin typeface="Consolas"/>
                <a:cs typeface="Consolas"/>
              </a:rPr>
              <a:t>job: </a:t>
            </a:r>
            <a:r>
              <a:rPr dirty="0" sz="1400">
                <a:solidFill>
                  <a:srgbClr val="2D2D2D"/>
                </a:solidFill>
                <a:latin typeface="Consolas"/>
                <a:cs typeface="Consolas"/>
              </a:rPr>
              <a:t>stage:</a:t>
            </a:r>
            <a:r>
              <a:rPr dirty="0" sz="1400" spc="-75">
                <a:solidFill>
                  <a:srgbClr val="2D2D2D"/>
                </a:solidFill>
                <a:latin typeface="Consolas"/>
                <a:cs typeface="Consolas"/>
              </a:rPr>
              <a:t> </a:t>
            </a:r>
            <a:r>
              <a:rPr dirty="0" sz="1400" spc="-20">
                <a:solidFill>
                  <a:srgbClr val="DD1144"/>
                </a:solidFill>
                <a:latin typeface="Consolas"/>
                <a:cs typeface="Consolas"/>
              </a:rPr>
              <a:t>test </a:t>
            </a:r>
            <a:r>
              <a:rPr dirty="0" sz="1400" spc="-10">
                <a:solidFill>
                  <a:srgbClr val="2D2D2D"/>
                </a:solidFill>
                <a:latin typeface="Consolas"/>
                <a:cs typeface="Consolas"/>
              </a:rPr>
              <a:t>script: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117803" y="5425541"/>
            <a:ext cx="2912745" cy="5099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31775" indent="-219075">
              <a:lnSpc>
                <a:spcPct val="100000"/>
              </a:lnSpc>
              <a:spcBef>
                <a:spcPts val="135"/>
              </a:spcBef>
              <a:buClr>
                <a:srgbClr val="2D2D2D"/>
              </a:buClr>
              <a:buChar char="-"/>
              <a:tabLst>
                <a:tab pos="231775" algn="l"/>
              </a:tabLst>
            </a:pPr>
            <a:r>
              <a:rPr dirty="0" sz="1550" b="1">
                <a:solidFill>
                  <a:srgbClr val="DD1144"/>
                </a:solidFill>
                <a:latin typeface="Consolas"/>
                <a:cs typeface="Consolas"/>
              </a:rPr>
              <a:t>vendor/bin/phpunit</a:t>
            </a:r>
            <a:r>
              <a:rPr dirty="0" sz="1550" spc="355" b="1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dirty="0" sz="1550" spc="-20" b="1">
                <a:solidFill>
                  <a:srgbClr val="DD1144"/>
                </a:solidFill>
                <a:latin typeface="Consolas"/>
                <a:cs typeface="Consolas"/>
              </a:rPr>
              <a:t>tests</a:t>
            </a:r>
            <a:endParaRPr sz="1550">
              <a:latin typeface="Consolas"/>
              <a:cs typeface="Consolas"/>
            </a:endParaRPr>
          </a:p>
          <a:p>
            <a:pPr marL="231775" indent="-219075">
              <a:lnSpc>
                <a:spcPct val="100000"/>
              </a:lnSpc>
              <a:spcBef>
                <a:spcPts val="50"/>
              </a:spcBef>
              <a:buClr>
                <a:srgbClr val="2D2D2D"/>
              </a:buClr>
              <a:buChar char="-"/>
              <a:tabLst>
                <a:tab pos="231775" algn="l"/>
              </a:tabLst>
            </a:pPr>
            <a:r>
              <a:rPr dirty="0" sz="1550" b="1">
                <a:solidFill>
                  <a:srgbClr val="DD1144"/>
                </a:solidFill>
                <a:latin typeface="Consolas"/>
                <a:cs typeface="Consolas"/>
              </a:rPr>
              <a:t>echo</a:t>
            </a:r>
            <a:r>
              <a:rPr dirty="0" sz="1550" spc="110" b="1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DD1144"/>
                </a:solidFill>
                <a:latin typeface="Consolas"/>
                <a:cs typeface="Consolas"/>
              </a:rPr>
              <a:t>"tests</a:t>
            </a:r>
            <a:r>
              <a:rPr dirty="0" sz="1550" spc="135" b="1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dirty="0" sz="1550" spc="-10" b="1">
                <a:solidFill>
                  <a:srgbClr val="DD1144"/>
                </a:solidFill>
                <a:latin typeface="Consolas"/>
                <a:cs typeface="Consolas"/>
              </a:rPr>
              <a:t>terminés"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98754" y="1341530"/>
            <a:ext cx="10743565" cy="117348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Créer</a:t>
            </a:r>
            <a:r>
              <a:rPr dirty="0" sz="1550" spc="4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dirty="0" sz="1550" spc="5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07842"/>
                </a:solidFill>
                <a:latin typeface="Calibri"/>
                <a:cs typeface="Calibri"/>
              </a:rPr>
              <a:t>pipeline</a:t>
            </a:r>
            <a:endParaRPr sz="1550">
              <a:latin typeface="Calibri"/>
              <a:cs typeface="Calibri"/>
            </a:endParaRPr>
          </a:p>
          <a:p>
            <a:pPr marL="187960">
              <a:lnSpc>
                <a:spcPct val="100000"/>
              </a:lnSpc>
              <a:spcBef>
                <a:spcPts val="204"/>
              </a:spcBef>
            </a:pPr>
            <a:r>
              <a:rPr dirty="0" sz="1400">
                <a:latin typeface="Calibri"/>
                <a:cs typeface="Calibri"/>
              </a:rPr>
              <a:t>Pour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cet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pipeline,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on</a:t>
            </a:r>
            <a:r>
              <a:rPr dirty="0" sz="1400" spc="-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va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configurer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deux étapes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(stages)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build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test</a:t>
            </a:r>
            <a:endParaRPr sz="1400">
              <a:latin typeface="Calibri"/>
              <a:cs typeface="Calibri"/>
            </a:endParaRPr>
          </a:p>
          <a:p>
            <a:pPr marL="475615" indent="-287655">
              <a:lnSpc>
                <a:spcPct val="100000"/>
              </a:lnSpc>
              <a:spcBef>
                <a:spcPts val="15"/>
              </a:spcBef>
              <a:buFont typeface="Consolas"/>
              <a:buChar char="-"/>
              <a:tabLst>
                <a:tab pos="475615" algn="l"/>
              </a:tabLst>
            </a:pPr>
            <a:r>
              <a:rPr dirty="0" sz="1400" spc="-35" b="1">
                <a:solidFill>
                  <a:srgbClr val="2D2D2D"/>
                </a:solidFill>
                <a:latin typeface="Consolas"/>
                <a:cs typeface="Consolas"/>
              </a:rPr>
              <a:t>build-</a:t>
            </a:r>
            <a:r>
              <a:rPr dirty="0" sz="1400" b="1">
                <a:solidFill>
                  <a:srgbClr val="2D2D2D"/>
                </a:solidFill>
                <a:latin typeface="Consolas"/>
                <a:cs typeface="Consolas"/>
              </a:rPr>
              <a:t>job</a:t>
            </a:r>
            <a:r>
              <a:rPr dirty="0" sz="1400" spc="80" b="1">
                <a:solidFill>
                  <a:srgbClr val="2D2D2D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l’exécution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 cette tâche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consiste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à</a:t>
            </a:r>
            <a:r>
              <a:rPr dirty="0" sz="1400" spc="-10">
                <a:latin typeface="Calibri"/>
                <a:cs typeface="Calibri"/>
              </a:rPr>
              <a:t> afficher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deux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messages</a:t>
            </a:r>
            <a:endParaRPr sz="1400">
              <a:latin typeface="Calibri"/>
              <a:cs typeface="Calibri"/>
            </a:endParaRPr>
          </a:p>
          <a:p>
            <a:pPr marL="475615" indent="-287655">
              <a:lnSpc>
                <a:spcPts val="1670"/>
              </a:lnSpc>
              <a:spcBef>
                <a:spcPts val="10"/>
              </a:spcBef>
              <a:buFont typeface="Consolas"/>
              <a:buChar char="-"/>
              <a:tabLst>
                <a:tab pos="475615" algn="l"/>
              </a:tabLst>
            </a:pPr>
            <a:r>
              <a:rPr dirty="0" sz="1400" spc="-35" b="1">
                <a:solidFill>
                  <a:srgbClr val="2D2D2D"/>
                </a:solidFill>
                <a:latin typeface="Consolas"/>
                <a:cs typeface="Consolas"/>
              </a:rPr>
              <a:t>unit-</a:t>
            </a:r>
            <a:r>
              <a:rPr dirty="0" sz="1400" spc="-30" b="1">
                <a:solidFill>
                  <a:srgbClr val="2D2D2D"/>
                </a:solidFill>
                <a:latin typeface="Consolas"/>
                <a:cs typeface="Consolas"/>
              </a:rPr>
              <a:t>test-</a:t>
            </a:r>
            <a:r>
              <a:rPr dirty="0" sz="1400" b="1">
                <a:solidFill>
                  <a:srgbClr val="2D2D2D"/>
                </a:solidFill>
                <a:latin typeface="Consolas"/>
                <a:cs typeface="Consolas"/>
              </a:rPr>
              <a:t>job</a:t>
            </a:r>
            <a:r>
              <a:rPr dirty="0" sz="1400">
                <a:solidFill>
                  <a:srgbClr val="2D2D2D"/>
                </a:solidFill>
                <a:latin typeface="Consolas"/>
                <a:cs typeface="Consolas"/>
              </a:rPr>
              <a:t>:</a:t>
            </a:r>
            <a:r>
              <a:rPr dirty="0" sz="1400" spc="65">
                <a:solidFill>
                  <a:srgbClr val="2D2D2D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alibri"/>
                <a:cs typeface="Calibri"/>
              </a:rPr>
              <a:t>Cette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tâche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lancera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phpunit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pour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executer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les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tests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qui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sont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placés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sous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dossier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tests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et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affichera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par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suite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message</a:t>
            </a:r>
            <a:r>
              <a:rPr dirty="0" sz="1400" spc="260">
                <a:latin typeface="Calibri"/>
                <a:cs typeface="Calibri"/>
              </a:rPr>
              <a:t> </a:t>
            </a:r>
            <a:r>
              <a:rPr dirty="0" sz="1400" spc="-5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476250">
              <a:lnSpc>
                <a:spcPts val="1670"/>
              </a:lnSpc>
            </a:pPr>
            <a:r>
              <a:rPr dirty="0" sz="1400">
                <a:latin typeface="Calibri"/>
                <a:cs typeface="Calibri"/>
              </a:rPr>
              <a:t>tests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terminus.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"/>
              <a:ext cx="12193523" cy="684885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75488" y="1312164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11118723" y="0"/>
                  </a:moveTo>
                  <a:lnTo>
                    <a:pt x="0" y="0"/>
                  </a:lnTo>
                  <a:lnTo>
                    <a:pt x="0" y="5152516"/>
                  </a:lnTo>
                  <a:lnTo>
                    <a:pt x="11118723" y="5152516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5488" y="1312164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0" y="5152516"/>
                  </a:moveTo>
                  <a:lnTo>
                    <a:pt x="11118723" y="5152516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152516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2296" y="5020055"/>
              <a:ext cx="393700" cy="1234440"/>
            </a:xfrm>
            <a:custGeom>
              <a:avLst/>
              <a:gdLst/>
              <a:ahLst/>
              <a:cxnLst/>
              <a:rect l="l" t="t" r="r" b="b"/>
              <a:pathLst>
                <a:path w="393700" h="1234439">
                  <a:moveTo>
                    <a:pt x="393103" y="0"/>
                  </a:moveTo>
                  <a:lnTo>
                    <a:pt x="0" y="0"/>
                  </a:lnTo>
                  <a:lnTo>
                    <a:pt x="0" y="988479"/>
                  </a:lnTo>
                  <a:lnTo>
                    <a:pt x="3163" y="1032662"/>
                  </a:lnTo>
                  <a:lnTo>
                    <a:pt x="12293" y="1074229"/>
                  </a:lnTo>
                  <a:lnTo>
                    <a:pt x="26830" y="1112507"/>
                  </a:lnTo>
                  <a:lnTo>
                    <a:pt x="46227" y="1146810"/>
                  </a:lnTo>
                  <a:lnTo>
                    <a:pt x="97345" y="1200658"/>
                  </a:lnTo>
                  <a:lnTo>
                    <a:pt x="161213" y="1230249"/>
                  </a:lnTo>
                  <a:lnTo>
                    <a:pt x="196545" y="1234211"/>
                  </a:lnTo>
                  <a:lnTo>
                    <a:pt x="393103" y="1234211"/>
                  </a:lnTo>
                  <a:lnTo>
                    <a:pt x="393103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sz="1900" spc="-7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6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339596" y="342900"/>
            <a:ext cx="9514840" cy="4585970"/>
            <a:chOff x="1339596" y="342900"/>
            <a:chExt cx="9514840" cy="458597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9596" y="2619755"/>
              <a:ext cx="9514332" cy="230886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9093" rIns="0" bIns="0" rtlCol="0" vert="horz">
            <a:spAutoFit/>
          </a:bodyPr>
          <a:lstStyle/>
          <a:p>
            <a:pPr marL="59055">
              <a:lnSpc>
                <a:spcPct val="100000"/>
              </a:lnSpc>
              <a:spcBef>
                <a:spcPts val="114"/>
              </a:spcBef>
            </a:pPr>
            <a:r>
              <a:rPr dirty="0"/>
              <a:t>02.</a:t>
            </a:r>
            <a:r>
              <a:rPr dirty="0" spc="-30"/>
              <a:t> </a:t>
            </a:r>
            <a:r>
              <a:rPr dirty="0"/>
              <a:t>Mettre</a:t>
            </a:r>
            <a:r>
              <a:rPr dirty="0" spc="-70"/>
              <a:t> </a:t>
            </a:r>
            <a:r>
              <a:rPr dirty="0"/>
              <a:t>en</a:t>
            </a:r>
            <a:r>
              <a:rPr dirty="0" spc="-25"/>
              <a:t> </a:t>
            </a:r>
            <a:r>
              <a:rPr dirty="0"/>
              <a:t>place</a:t>
            </a:r>
            <a:r>
              <a:rPr dirty="0" spc="-75"/>
              <a:t> </a:t>
            </a:r>
            <a:r>
              <a:rPr dirty="0"/>
              <a:t>la</a:t>
            </a:r>
            <a:r>
              <a:rPr dirty="0" spc="425"/>
              <a:t> </a:t>
            </a:r>
            <a:r>
              <a:rPr dirty="0"/>
              <a:t>CI/CD</a:t>
            </a:r>
            <a:r>
              <a:rPr dirty="0" spc="-114"/>
              <a:t> </a:t>
            </a:r>
            <a:r>
              <a:rPr dirty="0"/>
              <a:t>avec</a:t>
            </a:r>
            <a:r>
              <a:rPr dirty="0" spc="-65"/>
              <a:t> </a:t>
            </a:r>
            <a:r>
              <a:rPr dirty="0"/>
              <a:t>Gitlab</a:t>
            </a:r>
            <a:r>
              <a:rPr dirty="0" spc="-90"/>
              <a:t> </a:t>
            </a:r>
            <a:r>
              <a:rPr dirty="0" spc="-50"/>
              <a:t>:</a:t>
            </a:r>
          </a:p>
          <a:p>
            <a:pPr marL="59055">
              <a:lnSpc>
                <a:spcPct val="100000"/>
              </a:lnSpc>
              <a:spcBef>
                <a:spcPts val="70"/>
              </a:spcBef>
            </a:pPr>
            <a:r>
              <a:rPr dirty="0" sz="1550"/>
              <a:t>Manipulation</a:t>
            </a:r>
            <a:r>
              <a:rPr dirty="0" sz="1550" spc="35"/>
              <a:t> </a:t>
            </a:r>
            <a:r>
              <a:rPr dirty="0" sz="1550"/>
              <a:t>du</a:t>
            </a:r>
            <a:r>
              <a:rPr dirty="0" sz="1550" spc="130"/>
              <a:t> </a:t>
            </a:r>
            <a:r>
              <a:rPr dirty="0" sz="1550" spc="-10"/>
              <a:t>pipeline</a:t>
            </a:r>
            <a:endParaRPr sz="1550"/>
          </a:p>
        </p:txBody>
      </p:sp>
      <p:sp>
        <p:nvSpPr>
          <p:cNvPr id="13" name="object 13" descr=""/>
          <p:cNvSpPr txBox="1"/>
          <p:nvPr/>
        </p:nvSpPr>
        <p:spPr>
          <a:xfrm>
            <a:off x="2367533" y="6590486"/>
            <a:ext cx="196278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10">
                <a:solidFill>
                  <a:srgbClr val="ADABAB"/>
                </a:solidFill>
                <a:latin typeface="Calibri"/>
                <a:cs typeface="Calibri"/>
              </a:rPr>
              <a:t>Copyright</a:t>
            </a:r>
            <a:r>
              <a:rPr dirty="0" sz="1000" spc="-7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 Tout</a:t>
            </a:r>
            <a:r>
              <a:rPr dirty="0" sz="1000" spc="-3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droit</a:t>
            </a:r>
            <a:r>
              <a:rPr dirty="0" sz="1000" spc="-7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réservé</a:t>
            </a:r>
            <a:r>
              <a:rPr dirty="0" sz="1000" spc="-5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</a:t>
            </a:r>
            <a:r>
              <a:rPr dirty="0" sz="1000" spc="-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AD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735">
              <a:lnSpc>
                <a:spcPts val="1055"/>
              </a:lnSpc>
            </a:pPr>
            <a:fld id="{81D60167-4931-47E6-BA6A-407CBD079E47}" type="slidenum">
              <a:rPr dirty="0" spc="-25"/>
              <a:t>48</a:t>
            </a:fld>
          </a:p>
        </p:txBody>
      </p:sp>
      <p:sp>
        <p:nvSpPr>
          <p:cNvPr id="12" name="object 12" descr=""/>
          <p:cNvSpPr txBox="1"/>
          <p:nvPr/>
        </p:nvSpPr>
        <p:spPr>
          <a:xfrm>
            <a:off x="498754" y="1341530"/>
            <a:ext cx="5782310" cy="74803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Démarrer</a:t>
            </a:r>
            <a:r>
              <a:rPr dirty="0" sz="1550" spc="6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dirty="0" sz="1550" spc="9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07842"/>
                </a:solidFill>
                <a:latin typeface="Calibri"/>
                <a:cs typeface="Calibri"/>
              </a:rPr>
              <a:t>pipeline</a:t>
            </a:r>
            <a:endParaRPr sz="1550">
              <a:latin typeface="Calibri"/>
              <a:cs typeface="Calibri"/>
            </a:endParaRPr>
          </a:p>
          <a:p>
            <a:pPr marL="475615" indent="-28765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475615" algn="l"/>
              </a:tabLst>
            </a:pPr>
            <a:r>
              <a:rPr dirty="0" sz="1400">
                <a:latin typeface="Calibri"/>
                <a:cs typeface="Calibri"/>
              </a:rPr>
              <a:t>Sous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l’invite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commande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windows,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tapez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35" b="1">
                <a:latin typeface="Consolas"/>
                <a:cs typeface="Consolas"/>
              </a:rPr>
              <a:t>gitlab-</a:t>
            </a:r>
            <a:r>
              <a:rPr dirty="0" sz="1400" b="1">
                <a:latin typeface="Consolas"/>
                <a:cs typeface="Consolas"/>
              </a:rPr>
              <a:t>runner.exe</a:t>
            </a:r>
            <a:r>
              <a:rPr dirty="0" sz="1400" spc="100" b="1">
                <a:latin typeface="Consolas"/>
                <a:cs typeface="Consolas"/>
              </a:rPr>
              <a:t> </a:t>
            </a:r>
            <a:r>
              <a:rPr dirty="0" sz="1400" spc="-25" b="1">
                <a:latin typeface="Consolas"/>
                <a:cs typeface="Consolas"/>
              </a:rPr>
              <a:t>run</a:t>
            </a:r>
            <a:endParaRPr sz="1400">
              <a:latin typeface="Consolas"/>
              <a:cs typeface="Consolas"/>
            </a:endParaRPr>
          </a:p>
          <a:p>
            <a:pPr marL="475615" indent="-28765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475615" algn="l"/>
              </a:tabLst>
            </a:pPr>
            <a:r>
              <a:rPr dirty="0" sz="1400">
                <a:latin typeface="Calibri"/>
                <a:cs typeface="Calibri"/>
              </a:rPr>
              <a:t>En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Gitlab;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Sous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menu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CI/CD-</a:t>
            </a:r>
            <a:r>
              <a:rPr dirty="0" sz="1400" spc="-10">
                <a:latin typeface="Calibri"/>
                <a:cs typeface="Calibri"/>
              </a:rPr>
              <a:t>&gt;Pipelines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cliquez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«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Run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pipeline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»: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"/>
              <a:ext cx="12193523" cy="684885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75488" y="1312164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11118723" y="0"/>
                  </a:moveTo>
                  <a:lnTo>
                    <a:pt x="0" y="0"/>
                  </a:lnTo>
                  <a:lnTo>
                    <a:pt x="0" y="5152516"/>
                  </a:lnTo>
                  <a:lnTo>
                    <a:pt x="11118723" y="5152516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5488" y="1312164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0" y="5152516"/>
                  </a:moveTo>
                  <a:lnTo>
                    <a:pt x="11118723" y="5152516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152516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2296" y="5020055"/>
              <a:ext cx="393700" cy="1234440"/>
            </a:xfrm>
            <a:custGeom>
              <a:avLst/>
              <a:gdLst/>
              <a:ahLst/>
              <a:cxnLst/>
              <a:rect l="l" t="t" r="r" b="b"/>
              <a:pathLst>
                <a:path w="393700" h="1234439">
                  <a:moveTo>
                    <a:pt x="393103" y="0"/>
                  </a:moveTo>
                  <a:lnTo>
                    <a:pt x="0" y="0"/>
                  </a:lnTo>
                  <a:lnTo>
                    <a:pt x="0" y="988479"/>
                  </a:lnTo>
                  <a:lnTo>
                    <a:pt x="3163" y="1032662"/>
                  </a:lnTo>
                  <a:lnTo>
                    <a:pt x="12293" y="1074229"/>
                  </a:lnTo>
                  <a:lnTo>
                    <a:pt x="26830" y="1112507"/>
                  </a:lnTo>
                  <a:lnTo>
                    <a:pt x="46227" y="1146810"/>
                  </a:lnTo>
                  <a:lnTo>
                    <a:pt x="97345" y="1200658"/>
                  </a:lnTo>
                  <a:lnTo>
                    <a:pt x="161213" y="1230249"/>
                  </a:lnTo>
                  <a:lnTo>
                    <a:pt x="196545" y="1234211"/>
                  </a:lnTo>
                  <a:lnTo>
                    <a:pt x="393103" y="1234211"/>
                  </a:lnTo>
                  <a:lnTo>
                    <a:pt x="393103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sz="1900" spc="-7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6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618488" y="342900"/>
            <a:ext cx="9002395" cy="5824855"/>
            <a:chOff x="1618488" y="342900"/>
            <a:chExt cx="9002395" cy="582485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488" y="2363723"/>
              <a:ext cx="8439912" cy="380390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9093" rIns="0" bIns="0" rtlCol="0" vert="horz">
            <a:spAutoFit/>
          </a:bodyPr>
          <a:lstStyle/>
          <a:p>
            <a:pPr marL="59055">
              <a:lnSpc>
                <a:spcPct val="100000"/>
              </a:lnSpc>
              <a:spcBef>
                <a:spcPts val="114"/>
              </a:spcBef>
            </a:pPr>
            <a:r>
              <a:rPr dirty="0"/>
              <a:t>02.</a:t>
            </a:r>
            <a:r>
              <a:rPr dirty="0" spc="-30"/>
              <a:t> </a:t>
            </a:r>
            <a:r>
              <a:rPr dirty="0"/>
              <a:t>Mettre</a:t>
            </a:r>
            <a:r>
              <a:rPr dirty="0" spc="-70"/>
              <a:t> </a:t>
            </a:r>
            <a:r>
              <a:rPr dirty="0"/>
              <a:t>en</a:t>
            </a:r>
            <a:r>
              <a:rPr dirty="0" spc="-25"/>
              <a:t> </a:t>
            </a:r>
            <a:r>
              <a:rPr dirty="0"/>
              <a:t>place</a:t>
            </a:r>
            <a:r>
              <a:rPr dirty="0" spc="-75"/>
              <a:t> </a:t>
            </a:r>
            <a:r>
              <a:rPr dirty="0"/>
              <a:t>la</a:t>
            </a:r>
            <a:r>
              <a:rPr dirty="0" spc="425"/>
              <a:t> </a:t>
            </a:r>
            <a:r>
              <a:rPr dirty="0"/>
              <a:t>CI/CD</a:t>
            </a:r>
            <a:r>
              <a:rPr dirty="0" spc="-114"/>
              <a:t> </a:t>
            </a:r>
            <a:r>
              <a:rPr dirty="0"/>
              <a:t>avec</a:t>
            </a:r>
            <a:r>
              <a:rPr dirty="0" spc="-65"/>
              <a:t> </a:t>
            </a:r>
            <a:r>
              <a:rPr dirty="0"/>
              <a:t>Gitlab</a:t>
            </a:r>
            <a:r>
              <a:rPr dirty="0" spc="-90"/>
              <a:t> </a:t>
            </a:r>
            <a:r>
              <a:rPr dirty="0" spc="-50"/>
              <a:t>:</a:t>
            </a:r>
          </a:p>
          <a:p>
            <a:pPr marL="59055">
              <a:lnSpc>
                <a:spcPct val="100000"/>
              </a:lnSpc>
              <a:spcBef>
                <a:spcPts val="70"/>
              </a:spcBef>
            </a:pPr>
            <a:r>
              <a:rPr dirty="0" sz="1550"/>
              <a:t>Manipulation</a:t>
            </a:r>
            <a:r>
              <a:rPr dirty="0" sz="1550" spc="35"/>
              <a:t> </a:t>
            </a:r>
            <a:r>
              <a:rPr dirty="0" sz="1550"/>
              <a:t>du</a:t>
            </a:r>
            <a:r>
              <a:rPr dirty="0" sz="1550" spc="130"/>
              <a:t> </a:t>
            </a:r>
            <a:r>
              <a:rPr dirty="0" sz="1550" spc="-10"/>
              <a:t>pipeline</a:t>
            </a:r>
            <a:endParaRPr sz="1550"/>
          </a:p>
        </p:txBody>
      </p:sp>
      <p:sp>
        <p:nvSpPr>
          <p:cNvPr id="13" name="object 13" descr=""/>
          <p:cNvSpPr txBox="1"/>
          <p:nvPr/>
        </p:nvSpPr>
        <p:spPr>
          <a:xfrm>
            <a:off x="2367533" y="6590486"/>
            <a:ext cx="196278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10">
                <a:solidFill>
                  <a:srgbClr val="ADABAB"/>
                </a:solidFill>
                <a:latin typeface="Calibri"/>
                <a:cs typeface="Calibri"/>
              </a:rPr>
              <a:t>Copyright</a:t>
            </a:r>
            <a:r>
              <a:rPr dirty="0" sz="1000" spc="-7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 Tout</a:t>
            </a:r>
            <a:r>
              <a:rPr dirty="0" sz="1000" spc="-3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droit</a:t>
            </a:r>
            <a:r>
              <a:rPr dirty="0" sz="1000" spc="-7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réservé</a:t>
            </a:r>
            <a:r>
              <a:rPr dirty="0" sz="1000" spc="-5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</a:t>
            </a:r>
            <a:r>
              <a:rPr dirty="0" sz="1000" spc="-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AD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735">
              <a:lnSpc>
                <a:spcPts val="1055"/>
              </a:lnSpc>
            </a:pPr>
            <a:fld id="{81D60167-4931-47E6-BA6A-407CBD079E47}" type="slidenum">
              <a:rPr dirty="0" spc="-25"/>
              <a:t>48</a:t>
            </a:fld>
          </a:p>
        </p:txBody>
      </p:sp>
      <p:sp>
        <p:nvSpPr>
          <p:cNvPr id="12" name="object 12" descr=""/>
          <p:cNvSpPr txBox="1"/>
          <p:nvPr/>
        </p:nvSpPr>
        <p:spPr>
          <a:xfrm>
            <a:off x="498754" y="1368678"/>
            <a:ext cx="5440045" cy="7727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Etat</a:t>
            </a:r>
            <a:r>
              <a:rPr dirty="0" sz="1550" spc="2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dirty="0" sz="1550" spc="5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07842"/>
                </a:solidFill>
                <a:latin typeface="Calibri"/>
                <a:cs typeface="Calibri"/>
              </a:rPr>
              <a:t>pipeline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550">
              <a:latin typeface="Calibri"/>
              <a:cs typeface="Calibri"/>
            </a:endParaRPr>
          </a:p>
          <a:p>
            <a:pPr marL="18796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On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peut </a:t>
            </a:r>
            <a:r>
              <a:rPr dirty="0" sz="1400" spc="-10">
                <a:latin typeface="Calibri"/>
                <a:cs typeface="Calibri"/>
              </a:rPr>
              <a:t>consulter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l’état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l’exécution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tâches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sous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menu </a:t>
            </a:r>
            <a:r>
              <a:rPr dirty="0" sz="1400" spc="-10" b="1">
                <a:latin typeface="Calibri"/>
                <a:cs typeface="Calibri"/>
              </a:rPr>
              <a:t>pipeline</a:t>
            </a:r>
            <a:r>
              <a:rPr dirty="0" sz="1400" spc="-1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"/>
              <a:ext cx="12193523" cy="684885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75488" y="1312164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11118723" y="0"/>
                  </a:moveTo>
                  <a:lnTo>
                    <a:pt x="0" y="0"/>
                  </a:lnTo>
                  <a:lnTo>
                    <a:pt x="0" y="5152516"/>
                  </a:lnTo>
                  <a:lnTo>
                    <a:pt x="11118723" y="5152516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5488" y="1312164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0" y="5152516"/>
                  </a:moveTo>
                  <a:lnTo>
                    <a:pt x="11118723" y="5152516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152516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2296" y="5020055"/>
              <a:ext cx="393700" cy="1234440"/>
            </a:xfrm>
            <a:custGeom>
              <a:avLst/>
              <a:gdLst/>
              <a:ahLst/>
              <a:cxnLst/>
              <a:rect l="l" t="t" r="r" b="b"/>
              <a:pathLst>
                <a:path w="393700" h="1234439">
                  <a:moveTo>
                    <a:pt x="393103" y="0"/>
                  </a:moveTo>
                  <a:lnTo>
                    <a:pt x="0" y="0"/>
                  </a:lnTo>
                  <a:lnTo>
                    <a:pt x="0" y="988479"/>
                  </a:lnTo>
                  <a:lnTo>
                    <a:pt x="3163" y="1032662"/>
                  </a:lnTo>
                  <a:lnTo>
                    <a:pt x="12293" y="1074229"/>
                  </a:lnTo>
                  <a:lnTo>
                    <a:pt x="26830" y="1112507"/>
                  </a:lnTo>
                  <a:lnTo>
                    <a:pt x="46227" y="1146810"/>
                  </a:lnTo>
                  <a:lnTo>
                    <a:pt x="97345" y="1200658"/>
                  </a:lnTo>
                  <a:lnTo>
                    <a:pt x="161213" y="1230249"/>
                  </a:lnTo>
                  <a:lnTo>
                    <a:pt x="196545" y="1234211"/>
                  </a:lnTo>
                  <a:lnTo>
                    <a:pt x="393103" y="1234211"/>
                  </a:lnTo>
                  <a:lnTo>
                    <a:pt x="393103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sz="1900" spc="-7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6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522475" y="342900"/>
            <a:ext cx="9098280" cy="5504815"/>
            <a:chOff x="1522475" y="342900"/>
            <a:chExt cx="9098280" cy="550481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2387" y="342900"/>
              <a:ext cx="658368" cy="65379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2475" y="3049523"/>
              <a:ext cx="9098280" cy="279806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9093" rIns="0" bIns="0" rtlCol="0" vert="horz">
            <a:spAutoFit/>
          </a:bodyPr>
          <a:lstStyle/>
          <a:p>
            <a:pPr marL="59055">
              <a:lnSpc>
                <a:spcPct val="100000"/>
              </a:lnSpc>
              <a:spcBef>
                <a:spcPts val="114"/>
              </a:spcBef>
            </a:pPr>
            <a:r>
              <a:rPr dirty="0"/>
              <a:t>02.</a:t>
            </a:r>
            <a:r>
              <a:rPr dirty="0" spc="-30"/>
              <a:t> </a:t>
            </a:r>
            <a:r>
              <a:rPr dirty="0"/>
              <a:t>Mettre</a:t>
            </a:r>
            <a:r>
              <a:rPr dirty="0" spc="-70"/>
              <a:t> </a:t>
            </a:r>
            <a:r>
              <a:rPr dirty="0"/>
              <a:t>en</a:t>
            </a:r>
            <a:r>
              <a:rPr dirty="0" spc="-25"/>
              <a:t> </a:t>
            </a:r>
            <a:r>
              <a:rPr dirty="0"/>
              <a:t>place</a:t>
            </a:r>
            <a:r>
              <a:rPr dirty="0" spc="-75"/>
              <a:t> </a:t>
            </a:r>
            <a:r>
              <a:rPr dirty="0"/>
              <a:t>la</a:t>
            </a:r>
            <a:r>
              <a:rPr dirty="0" spc="425"/>
              <a:t> </a:t>
            </a:r>
            <a:r>
              <a:rPr dirty="0"/>
              <a:t>CI/CD</a:t>
            </a:r>
            <a:r>
              <a:rPr dirty="0" spc="-114"/>
              <a:t> </a:t>
            </a:r>
            <a:r>
              <a:rPr dirty="0"/>
              <a:t>avec</a:t>
            </a:r>
            <a:r>
              <a:rPr dirty="0" spc="-65"/>
              <a:t> </a:t>
            </a:r>
            <a:r>
              <a:rPr dirty="0"/>
              <a:t>Gitlab</a:t>
            </a:r>
            <a:r>
              <a:rPr dirty="0" spc="-90"/>
              <a:t> </a:t>
            </a:r>
            <a:r>
              <a:rPr dirty="0" spc="-50"/>
              <a:t>:</a:t>
            </a:r>
          </a:p>
          <a:p>
            <a:pPr marL="59055">
              <a:lnSpc>
                <a:spcPct val="100000"/>
              </a:lnSpc>
              <a:spcBef>
                <a:spcPts val="70"/>
              </a:spcBef>
            </a:pPr>
            <a:r>
              <a:rPr dirty="0" sz="1550"/>
              <a:t>Manipulation</a:t>
            </a:r>
            <a:r>
              <a:rPr dirty="0" sz="1550" spc="35"/>
              <a:t> </a:t>
            </a:r>
            <a:r>
              <a:rPr dirty="0" sz="1550"/>
              <a:t>du</a:t>
            </a:r>
            <a:r>
              <a:rPr dirty="0" sz="1550" spc="130"/>
              <a:t> </a:t>
            </a:r>
            <a:r>
              <a:rPr dirty="0" sz="1550" spc="-10"/>
              <a:t>pipeline</a:t>
            </a:r>
            <a:endParaRPr sz="1550"/>
          </a:p>
        </p:txBody>
      </p:sp>
      <p:sp>
        <p:nvSpPr>
          <p:cNvPr id="13" name="object 13" descr=""/>
          <p:cNvSpPr txBox="1"/>
          <p:nvPr/>
        </p:nvSpPr>
        <p:spPr>
          <a:xfrm>
            <a:off x="2367533" y="6590486"/>
            <a:ext cx="196278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10">
                <a:solidFill>
                  <a:srgbClr val="ADABAB"/>
                </a:solidFill>
                <a:latin typeface="Calibri"/>
                <a:cs typeface="Calibri"/>
              </a:rPr>
              <a:t>Copyright</a:t>
            </a:r>
            <a:r>
              <a:rPr dirty="0" sz="1000" spc="-7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 Tout</a:t>
            </a:r>
            <a:r>
              <a:rPr dirty="0" sz="1000" spc="-3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droit</a:t>
            </a:r>
            <a:r>
              <a:rPr dirty="0" sz="1000" spc="-7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réservé</a:t>
            </a:r>
            <a:r>
              <a:rPr dirty="0" sz="1000" spc="-5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</a:t>
            </a:r>
            <a:r>
              <a:rPr dirty="0" sz="1000" spc="-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AD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735">
              <a:lnSpc>
                <a:spcPts val="1055"/>
              </a:lnSpc>
            </a:pPr>
            <a:fld id="{81D60167-4931-47E6-BA6A-407CBD079E47}" type="slidenum">
              <a:rPr dirty="0" spc="-25"/>
              <a:t>48</a:t>
            </a:fld>
          </a:p>
        </p:txBody>
      </p:sp>
      <p:sp>
        <p:nvSpPr>
          <p:cNvPr id="12" name="object 12" descr=""/>
          <p:cNvSpPr txBox="1"/>
          <p:nvPr/>
        </p:nvSpPr>
        <p:spPr>
          <a:xfrm>
            <a:off x="498754" y="1368678"/>
            <a:ext cx="5528945" cy="9874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Etat</a:t>
            </a:r>
            <a:r>
              <a:rPr dirty="0" sz="1550" spc="2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dirty="0" sz="1550" spc="5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07842"/>
                </a:solidFill>
                <a:latin typeface="Calibri"/>
                <a:cs typeface="Calibri"/>
              </a:rPr>
              <a:t>pipeline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550">
              <a:latin typeface="Calibri"/>
              <a:cs typeface="Calibri"/>
            </a:endParaRPr>
          </a:p>
          <a:p>
            <a:pPr marL="18796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On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peut,</a:t>
            </a:r>
            <a:r>
              <a:rPr dirty="0" sz="1400" spc="-10">
                <a:latin typeface="Calibri"/>
                <a:cs typeface="Calibri"/>
              </a:rPr>
              <a:t> également, consulter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détails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d’une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tâche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cliquant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dessous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87960">
              <a:lnSpc>
                <a:spcPct val="100000"/>
              </a:lnSpc>
              <a:spcBef>
                <a:spcPts val="15"/>
              </a:spcBef>
            </a:pPr>
            <a:r>
              <a:rPr dirty="0" sz="1400">
                <a:latin typeface="Calibri"/>
                <a:cs typeface="Calibri"/>
              </a:rPr>
              <a:t>-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Ci-</a:t>
            </a:r>
            <a:r>
              <a:rPr dirty="0" sz="1400">
                <a:latin typeface="Calibri"/>
                <a:cs typeface="Calibri"/>
              </a:rPr>
              <a:t>après,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détail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l’exécution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tâche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build-job</a:t>
            </a:r>
            <a:r>
              <a:rPr dirty="0" sz="1400" spc="-75" b="1">
                <a:latin typeface="Calibri"/>
                <a:cs typeface="Calibri"/>
              </a:rPr>
              <a:t> </a:t>
            </a:r>
            <a:r>
              <a:rPr dirty="0" sz="1400" spc="-5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"/>
              <a:ext cx="12193523" cy="684885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75488" y="1312164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11118723" y="0"/>
                  </a:moveTo>
                  <a:lnTo>
                    <a:pt x="0" y="0"/>
                  </a:lnTo>
                  <a:lnTo>
                    <a:pt x="0" y="5152516"/>
                  </a:lnTo>
                  <a:lnTo>
                    <a:pt x="11118723" y="5152516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5488" y="1312164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0" y="5152516"/>
                  </a:moveTo>
                  <a:lnTo>
                    <a:pt x="11118723" y="5152516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152516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2296" y="5020055"/>
              <a:ext cx="393700" cy="1234440"/>
            </a:xfrm>
            <a:custGeom>
              <a:avLst/>
              <a:gdLst/>
              <a:ahLst/>
              <a:cxnLst/>
              <a:rect l="l" t="t" r="r" b="b"/>
              <a:pathLst>
                <a:path w="393700" h="1234439">
                  <a:moveTo>
                    <a:pt x="393103" y="0"/>
                  </a:moveTo>
                  <a:lnTo>
                    <a:pt x="0" y="0"/>
                  </a:lnTo>
                  <a:lnTo>
                    <a:pt x="0" y="988479"/>
                  </a:lnTo>
                  <a:lnTo>
                    <a:pt x="3163" y="1032662"/>
                  </a:lnTo>
                  <a:lnTo>
                    <a:pt x="12293" y="1074229"/>
                  </a:lnTo>
                  <a:lnTo>
                    <a:pt x="26830" y="1112507"/>
                  </a:lnTo>
                  <a:lnTo>
                    <a:pt x="46227" y="1146810"/>
                  </a:lnTo>
                  <a:lnTo>
                    <a:pt x="97345" y="1200658"/>
                  </a:lnTo>
                  <a:lnTo>
                    <a:pt x="161213" y="1230249"/>
                  </a:lnTo>
                  <a:lnTo>
                    <a:pt x="196545" y="1234211"/>
                  </a:lnTo>
                  <a:lnTo>
                    <a:pt x="393103" y="1234211"/>
                  </a:lnTo>
                  <a:lnTo>
                    <a:pt x="393103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sz="1900" spc="-7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6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665476" y="342900"/>
            <a:ext cx="7955280" cy="5212080"/>
            <a:chOff x="2665476" y="342900"/>
            <a:chExt cx="7955280" cy="521208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5476" y="2752344"/>
              <a:ext cx="7182611" cy="280263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9093" rIns="0" bIns="0" rtlCol="0" vert="horz">
            <a:spAutoFit/>
          </a:bodyPr>
          <a:lstStyle/>
          <a:p>
            <a:pPr marL="59055">
              <a:lnSpc>
                <a:spcPct val="100000"/>
              </a:lnSpc>
              <a:spcBef>
                <a:spcPts val="114"/>
              </a:spcBef>
            </a:pPr>
            <a:r>
              <a:rPr dirty="0"/>
              <a:t>02.</a:t>
            </a:r>
            <a:r>
              <a:rPr dirty="0" spc="-30"/>
              <a:t> </a:t>
            </a:r>
            <a:r>
              <a:rPr dirty="0"/>
              <a:t>Mettre</a:t>
            </a:r>
            <a:r>
              <a:rPr dirty="0" spc="-70"/>
              <a:t> </a:t>
            </a:r>
            <a:r>
              <a:rPr dirty="0"/>
              <a:t>en</a:t>
            </a:r>
            <a:r>
              <a:rPr dirty="0" spc="-25"/>
              <a:t> </a:t>
            </a:r>
            <a:r>
              <a:rPr dirty="0"/>
              <a:t>place</a:t>
            </a:r>
            <a:r>
              <a:rPr dirty="0" spc="-75"/>
              <a:t> </a:t>
            </a:r>
            <a:r>
              <a:rPr dirty="0"/>
              <a:t>la</a:t>
            </a:r>
            <a:r>
              <a:rPr dirty="0" spc="425"/>
              <a:t> </a:t>
            </a:r>
            <a:r>
              <a:rPr dirty="0"/>
              <a:t>CI/CD</a:t>
            </a:r>
            <a:r>
              <a:rPr dirty="0" spc="-114"/>
              <a:t> </a:t>
            </a:r>
            <a:r>
              <a:rPr dirty="0"/>
              <a:t>avec</a:t>
            </a:r>
            <a:r>
              <a:rPr dirty="0" spc="-65"/>
              <a:t> </a:t>
            </a:r>
            <a:r>
              <a:rPr dirty="0"/>
              <a:t>Gitlab</a:t>
            </a:r>
            <a:r>
              <a:rPr dirty="0" spc="-90"/>
              <a:t> </a:t>
            </a:r>
            <a:r>
              <a:rPr dirty="0" spc="-50"/>
              <a:t>:</a:t>
            </a:r>
          </a:p>
          <a:p>
            <a:pPr marL="59055">
              <a:lnSpc>
                <a:spcPct val="100000"/>
              </a:lnSpc>
              <a:spcBef>
                <a:spcPts val="70"/>
              </a:spcBef>
            </a:pPr>
            <a:r>
              <a:rPr dirty="0" sz="1550"/>
              <a:t>Manipulation</a:t>
            </a:r>
            <a:r>
              <a:rPr dirty="0" sz="1550" spc="35"/>
              <a:t> </a:t>
            </a:r>
            <a:r>
              <a:rPr dirty="0" sz="1550"/>
              <a:t>du</a:t>
            </a:r>
            <a:r>
              <a:rPr dirty="0" sz="1550" spc="130"/>
              <a:t> </a:t>
            </a:r>
            <a:r>
              <a:rPr dirty="0" sz="1550" spc="-10"/>
              <a:t>pipeline</a:t>
            </a:r>
            <a:endParaRPr sz="1550"/>
          </a:p>
        </p:txBody>
      </p:sp>
      <p:sp>
        <p:nvSpPr>
          <p:cNvPr id="13" name="object 13" descr=""/>
          <p:cNvSpPr txBox="1"/>
          <p:nvPr/>
        </p:nvSpPr>
        <p:spPr>
          <a:xfrm>
            <a:off x="2367533" y="6590486"/>
            <a:ext cx="196278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10">
                <a:solidFill>
                  <a:srgbClr val="ADABAB"/>
                </a:solidFill>
                <a:latin typeface="Calibri"/>
                <a:cs typeface="Calibri"/>
              </a:rPr>
              <a:t>Copyright</a:t>
            </a:r>
            <a:r>
              <a:rPr dirty="0" sz="1000" spc="-7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 Tout</a:t>
            </a:r>
            <a:r>
              <a:rPr dirty="0" sz="1000" spc="-3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droit</a:t>
            </a:r>
            <a:r>
              <a:rPr dirty="0" sz="1000" spc="-7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réservé</a:t>
            </a:r>
            <a:r>
              <a:rPr dirty="0" sz="1000" spc="-5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</a:t>
            </a:r>
            <a:r>
              <a:rPr dirty="0" sz="1000" spc="-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AD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735">
              <a:lnSpc>
                <a:spcPts val="1055"/>
              </a:lnSpc>
            </a:pPr>
            <a:fld id="{81D60167-4931-47E6-BA6A-407CBD079E47}" type="slidenum">
              <a:rPr dirty="0" spc="-25"/>
              <a:t>48</a:t>
            </a:fld>
          </a:p>
        </p:txBody>
      </p:sp>
      <p:sp>
        <p:nvSpPr>
          <p:cNvPr id="12" name="object 12" descr=""/>
          <p:cNvSpPr txBox="1"/>
          <p:nvPr/>
        </p:nvSpPr>
        <p:spPr>
          <a:xfrm>
            <a:off x="498754" y="1368678"/>
            <a:ext cx="4465955" cy="7727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Etat</a:t>
            </a:r>
            <a:r>
              <a:rPr dirty="0" sz="1550" spc="2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dirty="0" sz="1550" spc="5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07842"/>
                </a:solidFill>
                <a:latin typeface="Calibri"/>
                <a:cs typeface="Calibri"/>
              </a:rPr>
              <a:t>pipeline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550">
              <a:latin typeface="Calibri"/>
              <a:cs typeface="Calibri"/>
            </a:endParaRPr>
          </a:p>
          <a:p>
            <a:pPr marL="18796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-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Ci-</a:t>
            </a:r>
            <a:r>
              <a:rPr dirty="0" sz="1400">
                <a:latin typeface="Calibri"/>
                <a:cs typeface="Calibri"/>
              </a:rPr>
              <a:t>après,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détail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l’exécution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 la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tâche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unit-</a:t>
            </a:r>
            <a:r>
              <a:rPr dirty="0" sz="1400" spc="-10" b="1">
                <a:latin typeface="Calibri"/>
                <a:cs typeface="Calibri"/>
              </a:rPr>
              <a:t>test-</a:t>
            </a:r>
            <a:r>
              <a:rPr dirty="0" sz="1400" b="1">
                <a:latin typeface="Calibri"/>
                <a:cs typeface="Calibri"/>
              </a:rPr>
              <a:t>job</a:t>
            </a:r>
            <a:r>
              <a:rPr dirty="0" sz="1400" spc="-100" b="1">
                <a:latin typeface="Calibri"/>
                <a:cs typeface="Calibri"/>
              </a:rPr>
              <a:t> </a:t>
            </a:r>
            <a:r>
              <a:rPr dirty="0" sz="1400" spc="-5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"/>
              <a:ext cx="12193523" cy="684885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75488" y="1312164"/>
              <a:ext cx="11118850" cy="5390515"/>
            </a:xfrm>
            <a:custGeom>
              <a:avLst/>
              <a:gdLst/>
              <a:ahLst/>
              <a:cxnLst/>
              <a:rect l="l" t="t" r="r" b="b"/>
              <a:pathLst>
                <a:path w="11118850" h="5390515">
                  <a:moveTo>
                    <a:pt x="11118723" y="0"/>
                  </a:moveTo>
                  <a:lnTo>
                    <a:pt x="0" y="0"/>
                  </a:lnTo>
                  <a:lnTo>
                    <a:pt x="0" y="5390261"/>
                  </a:lnTo>
                  <a:lnTo>
                    <a:pt x="11118723" y="5390261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5488" y="1312164"/>
              <a:ext cx="11118850" cy="5390515"/>
            </a:xfrm>
            <a:custGeom>
              <a:avLst/>
              <a:gdLst/>
              <a:ahLst/>
              <a:cxnLst/>
              <a:rect l="l" t="t" r="r" b="b"/>
              <a:pathLst>
                <a:path w="11118850" h="5390515">
                  <a:moveTo>
                    <a:pt x="0" y="5390261"/>
                  </a:moveTo>
                  <a:lnTo>
                    <a:pt x="11118723" y="5390261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390261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2296" y="5189220"/>
              <a:ext cx="393700" cy="1289685"/>
            </a:xfrm>
            <a:custGeom>
              <a:avLst/>
              <a:gdLst/>
              <a:ahLst/>
              <a:cxnLst/>
              <a:rect l="l" t="t" r="r" b="b"/>
              <a:pathLst>
                <a:path w="393700" h="1289685">
                  <a:moveTo>
                    <a:pt x="393103" y="0"/>
                  </a:moveTo>
                  <a:lnTo>
                    <a:pt x="0" y="0"/>
                  </a:lnTo>
                  <a:lnTo>
                    <a:pt x="0" y="1032421"/>
                  </a:lnTo>
                  <a:lnTo>
                    <a:pt x="3163" y="1078560"/>
                  </a:lnTo>
                  <a:lnTo>
                    <a:pt x="12293" y="1121968"/>
                  </a:lnTo>
                  <a:lnTo>
                    <a:pt x="26830" y="1161948"/>
                  </a:lnTo>
                  <a:lnTo>
                    <a:pt x="46227" y="1197775"/>
                  </a:lnTo>
                  <a:lnTo>
                    <a:pt x="69913" y="1228699"/>
                  </a:lnTo>
                  <a:lnTo>
                    <a:pt x="127965" y="1273009"/>
                  </a:lnTo>
                  <a:lnTo>
                    <a:pt x="196545" y="1289062"/>
                  </a:lnTo>
                  <a:lnTo>
                    <a:pt x="393103" y="1289062"/>
                  </a:lnTo>
                  <a:lnTo>
                    <a:pt x="393103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sz="1900" spc="-7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6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2388" y="342900"/>
            <a:ext cx="658368" cy="653796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554837" y="1229106"/>
            <a:ext cx="17379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07842"/>
                </a:solidFill>
                <a:latin typeface="Calibri"/>
                <a:cs typeface="Calibri"/>
              </a:rPr>
              <a:t>Exemple</a:t>
            </a:r>
            <a:r>
              <a:rPr dirty="0" sz="1400" spc="-12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dirty="0" sz="1400" spc="-15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7842"/>
                </a:solidFill>
                <a:latin typeface="Calibri"/>
                <a:cs typeface="Calibri"/>
              </a:rPr>
              <a:t>pipeline</a:t>
            </a:r>
            <a:r>
              <a:rPr dirty="0" sz="1400" spc="-120" b="1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dirty="0" sz="1400" spc="-50" b="1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1873610" y="6670344"/>
            <a:ext cx="15430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25">
                <a:solidFill>
                  <a:srgbClr val="ADABAB"/>
                </a:solidFill>
                <a:latin typeface="Calibri"/>
                <a:cs typeface="Calibri"/>
              </a:rPr>
              <a:t>59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367533" y="6707530"/>
            <a:ext cx="196278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10">
                <a:solidFill>
                  <a:srgbClr val="ADABAB"/>
                </a:solidFill>
                <a:latin typeface="Calibri"/>
                <a:cs typeface="Calibri"/>
              </a:rPr>
              <a:t>Copyright</a:t>
            </a:r>
            <a:r>
              <a:rPr dirty="0" sz="1000" spc="-7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 Tout</a:t>
            </a:r>
            <a:r>
              <a:rPr dirty="0" sz="1000" spc="-3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droit</a:t>
            </a:r>
            <a:r>
              <a:rPr dirty="0" sz="1000" spc="-7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réservé</a:t>
            </a:r>
            <a:r>
              <a:rPr dirty="0" sz="1000" spc="-5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</a:t>
            </a:r>
            <a:r>
              <a:rPr dirty="0" sz="1000" spc="-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AD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9093" rIns="0" bIns="0" rtlCol="0" vert="horz">
            <a:spAutoFit/>
          </a:bodyPr>
          <a:lstStyle/>
          <a:p>
            <a:pPr marL="59055">
              <a:lnSpc>
                <a:spcPct val="100000"/>
              </a:lnSpc>
              <a:spcBef>
                <a:spcPts val="114"/>
              </a:spcBef>
            </a:pPr>
            <a:r>
              <a:rPr dirty="0"/>
              <a:t>02.</a:t>
            </a:r>
            <a:r>
              <a:rPr dirty="0" spc="-30"/>
              <a:t> </a:t>
            </a:r>
            <a:r>
              <a:rPr dirty="0"/>
              <a:t>Mettre</a:t>
            </a:r>
            <a:r>
              <a:rPr dirty="0" spc="-70"/>
              <a:t> </a:t>
            </a:r>
            <a:r>
              <a:rPr dirty="0"/>
              <a:t>en</a:t>
            </a:r>
            <a:r>
              <a:rPr dirty="0" spc="-25"/>
              <a:t> </a:t>
            </a:r>
            <a:r>
              <a:rPr dirty="0"/>
              <a:t>place</a:t>
            </a:r>
            <a:r>
              <a:rPr dirty="0" spc="-75"/>
              <a:t> </a:t>
            </a:r>
            <a:r>
              <a:rPr dirty="0"/>
              <a:t>la</a:t>
            </a:r>
            <a:r>
              <a:rPr dirty="0" spc="425"/>
              <a:t> </a:t>
            </a:r>
            <a:r>
              <a:rPr dirty="0"/>
              <a:t>CI/CD</a:t>
            </a:r>
            <a:r>
              <a:rPr dirty="0" spc="-114"/>
              <a:t> </a:t>
            </a:r>
            <a:r>
              <a:rPr dirty="0"/>
              <a:t>avec</a:t>
            </a:r>
            <a:r>
              <a:rPr dirty="0" spc="-65"/>
              <a:t> </a:t>
            </a:r>
            <a:r>
              <a:rPr dirty="0"/>
              <a:t>Gitlab</a:t>
            </a:r>
            <a:r>
              <a:rPr dirty="0" spc="-90"/>
              <a:t> </a:t>
            </a:r>
            <a:r>
              <a:rPr dirty="0" spc="-50"/>
              <a:t>:</a:t>
            </a:r>
          </a:p>
          <a:p>
            <a:pPr marL="59055">
              <a:lnSpc>
                <a:spcPct val="100000"/>
              </a:lnSpc>
              <a:spcBef>
                <a:spcPts val="70"/>
              </a:spcBef>
            </a:pPr>
            <a:r>
              <a:rPr dirty="0" sz="1550"/>
              <a:t>Exemple</a:t>
            </a:r>
            <a:r>
              <a:rPr dirty="0" sz="1550" spc="60"/>
              <a:t> </a:t>
            </a:r>
            <a:r>
              <a:rPr dirty="0" sz="1550"/>
              <a:t>de</a:t>
            </a:r>
            <a:r>
              <a:rPr dirty="0" sz="1550" spc="65"/>
              <a:t> </a:t>
            </a:r>
            <a:r>
              <a:rPr dirty="0" sz="1550" spc="-10"/>
              <a:t>pipeline</a:t>
            </a:r>
            <a:endParaRPr sz="1550"/>
          </a:p>
        </p:txBody>
      </p:sp>
      <p:sp>
        <p:nvSpPr>
          <p:cNvPr id="11" name="object 11" descr=""/>
          <p:cNvSpPr txBox="1"/>
          <p:nvPr/>
        </p:nvSpPr>
        <p:spPr>
          <a:xfrm>
            <a:off x="1936242" y="1521967"/>
            <a:ext cx="299847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#</a:t>
            </a:r>
            <a:r>
              <a:rPr dirty="0" sz="1100" spc="-3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Liste</a:t>
            </a:r>
            <a:r>
              <a:rPr dirty="0" sz="1100" spc="-3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des</a:t>
            </a:r>
            <a:r>
              <a:rPr dirty="0" sz="1100" spc="-3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étapes</a:t>
            </a:r>
            <a:r>
              <a:rPr dirty="0" sz="1100" spc="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en</a:t>
            </a:r>
            <a:r>
              <a:rPr dirty="0" sz="1100" spc="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ordre</a:t>
            </a:r>
            <a:r>
              <a:rPr dirty="0" sz="1100" spc="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spc="-10" i="1">
                <a:solidFill>
                  <a:srgbClr val="999987"/>
                </a:solidFill>
                <a:latin typeface="Consolas"/>
                <a:cs typeface="Consolas"/>
              </a:rPr>
              <a:t>d’exécution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37133" y="1521967"/>
            <a:ext cx="1251585" cy="699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310"/>
              </a:lnSpc>
              <a:spcBef>
                <a:spcPts val="114"/>
              </a:spcBef>
            </a:pPr>
            <a:r>
              <a:rPr dirty="0" sz="1100" spc="-10">
                <a:solidFill>
                  <a:srgbClr val="2D2D2D"/>
                </a:solidFill>
                <a:latin typeface="Consolas"/>
                <a:cs typeface="Consolas"/>
              </a:rPr>
              <a:t>stages:</a:t>
            </a:r>
            <a:endParaRPr sz="1100">
              <a:latin typeface="Consolas"/>
              <a:cs typeface="Consolas"/>
            </a:endParaRPr>
          </a:p>
          <a:p>
            <a:pPr marL="317500" indent="-149225">
              <a:lnSpc>
                <a:spcPts val="1310"/>
              </a:lnSpc>
              <a:buClr>
                <a:srgbClr val="2D2D2D"/>
              </a:buClr>
              <a:buChar char="-"/>
              <a:tabLst>
                <a:tab pos="317500" algn="l"/>
              </a:tabLst>
            </a:pPr>
            <a:r>
              <a:rPr dirty="0" sz="1100" spc="-10">
                <a:solidFill>
                  <a:srgbClr val="DD1144"/>
                </a:solidFill>
                <a:latin typeface="Consolas"/>
                <a:cs typeface="Consolas"/>
              </a:rPr>
              <a:t>creation</a:t>
            </a:r>
            <a:endParaRPr sz="1100">
              <a:latin typeface="Consolas"/>
              <a:cs typeface="Consolas"/>
            </a:endParaRPr>
          </a:p>
          <a:p>
            <a:pPr marL="317500" indent="-149225">
              <a:lnSpc>
                <a:spcPct val="100000"/>
              </a:lnSpc>
              <a:spcBef>
                <a:spcPts val="10"/>
              </a:spcBef>
              <a:buClr>
                <a:srgbClr val="2D2D2D"/>
              </a:buClr>
              <a:buChar char="-"/>
              <a:tabLst>
                <a:tab pos="317500" algn="l"/>
              </a:tabLst>
            </a:pPr>
            <a:r>
              <a:rPr dirty="0" sz="1100" spc="-20">
                <a:solidFill>
                  <a:srgbClr val="DD1144"/>
                </a:solidFill>
                <a:latin typeface="Consolas"/>
                <a:cs typeface="Consolas"/>
              </a:rPr>
              <a:t>test</a:t>
            </a:r>
            <a:endParaRPr sz="1100">
              <a:latin typeface="Consolas"/>
              <a:cs typeface="Consolas"/>
            </a:endParaRPr>
          </a:p>
          <a:p>
            <a:pPr marL="317500" indent="-149225">
              <a:lnSpc>
                <a:spcPct val="100000"/>
              </a:lnSpc>
              <a:spcBef>
                <a:spcPts val="15"/>
              </a:spcBef>
              <a:buClr>
                <a:srgbClr val="2D2D2D"/>
              </a:buClr>
              <a:buChar char="-"/>
              <a:tabLst>
                <a:tab pos="317500" algn="l"/>
              </a:tabLst>
            </a:pPr>
            <a:r>
              <a:rPr dirty="0" sz="1100" spc="-10">
                <a:solidFill>
                  <a:srgbClr val="DD1144"/>
                </a:solidFill>
                <a:latin typeface="Consolas"/>
                <a:cs typeface="Consolas"/>
              </a:rPr>
              <a:t>code_quality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36242" y="2359278"/>
            <a:ext cx="604901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#</a:t>
            </a:r>
            <a:r>
              <a:rPr dirty="0" sz="1100" spc="-2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Cette</a:t>
            </a:r>
            <a:r>
              <a:rPr dirty="0" sz="1100" spc="-2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tâche</a:t>
            </a:r>
            <a:r>
              <a:rPr dirty="0" sz="1100" spc="-2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(job)</a:t>
            </a:r>
            <a:r>
              <a:rPr dirty="0" sz="1100" spc="-2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appartient</a:t>
            </a:r>
            <a:r>
              <a:rPr dirty="0" sz="1100" spc="1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à</a:t>
            </a:r>
            <a:r>
              <a:rPr dirty="0" sz="1100" spc="-2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l’étape</a:t>
            </a:r>
            <a:r>
              <a:rPr dirty="0" sz="1100" spc="-2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«</a:t>
            </a:r>
            <a:r>
              <a:rPr dirty="0" sz="1100" spc="1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creation</a:t>
            </a:r>
            <a:r>
              <a:rPr dirty="0" sz="1100" spc="-2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»</a:t>
            </a:r>
            <a:r>
              <a:rPr dirty="0" sz="1100" spc="-2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et</a:t>
            </a:r>
            <a:r>
              <a:rPr dirty="0" sz="1100" spc="-2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s’exécutera</a:t>
            </a:r>
            <a:r>
              <a:rPr dirty="0" sz="1100" spc="-2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en</a:t>
            </a:r>
            <a:r>
              <a:rPr dirty="0" sz="1100" spc="-2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spc="-10" i="1">
                <a:solidFill>
                  <a:srgbClr val="999987"/>
                </a:solidFill>
                <a:latin typeface="Consolas"/>
                <a:cs typeface="Consolas"/>
              </a:rPr>
              <a:t>premier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37133" y="2359278"/>
            <a:ext cx="1324610" cy="529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68275" marR="5080" indent="-156210">
              <a:lnSpc>
                <a:spcPct val="99600"/>
              </a:lnSpc>
              <a:spcBef>
                <a:spcPts val="120"/>
              </a:spcBef>
            </a:pPr>
            <a:r>
              <a:rPr dirty="0" sz="1100">
                <a:solidFill>
                  <a:srgbClr val="2D2D2D"/>
                </a:solidFill>
                <a:latin typeface="Consolas"/>
                <a:cs typeface="Consolas"/>
              </a:rPr>
              <a:t>build-</a:t>
            </a:r>
            <a:r>
              <a:rPr dirty="0" sz="1100" spc="-20">
                <a:solidFill>
                  <a:srgbClr val="2D2D2D"/>
                </a:solidFill>
                <a:latin typeface="Consolas"/>
                <a:cs typeface="Consolas"/>
              </a:rPr>
              <a:t>job:</a:t>
            </a:r>
            <a:r>
              <a:rPr dirty="0" sz="1100" spc="500">
                <a:solidFill>
                  <a:srgbClr val="2D2D2D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2D2D2D"/>
                </a:solidFill>
                <a:latin typeface="Consolas"/>
                <a:cs typeface="Consolas"/>
              </a:rPr>
              <a:t>stage:</a:t>
            </a:r>
            <a:r>
              <a:rPr dirty="0" sz="1100" spc="-25">
                <a:solidFill>
                  <a:srgbClr val="2D2D2D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D1144"/>
                </a:solidFill>
                <a:latin typeface="Consolas"/>
                <a:cs typeface="Consolas"/>
              </a:rPr>
              <a:t>creation </a:t>
            </a:r>
            <a:r>
              <a:rPr dirty="0" sz="1100" spc="-10">
                <a:solidFill>
                  <a:srgbClr val="2D2D2D"/>
                </a:solidFill>
                <a:latin typeface="Consolas"/>
                <a:cs typeface="Consolas"/>
              </a:rPr>
              <a:t>script: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43762" y="2862452"/>
            <a:ext cx="1553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2D2D2D"/>
                </a:solidFill>
                <a:latin typeface="Consolas"/>
                <a:cs typeface="Consolas"/>
              </a:rPr>
              <a:t>-</a:t>
            </a:r>
            <a:r>
              <a:rPr dirty="0" sz="1100" spc="5">
                <a:solidFill>
                  <a:srgbClr val="2D2D2D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D1144"/>
                </a:solidFill>
                <a:latin typeface="Consolas"/>
                <a:cs typeface="Consolas"/>
              </a:rPr>
              <a:t>echo</a:t>
            </a:r>
            <a:r>
              <a:rPr dirty="0" sz="1100" spc="-3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D1144"/>
                </a:solidFill>
                <a:latin typeface="Consolas"/>
                <a:cs typeface="Consolas"/>
              </a:rPr>
              <a:t>"Démarrage</a:t>
            </a:r>
            <a:r>
              <a:rPr dirty="0" sz="1100" spc="-3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dirty="0" sz="1100" spc="-25">
                <a:solidFill>
                  <a:srgbClr val="DD1144"/>
                </a:solidFill>
                <a:latin typeface="Consolas"/>
                <a:cs typeface="Consolas"/>
              </a:rPr>
              <a:t>…"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936242" y="3196589"/>
            <a:ext cx="87979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#</a:t>
            </a:r>
            <a:r>
              <a:rPr dirty="0" sz="1100" spc="-2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Cette</a:t>
            </a:r>
            <a:r>
              <a:rPr dirty="0" sz="1100" spc="-2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tâche</a:t>
            </a:r>
            <a:r>
              <a:rPr dirty="0" sz="1100" spc="-3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(job)</a:t>
            </a:r>
            <a:r>
              <a:rPr dirty="0" sz="1100" spc="-2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appartient</a:t>
            </a:r>
            <a:r>
              <a:rPr dirty="0" sz="1100" spc="1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à</a:t>
            </a:r>
            <a:r>
              <a:rPr dirty="0" sz="1100" spc="-2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l’étape</a:t>
            </a:r>
            <a:r>
              <a:rPr dirty="0" sz="1100" spc="-3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«</a:t>
            </a:r>
            <a:r>
              <a:rPr dirty="0" sz="1100" spc="1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test</a:t>
            </a:r>
            <a:r>
              <a:rPr dirty="0" sz="1100" spc="-2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»,</a:t>
            </a:r>
            <a:r>
              <a:rPr dirty="0" sz="1100" spc="-2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lancera</a:t>
            </a:r>
            <a:r>
              <a:rPr dirty="0" sz="1100" spc="1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les</a:t>
            </a:r>
            <a:r>
              <a:rPr dirty="0" sz="1100" spc="-3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tests</a:t>
            </a:r>
            <a:r>
              <a:rPr dirty="0" sz="1100" spc="-2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unitaires</a:t>
            </a:r>
            <a:r>
              <a:rPr dirty="0" sz="1100" spc="-2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et</a:t>
            </a:r>
            <a:r>
              <a:rPr dirty="0" sz="1100" spc="-2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générera</a:t>
            </a:r>
            <a:r>
              <a:rPr dirty="0" sz="1100" spc="-2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deux</a:t>
            </a:r>
            <a:r>
              <a:rPr dirty="0" sz="1100" spc="-2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fichiers</a:t>
            </a:r>
            <a:r>
              <a:rPr dirty="0" sz="1100" spc="-3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spc="-10" i="1">
                <a:solidFill>
                  <a:srgbClr val="999987"/>
                </a:solidFill>
                <a:latin typeface="Consolas"/>
                <a:cs typeface="Consolas"/>
              </a:rPr>
              <a:t>d’analyses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37133" y="3196589"/>
            <a:ext cx="1096010" cy="534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8275" marR="5080" indent="-156210">
              <a:lnSpc>
                <a:spcPct val="101000"/>
              </a:lnSpc>
              <a:spcBef>
                <a:spcPts val="100"/>
              </a:spcBef>
            </a:pPr>
            <a:r>
              <a:rPr dirty="0" sz="1100">
                <a:solidFill>
                  <a:srgbClr val="2D2D2D"/>
                </a:solidFill>
                <a:latin typeface="Consolas"/>
                <a:cs typeface="Consolas"/>
              </a:rPr>
              <a:t>unit-</a:t>
            </a:r>
            <a:r>
              <a:rPr dirty="0" sz="1100" spc="-10">
                <a:solidFill>
                  <a:srgbClr val="2D2D2D"/>
                </a:solidFill>
                <a:latin typeface="Consolas"/>
                <a:cs typeface="Consolas"/>
              </a:rPr>
              <a:t>test-</a:t>
            </a:r>
            <a:r>
              <a:rPr dirty="0" sz="1100" spc="-20">
                <a:solidFill>
                  <a:srgbClr val="2D2D2D"/>
                </a:solidFill>
                <a:latin typeface="Consolas"/>
                <a:cs typeface="Consolas"/>
              </a:rPr>
              <a:t>job: </a:t>
            </a:r>
            <a:r>
              <a:rPr dirty="0" sz="1100">
                <a:solidFill>
                  <a:srgbClr val="2D2D2D"/>
                </a:solidFill>
                <a:latin typeface="Consolas"/>
                <a:cs typeface="Consolas"/>
              </a:rPr>
              <a:t>stage:</a:t>
            </a:r>
            <a:r>
              <a:rPr dirty="0" sz="1100" spc="-15">
                <a:solidFill>
                  <a:srgbClr val="2D2D2D"/>
                </a:solidFill>
                <a:latin typeface="Consolas"/>
                <a:cs typeface="Consolas"/>
              </a:rPr>
              <a:t> </a:t>
            </a:r>
            <a:r>
              <a:rPr dirty="0" sz="1100" spc="-20">
                <a:solidFill>
                  <a:srgbClr val="DD1144"/>
                </a:solidFill>
                <a:latin typeface="Consolas"/>
                <a:cs typeface="Consolas"/>
              </a:rPr>
              <a:t>test </a:t>
            </a:r>
            <a:r>
              <a:rPr dirty="0" sz="1100" spc="-10">
                <a:solidFill>
                  <a:srgbClr val="2D2D2D"/>
                </a:solidFill>
                <a:latin typeface="Consolas"/>
                <a:cs typeface="Consolas"/>
              </a:rPr>
              <a:t>variables: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37133" y="3699764"/>
            <a:ext cx="10554970" cy="2881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68275" marR="8470900" indent="150495">
              <a:lnSpc>
                <a:spcPct val="100899"/>
              </a:lnSpc>
              <a:spcBef>
                <a:spcPts val="105"/>
              </a:spcBef>
            </a:pPr>
            <a:r>
              <a:rPr dirty="0" sz="1100">
                <a:solidFill>
                  <a:srgbClr val="2D2D2D"/>
                </a:solidFill>
                <a:latin typeface="Consolas"/>
                <a:cs typeface="Consolas"/>
              </a:rPr>
              <a:t>XDEBUG_MODE:</a:t>
            </a:r>
            <a:r>
              <a:rPr dirty="0" sz="1100" spc="-30">
                <a:solidFill>
                  <a:srgbClr val="2D2D2D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D1144"/>
                </a:solidFill>
                <a:latin typeface="Consolas"/>
                <a:cs typeface="Consolas"/>
              </a:rPr>
              <a:t>"coverage" </a:t>
            </a:r>
            <a:r>
              <a:rPr dirty="0" sz="1100" spc="-10">
                <a:solidFill>
                  <a:srgbClr val="2D2D2D"/>
                </a:solidFill>
                <a:latin typeface="Consolas"/>
                <a:cs typeface="Consolas"/>
              </a:rPr>
              <a:t>artifacts:</a:t>
            </a:r>
            <a:endParaRPr sz="1100">
              <a:latin typeface="Consolas"/>
              <a:cs typeface="Consolas"/>
            </a:endParaRPr>
          </a:p>
          <a:p>
            <a:pPr marL="318770">
              <a:lnSpc>
                <a:spcPts val="1310"/>
              </a:lnSpc>
              <a:spcBef>
                <a:spcPts val="10"/>
              </a:spcBef>
            </a:pPr>
            <a:r>
              <a:rPr dirty="0" sz="1100" spc="-10">
                <a:solidFill>
                  <a:srgbClr val="2D2D2D"/>
                </a:solidFill>
                <a:latin typeface="Consolas"/>
                <a:cs typeface="Consolas"/>
              </a:rPr>
              <a:t>reports:</a:t>
            </a:r>
            <a:endParaRPr sz="1100">
              <a:latin typeface="Consolas"/>
              <a:cs typeface="Consolas"/>
            </a:endParaRPr>
          </a:p>
          <a:p>
            <a:pPr marL="474345">
              <a:lnSpc>
                <a:spcPts val="1310"/>
              </a:lnSpc>
            </a:pPr>
            <a:r>
              <a:rPr dirty="0" sz="1100">
                <a:solidFill>
                  <a:srgbClr val="2D2D2D"/>
                </a:solidFill>
                <a:latin typeface="Consolas"/>
                <a:cs typeface="Consolas"/>
              </a:rPr>
              <a:t>junit:</a:t>
            </a:r>
            <a:r>
              <a:rPr dirty="0" sz="1100" spc="75">
                <a:solidFill>
                  <a:srgbClr val="2D2D2D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D1144"/>
                </a:solidFill>
                <a:latin typeface="Consolas"/>
                <a:cs typeface="Consolas"/>
              </a:rPr>
              <a:t>phpunit-execution-result.xml</a:t>
            </a:r>
            <a:endParaRPr sz="1100">
              <a:latin typeface="Consolas"/>
              <a:cs typeface="Consolas"/>
            </a:endParaRPr>
          </a:p>
          <a:p>
            <a:pPr marL="318770">
              <a:lnSpc>
                <a:spcPct val="100000"/>
              </a:lnSpc>
              <a:spcBef>
                <a:spcPts val="15"/>
              </a:spcBef>
            </a:pPr>
            <a:r>
              <a:rPr dirty="0" sz="1100" spc="-10">
                <a:solidFill>
                  <a:srgbClr val="2D2D2D"/>
                </a:solidFill>
                <a:latin typeface="Consolas"/>
                <a:cs typeface="Consolas"/>
              </a:rPr>
              <a:t>paths:</a:t>
            </a:r>
            <a:endParaRPr sz="1100">
              <a:latin typeface="Consolas"/>
              <a:cs typeface="Consolas"/>
            </a:endParaRPr>
          </a:p>
          <a:p>
            <a:pPr marL="623570" indent="-149225">
              <a:lnSpc>
                <a:spcPts val="1310"/>
              </a:lnSpc>
              <a:spcBef>
                <a:spcPts val="15"/>
              </a:spcBef>
              <a:buClr>
                <a:srgbClr val="2D2D2D"/>
              </a:buClr>
              <a:buChar char="-"/>
              <a:tabLst>
                <a:tab pos="623570" algn="l"/>
              </a:tabLst>
            </a:pPr>
            <a:r>
              <a:rPr dirty="0" sz="1100" spc="-10">
                <a:solidFill>
                  <a:srgbClr val="DD1144"/>
                </a:solidFill>
                <a:latin typeface="Consolas"/>
                <a:cs typeface="Consolas"/>
              </a:rPr>
              <a:t>phpunit-execution-result.xml</a:t>
            </a:r>
            <a:endParaRPr sz="1100">
              <a:latin typeface="Consolas"/>
              <a:cs typeface="Consolas"/>
            </a:endParaRPr>
          </a:p>
          <a:p>
            <a:pPr marL="623570" indent="-149225">
              <a:lnSpc>
                <a:spcPts val="1310"/>
              </a:lnSpc>
              <a:buClr>
                <a:srgbClr val="2D2D2D"/>
              </a:buClr>
              <a:buChar char="-"/>
              <a:tabLst>
                <a:tab pos="623570" algn="l"/>
              </a:tabLst>
            </a:pPr>
            <a:r>
              <a:rPr dirty="0" sz="1100" spc="-10">
                <a:solidFill>
                  <a:srgbClr val="DD1144"/>
                </a:solidFill>
                <a:latin typeface="Consolas"/>
                <a:cs typeface="Consolas"/>
              </a:rPr>
              <a:t>phpunit-coverage-result.xml</a:t>
            </a:r>
            <a:endParaRPr sz="1100">
              <a:latin typeface="Consolas"/>
              <a:cs typeface="Consolas"/>
            </a:endParaRPr>
          </a:p>
          <a:p>
            <a:pPr marL="168275">
              <a:lnSpc>
                <a:spcPct val="100000"/>
              </a:lnSpc>
              <a:spcBef>
                <a:spcPts val="10"/>
              </a:spcBef>
            </a:pPr>
            <a:r>
              <a:rPr dirty="0" sz="1100" spc="-10">
                <a:solidFill>
                  <a:srgbClr val="2D2D2D"/>
                </a:solidFill>
                <a:latin typeface="Consolas"/>
                <a:cs typeface="Consolas"/>
              </a:rPr>
              <a:t>script:</a:t>
            </a:r>
            <a:endParaRPr sz="1100">
              <a:latin typeface="Consolas"/>
              <a:cs typeface="Consolas"/>
            </a:endParaRPr>
          </a:p>
          <a:p>
            <a:pPr marL="473075" indent="-154305">
              <a:lnSpc>
                <a:spcPct val="100000"/>
              </a:lnSpc>
              <a:spcBef>
                <a:spcPts val="15"/>
              </a:spcBef>
              <a:buClr>
                <a:srgbClr val="2D2D2D"/>
              </a:buClr>
              <a:buChar char="-"/>
              <a:tabLst>
                <a:tab pos="473075" algn="l"/>
              </a:tabLst>
            </a:pPr>
            <a:r>
              <a:rPr dirty="0" sz="1100">
                <a:solidFill>
                  <a:srgbClr val="DD1144"/>
                </a:solidFill>
                <a:latin typeface="Consolas"/>
                <a:cs typeface="Consolas"/>
              </a:rPr>
              <a:t>vendor/bin/phpunit</a:t>
            </a:r>
            <a:r>
              <a:rPr dirty="0" sz="1100" spc="145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D1144"/>
                </a:solidFill>
                <a:latin typeface="Consolas"/>
                <a:cs typeface="Consolas"/>
              </a:rPr>
              <a:t>--</a:t>
            </a:r>
            <a:r>
              <a:rPr dirty="0" sz="1100" spc="-10">
                <a:solidFill>
                  <a:srgbClr val="DD1144"/>
                </a:solidFill>
                <a:latin typeface="Consolas"/>
                <a:cs typeface="Consolas"/>
              </a:rPr>
              <a:t>coverage-clover=phpunit-coverage-</a:t>
            </a:r>
            <a:r>
              <a:rPr dirty="0" sz="1100">
                <a:solidFill>
                  <a:srgbClr val="DD1144"/>
                </a:solidFill>
                <a:latin typeface="Consolas"/>
                <a:cs typeface="Consolas"/>
              </a:rPr>
              <a:t>result.xml</a:t>
            </a:r>
            <a:r>
              <a:rPr dirty="0" sz="1100" spc="16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D1144"/>
                </a:solidFill>
                <a:latin typeface="Consolas"/>
                <a:cs typeface="Consolas"/>
              </a:rPr>
              <a:t>--</a:t>
            </a:r>
            <a:r>
              <a:rPr dirty="0" sz="1100" spc="-10">
                <a:solidFill>
                  <a:srgbClr val="DD1144"/>
                </a:solidFill>
                <a:latin typeface="Consolas"/>
                <a:cs typeface="Consolas"/>
              </a:rPr>
              <a:t>log-junit=phpunit-execution-result.xml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D2D2D"/>
              </a:buClr>
              <a:buFont typeface="Consolas"/>
              <a:buChar char="-"/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1617980" algn="l"/>
              </a:tabLst>
            </a:pPr>
            <a:r>
              <a:rPr dirty="0" sz="1100" spc="-10">
                <a:solidFill>
                  <a:srgbClr val="2D2D2D"/>
                </a:solidFill>
                <a:latin typeface="Consolas"/>
                <a:cs typeface="Consolas"/>
              </a:rPr>
              <a:t>code-quality-</a:t>
            </a:r>
            <a:r>
              <a:rPr dirty="0" sz="1100" spc="-20">
                <a:solidFill>
                  <a:srgbClr val="2D2D2D"/>
                </a:solidFill>
                <a:latin typeface="Consolas"/>
                <a:cs typeface="Consolas"/>
              </a:rPr>
              <a:t>job:</a:t>
            </a:r>
            <a:r>
              <a:rPr dirty="0" sz="1100">
                <a:solidFill>
                  <a:srgbClr val="2D2D2D"/>
                </a:solidFill>
                <a:latin typeface="Consolas"/>
                <a:cs typeface="Consolas"/>
              </a:rPr>
              <a:t>	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#</a:t>
            </a:r>
            <a:r>
              <a:rPr dirty="0" sz="1100" spc="-3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Cette</a:t>
            </a:r>
            <a:r>
              <a:rPr dirty="0" sz="1100" spc="-4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tâche</a:t>
            </a:r>
            <a:r>
              <a:rPr dirty="0" sz="1100" spc="-3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(job)</a:t>
            </a:r>
            <a:r>
              <a:rPr dirty="0" sz="1100" spc="-2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appartient</a:t>
            </a:r>
            <a:r>
              <a:rPr dirty="0" sz="1100" spc="-4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à</a:t>
            </a:r>
            <a:r>
              <a:rPr dirty="0" sz="1100" spc="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l’étape</a:t>
            </a:r>
            <a:r>
              <a:rPr dirty="0" sz="1100" spc="-3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«</a:t>
            </a:r>
            <a:r>
              <a:rPr dirty="0" sz="1100" spc="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code_quality</a:t>
            </a:r>
            <a:r>
              <a:rPr dirty="0" sz="1100" spc="-5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»</a:t>
            </a:r>
            <a:r>
              <a:rPr dirty="0" sz="1100" spc="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et</a:t>
            </a:r>
            <a:r>
              <a:rPr dirty="0" sz="1100" spc="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lancera</a:t>
            </a:r>
            <a:r>
              <a:rPr dirty="0" sz="1100" spc="-3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le</a:t>
            </a:r>
            <a:r>
              <a:rPr dirty="0" sz="1100" spc="-2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scan</a:t>
            </a:r>
            <a:r>
              <a:rPr dirty="0" sz="1100" spc="-40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i="1">
                <a:solidFill>
                  <a:srgbClr val="999987"/>
                </a:solidFill>
                <a:latin typeface="Consolas"/>
                <a:cs typeface="Consolas"/>
              </a:rPr>
              <a:t>avec</a:t>
            </a:r>
            <a:r>
              <a:rPr dirty="0" sz="1100" spc="5" i="1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dirty="0" sz="1100" spc="-10" i="1">
                <a:solidFill>
                  <a:srgbClr val="999987"/>
                </a:solidFill>
                <a:latin typeface="Consolas"/>
                <a:cs typeface="Consolas"/>
              </a:rPr>
              <a:t>sonar-scanner</a:t>
            </a:r>
            <a:endParaRPr sz="1100">
              <a:latin typeface="Consolas"/>
              <a:cs typeface="Consolas"/>
            </a:endParaRPr>
          </a:p>
          <a:p>
            <a:pPr marL="168275" marR="8928100">
              <a:lnSpc>
                <a:spcPts val="1300"/>
              </a:lnSpc>
              <a:spcBef>
                <a:spcPts val="75"/>
              </a:spcBef>
            </a:pPr>
            <a:r>
              <a:rPr dirty="0" sz="1100">
                <a:solidFill>
                  <a:srgbClr val="2D2D2D"/>
                </a:solidFill>
                <a:latin typeface="Consolas"/>
                <a:cs typeface="Consolas"/>
              </a:rPr>
              <a:t>stage:</a:t>
            </a:r>
            <a:r>
              <a:rPr dirty="0" sz="1100" spc="-15">
                <a:solidFill>
                  <a:srgbClr val="2D2D2D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D1144"/>
                </a:solidFill>
                <a:latin typeface="Consolas"/>
                <a:cs typeface="Consolas"/>
              </a:rPr>
              <a:t>code_quality </a:t>
            </a:r>
            <a:r>
              <a:rPr dirty="0" sz="1100" spc="-10">
                <a:solidFill>
                  <a:srgbClr val="2D2D2D"/>
                </a:solidFill>
                <a:latin typeface="Consolas"/>
                <a:cs typeface="Consolas"/>
              </a:rPr>
              <a:t>variables:</a:t>
            </a:r>
            <a:endParaRPr sz="1100">
              <a:latin typeface="Consolas"/>
              <a:cs typeface="Consolas"/>
            </a:endParaRPr>
          </a:p>
          <a:p>
            <a:pPr marL="168275" marR="8621395" indent="150495">
              <a:lnSpc>
                <a:spcPts val="1330"/>
              </a:lnSpc>
              <a:spcBef>
                <a:spcPts val="5"/>
              </a:spcBef>
            </a:pPr>
            <a:r>
              <a:rPr dirty="0" sz="1100">
                <a:solidFill>
                  <a:srgbClr val="2D2D2D"/>
                </a:solidFill>
                <a:latin typeface="Consolas"/>
                <a:cs typeface="Consolas"/>
              </a:rPr>
              <a:t>GIT_CLEAN_FLAGS:</a:t>
            </a:r>
            <a:r>
              <a:rPr dirty="0" sz="1100" spc="-30">
                <a:solidFill>
                  <a:srgbClr val="2D2D2D"/>
                </a:solidFill>
                <a:latin typeface="Consolas"/>
                <a:cs typeface="Consolas"/>
              </a:rPr>
              <a:t> </a:t>
            </a:r>
            <a:r>
              <a:rPr dirty="0" sz="1100" spc="-20">
                <a:solidFill>
                  <a:srgbClr val="DD1144"/>
                </a:solidFill>
                <a:latin typeface="Consolas"/>
                <a:cs typeface="Consolas"/>
              </a:rPr>
              <a:t>none </a:t>
            </a:r>
            <a:r>
              <a:rPr dirty="0" sz="1100" spc="-10">
                <a:solidFill>
                  <a:srgbClr val="2D2D2D"/>
                </a:solidFill>
                <a:latin typeface="Consolas"/>
                <a:cs typeface="Consolas"/>
              </a:rPr>
              <a:t>script:</a:t>
            </a:r>
            <a:endParaRPr sz="1100">
              <a:latin typeface="Consolas"/>
              <a:cs typeface="Consolas"/>
            </a:endParaRPr>
          </a:p>
          <a:p>
            <a:pPr marL="472440" indent="-153670">
              <a:lnSpc>
                <a:spcPts val="1250"/>
              </a:lnSpc>
              <a:buClr>
                <a:srgbClr val="2D2D2D"/>
              </a:buClr>
              <a:buChar char="-"/>
              <a:tabLst>
                <a:tab pos="472440" algn="l"/>
              </a:tabLst>
            </a:pPr>
            <a:r>
              <a:rPr dirty="0" sz="1100" spc="-10">
                <a:solidFill>
                  <a:srgbClr val="DD1144"/>
                </a:solidFill>
                <a:latin typeface="Consolas"/>
                <a:cs typeface="Consolas"/>
              </a:rPr>
              <a:t>E:\sonar-scanner_204\bin\sonar-</a:t>
            </a:r>
            <a:r>
              <a:rPr dirty="0" sz="1100">
                <a:solidFill>
                  <a:srgbClr val="DD1144"/>
                </a:solidFill>
                <a:latin typeface="Consolas"/>
                <a:cs typeface="Consolas"/>
              </a:rPr>
              <a:t>scanner.bat</a:t>
            </a:r>
            <a:r>
              <a:rPr dirty="0" sz="1100" spc="15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D1144"/>
                </a:solidFill>
                <a:latin typeface="Consolas"/>
                <a:cs typeface="Consolas"/>
              </a:rPr>
              <a:t>-D"sonar.qualitygate.wait=true"</a:t>
            </a:r>
            <a:r>
              <a:rPr dirty="0" sz="1100" spc="2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D1144"/>
                </a:solidFill>
                <a:latin typeface="Consolas"/>
                <a:cs typeface="Consolas"/>
              </a:rPr>
              <a:t>-</a:t>
            </a:r>
            <a:r>
              <a:rPr dirty="0" sz="1100" spc="-10">
                <a:solidFill>
                  <a:srgbClr val="DD1144"/>
                </a:solidFill>
                <a:latin typeface="Consolas"/>
                <a:cs typeface="Consolas"/>
              </a:rPr>
              <a:t>D"sonar.projectKey=demo2_pipeline"</a:t>
            </a:r>
            <a:r>
              <a:rPr dirty="0" sz="1100" spc="25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D1144"/>
                </a:solidFill>
                <a:latin typeface="Consolas"/>
                <a:cs typeface="Consolas"/>
              </a:rPr>
              <a:t>-D"sonar.sources=."</a:t>
            </a:r>
            <a:r>
              <a:rPr dirty="0" sz="1100" spc="55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dirty="0" sz="1100" spc="-50">
                <a:solidFill>
                  <a:srgbClr val="DD1144"/>
                </a:solidFill>
                <a:latin typeface="Consolas"/>
                <a:cs typeface="Consolas"/>
              </a:rPr>
              <a:t>-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100">
                <a:solidFill>
                  <a:srgbClr val="DD1144"/>
                </a:solidFill>
                <a:latin typeface="Consolas"/>
                <a:cs typeface="Consolas"/>
              </a:rPr>
              <a:t>D"sonar.host.url=http://localhost:9000"</a:t>
            </a:r>
            <a:r>
              <a:rPr dirty="0" sz="1100" spc="-95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D1144"/>
                </a:solidFill>
                <a:latin typeface="Consolas"/>
                <a:cs typeface="Consolas"/>
              </a:rPr>
              <a:t>-</a:t>
            </a:r>
            <a:r>
              <a:rPr dirty="0" sz="1100" spc="-10">
                <a:solidFill>
                  <a:srgbClr val="DD1144"/>
                </a:solidFill>
                <a:latin typeface="Consolas"/>
                <a:cs typeface="Consolas"/>
              </a:rPr>
              <a:t>D"sonar.login=sqp_68d2bda07c5d5bd88d33993c9dd8a8ad15d99b82"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6581"/>
            <a:ext cx="268605" cy="8991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5659" y="246888"/>
            <a:ext cx="658368" cy="64922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619"/>
            <a:ext cx="3303270" cy="3333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10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258876" y="686180"/>
            <a:ext cx="10907395" cy="42906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10"/>
              </a:spcBef>
            </a:pP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Introduction</a:t>
            </a:r>
            <a:r>
              <a:rPr dirty="0" sz="1500" spc="-12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aux</a:t>
            </a:r>
            <a:r>
              <a:rPr dirty="0" sz="15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concepts</a:t>
            </a:r>
            <a:r>
              <a:rPr dirty="0" sz="1500" spc="-6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r>
              <a:rPr dirty="0" sz="1500" spc="-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(définition,</a:t>
            </a:r>
            <a:r>
              <a:rPr dirty="0" sz="1500" spc="-9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avantages,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</a:pP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outils)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5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dirty="0" sz="1550" b="1">
                <a:solidFill>
                  <a:srgbClr val="08ACA1"/>
                </a:solidFill>
                <a:latin typeface="Calibri"/>
                <a:cs typeface="Calibri"/>
              </a:rPr>
              <a:t>Pourquoi</a:t>
            </a:r>
            <a:r>
              <a:rPr dirty="0" sz="1550" spc="114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8ACA1"/>
                </a:solidFill>
                <a:latin typeface="Calibri"/>
                <a:cs typeface="Calibri"/>
              </a:rPr>
              <a:t>Devops?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1550">
              <a:latin typeface="Calibri"/>
              <a:cs typeface="Calibri"/>
            </a:endParaRPr>
          </a:p>
          <a:p>
            <a:pPr marL="453390">
              <a:lnSpc>
                <a:spcPct val="100000"/>
              </a:lnSpc>
            </a:pPr>
            <a:r>
              <a:rPr dirty="0" sz="1550" b="1">
                <a:latin typeface="Calibri"/>
                <a:cs typeface="Calibri"/>
              </a:rPr>
              <a:t>«</a:t>
            </a:r>
            <a:r>
              <a:rPr dirty="0" sz="1550" spc="22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Le</a:t>
            </a:r>
            <a:r>
              <a:rPr dirty="0" sz="1550" spc="204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DevOps</a:t>
            </a:r>
            <a:r>
              <a:rPr dirty="0" sz="1550" spc="24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a</a:t>
            </a:r>
            <a:r>
              <a:rPr dirty="0" sz="1550" spc="22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permis</a:t>
            </a:r>
            <a:r>
              <a:rPr dirty="0" sz="1550" spc="24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à</a:t>
            </a:r>
            <a:r>
              <a:rPr dirty="0" sz="1550" spc="22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60</a:t>
            </a:r>
            <a:r>
              <a:rPr dirty="0" sz="1550" spc="23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%</a:t>
            </a:r>
            <a:r>
              <a:rPr dirty="0" sz="1550" spc="21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des</a:t>
            </a:r>
            <a:r>
              <a:rPr dirty="0" sz="1550" spc="229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développeurs</a:t>
            </a:r>
            <a:r>
              <a:rPr dirty="0" sz="1550" spc="25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de</a:t>
            </a:r>
            <a:r>
              <a:rPr dirty="0" sz="1550" spc="204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publier</a:t>
            </a:r>
            <a:r>
              <a:rPr dirty="0" sz="1550" spc="22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du</a:t>
            </a:r>
            <a:r>
              <a:rPr dirty="0" sz="1550" spc="229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code</a:t>
            </a:r>
            <a:r>
              <a:rPr dirty="0" sz="1550" spc="25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2</a:t>
            </a:r>
            <a:r>
              <a:rPr dirty="0" sz="1550" spc="23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fois</a:t>
            </a:r>
            <a:r>
              <a:rPr dirty="0" sz="1550" spc="23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plus</a:t>
            </a:r>
            <a:r>
              <a:rPr dirty="0" sz="1550" spc="23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vite</a:t>
            </a:r>
            <a:r>
              <a:rPr dirty="0" sz="1550" spc="21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pendant</a:t>
            </a:r>
            <a:r>
              <a:rPr dirty="0" sz="1550" spc="21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la</a:t>
            </a:r>
            <a:r>
              <a:rPr dirty="0" sz="1550" spc="22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période</a:t>
            </a:r>
            <a:r>
              <a:rPr dirty="0" sz="1550" spc="26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de</a:t>
            </a:r>
            <a:r>
              <a:rPr dirty="0" sz="1550" spc="204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la</a:t>
            </a:r>
            <a:r>
              <a:rPr dirty="0" sz="1550" spc="26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pandémie</a:t>
            </a:r>
            <a:r>
              <a:rPr dirty="0" sz="1550" spc="220" b="1">
                <a:latin typeface="Calibri"/>
                <a:cs typeface="Calibri"/>
              </a:rPr>
              <a:t> </a:t>
            </a:r>
            <a:r>
              <a:rPr dirty="0" sz="1550" spc="-50" b="1">
                <a:latin typeface="Calibri"/>
                <a:cs typeface="Calibri"/>
              </a:rPr>
              <a:t>»</a:t>
            </a:r>
            <a:endParaRPr sz="1550">
              <a:latin typeface="Calibri"/>
              <a:cs typeface="Calibri"/>
            </a:endParaRPr>
          </a:p>
          <a:p>
            <a:pPr marL="453390">
              <a:lnSpc>
                <a:spcPct val="100000"/>
              </a:lnSpc>
              <a:spcBef>
                <a:spcPts val="1025"/>
              </a:spcBef>
            </a:pPr>
            <a:r>
              <a:rPr dirty="0" sz="1550" spc="-10" b="1" i="1">
                <a:latin typeface="Calibri"/>
                <a:cs typeface="Calibri"/>
              </a:rPr>
              <a:t>(zdnet)</a:t>
            </a:r>
            <a:endParaRPr sz="1550">
              <a:latin typeface="Calibri"/>
              <a:cs typeface="Calibri"/>
            </a:endParaRPr>
          </a:p>
          <a:p>
            <a:pPr marL="626745" marR="5080" indent="-173990">
              <a:lnSpc>
                <a:spcPts val="2880"/>
              </a:lnSpc>
              <a:spcBef>
                <a:spcPts val="265"/>
              </a:spcBef>
              <a:buClr>
                <a:srgbClr val="555555"/>
              </a:buClr>
              <a:buFont typeface="Wingdings"/>
              <a:buChar char=""/>
              <a:tabLst>
                <a:tab pos="626745" algn="l"/>
              </a:tabLst>
            </a:pPr>
            <a:r>
              <a:rPr dirty="0" sz="1550">
                <a:latin typeface="Calibri"/>
                <a:cs typeface="Calibri"/>
              </a:rPr>
              <a:t>De</a:t>
            </a:r>
            <a:r>
              <a:rPr dirty="0" sz="1550" spc="10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nos</a:t>
            </a:r>
            <a:r>
              <a:rPr dirty="0" sz="1550" spc="9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jours,</a:t>
            </a:r>
            <a:r>
              <a:rPr dirty="0" sz="1550" spc="1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pour</a:t>
            </a:r>
            <a:r>
              <a:rPr dirty="0" sz="1550" spc="1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rester</a:t>
            </a:r>
            <a:r>
              <a:rPr dirty="0" sz="1550" spc="9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dans</a:t>
            </a:r>
            <a:r>
              <a:rPr dirty="0" sz="1550" spc="9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la</a:t>
            </a:r>
            <a:r>
              <a:rPr dirty="0" sz="1550" spc="10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course</a:t>
            </a:r>
            <a:r>
              <a:rPr dirty="0" sz="1550" spc="10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et</a:t>
            </a:r>
            <a:r>
              <a:rPr dirty="0" sz="1550" spc="114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ne</a:t>
            </a:r>
            <a:r>
              <a:rPr dirty="0" sz="1550" spc="10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pas</a:t>
            </a:r>
            <a:r>
              <a:rPr dirty="0" sz="1550" spc="9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se</a:t>
            </a:r>
            <a:r>
              <a:rPr dirty="0" sz="1550" spc="10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voir</a:t>
            </a:r>
            <a:r>
              <a:rPr dirty="0" sz="1550" spc="9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dépasser</a:t>
            </a:r>
            <a:r>
              <a:rPr dirty="0" sz="1550" spc="9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par</a:t>
            </a:r>
            <a:r>
              <a:rPr dirty="0" sz="1550" spc="8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un</a:t>
            </a:r>
            <a:r>
              <a:rPr dirty="0" sz="1550" spc="9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concurrent,</a:t>
            </a:r>
            <a:r>
              <a:rPr dirty="0" sz="1550" spc="1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une</a:t>
            </a:r>
            <a:r>
              <a:rPr dirty="0" sz="1550" spc="10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entreprise</a:t>
            </a:r>
            <a:r>
              <a:rPr dirty="0" sz="1550" spc="10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doit</a:t>
            </a:r>
            <a:r>
              <a:rPr dirty="0" sz="1550" spc="1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s’adapter,</a:t>
            </a:r>
            <a:r>
              <a:rPr dirty="0" sz="1550" spc="114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voire</a:t>
            </a:r>
            <a:r>
              <a:rPr dirty="0" sz="1550" spc="150">
                <a:latin typeface="Calibri"/>
                <a:cs typeface="Calibri"/>
              </a:rPr>
              <a:t> </a:t>
            </a:r>
            <a:r>
              <a:rPr dirty="0" sz="1550" spc="-25">
                <a:latin typeface="Calibri"/>
                <a:cs typeface="Calibri"/>
              </a:rPr>
              <a:t>se </a:t>
            </a:r>
            <a:r>
              <a:rPr dirty="0" sz="1550">
                <a:latin typeface="Calibri"/>
                <a:cs typeface="Calibri"/>
              </a:rPr>
              <a:t>transformer,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continuellement.</a:t>
            </a:r>
            <a:endParaRPr sz="1550">
              <a:latin typeface="Calibri"/>
              <a:cs typeface="Calibri"/>
            </a:endParaRPr>
          </a:p>
          <a:p>
            <a:pPr marL="626110" indent="-172720">
              <a:lnSpc>
                <a:spcPct val="100000"/>
              </a:lnSpc>
              <a:spcBef>
                <a:spcPts val="760"/>
              </a:spcBef>
              <a:buClr>
                <a:srgbClr val="555555"/>
              </a:buClr>
              <a:buFont typeface="Wingdings"/>
              <a:buChar char=""/>
              <a:tabLst>
                <a:tab pos="626110" algn="l"/>
              </a:tabLst>
            </a:pPr>
            <a:r>
              <a:rPr dirty="0" sz="1550">
                <a:latin typeface="Calibri"/>
                <a:cs typeface="Calibri"/>
              </a:rPr>
              <a:t>Cela</a:t>
            </a:r>
            <a:r>
              <a:rPr dirty="0" sz="1550" spc="8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implique</a:t>
            </a:r>
            <a:r>
              <a:rPr dirty="0" sz="1550" spc="1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de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faire</a:t>
            </a:r>
            <a:r>
              <a:rPr dirty="0" sz="1550" spc="16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évoluer</a:t>
            </a:r>
            <a:r>
              <a:rPr dirty="0" sz="1550" spc="6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en</a:t>
            </a:r>
            <a:r>
              <a:rPr dirty="0" sz="1550" spc="8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permanence</a:t>
            </a:r>
            <a:r>
              <a:rPr dirty="0" sz="1550" spc="1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ses</a:t>
            </a:r>
            <a:r>
              <a:rPr dirty="0" sz="1550" spc="8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applications</a:t>
            </a:r>
            <a:r>
              <a:rPr dirty="0" sz="1550" spc="1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web,</a:t>
            </a:r>
            <a:r>
              <a:rPr dirty="0" sz="1550" spc="8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internet,</a:t>
            </a:r>
            <a:r>
              <a:rPr dirty="0" sz="1550" spc="5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intranet/extranet</a:t>
            </a:r>
            <a:r>
              <a:rPr dirty="0" sz="1550" spc="19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et</a:t>
            </a:r>
            <a:r>
              <a:rPr dirty="0" sz="1550" spc="5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eCommerce.</a:t>
            </a:r>
            <a:endParaRPr sz="1550">
              <a:latin typeface="Calibri"/>
              <a:cs typeface="Calibri"/>
            </a:endParaRPr>
          </a:p>
          <a:p>
            <a:pPr marL="626110" indent="-172720">
              <a:lnSpc>
                <a:spcPct val="100000"/>
              </a:lnSpc>
              <a:spcBef>
                <a:spcPts val="1019"/>
              </a:spcBef>
              <a:buClr>
                <a:srgbClr val="555555"/>
              </a:buClr>
              <a:buFont typeface="Wingdings"/>
              <a:buChar char=""/>
              <a:tabLst>
                <a:tab pos="626110" algn="l"/>
              </a:tabLst>
            </a:pPr>
            <a:r>
              <a:rPr dirty="0" sz="1550">
                <a:latin typeface="Calibri"/>
                <a:cs typeface="Calibri"/>
              </a:rPr>
              <a:t>L'objectif</a:t>
            </a:r>
            <a:r>
              <a:rPr dirty="0" sz="1550" spc="10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est</a:t>
            </a:r>
            <a:r>
              <a:rPr dirty="0" sz="1550" spc="8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évident:</a:t>
            </a:r>
            <a:r>
              <a:rPr dirty="0" sz="1550" spc="8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s'adapter</a:t>
            </a:r>
            <a:r>
              <a:rPr dirty="0" sz="1550" spc="8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aux</a:t>
            </a:r>
            <a:r>
              <a:rPr dirty="0" sz="1550" spc="10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nouveaux</a:t>
            </a:r>
            <a:r>
              <a:rPr dirty="0" sz="1550" spc="15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usages</a:t>
            </a:r>
            <a:r>
              <a:rPr dirty="0" sz="1550" spc="7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et</a:t>
            </a:r>
            <a:r>
              <a:rPr dirty="0" sz="1550" spc="8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aux</a:t>
            </a:r>
            <a:r>
              <a:rPr dirty="0" sz="1550" spc="1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nouvelles</a:t>
            </a:r>
            <a:r>
              <a:rPr dirty="0" sz="1550" spc="1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tendances</a:t>
            </a:r>
            <a:r>
              <a:rPr dirty="0" sz="1550" spc="1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qui</a:t>
            </a:r>
            <a:r>
              <a:rPr dirty="0" sz="1550" spc="10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émergent</a:t>
            </a:r>
            <a:r>
              <a:rPr dirty="0" sz="1550" spc="1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chaque</a:t>
            </a:r>
            <a:r>
              <a:rPr dirty="0" sz="1550" spc="12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mois.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550">
              <a:latin typeface="Calibri"/>
              <a:cs typeface="Calibri"/>
            </a:endParaRPr>
          </a:p>
          <a:p>
            <a:pPr marL="453390">
              <a:lnSpc>
                <a:spcPct val="100000"/>
              </a:lnSpc>
            </a:pPr>
            <a:r>
              <a:rPr dirty="0" sz="1550">
                <a:latin typeface="Wingdings"/>
                <a:cs typeface="Wingdings"/>
              </a:rPr>
              <a:t></a:t>
            </a:r>
            <a:r>
              <a:rPr dirty="0" sz="1550" spc="70">
                <a:latin typeface="Times New Roman"/>
                <a:cs typeface="Times New Roman"/>
              </a:rPr>
              <a:t> </a:t>
            </a:r>
            <a:r>
              <a:rPr dirty="0" sz="1550" b="1">
                <a:latin typeface="Calibri"/>
                <a:cs typeface="Calibri"/>
              </a:rPr>
              <a:t>On</a:t>
            </a:r>
            <a:r>
              <a:rPr dirty="0" sz="1550" spc="8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doit</a:t>
            </a:r>
            <a:r>
              <a:rPr dirty="0" sz="1550" spc="6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AUTOMATISER</a:t>
            </a:r>
            <a:r>
              <a:rPr dirty="0" sz="1550" spc="13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au</a:t>
            </a:r>
            <a:r>
              <a:rPr dirty="0" sz="1550" spc="8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maximum</a:t>
            </a:r>
            <a:r>
              <a:rPr dirty="0" sz="1550" spc="8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la</a:t>
            </a:r>
            <a:r>
              <a:rPr dirty="0" sz="1550" spc="7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chaîne</a:t>
            </a:r>
            <a:r>
              <a:rPr dirty="0" sz="1550" spc="114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de</a:t>
            </a:r>
            <a:r>
              <a:rPr dirty="0" sz="1550" spc="6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production</a:t>
            </a:r>
            <a:r>
              <a:rPr dirty="0" sz="1550" spc="13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pour</a:t>
            </a:r>
            <a:r>
              <a:rPr dirty="0" sz="1550" spc="8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pouvoir</a:t>
            </a:r>
            <a:r>
              <a:rPr dirty="0" sz="1550" spc="5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suivre</a:t>
            </a:r>
            <a:r>
              <a:rPr dirty="0" sz="1550" spc="7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le</a:t>
            </a:r>
            <a:r>
              <a:rPr dirty="0" sz="1550" spc="65" b="1">
                <a:latin typeface="Calibri"/>
                <a:cs typeface="Calibri"/>
              </a:rPr>
              <a:t> </a:t>
            </a:r>
            <a:r>
              <a:rPr dirty="0" sz="1550" spc="-10" b="1">
                <a:latin typeface="Calibri"/>
                <a:cs typeface="Calibri"/>
              </a:rPr>
              <a:t>rythme.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144"/>
            <a:ext cx="12193905" cy="6849109"/>
            <a:chOff x="0" y="9144"/>
            <a:chExt cx="12193905" cy="684910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144"/>
              <a:ext cx="12193523" cy="684885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9495" y="1229868"/>
              <a:ext cx="11118850" cy="5157470"/>
            </a:xfrm>
            <a:custGeom>
              <a:avLst/>
              <a:gdLst/>
              <a:ahLst/>
              <a:cxnLst/>
              <a:rect l="l" t="t" r="r" b="b"/>
              <a:pathLst>
                <a:path w="11118850" h="5157470">
                  <a:moveTo>
                    <a:pt x="11118723" y="0"/>
                  </a:moveTo>
                  <a:lnTo>
                    <a:pt x="0" y="0"/>
                  </a:lnTo>
                  <a:lnTo>
                    <a:pt x="0" y="5157088"/>
                  </a:lnTo>
                  <a:lnTo>
                    <a:pt x="11118723" y="5157088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9495" y="1229868"/>
              <a:ext cx="11118850" cy="5157470"/>
            </a:xfrm>
            <a:custGeom>
              <a:avLst/>
              <a:gdLst/>
              <a:ahLst/>
              <a:cxnLst/>
              <a:rect l="l" t="t" r="r" b="b"/>
              <a:pathLst>
                <a:path w="11118850" h="5157470">
                  <a:moveTo>
                    <a:pt x="0" y="5157088"/>
                  </a:moveTo>
                  <a:lnTo>
                    <a:pt x="11118723" y="5157088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157088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4828032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797" y="0"/>
                  </a:moveTo>
                  <a:lnTo>
                    <a:pt x="0" y="0"/>
                  </a:lnTo>
                  <a:lnTo>
                    <a:pt x="0" y="1076350"/>
                  </a:lnTo>
                  <a:lnTo>
                    <a:pt x="4304" y="1124445"/>
                  </a:lnTo>
                  <a:lnTo>
                    <a:pt x="16724" y="1169720"/>
                  </a:lnTo>
                  <a:lnTo>
                    <a:pt x="36501" y="1211402"/>
                  </a:lnTo>
                  <a:lnTo>
                    <a:pt x="62885" y="1248740"/>
                  </a:lnTo>
                  <a:lnTo>
                    <a:pt x="95109" y="1280985"/>
                  </a:lnTo>
                  <a:lnTo>
                    <a:pt x="132435" y="1307388"/>
                  </a:lnTo>
                  <a:lnTo>
                    <a:pt x="174091" y="1327175"/>
                  </a:lnTo>
                  <a:lnTo>
                    <a:pt x="219329" y="1339608"/>
                  </a:lnTo>
                  <a:lnTo>
                    <a:pt x="267398" y="1343914"/>
                  </a:lnTo>
                  <a:lnTo>
                    <a:pt x="534797" y="1343914"/>
                  </a:lnTo>
                  <a:lnTo>
                    <a:pt x="53479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31394" y="5375348"/>
            <a:ext cx="267970" cy="6927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sz="1900" spc="-6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2388" y="342900"/>
            <a:ext cx="658368" cy="653796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01241" y="2148077"/>
            <a:ext cx="6733540" cy="2768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Font typeface="Arial MT"/>
              <a:buChar char="•"/>
              <a:tabLst>
                <a:tab pos="187960" algn="l"/>
              </a:tabLst>
            </a:pPr>
            <a:r>
              <a:rPr dirty="0" u="sng" sz="115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https://</a:t>
            </a:r>
            <a:r>
              <a:rPr dirty="0" u="sng" sz="115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www.atlassian.com/fr/software/Jira</a:t>
            </a:r>
            <a:endParaRPr sz="115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Arial MT"/>
              <a:buChar char="•"/>
              <a:tabLst>
                <a:tab pos="187325" algn="l"/>
              </a:tabLst>
            </a:pPr>
            <a:r>
              <a:rPr dirty="0" u="sng" sz="12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https://</a:t>
            </a:r>
            <a:r>
              <a:rPr dirty="0" u="sng" sz="12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www.twybee.com/blog/</a:t>
            </a:r>
            <a:endParaRPr sz="12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55"/>
              </a:spcBef>
              <a:buClr>
                <a:srgbClr val="000000"/>
              </a:buClr>
              <a:buFont typeface="Arial MT"/>
              <a:buChar char="•"/>
              <a:tabLst>
                <a:tab pos="187960" algn="l"/>
              </a:tabLst>
            </a:pPr>
            <a:r>
              <a:rPr dirty="0" u="sng" sz="115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https://www.youtube.com/watch?v=P_8Zav29rJs</a:t>
            </a:r>
            <a:endParaRPr sz="115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87325" algn="l"/>
              </a:tabLst>
            </a:pPr>
            <a:r>
              <a:rPr dirty="0" sz="1200">
                <a:latin typeface="Calibri"/>
                <a:cs typeface="Calibri"/>
              </a:rPr>
              <a:t>Jira</a:t>
            </a:r>
            <a:r>
              <a:rPr dirty="0" sz="1200" spc="-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Agile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Essentials ,Patrick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Li</a:t>
            </a:r>
            <a:endParaRPr sz="12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187960" algn="l"/>
              </a:tabLst>
            </a:pPr>
            <a:r>
              <a:rPr dirty="0" sz="1150">
                <a:latin typeface="Calibri"/>
                <a:cs typeface="Calibri"/>
              </a:rPr>
              <a:t>Jira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Quick</a:t>
            </a:r>
            <a:r>
              <a:rPr dirty="0" sz="1150" spc="1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Start</a:t>
            </a:r>
            <a:r>
              <a:rPr dirty="0" sz="1150" spc="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Guide</a:t>
            </a:r>
            <a:r>
              <a:rPr dirty="0" sz="1150" spc="1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,Sagar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 spc="-20">
                <a:latin typeface="Calibri"/>
                <a:cs typeface="Calibri"/>
              </a:rPr>
              <a:t>Ravi</a:t>
            </a:r>
            <a:endParaRPr sz="115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60"/>
              </a:spcBef>
              <a:buClr>
                <a:srgbClr val="000000"/>
              </a:buClr>
              <a:buFont typeface="Arial MT"/>
              <a:buChar char="•"/>
              <a:tabLst>
                <a:tab pos="187960" algn="l"/>
              </a:tabLst>
            </a:pPr>
            <a:r>
              <a:rPr dirty="0" u="sng" sz="115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http://adrienjoly.com/cours-git/tutos/conflit-de-</a:t>
            </a:r>
            <a:r>
              <a:rPr dirty="0" u="sng" sz="115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fusion.html</a:t>
            </a:r>
            <a:endParaRPr sz="115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Arial MT"/>
              <a:buChar char="•"/>
              <a:tabLst>
                <a:tab pos="187325" algn="l"/>
              </a:tabLst>
            </a:pPr>
            <a:r>
              <a:rPr dirty="0" u="sng" sz="12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https://ensc.gitbook.io/</a:t>
            </a:r>
            <a:endParaRPr sz="12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55"/>
              </a:spcBef>
              <a:buClr>
                <a:srgbClr val="000000"/>
              </a:buClr>
              <a:buFont typeface="Arial MT"/>
              <a:buChar char="•"/>
              <a:tabLst>
                <a:tab pos="187960" algn="l"/>
              </a:tabLst>
            </a:pPr>
            <a:r>
              <a:rPr dirty="0" u="sng" sz="115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https://documentation-snds.health-data-</a:t>
            </a:r>
            <a:r>
              <a:rPr dirty="0" u="sng" sz="115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hub.fr/</a:t>
            </a:r>
            <a:endParaRPr sz="115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Arial MT"/>
              <a:buChar char="•"/>
              <a:tabLst>
                <a:tab pos="187325" algn="l"/>
              </a:tabLst>
            </a:pPr>
            <a:r>
              <a:rPr dirty="0" u="sng" sz="12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0"/>
              </a:rPr>
              <a:t>https://kinsta.com/</a:t>
            </a:r>
            <a:endParaRPr sz="12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187960" algn="l"/>
              </a:tabLst>
            </a:pPr>
            <a:r>
              <a:rPr dirty="0" sz="1150">
                <a:latin typeface="Calibri"/>
                <a:cs typeface="Calibri"/>
              </a:rPr>
              <a:t>MÉTRIQUES</a:t>
            </a:r>
            <a:r>
              <a:rPr dirty="0" sz="1150" spc="18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ET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CRITÈRES</a:t>
            </a:r>
            <a:r>
              <a:rPr dirty="0" sz="1150" spc="5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D’ÉVALUATION</a:t>
            </a:r>
            <a:r>
              <a:rPr dirty="0" sz="1150" spc="2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DE</a:t>
            </a:r>
            <a:r>
              <a:rPr dirty="0" sz="1150" spc="10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LA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QUALITÉ</a:t>
            </a:r>
            <a:r>
              <a:rPr dirty="0" sz="1150" spc="1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DU</a:t>
            </a:r>
            <a:r>
              <a:rPr dirty="0" sz="1150" spc="10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CODE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SOURCE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D’UN</a:t>
            </a:r>
            <a:r>
              <a:rPr dirty="0" sz="1150" spc="1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LOGICIEL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,</a:t>
            </a:r>
            <a:r>
              <a:rPr dirty="0" sz="1150" spc="5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Pierre</a:t>
            </a:r>
            <a:r>
              <a:rPr dirty="0" sz="1150" spc="11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Mengal</a:t>
            </a:r>
            <a:endParaRPr sz="115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187960" algn="l"/>
              </a:tabLst>
            </a:pPr>
            <a:r>
              <a:rPr dirty="0" sz="1150">
                <a:latin typeface="Calibri"/>
                <a:cs typeface="Calibri"/>
              </a:rPr>
              <a:t>M.</a:t>
            </a:r>
            <a:r>
              <a:rPr dirty="0" sz="1150" spc="5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Contensin</a:t>
            </a:r>
            <a:r>
              <a:rPr dirty="0" sz="1150" spc="1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–</a:t>
            </a:r>
            <a:r>
              <a:rPr dirty="0" sz="1150" spc="5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SonarQube</a:t>
            </a:r>
            <a:endParaRPr sz="115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Arial MT"/>
              <a:buChar char="•"/>
              <a:tabLst>
                <a:tab pos="187325" algn="l"/>
              </a:tabLst>
            </a:pPr>
            <a:r>
              <a:rPr dirty="0" u="sng" sz="12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1"/>
              </a:rPr>
              <a:t>https://docs.sonarqube.org</a:t>
            </a:r>
            <a:endParaRPr sz="12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55"/>
              </a:spcBef>
              <a:buClr>
                <a:srgbClr val="000000"/>
              </a:buClr>
              <a:buFont typeface="Arial MT"/>
              <a:buChar char="•"/>
              <a:tabLst>
                <a:tab pos="187960" algn="l"/>
              </a:tabLst>
            </a:pPr>
            <a:r>
              <a:rPr dirty="0" u="sng" sz="115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2"/>
              </a:rPr>
              <a:t>https://docs.gitlab.com/</a:t>
            </a:r>
            <a:endParaRPr sz="115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60"/>
              </a:spcBef>
              <a:buClr>
                <a:srgbClr val="000000"/>
              </a:buClr>
              <a:buFont typeface="Arial MT"/>
              <a:buChar char="•"/>
              <a:tabLst>
                <a:tab pos="187960" algn="l"/>
              </a:tabLst>
            </a:pPr>
            <a:r>
              <a:rPr dirty="0" u="sng" sz="115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3"/>
              </a:rPr>
              <a:t>https://gitlab-</a:t>
            </a:r>
            <a:r>
              <a:rPr dirty="0" u="sng" sz="115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3"/>
              </a:rPr>
              <a:t>ci.goffinet.org/</a:t>
            </a:r>
            <a:endParaRPr sz="115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60"/>
              </a:spcBef>
              <a:buClr>
                <a:srgbClr val="000000"/>
              </a:buClr>
              <a:buFont typeface="Arial MT"/>
              <a:buChar char="•"/>
              <a:tabLst>
                <a:tab pos="187960" algn="l"/>
              </a:tabLst>
            </a:pPr>
            <a:r>
              <a:rPr dirty="0" u="sng" sz="115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4"/>
              </a:rPr>
              <a:t>https://docs.gitlab.com/ee/ci/examples/index.html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367533" y="6590486"/>
            <a:ext cx="196278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10">
                <a:solidFill>
                  <a:srgbClr val="ADABAB"/>
                </a:solidFill>
                <a:latin typeface="Calibri"/>
                <a:cs typeface="Calibri"/>
              </a:rPr>
              <a:t>Copyright</a:t>
            </a:r>
            <a:r>
              <a:rPr dirty="0" sz="1000" spc="-7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 Tout</a:t>
            </a:r>
            <a:r>
              <a:rPr dirty="0" sz="1000" spc="-3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droit</a:t>
            </a:r>
            <a:r>
              <a:rPr dirty="0" sz="1000" spc="-7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réservé</a:t>
            </a:r>
            <a:r>
              <a:rPr dirty="0" sz="1000" spc="-50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DABAB"/>
                </a:solidFill>
                <a:latin typeface="Calibri"/>
                <a:cs typeface="Calibri"/>
              </a:rPr>
              <a:t>-</a:t>
            </a:r>
            <a:r>
              <a:rPr dirty="0" sz="1000" spc="-5">
                <a:solidFill>
                  <a:srgbClr val="ADABAB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AD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873610" y="6670344"/>
            <a:ext cx="15430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25">
                <a:solidFill>
                  <a:srgbClr val="ADABAB"/>
                </a:solidFill>
                <a:latin typeface="Calibri"/>
                <a:cs typeface="Calibri"/>
              </a:rPr>
              <a:t>60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53567" y="1455496"/>
            <a:ext cx="1021715" cy="2673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/>
              <a:t>Références</a:t>
            </a:r>
            <a:r>
              <a:rPr dirty="0" sz="1550" spc="20"/>
              <a:t> </a:t>
            </a:r>
            <a:r>
              <a:rPr dirty="0" sz="1200" spc="-50" b="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6581"/>
            <a:ext cx="268605" cy="8991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321040" y="246888"/>
            <a:ext cx="3333115" cy="3355975"/>
            <a:chOff x="8321040" y="246888"/>
            <a:chExt cx="3333115" cy="335597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5660" y="246888"/>
              <a:ext cx="658368" cy="6492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21040" y="2189988"/>
              <a:ext cx="3319272" cy="1412748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407619"/>
            <a:ext cx="3303270" cy="3333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10</a:t>
            </a:fld>
          </a:p>
        </p:txBody>
      </p:sp>
      <p:sp>
        <p:nvSpPr>
          <p:cNvPr id="12" name="object 12" descr=""/>
          <p:cNvSpPr txBox="1"/>
          <p:nvPr/>
        </p:nvSpPr>
        <p:spPr>
          <a:xfrm>
            <a:off x="258876" y="686180"/>
            <a:ext cx="10213340" cy="52000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10"/>
              </a:spcBef>
            </a:pP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Introduction</a:t>
            </a:r>
            <a:r>
              <a:rPr dirty="0" sz="1500" spc="-12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aux</a:t>
            </a:r>
            <a:r>
              <a:rPr dirty="0" sz="15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concepts</a:t>
            </a:r>
            <a:r>
              <a:rPr dirty="0" sz="1500" spc="-6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r>
              <a:rPr dirty="0" sz="1500" spc="-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(définition,</a:t>
            </a:r>
            <a:r>
              <a:rPr dirty="0" sz="1500" spc="-9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avantages,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</a:pP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outils)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5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dirty="0" sz="1550" spc="-10" b="1">
                <a:solidFill>
                  <a:srgbClr val="08ACA1"/>
                </a:solidFill>
                <a:latin typeface="Calibri"/>
                <a:cs typeface="Calibri"/>
              </a:rPr>
              <a:t>Définition</a:t>
            </a:r>
            <a:endParaRPr sz="1550">
              <a:latin typeface="Calibri"/>
              <a:cs typeface="Calibri"/>
            </a:endParaRPr>
          </a:p>
          <a:p>
            <a:pPr marL="556895" indent="-173355">
              <a:lnSpc>
                <a:spcPct val="100000"/>
              </a:lnSpc>
              <a:spcBef>
                <a:spcPts val="1115"/>
              </a:spcBef>
              <a:buClr>
                <a:srgbClr val="555555"/>
              </a:buClr>
              <a:buFont typeface="Wingdings"/>
              <a:buChar char=""/>
              <a:tabLst>
                <a:tab pos="556895" algn="l"/>
              </a:tabLst>
            </a:pPr>
            <a:r>
              <a:rPr dirty="0" sz="1550">
                <a:latin typeface="Calibri"/>
                <a:cs typeface="Calibri"/>
              </a:rPr>
              <a:t>Le</a:t>
            </a:r>
            <a:r>
              <a:rPr dirty="0" sz="1550" spc="434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Devops</a:t>
            </a:r>
            <a:r>
              <a:rPr dirty="0" sz="1550" spc="455" b="1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permet</a:t>
            </a:r>
            <a:r>
              <a:rPr dirty="0" sz="1550" spc="44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d’unifier</a:t>
            </a:r>
            <a:r>
              <a:rPr dirty="0" sz="1550" spc="4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le</a:t>
            </a:r>
            <a:r>
              <a:rPr dirty="0" sz="1550" spc="434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développement</a:t>
            </a:r>
            <a:r>
              <a:rPr dirty="0" sz="1550" spc="434" b="1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d’une</a:t>
            </a:r>
            <a:r>
              <a:rPr dirty="0" sz="1550" spc="48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application</a:t>
            </a:r>
            <a:r>
              <a:rPr dirty="0" sz="1550" spc="434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et</a:t>
            </a:r>
            <a:r>
              <a:rPr dirty="0" sz="1550" spc="44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la</a:t>
            </a:r>
            <a:r>
              <a:rPr dirty="0" sz="1550" spc="430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production</a:t>
            </a:r>
            <a:r>
              <a:rPr dirty="0" sz="1550" spc="450" b="1">
                <a:latin typeface="Calibri"/>
                <a:cs typeface="Calibri"/>
              </a:rPr>
              <a:t> </a:t>
            </a:r>
            <a:r>
              <a:rPr dirty="0" sz="1550" spc="-25">
                <a:latin typeface="Calibri"/>
                <a:cs typeface="Calibri"/>
              </a:rPr>
              <a:t>de</a:t>
            </a:r>
            <a:endParaRPr sz="1550">
              <a:latin typeface="Calibri"/>
              <a:cs typeface="Calibri"/>
            </a:endParaRPr>
          </a:p>
          <a:p>
            <a:pPr marL="557530">
              <a:lnSpc>
                <a:spcPct val="100000"/>
              </a:lnSpc>
              <a:spcBef>
                <a:spcPts val="844"/>
              </a:spcBef>
            </a:pPr>
            <a:r>
              <a:rPr dirty="0" sz="1550">
                <a:latin typeface="Calibri"/>
                <a:cs typeface="Calibri"/>
              </a:rPr>
              <a:t>celle-</a:t>
            </a:r>
            <a:r>
              <a:rPr dirty="0" sz="1550" spc="-25">
                <a:latin typeface="Calibri"/>
                <a:cs typeface="Calibri"/>
              </a:rPr>
              <a:t>ci.</a:t>
            </a:r>
            <a:endParaRPr sz="1550">
              <a:latin typeface="Calibri"/>
              <a:cs typeface="Calibri"/>
            </a:endParaRPr>
          </a:p>
          <a:p>
            <a:pPr algn="just" marL="556260" marR="2237740" indent="-172720">
              <a:lnSpc>
                <a:spcPts val="2700"/>
              </a:lnSpc>
              <a:spcBef>
                <a:spcPts val="195"/>
              </a:spcBef>
              <a:buClr>
                <a:srgbClr val="555555"/>
              </a:buClr>
              <a:buFont typeface="Wingdings"/>
              <a:buChar char=""/>
              <a:tabLst>
                <a:tab pos="557530" algn="l"/>
              </a:tabLst>
            </a:pPr>
            <a:r>
              <a:rPr dirty="0" sz="1550">
                <a:latin typeface="Calibri"/>
                <a:cs typeface="Calibri"/>
              </a:rPr>
              <a:t>Ce</a:t>
            </a:r>
            <a:r>
              <a:rPr dirty="0" sz="1550" spc="210">
                <a:latin typeface="Calibri"/>
                <a:cs typeface="Calibri"/>
              </a:rPr>
              <a:t>  </a:t>
            </a:r>
            <a:r>
              <a:rPr dirty="0" sz="1550">
                <a:latin typeface="Calibri"/>
                <a:cs typeface="Calibri"/>
              </a:rPr>
              <a:t>mouvement</a:t>
            </a:r>
            <a:r>
              <a:rPr dirty="0" sz="1550" spc="215">
                <a:latin typeface="Calibri"/>
                <a:cs typeface="Calibri"/>
              </a:rPr>
              <a:t>  </a:t>
            </a:r>
            <a:r>
              <a:rPr dirty="0" sz="1550">
                <a:latin typeface="Calibri"/>
                <a:cs typeface="Calibri"/>
              </a:rPr>
              <a:t>se</a:t>
            </a:r>
            <a:r>
              <a:rPr dirty="0" sz="1550" spc="215">
                <a:latin typeface="Calibri"/>
                <a:cs typeface="Calibri"/>
              </a:rPr>
              <a:t>  </a:t>
            </a:r>
            <a:r>
              <a:rPr dirty="0" sz="1550">
                <a:latin typeface="Calibri"/>
                <a:cs typeface="Calibri"/>
              </a:rPr>
              <a:t>caractérise</a:t>
            </a:r>
            <a:r>
              <a:rPr dirty="0" sz="1550" spc="215">
                <a:latin typeface="Calibri"/>
                <a:cs typeface="Calibri"/>
              </a:rPr>
              <a:t>  </a:t>
            </a:r>
            <a:r>
              <a:rPr dirty="0" sz="1550">
                <a:latin typeface="Calibri"/>
                <a:cs typeface="Calibri"/>
              </a:rPr>
              <a:t>principalement</a:t>
            </a:r>
            <a:r>
              <a:rPr dirty="0" sz="1550" spc="220">
                <a:latin typeface="Calibri"/>
                <a:cs typeface="Calibri"/>
              </a:rPr>
              <a:t>  </a:t>
            </a:r>
            <a:r>
              <a:rPr dirty="0" sz="1550">
                <a:latin typeface="Calibri"/>
                <a:cs typeface="Calibri"/>
              </a:rPr>
              <a:t>par</a:t>
            </a:r>
            <a:r>
              <a:rPr dirty="0" sz="1550" spc="200">
                <a:latin typeface="Calibri"/>
                <a:cs typeface="Calibri"/>
              </a:rPr>
              <a:t>  </a:t>
            </a:r>
            <a:r>
              <a:rPr dirty="0" sz="1550" b="1">
                <a:latin typeface="Calibri"/>
                <a:cs typeface="Calibri"/>
              </a:rPr>
              <a:t>l’automatisation</a:t>
            </a:r>
            <a:r>
              <a:rPr dirty="0" sz="1550" spc="229" b="1">
                <a:latin typeface="Calibri"/>
                <a:cs typeface="Calibri"/>
              </a:rPr>
              <a:t>  </a:t>
            </a:r>
            <a:r>
              <a:rPr dirty="0" sz="1550">
                <a:latin typeface="Calibri"/>
                <a:cs typeface="Calibri"/>
              </a:rPr>
              <a:t>et</a:t>
            </a:r>
            <a:r>
              <a:rPr dirty="0" sz="1550" spc="195">
                <a:latin typeface="Calibri"/>
                <a:cs typeface="Calibri"/>
              </a:rPr>
              <a:t>  </a:t>
            </a:r>
            <a:r>
              <a:rPr dirty="0" sz="1550">
                <a:latin typeface="Calibri"/>
                <a:cs typeface="Calibri"/>
              </a:rPr>
              <a:t>le</a:t>
            </a:r>
            <a:r>
              <a:rPr dirty="0" sz="1550" spc="210">
                <a:latin typeface="Calibri"/>
                <a:cs typeface="Calibri"/>
              </a:rPr>
              <a:t>  </a:t>
            </a:r>
            <a:r>
              <a:rPr dirty="0" sz="1550" b="1">
                <a:latin typeface="Calibri"/>
                <a:cs typeface="Calibri"/>
              </a:rPr>
              <a:t>suivi</a:t>
            </a:r>
            <a:r>
              <a:rPr dirty="0" sz="1550" spc="200" b="1">
                <a:latin typeface="Calibri"/>
                <a:cs typeface="Calibri"/>
              </a:rPr>
              <a:t>  </a:t>
            </a:r>
            <a:r>
              <a:rPr dirty="0" sz="1550" spc="-25">
                <a:latin typeface="Calibri"/>
                <a:cs typeface="Calibri"/>
              </a:rPr>
              <a:t>(la </a:t>
            </a:r>
            <a:r>
              <a:rPr dirty="0" sz="1550" spc="-25">
                <a:latin typeface="Calibri"/>
                <a:cs typeface="Calibri"/>
              </a:rPr>
              <a:t>	</a:t>
            </a:r>
            <a:r>
              <a:rPr dirty="0" sz="1550">
                <a:latin typeface="Calibri"/>
                <a:cs typeface="Calibri"/>
              </a:rPr>
              <a:t>supervision)</a:t>
            </a:r>
            <a:r>
              <a:rPr dirty="0" sz="1550" spc="285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de</a:t>
            </a:r>
            <a:r>
              <a:rPr dirty="0" sz="1550" spc="254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toutes</a:t>
            </a:r>
            <a:r>
              <a:rPr dirty="0" sz="1550" spc="28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les</a:t>
            </a:r>
            <a:r>
              <a:rPr dirty="0" sz="1550" spc="28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étapes</a:t>
            </a:r>
            <a:r>
              <a:rPr dirty="0" sz="1550" spc="275" b="1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de</a:t>
            </a:r>
            <a:r>
              <a:rPr dirty="0" sz="1550" spc="30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la</a:t>
            </a:r>
            <a:r>
              <a:rPr dirty="0" sz="1550" spc="254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création</a:t>
            </a:r>
            <a:r>
              <a:rPr dirty="0" sz="1550" spc="30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d’un</a:t>
            </a:r>
            <a:r>
              <a:rPr dirty="0" sz="1550" spc="29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logiciel,</a:t>
            </a:r>
            <a:r>
              <a:rPr dirty="0" sz="1550" spc="2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depuis</a:t>
            </a:r>
            <a:r>
              <a:rPr dirty="0" sz="1550" spc="254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le</a:t>
            </a:r>
            <a:r>
              <a:rPr dirty="0" sz="1550" spc="30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développement </a:t>
            </a:r>
            <a:r>
              <a:rPr dirty="0" sz="1550" spc="-10">
                <a:latin typeface="Calibri"/>
                <a:cs typeface="Calibri"/>
              </a:rPr>
              <a:t>	</a:t>
            </a:r>
            <a:r>
              <a:rPr dirty="0" sz="1550">
                <a:latin typeface="Calibri"/>
                <a:cs typeface="Calibri"/>
              </a:rPr>
              <a:t>(Dev),</a:t>
            </a:r>
            <a:r>
              <a:rPr dirty="0" sz="1550" spc="9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l’intégration,</a:t>
            </a:r>
            <a:r>
              <a:rPr dirty="0" sz="1550" spc="14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les</a:t>
            </a:r>
            <a:r>
              <a:rPr dirty="0" sz="1550" spc="8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tests,</a:t>
            </a:r>
            <a:r>
              <a:rPr dirty="0" sz="1550" spc="14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la</a:t>
            </a:r>
            <a:r>
              <a:rPr dirty="0" sz="1550" spc="8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livraison</a:t>
            </a:r>
            <a:r>
              <a:rPr dirty="0" sz="1550" spc="9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en</a:t>
            </a:r>
            <a:r>
              <a:rPr dirty="0" sz="1550" spc="1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production</a:t>
            </a:r>
            <a:r>
              <a:rPr dirty="0" sz="1550" spc="9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pour</a:t>
            </a:r>
            <a:r>
              <a:rPr dirty="0" sz="1550" spc="1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déploiement,</a:t>
            </a:r>
            <a:r>
              <a:rPr dirty="0" sz="1550" spc="10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l’exploitation</a:t>
            </a:r>
            <a:r>
              <a:rPr dirty="0" sz="1550" spc="70">
                <a:latin typeface="Calibri"/>
                <a:cs typeface="Calibri"/>
              </a:rPr>
              <a:t> </a:t>
            </a:r>
            <a:r>
              <a:rPr dirty="0" sz="1550" spc="-25">
                <a:latin typeface="Calibri"/>
                <a:cs typeface="Calibri"/>
              </a:rPr>
              <a:t>et</a:t>
            </a:r>
            <a:endParaRPr sz="1550">
              <a:latin typeface="Calibri"/>
              <a:cs typeface="Calibri"/>
            </a:endParaRPr>
          </a:p>
          <a:p>
            <a:pPr algn="just" marL="557530">
              <a:lnSpc>
                <a:spcPct val="100000"/>
              </a:lnSpc>
              <a:spcBef>
                <a:spcPts val="580"/>
              </a:spcBef>
            </a:pPr>
            <a:r>
              <a:rPr dirty="0" sz="1550">
                <a:latin typeface="Calibri"/>
                <a:cs typeface="Calibri"/>
              </a:rPr>
              <a:t>la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maintenance</a:t>
            </a:r>
            <a:r>
              <a:rPr dirty="0" sz="1550" spc="10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des</a:t>
            </a:r>
            <a:r>
              <a:rPr dirty="0" sz="1550" spc="9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infrastructures</a:t>
            </a:r>
            <a:r>
              <a:rPr dirty="0" sz="1550" spc="22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(Ops).</a:t>
            </a:r>
            <a:endParaRPr sz="1550">
              <a:latin typeface="Calibri"/>
              <a:cs typeface="Calibri"/>
            </a:endParaRPr>
          </a:p>
          <a:p>
            <a:pPr marL="556260" indent="-172720">
              <a:lnSpc>
                <a:spcPct val="100000"/>
              </a:lnSpc>
              <a:spcBef>
                <a:spcPts val="1835"/>
              </a:spcBef>
              <a:buFont typeface="Wingdings"/>
              <a:buChar char=""/>
              <a:tabLst>
                <a:tab pos="556260" algn="l"/>
              </a:tabLst>
            </a:pPr>
            <a:r>
              <a:rPr dirty="0" sz="1550">
                <a:latin typeface="Calibri"/>
                <a:cs typeface="Calibri"/>
              </a:rPr>
              <a:t>Le</a:t>
            </a:r>
            <a:r>
              <a:rPr dirty="0" sz="1550" spc="5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terme</a:t>
            </a:r>
            <a:r>
              <a:rPr dirty="0" sz="1550" spc="105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DevOps</a:t>
            </a:r>
            <a:r>
              <a:rPr dirty="0" sz="1550" spc="85" b="1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est</a:t>
            </a:r>
            <a:r>
              <a:rPr dirty="0" sz="1550" spc="5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né</a:t>
            </a:r>
            <a:r>
              <a:rPr dirty="0" sz="1550" spc="10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de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l’union</a:t>
            </a:r>
            <a:r>
              <a:rPr dirty="0" sz="1550" spc="1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du</a:t>
            </a:r>
            <a:r>
              <a:rPr dirty="0" sz="1550" spc="8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«</a:t>
            </a:r>
            <a:r>
              <a:rPr dirty="0" sz="1550" b="1">
                <a:latin typeface="Calibri"/>
                <a:cs typeface="Calibri"/>
              </a:rPr>
              <a:t>development</a:t>
            </a:r>
            <a:r>
              <a:rPr dirty="0" sz="1550">
                <a:latin typeface="Calibri"/>
                <a:cs typeface="Calibri"/>
              </a:rPr>
              <a:t>»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et</a:t>
            </a:r>
            <a:r>
              <a:rPr dirty="0" sz="1550" spc="6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des</a:t>
            </a:r>
            <a:r>
              <a:rPr dirty="0" sz="1550" spc="8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«</a:t>
            </a:r>
            <a:r>
              <a:rPr dirty="0" sz="1550" b="1">
                <a:latin typeface="Calibri"/>
                <a:cs typeface="Calibri"/>
              </a:rPr>
              <a:t>operations</a:t>
            </a:r>
            <a:r>
              <a:rPr dirty="0" sz="1550">
                <a:latin typeface="Calibri"/>
                <a:cs typeface="Calibri"/>
              </a:rPr>
              <a:t>»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dont</a:t>
            </a:r>
            <a:r>
              <a:rPr dirty="0" sz="1550" spc="9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l’objectif</a:t>
            </a:r>
            <a:r>
              <a:rPr dirty="0" sz="1550" spc="7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est</a:t>
            </a:r>
            <a:r>
              <a:rPr dirty="0" sz="1550" spc="5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favoriser</a:t>
            </a:r>
            <a:r>
              <a:rPr dirty="0" sz="1550" spc="204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une</a:t>
            </a:r>
            <a:r>
              <a:rPr dirty="0" sz="1550" spc="9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meilleure</a:t>
            </a:r>
            <a:endParaRPr sz="1550">
              <a:latin typeface="Calibri"/>
              <a:cs typeface="Calibri"/>
            </a:endParaRPr>
          </a:p>
          <a:p>
            <a:pPr algn="just" marL="557530">
              <a:lnSpc>
                <a:spcPct val="100000"/>
              </a:lnSpc>
              <a:spcBef>
                <a:spcPts val="1019"/>
              </a:spcBef>
            </a:pPr>
            <a:r>
              <a:rPr dirty="0" sz="1550">
                <a:latin typeface="Calibri"/>
                <a:cs typeface="Calibri"/>
              </a:rPr>
              <a:t>communication</a:t>
            </a:r>
            <a:r>
              <a:rPr dirty="0" sz="1550" spc="8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entre</a:t>
            </a:r>
            <a:r>
              <a:rPr dirty="0" sz="1550" spc="14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les</a:t>
            </a:r>
            <a:r>
              <a:rPr dirty="0" sz="1550" spc="8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deux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équipes.</a:t>
            </a:r>
            <a:endParaRPr sz="1550">
              <a:latin typeface="Calibri"/>
              <a:cs typeface="Calibri"/>
            </a:endParaRPr>
          </a:p>
          <a:p>
            <a:pPr marL="603250" indent="-219710">
              <a:lnSpc>
                <a:spcPct val="100000"/>
              </a:lnSpc>
              <a:spcBef>
                <a:spcPts val="1025"/>
              </a:spcBef>
              <a:buFont typeface="Wingdings"/>
              <a:buChar char=""/>
              <a:tabLst>
                <a:tab pos="603250" algn="l"/>
              </a:tabLst>
            </a:pPr>
            <a:r>
              <a:rPr dirty="0" sz="1550" b="1">
                <a:latin typeface="Calibri"/>
                <a:cs typeface="Calibri"/>
              </a:rPr>
              <a:t>DevOps</a:t>
            </a:r>
            <a:r>
              <a:rPr dirty="0" sz="1550" spc="65" b="1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vise</a:t>
            </a:r>
            <a:r>
              <a:rPr dirty="0" sz="1550" spc="8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à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créer</a:t>
            </a:r>
            <a:r>
              <a:rPr dirty="0" sz="1550" spc="1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une</a:t>
            </a:r>
            <a:r>
              <a:rPr dirty="0" sz="1550" spc="8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culture</a:t>
            </a:r>
            <a:r>
              <a:rPr dirty="0" sz="1550" spc="1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et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un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environnement</a:t>
            </a:r>
            <a:r>
              <a:rPr dirty="0" sz="1550" spc="204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dans</a:t>
            </a:r>
            <a:r>
              <a:rPr dirty="0" sz="1550" spc="7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lesquels</a:t>
            </a:r>
            <a:r>
              <a:rPr dirty="0" sz="1550" spc="10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la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conception,</a:t>
            </a:r>
            <a:r>
              <a:rPr dirty="0" sz="1550" spc="1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les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tests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et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la</a:t>
            </a:r>
            <a:r>
              <a:rPr dirty="0" sz="1550" spc="7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diffusion</a:t>
            </a:r>
            <a:r>
              <a:rPr dirty="0" sz="1550" spc="1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de</a:t>
            </a:r>
            <a:r>
              <a:rPr dirty="0" sz="1550" spc="8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logiciels</a:t>
            </a:r>
            <a:endParaRPr sz="1550">
              <a:latin typeface="Calibri"/>
              <a:cs typeface="Calibri"/>
            </a:endParaRPr>
          </a:p>
          <a:p>
            <a:pPr marL="557530">
              <a:lnSpc>
                <a:spcPct val="100000"/>
              </a:lnSpc>
              <a:spcBef>
                <a:spcPts val="1019"/>
              </a:spcBef>
            </a:pPr>
            <a:r>
              <a:rPr dirty="0" sz="1550">
                <a:latin typeface="Calibri"/>
                <a:cs typeface="Calibri"/>
              </a:rPr>
              <a:t>peuvent</a:t>
            </a:r>
            <a:r>
              <a:rPr dirty="0" sz="1550" spc="8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être</a:t>
            </a:r>
            <a:r>
              <a:rPr dirty="0" sz="1550" spc="8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réalisés</a:t>
            </a:r>
            <a:r>
              <a:rPr dirty="0" sz="1550" spc="1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rapidement,</a:t>
            </a:r>
            <a:r>
              <a:rPr dirty="0" sz="1550" spc="15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fréquemment</a:t>
            </a:r>
            <a:r>
              <a:rPr dirty="0" sz="1550" spc="16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et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efficacement.</a:t>
            </a:r>
            <a:endParaRPr sz="1550">
              <a:latin typeface="Calibri"/>
              <a:cs typeface="Calibri"/>
            </a:endParaRPr>
          </a:p>
          <a:p>
            <a:pPr marL="556260" indent="-172720">
              <a:lnSpc>
                <a:spcPct val="100000"/>
              </a:lnSpc>
              <a:spcBef>
                <a:spcPts val="1025"/>
              </a:spcBef>
              <a:buFont typeface="Wingdings"/>
              <a:buChar char=""/>
              <a:tabLst>
                <a:tab pos="556260" algn="l"/>
              </a:tabLst>
            </a:pPr>
            <a:r>
              <a:rPr dirty="0" sz="1550" b="1">
                <a:latin typeface="Calibri"/>
                <a:cs typeface="Calibri"/>
              </a:rPr>
              <a:t>DevOps</a:t>
            </a:r>
            <a:r>
              <a:rPr dirty="0" sz="1550" spc="75" b="1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n’est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pas</a:t>
            </a:r>
            <a:r>
              <a:rPr dirty="0" sz="1550" spc="7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seulement</a:t>
            </a:r>
            <a:r>
              <a:rPr dirty="0" sz="1550" spc="1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une</a:t>
            </a:r>
            <a:r>
              <a:rPr dirty="0" sz="1550" spc="8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méthodologie,</a:t>
            </a:r>
            <a:r>
              <a:rPr dirty="0" sz="1550" spc="17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c’est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une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véritable</a:t>
            </a:r>
            <a:r>
              <a:rPr dirty="0" sz="1550" spc="1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philosophie</a:t>
            </a:r>
            <a:r>
              <a:rPr dirty="0" sz="1550" spc="16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de</a:t>
            </a:r>
            <a:r>
              <a:rPr dirty="0" sz="1550" spc="8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travail.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6581"/>
            <a:ext cx="268605" cy="8991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864608" y="246888"/>
            <a:ext cx="6789420" cy="5884545"/>
            <a:chOff x="4864608" y="246888"/>
            <a:chExt cx="6789420" cy="588454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5660" y="246888"/>
              <a:ext cx="658368" cy="6492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4608" y="2848355"/>
              <a:ext cx="6757416" cy="328269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407619"/>
            <a:ext cx="3303270" cy="3333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10</a:t>
            </a:fld>
          </a:p>
        </p:txBody>
      </p:sp>
      <p:sp>
        <p:nvSpPr>
          <p:cNvPr id="12" name="object 12" descr=""/>
          <p:cNvSpPr txBox="1"/>
          <p:nvPr/>
        </p:nvSpPr>
        <p:spPr>
          <a:xfrm>
            <a:off x="7554848" y="6229908"/>
            <a:ext cx="1383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 i="1">
                <a:solidFill>
                  <a:srgbClr val="D0D0D0"/>
                </a:solidFill>
                <a:latin typeface="Calibri"/>
                <a:cs typeface="Calibri"/>
              </a:rPr>
              <a:t>Figure</a:t>
            </a:r>
            <a:r>
              <a:rPr dirty="0" sz="900" spc="-20" b="1" i="1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dirty="0" sz="900" b="1" i="1">
                <a:solidFill>
                  <a:srgbClr val="D0D0D0"/>
                </a:solidFill>
                <a:latin typeface="Calibri"/>
                <a:cs typeface="Calibri"/>
              </a:rPr>
              <a:t>17</a:t>
            </a:r>
            <a:r>
              <a:rPr dirty="0" sz="900" spc="-30" b="1" i="1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dirty="0" sz="900" b="1" i="1">
                <a:solidFill>
                  <a:srgbClr val="D0D0D0"/>
                </a:solidFill>
                <a:latin typeface="Calibri"/>
                <a:cs typeface="Calibri"/>
              </a:rPr>
              <a:t>:</a:t>
            </a:r>
            <a:r>
              <a:rPr dirty="0" sz="900" spc="-5" b="1" i="1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dirty="0" sz="900" b="1" i="1">
                <a:solidFill>
                  <a:srgbClr val="D0D0D0"/>
                </a:solidFill>
                <a:latin typeface="Calibri"/>
                <a:cs typeface="Calibri"/>
              </a:rPr>
              <a:t>La</a:t>
            </a:r>
            <a:r>
              <a:rPr dirty="0" sz="900" spc="-45" b="1" i="1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dirty="0" sz="900" b="1" i="1">
                <a:solidFill>
                  <a:srgbClr val="D0D0D0"/>
                </a:solidFill>
                <a:latin typeface="Calibri"/>
                <a:cs typeface="Calibri"/>
              </a:rPr>
              <a:t>chaîne</a:t>
            </a:r>
            <a:r>
              <a:rPr dirty="0" sz="900" spc="20" b="1" i="1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dirty="0" sz="900" spc="-10" b="1" i="1">
                <a:solidFill>
                  <a:srgbClr val="D0D0D0"/>
                </a:solidFill>
                <a:latin typeface="Calibri"/>
                <a:cs typeface="Calibri"/>
              </a:rPr>
              <a:t>DevOps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58876" y="686180"/>
            <a:ext cx="10981690" cy="4228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10"/>
              </a:spcBef>
            </a:pP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Introduction</a:t>
            </a:r>
            <a:r>
              <a:rPr dirty="0" sz="1500" spc="-12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aux</a:t>
            </a:r>
            <a:r>
              <a:rPr dirty="0" sz="15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concepts</a:t>
            </a:r>
            <a:r>
              <a:rPr dirty="0" sz="1500" spc="-6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r>
              <a:rPr dirty="0" sz="1500" spc="-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(définition,</a:t>
            </a:r>
            <a:r>
              <a:rPr dirty="0" sz="1500" spc="-9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avantages,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</a:pP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outils)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5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dirty="0" sz="1550" spc="-10" b="1">
                <a:solidFill>
                  <a:srgbClr val="08ACA1"/>
                </a:solidFill>
                <a:latin typeface="Calibri"/>
                <a:cs typeface="Calibri"/>
              </a:rPr>
              <a:t>Définition</a:t>
            </a:r>
            <a:endParaRPr sz="1550">
              <a:latin typeface="Calibri"/>
              <a:cs typeface="Calibri"/>
            </a:endParaRPr>
          </a:p>
          <a:p>
            <a:pPr marL="402590">
              <a:lnSpc>
                <a:spcPct val="100000"/>
              </a:lnSpc>
              <a:spcBef>
                <a:spcPts val="50"/>
              </a:spcBef>
            </a:pP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Ce</a:t>
            </a:r>
            <a:r>
              <a:rPr dirty="0" sz="1550" spc="1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schéma</a:t>
            </a:r>
            <a:r>
              <a:rPr dirty="0" sz="1550" spc="1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résume</a:t>
            </a:r>
            <a:r>
              <a:rPr dirty="0" sz="1550" spc="1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dirty="0" sz="155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concept</a:t>
            </a:r>
            <a:r>
              <a:rPr dirty="0" sz="155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du</a:t>
            </a:r>
            <a:r>
              <a:rPr dirty="0" sz="1550" spc="1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DevOps</a:t>
            </a:r>
            <a:r>
              <a:rPr dirty="0" sz="1550" spc="1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sous</a:t>
            </a:r>
            <a:r>
              <a:rPr dirty="0" sz="1550" spc="1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dirty="0" sz="1550" spc="1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symbole</a:t>
            </a:r>
            <a:r>
              <a:rPr dirty="0" sz="155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dirty="0" sz="1550" spc="1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l’infini</a:t>
            </a:r>
            <a:r>
              <a:rPr dirty="0" sz="1550" spc="11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puisque</a:t>
            </a:r>
            <a:r>
              <a:rPr dirty="0" sz="155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dirty="0" sz="155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DevOps</a:t>
            </a:r>
            <a:r>
              <a:rPr dirty="0" sz="1550" spc="1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représente</a:t>
            </a:r>
            <a:r>
              <a:rPr dirty="0" sz="155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une</a:t>
            </a:r>
            <a:r>
              <a:rPr dirty="0" sz="155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logique</a:t>
            </a:r>
            <a:r>
              <a:rPr dirty="0" sz="155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qui</a:t>
            </a:r>
            <a:r>
              <a:rPr dirty="0" sz="155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dirty="0" sz="1550" spc="1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répète</a:t>
            </a:r>
            <a:r>
              <a:rPr dirty="0" sz="155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 spc="25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endParaRPr sz="1550">
              <a:latin typeface="Calibri"/>
              <a:cs typeface="Calibri"/>
            </a:endParaRPr>
          </a:p>
          <a:p>
            <a:pPr marL="402590">
              <a:lnSpc>
                <a:spcPct val="100000"/>
              </a:lnSpc>
              <a:spcBef>
                <a:spcPts val="50"/>
              </a:spcBef>
            </a:pP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continu</a:t>
            </a:r>
            <a:r>
              <a:rPr dirty="0" sz="155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avec</a:t>
            </a:r>
            <a:r>
              <a:rPr dirty="0" sz="1550" spc="1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les</a:t>
            </a:r>
            <a:r>
              <a:rPr dirty="0" sz="155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grandes</a:t>
            </a:r>
            <a:r>
              <a:rPr dirty="0" sz="1550" spc="1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étapes</a:t>
            </a:r>
            <a:r>
              <a:rPr dirty="0" sz="1550" spc="1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suivantes</a:t>
            </a:r>
            <a:r>
              <a:rPr dirty="0" sz="155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 spc="-5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 marL="690880" indent="-28829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690880" algn="l"/>
              </a:tabLst>
            </a:pP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dirty="0" sz="1550" spc="1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développement</a:t>
            </a:r>
            <a:r>
              <a:rPr dirty="0" sz="1550" spc="1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404040"/>
                </a:solidFill>
                <a:latin typeface="Calibri"/>
                <a:cs typeface="Calibri"/>
              </a:rPr>
              <a:t>constant</a:t>
            </a:r>
            <a:endParaRPr sz="1550">
              <a:latin typeface="Calibri"/>
              <a:cs typeface="Calibri"/>
            </a:endParaRPr>
          </a:p>
          <a:p>
            <a:pPr marL="690880" indent="-28829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690880" algn="l"/>
              </a:tabLst>
            </a:pP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Des</a:t>
            </a:r>
            <a:r>
              <a:rPr dirty="0" sz="155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tests</a:t>
            </a:r>
            <a:r>
              <a:rPr dirty="0" sz="155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dirty="0" sz="155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404040"/>
                </a:solidFill>
                <a:latin typeface="Calibri"/>
                <a:cs typeface="Calibri"/>
              </a:rPr>
              <a:t>continu</a:t>
            </a:r>
            <a:endParaRPr sz="1550">
              <a:latin typeface="Calibri"/>
              <a:cs typeface="Calibri"/>
            </a:endParaRPr>
          </a:p>
          <a:p>
            <a:pPr marL="690880" indent="-28829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690880" algn="l"/>
              </a:tabLst>
            </a:pP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Une</a:t>
            </a:r>
            <a:r>
              <a:rPr dirty="0" sz="155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intégration</a:t>
            </a:r>
            <a:r>
              <a:rPr dirty="0" sz="155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404040"/>
                </a:solidFill>
                <a:latin typeface="Calibri"/>
                <a:cs typeface="Calibri"/>
              </a:rPr>
              <a:t>continue</a:t>
            </a:r>
            <a:endParaRPr sz="1550">
              <a:latin typeface="Calibri"/>
              <a:cs typeface="Calibri"/>
            </a:endParaRPr>
          </a:p>
          <a:p>
            <a:pPr marL="690880" indent="-28829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690880" algn="l"/>
              </a:tabLst>
            </a:pP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Une</a:t>
            </a:r>
            <a:r>
              <a:rPr dirty="0" sz="155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mise</a:t>
            </a:r>
            <a:r>
              <a:rPr dirty="0" sz="155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dirty="0" sz="155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œuvre</a:t>
            </a:r>
            <a:r>
              <a:rPr dirty="0" sz="1550" spc="1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404040"/>
                </a:solidFill>
                <a:latin typeface="Calibri"/>
                <a:cs typeface="Calibri"/>
              </a:rPr>
              <a:t>continue</a:t>
            </a:r>
            <a:endParaRPr sz="1550">
              <a:latin typeface="Calibri"/>
              <a:cs typeface="Calibri"/>
            </a:endParaRPr>
          </a:p>
          <a:p>
            <a:pPr marL="690880" indent="-28829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690880" algn="l"/>
              </a:tabLst>
            </a:pP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dirty="0" sz="155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monitoring</a:t>
            </a:r>
            <a:r>
              <a:rPr dirty="0" sz="1550" spc="1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404040"/>
                </a:solidFill>
                <a:latin typeface="Calibri"/>
                <a:cs typeface="Calibri"/>
              </a:rPr>
              <a:t>permanent</a:t>
            </a:r>
            <a:endParaRPr sz="1550">
              <a:latin typeface="Calibri"/>
              <a:cs typeface="Calibri"/>
            </a:endParaRPr>
          </a:p>
          <a:p>
            <a:pPr marL="402590" marR="6487160">
              <a:lnSpc>
                <a:spcPts val="2520"/>
              </a:lnSpc>
              <a:spcBef>
                <a:spcPts val="110"/>
              </a:spcBef>
            </a:pP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Les</a:t>
            </a:r>
            <a:r>
              <a:rPr dirty="0" sz="155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deux</a:t>
            </a:r>
            <a:r>
              <a:rPr dirty="0" sz="155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activités</a:t>
            </a:r>
            <a:r>
              <a:rPr dirty="0" sz="155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dirty="0" sz="155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Dev</a:t>
            </a:r>
            <a:r>
              <a:rPr dirty="0" sz="155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et</a:t>
            </a:r>
            <a:r>
              <a:rPr dirty="0" sz="155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d’Ops</a:t>
            </a:r>
            <a:r>
              <a:rPr dirty="0" sz="155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404040"/>
                </a:solidFill>
                <a:latin typeface="Calibri"/>
                <a:cs typeface="Calibri"/>
              </a:rPr>
              <a:t>représentées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sur</a:t>
            </a:r>
            <a:r>
              <a:rPr dirty="0" sz="155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dirty="0" sz="155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logo</a:t>
            </a:r>
            <a:r>
              <a:rPr dirty="0" sz="155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finissent</a:t>
            </a:r>
            <a:r>
              <a:rPr dirty="0" sz="155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par</a:t>
            </a:r>
            <a:r>
              <a:rPr dirty="0" sz="155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dirty="0" sz="155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confondre</a:t>
            </a:r>
            <a:r>
              <a:rPr dirty="0" sz="1550" spc="1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étant</a:t>
            </a:r>
            <a:r>
              <a:rPr dirty="0" sz="155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404040"/>
                </a:solidFill>
                <a:latin typeface="Calibri"/>
                <a:cs typeface="Calibri"/>
              </a:rPr>
              <a:t>donné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dirty="0" sz="155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chaque</a:t>
            </a:r>
            <a:r>
              <a:rPr dirty="0" sz="155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étape</a:t>
            </a:r>
            <a:r>
              <a:rPr dirty="0" sz="155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est</a:t>
            </a:r>
            <a:r>
              <a:rPr dirty="0" sz="155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liée</a:t>
            </a:r>
            <a:r>
              <a:rPr dirty="0" sz="155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040"/>
                </a:solidFill>
                <a:latin typeface="Calibri"/>
                <a:cs typeface="Calibri"/>
              </a:rPr>
              <a:t>à</a:t>
            </a:r>
            <a:r>
              <a:rPr dirty="0" sz="155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404040"/>
                </a:solidFill>
                <a:latin typeface="Calibri"/>
                <a:cs typeface="Calibri"/>
              </a:rPr>
              <a:t>l’autre.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"/>
            <a:ext cx="12189460" cy="6855459"/>
            <a:chOff x="0" y="18"/>
            <a:chExt cx="12189460" cy="68554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18"/>
              <a:ext cx="12184379" cy="68552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11119104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119104" y="514350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924" y="1467612"/>
              <a:ext cx="11119485" cy="5143500"/>
            </a:xfrm>
            <a:custGeom>
              <a:avLst/>
              <a:gdLst/>
              <a:ahLst/>
              <a:cxnLst/>
              <a:rect l="l" t="t" r="r" b="b"/>
              <a:pathLst>
                <a:path w="11119485" h="5143500">
                  <a:moveTo>
                    <a:pt x="0" y="5143500"/>
                  </a:moveTo>
                  <a:lnTo>
                    <a:pt x="11119104" y="514350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506120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924" y="0"/>
                  </a:moveTo>
                  <a:lnTo>
                    <a:pt x="0" y="0"/>
                  </a:lnTo>
                  <a:lnTo>
                    <a:pt x="0" y="1076706"/>
                  </a:lnTo>
                  <a:lnTo>
                    <a:pt x="0" y="1078992"/>
                  </a:lnTo>
                  <a:lnTo>
                    <a:pt x="203" y="1078992"/>
                  </a:lnTo>
                  <a:lnTo>
                    <a:pt x="4305" y="1124788"/>
                  </a:lnTo>
                  <a:lnTo>
                    <a:pt x="16725" y="1170038"/>
                  </a:lnTo>
                  <a:lnTo>
                    <a:pt x="36512" y="1211707"/>
                  </a:lnTo>
                  <a:lnTo>
                    <a:pt x="62903" y="1249032"/>
                  </a:lnTo>
                  <a:lnTo>
                    <a:pt x="95135" y="1281264"/>
                  </a:lnTo>
                  <a:lnTo>
                    <a:pt x="132461" y="1307655"/>
                  </a:lnTo>
                  <a:lnTo>
                    <a:pt x="174129" y="1327442"/>
                  </a:lnTo>
                  <a:lnTo>
                    <a:pt x="219379" y="1339862"/>
                  </a:lnTo>
                  <a:lnTo>
                    <a:pt x="267462" y="1344168"/>
                  </a:lnTo>
                  <a:lnTo>
                    <a:pt x="534924" y="1344168"/>
                  </a:lnTo>
                  <a:lnTo>
                    <a:pt x="534924" y="1078992"/>
                  </a:lnTo>
                  <a:lnTo>
                    <a:pt x="534924" y="1076706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8AC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004" y="5166581"/>
            <a:ext cx="268605" cy="8991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dirty="0" sz="19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5659" y="246888"/>
            <a:ext cx="658368" cy="64922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619"/>
            <a:ext cx="3303270" cy="3333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08ACA1"/>
                </a:solidFill>
              </a:rPr>
              <a:t>01-Introduire </a:t>
            </a:r>
            <a:r>
              <a:rPr dirty="0">
                <a:solidFill>
                  <a:srgbClr val="08ACA1"/>
                </a:solidFill>
              </a:rPr>
              <a:t>la</a:t>
            </a:r>
            <a:r>
              <a:rPr dirty="0" spc="-60">
                <a:solidFill>
                  <a:srgbClr val="08ACA1"/>
                </a:solidFill>
              </a:rPr>
              <a:t> </a:t>
            </a:r>
            <a:r>
              <a:rPr dirty="0">
                <a:solidFill>
                  <a:srgbClr val="08ACA1"/>
                </a:solidFill>
              </a:rPr>
              <a:t>chaîne</a:t>
            </a:r>
            <a:r>
              <a:rPr dirty="0" spc="-45">
                <a:solidFill>
                  <a:srgbClr val="08ACA1"/>
                </a:solidFill>
              </a:rPr>
              <a:t> </a:t>
            </a:r>
            <a:r>
              <a:rPr dirty="0" spc="-10">
                <a:solidFill>
                  <a:srgbClr val="08ACA1"/>
                </a:solidFill>
              </a:rPr>
              <a:t>DevOps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58876" y="686180"/>
            <a:ext cx="11127105" cy="23571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10"/>
              </a:spcBef>
            </a:pP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Introduction</a:t>
            </a:r>
            <a:r>
              <a:rPr dirty="0" sz="1500" spc="-12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aux</a:t>
            </a:r>
            <a:r>
              <a:rPr dirty="0" sz="1500" spc="-3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concepts</a:t>
            </a:r>
            <a:r>
              <a:rPr dirty="0" sz="1500" spc="-6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r>
              <a:rPr dirty="0" sz="1500" spc="-1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8ACA1"/>
                </a:solidFill>
                <a:latin typeface="Calibri"/>
                <a:cs typeface="Calibri"/>
              </a:rPr>
              <a:t>(définition,</a:t>
            </a:r>
            <a:r>
              <a:rPr dirty="0" sz="1500" spc="-90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avantages,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</a:pPr>
            <a:r>
              <a:rPr dirty="0" sz="1500" spc="-10" b="1">
                <a:solidFill>
                  <a:srgbClr val="08ACA1"/>
                </a:solidFill>
                <a:latin typeface="Calibri"/>
                <a:cs typeface="Calibri"/>
              </a:rPr>
              <a:t>outils)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80"/>
              </a:spcBef>
            </a:pPr>
            <a:endParaRPr sz="15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dirty="0" sz="1550" b="1">
                <a:solidFill>
                  <a:srgbClr val="08ACA1"/>
                </a:solidFill>
                <a:latin typeface="Calibri"/>
                <a:cs typeface="Calibri"/>
              </a:rPr>
              <a:t>Axes</a:t>
            </a:r>
            <a:r>
              <a:rPr dirty="0" sz="1550" spc="4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08ACA1"/>
                </a:solidFill>
                <a:latin typeface="Calibri"/>
                <a:cs typeface="Calibri"/>
              </a:rPr>
              <a:t>de</a:t>
            </a:r>
            <a:r>
              <a:rPr dirty="0" sz="1550" spc="65" b="1">
                <a:solidFill>
                  <a:srgbClr val="08ACA1"/>
                </a:solidFill>
                <a:latin typeface="Calibri"/>
                <a:cs typeface="Calibri"/>
              </a:rPr>
              <a:t> </a:t>
            </a:r>
            <a:r>
              <a:rPr dirty="0" sz="1550" spc="-10" b="1">
                <a:solidFill>
                  <a:srgbClr val="08ACA1"/>
                </a:solidFill>
                <a:latin typeface="Calibri"/>
                <a:cs typeface="Calibri"/>
              </a:rPr>
              <a:t>DEVOPS</a:t>
            </a:r>
            <a:endParaRPr sz="1550">
              <a:latin typeface="Calibri"/>
              <a:cs typeface="Calibri"/>
            </a:endParaRPr>
          </a:p>
          <a:p>
            <a:pPr marL="552450" marR="5080" indent="40640">
              <a:lnSpc>
                <a:spcPct val="120200"/>
              </a:lnSpc>
              <a:spcBef>
                <a:spcPts val="465"/>
              </a:spcBef>
            </a:pPr>
            <a:r>
              <a:rPr dirty="0" sz="1400">
                <a:latin typeface="Calibri"/>
                <a:cs typeface="Calibri"/>
              </a:rPr>
              <a:t>Devops</a:t>
            </a:r>
            <a:r>
              <a:rPr dirty="0" sz="1400" spc="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se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caractérise</a:t>
            </a:r>
            <a:r>
              <a:rPr dirty="0" sz="1400" spc="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par</a:t>
            </a:r>
            <a:r>
              <a:rPr dirty="0" sz="1400" spc="9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3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axes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stratégiques</a:t>
            </a:r>
            <a:r>
              <a:rPr dirty="0" sz="1400" spc="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permettant</a:t>
            </a:r>
            <a:r>
              <a:rPr dirty="0" sz="1400" spc="9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d’automatiser</a:t>
            </a:r>
            <a:r>
              <a:rPr dirty="0" sz="1400" spc="1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9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chaîne</a:t>
            </a:r>
            <a:r>
              <a:rPr dirty="0" sz="1400" spc="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développement,</a:t>
            </a:r>
            <a:r>
              <a:rPr dirty="0" sz="1400" spc="9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déploiement</a:t>
            </a:r>
            <a:r>
              <a:rPr dirty="0" sz="1400" spc="9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et</a:t>
            </a:r>
            <a:r>
              <a:rPr dirty="0" sz="1400" spc="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provisionning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des </a:t>
            </a:r>
            <a:r>
              <a:rPr dirty="0" sz="1400" spc="-10">
                <a:latin typeface="Calibri"/>
                <a:cs typeface="Calibri"/>
              </a:rPr>
              <a:t>environnements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  <a:spcBef>
                <a:spcPts val="1015"/>
              </a:spcBef>
            </a:pPr>
            <a:r>
              <a:rPr dirty="0" sz="1550" b="1">
                <a:latin typeface="Calibri"/>
                <a:cs typeface="Calibri"/>
              </a:rPr>
              <a:t>1.</a:t>
            </a:r>
            <a:r>
              <a:rPr dirty="0" sz="1550" spc="5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L’intégration</a:t>
            </a:r>
            <a:r>
              <a:rPr dirty="0" sz="1550" spc="7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continue</a:t>
            </a:r>
            <a:r>
              <a:rPr dirty="0" sz="1550" spc="484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«</a:t>
            </a:r>
            <a:r>
              <a:rPr dirty="0" sz="1550" spc="5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Continuous</a:t>
            </a:r>
            <a:r>
              <a:rPr dirty="0" sz="1550" spc="8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Integration</a:t>
            </a:r>
            <a:r>
              <a:rPr dirty="0" sz="1550" spc="7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»</a:t>
            </a:r>
            <a:r>
              <a:rPr dirty="0" sz="1550" spc="60" b="1">
                <a:latin typeface="Calibri"/>
                <a:cs typeface="Calibri"/>
              </a:rPr>
              <a:t> </a:t>
            </a:r>
            <a:r>
              <a:rPr dirty="0" sz="1550" spc="-20" b="1">
                <a:latin typeface="Calibri"/>
                <a:cs typeface="Calibri"/>
              </a:rPr>
              <a:t>(CI)</a:t>
            </a:r>
            <a:endParaRPr sz="15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  <a:spcBef>
                <a:spcPts val="955"/>
              </a:spcBef>
            </a:pPr>
            <a:r>
              <a:rPr dirty="0" sz="1400" spc="-30">
                <a:latin typeface="Calibri"/>
                <a:cs typeface="Calibri"/>
              </a:rPr>
              <a:t>L’équipe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DevOps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met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place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l’automatisation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d’une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intégration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continue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chaque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changement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apporté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par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l’équipe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développement.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38728" y="3054095"/>
            <a:ext cx="5056632" cy="329641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3621151" y="6331711"/>
            <a:ext cx="425577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i="1">
                <a:latin typeface="Calibri"/>
                <a:cs typeface="Calibri"/>
              </a:rPr>
              <a:t>Source</a:t>
            </a:r>
            <a:r>
              <a:rPr dirty="0" sz="1000" spc="105" i="1">
                <a:latin typeface="Calibri"/>
                <a:cs typeface="Calibri"/>
              </a:rPr>
              <a:t> </a:t>
            </a:r>
            <a:r>
              <a:rPr dirty="0" sz="1000" i="1">
                <a:latin typeface="Calibri"/>
                <a:cs typeface="Calibri"/>
              </a:rPr>
              <a:t>:</a:t>
            </a:r>
            <a:r>
              <a:rPr dirty="0" sz="1000" spc="250" i="1">
                <a:latin typeface="Calibri"/>
                <a:cs typeface="Calibri"/>
              </a:rPr>
              <a:t> </a:t>
            </a:r>
            <a:r>
              <a:rPr dirty="0" sz="1000" spc="-10" i="1">
                <a:latin typeface="Calibri"/>
                <a:cs typeface="Calibri"/>
              </a:rPr>
              <a:t>https://</a:t>
            </a:r>
            <a:r>
              <a:rPr dirty="0" sz="1000" spc="-10" i="1">
                <a:latin typeface="Calibri"/>
                <a:cs typeface="Calibri"/>
                <a:hlinkClick r:id="rId5"/>
              </a:rPr>
              <a:t>www.aodb.com/offres/devsecfinops/audit-et-optimisation-devops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655">
              <a:lnSpc>
                <a:spcPts val="1060"/>
              </a:lnSpc>
            </a:pPr>
            <a:r>
              <a:rPr dirty="0">
                <a:solidFill>
                  <a:srgbClr val="AEABAB"/>
                </a:solidFill>
              </a:rPr>
              <a:t>Copyright</a:t>
            </a:r>
            <a:r>
              <a:rPr dirty="0" spc="-4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Tout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droit</a:t>
            </a:r>
            <a:r>
              <a:rPr dirty="0" spc="-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réservé</a:t>
            </a:r>
            <a:r>
              <a:rPr dirty="0" spc="-55">
                <a:solidFill>
                  <a:srgbClr val="AEABAB"/>
                </a:solidFill>
              </a:rPr>
              <a:t> </a:t>
            </a:r>
            <a:r>
              <a:rPr dirty="0">
                <a:solidFill>
                  <a:srgbClr val="AEABAB"/>
                </a:solidFill>
              </a:rPr>
              <a:t>-</a:t>
            </a:r>
            <a:r>
              <a:rPr dirty="0" spc="20">
                <a:solidFill>
                  <a:srgbClr val="AEABAB"/>
                </a:solidFill>
              </a:rPr>
              <a:t> </a:t>
            </a:r>
            <a:r>
              <a:rPr dirty="0" spc="-20">
                <a:solidFill>
                  <a:srgbClr val="AEABAB"/>
                </a:solidFill>
              </a:rPr>
              <a:t>OFPPT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dirty="0" spc="-25">
                <a:solidFill>
                  <a:srgbClr val="AEABAB"/>
                </a:solidFill>
              </a:rPr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765B83E3220A4BBF638516AEA80D93" ma:contentTypeVersion="12" ma:contentTypeDescription="Crée un document." ma:contentTypeScope="" ma:versionID="034cf77f75a9451d8f8ad02900319fb3">
  <xsd:schema xmlns:xsd="http://www.w3.org/2001/XMLSchema" xmlns:xs="http://www.w3.org/2001/XMLSchema" xmlns:p="http://schemas.microsoft.com/office/2006/metadata/properties" xmlns:ns2="4091882a-e71a-42fe-bf11-a4de7e4cd0e9" xmlns:ns3="62863117-1f4d-4b75-b4b9-024aa8838b05" targetNamespace="http://schemas.microsoft.com/office/2006/metadata/properties" ma:root="true" ma:fieldsID="eb691f5efd3e8ba604d3dfb6ff2541e1" ns2:_="" ns3:_="">
    <xsd:import namespace="4091882a-e71a-42fe-bf11-a4de7e4cd0e9"/>
    <xsd:import namespace="62863117-1f4d-4b75-b4b9-024aa8838b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91882a-e71a-42fe-bf11-a4de7e4cd0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429a0b44-e2b1-478b-a4cc-c7880c354d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863117-1f4d-4b75-b4b9-024aa8838b0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45a69e0-2f27-4925-a790-bff9e720ea83}" ma:internalName="TaxCatchAll" ma:showField="CatchAllData" ma:web="62863117-1f4d-4b75-b4b9-024aa8838b0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2863117-1f4d-4b75-b4b9-024aa8838b05" xsi:nil="true"/>
    <lcf76f155ced4ddcb4097134ff3c332f xmlns="4091882a-e71a-42fe-bf11-a4de7e4cd0e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E8DA332-E797-4D6E-AC4B-DD5EF0B958EB}"/>
</file>

<file path=customXml/itemProps2.xml><?xml version="1.0" encoding="utf-8"?>
<ds:datastoreItem xmlns:ds="http://schemas.openxmlformats.org/officeDocument/2006/customXml" ds:itemID="{43AEE81C-E06F-4B25-89AE-F9A08ED15660}"/>
</file>

<file path=customXml/itemProps3.xml><?xml version="1.0" encoding="utf-8"?>
<ds:datastoreItem xmlns:ds="http://schemas.openxmlformats.org/officeDocument/2006/customXml" ds:itemID="{5F411FE1-B934-48CC-8036-D74AF9D3311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ASMAE YOUALA</dc:creator>
  <dcterms:created xsi:type="dcterms:W3CDTF">2024-11-21T11:08:11Z</dcterms:created>
  <dcterms:modified xsi:type="dcterms:W3CDTF">2024-11-21T11:08:11Z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2024-11-21T00:00:00Z</vt:filetime>
  </property>
  <property fmtid="{D5CDD505-2E9C-101B-9397-08002B2CF9AE}" pid="5" name="Producer">
    <vt:lpwstr>Microsoft® PowerPoint® 2019</vt:lpwstr>
  </property>
  <property fmtid="{D5CDD505-2E9C-101B-9397-08002B2CF9AE}" pid="6" name="ContentTypeId">
    <vt:lpwstr>0x01010073765B83E3220A4BBF638516AEA80D93</vt:lpwstr>
  </property>
</Properties>
</file>