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BD7DCF-4A7E-486A-80C3-50B8B2E8DB61}" type="datetimeFigureOut">
              <a:rPr lang="fr-FR" smtClean="0"/>
              <a:t>28/05/2014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36A9D1-61FA-463F-8E07-AA9E7095BED8}" type="slidenum">
              <a:rPr lang="fr-FR" smtClean="0"/>
              <a:t>‹N°›</a:t>
            </a:fld>
            <a:endParaRPr lang="fr-FR"/>
          </a:p>
        </p:txBody>
      </p:sp>
    </p:spTree>
    <p:extLst>
      <p:ext uri="{BB962C8B-B14F-4D97-AF65-F5344CB8AC3E}">
        <p14:creationId xmlns:p14="http://schemas.microsoft.com/office/powerpoint/2010/main" val="179942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 Ainsi le contrôleur d'intégrité construit une base de données contenant des informations sur les fichiers exécutables du système (date de modification, taille et éventuellement une somme de contrôle). Ainsi, lorsqu'un fichier exécutable change de caractéristiques, l'antivirus prévient l'utilisateur de la machine</a:t>
            </a:r>
            <a:endParaRPr lang="fr-FR" dirty="0"/>
          </a:p>
        </p:txBody>
      </p:sp>
      <p:sp>
        <p:nvSpPr>
          <p:cNvPr id="4" name="Espace réservé du numéro de diapositive 3"/>
          <p:cNvSpPr>
            <a:spLocks noGrp="1"/>
          </p:cNvSpPr>
          <p:nvPr>
            <p:ph type="sldNum" sz="quarter" idx="10"/>
          </p:nvPr>
        </p:nvSpPr>
        <p:spPr/>
        <p:txBody>
          <a:bodyPr/>
          <a:lstStyle/>
          <a:p>
            <a:fld id="{4036A9D1-61FA-463F-8E07-AA9E7095BED8}" type="slidenum">
              <a:rPr lang="fr-FR" smtClean="0"/>
              <a:t>7</a:t>
            </a:fld>
            <a:endParaRPr lang="fr-FR"/>
          </a:p>
        </p:txBody>
      </p:sp>
    </p:spTree>
    <p:extLst>
      <p:ext uri="{BB962C8B-B14F-4D97-AF65-F5344CB8AC3E}">
        <p14:creationId xmlns:p14="http://schemas.microsoft.com/office/powerpoint/2010/main" val="2252258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Le but des </a:t>
            </a:r>
            <a:r>
              <a:rPr lang="fr-FR" sz="1200" kern="1200" dirty="0" err="1" smtClean="0">
                <a:solidFill>
                  <a:schemeClr val="tx1"/>
                </a:solidFill>
                <a:effectLst/>
                <a:latin typeface="+mn-lt"/>
                <a:ea typeface="+mn-ea"/>
                <a:cs typeface="+mn-cs"/>
              </a:rPr>
              <a:t>hoax</a:t>
            </a:r>
            <a:r>
              <a:rPr lang="fr-FR" sz="1200" kern="1200" dirty="0" smtClean="0">
                <a:solidFill>
                  <a:schemeClr val="tx1"/>
                </a:solidFill>
                <a:effectLst/>
                <a:latin typeface="+mn-lt"/>
                <a:ea typeface="+mn-ea"/>
                <a:cs typeface="+mn-cs"/>
              </a:rPr>
              <a:t> est simple : </a:t>
            </a:r>
          </a:p>
          <a:p>
            <a:r>
              <a:rPr lang="fr-FR" sz="1200" kern="1200" dirty="0" smtClean="0">
                <a:solidFill>
                  <a:schemeClr val="tx1"/>
                </a:solidFill>
                <a:effectLst/>
                <a:latin typeface="+mn-lt"/>
                <a:ea typeface="+mn-ea"/>
                <a:cs typeface="+mn-cs"/>
              </a:rPr>
              <a:t> </a:t>
            </a:r>
          </a:p>
          <a:p>
            <a:pPr lvl="0"/>
            <a:r>
              <a:rPr lang="fr-FR" sz="1200" kern="1200" dirty="0" smtClean="0">
                <a:solidFill>
                  <a:schemeClr val="tx1"/>
                </a:solidFill>
                <a:effectLst/>
                <a:latin typeface="+mn-lt"/>
                <a:ea typeface="+mn-ea"/>
                <a:cs typeface="+mn-cs"/>
              </a:rPr>
              <a:t>provoquer la satisfaction de son concepteur d'avoir berné un grand nombre de personnes </a:t>
            </a:r>
          </a:p>
          <a:p>
            <a:pPr lvl="0"/>
            <a:r>
              <a:rPr lang="fr-FR" sz="1200" kern="1200" dirty="0" smtClean="0">
                <a:solidFill>
                  <a:schemeClr val="tx1"/>
                </a:solidFill>
                <a:effectLst/>
                <a:latin typeface="+mn-lt"/>
                <a:ea typeface="+mn-ea"/>
                <a:cs typeface="+mn-cs"/>
              </a:rPr>
              <a:t>Les conséquences de ces canulars sont multiples : </a:t>
            </a:r>
          </a:p>
          <a:p>
            <a:pPr lvl="0"/>
            <a:r>
              <a:rPr lang="fr-FR" sz="1200" kern="1200" dirty="0" smtClean="0">
                <a:solidFill>
                  <a:schemeClr val="tx1"/>
                </a:solidFill>
                <a:effectLst/>
                <a:latin typeface="+mn-lt"/>
                <a:ea typeface="+mn-ea"/>
                <a:cs typeface="+mn-cs"/>
              </a:rPr>
              <a:t>L'engorgement des réseaux en provoquant une masse de données superflues circulant dans les infrastructures réseaux ; </a:t>
            </a:r>
          </a:p>
          <a:p>
            <a:pPr lvl="0"/>
            <a:r>
              <a:rPr lang="fr-FR" sz="1200" kern="1200" dirty="0" smtClean="0">
                <a:solidFill>
                  <a:schemeClr val="tx1"/>
                </a:solidFill>
                <a:effectLst/>
                <a:latin typeface="+mn-lt"/>
                <a:ea typeface="+mn-ea"/>
                <a:cs typeface="+mn-cs"/>
              </a:rPr>
              <a:t>Une désinformation, c'est-à-dire faire admettre à de nombreuses personnes de faux concepts ou véhiculer de fausses rumeurs (on parle de légendes urbaines) ; </a:t>
            </a:r>
          </a:p>
          <a:p>
            <a:pPr lvl="0"/>
            <a:r>
              <a:rPr lang="fr-FR" sz="1200" kern="1200" dirty="0" smtClean="0">
                <a:solidFill>
                  <a:schemeClr val="tx1"/>
                </a:solidFill>
                <a:effectLst/>
                <a:latin typeface="+mn-lt"/>
                <a:ea typeface="+mn-ea"/>
                <a:cs typeface="+mn-cs"/>
              </a:rPr>
              <a:t>L'encombrement des boîtes aux lettres électroniques déjà chargées ; </a:t>
            </a:r>
          </a:p>
          <a:p>
            <a:pPr lvl="0"/>
            <a:r>
              <a:rPr lang="fr-FR" sz="1200" kern="1200" dirty="0" smtClean="0">
                <a:solidFill>
                  <a:schemeClr val="tx1"/>
                </a:solidFill>
                <a:effectLst/>
                <a:latin typeface="+mn-lt"/>
                <a:ea typeface="+mn-ea"/>
                <a:cs typeface="+mn-cs"/>
              </a:rPr>
              <a:t>La perte de temps, tant pour ceux qui lisent l'information, que pour ceux qui la relayent ; </a:t>
            </a:r>
          </a:p>
          <a:p>
            <a:pPr lvl="0"/>
            <a:r>
              <a:rPr lang="fr-FR" sz="1200" kern="1200" dirty="0" smtClean="0">
                <a:solidFill>
                  <a:schemeClr val="tx1"/>
                </a:solidFill>
                <a:effectLst/>
                <a:latin typeface="+mn-lt"/>
                <a:ea typeface="+mn-ea"/>
                <a:cs typeface="+mn-cs"/>
              </a:rPr>
              <a:t>La dégradation de l'image d'une personne ou bien d'une entreprise ; </a:t>
            </a:r>
          </a:p>
          <a:p>
            <a:pPr lvl="0"/>
            <a:r>
              <a:rPr lang="fr-FR" sz="1200" kern="1200" dirty="0" smtClean="0">
                <a:solidFill>
                  <a:schemeClr val="tx1"/>
                </a:solidFill>
                <a:effectLst/>
                <a:latin typeface="+mn-lt"/>
                <a:ea typeface="+mn-ea"/>
                <a:cs typeface="+mn-cs"/>
              </a:rPr>
              <a:t>L'incrédulité : à force de recevoir de fausses alertes les usagers du réseau risquent de ne plus croire aux vraies. </a:t>
            </a:r>
          </a:p>
          <a:p>
            <a:endParaRPr lang="fr-FR" dirty="0"/>
          </a:p>
        </p:txBody>
      </p:sp>
      <p:sp>
        <p:nvSpPr>
          <p:cNvPr id="4" name="Espace réservé du numéro de diapositive 3"/>
          <p:cNvSpPr>
            <a:spLocks noGrp="1"/>
          </p:cNvSpPr>
          <p:nvPr>
            <p:ph type="sldNum" sz="quarter" idx="10"/>
          </p:nvPr>
        </p:nvSpPr>
        <p:spPr/>
        <p:txBody>
          <a:bodyPr/>
          <a:lstStyle/>
          <a:p>
            <a:fld id="{4036A9D1-61FA-463F-8E07-AA9E7095BED8}" type="slidenum">
              <a:rPr lang="fr-FR" smtClean="0"/>
              <a:t>10</a:t>
            </a:fld>
            <a:endParaRPr lang="fr-FR"/>
          </a:p>
        </p:txBody>
      </p:sp>
    </p:spTree>
    <p:extLst>
      <p:ext uri="{BB962C8B-B14F-4D97-AF65-F5344CB8AC3E}">
        <p14:creationId xmlns:p14="http://schemas.microsoft.com/office/powerpoint/2010/main" val="284508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ED82D342-D128-4C5D-B263-BBBC44F7C02E}" type="datetime1">
              <a:rPr lang="fr-FR" smtClean="0"/>
              <a:t>28/05/2014</a:t>
            </a:fld>
            <a:endParaRPr lang="fr-FR"/>
          </a:p>
        </p:txBody>
      </p:sp>
      <p:sp>
        <p:nvSpPr>
          <p:cNvPr id="5" name="Footer Placeholder 4"/>
          <p:cNvSpPr>
            <a:spLocks noGrp="1"/>
          </p:cNvSpPr>
          <p:nvPr>
            <p:ph type="ftr" sz="quarter" idx="11"/>
          </p:nvPr>
        </p:nvSpPr>
        <p:spPr/>
        <p:txBody>
          <a:bodyPr/>
          <a:lstStyle/>
          <a:p>
            <a:r>
              <a:rPr lang="fr-FR" smtClean="0"/>
              <a:t>Par Mr. MATOUI</a:t>
            </a:r>
            <a:endParaRPr lang="fr-FR"/>
          </a:p>
        </p:txBody>
      </p:sp>
      <p:sp>
        <p:nvSpPr>
          <p:cNvPr id="6" name="Slide Number Placeholder 5"/>
          <p:cNvSpPr>
            <a:spLocks noGrp="1"/>
          </p:cNvSpPr>
          <p:nvPr>
            <p:ph type="sldNum" sz="quarter" idx="12"/>
          </p:nvPr>
        </p:nvSpPr>
        <p:spPr/>
        <p:txBody>
          <a:bodyPr/>
          <a:lstStyle/>
          <a:p>
            <a:fld id="{F923FF87-A81B-436D-9A75-5724ED40744F}"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A9F13DE6-86FE-4244-B920-FDBF17162D8E}" type="datetime1">
              <a:rPr lang="fr-FR" smtClean="0"/>
              <a:t>28/05/2014</a:t>
            </a:fld>
            <a:endParaRPr lang="fr-FR"/>
          </a:p>
        </p:txBody>
      </p:sp>
      <p:sp>
        <p:nvSpPr>
          <p:cNvPr id="5" name="Footer Placeholder 4"/>
          <p:cNvSpPr>
            <a:spLocks noGrp="1"/>
          </p:cNvSpPr>
          <p:nvPr>
            <p:ph type="ftr" sz="quarter" idx="11"/>
          </p:nvPr>
        </p:nvSpPr>
        <p:spPr/>
        <p:txBody>
          <a:bodyPr/>
          <a:lstStyle/>
          <a:p>
            <a:r>
              <a:rPr lang="fr-FR" smtClean="0"/>
              <a:t>Par Mr. MATOUI</a:t>
            </a:r>
            <a:endParaRPr lang="fr-FR"/>
          </a:p>
        </p:txBody>
      </p:sp>
      <p:sp>
        <p:nvSpPr>
          <p:cNvPr id="6" name="Slide Number Placeholder 5"/>
          <p:cNvSpPr>
            <a:spLocks noGrp="1"/>
          </p:cNvSpPr>
          <p:nvPr>
            <p:ph type="sldNum" sz="quarter" idx="12"/>
          </p:nvPr>
        </p:nvSpPr>
        <p:spPr/>
        <p:txBody>
          <a:bodyPr/>
          <a:lstStyle/>
          <a:p>
            <a:fld id="{F923FF87-A81B-436D-9A75-5724ED40744F}"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3B38CC4-FE1C-4E8A-818D-CB3877F02704}" type="datetime1">
              <a:rPr lang="fr-FR" smtClean="0"/>
              <a:t>28/05/2014</a:t>
            </a:fld>
            <a:endParaRPr lang="fr-FR"/>
          </a:p>
        </p:txBody>
      </p:sp>
      <p:sp>
        <p:nvSpPr>
          <p:cNvPr id="5" name="Footer Placeholder 4"/>
          <p:cNvSpPr>
            <a:spLocks noGrp="1"/>
          </p:cNvSpPr>
          <p:nvPr>
            <p:ph type="ftr" sz="quarter" idx="11"/>
          </p:nvPr>
        </p:nvSpPr>
        <p:spPr/>
        <p:txBody>
          <a:bodyPr/>
          <a:lstStyle/>
          <a:p>
            <a:r>
              <a:rPr lang="fr-FR" smtClean="0"/>
              <a:t>Par Mr. MATOUI</a:t>
            </a:r>
            <a:endParaRPr lang="fr-FR"/>
          </a:p>
        </p:txBody>
      </p:sp>
      <p:sp>
        <p:nvSpPr>
          <p:cNvPr id="6" name="Slide Number Placeholder 5"/>
          <p:cNvSpPr>
            <a:spLocks noGrp="1"/>
          </p:cNvSpPr>
          <p:nvPr>
            <p:ph type="sldNum" sz="quarter" idx="12"/>
          </p:nvPr>
        </p:nvSpPr>
        <p:spPr/>
        <p:txBody>
          <a:bodyPr/>
          <a:lstStyle/>
          <a:p>
            <a:fld id="{F923FF87-A81B-436D-9A75-5724ED40744F}" type="slidenum">
              <a:rPr lang="fr-FR" smtClean="0"/>
              <a:t>‹N°›</a:t>
            </a:fld>
            <a:endParaRPr lang="fr-F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7583C721-7DC1-4E97-81E8-118E6CCC5F02}" type="datetime1">
              <a:rPr lang="fr-FR" smtClean="0"/>
              <a:t>28/05/2014</a:t>
            </a:fld>
            <a:endParaRPr lang="fr-FR"/>
          </a:p>
        </p:txBody>
      </p:sp>
      <p:sp>
        <p:nvSpPr>
          <p:cNvPr id="5" name="Footer Placeholder 4"/>
          <p:cNvSpPr>
            <a:spLocks noGrp="1"/>
          </p:cNvSpPr>
          <p:nvPr>
            <p:ph type="ftr" sz="quarter" idx="11"/>
          </p:nvPr>
        </p:nvSpPr>
        <p:spPr/>
        <p:txBody>
          <a:bodyPr/>
          <a:lstStyle/>
          <a:p>
            <a:r>
              <a:rPr lang="fr-FR" smtClean="0"/>
              <a:t>Par Mr. MATOUI</a:t>
            </a:r>
            <a:endParaRPr lang="fr-FR"/>
          </a:p>
        </p:txBody>
      </p:sp>
      <p:sp>
        <p:nvSpPr>
          <p:cNvPr id="6" name="Slide Number Placeholder 5"/>
          <p:cNvSpPr>
            <a:spLocks noGrp="1"/>
          </p:cNvSpPr>
          <p:nvPr>
            <p:ph type="sldNum" sz="quarter" idx="12"/>
          </p:nvPr>
        </p:nvSpPr>
        <p:spPr/>
        <p:txBody>
          <a:bodyPr/>
          <a:lstStyle/>
          <a:p>
            <a:fld id="{F923FF87-A81B-436D-9A75-5724ED40744F}" type="slidenum">
              <a:rPr lang="fr-FR" smtClean="0"/>
              <a:t>‹N°›</a:t>
            </a:fld>
            <a:endParaRPr lang="fr-FR"/>
          </a:p>
        </p:txBody>
      </p:sp>
      <p:sp>
        <p:nvSpPr>
          <p:cNvPr id="7" name="Title 6"/>
          <p:cNvSpPr>
            <a:spLocks noGrp="1"/>
          </p:cNvSpPr>
          <p:nvPr>
            <p:ph type="title"/>
          </p:nvPr>
        </p:nvSpPr>
        <p:spPr/>
        <p:txBody>
          <a:bodyPr/>
          <a:lstStyle/>
          <a:p>
            <a:r>
              <a:rPr lang="fr-FR" smtClean="0"/>
              <a:t>Modifiez le style du titre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108BF11-A136-4506-9F4D-450DDA56EEBD}" type="datetime1">
              <a:rPr lang="fr-FR" smtClean="0"/>
              <a:t>28/05/2014</a:t>
            </a:fld>
            <a:endParaRPr lang="fr-FR"/>
          </a:p>
        </p:txBody>
      </p:sp>
      <p:sp>
        <p:nvSpPr>
          <p:cNvPr id="5" name="Footer Placeholder 4"/>
          <p:cNvSpPr>
            <a:spLocks noGrp="1"/>
          </p:cNvSpPr>
          <p:nvPr>
            <p:ph type="ftr" sz="quarter" idx="11"/>
          </p:nvPr>
        </p:nvSpPr>
        <p:spPr/>
        <p:txBody>
          <a:bodyPr/>
          <a:lstStyle/>
          <a:p>
            <a:r>
              <a:rPr lang="fr-FR" smtClean="0"/>
              <a:t>Par Mr. MATOUI</a:t>
            </a:r>
            <a:endParaRPr lang="fr-FR"/>
          </a:p>
        </p:txBody>
      </p:sp>
      <p:sp>
        <p:nvSpPr>
          <p:cNvPr id="6" name="Slide Number Placeholder 5"/>
          <p:cNvSpPr>
            <a:spLocks noGrp="1"/>
          </p:cNvSpPr>
          <p:nvPr>
            <p:ph type="sldNum" sz="quarter" idx="12"/>
          </p:nvPr>
        </p:nvSpPr>
        <p:spPr/>
        <p:txBody>
          <a:bodyPr/>
          <a:lstStyle/>
          <a:p>
            <a:fld id="{F923FF87-A81B-436D-9A75-5724ED40744F}"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5" name="Date Placeholder 4"/>
          <p:cNvSpPr>
            <a:spLocks noGrp="1"/>
          </p:cNvSpPr>
          <p:nvPr>
            <p:ph type="dt" sz="half" idx="10"/>
          </p:nvPr>
        </p:nvSpPr>
        <p:spPr/>
        <p:txBody>
          <a:bodyPr/>
          <a:lstStyle/>
          <a:p>
            <a:fld id="{80BAFAD4-2CB9-49B8-9881-2C65FE5924E0}" type="datetime1">
              <a:rPr lang="fr-FR" smtClean="0"/>
              <a:t>28/05/2014</a:t>
            </a:fld>
            <a:endParaRPr lang="fr-FR"/>
          </a:p>
        </p:txBody>
      </p:sp>
      <p:sp>
        <p:nvSpPr>
          <p:cNvPr id="6" name="Footer Placeholder 5"/>
          <p:cNvSpPr>
            <a:spLocks noGrp="1"/>
          </p:cNvSpPr>
          <p:nvPr>
            <p:ph type="ftr" sz="quarter" idx="11"/>
          </p:nvPr>
        </p:nvSpPr>
        <p:spPr/>
        <p:txBody>
          <a:bodyPr/>
          <a:lstStyle/>
          <a:p>
            <a:r>
              <a:rPr lang="fr-FR" smtClean="0"/>
              <a:t>Par Mr. MATOUI</a:t>
            </a:r>
            <a:endParaRPr lang="fr-FR"/>
          </a:p>
        </p:txBody>
      </p:sp>
      <p:sp>
        <p:nvSpPr>
          <p:cNvPr id="7" name="Slide Number Placeholder 6"/>
          <p:cNvSpPr>
            <a:spLocks noGrp="1"/>
          </p:cNvSpPr>
          <p:nvPr>
            <p:ph type="sldNum" sz="quarter" idx="12"/>
          </p:nvPr>
        </p:nvSpPr>
        <p:spPr/>
        <p:txBody>
          <a:bodyPr/>
          <a:lstStyle/>
          <a:p>
            <a:fld id="{F923FF87-A81B-436D-9A75-5724ED40744F}" type="slidenum">
              <a:rPr lang="fr-FR" smtClean="0"/>
              <a:t>‹N°›</a:t>
            </a:fld>
            <a:endParaRPr lang="fr-FR"/>
          </a:p>
        </p:txBody>
      </p:sp>
      <p:sp>
        <p:nvSpPr>
          <p:cNvPr id="9" name="Content Placeholder 8"/>
          <p:cNvSpPr>
            <a:spLocks noGrp="1"/>
          </p:cNvSpPr>
          <p:nvPr>
            <p:ph sz="quarter" idx="13"/>
          </p:nvPr>
        </p:nvSpPr>
        <p:spPr>
          <a:xfrm>
            <a:off x="676655" y="2679192"/>
            <a:ext cx="3822192" cy="34472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4CC4851-136E-4B3C-B89F-6844E670F0CC}" type="datetime1">
              <a:rPr lang="fr-FR" smtClean="0"/>
              <a:t>28/05/2014</a:t>
            </a:fld>
            <a:endParaRPr lang="fr-FR"/>
          </a:p>
        </p:txBody>
      </p:sp>
      <p:sp>
        <p:nvSpPr>
          <p:cNvPr id="8" name="Footer Placeholder 7"/>
          <p:cNvSpPr>
            <a:spLocks noGrp="1"/>
          </p:cNvSpPr>
          <p:nvPr>
            <p:ph type="ftr" sz="quarter" idx="11"/>
          </p:nvPr>
        </p:nvSpPr>
        <p:spPr/>
        <p:txBody>
          <a:bodyPr/>
          <a:lstStyle/>
          <a:p>
            <a:r>
              <a:rPr lang="fr-FR" smtClean="0"/>
              <a:t>Par Mr. MATOUI</a:t>
            </a:r>
            <a:endParaRPr lang="fr-FR"/>
          </a:p>
        </p:txBody>
      </p:sp>
      <p:sp>
        <p:nvSpPr>
          <p:cNvPr id="9" name="Slide Number Placeholder 8"/>
          <p:cNvSpPr>
            <a:spLocks noGrp="1"/>
          </p:cNvSpPr>
          <p:nvPr>
            <p:ph type="sldNum" sz="quarter" idx="12"/>
          </p:nvPr>
        </p:nvSpPr>
        <p:spPr/>
        <p:txBody>
          <a:bodyPr/>
          <a:lstStyle/>
          <a:p>
            <a:fld id="{F923FF87-A81B-436D-9A75-5724ED40744F}"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9C0A9E3-2039-4832-BC73-9F8AB1FE9CC5}" type="datetime1">
              <a:rPr lang="fr-FR" smtClean="0"/>
              <a:t>28/05/2014</a:t>
            </a:fld>
            <a:endParaRPr lang="fr-FR"/>
          </a:p>
        </p:txBody>
      </p:sp>
      <p:sp>
        <p:nvSpPr>
          <p:cNvPr id="4" name="Footer Placeholder 3"/>
          <p:cNvSpPr>
            <a:spLocks noGrp="1"/>
          </p:cNvSpPr>
          <p:nvPr>
            <p:ph type="ftr" sz="quarter" idx="11"/>
          </p:nvPr>
        </p:nvSpPr>
        <p:spPr/>
        <p:txBody>
          <a:bodyPr/>
          <a:lstStyle/>
          <a:p>
            <a:r>
              <a:rPr lang="fr-FR" smtClean="0"/>
              <a:t>Par Mr. MATOUI</a:t>
            </a:r>
            <a:endParaRPr lang="fr-FR"/>
          </a:p>
        </p:txBody>
      </p:sp>
      <p:sp>
        <p:nvSpPr>
          <p:cNvPr id="5" name="Slide Number Placeholder 4"/>
          <p:cNvSpPr>
            <a:spLocks noGrp="1"/>
          </p:cNvSpPr>
          <p:nvPr>
            <p:ph type="sldNum" sz="quarter" idx="12"/>
          </p:nvPr>
        </p:nvSpPr>
        <p:spPr/>
        <p:txBody>
          <a:bodyPr/>
          <a:lstStyle/>
          <a:p>
            <a:fld id="{F923FF87-A81B-436D-9A75-5724ED40744F}"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475E1C2-27C2-43F4-84C6-77AD03F33101}" type="datetime1">
              <a:rPr lang="fr-FR" smtClean="0"/>
              <a:t>28/05/2014</a:t>
            </a:fld>
            <a:endParaRPr lang="fr-FR"/>
          </a:p>
        </p:txBody>
      </p:sp>
      <p:sp>
        <p:nvSpPr>
          <p:cNvPr id="3" name="Footer Placeholder 2"/>
          <p:cNvSpPr>
            <a:spLocks noGrp="1"/>
          </p:cNvSpPr>
          <p:nvPr>
            <p:ph type="ftr" sz="quarter" idx="11"/>
          </p:nvPr>
        </p:nvSpPr>
        <p:spPr/>
        <p:txBody>
          <a:bodyPr/>
          <a:lstStyle/>
          <a:p>
            <a:r>
              <a:rPr lang="fr-FR" smtClean="0"/>
              <a:t>Par Mr. MATOUI</a:t>
            </a:r>
            <a:endParaRPr lang="fr-FR"/>
          </a:p>
        </p:txBody>
      </p:sp>
      <p:sp>
        <p:nvSpPr>
          <p:cNvPr id="4" name="Slide Number Placeholder 3"/>
          <p:cNvSpPr>
            <a:spLocks noGrp="1"/>
          </p:cNvSpPr>
          <p:nvPr>
            <p:ph type="sldNum" sz="quarter" idx="12"/>
          </p:nvPr>
        </p:nvSpPr>
        <p:spPr/>
        <p:txBody>
          <a:bodyPr/>
          <a:lstStyle/>
          <a:p>
            <a:fld id="{F923FF87-A81B-436D-9A75-5724ED40744F}"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E0C8A3B-C2E3-4562-9FC4-CDDB49BBEB81}" type="datetime1">
              <a:rPr lang="fr-FR" smtClean="0"/>
              <a:t>28/05/2014</a:t>
            </a:fld>
            <a:endParaRPr lang="fr-FR"/>
          </a:p>
        </p:txBody>
      </p:sp>
      <p:sp>
        <p:nvSpPr>
          <p:cNvPr id="6" name="Footer Placeholder 5"/>
          <p:cNvSpPr>
            <a:spLocks noGrp="1"/>
          </p:cNvSpPr>
          <p:nvPr>
            <p:ph type="ftr" sz="quarter" idx="11"/>
          </p:nvPr>
        </p:nvSpPr>
        <p:spPr/>
        <p:txBody>
          <a:bodyPr/>
          <a:lstStyle/>
          <a:p>
            <a:r>
              <a:rPr lang="fr-FR" smtClean="0"/>
              <a:t>Par Mr. MATOUI</a:t>
            </a:r>
            <a:endParaRPr lang="fr-FR"/>
          </a:p>
        </p:txBody>
      </p:sp>
      <p:sp>
        <p:nvSpPr>
          <p:cNvPr id="7" name="Slide Number Placeholder 6"/>
          <p:cNvSpPr>
            <a:spLocks noGrp="1"/>
          </p:cNvSpPr>
          <p:nvPr>
            <p:ph type="sldNum" sz="quarter" idx="12"/>
          </p:nvPr>
        </p:nvSpPr>
        <p:spPr/>
        <p:txBody>
          <a:bodyPr/>
          <a:lstStyle/>
          <a:p>
            <a:fld id="{F923FF87-A81B-436D-9A75-5724ED40744F}" type="slidenum">
              <a:rPr lang="fr-FR" smtClean="0"/>
              <a:t>‹N°›</a:t>
            </a:fld>
            <a:endParaRPr lang="fr-F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fr-FR" smtClean="0"/>
              <a:t>Modifiez le style du titre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fr-FR" smtClean="0"/>
              <a:t>Modifiez le style du titre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36B96478-9937-4709-8E2C-DF1CDD0386E5}" type="datetime1">
              <a:rPr lang="fr-FR" smtClean="0"/>
              <a:t>28/05/2014</a:t>
            </a:fld>
            <a:endParaRPr lang="fr-FR"/>
          </a:p>
        </p:txBody>
      </p:sp>
      <p:sp>
        <p:nvSpPr>
          <p:cNvPr id="6" name="Footer Placeholder 5"/>
          <p:cNvSpPr>
            <a:spLocks noGrp="1"/>
          </p:cNvSpPr>
          <p:nvPr>
            <p:ph type="ftr" sz="quarter" idx="11"/>
          </p:nvPr>
        </p:nvSpPr>
        <p:spPr/>
        <p:txBody>
          <a:bodyPr/>
          <a:lstStyle/>
          <a:p>
            <a:r>
              <a:rPr lang="fr-FR" smtClean="0"/>
              <a:t>Par Mr. MATOUI</a:t>
            </a:r>
            <a:endParaRPr lang="fr-FR"/>
          </a:p>
        </p:txBody>
      </p:sp>
      <p:sp>
        <p:nvSpPr>
          <p:cNvPr id="7" name="Slide Number Placeholder 6"/>
          <p:cNvSpPr>
            <a:spLocks noGrp="1"/>
          </p:cNvSpPr>
          <p:nvPr>
            <p:ph type="sldNum" sz="quarter" idx="12"/>
          </p:nvPr>
        </p:nvSpPr>
        <p:spPr/>
        <p:txBody>
          <a:bodyPr/>
          <a:lstStyle/>
          <a:p>
            <a:fld id="{F923FF87-A81B-436D-9A75-5724ED40744F}" type="slidenum">
              <a:rPr lang="fr-FR" smtClean="0"/>
              <a:t>‹N°›</a:t>
            </a:fld>
            <a:endParaRPr lang="fr-F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5E906BF-7AA0-4B2B-95A5-C251EE0EB369}" type="datetime1">
              <a:rPr lang="fr-FR" smtClean="0"/>
              <a:t>28/05/2014</a:t>
            </a:fld>
            <a:endParaRPr lang="fr-F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fr-FR" smtClean="0"/>
              <a:t>Par Mr. MATOUI</a:t>
            </a:r>
            <a:endParaRPr lang="fr-F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923FF87-A81B-436D-9A75-5724ED40744F}" type="slidenum">
              <a:rPr lang="fr-FR" smtClean="0"/>
              <a:t>‹N°›</a:t>
            </a:fld>
            <a:endParaRPr lang="fr-F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commentcamarche.net/pc/disque.php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commentcamarche.net/vbscript/vbsintro.php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commentcamarche.net/virus/virus.php3"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ommentcamarche.net/pc/pc.php3" TargetMode="External"/><Relationship Id="rId2" Type="http://schemas.openxmlformats.org/officeDocument/2006/relationships/hyperlink" Target="http://www.commentcamarche.net/informatique/informatique.php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commentcamarche.net/internet/port.php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ommentcamarche.net/pc/cartres.php3" TargetMode="External"/><Relationship Id="rId2" Type="http://schemas.openxmlformats.org/officeDocument/2006/relationships/hyperlink" Target="http://www.commentcamarche.net/pc/modem.php3" TargetMode="External"/><Relationship Id="rId1" Type="http://schemas.openxmlformats.org/officeDocument/2006/relationships/slideLayout" Target="../slideLayouts/slideLayout2.xml"/><Relationship Id="rId5" Type="http://schemas.openxmlformats.org/officeDocument/2006/relationships/hyperlink" Target="http://www.commentcamarche.net/pc/souris.php3" TargetMode="External"/><Relationship Id="rId4" Type="http://schemas.openxmlformats.org/officeDocument/2006/relationships/hyperlink" Target="http://www.commentcamarche.net/pc/disque%20dur.php3"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www.commentcamarche.net/pratique/tinyfirewall.php3" TargetMode="External"/><Relationship Id="rId2" Type="http://schemas.openxmlformats.org/officeDocument/2006/relationships/hyperlink" Target="http://www.commentcamarche.net/pratique/zonealarm.php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ommentcamarche.net/informatique/informatique.php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moosof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commentcamarche.net/attaques/dos.php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commentcamarche.net/internet/url.php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lavasoft.de/" TargetMode="External"/><Relationship Id="rId2" Type="http://schemas.openxmlformats.org/officeDocument/2006/relationships/hyperlink" Target="http://www.commentcamarche.net/protect/firewall.php3" TargetMode="External"/><Relationship Id="rId1" Type="http://schemas.openxmlformats.org/officeDocument/2006/relationships/slideLayout" Target="../slideLayouts/slideLayout2.xml"/><Relationship Id="rId4" Type="http://schemas.openxmlformats.org/officeDocument/2006/relationships/hyperlink" Target="http://www.safer-networking.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commentcamarche.net/virus/spywares.php3" TargetMode="External"/><Relationship Id="rId2" Type="http://schemas.openxmlformats.org/officeDocument/2006/relationships/hyperlink" Target="http://www.commentcamarche.net/pc/clavier.php3" TargetMode="External"/><Relationship Id="rId1" Type="http://schemas.openxmlformats.org/officeDocument/2006/relationships/slideLayout" Target="../slideLayouts/slideLayout2.xml"/><Relationship Id="rId6" Type="http://schemas.openxmlformats.org/officeDocument/2006/relationships/hyperlink" Target="http://www.commentcamarche.net/pc/pc.php3" TargetMode="External"/><Relationship Id="rId5" Type="http://schemas.openxmlformats.org/officeDocument/2006/relationships/hyperlink" Target="http://www.commentcamarche.net/courrier-electronique/email-e-mail.php3" TargetMode="External"/><Relationship Id="rId4" Type="http://schemas.openxmlformats.org/officeDocument/2006/relationships/hyperlink" Target="http://www.commentcamarche.net/internet/url.php3"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www.commentcamarche.net/virus/spywares.php3#se-proteg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ommentcamarche.net/virus/trojan.php3" TargetMode="External"/><Relationship Id="rId2" Type="http://schemas.openxmlformats.org/officeDocument/2006/relationships/hyperlink" Target="http://www.commentcamarche.net/virus/worms.php3" TargetMode="External"/><Relationship Id="rId1" Type="http://schemas.openxmlformats.org/officeDocument/2006/relationships/slideLayout" Target="../slideLayouts/slideLayout2.xml"/><Relationship Id="rId4" Type="http://schemas.openxmlformats.org/officeDocument/2006/relationships/hyperlink" Target="http://www.commentcamarche.net/virus/bomblogi.php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commentcamarche.net/pc/pc.php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ommentcamarche.net/systemes/sysintro.php3" TargetMode="External"/><Relationship Id="rId2" Type="http://schemas.openxmlformats.org/officeDocument/2006/relationships/hyperlink" Target="http://www.commentcamarche.net/pc/disque.php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Notions de base sur la  sécurité</a:t>
            </a:r>
            <a:br>
              <a:rPr lang="fr-FR" dirty="0" smtClean="0"/>
            </a:br>
            <a:r>
              <a:rPr lang="fr-FR" dirty="0" smtClean="0"/>
              <a:t>des réseaux informatiques</a:t>
            </a:r>
            <a:endParaRPr lang="fr-FR" dirty="0"/>
          </a:p>
        </p:txBody>
      </p:sp>
      <p:sp>
        <p:nvSpPr>
          <p:cNvPr id="6" name="Espace réservé du pied de page 5"/>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29681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342900" lvl="2" indent="-342900"/>
            <a:r>
              <a:rPr lang="fr-FR" b="1" dirty="0" smtClean="0"/>
              <a:t>Les </a:t>
            </a:r>
            <a:r>
              <a:rPr lang="fr-FR" b="1" dirty="0" err="1" smtClean="0"/>
              <a:t>hoax</a:t>
            </a:r>
            <a:r>
              <a:rPr lang="fr-FR" b="1" dirty="0" smtClean="0"/>
              <a:t> (canular en français) :un courrier électronique propageant une fausse information et poussant le destinataire à diffuser cette fausse nouvelle à ses proches ou collègues.</a:t>
            </a:r>
          </a:p>
          <a:p>
            <a:endParaRPr lang="fr-FR" dirty="0"/>
          </a:p>
        </p:txBody>
      </p:sp>
      <p:sp>
        <p:nvSpPr>
          <p:cNvPr id="2" name="Titre 1"/>
          <p:cNvSpPr>
            <a:spLocks noGrp="1"/>
          </p:cNvSpPr>
          <p:nvPr>
            <p:ph type="title"/>
          </p:nvPr>
        </p:nvSpPr>
        <p:spPr/>
        <p:txBody>
          <a:bodyPr/>
          <a:lstStyle/>
          <a:p>
            <a:r>
              <a:rPr lang="fr-FR" dirty="0" smtClean="0"/>
              <a:t>Canular</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375510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457200" lvl="1" indent="0">
              <a:buNone/>
            </a:pPr>
            <a:r>
              <a:rPr lang="fr-FR" dirty="0"/>
              <a:t>Un </a:t>
            </a:r>
            <a:r>
              <a:rPr lang="fr-FR" b="1" dirty="0"/>
              <a:t>ver informatique</a:t>
            </a:r>
            <a:r>
              <a:rPr lang="fr-FR" dirty="0"/>
              <a:t> (en anglais </a:t>
            </a:r>
            <a:r>
              <a:rPr lang="fr-FR" b="1" i="1" dirty="0"/>
              <a:t>Worm</a:t>
            </a:r>
            <a:r>
              <a:rPr lang="fr-FR" dirty="0"/>
              <a:t>) est un programme qui peut s'auto-reproduire et se déplacer à travers un réseau en utilisant les mécanismes réseau, sans avoir réellement besoin d'un support physique ou logique (</a:t>
            </a:r>
            <a:r>
              <a:rPr lang="fr-FR" dirty="0">
                <a:hlinkClick r:id="rId2"/>
              </a:rPr>
              <a:t>disque dur</a:t>
            </a:r>
            <a:r>
              <a:rPr lang="fr-FR" dirty="0"/>
              <a:t>, programme hôte, fichier, etc.) pour se propager; un ver est donc </a:t>
            </a:r>
            <a:r>
              <a:rPr lang="fr-FR" b="1" dirty="0"/>
              <a:t>un virus réseau</a:t>
            </a:r>
            <a:r>
              <a:rPr lang="fr-FR" dirty="0"/>
              <a:t>. </a:t>
            </a:r>
          </a:p>
          <a:p>
            <a:pPr marL="457200" lvl="1" indent="0">
              <a:buNone/>
            </a:pPr>
            <a:endParaRPr lang="fr-FR" dirty="0"/>
          </a:p>
        </p:txBody>
      </p:sp>
      <p:sp>
        <p:nvSpPr>
          <p:cNvPr id="2" name="Titre 1"/>
          <p:cNvSpPr>
            <a:spLocks noGrp="1"/>
          </p:cNvSpPr>
          <p:nvPr>
            <p:ph type="title"/>
          </p:nvPr>
        </p:nvSpPr>
        <p:spPr/>
        <p:txBody>
          <a:bodyPr/>
          <a:lstStyle/>
          <a:p>
            <a:r>
              <a:rPr lang="fr-FR" dirty="0" smtClean="0"/>
              <a:t>Les Vers (Worms)</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209662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FR" dirty="0" smtClean="0"/>
              <a:t>Ils se </a:t>
            </a:r>
            <a:r>
              <a:rPr lang="fr-FR" dirty="0"/>
              <a:t>propagent principalement grâce à la messagerie (et notamment par le client de messagerie Outlook) grâce à des fichiers attachés contenant des instructions permettant de récupérer l'ensemble des adresses de courrier contenues dans le carnet d'adresse et en envoyant des copies d'</a:t>
            </a:r>
            <a:r>
              <a:rPr lang="fr-FR" dirty="0" err="1"/>
              <a:t>eux-même</a:t>
            </a:r>
            <a:r>
              <a:rPr lang="fr-FR" dirty="0"/>
              <a:t> à tous ces destinataires. </a:t>
            </a:r>
          </a:p>
          <a:p>
            <a:r>
              <a:rPr lang="fr-FR" dirty="0"/>
              <a:t>Ces vers sont la plupart du temps des scripts (généralement </a:t>
            </a:r>
            <a:r>
              <a:rPr lang="fr-FR" dirty="0" err="1">
                <a:hlinkClick r:id="rId2"/>
              </a:rPr>
              <a:t>VBScript</a:t>
            </a:r>
            <a:r>
              <a:rPr lang="fr-FR" dirty="0"/>
              <a:t>) ou des fichiers exécutables envoyés en pièce jointe et se déclenchant lorsque l'utilisateur destinataire clique sur le fichier attaché. </a:t>
            </a:r>
          </a:p>
          <a:p>
            <a:endParaRPr lang="fr-FR" dirty="0"/>
          </a:p>
        </p:txBody>
      </p:sp>
      <p:sp>
        <p:nvSpPr>
          <p:cNvPr id="2" name="Titre 1"/>
          <p:cNvSpPr>
            <a:spLocks noGrp="1"/>
          </p:cNvSpPr>
          <p:nvPr>
            <p:ph type="title"/>
          </p:nvPr>
        </p:nvSpPr>
        <p:spPr/>
        <p:txBody>
          <a:bodyPr/>
          <a:lstStyle/>
          <a:p>
            <a:r>
              <a:rPr lang="fr-FR" dirty="0" smtClean="0"/>
              <a:t>Propagation de vers</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2687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a:bodyPr>
          <a:lstStyle/>
          <a:p>
            <a:r>
              <a:rPr lang="fr-FR" dirty="0"/>
              <a:t>ne pas ouvrir "à l'aveugle" les fichiers qui vous sont envoyés en fichier attachés. </a:t>
            </a:r>
            <a:endParaRPr lang="fr-FR" dirty="0" smtClean="0"/>
          </a:p>
          <a:p>
            <a:r>
              <a:rPr lang="fr-FR" dirty="0"/>
              <a:t>Les fichiers comportant notamment les extensions suivantes sont potentiellement susceptibles d'être infectés : </a:t>
            </a:r>
            <a:r>
              <a:rPr lang="fr-FR" dirty="0" err="1"/>
              <a:t>exe</a:t>
            </a:r>
            <a:r>
              <a:rPr lang="fr-FR" dirty="0"/>
              <a:t>, </a:t>
            </a:r>
            <a:r>
              <a:rPr lang="fr-FR" dirty="0" err="1"/>
              <a:t>com</a:t>
            </a:r>
            <a:r>
              <a:rPr lang="fr-FR" dirty="0"/>
              <a:t>, bat, pif, </a:t>
            </a:r>
            <a:r>
              <a:rPr lang="fr-FR" dirty="0" err="1"/>
              <a:t>vbs</a:t>
            </a:r>
            <a:r>
              <a:rPr lang="fr-FR" dirty="0"/>
              <a:t>, </a:t>
            </a:r>
            <a:r>
              <a:rPr lang="fr-FR" dirty="0" err="1"/>
              <a:t>scr</a:t>
            </a:r>
            <a:r>
              <a:rPr lang="fr-FR" dirty="0"/>
              <a:t>, doc, </a:t>
            </a:r>
            <a:r>
              <a:rPr lang="fr-FR" dirty="0" err="1"/>
              <a:t>xls</a:t>
            </a:r>
            <a:r>
              <a:rPr lang="fr-FR" dirty="0"/>
              <a:t>, </a:t>
            </a:r>
            <a:r>
              <a:rPr lang="fr-FR" dirty="0" err="1"/>
              <a:t>msi</a:t>
            </a:r>
            <a:r>
              <a:rPr lang="fr-FR" dirty="0"/>
              <a:t>, </a:t>
            </a:r>
            <a:r>
              <a:rPr lang="fr-FR" dirty="0" err="1" smtClean="0"/>
              <a:t>eml</a:t>
            </a:r>
            <a:endParaRPr lang="fr-FR" dirty="0" smtClean="0"/>
          </a:p>
          <a:p>
            <a:r>
              <a:rPr lang="fr-FR" dirty="0" smtClean="0"/>
              <a:t>Ne pas désactiver l’option « masquer </a:t>
            </a:r>
            <a:r>
              <a:rPr lang="fr-FR" dirty="0"/>
              <a:t>les </a:t>
            </a:r>
            <a:r>
              <a:rPr lang="fr-FR" dirty="0" smtClean="0"/>
              <a:t>extensions », </a:t>
            </a:r>
            <a:r>
              <a:rPr lang="fr-FR" dirty="0"/>
              <a:t>car cette fonction peut tromper l'utilisateur sur la véritable extension d'un fichier. Ainsi un fichier dont l'extension est .jpg.vbs apparaîtra comme un fichier d'extension .</a:t>
            </a:r>
            <a:r>
              <a:rPr lang="fr-FR" dirty="0" err="1"/>
              <a:t>jpg</a:t>
            </a:r>
            <a:r>
              <a:rPr lang="fr-FR" dirty="0"/>
              <a:t> ! </a:t>
            </a:r>
          </a:p>
          <a:p>
            <a:endParaRPr lang="fr-FR" dirty="0"/>
          </a:p>
        </p:txBody>
      </p:sp>
      <p:sp>
        <p:nvSpPr>
          <p:cNvPr id="2" name="Titre 1"/>
          <p:cNvSpPr>
            <a:spLocks noGrp="1"/>
          </p:cNvSpPr>
          <p:nvPr>
            <p:ph type="title"/>
          </p:nvPr>
        </p:nvSpPr>
        <p:spPr/>
        <p:txBody>
          <a:bodyPr/>
          <a:lstStyle/>
          <a:p>
            <a:r>
              <a:rPr lang="fr-FR" dirty="0" smtClean="0"/>
              <a:t>Se protéger des vers</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3902644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installer un </a:t>
            </a:r>
            <a:r>
              <a:rPr lang="fr-FR" dirty="0">
                <a:hlinkClick r:id="rId2"/>
              </a:rPr>
              <a:t>antivirus</a:t>
            </a:r>
            <a:r>
              <a:rPr lang="fr-FR" dirty="0"/>
              <a:t> et à scanner systématiquement le fichier attaché avant de l'ouvrir. </a:t>
            </a:r>
          </a:p>
        </p:txBody>
      </p:sp>
      <p:sp>
        <p:nvSpPr>
          <p:cNvPr id="2" name="Titre 1"/>
          <p:cNvSpPr>
            <a:spLocks noGrp="1"/>
          </p:cNvSpPr>
          <p:nvPr>
            <p:ph type="title"/>
          </p:nvPr>
        </p:nvSpPr>
        <p:spPr/>
        <p:txBody>
          <a:bodyPr/>
          <a:lstStyle/>
          <a:p>
            <a:r>
              <a:rPr lang="fr-FR" dirty="0" smtClean="0"/>
              <a:t>Se protéger des vers (Suite)</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1141978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FR" dirty="0"/>
              <a:t>On appelle « </a:t>
            </a:r>
            <a:r>
              <a:rPr lang="fr-FR" b="1" dirty="0"/>
              <a:t>Cheval de Troie</a:t>
            </a:r>
            <a:r>
              <a:rPr lang="fr-FR" dirty="0"/>
              <a:t> » (en anglais </a:t>
            </a:r>
            <a:r>
              <a:rPr lang="fr-FR" i="1" dirty="0" err="1"/>
              <a:t>trojan</a:t>
            </a:r>
            <a:r>
              <a:rPr lang="fr-FR" i="1" dirty="0"/>
              <a:t> horse</a:t>
            </a:r>
            <a:r>
              <a:rPr lang="fr-FR" dirty="0"/>
              <a:t>) un programme informatique effectuant des opérations malicieuses à l'insu de l'utilisateur. </a:t>
            </a:r>
            <a:endParaRPr lang="fr-FR" dirty="0" smtClean="0"/>
          </a:p>
          <a:p>
            <a:r>
              <a:rPr lang="fr-FR" dirty="0"/>
              <a:t>Un cheval de Troie (</a:t>
            </a:r>
            <a:r>
              <a:rPr lang="fr-FR" dirty="0">
                <a:hlinkClick r:id="rId2"/>
              </a:rPr>
              <a:t>informatique</a:t>
            </a:r>
            <a:r>
              <a:rPr lang="fr-FR" dirty="0"/>
              <a:t>) est donc un programme caché dans un autre qui exécute des commandes sournoises, et qui généralement donne un accès à l'</a:t>
            </a:r>
            <a:r>
              <a:rPr lang="fr-FR" dirty="0">
                <a:hlinkClick r:id="rId3"/>
              </a:rPr>
              <a:t>ordinateur</a:t>
            </a:r>
            <a:r>
              <a:rPr lang="fr-FR" dirty="0"/>
              <a:t> sur lequel il est exécuté en ouvrant une </a:t>
            </a:r>
            <a:r>
              <a:rPr lang="fr-FR" b="1" dirty="0"/>
              <a:t>porte dérobée</a:t>
            </a:r>
            <a:r>
              <a:rPr lang="fr-FR" dirty="0"/>
              <a:t> (en anglais </a:t>
            </a:r>
            <a:r>
              <a:rPr lang="fr-FR" i="1" dirty="0" err="1"/>
              <a:t>backdoor</a:t>
            </a:r>
            <a:r>
              <a:rPr lang="fr-FR" dirty="0"/>
              <a:t>), par extension il est parfois nommé </a:t>
            </a:r>
            <a:r>
              <a:rPr lang="fr-FR" b="1" dirty="0"/>
              <a:t>troyen</a:t>
            </a:r>
            <a:r>
              <a:rPr lang="fr-FR" dirty="0"/>
              <a:t> par analogie avec les habitants de la ville de Troie. </a:t>
            </a:r>
          </a:p>
          <a:p>
            <a:endParaRPr lang="fr-FR" dirty="0"/>
          </a:p>
        </p:txBody>
      </p:sp>
      <p:sp>
        <p:nvSpPr>
          <p:cNvPr id="2" name="Titre 1"/>
          <p:cNvSpPr>
            <a:spLocks noGrp="1"/>
          </p:cNvSpPr>
          <p:nvPr>
            <p:ph type="title"/>
          </p:nvPr>
        </p:nvSpPr>
        <p:spPr/>
        <p:txBody>
          <a:bodyPr/>
          <a:lstStyle/>
          <a:p>
            <a:r>
              <a:rPr lang="fr-FR" dirty="0" smtClean="0"/>
              <a:t>Les chevaux de </a:t>
            </a:r>
            <a:r>
              <a:rPr lang="fr-FR" dirty="0"/>
              <a:t>T</a:t>
            </a:r>
            <a:r>
              <a:rPr lang="fr-FR" dirty="0" smtClean="0"/>
              <a:t>roie</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896311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  Un </a:t>
            </a:r>
            <a:r>
              <a:rPr lang="fr-FR" dirty="0"/>
              <a:t>cheval de Troie peut par </a:t>
            </a:r>
            <a:r>
              <a:rPr lang="fr-FR" dirty="0" smtClean="0"/>
              <a:t>exemple: </a:t>
            </a:r>
            <a:endParaRPr lang="fr-FR" dirty="0"/>
          </a:p>
          <a:p>
            <a:pPr lvl="0"/>
            <a:r>
              <a:rPr lang="fr-FR" dirty="0"/>
              <a:t>voler des mots de passe ; </a:t>
            </a:r>
          </a:p>
          <a:p>
            <a:pPr lvl="0"/>
            <a:r>
              <a:rPr lang="fr-FR" dirty="0"/>
              <a:t>copier des données sensibles ; </a:t>
            </a:r>
          </a:p>
          <a:p>
            <a:r>
              <a:rPr lang="fr-FR" dirty="0"/>
              <a:t>exécuter tout autre action nuisible </a:t>
            </a:r>
          </a:p>
        </p:txBody>
      </p:sp>
      <p:sp>
        <p:nvSpPr>
          <p:cNvPr id="2" name="Titre 1"/>
          <p:cNvSpPr>
            <a:spLocks noGrp="1"/>
          </p:cNvSpPr>
          <p:nvPr>
            <p:ph type="title"/>
          </p:nvPr>
        </p:nvSpPr>
        <p:spPr/>
        <p:txBody>
          <a:bodyPr/>
          <a:lstStyle/>
          <a:p>
            <a:r>
              <a:rPr lang="fr-FR" dirty="0" err="1" smtClean="0"/>
              <a:t>Dégats</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3703627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Les principaux chevaux de Troie sont des programmes ouvrant des </a:t>
            </a:r>
            <a:r>
              <a:rPr lang="fr-FR" dirty="0">
                <a:hlinkClick r:id="rId2"/>
              </a:rPr>
              <a:t>ports de la machine</a:t>
            </a:r>
            <a:r>
              <a:rPr lang="fr-FR" dirty="0"/>
              <a:t>, c'est-à-dire permettant à son concepteur de s'introduire sur votre machine par le réseau en ouvrant une porte </a:t>
            </a:r>
            <a:r>
              <a:rPr lang="fr-FR" dirty="0" smtClean="0"/>
              <a:t>dérobée.</a:t>
            </a:r>
            <a:endParaRPr lang="fr-FR" dirty="0"/>
          </a:p>
        </p:txBody>
      </p:sp>
      <p:sp>
        <p:nvSpPr>
          <p:cNvPr id="2" name="Titre 1"/>
          <p:cNvSpPr>
            <a:spLocks noGrp="1"/>
          </p:cNvSpPr>
          <p:nvPr>
            <p:ph type="title"/>
          </p:nvPr>
        </p:nvSpPr>
        <p:spPr/>
        <p:txBody>
          <a:bodyPr/>
          <a:lstStyle/>
          <a:p>
            <a:r>
              <a:rPr lang="fr-FR" dirty="0" smtClean="0"/>
              <a:t>Fonctionnement</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2525197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0"/>
            <a:r>
              <a:rPr lang="fr-FR" dirty="0"/>
              <a:t>activité anormale du </a:t>
            </a:r>
            <a:r>
              <a:rPr lang="fr-FR" dirty="0">
                <a:hlinkClick r:id="rId2"/>
              </a:rPr>
              <a:t>modem</a:t>
            </a:r>
            <a:r>
              <a:rPr lang="fr-FR" dirty="0"/>
              <a:t>, de la </a:t>
            </a:r>
            <a:r>
              <a:rPr lang="fr-FR" dirty="0">
                <a:hlinkClick r:id="rId3"/>
              </a:rPr>
              <a:t>carte réseau</a:t>
            </a:r>
            <a:r>
              <a:rPr lang="fr-FR" dirty="0"/>
              <a:t> ou du </a:t>
            </a:r>
            <a:r>
              <a:rPr lang="fr-FR" dirty="0">
                <a:hlinkClick r:id="rId4"/>
              </a:rPr>
              <a:t>disque</a:t>
            </a:r>
            <a:r>
              <a:rPr lang="fr-FR" dirty="0"/>
              <a:t>: des données sont chargées en l'absence d'activité de la part de l'utilisateur ; </a:t>
            </a:r>
          </a:p>
          <a:p>
            <a:pPr lvl="0"/>
            <a:r>
              <a:rPr lang="fr-FR" dirty="0"/>
              <a:t>des réactions curieuses de la </a:t>
            </a:r>
            <a:r>
              <a:rPr lang="fr-FR" dirty="0">
                <a:hlinkClick r:id="rId5"/>
              </a:rPr>
              <a:t>souris</a:t>
            </a:r>
            <a:r>
              <a:rPr lang="fr-FR" dirty="0"/>
              <a:t> ; </a:t>
            </a:r>
          </a:p>
          <a:p>
            <a:pPr lvl="0"/>
            <a:r>
              <a:rPr lang="fr-FR" dirty="0"/>
              <a:t>des ouvertures impromptues de programmes ; </a:t>
            </a:r>
          </a:p>
          <a:p>
            <a:pPr lvl="0"/>
            <a:r>
              <a:rPr lang="fr-FR" dirty="0"/>
              <a:t>des plantages à répétition ; </a:t>
            </a:r>
          </a:p>
          <a:p>
            <a:endParaRPr lang="fr-FR" dirty="0"/>
          </a:p>
        </p:txBody>
      </p:sp>
      <p:sp>
        <p:nvSpPr>
          <p:cNvPr id="2" name="Titre 1"/>
          <p:cNvSpPr>
            <a:spLocks noGrp="1"/>
          </p:cNvSpPr>
          <p:nvPr>
            <p:ph type="title"/>
          </p:nvPr>
        </p:nvSpPr>
        <p:spPr/>
        <p:txBody>
          <a:bodyPr/>
          <a:lstStyle/>
          <a:p>
            <a:r>
              <a:rPr lang="fr-FR" dirty="0" smtClean="0"/>
              <a:t>Symptômes d’une infection</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421998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Installer un firewall,</a:t>
            </a:r>
            <a:r>
              <a:rPr lang="fr-FR" dirty="0"/>
              <a:t> c'est-à-dire un programme filtrant les communications entrant et sortant de votre </a:t>
            </a:r>
            <a:r>
              <a:rPr lang="fr-FR" dirty="0" smtClean="0"/>
              <a:t>machine.</a:t>
            </a:r>
          </a:p>
          <a:p>
            <a:pPr lvl="0"/>
            <a:r>
              <a:rPr lang="fr-FR" dirty="0"/>
              <a:t>Un firewall (littéralement pare-feu) permet ainsi d'une part de voir les communications sortant de votre machines (donc normalement initiées par des programmes que vous utilisez) ou bien les communications entrant. </a:t>
            </a:r>
            <a:r>
              <a:rPr lang="fr-FR" dirty="0" smtClean="0"/>
              <a:t> (exemples </a:t>
            </a:r>
            <a:r>
              <a:rPr lang="fr-FR" dirty="0" err="1">
                <a:hlinkClick r:id="rId2"/>
              </a:rPr>
              <a:t>ZoneAlarm</a:t>
            </a:r>
            <a:r>
              <a:rPr lang="fr-FR" dirty="0"/>
              <a:t> </a:t>
            </a:r>
          </a:p>
          <a:p>
            <a:pPr marL="0" lvl="0" indent="0">
              <a:buNone/>
            </a:pPr>
            <a:r>
              <a:rPr lang="fr-FR" dirty="0" err="1">
                <a:hlinkClick r:id="rId3"/>
              </a:rPr>
              <a:t>Tiny</a:t>
            </a:r>
            <a:r>
              <a:rPr lang="fr-FR" dirty="0">
                <a:hlinkClick r:id="rId3"/>
              </a:rPr>
              <a:t> </a:t>
            </a:r>
            <a:r>
              <a:rPr lang="fr-FR" dirty="0" err="1">
                <a:hlinkClick r:id="rId3"/>
              </a:rPr>
              <a:t>personal</a:t>
            </a:r>
            <a:r>
              <a:rPr lang="fr-FR" dirty="0">
                <a:hlinkClick r:id="rId3"/>
              </a:rPr>
              <a:t> firewall</a:t>
            </a:r>
            <a:r>
              <a:rPr lang="fr-FR" dirty="0"/>
              <a:t> </a:t>
            </a:r>
            <a:r>
              <a:rPr lang="fr-FR" dirty="0" smtClean="0"/>
              <a:t>).</a:t>
            </a:r>
            <a:endParaRPr lang="fr-FR" dirty="0"/>
          </a:p>
          <a:p>
            <a:endParaRPr lang="fr-FR" dirty="0"/>
          </a:p>
        </p:txBody>
      </p:sp>
      <p:sp>
        <p:nvSpPr>
          <p:cNvPr id="2" name="Titre 1"/>
          <p:cNvSpPr>
            <a:spLocks noGrp="1"/>
          </p:cNvSpPr>
          <p:nvPr>
            <p:ph type="title"/>
          </p:nvPr>
        </p:nvSpPr>
        <p:spPr/>
        <p:txBody>
          <a:bodyPr/>
          <a:lstStyle/>
          <a:p>
            <a:r>
              <a:rPr lang="fr-FR" dirty="0" smtClean="0"/>
              <a:t>Se protéger</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410166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a:t>Un </a:t>
            </a:r>
            <a:r>
              <a:rPr lang="fr-FR" b="1" dirty="0"/>
              <a:t>virus</a:t>
            </a:r>
            <a:r>
              <a:rPr lang="fr-FR" dirty="0"/>
              <a:t> est un petit programme </a:t>
            </a:r>
            <a:r>
              <a:rPr lang="fr-FR" dirty="0">
                <a:hlinkClick r:id="rId2"/>
              </a:rPr>
              <a:t>informatique</a:t>
            </a:r>
            <a:r>
              <a:rPr lang="fr-FR" dirty="0"/>
              <a:t> situé dans le corps d'un autre, qui, lorsqu'on l'exécute, se charge en mémoire et exécute les instructions que son auteur </a:t>
            </a:r>
            <a:r>
              <a:rPr lang="fr-FR" dirty="0" smtClean="0"/>
              <a:t>a programmé.</a:t>
            </a:r>
          </a:p>
          <a:p>
            <a:r>
              <a:rPr lang="fr-FR" dirty="0"/>
              <a:t>Ainsi, étant donné qu'il existe une vaste gamme de virus ayant des actions aussi diverses que variées, les virus ne sont pas classés selon leurs dégâts mais selon leur mode de propagation et d'infection. </a:t>
            </a:r>
          </a:p>
          <a:p>
            <a:endParaRPr lang="fr-FR" dirty="0"/>
          </a:p>
        </p:txBody>
      </p:sp>
      <p:sp>
        <p:nvSpPr>
          <p:cNvPr id="2" name="Titre 1"/>
          <p:cNvSpPr>
            <a:spLocks noGrp="1"/>
          </p:cNvSpPr>
          <p:nvPr>
            <p:ph type="title"/>
          </p:nvPr>
        </p:nvSpPr>
        <p:spPr/>
        <p:txBody>
          <a:bodyPr/>
          <a:lstStyle/>
          <a:p>
            <a:r>
              <a:rPr lang="fr-FR" dirty="0" smtClean="0"/>
              <a:t>Les virus </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100396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ne pas autoriser la connexion aux programmes que vous ne connaissez </a:t>
            </a:r>
            <a:r>
              <a:rPr lang="fr-FR" dirty="0" smtClean="0"/>
              <a:t>pas.</a:t>
            </a:r>
          </a:p>
          <a:p>
            <a:r>
              <a:rPr lang="fr-FR" dirty="0"/>
              <a:t>vérifier que votre ordinateur n'est pas infecté par un troyen en utilisant un programme permettant de les détecter et de les éliminer (appelé </a:t>
            </a:r>
            <a:r>
              <a:rPr lang="fr-FR" i="1" dirty="0"/>
              <a:t>bouffe-troyen</a:t>
            </a:r>
            <a:r>
              <a:rPr lang="fr-FR" dirty="0"/>
              <a:t>). </a:t>
            </a:r>
            <a:br>
              <a:rPr lang="fr-FR" dirty="0"/>
            </a:br>
            <a:r>
              <a:rPr lang="fr-FR" dirty="0"/>
              <a:t>C'est le cas de </a:t>
            </a:r>
            <a:r>
              <a:rPr lang="fr-FR" i="1" dirty="0"/>
              <a:t>The </a:t>
            </a:r>
            <a:r>
              <a:rPr lang="fr-FR" i="1" dirty="0" err="1"/>
              <a:t>Cleaner</a:t>
            </a:r>
            <a:r>
              <a:rPr lang="fr-FR" dirty="0"/>
              <a:t>, téléchargeable sur </a:t>
            </a:r>
            <a:r>
              <a:rPr lang="fr-FR" dirty="0">
                <a:hlinkClick r:id="rId2"/>
              </a:rPr>
              <a:t>http://</a:t>
            </a:r>
            <a:r>
              <a:rPr lang="fr-FR" dirty="0" smtClean="0">
                <a:hlinkClick r:id="rId2"/>
              </a:rPr>
              <a:t>www.moosoft.com</a:t>
            </a:r>
            <a:r>
              <a:rPr lang="fr-FR" dirty="0" smtClean="0"/>
              <a:t>.</a:t>
            </a:r>
            <a:endParaRPr lang="fr-FR" dirty="0"/>
          </a:p>
        </p:txBody>
      </p:sp>
      <p:sp>
        <p:nvSpPr>
          <p:cNvPr id="2" name="Titre 1"/>
          <p:cNvSpPr>
            <a:spLocks noGrp="1"/>
          </p:cNvSpPr>
          <p:nvPr>
            <p:ph type="title"/>
          </p:nvPr>
        </p:nvSpPr>
        <p:spPr/>
        <p:txBody>
          <a:bodyPr/>
          <a:lstStyle/>
          <a:p>
            <a:r>
              <a:rPr lang="fr-FR" dirty="0" smtClean="0"/>
              <a:t>En cas d’infection</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230788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Des </a:t>
            </a:r>
            <a:r>
              <a:rPr lang="fr-FR" dirty="0"/>
              <a:t>dispositifs programmés dont le déclenchement s'effectue à un moment déterminé en exploitant la date du système, le lancement d'une </a:t>
            </a:r>
            <a:r>
              <a:rPr lang="fr-FR" dirty="0" smtClean="0"/>
              <a:t>commande..</a:t>
            </a:r>
          </a:p>
          <a:p>
            <a:r>
              <a:rPr lang="fr-FR" dirty="0"/>
              <a:t>Les bombes logiques sont généralement utilisées dans le but de créer un </a:t>
            </a:r>
            <a:r>
              <a:rPr lang="fr-FR" dirty="0">
                <a:hlinkClick r:id="rId2"/>
              </a:rPr>
              <a:t>déni de service</a:t>
            </a:r>
            <a:r>
              <a:rPr lang="fr-FR" dirty="0"/>
              <a:t> en saturant les connexions réseau d'un site, d'un service en ligne ou d'une entreprise ! </a:t>
            </a:r>
          </a:p>
          <a:p>
            <a:pPr marL="0" indent="0">
              <a:buNone/>
            </a:pPr>
            <a:endParaRPr lang="fr-FR" dirty="0"/>
          </a:p>
        </p:txBody>
      </p:sp>
      <p:sp>
        <p:nvSpPr>
          <p:cNvPr id="2" name="Titre 1"/>
          <p:cNvSpPr>
            <a:spLocks noGrp="1"/>
          </p:cNvSpPr>
          <p:nvPr>
            <p:ph type="title"/>
          </p:nvPr>
        </p:nvSpPr>
        <p:spPr/>
        <p:txBody>
          <a:bodyPr/>
          <a:lstStyle/>
          <a:p>
            <a:r>
              <a:rPr lang="fr-FR" dirty="0" smtClean="0"/>
              <a:t>Bombes logiques</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3937887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20000"/>
          </a:bodyPr>
          <a:lstStyle/>
          <a:p>
            <a:pPr marL="0" indent="0">
              <a:buNone/>
            </a:pPr>
            <a:r>
              <a:rPr lang="fr-FR" dirty="0"/>
              <a:t>U</a:t>
            </a:r>
            <a:r>
              <a:rPr lang="fr-FR" dirty="0" smtClean="0"/>
              <a:t>n </a:t>
            </a:r>
            <a:r>
              <a:rPr lang="fr-FR" dirty="0"/>
              <a:t>programme chargé de recueillir des informations sur l'utilisateur de l'ordinateur sur lequel il est installé </a:t>
            </a:r>
            <a:r>
              <a:rPr lang="fr-FR" dirty="0" smtClean="0"/>
              <a:t>afin </a:t>
            </a:r>
            <a:r>
              <a:rPr lang="fr-FR" dirty="0"/>
              <a:t>de les envoyer à la société qui le diffuse pour lui permettre de dresser le profil des </a:t>
            </a:r>
            <a:r>
              <a:rPr lang="fr-FR" dirty="0" smtClean="0"/>
              <a:t>internautes.</a:t>
            </a:r>
          </a:p>
          <a:p>
            <a:pPr marL="0" indent="0">
              <a:buNone/>
            </a:pPr>
            <a:r>
              <a:rPr lang="fr-FR" dirty="0"/>
              <a:t>Les récoltes d'informations peuvent ainsi être </a:t>
            </a:r>
            <a:r>
              <a:rPr lang="fr-FR" dirty="0" smtClean="0"/>
              <a:t>:</a:t>
            </a:r>
          </a:p>
          <a:p>
            <a:endParaRPr lang="fr-FR" dirty="0"/>
          </a:p>
          <a:p>
            <a:pPr lvl="0"/>
            <a:r>
              <a:rPr lang="fr-FR" dirty="0"/>
              <a:t>la traçabilité des </a:t>
            </a:r>
            <a:r>
              <a:rPr lang="fr-FR" dirty="0">
                <a:hlinkClick r:id="rId2"/>
              </a:rPr>
              <a:t>URL</a:t>
            </a:r>
            <a:r>
              <a:rPr lang="fr-FR" dirty="0"/>
              <a:t> des sites visités, </a:t>
            </a:r>
          </a:p>
          <a:p>
            <a:pPr lvl="0"/>
            <a:r>
              <a:rPr lang="fr-FR" dirty="0" smtClean="0"/>
              <a:t>L’obtention des </a:t>
            </a:r>
            <a:r>
              <a:rPr lang="fr-FR" dirty="0"/>
              <a:t>mots-clés saisis dans les moteurs de recherche, </a:t>
            </a:r>
          </a:p>
          <a:p>
            <a:pPr lvl="0"/>
            <a:r>
              <a:rPr lang="fr-FR" dirty="0"/>
              <a:t>l'analyse des achats réalisés via internet, </a:t>
            </a:r>
          </a:p>
          <a:p>
            <a:pPr lvl="0"/>
            <a:r>
              <a:rPr lang="fr-FR" dirty="0"/>
              <a:t>voire les informations de paiement bancaire (numéro de carte bleue / VISA) </a:t>
            </a:r>
          </a:p>
          <a:p>
            <a:r>
              <a:rPr lang="fr-FR" dirty="0"/>
              <a:t>ou bien des informations personnelles</a:t>
            </a:r>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Les Spyware(espiogiciels)</a:t>
            </a:r>
            <a:endParaRPr lang="fr-FR" dirty="0"/>
          </a:p>
        </p:txBody>
      </p:sp>
    </p:spTree>
    <p:extLst>
      <p:ext uri="{BB962C8B-B14F-4D97-AF65-F5344CB8AC3E}">
        <p14:creationId xmlns:p14="http://schemas.microsoft.com/office/powerpoint/2010/main" val="1218113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Les spywares s'installent généralement en même temps que d'autres logiciels (la plupart du temps des freewares ou sharewares). En effet, cela permet aux auteurs des dits logiciels de rentabiliser leur programme, par de la vente d'informations statistiques, et ainsi permettre de distribuer leur logiciel gratuitement. Il s'agit donc d'un modèle économique dans lequel la gratuité est obtenue contre la cession de données à caractère personnel. </a:t>
            </a:r>
          </a:p>
          <a:p>
            <a:endParaRPr lang="fr-FR" dirty="0"/>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Installation</a:t>
            </a:r>
            <a:endParaRPr lang="fr-FR" dirty="0"/>
          </a:p>
        </p:txBody>
      </p:sp>
    </p:spTree>
    <p:extLst>
      <p:ext uri="{BB962C8B-B14F-4D97-AF65-F5344CB8AC3E}">
        <p14:creationId xmlns:p14="http://schemas.microsoft.com/office/powerpoint/2010/main" val="2006485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pPr marL="0" indent="0">
              <a:buNone/>
            </a:pPr>
            <a:r>
              <a:rPr lang="fr-FR" dirty="0"/>
              <a:t>outre le préjudice causé par la divulgation d'informations à caractère personnel, les spywares peuvent également être une source de nuisances diverses : </a:t>
            </a:r>
          </a:p>
          <a:p>
            <a:pPr lvl="0"/>
            <a:r>
              <a:rPr lang="fr-FR" dirty="0"/>
              <a:t>consommation de mémoire vive, </a:t>
            </a:r>
          </a:p>
          <a:p>
            <a:pPr lvl="0"/>
            <a:r>
              <a:rPr lang="fr-FR" dirty="0"/>
              <a:t>utilisation d'espace disque, </a:t>
            </a:r>
          </a:p>
          <a:p>
            <a:pPr lvl="0"/>
            <a:r>
              <a:rPr lang="fr-FR" dirty="0"/>
              <a:t>mobilisation des ressources du processeur, </a:t>
            </a:r>
          </a:p>
          <a:p>
            <a:pPr lvl="0"/>
            <a:r>
              <a:rPr lang="fr-FR" dirty="0"/>
              <a:t>plantages d'autres applications, </a:t>
            </a:r>
          </a:p>
          <a:p>
            <a:pPr lvl="0"/>
            <a:r>
              <a:rPr lang="fr-FR" dirty="0"/>
              <a:t>gêne ergonomique (par exemple l'ouverture d'écrans publicitaires ciblés en fonction des données collectées). </a:t>
            </a:r>
          </a:p>
          <a:p>
            <a:endParaRPr lang="fr-FR" dirty="0"/>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Dégâts</a:t>
            </a:r>
            <a:endParaRPr lang="fr-FR" dirty="0"/>
          </a:p>
        </p:txBody>
      </p:sp>
    </p:spTree>
    <p:extLst>
      <p:ext uri="{BB962C8B-B14F-4D97-AF65-F5344CB8AC3E}">
        <p14:creationId xmlns:p14="http://schemas.microsoft.com/office/powerpoint/2010/main" val="1162969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a:t>Les spywares internes </a:t>
            </a:r>
            <a:r>
              <a:rPr lang="fr-FR" dirty="0" smtClean="0"/>
              <a:t>(ou </a:t>
            </a:r>
            <a:r>
              <a:rPr lang="fr-FR" dirty="0"/>
              <a:t>spywares intégrés) comportant directement des lignes de codes dédiées aux fonctions de collecte de données. </a:t>
            </a:r>
            <a:endParaRPr lang="fr-FR" dirty="0" smtClean="0"/>
          </a:p>
          <a:p>
            <a:pPr lvl="0"/>
            <a:r>
              <a:rPr lang="fr-FR" dirty="0"/>
              <a:t>Les spywares externes, programmes de collectes autonomes installés </a:t>
            </a:r>
            <a:r>
              <a:rPr lang="fr-FR" dirty="0" smtClean="0"/>
              <a:t>.</a:t>
            </a:r>
          </a:p>
          <a:p>
            <a:pPr lvl="0"/>
            <a:endParaRPr lang="fr-FR" dirty="0"/>
          </a:p>
          <a:p>
            <a:endParaRPr lang="fr-FR" dirty="0"/>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Les types de spywares</a:t>
            </a:r>
            <a:endParaRPr lang="fr-FR" dirty="0"/>
          </a:p>
        </p:txBody>
      </p:sp>
    </p:spTree>
    <p:extLst>
      <p:ext uri="{BB962C8B-B14F-4D97-AF65-F5344CB8AC3E}">
        <p14:creationId xmlns:p14="http://schemas.microsoft.com/office/powerpoint/2010/main" val="4122456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de ne pas installer de logiciels dont on n'est pas sûr à 100% de la provenance et de la fiabilité </a:t>
            </a:r>
            <a:r>
              <a:rPr lang="fr-FR" dirty="0" smtClean="0"/>
              <a:t>.</a:t>
            </a:r>
          </a:p>
          <a:p>
            <a:r>
              <a:rPr lang="fr-FR" dirty="0"/>
              <a:t>Voici quelques exemples (e liste non exhaustive) de logiciels connus pour embarquer un ou plusieurs spywares : </a:t>
            </a:r>
            <a:br>
              <a:rPr lang="fr-FR" dirty="0"/>
            </a:br>
            <a:r>
              <a:rPr lang="fr-FR" dirty="0"/>
              <a:t>Babylon Translator, </a:t>
            </a:r>
            <a:r>
              <a:rPr lang="fr-FR" dirty="0" err="1"/>
              <a:t>GetRight</a:t>
            </a:r>
            <a:r>
              <a:rPr lang="fr-FR" dirty="0"/>
              <a:t>, </a:t>
            </a:r>
            <a:r>
              <a:rPr lang="fr-FR" dirty="0" err="1"/>
              <a:t>Go!Zilla</a:t>
            </a:r>
            <a:r>
              <a:rPr lang="fr-FR" dirty="0"/>
              <a:t>, </a:t>
            </a:r>
            <a:r>
              <a:rPr lang="fr-FR" dirty="0" err="1"/>
              <a:t>Download</a:t>
            </a:r>
            <a:r>
              <a:rPr lang="fr-FR" dirty="0"/>
              <a:t> Accelerator, </a:t>
            </a:r>
            <a:r>
              <a:rPr lang="fr-FR" dirty="0" err="1"/>
              <a:t>Cute</a:t>
            </a:r>
            <a:r>
              <a:rPr lang="fr-FR" dirty="0"/>
              <a:t> FTP, </a:t>
            </a:r>
            <a:r>
              <a:rPr lang="fr-FR" dirty="0" err="1"/>
              <a:t>PKZip</a:t>
            </a:r>
            <a:r>
              <a:rPr lang="fr-FR" dirty="0"/>
              <a:t>, </a:t>
            </a:r>
            <a:r>
              <a:rPr lang="fr-FR" dirty="0" err="1"/>
              <a:t>KaZaA</a:t>
            </a:r>
            <a:r>
              <a:rPr lang="fr-FR" dirty="0"/>
              <a:t> ou encore </a:t>
            </a:r>
            <a:r>
              <a:rPr lang="fr-FR" dirty="0" err="1"/>
              <a:t>iMesh</a:t>
            </a:r>
            <a:r>
              <a:rPr lang="fr-FR" dirty="0"/>
              <a:t>. </a:t>
            </a:r>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Se protéger</a:t>
            </a:r>
            <a:endParaRPr lang="fr-FR" dirty="0"/>
          </a:p>
        </p:txBody>
      </p:sp>
    </p:spTree>
    <p:extLst>
      <p:ext uri="{BB962C8B-B14F-4D97-AF65-F5344CB8AC3E}">
        <p14:creationId xmlns:p14="http://schemas.microsoft.com/office/powerpoint/2010/main" val="3733707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l'installation d'un </a:t>
            </a:r>
            <a:r>
              <a:rPr lang="fr-FR" dirty="0">
                <a:hlinkClick r:id="rId2"/>
              </a:rPr>
              <a:t>pare-feu personnel</a:t>
            </a:r>
            <a:r>
              <a:rPr lang="fr-FR" dirty="0"/>
              <a:t> peut permettre d'une part de détecter la présence d'espiogiciels, d'autre part de les empêcher d'accéder à Internet (donc de transmettre les informations collectées</a:t>
            </a:r>
            <a:r>
              <a:rPr lang="fr-FR" dirty="0" smtClean="0"/>
              <a:t>).</a:t>
            </a:r>
          </a:p>
          <a:p>
            <a:pPr marL="0" lvl="0" indent="0">
              <a:buNone/>
            </a:pPr>
            <a:r>
              <a:rPr lang="fr-FR" dirty="0" smtClean="0"/>
              <a:t>Exemples d’antispywares:</a:t>
            </a:r>
          </a:p>
          <a:p>
            <a:pPr lvl="0"/>
            <a:r>
              <a:rPr lang="en-GB" dirty="0" smtClean="0">
                <a:hlinkClick r:id="rId3"/>
              </a:rPr>
              <a:t>Ad-Aware </a:t>
            </a:r>
            <a:r>
              <a:rPr lang="en-GB" dirty="0">
                <a:hlinkClick r:id="rId3"/>
              </a:rPr>
              <a:t>de Lavasoft.de</a:t>
            </a:r>
            <a:r>
              <a:rPr lang="en-GB" dirty="0"/>
              <a:t> </a:t>
            </a:r>
            <a:endParaRPr lang="fr-FR" dirty="0"/>
          </a:p>
          <a:p>
            <a:pPr lvl="0"/>
            <a:r>
              <a:rPr lang="fr-FR" dirty="0" err="1">
                <a:hlinkClick r:id="rId4"/>
              </a:rPr>
              <a:t>Spybot</a:t>
            </a:r>
            <a:r>
              <a:rPr lang="fr-FR" dirty="0">
                <a:hlinkClick r:id="rId4"/>
              </a:rPr>
              <a:t> </a:t>
            </a:r>
            <a:r>
              <a:rPr lang="fr-FR" dirty="0" err="1">
                <a:hlinkClick r:id="rId4"/>
              </a:rPr>
              <a:t>Search&amp;Destroy</a:t>
            </a:r>
            <a:r>
              <a:rPr lang="fr-FR" dirty="0"/>
              <a:t> </a:t>
            </a:r>
          </a:p>
          <a:p>
            <a:pPr marL="0" indent="0">
              <a:buNone/>
            </a:pPr>
            <a:r>
              <a:rPr lang="fr-FR" dirty="0" smtClean="0"/>
              <a:t> </a:t>
            </a:r>
            <a:endParaRPr lang="fr-FR" dirty="0"/>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Se protéger</a:t>
            </a:r>
            <a:endParaRPr lang="fr-FR" dirty="0"/>
          </a:p>
        </p:txBody>
      </p:sp>
    </p:spTree>
    <p:extLst>
      <p:ext uri="{BB962C8B-B14F-4D97-AF65-F5344CB8AC3E}">
        <p14:creationId xmlns:p14="http://schemas.microsoft.com/office/powerpoint/2010/main" val="3262922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a:t>Un </a:t>
            </a:r>
            <a:r>
              <a:rPr lang="fr-FR" b="1" dirty="0" err="1"/>
              <a:t>keylogger</a:t>
            </a:r>
            <a:r>
              <a:rPr lang="fr-FR" dirty="0"/>
              <a:t> (littéralement </a:t>
            </a:r>
            <a:r>
              <a:rPr lang="fr-FR" i="1" dirty="0"/>
              <a:t>enregistreur de touches</a:t>
            </a:r>
            <a:r>
              <a:rPr lang="fr-FR" dirty="0"/>
              <a:t>) est un dispositif chargé d'enregistrer les frappes de touches du </a:t>
            </a:r>
            <a:r>
              <a:rPr lang="fr-FR" dirty="0">
                <a:hlinkClick r:id="rId2"/>
              </a:rPr>
              <a:t>clavier</a:t>
            </a:r>
            <a:r>
              <a:rPr lang="fr-FR" dirty="0"/>
              <a:t> et de les enregistrer, à l'insu de l'utilisateur. Il s'agit donc d'un </a:t>
            </a:r>
            <a:r>
              <a:rPr lang="fr-FR" dirty="0">
                <a:hlinkClick r:id="rId3"/>
              </a:rPr>
              <a:t>dispositif d'espionnage</a:t>
            </a:r>
            <a:r>
              <a:rPr lang="fr-FR" dirty="0"/>
              <a:t>. </a:t>
            </a:r>
          </a:p>
          <a:p>
            <a:r>
              <a:rPr lang="fr-FR" dirty="0"/>
              <a:t>Certains </a:t>
            </a:r>
            <a:r>
              <a:rPr lang="fr-FR" dirty="0" err="1"/>
              <a:t>keyloggers</a:t>
            </a:r>
            <a:r>
              <a:rPr lang="fr-FR" dirty="0"/>
              <a:t> sont capables d'enregistrer les </a:t>
            </a:r>
            <a:r>
              <a:rPr lang="fr-FR" dirty="0">
                <a:hlinkClick r:id="rId4"/>
              </a:rPr>
              <a:t>URL</a:t>
            </a:r>
            <a:r>
              <a:rPr lang="fr-FR" dirty="0"/>
              <a:t> visitées, les </a:t>
            </a:r>
            <a:r>
              <a:rPr lang="fr-FR" dirty="0">
                <a:hlinkClick r:id="rId5"/>
              </a:rPr>
              <a:t>courriers électroniques</a:t>
            </a:r>
            <a:r>
              <a:rPr lang="fr-FR" dirty="0"/>
              <a:t> consultés ou envoyés, les fichiers ouverts, voire de créer une vidéo retraçant toute l'activité de l'</a:t>
            </a:r>
            <a:r>
              <a:rPr lang="fr-FR" dirty="0">
                <a:hlinkClick r:id="rId6"/>
              </a:rPr>
              <a:t>ordinateur</a:t>
            </a:r>
            <a:r>
              <a:rPr lang="fr-FR" dirty="0"/>
              <a:t> ! </a:t>
            </a:r>
          </a:p>
          <a:p>
            <a:endParaRPr lang="fr-FR" dirty="0"/>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Les </a:t>
            </a:r>
            <a:r>
              <a:rPr lang="fr-FR" dirty="0" err="1" smtClean="0"/>
              <a:t>keyloggers</a:t>
            </a:r>
            <a:endParaRPr lang="fr-FR" dirty="0"/>
          </a:p>
        </p:txBody>
      </p:sp>
    </p:spTree>
    <p:extLst>
      <p:ext uri="{BB962C8B-B14F-4D97-AF65-F5344CB8AC3E}">
        <p14:creationId xmlns:p14="http://schemas.microsoft.com/office/powerpoint/2010/main" val="2964733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lvl="0"/>
            <a:r>
              <a:rPr lang="fr-FR" dirty="0"/>
              <a:t>N'installez pas de logiciels dont la provenance est douteuse, </a:t>
            </a:r>
          </a:p>
          <a:p>
            <a:r>
              <a:rPr lang="fr-FR" dirty="0"/>
              <a:t>Soyez prudent lorsque vous vous connectez sur un ordinateur qui ne vous appartient pas </a:t>
            </a:r>
            <a:endParaRPr lang="fr-FR" dirty="0" smtClean="0"/>
          </a:p>
          <a:p>
            <a:r>
              <a:rPr lang="fr-FR" dirty="0" smtClean="0"/>
              <a:t>Si possible,</a:t>
            </a:r>
            <a:r>
              <a:rPr lang="fr-FR" dirty="0"/>
              <a:t> inspectez l'ordinateur à l'aide d'un </a:t>
            </a:r>
            <a:r>
              <a:rPr lang="fr-FR" dirty="0">
                <a:hlinkClick r:id="rId2"/>
              </a:rPr>
              <a:t>anti-spyware</a:t>
            </a:r>
            <a:r>
              <a:rPr lang="fr-FR" dirty="0"/>
              <a:t>.</a:t>
            </a:r>
          </a:p>
          <a:p>
            <a:endParaRPr lang="fr-FR" dirty="0" smtClean="0"/>
          </a:p>
          <a:p>
            <a:endParaRPr lang="fr-FR" dirty="0"/>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Se protéger des </a:t>
            </a:r>
            <a:r>
              <a:rPr lang="fr-FR" dirty="0" err="1" smtClean="0"/>
              <a:t>keyloggers</a:t>
            </a:r>
            <a:endParaRPr lang="fr-FR" dirty="0"/>
          </a:p>
        </p:txBody>
      </p:sp>
    </p:spTree>
    <p:extLst>
      <p:ext uri="{BB962C8B-B14F-4D97-AF65-F5344CB8AC3E}">
        <p14:creationId xmlns:p14="http://schemas.microsoft.com/office/powerpoint/2010/main" val="187013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a:bodyPr>
          <a:lstStyle/>
          <a:p>
            <a:pPr lvl="0"/>
            <a:r>
              <a:rPr lang="fr-FR" dirty="0"/>
              <a:t>Les </a:t>
            </a:r>
            <a:r>
              <a:rPr lang="fr-FR" dirty="0">
                <a:hlinkClick r:id="rId2"/>
              </a:rPr>
              <a:t>vers</a:t>
            </a:r>
            <a:r>
              <a:rPr lang="fr-FR" dirty="0"/>
              <a:t> sont des virus capables de se propager à travers un réseau </a:t>
            </a:r>
          </a:p>
          <a:p>
            <a:pPr lvl="0"/>
            <a:r>
              <a:rPr lang="fr-FR" dirty="0"/>
              <a:t>Les </a:t>
            </a:r>
            <a:r>
              <a:rPr lang="fr-FR" dirty="0">
                <a:hlinkClick r:id="rId3"/>
              </a:rPr>
              <a:t>chevaux de Troie</a:t>
            </a:r>
            <a:r>
              <a:rPr lang="fr-FR" dirty="0"/>
              <a:t> (troyens) sont des virus permettant de créer une faille dans un système (généralement pour permettre à son concepteur de s'introduire dans le système infecté afin d'en prendre le contrôle) </a:t>
            </a:r>
          </a:p>
          <a:p>
            <a:pPr lvl="0"/>
            <a:r>
              <a:rPr lang="fr-FR" dirty="0"/>
              <a:t>Les </a:t>
            </a:r>
            <a:r>
              <a:rPr lang="fr-FR" dirty="0">
                <a:hlinkClick r:id="rId4"/>
              </a:rPr>
              <a:t>bombes logiques</a:t>
            </a:r>
            <a:r>
              <a:rPr lang="fr-FR" dirty="0"/>
              <a:t> sont des virus capables de se déclencher suite à un événement particulier (date système, activation distante, ...) </a:t>
            </a:r>
          </a:p>
          <a:p>
            <a:endParaRPr lang="fr-FR" dirty="0" smtClean="0"/>
          </a:p>
          <a:p>
            <a:endParaRPr lang="fr-FR" dirty="0"/>
          </a:p>
        </p:txBody>
      </p:sp>
      <p:sp>
        <p:nvSpPr>
          <p:cNvPr id="2" name="Titre 1"/>
          <p:cNvSpPr>
            <a:spLocks noGrp="1"/>
          </p:cNvSpPr>
          <p:nvPr>
            <p:ph type="title"/>
          </p:nvPr>
        </p:nvSpPr>
        <p:spPr/>
        <p:txBody>
          <a:bodyPr>
            <a:normAutofit fontScale="90000"/>
          </a:bodyPr>
          <a:lstStyle/>
          <a:p>
            <a:r>
              <a:rPr lang="fr-FR" dirty="0" smtClean="0"/>
              <a:t>Types de virus</a:t>
            </a:r>
            <a:br>
              <a:rPr lang="fr-FR" dirty="0" smtClean="0"/>
            </a:b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3750300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Un kit de désinfection est un petit exécutable dont le but est de nettoyer une machine infectée par un virus particulier. Chaque kit de désinfection est donc uniquement capable d'éradiquer un type de virus particulier voire une version particulière d'un virus. </a:t>
            </a:r>
          </a:p>
          <a:p>
            <a:endParaRPr lang="fr-FR" dirty="0"/>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lstStyle/>
          <a:p>
            <a:r>
              <a:rPr lang="fr-FR" dirty="0" smtClean="0"/>
              <a:t>Utilitaires de désinfections</a:t>
            </a:r>
            <a:endParaRPr lang="fr-FR" dirty="0"/>
          </a:p>
        </p:txBody>
      </p:sp>
    </p:spTree>
    <p:extLst>
      <p:ext uri="{BB962C8B-B14F-4D97-AF65-F5344CB8AC3E}">
        <p14:creationId xmlns:p14="http://schemas.microsoft.com/office/powerpoint/2010/main" val="3947650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a:t>Pour éradiquer un virus présent sur votre machine, pourvu que vous sachiez quel virus a infecté votre système, la meilleure méthode consiste tout d'abord à déconnecter la machine infectée du réseau, puis à récupérer le kit de </a:t>
            </a:r>
            <a:r>
              <a:rPr lang="fr-FR" dirty="0" smtClean="0"/>
              <a:t>désinfection.</a:t>
            </a:r>
          </a:p>
          <a:p>
            <a:r>
              <a:rPr lang="fr-FR" dirty="0" smtClean="0"/>
              <a:t>Puis redémarrer l’ordinateur en mode sans échec et lancer l’utilitaire de désinfection.</a:t>
            </a:r>
            <a:endParaRPr lang="fr-FR" dirty="0"/>
          </a:p>
        </p:txBody>
      </p:sp>
      <p:sp>
        <p:nvSpPr>
          <p:cNvPr id="3" name="Espace réservé du pied de page 2"/>
          <p:cNvSpPr>
            <a:spLocks noGrp="1"/>
          </p:cNvSpPr>
          <p:nvPr>
            <p:ph type="ftr" sz="quarter" idx="11"/>
          </p:nvPr>
        </p:nvSpPr>
        <p:spPr/>
        <p:txBody>
          <a:bodyPr/>
          <a:lstStyle/>
          <a:p>
            <a:r>
              <a:rPr lang="fr-FR" smtClean="0"/>
              <a:t>Par Mr. MATOUI</a:t>
            </a:r>
            <a:endParaRPr lang="fr-FR"/>
          </a:p>
        </p:txBody>
      </p:sp>
      <p:sp>
        <p:nvSpPr>
          <p:cNvPr id="4" name="Titre 3"/>
          <p:cNvSpPr>
            <a:spLocks noGrp="1"/>
          </p:cNvSpPr>
          <p:nvPr>
            <p:ph type="title"/>
          </p:nvPr>
        </p:nvSpPr>
        <p:spPr/>
        <p:txBody>
          <a:bodyPr>
            <a:normAutofit fontScale="90000"/>
          </a:bodyPr>
          <a:lstStyle/>
          <a:p>
            <a:r>
              <a:rPr lang="fr-FR" dirty="0" smtClean="0"/>
              <a:t>Comment utiliser les kit de désinfections</a:t>
            </a:r>
            <a:endParaRPr lang="fr-FR" dirty="0"/>
          </a:p>
        </p:txBody>
      </p:sp>
    </p:spTree>
    <p:extLst>
      <p:ext uri="{BB962C8B-B14F-4D97-AF65-F5344CB8AC3E}">
        <p14:creationId xmlns:p14="http://schemas.microsoft.com/office/powerpoint/2010/main" val="33664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Un </a:t>
            </a:r>
            <a:r>
              <a:rPr lang="fr-FR" b="1" dirty="0"/>
              <a:t>antivirus</a:t>
            </a:r>
            <a:r>
              <a:rPr lang="fr-FR" dirty="0"/>
              <a:t> est un programme capable de détecter la présence de virus sur un </a:t>
            </a:r>
            <a:r>
              <a:rPr lang="fr-FR" dirty="0">
                <a:hlinkClick r:id="rId2"/>
              </a:rPr>
              <a:t>ordinateur</a:t>
            </a:r>
            <a:r>
              <a:rPr lang="fr-FR" dirty="0"/>
              <a:t> et, dans la mesure du possible, de désinfecter ce dernier. On parle ainsi d'</a:t>
            </a:r>
            <a:r>
              <a:rPr lang="fr-FR" b="1" dirty="0"/>
              <a:t>éradication</a:t>
            </a:r>
            <a:r>
              <a:rPr lang="fr-FR" dirty="0"/>
              <a:t> de virus pour désigner la procédure de nettoyage de l'ordinateur. </a:t>
            </a:r>
          </a:p>
          <a:p>
            <a:endParaRPr lang="fr-FR" dirty="0"/>
          </a:p>
        </p:txBody>
      </p:sp>
      <p:sp>
        <p:nvSpPr>
          <p:cNvPr id="2" name="Titre 1"/>
          <p:cNvSpPr>
            <a:spLocks noGrp="1"/>
          </p:cNvSpPr>
          <p:nvPr>
            <p:ph type="title"/>
          </p:nvPr>
        </p:nvSpPr>
        <p:spPr/>
        <p:txBody>
          <a:bodyPr/>
          <a:lstStyle/>
          <a:p>
            <a:r>
              <a:rPr lang="fr-FR" dirty="0" smtClean="0"/>
              <a:t>Antivirus</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18580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a:t>Il existe plusieurs méthodes d'éradication : </a:t>
            </a:r>
          </a:p>
          <a:p>
            <a:pPr lvl="0"/>
            <a:r>
              <a:rPr lang="fr-FR" dirty="0"/>
              <a:t>La suppression du code correspondant au virus dans le fichier infecté ; </a:t>
            </a:r>
          </a:p>
          <a:p>
            <a:pPr lvl="0"/>
            <a:r>
              <a:rPr lang="fr-FR" dirty="0"/>
              <a:t>La suppression du fichier infecté ; </a:t>
            </a:r>
          </a:p>
          <a:p>
            <a:pPr lvl="0"/>
            <a:r>
              <a:rPr lang="fr-FR" dirty="0"/>
              <a:t>La mise en quarantaine du fichier infecté, consistant à le déplacer dans un emplacement où il ne pourra pas être exécuté. </a:t>
            </a:r>
          </a:p>
          <a:p>
            <a:endParaRPr lang="fr-FR" dirty="0"/>
          </a:p>
        </p:txBody>
      </p:sp>
      <p:sp>
        <p:nvSpPr>
          <p:cNvPr id="2" name="Titre 1"/>
          <p:cNvSpPr>
            <a:spLocks noGrp="1"/>
          </p:cNvSpPr>
          <p:nvPr>
            <p:ph type="title"/>
          </p:nvPr>
        </p:nvSpPr>
        <p:spPr/>
        <p:txBody>
          <a:bodyPr/>
          <a:lstStyle/>
          <a:p>
            <a:r>
              <a:rPr lang="fr-FR" dirty="0" smtClean="0"/>
              <a:t>Méthodes d’éradication</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322869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Pour supprimer les virus ,les antivirus se basent sur ce qu’on appelle la méthode de recherche de signature (scanning)</a:t>
            </a:r>
          </a:p>
          <a:p>
            <a:r>
              <a:rPr lang="fr-FR" dirty="0" smtClean="0"/>
              <a:t>Chaque virus laisse sa signature virale sur les fichiers déjà infectés pour ne pas revenir les infecter une autre fois.</a:t>
            </a:r>
          </a:p>
          <a:p>
            <a:r>
              <a:rPr lang="fr-FR" dirty="0" smtClean="0"/>
              <a:t>C’est pour cela que l’antivirus doit être à jour pour pouvoir détecter les nouveaux virus.</a:t>
            </a:r>
            <a:endParaRPr lang="fr-FR" dirty="0"/>
          </a:p>
        </p:txBody>
      </p:sp>
      <p:sp>
        <p:nvSpPr>
          <p:cNvPr id="2" name="Titre 1"/>
          <p:cNvSpPr>
            <a:spLocks noGrp="1"/>
          </p:cNvSpPr>
          <p:nvPr>
            <p:ph type="title"/>
          </p:nvPr>
        </p:nvSpPr>
        <p:spPr/>
        <p:txBody>
          <a:bodyPr/>
          <a:lstStyle/>
          <a:p>
            <a:r>
              <a:rPr lang="fr-FR" dirty="0" smtClean="0"/>
              <a:t>Détection de virus</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205836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a:t>Certains antivirus utilisent un </a:t>
            </a:r>
            <a:r>
              <a:rPr lang="fr-FR" b="1" dirty="0"/>
              <a:t>contrôleur d'intégrité</a:t>
            </a:r>
            <a:r>
              <a:rPr lang="fr-FR" dirty="0"/>
              <a:t> pour vérifier si les fichiers ont été </a:t>
            </a:r>
            <a:r>
              <a:rPr lang="fr-FR" dirty="0" smtClean="0"/>
              <a:t>modifiés.</a:t>
            </a:r>
          </a:p>
          <a:p>
            <a:r>
              <a:rPr lang="fr-FR" dirty="0"/>
              <a:t>La méthode heuristique consiste à analyser le comportement des applications afin de détecter une activité proche de celle d'un virus connu. Ce type d'antivirus peut ainsi détecter des virus même lorsque la base antivirale n'a pas été mise à </a:t>
            </a:r>
            <a:r>
              <a:rPr lang="fr-FR" dirty="0" smtClean="0"/>
              <a:t>jour.</a:t>
            </a:r>
            <a:endParaRPr lang="fr-FR" dirty="0"/>
          </a:p>
        </p:txBody>
      </p:sp>
      <p:sp>
        <p:nvSpPr>
          <p:cNvPr id="2" name="Titre 1"/>
          <p:cNvSpPr>
            <a:spLocks noGrp="1"/>
          </p:cNvSpPr>
          <p:nvPr>
            <p:ph type="title"/>
          </p:nvPr>
        </p:nvSpPr>
        <p:spPr/>
        <p:txBody>
          <a:bodyPr/>
          <a:lstStyle/>
          <a:p>
            <a:r>
              <a:rPr lang="fr-FR" dirty="0" smtClean="0"/>
              <a:t>Détection de virus(suite)</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356257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Les virus mutants: ce sont des clones d’autres virus .C’est à dire des virus ayant été modifié par d’autre personnes afin de modifier leur comportement ou leur signature.</a:t>
            </a:r>
          </a:p>
          <a:p>
            <a:r>
              <a:rPr lang="fr-FR" dirty="0" smtClean="0"/>
              <a:t>Virus polymorphes: peuvent modifier automatiquement leur apparence en chiffrant et déchiffrant leur signature de façon à ce que seuls ces virus soient capables de reconnaître leur propre signature.</a:t>
            </a:r>
          </a:p>
          <a:p>
            <a:endParaRPr lang="fr-FR" dirty="0"/>
          </a:p>
        </p:txBody>
      </p:sp>
      <p:sp>
        <p:nvSpPr>
          <p:cNvPr id="2" name="Titre 1"/>
          <p:cNvSpPr>
            <a:spLocks noGrp="1"/>
          </p:cNvSpPr>
          <p:nvPr>
            <p:ph type="title"/>
          </p:nvPr>
        </p:nvSpPr>
        <p:spPr/>
        <p:txBody>
          <a:bodyPr/>
          <a:lstStyle/>
          <a:p>
            <a:r>
              <a:rPr lang="fr-FR" dirty="0" smtClean="0"/>
              <a:t>Types de virus</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11861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t>Les rétrovirus: des virus </a:t>
            </a:r>
            <a:r>
              <a:rPr lang="fr-FR" dirty="0"/>
              <a:t>ayant la capacité de modifier les signatures des antivirus afin de les rendre </a:t>
            </a:r>
            <a:r>
              <a:rPr lang="fr-FR" dirty="0" smtClean="0"/>
              <a:t>inopérants.</a:t>
            </a:r>
          </a:p>
          <a:p>
            <a:pPr marL="342900" lvl="2" indent="-342900"/>
            <a:r>
              <a:rPr lang="fr-FR" sz="2400" dirty="0"/>
              <a:t>Les virus de secteur </a:t>
            </a:r>
            <a:r>
              <a:rPr lang="fr-FR" sz="2400" dirty="0"/>
              <a:t>d'amorçage</a:t>
            </a:r>
            <a:r>
              <a:rPr lang="fr-FR" sz="2400" dirty="0" smtClean="0"/>
              <a:t>: un </a:t>
            </a:r>
            <a:r>
              <a:rPr lang="fr-FR" sz="2400" dirty="0"/>
              <a:t>virus capable d'infecter le secteur de démarrage d'un </a:t>
            </a:r>
            <a:r>
              <a:rPr lang="fr-FR" sz="2400" dirty="0">
                <a:hlinkClick r:id="rId2"/>
              </a:rPr>
              <a:t>disque dur</a:t>
            </a:r>
            <a:r>
              <a:rPr lang="fr-FR" sz="2400" dirty="0"/>
              <a:t> (MBR, soit master boot record), c'est-à-dire un secteur du disque copié dans la mémoire au démarrage de l'ordinateur, puis exécuté afin d'amorcer le démarrage du </a:t>
            </a:r>
            <a:r>
              <a:rPr lang="fr-FR" sz="2400" dirty="0">
                <a:hlinkClick r:id="rId3"/>
              </a:rPr>
              <a:t>système </a:t>
            </a:r>
            <a:r>
              <a:rPr lang="fr-FR" sz="2400" dirty="0">
                <a:hlinkClick r:id="rId3"/>
              </a:rPr>
              <a:t>d'exploitation</a:t>
            </a:r>
            <a:endParaRPr lang="fr-FR" sz="2400" dirty="0"/>
          </a:p>
          <a:p>
            <a:pPr marL="0" indent="0">
              <a:buNone/>
            </a:pPr>
            <a:endParaRPr lang="fr-FR" dirty="0"/>
          </a:p>
        </p:txBody>
      </p:sp>
      <p:sp>
        <p:nvSpPr>
          <p:cNvPr id="2" name="Titre 1"/>
          <p:cNvSpPr>
            <a:spLocks noGrp="1"/>
          </p:cNvSpPr>
          <p:nvPr>
            <p:ph type="title"/>
          </p:nvPr>
        </p:nvSpPr>
        <p:spPr/>
        <p:txBody>
          <a:bodyPr/>
          <a:lstStyle/>
          <a:p>
            <a:r>
              <a:rPr lang="fr-FR" dirty="0" smtClean="0"/>
              <a:t>Types de virus (suite)</a:t>
            </a:r>
            <a:endParaRPr lang="fr-FR" dirty="0"/>
          </a:p>
        </p:txBody>
      </p:sp>
      <p:sp>
        <p:nvSpPr>
          <p:cNvPr id="4" name="Espace réservé du pied de page 3"/>
          <p:cNvSpPr>
            <a:spLocks noGrp="1"/>
          </p:cNvSpPr>
          <p:nvPr>
            <p:ph type="ftr" sz="quarter" idx="11"/>
          </p:nvPr>
        </p:nvSpPr>
        <p:spPr/>
        <p:txBody>
          <a:bodyPr/>
          <a:lstStyle/>
          <a:p>
            <a:r>
              <a:rPr lang="fr-FR" smtClean="0"/>
              <a:t>Par Mr. MATOUI</a:t>
            </a:r>
            <a:endParaRPr lang="fr-FR"/>
          </a:p>
        </p:txBody>
      </p:sp>
    </p:spTree>
    <p:extLst>
      <p:ext uri="{BB962C8B-B14F-4D97-AF65-F5344CB8AC3E}">
        <p14:creationId xmlns:p14="http://schemas.microsoft.com/office/powerpoint/2010/main" val="2754319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agues">
  <a:themeElements>
    <a:clrScheme name="Vagues">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Vagues">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gues">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242</TotalTime>
  <Words>1628</Words>
  <Application>Microsoft Office PowerPoint</Application>
  <PresentationFormat>Affichage à l'écran (4:3)</PresentationFormat>
  <Paragraphs>152</Paragraphs>
  <Slides>31</Slides>
  <Notes>2</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Vagues</vt:lpstr>
      <vt:lpstr>Notions de base sur la  sécurité des réseaux informatiques</vt:lpstr>
      <vt:lpstr>Les virus </vt:lpstr>
      <vt:lpstr>Types de virus </vt:lpstr>
      <vt:lpstr>Antivirus</vt:lpstr>
      <vt:lpstr>Méthodes d’éradication</vt:lpstr>
      <vt:lpstr>Détection de virus</vt:lpstr>
      <vt:lpstr>Détection de virus(suite)</vt:lpstr>
      <vt:lpstr>Types de virus</vt:lpstr>
      <vt:lpstr>Types de virus (suite)</vt:lpstr>
      <vt:lpstr>Canular</vt:lpstr>
      <vt:lpstr>Les Vers (Worms)</vt:lpstr>
      <vt:lpstr>Propagation de vers</vt:lpstr>
      <vt:lpstr>Se protéger des vers</vt:lpstr>
      <vt:lpstr>Se protéger des vers (Suite)</vt:lpstr>
      <vt:lpstr>Les chevaux de Troie</vt:lpstr>
      <vt:lpstr>Dégats</vt:lpstr>
      <vt:lpstr>Fonctionnement</vt:lpstr>
      <vt:lpstr>Symptômes d’une infection</vt:lpstr>
      <vt:lpstr>Se protéger</vt:lpstr>
      <vt:lpstr>En cas d’infection</vt:lpstr>
      <vt:lpstr>Bombes logiques</vt:lpstr>
      <vt:lpstr>Les Spyware(espiogiciels)</vt:lpstr>
      <vt:lpstr>Installation</vt:lpstr>
      <vt:lpstr>Dégâts</vt:lpstr>
      <vt:lpstr>Les types de spywares</vt:lpstr>
      <vt:lpstr>Se protéger</vt:lpstr>
      <vt:lpstr>Se protéger</vt:lpstr>
      <vt:lpstr>Les keyloggers</vt:lpstr>
      <vt:lpstr>Se protéger des keyloggers</vt:lpstr>
      <vt:lpstr>Utilitaires de désinfections</vt:lpstr>
      <vt:lpstr>Comment utiliser les kit de désinfections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Menaces informatiques</dc:title>
  <dc:creator>jok</dc:creator>
  <cp:lastModifiedBy>jok</cp:lastModifiedBy>
  <cp:revision>12</cp:revision>
  <dcterms:created xsi:type="dcterms:W3CDTF">2014-05-28T15:48:26Z</dcterms:created>
  <dcterms:modified xsi:type="dcterms:W3CDTF">2014-05-28T23:12:40Z</dcterms:modified>
</cp:coreProperties>
</file>