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2"/>
  </p:notesMasterIdLst>
  <p:sldIdLst>
    <p:sldId id="346" r:id="rId2"/>
    <p:sldId id="345" r:id="rId3"/>
    <p:sldId id="258" r:id="rId4"/>
    <p:sldId id="295" r:id="rId5"/>
    <p:sldId id="315" r:id="rId6"/>
    <p:sldId id="341" r:id="rId7"/>
    <p:sldId id="348" r:id="rId8"/>
    <p:sldId id="349" r:id="rId9"/>
    <p:sldId id="350" r:id="rId10"/>
    <p:sldId id="351" r:id="rId11"/>
    <p:sldId id="352" r:id="rId12"/>
    <p:sldId id="354" r:id="rId13"/>
    <p:sldId id="355" r:id="rId14"/>
    <p:sldId id="356" r:id="rId15"/>
    <p:sldId id="357" r:id="rId16"/>
    <p:sldId id="338" r:id="rId17"/>
    <p:sldId id="322" r:id="rId18"/>
    <p:sldId id="323" r:id="rId19"/>
    <p:sldId id="358" r:id="rId20"/>
    <p:sldId id="324" r:id="rId21"/>
    <p:sldId id="325" r:id="rId22"/>
    <p:sldId id="316" r:id="rId23"/>
    <p:sldId id="297" r:id="rId24"/>
    <p:sldId id="298" r:id="rId25"/>
    <p:sldId id="336" r:id="rId26"/>
    <p:sldId id="299" r:id="rId27"/>
    <p:sldId id="337" r:id="rId28"/>
    <p:sldId id="362" r:id="rId29"/>
    <p:sldId id="312" r:id="rId30"/>
    <p:sldId id="313" r:id="rId3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6148"/>
    <a:srgbClr val="BD6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59" d="100"/>
          <a:sy n="59" d="100"/>
        </p:scale>
        <p:origin x="933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4AA02D-F1CA-2FC7-D4FD-1D98AF5B08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FD48B-5D3A-ED9B-BDA9-2A6773E05EA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CCC0883-9C89-40C0-858B-F66324A28954}" type="datetimeFigureOut">
              <a:rPr lang="en-US"/>
              <a:pPr>
                <a:defRPr/>
              </a:pPr>
              <a:t>6/20/2025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1184CDF-775F-5AE2-8DB6-2C45BE5082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D79E0B1-9ABA-8B3D-19D7-15AFEE0E9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91C72-45C9-69CD-48ED-0F3BAF2858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E7B4D-289D-2F2A-A8C6-0CAE972332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785D874-1B52-4A9F-BB3B-D0B29C4B5B00}" type="slidenum">
              <a:rPr lang="en-US" altLang="en-PK"/>
              <a:pPr/>
              <a:t>‹#›</a:t>
            </a:fld>
            <a:endParaRPr lang="en-US" alt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>
            <a:extLst>
              <a:ext uri="{FF2B5EF4-FFF2-40B4-BE49-F238E27FC236}">
                <a16:creationId xmlns:a16="http://schemas.microsoft.com/office/drawing/2014/main" id="{C62ED41A-BF81-B686-2BAB-1D5562F149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0DA8E6A-D489-4A02-9A0D-23E602940653}" type="slidenum">
              <a:rPr lang="et-EE" altLang="en-PK"/>
              <a:pPr/>
              <a:t>28</a:t>
            </a:fld>
            <a:endParaRPr lang="et-EE" altLang="en-PK"/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B6A246B4-2509-966A-CD5B-5311DCF620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95325"/>
            <a:ext cx="6091237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BE537676-895D-42D5-8C71-63DEBD3B3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sw-KE" altLang="en-P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5ECB-EEB3-918F-94F6-E242F32D3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24388-C5BB-3DC4-4DD5-2B0FABB24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0B3BE-6738-6B1B-36FA-737FFB01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6FBF63-792A-4D2D-9BC8-3452C383A2EB}" type="datetime1">
              <a:rPr lang="en-US" smtClean="0"/>
              <a:pPr>
                <a:defRPr/>
              </a:pPr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13FAE-32EC-56A1-2576-9FEC2643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9F1E4-1557-8698-7616-A4707DBC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BBE76-88F3-4EF0-B514-ACB831EC10BD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69501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4052-268A-9308-4CD0-8A408AE2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C73AF-05A2-DA94-E95F-4316E6202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A7E38-51FC-1565-1EEC-8050FA92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AE6BF6-0E49-4AAC-89F1-66D8E150A891}" type="datetime1">
              <a:rPr lang="en-US" smtClean="0"/>
              <a:pPr>
                <a:defRPr/>
              </a:pPr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538F3-506E-B2B5-4803-76C16B82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737F7-9000-8723-21E7-5F000E37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694F0-F9D7-4124-8467-6241216DAED6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425039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E5692B-D073-1EAB-7085-F494D92FB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A2834-C69B-97A8-B805-474FDF4CD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6E17E-C650-D373-FC4B-1F601561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47F998-DF4A-4683-8734-4AF03BF53186}" type="datetime1">
              <a:rPr lang="en-US" smtClean="0"/>
              <a:pPr>
                <a:defRPr/>
              </a:pPr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F0A80-9FFF-08E4-F34B-EC2C20BB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F8DAB-7DBB-3D76-D48B-F38B61FF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4120-2949-4E01-8A81-A8F78B6BF57C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55806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A222-1E54-E807-65F6-D869969D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1B3AB-B21C-2271-E545-90329758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20C37-E275-0759-9B28-FB27BAE3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4179B5-F660-4554-8101-A1101A1A1AA1}" type="datetime1">
              <a:rPr lang="en-US" smtClean="0"/>
              <a:pPr>
                <a:defRPr/>
              </a:pPr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D0E22-435D-D6F6-9886-87D7B960D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DB21C-A74C-AC11-88E9-9541D82F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03A92-107C-47A3-B973-D62ADCB4777A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17412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10AB-3878-AD31-03CC-2314F77E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2E03A-5381-67DC-FBCD-0EB4AD81A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966B3-DC50-7E9B-ADD4-BB2ECA78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2C6780-BB04-4043-94B1-BF6FF2A8AB88}" type="datetime1">
              <a:rPr lang="en-US" smtClean="0"/>
              <a:pPr>
                <a:defRPr/>
              </a:pPr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FC7A1-C96F-DDA6-8ED2-1CE0DFC0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36F8B-87D7-9D39-6CD9-2262423B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D5AF-C5F3-4F43-9AFE-40379B6B67C3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74233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367C-6E5F-A938-95D8-81552601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D251C-E5C9-7202-8B0B-B9D9EF1AD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0CB9E-50DC-42A0-6953-4C1700A26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7C155-864C-7AE1-AF0B-5FF34AD2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B931E5-1150-4A21-93FB-63DA0C69F5E6}" type="datetime1">
              <a:rPr lang="en-US" smtClean="0"/>
              <a:pPr>
                <a:defRPr/>
              </a:pPr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A6A95-E170-663E-A35F-F5F5340A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C1142-62B3-0DFE-8D45-F1036E65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50F0-B7C0-4069-B72D-08C4620877E0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204532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0A6D-8DBB-7182-DF50-166DE269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B26F0-5354-7ED2-AD8E-30E70B900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1DCBB-4C3D-0F0C-77B5-58FB2A542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191A03-DF28-E38F-3C89-93F3838EF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E0EF4-E66E-B95B-D1A9-33AD5B94D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EA59B-CC8A-5211-7E1A-957783AD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6CFED6-7CE3-414B-A477-F756BB33F259}" type="datetime1">
              <a:rPr lang="en-US" smtClean="0"/>
              <a:pPr>
                <a:defRPr/>
              </a:pPr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D5275-A42C-7907-F7E3-FE6C632F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EDAFF-198A-AFE4-0EEA-1A7D9150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5FE50-C0DD-4064-B11A-F3B157664CD2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7102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7F56-73B7-C9F3-18C0-C2E68964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5F4AF5-1496-8C0B-1BE8-CCAC13FD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7CAB47-B8BE-4104-99A7-81A5B9315F5C}" type="datetime1">
              <a:rPr lang="en-US" smtClean="0"/>
              <a:pPr>
                <a:defRPr/>
              </a:pPr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AA6E6-64CB-4C33-E8E0-EDA874A5B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A86D2-0A48-5A08-6664-785EA1BD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71398-55BF-4F78-B862-B6CCDB0DFE2F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282832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1CEF4A-953F-8C36-849D-DC6678C8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020941-800D-4F73-9369-3E14FCA856AA}" type="datetime1">
              <a:rPr lang="en-US" smtClean="0"/>
              <a:pPr>
                <a:defRPr/>
              </a:pPr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739F2-8588-AE25-F45C-4C3ADAB2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5ECD6-8BEA-DEA3-995C-B058EAF5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7DC6E-F631-4A4A-8178-5960BF9CD525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3782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64B1-0C82-1F9E-CFA0-8C34AF7D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D858-C90D-3413-F339-7059F11CF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3F39B-89D1-2FDC-8D56-8E5C86A5C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F64A9-EE87-FF92-B577-A6B57693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C7C670-DE61-4F32-BD64-98934F699806}" type="datetime1">
              <a:rPr lang="en-US" smtClean="0"/>
              <a:pPr>
                <a:defRPr/>
              </a:pPr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72B5E-D4F3-DA36-42C9-B8E7CC59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EFB02-8236-8A81-D371-75BA8519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779E-E9F9-42BF-B8ED-C65AA68DDDD4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17825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F52E-1A31-C815-6904-795E4456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D39CF-1A8C-5B53-11A4-A56950B51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BAF9A-8186-0523-CEE1-28B045EF2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B3A35-3C16-1C82-7C52-42B2E5CA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6218B3-48C5-4C00-A192-ED82600E87F9}" type="datetime1">
              <a:rPr lang="en-US" smtClean="0"/>
              <a:pPr>
                <a:defRPr/>
              </a:pPr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96F6B-645D-1897-1927-DD644D50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A1BFE-FC91-BF27-27D8-C89BBB3D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35A72-566B-4315-8F11-624F277ABE2D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71086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4AAD4B-FE18-235C-4DC7-9D9D0CA0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2FF92-C4DC-E558-8C00-91018685E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F07-472C-153E-0B5C-568966E16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5E34C70-1738-4C54-B977-5F0782040A27}" type="datetime1">
              <a:rPr lang="en-US" smtClean="0"/>
              <a:pPr>
                <a:defRPr/>
              </a:pPr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027BC-D251-2E59-5FC9-03C8D10F5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56EF9-CB61-B85E-59B5-CB4B3DD45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51966-3623-46F1-B5F7-2658E3C7CD65}" type="slidenum">
              <a:rPr lang="en-US" altLang="en-PK" smtClean="0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331711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>
            <a:extLst>
              <a:ext uri="{FF2B5EF4-FFF2-40B4-BE49-F238E27FC236}">
                <a16:creationId xmlns:a16="http://schemas.microsoft.com/office/drawing/2014/main" id="{C705359A-EED0-3440-95B8-7C89D7AE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E65C27-B003-4E7E-AF78-2A34525A02AB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PK" sz="1200">
              <a:solidFill>
                <a:srgbClr val="898989"/>
              </a:solidFill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D2649130-5A59-4D36-E379-7B4850D8A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3400"/>
            <a:ext cx="114300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PK" sz="9600" b="1" dirty="0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Digital Forensics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36DE370-BE76-D09D-C7EC-83AB22168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648200"/>
            <a:ext cx="11353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Instructor: </a:t>
            </a:r>
            <a:r>
              <a:rPr lang="en-US" sz="3700" b="1" dirty="0">
                <a:solidFill>
                  <a:schemeClr val="accent4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Malik Saif Islam</a:t>
            </a:r>
            <a:br>
              <a:rPr lang="en-US" sz="3700" b="1" dirty="0">
                <a:solidFill>
                  <a:schemeClr val="accent4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3000" b="1" dirty="0">
                <a:solidFill>
                  <a:schemeClr val="accent4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(Digital Forensics </a:t>
            </a:r>
            <a:r>
              <a:rPr lang="en-US" sz="3000" b="1" dirty="0" err="1">
                <a:solidFill>
                  <a:schemeClr val="accent4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Expert,CEH,CHFI</a:t>
            </a:r>
            <a:r>
              <a:rPr lang="en-US" sz="3000" b="1" dirty="0">
                <a:solidFill>
                  <a:schemeClr val="accent4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Certified)</a:t>
            </a:r>
          </a:p>
          <a:p>
            <a:pPr>
              <a:defRPr/>
            </a:pPr>
            <a:endParaRPr lang="en-US" sz="4000" b="1" dirty="0">
              <a:solidFill>
                <a:schemeClr val="accent4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1026" name="Picture 2" descr="Explained: digital forensics | Malwarebytes Labs">
            <a:extLst>
              <a:ext uri="{FF2B5EF4-FFF2-40B4-BE49-F238E27FC236}">
                <a16:creationId xmlns:a16="http://schemas.microsoft.com/office/drawing/2014/main" id="{41CE286A-913D-04B1-970E-4AAF703A3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184" y="1804523"/>
            <a:ext cx="6781800" cy="284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F03A810-6D94-0A78-C7C2-168422A4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PK" b="1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Types of Digital Evidence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D4FEE769-D652-EA12-333D-08A19DD08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11658600" cy="56388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b="1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Persistant data</a:t>
            </a:r>
          </a:p>
          <a:p>
            <a:pPr marL="795337" indent="-457200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Meaning data that </a:t>
            </a: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remains intact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when the digital device is turned off. E.g. hard drives, disk drives and removable storage devices (such as USB drives or flash drives). </a:t>
            </a:r>
          </a:p>
          <a:p>
            <a:pPr marL="338137" indent="0" algn="just" eaLnBrk="1" hangingPunct="1">
              <a:buFont typeface="Arial" panose="020B0604020202020204" pitchFamily="34" charset="0"/>
              <a:buNone/>
              <a:defRPr/>
            </a:pP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 eaLnBrk="1" hangingPunct="1">
              <a:defRPr/>
            </a:pPr>
            <a:r>
              <a:rPr lang="en-US" b="1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Volatile data</a:t>
            </a:r>
          </a:p>
          <a:p>
            <a:pPr marL="795337" indent="-457200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Which is data that </a:t>
            </a: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would be lost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if the digital device is turned off. E.g. deleted files, computer history, the computers registry, temporary files and web browsing history.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769D8E1C-9D3F-CEFA-D5DC-C03E869C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5D9AF6-67D9-4BC4-91AC-3CD9BC79E20A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PK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A3C1636-15E0-4079-1B2E-254FDA5A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76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PK" b="1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Location for Evidence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26CAC125-2BD7-C749-65F2-7958C44F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914400"/>
            <a:ext cx="10629900" cy="57753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Internet History Files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Temporary Internet Files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Slack/Unallocated Space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Buddy lists, personal chat room records, P2P, others saved areas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News groups/club lists/posting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Settings, folder structure, file names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File Storage Dates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Software/Hardware added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File Sharing ability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DC7B139C-A56F-2765-F356-E75CE895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90726E-04FC-458F-A90E-6BF18B60778F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PK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E6AC144-E370-D08A-9358-07AB1A14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b="1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Digital Forensic Model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F11F8AFF-B774-4C3A-46CC-11689886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15C9B3-460E-4204-9450-8D21A7E2314B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PK" sz="1200">
              <a:solidFill>
                <a:srgbClr val="898989"/>
              </a:solidFill>
            </a:endParaRPr>
          </a:p>
        </p:txBody>
      </p:sp>
      <p:sp>
        <p:nvSpPr>
          <p:cNvPr id="14339" name="TextBox 5">
            <a:extLst>
              <a:ext uri="{FF2B5EF4-FFF2-40B4-BE49-F238E27FC236}">
                <a16:creationId xmlns:a16="http://schemas.microsoft.com/office/drawing/2014/main" id="{86779D27-5114-BCF6-3260-C7F9DEF62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05000"/>
            <a:ext cx="115062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Because digital forensics is a new discipline:</a:t>
            </a:r>
          </a:p>
          <a:p>
            <a:pPr algn="just" eaLnBrk="1" hangingPunct="1">
              <a:buFont typeface="Arial" panose="020B0604020202020204" pitchFamily="34" charset="0"/>
              <a:buChar char="•"/>
              <a:defRPr/>
            </a:pPr>
            <a:endParaRPr lang="en-US" sz="3200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2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there is little </a:t>
            </a:r>
            <a:r>
              <a:rPr lang="en-US" sz="3200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standardization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and </a:t>
            </a:r>
            <a:r>
              <a:rPr lang="en-US" sz="3200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consistency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marL="914400" lvl="2" indent="0" algn="just" eaLnBrk="1" hangingPunct="1">
              <a:defRPr/>
            </a:pPr>
            <a:endParaRPr lang="en-US" sz="3200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2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across the </a:t>
            </a:r>
            <a:r>
              <a:rPr lang="en-US" sz="3200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courts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and </a:t>
            </a:r>
            <a:r>
              <a:rPr lang="en-US" sz="3200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industry</a:t>
            </a:r>
          </a:p>
          <a:p>
            <a:pPr algn="just" eaLnBrk="1" hangingPunct="1">
              <a:buFont typeface="Wingdings" panose="05000000000000000000" pitchFamily="2" charset="2"/>
              <a:buChar char="ü"/>
              <a:defRPr/>
            </a:pPr>
            <a:endParaRPr lang="en-US" sz="3200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60DA76D-9402-A14A-4321-460678E8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10896600" cy="868363"/>
          </a:xfrm>
        </p:spPr>
        <p:txBody>
          <a:bodyPr/>
          <a:lstStyle/>
          <a:p>
            <a:r>
              <a:rPr lang="en-US" altLang="en-PK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Different Digital Forensic Models Published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9FDAB2-6664-71FB-0BC5-4C26B58BD5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1143000"/>
          <a:ext cx="11430000" cy="545623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10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4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5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11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Digital Forensic Model or framework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No of phases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1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Computer forensic process (</a:t>
                      </a:r>
                      <a:r>
                        <a:rPr lang="en-US" sz="24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M.Politt</a:t>
                      </a:r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, 1995)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4 processes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Generic </a:t>
                      </a:r>
                      <a:r>
                        <a:rPr lang="en-US" sz="24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Investgative</a:t>
                      </a:r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Process (Palmer, 2001)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7 Clases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12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Abstract model of Digital forensic procedure (Reith, Carr, &amp; </a:t>
                      </a:r>
                      <a:r>
                        <a:rPr lang="en-US" sz="24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Gumsch</a:t>
                      </a:r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, 2002)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9 Proceses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12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An integrated digital investigation </a:t>
                      </a:r>
                      <a:r>
                        <a:rPr lang="en-US" sz="24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proceses</a:t>
                      </a:r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(Carrier &amp; </a:t>
                      </a:r>
                      <a:r>
                        <a:rPr lang="en-US" sz="24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Spafford</a:t>
                      </a:r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, 2003)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17 Process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96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End to End Digital Investigation (Stephenson, 2003)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9 Steps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12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Enhenced</a:t>
                      </a:r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Integrated </a:t>
                      </a:r>
                      <a:r>
                        <a:rPr lang="en-US" sz="24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Disgital</a:t>
                      </a:r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Investigation Process (</a:t>
                      </a:r>
                      <a:r>
                        <a:rPr lang="en-US" sz="24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Baryamureeba</a:t>
                      </a:r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&amp;  </a:t>
                      </a:r>
                      <a:r>
                        <a:rPr lang="en-US" sz="24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Tushabe</a:t>
                      </a:r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, 2004)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21 Phases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397" name="Slide Number Placeholder 4">
            <a:extLst>
              <a:ext uri="{FF2B5EF4-FFF2-40B4-BE49-F238E27FC236}">
                <a16:creationId xmlns:a16="http://schemas.microsoft.com/office/drawing/2014/main" id="{4C150587-C8E2-9EAB-729B-8BE1FE6E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EEA511-13F6-4CF1-B3E4-8CC19D23A414}" type="slidenum">
              <a:rPr lang="en-US" altLang="en-PK" sz="1200">
                <a:solidFill>
                  <a:srgbClr val="898989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PK" sz="1200">
              <a:solidFill>
                <a:srgbClr val="898989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F1F8B88-0A8F-E189-1ABC-B4C7DE43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11353800" cy="1143000"/>
          </a:xfrm>
        </p:spPr>
        <p:txBody>
          <a:bodyPr/>
          <a:lstStyle/>
          <a:p>
            <a:r>
              <a:rPr lang="en-US" altLang="en-PK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Different Digital Forensic Models Published…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4A7848-BBC1-DF3E-6A43-37703945B7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1219200"/>
          <a:ext cx="11353800" cy="520541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35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332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2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Entended</a:t>
                      </a:r>
                      <a:r>
                        <a:rPr lang="en-US" sz="2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Model of </a:t>
                      </a:r>
                      <a:r>
                        <a:rPr lang="en-US" sz="20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CiberCrime</a:t>
                      </a:r>
                      <a:r>
                        <a:rPr lang="en-US" sz="2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investigation </a:t>
                      </a:r>
                      <a:r>
                        <a:rPr lang="en-US" sz="20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Ciardhuain</a:t>
                      </a:r>
                      <a:r>
                        <a:rPr lang="en-US" sz="2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, (2004)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13 Activities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9106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Hierachical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, </a:t>
                      </a:r>
                      <a:r>
                        <a:rPr lang="en-US" sz="2400" kern="12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Objective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– bases Framework (Beebe &amp; Clark, 2004)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6 Phases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32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Event based Digital Forensic Investigation framework (</a:t>
                      </a:r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Carier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and  </a:t>
                      </a:r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Spafford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, 2004)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16 Phases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32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Forensic Process (Kent K, Chevalier, </a:t>
                      </a:r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Grance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&amp; Dang, 2006)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4 </a:t>
                      </a:r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Proceses</a:t>
                      </a:r>
                      <a:endParaRPr lang="en-US" sz="200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60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Investigation framework (Kohn, </a:t>
                      </a:r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Eloff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, &amp; </a:t>
                      </a:r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Oriva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2006)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3 Stages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332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Computer forensic field Triage Process Model (</a:t>
                      </a:r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K.Rogers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, Goldman, </a:t>
                      </a:r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Mislan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Wdge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, &amp; </a:t>
                      </a:r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Debrota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, 2006)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4 phases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3329"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Font typeface="+mj-lt"/>
                        <a:buNone/>
                      </a:pP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Investigative Process Model ( </a:t>
                      </a:r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Freiling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 &amp; </a:t>
                      </a:r>
                      <a:r>
                        <a:rPr lang="en-US" sz="200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Schawittay</a:t>
                      </a: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, 2007)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4 phases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421" name="Slide Number Placeholder 4">
            <a:extLst>
              <a:ext uri="{FF2B5EF4-FFF2-40B4-BE49-F238E27FC236}">
                <a16:creationId xmlns:a16="http://schemas.microsoft.com/office/drawing/2014/main" id="{C1B2E305-6AA5-07C6-DEA6-C2AE4244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DF7E36-E667-4BB0-9DB7-FFB9D260B31C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PK" sz="1200">
              <a:solidFill>
                <a:srgbClr val="898989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2C1CF40-429B-9D50-7315-46B46329E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57175"/>
            <a:ext cx="8229600" cy="990600"/>
          </a:xfrm>
        </p:spPr>
        <p:txBody>
          <a:bodyPr>
            <a:normAutofit fontScale="90000"/>
          </a:bodyPr>
          <a:lstStyle/>
          <a:p>
            <a:br>
              <a:rPr lang="en-US" altLang="en-PK">
                <a:solidFill>
                  <a:srgbClr val="0070C0"/>
                </a:solidFill>
              </a:rPr>
            </a:br>
            <a:r>
              <a:rPr lang="en-US" altLang="en-PK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Digital Forensic Basic Model</a:t>
            </a:r>
            <a:br>
              <a:rPr lang="en-US" altLang="en-PK">
                <a:solidFill>
                  <a:srgbClr val="0070C0"/>
                </a:solidFill>
              </a:rPr>
            </a:br>
            <a:endParaRPr lang="en-US" altLang="en-PK">
              <a:solidFill>
                <a:srgbClr val="0070C0"/>
              </a:solidFill>
            </a:endParaRP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5747661B-AF8B-7DD3-9B00-E80DEB7616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00200"/>
            <a:ext cx="11104563" cy="4397375"/>
          </a:xfrm>
          <a:noFill/>
        </p:spPr>
      </p:pic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318F59B8-4595-745A-C827-B3388C09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C3A91A-46E2-4E12-862B-2674E8EEC4DE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PK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8A0E136-F05D-642A-366E-FB3780C5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 b="1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Digital Forensic Process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372A5549-0491-C4A0-71EB-FDDD48D01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17638"/>
            <a:ext cx="10972800" cy="475615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Broad process steps:</a:t>
            </a:r>
          </a:p>
          <a:p>
            <a:pPr marL="915988" indent="-45720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Identification</a:t>
            </a:r>
          </a:p>
          <a:p>
            <a:pPr marL="915988" indent="-45720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Preservation</a:t>
            </a:r>
          </a:p>
          <a:p>
            <a:pPr marL="915988" indent="-45720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Analysis </a:t>
            </a:r>
          </a:p>
          <a:p>
            <a:pPr marL="915988" indent="-45720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Documentation</a:t>
            </a:r>
          </a:p>
          <a:p>
            <a:pPr marL="915988" indent="-45720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Presentation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DAE0AA2D-2179-1528-C854-617F35BC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DC4364-0838-40A0-A7F9-64FE854FC68E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PK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C82D8B2-0162-99A3-D385-DD89F97FD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PK" b="1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7CFA2-3DAB-D2F8-B250-702CCF367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8525"/>
            <a:ext cx="11430000" cy="595947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first step in the forensic process:</a:t>
            </a:r>
          </a:p>
          <a:p>
            <a:pPr marL="969963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What evidence is present</a:t>
            </a:r>
          </a:p>
          <a:p>
            <a:pPr marL="969963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Where it is stored and </a:t>
            </a:r>
          </a:p>
          <a:p>
            <a:pPr marL="969963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How it is stored</a:t>
            </a:r>
          </a:p>
          <a:p>
            <a:pPr marL="627063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Electronic stores can be:</a:t>
            </a:r>
          </a:p>
          <a:p>
            <a:pPr marL="969963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Person computers</a:t>
            </a:r>
          </a:p>
          <a:p>
            <a:pPr marL="969963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Mobile phones</a:t>
            </a:r>
          </a:p>
          <a:p>
            <a:pPr marL="969963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PDAs</a:t>
            </a:r>
          </a:p>
          <a:p>
            <a:pPr marL="969963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Smart cards</a:t>
            </a:r>
          </a:p>
          <a:p>
            <a:pPr marL="627063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Key parameters in identification:</a:t>
            </a:r>
          </a:p>
          <a:p>
            <a:pPr marL="969963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Type of information</a:t>
            </a:r>
          </a:p>
          <a:p>
            <a:pPr marL="969963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format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514242D0-6C32-55B9-C388-6A6C9B46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4E9F77-11C0-4760-B586-7289EDFC10D0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PK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F0846ED-A9EC-2BF9-122A-C180D3BA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 b="1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Preservation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EEB17726-28FC-6CD2-5DA2-6267CDDD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0"/>
            <a:ext cx="11277600" cy="4756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Isolate, secure and preserve the </a:t>
            </a: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state of physical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digital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evidence. 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includes </a:t>
            </a: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preventing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people from using the digital device or </a:t>
            </a:r>
            <a:r>
              <a:rPr lang="en-US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allowing other electromagnetic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devices to be used within an affected radius. 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77F774B8-7564-F0D6-AD87-7E5391C6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3521B5-C01F-406C-A406-E3F74DED2A42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PK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9964D35-3AFB-D213-C03D-6A265CEC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 b="1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Analysis</a:t>
            </a:r>
            <a:r>
              <a:rPr lang="en-US" altLang="en-PK" b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B4ADA576-656F-6660-85C3-A1EEAC176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524000"/>
            <a:ext cx="10820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Determine </a:t>
            </a: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significance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reconstruct fragments of data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draw conclusions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based on evidence found. 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may take </a:t>
            </a:r>
            <a:r>
              <a:rPr lang="en-US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several iterations of examination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</a:t>
            </a:r>
            <a:r>
              <a:rPr lang="en-US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analysis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to support a crime theory. </a:t>
            </a:r>
          </a:p>
          <a:p>
            <a:pPr>
              <a:buFont typeface="Wingdings" panose="05000000000000000000" pitchFamily="2" charset="2"/>
              <a:buChar char="ü"/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12A6CA0-4E1F-0EF1-7084-8CCE46EC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5B5CE9-CA89-4ABA-878E-6195A8E9D272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PK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BE57DFA-B06F-5E1F-A99F-02E40EC3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PK" b="1">
                <a:solidFill>
                  <a:srgbClr val="0070C0"/>
                </a:solidFill>
              </a:rPr>
              <a:t>  </a:t>
            </a:r>
            <a:r>
              <a:rPr lang="en-US" altLang="en-PK" b="1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Outline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BB83AF18-D02B-E95A-F245-2DB738CB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112776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Forensic and Digital Forensic Definitions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Digital Evidence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Digital Forensic Model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Digital Forensic Process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Need and Benefits of Digital Forensic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Applications of Digital Forensic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Skills required and Challenges faced by Digital Forensic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Digital Forensic Software Tools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</a:t>
            </a:r>
          </a:p>
          <a:p>
            <a:pPr eaLnBrk="1" hangingPunct="1"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72704CFB-A9F9-0179-5323-98E86BED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BAC3B6-F2BB-4C23-A96A-0597A2529BA2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PK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D37BFFB-97D7-04A3-63E2-4058E4D9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PK" b="1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Documentation 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4FF6399-8680-9B7A-4D57-F4F04AF0D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11430000" cy="4525963"/>
          </a:xfrm>
        </p:spPr>
        <p:txBody>
          <a:bodyPr/>
          <a:lstStyle/>
          <a:p>
            <a:pPr>
              <a:spcBef>
                <a:spcPts val="180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record of </a:t>
            </a: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all visible data must be created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which helps in </a:t>
            </a: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recreating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scene and </a:t>
            </a: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reviewing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 any time</a:t>
            </a: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ü"/>
              <a:defRPr/>
            </a:pP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spcBef>
                <a:spcPts val="180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Involves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proper documentation of the crime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scene along with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photographing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</a:t>
            </a:r>
            <a:r>
              <a:rPr lang="en-US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sketching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crime-scene mapping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en-US" dirty="0">
              <a:solidFill>
                <a:srgbClr val="FF0000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669F83B0-DBDF-0526-6FD4-291AC10A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C05877-ECFD-4E59-9F18-E05FAF5385BE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PK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75F953E-79CC-630B-6A2D-071781EC0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152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PK" b="1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Presentation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7ACC405F-F6D1-399F-C10B-2BD5A168D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525963"/>
          </a:xfrm>
        </p:spPr>
        <p:txBody>
          <a:bodyPr/>
          <a:lstStyle/>
          <a:p>
            <a:pPr>
              <a:defRPr/>
            </a:pPr>
            <a:r>
              <a:rPr lang="en-US" sz="4000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Summarize</a:t>
            </a:r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and </a:t>
            </a:r>
            <a:r>
              <a:rPr lang="en-US" sz="4000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provide explanation </a:t>
            </a:r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 conclusions. </a:t>
            </a:r>
          </a:p>
          <a:p>
            <a:pPr marL="1262063" lvl="1" indent="-571500">
              <a:buFont typeface="Wingdings" panose="05000000000000000000" pitchFamily="2" charset="2"/>
              <a:buChar char="ü"/>
              <a:defRPr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should be written in a </a:t>
            </a:r>
            <a:r>
              <a:rPr lang="en-US" sz="3600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layperson’s terms 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using </a:t>
            </a:r>
            <a:r>
              <a:rPr lang="en-US" sz="3600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abstracted terminologies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</a:t>
            </a:r>
          </a:p>
          <a:p>
            <a:pPr marL="1262063" lvl="1" indent="-571500">
              <a:buFont typeface="Wingdings" panose="05000000000000000000" pitchFamily="2" charset="2"/>
              <a:buChar char="ü"/>
              <a:defRPr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All abstracted terminologies </a:t>
            </a:r>
            <a:r>
              <a:rPr lang="en-US" sz="3600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should reference 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specific details. 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72000461-5275-41D3-DC92-1EF0B909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1DE04A-B866-4609-9E0C-6FCAA2F54EFC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PK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40E68400-5763-2742-FA52-D769BCEE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1222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PK" b="1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Need for Digital Forensics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D716048D-880C-E70F-F272-1A3F6185F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11430000" cy="5257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ensure the integrity of digital system. 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focus on the response to hi-tech offenses, started to intervene the system. 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Digital forensics has been efficiently used to track down the terrorists from the various parts of the world. </a:t>
            </a: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produce evidence in the court that can lead to the punishment of the criminal.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7E4B50FB-4FC1-2268-0DBC-D9F8A710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0418FE-6F40-4644-A17A-4A1CE1A6EDB7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PK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D9EDACB3-F250-4421-6C8B-9D357A0F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PK" b="1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The Benefits of Digital Forensics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B1AFEA01-8A89-E107-F75D-1EF6138EE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11430000" cy="5410200"/>
          </a:xfrm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Digital Forensics help to protect from and solve cases involving: </a:t>
            </a:r>
          </a:p>
          <a:p>
            <a:pPr algn="just" eaLnBrk="1" hangingPunct="1"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Theft of intellectual property</a:t>
            </a:r>
          </a:p>
          <a:p>
            <a:pPr marL="860425" indent="-457200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pertains to any act that allows access to </a:t>
            </a:r>
            <a:r>
              <a:rPr lang="en-US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patents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trade secrets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customer data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and any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confidential information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 marL="403225" indent="0" algn="just" eaLnBrk="1" hangingPunct="1">
              <a:buFont typeface="Arial" panose="020B0604020202020204" pitchFamily="34" charset="0"/>
              <a:buNone/>
              <a:defRPr/>
            </a:pP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 eaLnBrk="1" hangingPunct="1"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Financial Fraud</a:t>
            </a:r>
          </a:p>
          <a:p>
            <a:pPr marL="803275" indent="-457200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pertains to anything that uses </a:t>
            </a: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fraudulent solicitation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 victims information to conduct </a:t>
            </a: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fraudulent transactions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F216E0E1-A5E2-F08B-45F6-ED7E186A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4964A4-0B67-4B84-A553-0A843C6DDF20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PK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481D822-3190-A0C8-8E81-1F24B5F8D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6200"/>
            <a:ext cx="9144000" cy="792163"/>
          </a:xfrm>
        </p:spPr>
        <p:txBody>
          <a:bodyPr/>
          <a:lstStyle/>
          <a:p>
            <a:pPr algn="l" eaLnBrk="1" hangingPunct="1"/>
            <a:r>
              <a:rPr lang="en-US" altLang="en-PK" b="1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The benefits of digital forensics ...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1D8A94A2-E968-474F-7D0B-7C8EC9D95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287463"/>
            <a:ext cx="11506200" cy="54102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Hacker system penetration</a:t>
            </a:r>
          </a:p>
          <a:p>
            <a:pPr marL="860425" indent="-457200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Taking advantage of </a:t>
            </a:r>
            <a:r>
              <a:rPr lang="en-US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vulnerabilities of systems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or </a:t>
            </a:r>
            <a:r>
              <a:rPr lang="en-US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software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using tools such as </a:t>
            </a: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rootkits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and </a:t>
            </a: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sniffers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</a:t>
            </a:r>
          </a:p>
          <a:p>
            <a:pPr marL="746125" algn="just" eaLnBrk="1" hangingPunct="1"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 eaLnBrk="1" hangingPunct="1">
              <a:defRPr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Distribution and execution of</a:t>
            </a:r>
            <a:r>
              <a:rPr lang="en-US" sz="3600" b="1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viruses 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</a:t>
            </a:r>
            <a:r>
              <a:rPr lang="en-US" sz="3600" b="1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worms</a:t>
            </a:r>
          </a:p>
          <a:p>
            <a:pPr marL="803275" indent="-457200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These are the most common forms of cyber crime and often cost the most damage.</a:t>
            </a:r>
          </a:p>
          <a:p>
            <a:pPr eaLnBrk="1" hangingPunct="1"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50865FCE-44A9-7A7D-911C-51DB0F44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4E6011-6D15-428F-AAB6-55982E097034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PK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AD7A-913D-DDF3-486C-992674BC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6513"/>
            <a:ext cx="8229600" cy="71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Applications of Digital Forensics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491CAF29-4DA9-D68B-3B16-AB00E455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11734800" cy="5157788"/>
          </a:xfrm>
        </p:spPr>
        <p:txBody>
          <a:bodyPr>
            <a:normAutofit/>
          </a:bodyPr>
          <a:lstStyle/>
          <a:p>
            <a:pPr algn="just" eaLnBrk="1" hangingPunct="1"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Financial Fraud Detection</a:t>
            </a:r>
          </a:p>
          <a:p>
            <a:pPr marL="0" indent="0" algn="just" eaLnBrk="1" hangingPunct="1"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 eaLnBrk="1" hangingPunct="1"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Criminal Prosecution</a:t>
            </a:r>
          </a:p>
          <a:p>
            <a:pPr marL="801688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Child pornography (Michael Jackson case)</a:t>
            </a:r>
          </a:p>
          <a:p>
            <a:pPr marL="458788" indent="0" algn="just" eaLnBrk="1" hangingPunct="1"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 eaLnBrk="1" hangingPunct="1"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Civil Litigation (evidence in court cases and proceedings)</a:t>
            </a:r>
          </a:p>
          <a:p>
            <a:pPr marL="801688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Perjury (false swearing) (Clinton - Lewinsky case)</a:t>
            </a:r>
          </a:p>
          <a:p>
            <a:pPr marL="458788" indent="0" algn="just" eaLnBrk="1" hangingPunct="1"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 eaLnBrk="1" hangingPunct="1"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Corporate Security Policy and Acceptable Use Violations</a:t>
            </a:r>
          </a:p>
          <a:p>
            <a:pPr marL="858838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Embezzlement (Misuse, fraud, cheating etc.)</a:t>
            </a:r>
          </a:p>
          <a:p>
            <a:pPr marL="858838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Email threats data theft-industrial espionage (spying, intelligence units)</a:t>
            </a:r>
          </a:p>
          <a:p>
            <a:pPr algn="just" eaLnBrk="1" hangingPunct="1">
              <a:buFont typeface="Arial" charset="0"/>
              <a:buChar char="•"/>
              <a:defRPr/>
            </a:pPr>
            <a:endParaRPr lang="en-US" sz="2400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25549827-C40C-A1EB-0318-593CAAFD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1C98E-8045-49CA-9469-7BEA90617B6A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PK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C2D6-9BEC-3C5D-863C-2C56A102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0"/>
            <a:ext cx="9296400" cy="950913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b="1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Challenges</a:t>
            </a:r>
            <a:r>
              <a:rPr lang="en-US" b="1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faced by Digital Forensics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C68C4-A8E6-D988-4109-5EF73BA0E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11811000" cy="513715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increase of PC’s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</a:t>
            </a:r>
            <a:r>
              <a:rPr lang="en-US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internet access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has made the </a:t>
            </a:r>
            <a:r>
              <a:rPr lang="en-US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exchange of information quick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</a:t>
            </a:r>
            <a:r>
              <a:rPr lang="en-US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inexpensive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</a:t>
            </a:r>
          </a:p>
          <a:p>
            <a:pPr marL="915988" indent="-457200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Easy availability of Hacking Tools. </a:t>
            </a:r>
          </a:p>
          <a:p>
            <a:pPr marL="915988" indent="-457200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Lack of physical evidence makes crimes harder to prosecute.</a:t>
            </a:r>
          </a:p>
          <a:p>
            <a:pPr marL="458788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</a:t>
            </a:r>
            <a:r>
              <a:rPr lang="en-US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large amount of storage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space available </a:t>
            </a:r>
            <a:r>
              <a:rPr lang="en-US" b="1" dirty="0">
                <a:solidFill>
                  <a:schemeClr val="accent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suspects</a:t>
            </a:r>
          </a:p>
          <a:p>
            <a:pPr lvl="1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rapid technological changes requires constant upgrade or changes to solutions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36D5A792-3D9A-C2C8-69FB-D9D10E13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C78B90-1D35-488E-9361-8EDABFC7700E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PK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08A2D6F2-251C-8E1A-BC93-46E73882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2400"/>
            <a:ext cx="9601200" cy="715963"/>
          </a:xfrm>
        </p:spPr>
        <p:txBody>
          <a:bodyPr/>
          <a:lstStyle/>
          <a:p>
            <a:pPr eaLnBrk="1" hangingPunct="1"/>
            <a:r>
              <a:rPr lang="en-US" altLang="en-PK" b="1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Skills required for Digital Forensics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92372-6A85-6A3B-A6EB-EBB49A6C0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79488"/>
            <a:ext cx="11582400" cy="5578475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Application of Programming or computer-related experience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Broad understanding of operating systems and applications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Strong analytical skills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Strong computer science fundamentals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Strong system administrative skills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Knowledge of the latest intruder tools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Knowledge of cryptography and steganography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Strong understanding of the rules of evidence and evidence handling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Ability to be an expert witness in a court of law 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52AB2B63-DCD5-13F4-BDC7-BC471F64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CEBCEF-7657-4033-BE40-638EA2C56E36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PK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C6082603-E3D9-E12B-BC08-21564478F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28013" cy="990600"/>
          </a:xfrm>
        </p:spPr>
        <p:txBody>
          <a:bodyPr tIns="35203"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t-EE" altLang="en-PK" b="1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Conclusion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47617D5-97CF-DB67-0D4E-A60EFA4892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11811000" cy="5562600"/>
          </a:xfrm>
        </p:spPr>
        <p:txBody>
          <a:bodyPr/>
          <a:lstStyle/>
          <a:p>
            <a:pPr marL="390525" indent="-293688">
              <a:buSzPct val="45000"/>
              <a:buFont typeface="Wingdings" panose="05000000000000000000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r>
              <a:rPr lang="et-EE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Digital forensics is important for solving crimes </a:t>
            </a: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914400" indent="-457200">
              <a:buSzPct val="45000"/>
              <a:buFont typeface="Wingdings" panose="05000000000000000000" pitchFamily="2" charset="2"/>
              <a:buChar char="ü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r>
              <a:rPr lang="et-EE" sz="2800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with</a:t>
            </a:r>
            <a:r>
              <a:rPr lang="et-EE" sz="28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digital devices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914400" indent="-457200">
              <a:buSzPct val="45000"/>
              <a:buFont typeface="Wingdings" panose="05000000000000000000" pitchFamily="2" charset="2"/>
              <a:buChar char="ü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r>
              <a:rPr lang="et-EE" sz="2800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against</a:t>
            </a:r>
            <a:r>
              <a:rPr lang="et-EE" sz="28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digitial devices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914400" indent="-457200">
              <a:buSzPct val="45000"/>
              <a:buFont typeface="Wingdings" panose="05000000000000000000" pitchFamily="2" charset="2"/>
              <a:buChar char="ü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r>
              <a:rPr lang="et-EE" sz="2800" b="1" dirty="0">
                <a:solidFill>
                  <a:srgbClr val="00B05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against people </a:t>
            </a:r>
            <a:r>
              <a:rPr lang="et-EE" sz="28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where </a:t>
            </a:r>
            <a:r>
              <a:rPr lang="et-EE" sz="2800" b="1" dirty="0">
                <a:solidFill>
                  <a:srgbClr val="7030A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evidence may reside </a:t>
            </a:r>
            <a:r>
              <a:rPr lang="et-EE" sz="28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 a device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914400" indent="-457200">
              <a:buSzPct val="45000"/>
              <a:buFont typeface="Wingdings" panose="05000000000000000000" pitchFamily="2" charset="2"/>
              <a:buChar char="Ø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endParaRPr lang="et-EE" sz="2400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90525" indent="-293688">
              <a:buSzPct val="45000"/>
              <a:buFont typeface="Wingdings" panose="05000000000000000000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r>
              <a:rPr lang="et-EE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Several </a:t>
            </a:r>
            <a:r>
              <a:rPr lang="et-EE" b="1" dirty="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sound tools </a:t>
            </a:r>
            <a:r>
              <a:rPr lang="et-EE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</a:t>
            </a:r>
            <a:r>
              <a:rPr lang="et-EE" b="1" dirty="0">
                <a:solidFill>
                  <a:schemeClr val="tx2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techniques</a:t>
            </a:r>
            <a:r>
              <a:rPr lang="et-EE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exist to </a:t>
            </a:r>
            <a:r>
              <a:rPr lang="et-EE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search</a:t>
            </a:r>
            <a:r>
              <a:rPr lang="et-EE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and </a:t>
            </a:r>
            <a:r>
              <a:rPr lang="et-EE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analyse</a:t>
            </a:r>
            <a:r>
              <a:rPr lang="et-EE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digital data</a:t>
            </a: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90525" indent="-293688">
              <a:buSzPct val="45000"/>
              <a:buFont typeface="Wingdings" panose="05000000000000000000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endParaRPr lang="et-EE" sz="2400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90525" indent="-293688">
              <a:buSzPct val="45000"/>
              <a:buFont typeface="Wingdings" panose="05000000000000000000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/>
            </a:pPr>
            <a:r>
              <a:rPr lang="et-EE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Regardless of existing tools, evolving digital age and development of technology </a:t>
            </a:r>
            <a:r>
              <a:rPr lang="et-EE" b="1" i="1" dirty="0">
                <a:solidFill>
                  <a:srgbClr val="00B05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requires heavier research</a:t>
            </a:r>
            <a:r>
              <a:rPr lang="et-EE" b="1" i="1" dirty="0">
                <a:solidFill>
                  <a:srgbClr val="0020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t-EE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 digital forensics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A5312F2-A0D5-BE17-61C7-7F59FEB6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PK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C67B-2651-A3E5-8334-454D40438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11887200" cy="51054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www.accessdata.com.(2006).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http//www.logicubeforensics.com/.(2008).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http://www.dibsusa.com/.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http://www.computerforensicshq.com. (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n.d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.).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Panagiotis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K. (2006). 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Digital Crime and Forensic Science in Cyberspace. USA: Idea Group Publishing.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Wiles Jack, C. K. (2007).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The Best Damn Cybercrime and Forensics Book Period. USA: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Syngress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Publishing.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www.zawya.com. (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n.d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.).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A164677C-99DD-62BD-DC1C-96ED7980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FF1D0D-3EE1-46B8-A51F-3699D5F76D50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PK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3378E97-A845-2C25-C47F-13C2CE00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PK" b="1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is forensic?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B887A56C-A205-8A2C-156D-F29A7425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1425"/>
            <a:ext cx="11353800" cy="51371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Collection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and </a:t>
            </a: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analysis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of evidence</a:t>
            </a:r>
          </a:p>
          <a:p>
            <a:pPr indent="-4763" algn="just"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Using scientific test or techniques</a:t>
            </a:r>
          </a:p>
          <a:p>
            <a:pPr lvl="2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</a:t>
            </a:r>
            <a:r>
              <a:rPr lang="en-US" sz="3200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establish facts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against crime</a:t>
            </a:r>
          </a:p>
          <a:p>
            <a:pPr lvl="2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 </a:t>
            </a:r>
            <a:r>
              <a:rPr lang="en-US" sz="3200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presenting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in a </a:t>
            </a:r>
            <a:r>
              <a:rPr lang="en-US" sz="3200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legal proceeding</a:t>
            </a:r>
          </a:p>
          <a:p>
            <a:pPr marL="914400" lvl="2" indent="0" algn="just" eaLnBrk="1" hangingPunct="1">
              <a:buFont typeface="Arial" panose="020B0604020202020204" pitchFamily="34" charset="0"/>
              <a:buNone/>
              <a:defRPr/>
            </a:pPr>
            <a:endParaRPr lang="en-US" sz="3200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 eaLnBrk="1" hangingPunct="1"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Therefore forensic science is a scientific method of </a:t>
            </a: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gathering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and </a:t>
            </a: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examining information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about the</a:t>
            </a: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past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which is then used in </a:t>
            </a:r>
            <a:r>
              <a:rPr lang="en-US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court of law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8D68EDF4-38A4-0235-51DA-0324C675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D1A49E-26E7-43B0-8209-B6EDB0B1F2DF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PK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FB58A24B-7EA5-55EB-32C6-FB5890B5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990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PK" b="1" i="1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END OF THE PRESENTATION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F4DB3E19-64D2-81E9-204C-B25AD697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CC0C88-10AE-45D7-89E1-9BA9A0E1BE44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PK" sz="1200">
              <a:solidFill>
                <a:srgbClr val="898989"/>
              </a:solidFill>
            </a:endParaRPr>
          </a:p>
        </p:txBody>
      </p:sp>
      <p:sp>
        <p:nvSpPr>
          <p:cNvPr id="34820" name="Title 1">
            <a:extLst>
              <a:ext uri="{FF2B5EF4-FFF2-40B4-BE49-F238E27FC236}">
                <a16:creationId xmlns:a16="http://schemas.microsoft.com/office/drawing/2014/main" id="{45F894D4-01A3-E83F-CE62-667CCF6F1E36}"/>
              </a:ext>
            </a:extLst>
          </p:cNvPr>
          <p:cNvSpPr txBox="1">
            <a:spLocks/>
          </p:cNvSpPr>
          <p:nvPr/>
        </p:nvSpPr>
        <p:spPr bwMode="auto">
          <a:xfrm>
            <a:off x="1930400" y="365601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PK" sz="8800" b="1">
                <a:solidFill>
                  <a:srgbClr val="00B0F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3609564-0594-F91D-6364-64D2D2E4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PK" b="1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What is digital forensic?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13545826-2107-9AA0-823C-10695BEBE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95400"/>
            <a:ext cx="118872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Digital Forensics is the use of scientifically derived and proven methods toward:</a:t>
            </a:r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</a:t>
            </a:r>
            <a:r>
              <a:rPr lang="en-US" b="1" dirty="0">
                <a:solidFill>
                  <a:srgbClr val="00B0F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preservation, collection, validation, identification, analysis, interpretation, documentation, and presentation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 digital evidence derived from digital devices 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 the purpose of </a:t>
            </a: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facilitation or furthering the reconstruction of events found to be criminal, or helping to anticipate unauthorized actions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shown to be disruptive to planned operations.</a:t>
            </a:r>
          </a:p>
          <a:p>
            <a:pPr algn="just" eaLnBrk="1" hangingPunct="1"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0D67BB57-BBDD-4D25-3E4A-3A2F944D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73DD6A-BE7B-4B32-80DA-15DC0137A139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PK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43141BD-5518-1C5B-1BCD-2FBB7A2B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0" y="762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en-PK" b="1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Branches of Digital Forensics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CE9AD2C-DEB9-8C24-C42D-5C86303FE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11506200" cy="53340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technical aspect of an investigation is divided into several sub-branches, relating to the type of digital devices involved: </a:t>
            </a:r>
          </a:p>
          <a:p>
            <a:pPr lvl="1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b="1" i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Computer  forensics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b="1" i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Web Forensics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b="1" i="1" dirty="0">
                <a:solidFill>
                  <a:srgbClr val="00B05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Email Forensics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b="1" i="1" dirty="0">
                <a:solidFill>
                  <a:srgbClr val="7030A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Network forensics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b="1" i="1" dirty="0">
                <a:solidFill>
                  <a:srgbClr val="746148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Malware Forensics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Dark Web forensics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</a:t>
            </a:r>
          </a:p>
          <a:p>
            <a:pPr marL="457200" lvl="1" indent="0" algn="just" eaLnBrk="1" hangingPunct="1">
              <a:buFont typeface="Arial" panose="020B0604020202020204" pitchFamily="34" charset="0"/>
              <a:buNone/>
              <a:defRPr/>
            </a:pP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 eaLnBrk="1" hangingPunct="1"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typical forensic process encompasses </a:t>
            </a:r>
            <a:r>
              <a:rPr lang="en-US" b="1" dirty="0">
                <a:solidFill>
                  <a:srgbClr val="00B0F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seizure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forensic imaging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</a:t>
            </a:r>
            <a:r>
              <a:rPr lang="en-US" b="1" dirty="0">
                <a:solidFill>
                  <a:srgbClr val="00B0F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analysis of digital media 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and the </a:t>
            </a: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production of a report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into collected evidence. </a:t>
            </a:r>
          </a:p>
          <a:p>
            <a:pPr eaLnBrk="1" hangingPunct="1">
              <a:defRPr/>
            </a:pPr>
            <a:endParaRPr lang="en-US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DAD78EB5-4E5C-3E66-330D-1D39D8EC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5C7AE4-9149-41D9-ACC6-1EE36EDEE3A3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PK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ABB7533-22F5-821F-7DAB-0551F39A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133350"/>
            <a:ext cx="9601200" cy="914400"/>
          </a:xfrm>
        </p:spPr>
        <p:txBody>
          <a:bodyPr/>
          <a:lstStyle/>
          <a:p>
            <a:r>
              <a:rPr lang="en-US" altLang="en-PK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Examples of Digital Forensic Devices</a:t>
            </a:r>
          </a:p>
        </p:txBody>
      </p:sp>
      <p:pic>
        <p:nvPicPr>
          <p:cNvPr id="8196" name="Content Placeholder 2">
            <a:extLst>
              <a:ext uri="{FF2B5EF4-FFF2-40B4-BE49-F238E27FC236}">
                <a16:creationId xmlns:a16="http://schemas.microsoft.com/office/drawing/2014/main" id="{FBE63E3D-987B-3A8A-5C20-B9BCEC284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3600" y="1295400"/>
            <a:ext cx="4914900" cy="4230688"/>
          </a:xfrm>
        </p:spPr>
      </p:pic>
      <p:sp>
        <p:nvSpPr>
          <p:cNvPr id="8195" name="Slide Number Placeholder 3">
            <a:extLst>
              <a:ext uri="{FF2B5EF4-FFF2-40B4-BE49-F238E27FC236}">
                <a16:creationId xmlns:a16="http://schemas.microsoft.com/office/drawing/2014/main" id="{495BB933-C2B2-3578-A1E3-3D388F73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B6274A-19F7-4C06-A8D4-0BA714905EEA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PK" sz="1200">
              <a:solidFill>
                <a:srgbClr val="898989"/>
              </a:solidFill>
            </a:endParaRPr>
          </a:p>
        </p:txBody>
      </p:sp>
      <p:pic>
        <p:nvPicPr>
          <p:cNvPr id="8197" name="Picture 3">
            <a:extLst>
              <a:ext uri="{FF2B5EF4-FFF2-40B4-BE49-F238E27FC236}">
                <a16:creationId xmlns:a16="http://schemas.microsoft.com/office/drawing/2014/main" id="{71AB7CF1-4A62-C107-B8FF-4500F2E97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0" r="290" b="1894"/>
          <a:stretch>
            <a:fillRect/>
          </a:stretch>
        </p:blipFill>
        <p:spPr bwMode="auto">
          <a:xfrm>
            <a:off x="1295400" y="1658938"/>
            <a:ext cx="4648200" cy="36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22CFA33-AC69-D970-FA0C-676FEC60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PK" b="1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Digital Evidence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7035499-32FE-0375-7DF4-00EE18496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01675"/>
            <a:ext cx="11658600" cy="57912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b="1" i="1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Evidence</a:t>
            </a:r>
          </a:p>
          <a:p>
            <a:pPr marL="738187" indent="-457200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piece of information that supports a conclusion</a:t>
            </a:r>
          </a:p>
          <a:p>
            <a:pPr indent="-61913" algn="just" eaLnBrk="1" hangingPunct="1"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just" eaLnBrk="1" hangingPunct="1">
              <a:defRPr/>
            </a:pPr>
            <a:r>
              <a:rPr lang="en-US" b="1" i="1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Digital evidence</a:t>
            </a:r>
          </a:p>
          <a:p>
            <a:pPr marL="738188" indent="-457200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Any data that is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recorded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 </a:t>
            </a:r>
            <a:r>
              <a:rPr lang="en-US" b="1" dirty="0">
                <a:solidFill>
                  <a:srgbClr val="C0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preserved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on any medium in or by a </a:t>
            </a:r>
            <a:r>
              <a:rPr lang="en-US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computer system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 other </a:t>
            </a:r>
            <a:r>
              <a:rPr lang="en-US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similar digital device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that can be </a:t>
            </a:r>
            <a:r>
              <a:rPr lang="en-US" b="1" dirty="0">
                <a:solidFill>
                  <a:srgbClr val="FF000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read or understood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by a person or a computer system or other similar device.</a:t>
            </a:r>
          </a:p>
          <a:p>
            <a:pPr marL="576263" indent="-295275" algn="just" eaLnBrk="1" hangingPunct="1">
              <a:buFont typeface="Wingdings" panose="05000000000000000000" pitchFamily="2" charset="2"/>
              <a:buChar char="Ø"/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738188" indent="-457200" algn="just" eaLnBrk="1" hangingPunct="1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It includes a </a:t>
            </a:r>
            <a:r>
              <a:rPr lang="en-US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display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printout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or </a:t>
            </a:r>
            <a:r>
              <a:rPr lang="en-US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other output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of that data.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3123CA4B-2C5A-8585-E0CD-62A07057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104B53-2FD6-4CBC-9DDA-69FE00F1CF16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PK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F2681DD-CD82-F2C1-42F7-B961A976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98298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PK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Characteristics of Digital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A5F79-A407-D0C1-F249-7360CDEA9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62000"/>
            <a:ext cx="11658600" cy="59436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6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 evidence must be:</a:t>
            </a:r>
          </a:p>
          <a:p>
            <a:pPr lvl="1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Admissible</a:t>
            </a:r>
          </a:p>
          <a:p>
            <a:pPr lvl="1" indent="-4763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Conformity with the common law and legislative rules</a:t>
            </a:r>
          </a:p>
          <a:p>
            <a:pPr lvl="1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Authentic</a:t>
            </a:r>
          </a:p>
          <a:p>
            <a:pPr lvl="1" indent="-4763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 linking data to specific individuals and events</a:t>
            </a:r>
          </a:p>
          <a:p>
            <a:pPr lvl="1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Fragile</a:t>
            </a:r>
          </a:p>
          <a:p>
            <a:pPr lvl="1" indent="-4763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Easily altered, damaged, or destroyed </a:t>
            </a:r>
          </a:p>
          <a:p>
            <a:pPr lvl="1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Accurate</a:t>
            </a:r>
          </a:p>
          <a:p>
            <a:pPr lvl="1" indent="50800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Believed and is consistent </a:t>
            </a:r>
          </a:p>
          <a:p>
            <a:pPr lvl="1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Complete</a:t>
            </a:r>
          </a:p>
          <a:p>
            <a:pPr lvl="1" indent="50800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With a full story of particular circumstances.</a:t>
            </a:r>
          </a:p>
          <a:p>
            <a:pPr lvl="1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200" b="1" dirty="0">
                <a:solidFill>
                  <a:srgbClr val="0070C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Convincing to juries</a:t>
            </a:r>
          </a:p>
          <a:p>
            <a:pPr marL="1033463" lvl="1" indent="-295275" algn="just" eaLnBrk="1" fontAlgn="auto" hangingPunct="1"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To have probative value, subjective and practical test of presentation  –  To proving beyond doubt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FAC55678-2544-6CB7-D6FE-E1E27320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5E8DD1-672A-45A4-AA3A-A17FE2ABAD7F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PK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766E774-E4E3-C0A3-6D42-3C12D8C4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0"/>
            <a:ext cx="8229600" cy="706438"/>
          </a:xfrm>
        </p:spPr>
        <p:txBody>
          <a:bodyPr/>
          <a:lstStyle/>
          <a:p>
            <a:pPr eaLnBrk="1" hangingPunct="1"/>
            <a:r>
              <a:rPr lang="en-US" altLang="en-PK">
                <a:solidFill>
                  <a:srgbClr val="00206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Examples of Digital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FE0D-8A89-C110-8AC7-242FC8E44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113" y="1117887"/>
            <a:ext cx="9677400" cy="609600"/>
          </a:xfrm>
        </p:spPr>
        <p:txBody>
          <a:bodyPr numCol="2" rtlCol="0">
            <a:no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Many court have allowed the use of:-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B4B82A9D-5AC8-11B2-80E1-5AB18236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FD410-5C58-4A22-8B01-5635D2E5D6C4}" type="slidenum">
              <a:rPr lang="en-US" altLang="en-PK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PK" sz="1200">
              <a:solidFill>
                <a:srgbClr val="89898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47B2D7-0E3E-89ED-23F5-9D739B93782A}"/>
              </a:ext>
            </a:extLst>
          </p:cNvPr>
          <p:cNvSpPr txBox="1"/>
          <p:nvPr/>
        </p:nvSpPr>
        <p:spPr>
          <a:xfrm>
            <a:off x="990600" y="1774825"/>
            <a:ext cx="4735513" cy="4524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e-mails,</a:t>
            </a:r>
          </a:p>
          <a:p>
            <a:pPr marL="285750" indent="-28575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digital photographs,</a:t>
            </a:r>
          </a:p>
          <a:p>
            <a:pPr marL="285750" indent="-28575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ATM transaction logs,</a:t>
            </a:r>
          </a:p>
          <a:p>
            <a:pPr marL="285750" indent="-28575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word processing documents,</a:t>
            </a:r>
          </a:p>
          <a:p>
            <a:pPr marL="285750" indent="-28575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Instant message histories,</a:t>
            </a:r>
          </a:p>
          <a:p>
            <a:pPr marL="285750" indent="-28575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files saved from accounting program, </a:t>
            </a:r>
          </a:p>
          <a:p>
            <a:pPr marL="285750" indent="-28575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spreadsheets, </a:t>
            </a:r>
          </a:p>
          <a:p>
            <a:pPr marL="285750" indent="-28575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internet browser histories, </a:t>
            </a:r>
          </a:p>
          <a:p>
            <a:pPr marL="285750" indent="-28575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databases, </a:t>
            </a:r>
          </a:p>
          <a:p>
            <a:pPr>
              <a:defRPr/>
            </a:pPr>
            <a:endParaRPr lang="sw-KE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270" name="TextBox 3">
            <a:extLst>
              <a:ext uri="{FF2B5EF4-FFF2-40B4-BE49-F238E27FC236}">
                <a16:creationId xmlns:a16="http://schemas.microsoft.com/office/drawing/2014/main" id="{6DC2090B-2496-AEF6-221D-27F4C3DD0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760788"/>
            <a:ext cx="1143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w-KE" altLang="en-PK" sz="180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992BB-4068-2922-79DF-51ACD21F9F0B}"/>
              </a:ext>
            </a:extLst>
          </p:cNvPr>
          <p:cNvSpPr txBox="1"/>
          <p:nvPr/>
        </p:nvSpPr>
        <p:spPr>
          <a:xfrm>
            <a:off x="5975350" y="1822450"/>
            <a:ext cx="5524500" cy="2708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the contents of computer memory, </a:t>
            </a:r>
          </a:p>
          <a:p>
            <a:pPr marL="285750" indent="-28575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computer backups, computer printouts, </a:t>
            </a:r>
          </a:p>
          <a:p>
            <a:pPr marL="285750" indent="-28575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Global Positioning System tracks, </a:t>
            </a:r>
          </a:p>
          <a:p>
            <a:pPr marL="285750" indent="-28575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logs from a hotel’s electronic door locks, and</a:t>
            </a:r>
          </a:p>
          <a:p>
            <a:pPr marL="285750" indent="-28575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digital video or audio files</a:t>
            </a:r>
          </a:p>
          <a:p>
            <a:pPr>
              <a:defRPr/>
            </a:pPr>
            <a:endParaRPr lang="sw-KE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2709</TotalTime>
  <Words>1577</Words>
  <Application>Microsoft Office PowerPoint</Application>
  <PresentationFormat>Widescreen</PresentationFormat>
  <Paragraphs>273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Microsoft Sans Serif</vt:lpstr>
      <vt:lpstr>Wingdings</vt:lpstr>
      <vt:lpstr>Office Theme</vt:lpstr>
      <vt:lpstr>PowerPoint Presentation</vt:lpstr>
      <vt:lpstr>  Outline</vt:lpstr>
      <vt:lpstr>What is forensic?</vt:lpstr>
      <vt:lpstr>What is digital forensic?</vt:lpstr>
      <vt:lpstr>Branches of Digital Forensics</vt:lpstr>
      <vt:lpstr>Examples of Digital Forensic Devices</vt:lpstr>
      <vt:lpstr>Digital Evidence</vt:lpstr>
      <vt:lpstr>Characteristics of Digital Evidence</vt:lpstr>
      <vt:lpstr>Examples of Digital Evidence</vt:lpstr>
      <vt:lpstr>Types of Digital Evidence</vt:lpstr>
      <vt:lpstr>Location for Evidence</vt:lpstr>
      <vt:lpstr>Digital Forensic Model</vt:lpstr>
      <vt:lpstr>Different Digital Forensic Models Published</vt:lpstr>
      <vt:lpstr>Different Digital Forensic Models Published…</vt:lpstr>
      <vt:lpstr> Digital Forensic Basic Model </vt:lpstr>
      <vt:lpstr>Digital Forensic Process</vt:lpstr>
      <vt:lpstr>Identification</vt:lpstr>
      <vt:lpstr>Preservation</vt:lpstr>
      <vt:lpstr>Analysis </vt:lpstr>
      <vt:lpstr>Documentation </vt:lpstr>
      <vt:lpstr>Presentation</vt:lpstr>
      <vt:lpstr>Need for Digital Forensics</vt:lpstr>
      <vt:lpstr>The Benefits of Digital Forensics</vt:lpstr>
      <vt:lpstr>The benefits of digital forensics ...</vt:lpstr>
      <vt:lpstr>Applications of Digital Forensics</vt:lpstr>
      <vt:lpstr>Challenges faced by Digital Forensics</vt:lpstr>
      <vt:lpstr>Skills required for Digital Forensics</vt:lpstr>
      <vt:lpstr>Conclusion</vt:lpstr>
      <vt:lpstr>References</vt:lpstr>
      <vt:lpstr>END OF THE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Cleverence Kombe</dc:creator>
  <cp:lastModifiedBy>Malik Saif</cp:lastModifiedBy>
  <cp:revision>132</cp:revision>
  <dcterms:created xsi:type="dcterms:W3CDTF">2015-04-09T07:23:11Z</dcterms:created>
  <dcterms:modified xsi:type="dcterms:W3CDTF">2025-06-20T17:39:39Z</dcterms:modified>
</cp:coreProperties>
</file>