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70" r:id="rId7"/>
    <p:sldId id="263" r:id="rId8"/>
    <p:sldId id="271" r:id="rId9"/>
    <p:sldId id="264" r:id="rId10"/>
    <p:sldId id="265" r:id="rId11"/>
    <p:sldId id="268" r:id="rId12"/>
  </p:sldIdLst>
  <p:sldSz cx="18288000" cy="10287000"/>
  <p:notesSz cx="6858000" cy="9144000"/>
  <p:embeddedFontLst>
    <p:embeddedFont>
      <p:font typeface="Maven Pro" panose="020B0604020202020204" charset="0"/>
      <p:regular r:id="rId13"/>
    </p:embeddedFont>
    <p:embeddedFont>
      <p:font typeface="Maven Pro Bold" panose="020B0604020202020204" charset="0"/>
      <p:regular r:id="rId14"/>
    </p:embeddedFont>
    <p:embeddedFont>
      <p:font typeface="Segoe UI Black" panose="020B0A02040204020203" pitchFamily="34" charset="0"/>
      <p:bold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3447" autoAdjust="0"/>
  </p:normalViewPr>
  <p:slideViewPr>
    <p:cSldViewPr>
      <p:cViewPr varScale="1">
        <p:scale>
          <a:sx n="42" d="100"/>
          <a:sy n="42" d="100"/>
        </p:scale>
        <p:origin x="780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0T20:59:09.738"/>
    </inkml:context>
    <inkml:brush xml:id="br0">
      <inkml:brushProperty name="width" value="0.5" units="cm"/>
      <inkml:brushProperty name="height" value="1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472 1402,'304'-5,"-6"-22,297-107,-69 12,344 18,-155 70,-240 16,650-4,-1070 23,23 0,0-3,139-21,-119 3,184-39,-7 0,108-26,-150 24,360-101,-186 68,-14 3,-221 39,220-58,-125 37,-186 49,-55 17,0 2,0 0,36 0,79 4,-97 2,35 3,-1 3,0 3,95 26,222 90,-292-92,20 8,-116-39,1 0,-1 1,0 0,0 0,-1 0,1 1,-1 0,0 0,0 1,-1 0,6 8,-7-9,-1 0,0 1,0-1,-1 1,0 0,0 0,0 0,-1 0,1 0,-2 0,1 0,-1 0,1 0,-3 11,1-6,-2 0,1 1,-2-2,1 1,-1 0,-1-1,0 0,-1 0,1 0,-2-1,0 0,0 0,0 0,-13 10,-9 6,-1-1,-62 37,49-37,-1-1,0-3,-2-1,0-2,-1-2,-79 14,-406 83,190-36,304-69,-491 100,-8-24,134-39,-512 74,104 68,342-72,197-49,-375 74,-166 26,476-87,189-46,-191 69,50-11,81-39,187-42,21-9,0 0,0 0,0 0,0 0,0 0,0 0,0 0,0 0,1 0,-1 0,0 0,0 0,0 0,0 0,0 0,0 0,0 0,0 0,0 0,0 0,0 0,0 0,0 0,0 0,0 0,0 0,0 1,0-1,0 0,0 0,0 0,0 0,0 0,0 0,0 0,0 0,0 0,0 0,0 0,0 0,0 0,0 1,0-1,0 0,0 0,0 0,0 0,0 0,0 0,0 0,0 0,0 0,0 0,0 0,0 0,0 0,0 0,0 0,0 0,0 0,0 0,-1 0,1 0,0 0,0 1,0-1,16-1,38-6,74-21,-114 24,172-44,66-14,60-13,57-6,1951-492,-1056 197,162-46,-1062 319,-51 10,-58 13,89-29,-261 77,-81 31,-1 0,0 1,1-1,-1 0,0 1,0-1,1 0,-1 0,0 0,0 0,0 0,0 0,0-1,0 0,-1 1,0 1,0 0,0-1,0 1,0 0,0-1,0 1,0-1,0 1,0 0,-1-1,1 1,0 0,0 0,-1-1,1 1,0 0,0-1,-1 1,1 0,0 0,-1-1,1 1,0 0,-1 0,1 0,0 0,-1-1,1 1,0 0,-1 0,0 0,-8-2,-1 0,0 1,-10-1,19 2,-86-3,-164 15,-100 36,269-36,-1814 297,-128-4,1945-294,-872 134,-54 8,662-106,-759 113,147 62,892-203,0-2,0-3,-2-3,-89 4,-271-19,163 0,309 2,1-3,80-18,-71 11,105-19,680-127,1119-216,-695 173,-91 143,2 61,-852 1,-292-4,2047 11,-538-12,-1501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0T20:59:41.059"/>
    </inkml:context>
    <inkml:brush xml:id="br0">
      <inkml:brushProperty name="width" value="0.5" units="cm"/>
      <inkml:brushProperty name="height" value="1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0 342,'2413'0,"-2322"-4,116-21,-180 21,39-8,113-39,-116 31,120-23,47 26,-36 6,248-15,4 26,-171 2,3555-2,-3753 0,0-4,0-2,-1-5,115-29,-134 22,1 2,0 4,1 2,74-4,275 15,-140 2,205-3,-430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0T20:59:50.325"/>
    </inkml:context>
    <inkml:brush xml:id="br0">
      <inkml:brushProperty name="width" value="0.5" units="cm"/>
      <inkml:brushProperty name="height" value="1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44,'0'-1,"0"-1,1 1,-1 0,1-1,0 1,-1-1,1 1,0 0,0 0,0-1,0 1,0 0,0 0,0 0,0 0,0 0,0 0,1 0,-1 1,0-1,1 0,-1 1,0-1,1 1,-1-1,1 1,1 0,47-9,-46 9,325-7,-211 9,1334-1,-1404 1,85 16,29 2,-33-19,-63-2,-1 4,80 12,-61-4,-59-9,0 2,0 0,0 1,0 2,26 10,-4 4,1-2,1-2,1-3,67 12,-38-19,154-5,-129-4,2515-1,-1391 5,1424-2,-2603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0T21:00:16.991"/>
    </inkml:context>
    <inkml:brush xml:id="br0">
      <inkml:brushProperty name="width" value="0.5" units="cm"/>
      <inkml:brushProperty name="height" value="1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0T21:00:17.825"/>
    </inkml:context>
    <inkml:brush xml:id="br0">
      <inkml:brushProperty name="width" value="0.5" units="cm"/>
      <inkml:brushProperty name="height" value="1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0T21:00:18.803"/>
    </inkml:context>
    <inkml:brush xml:id="br0">
      <inkml:brushProperty name="width" value="0.5" units="cm"/>
      <inkml:brushProperty name="height" value="1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0T21:00:23.797"/>
    </inkml:context>
    <inkml:brush xml:id="br0">
      <inkml:brushProperty name="width" value="0.5" units="cm"/>
      <inkml:brushProperty name="height" value="1" units="cm"/>
      <inkml:brushProperty name="color" value="#0069A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0,'1731'0,"-1683"3,85 14,27 3,377-17,-284-5,6942 2,-7133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0T21:00:38.121"/>
    </inkml:context>
    <inkml:brush xml:id="br0">
      <inkml:brushProperty name="width" value="0.5" units="cm"/>
      <inkml:brushProperty name="height" value="1" units="cm"/>
      <inkml:brushProperty name="color" value="#119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21 598,'8504'0,"-8487"0,-1 0,1-1,-1-1,1-1,-1 0,0-1,21-8,2-2,0 1,1 2,0 2,1 2,-1 2,1 1,45 2,107 5,130-4,-152-17,-1 1,400 11,-326 8,-156-2,-4546-1,2237 2,1921 19,23 1,-608-20,418-3,414 2,-88 2,114 0,1 1,-1 1,-30 10,-1 4,-129 35,139-42,-97 9,-14 1,-28 2,-382-21,281-4,67 2,351-1,185-24,404-125,-250 43,-69 35,-106 20,-34 8,1 10,301 2,66 36,-86 0,482-4,-677-21,-72 2,-57 18,32 0,-206-4,0-2,-1-2,71-23,46-11,-69 28,146-4,95 18,-224 3,1135 1,-930-3,-263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customXml" Target="../ink/ink7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2" Type="http://schemas.openxmlformats.org/officeDocument/2006/relationships/image" Target="../media/image12.jp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8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4.xml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09800" y="1831535"/>
            <a:ext cx="13577043" cy="3861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600" b="1" dirty="0">
                <a:solidFill>
                  <a:srgbClr val="25293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Maven Pro Bold"/>
                <a:sym typeface="Maven Pro Bold"/>
              </a:rPr>
              <a:t>Predicting Movie Success: </a:t>
            </a:r>
          </a:p>
          <a:p>
            <a:pPr algn="ctr">
              <a:lnSpc>
                <a:spcPct val="150000"/>
              </a:lnSpc>
            </a:pPr>
            <a:r>
              <a:rPr lang="en-US" sz="5400" b="1" dirty="0">
                <a:solidFill>
                  <a:srgbClr val="252930"/>
                </a:solidFill>
                <a:latin typeface="Maven Pro Bold" panose="020B0604020202020204" charset="0"/>
                <a:ea typeface="Segoe UI Black" panose="020B0A02040204020203" pitchFamily="34" charset="0"/>
                <a:cs typeface="Maven Pro Bold"/>
                <a:sym typeface="Maven Pro Bold"/>
              </a:rPr>
              <a:t>A Data-Driven Approach to Maximize Return of Investment (ROI)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4297025" y="62960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8039083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657548" y="293921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200400" y="6895758"/>
            <a:ext cx="10864763" cy="2071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Presented by </a:t>
            </a:r>
          </a:p>
          <a:p>
            <a:pPr algn="ctr">
              <a:lnSpc>
                <a:spcPct val="150000"/>
              </a:lnSpc>
            </a:pPr>
            <a:r>
              <a:rPr lang="en-US" sz="48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Hariharan K, Jawahar S</a:t>
            </a:r>
          </a:p>
        </p:txBody>
      </p:sp>
      <p:sp>
        <p:nvSpPr>
          <p:cNvPr id="9" name="Freeform 9"/>
          <p:cNvSpPr/>
          <p:nvPr/>
        </p:nvSpPr>
        <p:spPr>
          <a:xfrm flipV="1">
            <a:off x="14542983" y="-104775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636990"/>
            <a:ext cx="16649700" cy="5867400"/>
            <a:chOff x="0" y="0"/>
            <a:chExt cx="2054526" cy="12108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54526" cy="1210831"/>
            </a:xfrm>
            <a:custGeom>
              <a:avLst/>
              <a:gdLst/>
              <a:ahLst/>
              <a:cxnLst/>
              <a:rect l="l" t="t" r="r" b="b"/>
              <a:pathLst>
                <a:path w="2054526" h="1210831">
                  <a:moveTo>
                    <a:pt x="50615" y="0"/>
                  </a:moveTo>
                  <a:lnTo>
                    <a:pt x="2003911" y="0"/>
                  </a:lnTo>
                  <a:cubicBezTo>
                    <a:pt x="2017335" y="0"/>
                    <a:pt x="2030209" y="5333"/>
                    <a:pt x="2039701" y="14825"/>
                  </a:cubicBezTo>
                  <a:cubicBezTo>
                    <a:pt x="2049194" y="24317"/>
                    <a:pt x="2054526" y="37191"/>
                    <a:pt x="2054526" y="50615"/>
                  </a:cubicBezTo>
                  <a:lnTo>
                    <a:pt x="2054526" y="1160216"/>
                  </a:lnTo>
                  <a:cubicBezTo>
                    <a:pt x="2054526" y="1173640"/>
                    <a:pt x="2049194" y="1186514"/>
                    <a:pt x="2039701" y="1196006"/>
                  </a:cubicBezTo>
                  <a:cubicBezTo>
                    <a:pt x="2030209" y="1205499"/>
                    <a:pt x="2017335" y="1210831"/>
                    <a:pt x="2003911" y="1210831"/>
                  </a:cubicBezTo>
                  <a:lnTo>
                    <a:pt x="50615" y="1210831"/>
                  </a:lnTo>
                  <a:cubicBezTo>
                    <a:pt x="22661" y="1210831"/>
                    <a:pt x="0" y="1188170"/>
                    <a:pt x="0" y="1160216"/>
                  </a:cubicBezTo>
                  <a:lnTo>
                    <a:pt x="0" y="50615"/>
                  </a:lnTo>
                  <a:cubicBezTo>
                    <a:pt x="0" y="22661"/>
                    <a:pt x="22661" y="0"/>
                    <a:pt x="50615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54526" cy="12489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33450" y="3338572"/>
            <a:ext cx="16421100" cy="44642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99561" lvl="1" algn="just">
              <a:lnSpc>
                <a:spcPts val="3884"/>
              </a:lnSpc>
            </a:pPr>
            <a:r>
              <a:rPr lang="en-US" sz="3200" b="1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Data-Driven Decision Making:</a:t>
            </a:r>
          </a:p>
          <a:p>
            <a:pPr marL="756761" lvl="1" indent="-457200" algn="just">
              <a:lnSpc>
                <a:spcPts val="3884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  The model helps producers select movie attributes that maximize Return on Investment (ROI).⿢</a:t>
            </a:r>
          </a:p>
          <a:p>
            <a:pPr marL="299561" lvl="1" algn="just">
              <a:lnSpc>
                <a:spcPts val="3884"/>
              </a:lnSpc>
            </a:pPr>
            <a:r>
              <a:rPr lang="en-US" sz="3200" b="1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Predictive Insights for Success:</a:t>
            </a:r>
          </a:p>
          <a:p>
            <a:pPr marL="599122" lvl="1" indent="-299561" algn="just">
              <a:lnSpc>
                <a:spcPts val="3884"/>
              </a:lnSpc>
              <a:buFont typeface="Arial"/>
              <a:buChar char="•"/>
            </a:pPr>
            <a:r>
              <a:rPr lang="en-US" sz="3200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    Uses historical data &amp; machine learning to predict the profitability of different movie features.⿣</a:t>
            </a:r>
          </a:p>
          <a:p>
            <a:pPr marL="299561" lvl="1" algn="just">
              <a:lnSpc>
                <a:spcPts val="3884"/>
              </a:lnSpc>
            </a:pPr>
            <a:r>
              <a:rPr lang="en-US" sz="3200" b="1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Future Enhancements:</a:t>
            </a:r>
          </a:p>
          <a:p>
            <a:pPr marL="599122" lvl="1" indent="-299561" algn="just">
              <a:lnSpc>
                <a:spcPts val="3884"/>
              </a:lnSpc>
              <a:buFont typeface="Arial"/>
              <a:buChar char="•"/>
            </a:pPr>
            <a:r>
              <a:rPr lang="en-US" sz="3200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    Integrating advanced AI techniques &amp; larger datasets for even more accurate predictions.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921045" y="1284350"/>
            <a:ext cx="8865010" cy="872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97"/>
              </a:lnSpc>
            </a:pPr>
            <a:r>
              <a:rPr lang="en-US" sz="9000" b="1" dirty="0">
                <a:latin typeface="Maven Pro Bold"/>
                <a:ea typeface="Maven Pro Bold"/>
                <a:cs typeface="Maven Pro Bold"/>
                <a:sym typeface="Maven Pro Bold"/>
              </a:rPr>
              <a:t>CONCLUSION</a:t>
            </a:r>
          </a:p>
        </p:txBody>
      </p:sp>
      <p:sp>
        <p:nvSpPr>
          <p:cNvPr id="11" name="Freeform 11"/>
          <p:cNvSpPr/>
          <p:nvPr/>
        </p:nvSpPr>
        <p:spPr>
          <a:xfrm flipH="1">
            <a:off x="-228600" y="-7201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FD209BF-DE6B-1719-B370-1DB30958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9A37F8C-90B5-6A0D-A652-29242D14BA7C}"/>
                  </a:ext>
                </a:extLst>
              </p14:cNvPr>
              <p14:cNvContentPartPr/>
              <p14:nvPr/>
            </p14:nvContentPartPr>
            <p14:xfrm>
              <a:off x="13759560" y="9431400"/>
              <a:ext cx="3918960" cy="870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9A37F8C-90B5-6A0D-A652-29242D14BA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669920" y="9251400"/>
                <a:ext cx="4098600" cy="12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657153B-4450-D6AC-E86A-B8B91388149A}"/>
                  </a:ext>
                </a:extLst>
              </p14:cNvPr>
              <p14:cNvContentPartPr/>
              <p14:nvPr/>
            </p14:nvContentPartPr>
            <p14:xfrm>
              <a:off x="14005440" y="9782400"/>
              <a:ext cx="3852720" cy="1234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657153B-4450-D6AC-E86A-B8B91388149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915440" y="9602400"/>
                <a:ext cx="4032360" cy="48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8F1BC5B-F7E9-CE3C-B63E-EB55F1EFF63D}"/>
                  </a:ext>
                </a:extLst>
              </p14:cNvPr>
              <p14:cNvContentPartPr/>
              <p14:nvPr/>
            </p14:nvContentPartPr>
            <p14:xfrm>
              <a:off x="14112360" y="9859440"/>
              <a:ext cx="3696120" cy="78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8F1BC5B-F7E9-CE3C-B63E-EB55F1EFF63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022720" y="9679800"/>
                <a:ext cx="387576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6A3ECC1-ACE4-82F2-375C-3CF31F9853F4}"/>
                  </a:ext>
                </a:extLst>
              </p14:cNvPr>
              <p14:cNvContentPartPr/>
              <p14:nvPr/>
            </p14:nvContentPartPr>
            <p14:xfrm>
              <a:off x="14081400" y="9875280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6A3ECC1-ACE4-82F2-375C-3CF31F9853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991400" y="969528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16B10AE-6960-D7F1-2F06-EFAD6CDEB6D5}"/>
                  </a:ext>
                </a:extLst>
              </p14:cNvPr>
              <p14:cNvContentPartPr/>
              <p14:nvPr/>
            </p14:nvContentPartPr>
            <p14:xfrm>
              <a:off x="14035680" y="986052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16B10AE-6960-D7F1-2F06-EFAD6CDEB6D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945680" y="968088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23BF559-8A59-2589-F604-D7E6C58537F1}"/>
                  </a:ext>
                </a:extLst>
              </p14:cNvPr>
              <p14:cNvContentPartPr/>
              <p14:nvPr/>
            </p14:nvContentPartPr>
            <p14:xfrm>
              <a:off x="14066640" y="9845040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23BF559-8A59-2589-F604-D7E6C58537F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977000" y="9665040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A99DDF9-A404-9D2F-6E27-71A3B9727323}"/>
                  </a:ext>
                </a:extLst>
              </p14:cNvPr>
              <p14:cNvContentPartPr/>
              <p14:nvPr/>
            </p14:nvContentPartPr>
            <p14:xfrm>
              <a:off x="14112360" y="9814800"/>
              <a:ext cx="3643560" cy="15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A99DDF9-A404-9D2F-6E27-71A3B972732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022720" y="9634800"/>
                <a:ext cx="382320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79D61C2-0C26-BFA5-68F7-44864A594655}"/>
                  </a:ext>
                </a:extLst>
              </p14:cNvPr>
              <p14:cNvContentPartPr/>
              <p14:nvPr/>
            </p14:nvContentPartPr>
            <p14:xfrm>
              <a:off x="14059440" y="9721560"/>
              <a:ext cx="3888720" cy="246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79D61C2-0C26-BFA5-68F7-44864A59465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969800" y="9541560"/>
                <a:ext cx="4068360" cy="606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999625" y="1428750"/>
            <a:ext cx="12288749" cy="940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9000" b="1" dirty="0">
                <a:latin typeface="Maven Pro Bold"/>
                <a:ea typeface="Maven Pro Bold"/>
                <a:cs typeface="Maven Pro Bold"/>
                <a:sym typeface="Maven Pro Bold"/>
              </a:rPr>
              <a:t>INTRODUCTION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D054D-DB97-3ECE-6D66-C9C7E7C830F9}"/>
              </a:ext>
            </a:extLst>
          </p:cNvPr>
          <p:cNvSpPr txBox="1"/>
          <p:nvPr/>
        </p:nvSpPr>
        <p:spPr>
          <a:xfrm>
            <a:off x="2286000" y="2823950"/>
            <a:ext cx="144018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Maven Pro" panose="020B0604020202020204" charset="0"/>
              </a:rPr>
              <a:t>📌</a:t>
            </a:r>
            <a:r>
              <a:rPr lang="en-US" sz="3200" dirty="0">
                <a:latin typeface="Maven Pro" panose="020B0604020202020204" charset="0"/>
              </a:rPr>
              <a:t> </a:t>
            </a:r>
            <a:r>
              <a:rPr lang="en-US" sz="3200" b="1" dirty="0">
                <a:latin typeface="Maven Pro" panose="020B0604020202020204" charset="0"/>
              </a:rPr>
              <a:t>What is this project about?</a:t>
            </a:r>
          </a:p>
          <a:p>
            <a:r>
              <a:rPr lang="en-US" sz="3200" dirty="0">
                <a:latin typeface="Maven Pro" panose="020B0604020202020204" charset="0"/>
              </a:rPr>
              <a:t>	This project predicts the probability of a movie achieving a high Return on Investment (ROI) based on past data.</a:t>
            </a:r>
          </a:p>
          <a:p>
            <a:endParaRPr lang="en-US" sz="3200" dirty="0">
              <a:latin typeface="Maven Pro" panose="020B0604020202020204" charset="0"/>
            </a:endParaRPr>
          </a:p>
          <a:p>
            <a:r>
              <a:rPr lang="en-US" sz="3200" b="1" dirty="0">
                <a:latin typeface="Maven Pro" panose="020B0604020202020204" charset="0"/>
              </a:rPr>
              <a:t>📌</a:t>
            </a:r>
            <a:r>
              <a:rPr lang="en-US" sz="3200" dirty="0">
                <a:latin typeface="Maven Pro" panose="020B0604020202020204" charset="0"/>
              </a:rPr>
              <a:t> </a:t>
            </a:r>
            <a:r>
              <a:rPr lang="en-US" sz="3200" b="1" dirty="0">
                <a:latin typeface="Maven Pro" panose="020B0604020202020204" charset="0"/>
              </a:rPr>
              <a:t>Why is it important?</a:t>
            </a:r>
          </a:p>
          <a:p>
            <a:r>
              <a:rPr lang="en-US" sz="3200" dirty="0">
                <a:latin typeface="Maven Pro" panose="020B0604020202020204" charset="0"/>
              </a:rPr>
              <a:t>	Helps movie producers make data-driven decisions on genre, director, cast, and other key factors. Increases the chances of creating a profitable movie by analyzing historical trends.</a:t>
            </a:r>
          </a:p>
          <a:p>
            <a:endParaRPr lang="en-US" sz="3200" dirty="0">
              <a:latin typeface="Maven Pro" panose="020B0604020202020204" charset="0"/>
            </a:endParaRPr>
          </a:p>
          <a:p>
            <a:r>
              <a:rPr lang="en-US" sz="3200" b="1" dirty="0">
                <a:latin typeface="Maven Pro" panose="020B0604020202020204" charset="0"/>
              </a:rPr>
              <a:t>📌</a:t>
            </a:r>
            <a:r>
              <a:rPr lang="en-US" sz="3200" dirty="0">
                <a:latin typeface="Maven Pro" panose="020B0604020202020204" charset="0"/>
              </a:rPr>
              <a:t> </a:t>
            </a:r>
            <a:r>
              <a:rPr lang="en-US" sz="3200" b="1" dirty="0">
                <a:latin typeface="Maven Pro" panose="020B0604020202020204" charset="0"/>
              </a:rPr>
              <a:t>How does it work?</a:t>
            </a:r>
          </a:p>
          <a:p>
            <a:r>
              <a:rPr lang="en-US" sz="3200" dirty="0">
                <a:latin typeface="Maven Pro" panose="020B0604020202020204" charset="0"/>
              </a:rPr>
              <a:t>	Collects movie data and cleans it. Calculates ROI and defines high ROI movies. Analyzes probabilities of success based on features like genre, director, and country. </a:t>
            </a:r>
            <a:endParaRPr lang="en-IN" sz="3200" dirty="0">
              <a:latin typeface="Maven Pro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62400" y="1473199"/>
            <a:ext cx="6918887" cy="863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9000" b="1" dirty="0">
                <a:latin typeface="Maven Pro Bold"/>
                <a:ea typeface="Maven Pro Bold"/>
                <a:cs typeface="Maven Pro Bold"/>
                <a:sym typeface="Maven Pro Bold"/>
              </a:rPr>
              <a:t>PROBLEM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112CA-3617-F5C5-C054-29E443A74977}"/>
              </a:ext>
            </a:extLst>
          </p:cNvPr>
          <p:cNvSpPr txBox="1"/>
          <p:nvPr/>
        </p:nvSpPr>
        <p:spPr>
          <a:xfrm>
            <a:off x="1905000" y="2432050"/>
            <a:ext cx="137160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Maven Pro" panose="020B0604020202020204" charset="0"/>
              </a:rPr>
              <a:t>📌</a:t>
            </a:r>
            <a:r>
              <a:rPr lang="en-US" sz="3200" dirty="0">
                <a:latin typeface="Maven Pro" panose="020B0604020202020204" charset="0"/>
              </a:rPr>
              <a:t> </a:t>
            </a:r>
            <a:r>
              <a:rPr lang="en-US" sz="3200" b="1" dirty="0">
                <a:latin typeface="Maven Pro" panose="020B0604020202020204" charset="0"/>
              </a:rPr>
              <a:t>The Challenge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Maven Pro" panose="020B0604020202020204" charset="0"/>
              </a:rPr>
              <a:t>	The film industry is highly unpredictable, with many movies failing to generate a high return on investment (ROI).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Maven Pro" panose="020B0604020202020204" charset="0"/>
              </a:rPr>
              <a:t>	Producers struggle to determine the right combination of factors (genre, cast, director, country, and rating) that contribute to profitability.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Maven Pro" panose="020B0604020202020204" charset="0"/>
              </a:rPr>
              <a:t>	Traditional decision-making relies on intuition rather than data-driven insights.</a:t>
            </a:r>
          </a:p>
          <a:p>
            <a:endParaRPr lang="en-US" sz="3200" dirty="0">
              <a:latin typeface="Maven Pro" panose="020B0604020202020204" charset="0"/>
            </a:endParaRPr>
          </a:p>
          <a:p>
            <a:r>
              <a:rPr lang="en-US" sz="3200" b="1" dirty="0">
                <a:latin typeface="Maven Pro" panose="020B0604020202020204" charset="0"/>
              </a:rPr>
              <a:t>📌</a:t>
            </a:r>
            <a:r>
              <a:rPr lang="en-US" sz="3200" dirty="0">
                <a:latin typeface="Maven Pro" panose="020B0604020202020204" charset="0"/>
              </a:rPr>
              <a:t> </a:t>
            </a:r>
            <a:r>
              <a:rPr lang="en-US" sz="3200" b="1" dirty="0">
                <a:latin typeface="Maven Pro" panose="020B0604020202020204" charset="0"/>
              </a:rPr>
              <a:t>Why This Matters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Maven Pro" panose="020B0604020202020204" charset="0"/>
              </a:rPr>
              <a:t>	A poor selection of movie attributes can lead to financial losses.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Maven Pro" panose="020B0604020202020204" charset="0"/>
              </a:rPr>
              <a:t>	The need for a predictive system that uses historical data to recommend the best choices for maximizing profitability.</a:t>
            </a:r>
            <a:endParaRPr lang="en-IN" sz="3200" dirty="0">
              <a:latin typeface="Maven Pro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23669" y="1880071"/>
            <a:ext cx="7640663" cy="863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9000" b="1" dirty="0">
                <a:latin typeface="Maven Pro Bold"/>
                <a:ea typeface="Maven Pro Bold"/>
                <a:cs typeface="Maven Pro Bold"/>
                <a:sym typeface="Maven Pro Bold"/>
              </a:rPr>
              <a:t>OBJECTIVE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5B96F-5323-7471-31DC-C42AC003669D}"/>
              </a:ext>
            </a:extLst>
          </p:cNvPr>
          <p:cNvSpPr txBox="1"/>
          <p:nvPr/>
        </p:nvSpPr>
        <p:spPr>
          <a:xfrm>
            <a:off x="1295400" y="2857500"/>
            <a:ext cx="164782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Maven Pro" panose="020B0604020202020204" charset="0"/>
              </a:rPr>
              <a:t>📌 Goal of the Project</a:t>
            </a:r>
          </a:p>
          <a:p>
            <a:r>
              <a:rPr lang="en-US" sz="3200" dirty="0">
                <a:latin typeface="Maven Pro" panose="020B0604020202020204" charset="0"/>
              </a:rPr>
              <a:t>	Develop a data-driven decision engine to predict the profitability of movie projects.</a:t>
            </a:r>
          </a:p>
          <a:p>
            <a:endParaRPr lang="en-US" sz="3200" dirty="0">
              <a:latin typeface="Maven Pro" panose="020B0604020202020204" charset="0"/>
            </a:endParaRPr>
          </a:p>
          <a:p>
            <a:r>
              <a:rPr lang="en-US" sz="3200" b="1" dirty="0">
                <a:latin typeface="Maven Pro" panose="020B0604020202020204" charset="0"/>
              </a:rPr>
              <a:t>📌 Key Objectives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Maven Pro" panose="020B0604020202020204" charset="0"/>
              </a:rPr>
              <a:t>	Analyze past movie data to identify patterns in successful films.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Maven Pro" panose="020B0604020202020204" charset="0"/>
              </a:rPr>
              <a:t>	Calculate probabilities of high ROI based on key factors like genre, director, writer, cast, country, and rating.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Maven Pro" panose="020B0604020202020204" charset="0"/>
              </a:rPr>
              <a:t>	Provide dynamic user input analysis to help producers make informed decisions.</a:t>
            </a:r>
          </a:p>
          <a:p>
            <a:r>
              <a:rPr lang="en-US" sz="3200" dirty="0">
                <a:latin typeface="Maven Pro" panose="020B0604020202020204" charset="0"/>
              </a:rPr>
              <a:t>4.     Enhance investment strategies by selecting the most promising movie attributes.</a:t>
            </a:r>
            <a:endParaRPr lang="en-IN" sz="3200" dirty="0">
              <a:latin typeface="Maven Pro" panose="020B0604020202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951088" y="1289201"/>
            <a:ext cx="8039100" cy="8596149"/>
            <a:chOff x="0" y="0"/>
            <a:chExt cx="1836416" cy="12812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79703" y="207321"/>
            <a:ext cx="10441907" cy="836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6"/>
              </a:lnSpc>
            </a:pPr>
            <a:r>
              <a:rPr lang="en-US" sz="8033" b="1" dirty="0">
                <a:latin typeface="Maven Pro Bold"/>
                <a:ea typeface="Maven Pro Bold"/>
                <a:cs typeface="Maven Pro Bold"/>
                <a:sym typeface="Maven Pro Bold"/>
              </a:rPr>
              <a:t>METHODOLOGY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70699" y="1289201"/>
            <a:ext cx="7246964" cy="8596149"/>
            <a:chOff x="0" y="0"/>
            <a:chExt cx="1836416" cy="128121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034474" y="1432627"/>
            <a:ext cx="4676959" cy="1035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5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Qualitative</a:t>
            </a:r>
          </a:p>
          <a:p>
            <a:pPr algn="ctr">
              <a:lnSpc>
                <a:spcPts val="4000"/>
              </a:lnSpc>
            </a:pPr>
            <a:endParaRPr lang="en-US" sz="5000" b="1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379209" y="1417055"/>
            <a:ext cx="4768582" cy="57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5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Quantitative</a:t>
            </a:r>
          </a:p>
        </p:txBody>
      </p:sp>
      <p:sp>
        <p:nvSpPr>
          <p:cNvPr id="13" name="Freeform 13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7AED6D-8B1F-B224-D68B-6139154BEBCA}"/>
              </a:ext>
            </a:extLst>
          </p:cNvPr>
          <p:cNvSpPr txBox="1"/>
          <p:nvPr/>
        </p:nvSpPr>
        <p:spPr>
          <a:xfrm>
            <a:off x="1106592" y="1994905"/>
            <a:ext cx="66294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Maven Pro" panose="020B0604020202020204" charset="0"/>
              </a:rPr>
              <a:t>🔹 </a:t>
            </a:r>
            <a:r>
              <a:rPr lang="en-IN" sz="3200" b="1" dirty="0">
                <a:latin typeface="Maven Pro" panose="020B0604020202020204" charset="0"/>
              </a:rPr>
              <a:t>Data Collection –</a:t>
            </a:r>
            <a:r>
              <a:rPr lang="en-IN" sz="3200" dirty="0">
                <a:latin typeface="Maven Pro" panose="020B0604020202020204" charset="0"/>
              </a:rPr>
              <a:t> Gathering movie-related data (budget, gross, genre, director, etc.).</a:t>
            </a:r>
          </a:p>
          <a:p>
            <a:r>
              <a:rPr lang="en-IN" sz="3200" dirty="0">
                <a:latin typeface="Maven Pro" panose="020B0604020202020204" charset="0"/>
              </a:rPr>
              <a:t>🔹 </a:t>
            </a:r>
            <a:r>
              <a:rPr lang="en-IN" sz="3200" b="1" dirty="0">
                <a:latin typeface="Maven Pro" panose="020B0604020202020204" charset="0"/>
              </a:rPr>
              <a:t>Data Cleaning –</a:t>
            </a:r>
            <a:r>
              <a:rPr lang="en-IN" sz="3200" dirty="0">
                <a:latin typeface="Maven Pro" panose="020B0604020202020204" charset="0"/>
              </a:rPr>
              <a:t> Removing missing values, handling inconsistent formats, and filtering irrelevant records.</a:t>
            </a:r>
          </a:p>
          <a:p>
            <a:r>
              <a:rPr lang="en-IN" sz="3200" dirty="0">
                <a:latin typeface="Maven Pro" panose="020B0604020202020204" charset="0"/>
              </a:rPr>
              <a:t>🔹 </a:t>
            </a:r>
            <a:r>
              <a:rPr lang="en-IN" sz="3200" b="1" dirty="0">
                <a:latin typeface="Maven Pro" panose="020B0604020202020204" charset="0"/>
              </a:rPr>
              <a:t>Feature Selection – </a:t>
            </a:r>
            <a:r>
              <a:rPr lang="en-IN" sz="3200" dirty="0">
                <a:latin typeface="Maven Pro" panose="020B0604020202020204" charset="0"/>
              </a:rPr>
              <a:t>Identifying key factors that impact ROI (e.g., genre, star power, release country).</a:t>
            </a:r>
          </a:p>
          <a:p>
            <a:r>
              <a:rPr lang="en-IN" sz="3200" dirty="0">
                <a:latin typeface="Maven Pro" panose="020B0604020202020204" charset="0"/>
              </a:rPr>
              <a:t>🔹 </a:t>
            </a:r>
            <a:r>
              <a:rPr lang="en-IN" sz="3200" b="1" dirty="0">
                <a:latin typeface="Maven Pro" panose="020B0604020202020204" charset="0"/>
              </a:rPr>
              <a:t>User Interaction – </a:t>
            </a:r>
            <a:r>
              <a:rPr lang="en-IN" sz="3200" dirty="0">
                <a:latin typeface="Maven Pro" panose="020B0604020202020204" charset="0"/>
              </a:rPr>
              <a:t>Allowing dynamic user input for personalized predictions.</a:t>
            </a:r>
          </a:p>
          <a:p>
            <a:endParaRPr lang="en-IN" sz="3200" dirty="0">
              <a:latin typeface="Maven Pro" panose="020B060402020202020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15FE8E-E281-D293-5BA9-35895EBCF462}"/>
              </a:ext>
            </a:extLst>
          </p:cNvPr>
          <p:cNvSpPr txBox="1"/>
          <p:nvPr/>
        </p:nvSpPr>
        <p:spPr>
          <a:xfrm>
            <a:off x="9601200" y="1847791"/>
            <a:ext cx="7086600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latin typeface="Maven Pro" panose="020B0604020202020204" charset="0"/>
              </a:rPr>
              <a:t>📊 ROI Calculation:  </a:t>
            </a:r>
          </a:p>
          <a:p>
            <a:pPr>
              <a:lnSpc>
                <a:spcPct val="150000"/>
              </a:lnSpc>
            </a:pPr>
            <a:r>
              <a:rPr lang="en-IN" sz="3200" b="1" dirty="0">
                <a:latin typeface="Maven Pro" panose="020B0604020202020204" charset="0"/>
              </a:rPr>
              <a:t>   </a:t>
            </a:r>
            <a:r>
              <a:rPr lang="en-IN" sz="3200" dirty="0">
                <a:latin typeface="Maven Pro" panose="020B0604020202020204" charset="0"/>
              </a:rPr>
              <a:t> ROI = (Gross−Budget) / Budget</a:t>
            </a:r>
          </a:p>
          <a:p>
            <a:r>
              <a:rPr lang="en-IN" sz="3200" dirty="0">
                <a:latin typeface="Maven Pro" panose="020B0604020202020204" charset="0"/>
              </a:rPr>
              <a:t>  High ROI defined as the top 25% of movies.</a:t>
            </a:r>
          </a:p>
          <a:p>
            <a:endParaRPr lang="en-IN" sz="3200" dirty="0">
              <a:latin typeface="Maven Pro" panose="020B0604020202020204" charset="0"/>
            </a:endParaRPr>
          </a:p>
          <a:p>
            <a:r>
              <a:rPr lang="en-IN" sz="3200" dirty="0">
                <a:latin typeface="Maven Pro" panose="020B0604020202020204" charset="0"/>
              </a:rPr>
              <a:t>📈 Probability Analysis Compute probability of high ROI for:</a:t>
            </a:r>
          </a:p>
          <a:p>
            <a:r>
              <a:rPr lang="en-IN" sz="3200" dirty="0">
                <a:latin typeface="Maven Pro" panose="020B0604020202020204" charset="0"/>
              </a:rPr>
              <a:t>✅ Genre      ✅ Director</a:t>
            </a:r>
          </a:p>
          <a:p>
            <a:r>
              <a:rPr lang="en-IN" sz="3200" dirty="0">
                <a:latin typeface="Maven Pro" panose="020B0604020202020204" charset="0"/>
              </a:rPr>
              <a:t>✅ Writer     ✅ Star</a:t>
            </a:r>
          </a:p>
          <a:p>
            <a:r>
              <a:rPr lang="en-IN" sz="3200" dirty="0">
                <a:latin typeface="Maven Pro" panose="020B0604020202020204" charset="0"/>
              </a:rPr>
              <a:t>✅ Country   ✅ Rating</a:t>
            </a:r>
          </a:p>
          <a:p>
            <a:endParaRPr lang="en-IN" sz="3200" dirty="0">
              <a:latin typeface="Maven Pro" panose="020B0604020202020204" charset="0"/>
            </a:endParaRPr>
          </a:p>
          <a:p>
            <a:r>
              <a:rPr lang="en-IN" sz="3200" dirty="0">
                <a:latin typeface="Maven Pro" panose="020B0604020202020204" charset="0"/>
              </a:rPr>
              <a:t>🔢 User-Based ROI Prediction:</a:t>
            </a:r>
          </a:p>
          <a:p>
            <a:r>
              <a:rPr lang="en-IN" sz="3200" dirty="0">
                <a:latin typeface="Maven Pro" panose="020B0604020202020204" charset="0"/>
              </a:rPr>
              <a:t>	User enters movie parameters, system filters dataset, and calculates historical probability of success.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33A6C2C-DCCB-6E77-C277-6DC64A52624F}"/>
              </a:ext>
            </a:extLst>
          </p:cNvPr>
          <p:cNvSpPr/>
          <p:nvPr/>
        </p:nvSpPr>
        <p:spPr>
          <a:xfrm>
            <a:off x="9949274" y="2704014"/>
            <a:ext cx="6205126" cy="68688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9F240D-FA53-E2E8-242A-E4AED275F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BA35CD15-0E97-4A2D-6765-3A0ADDD16F07}"/>
              </a:ext>
            </a:extLst>
          </p:cNvPr>
          <p:cNvSpPr/>
          <p:nvPr/>
        </p:nvSpPr>
        <p:spPr>
          <a:xfrm flipH="1">
            <a:off x="-21771" y="-5443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304550-0E92-63AA-65B1-201FDBFEA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0600" y="1487125"/>
            <a:ext cx="16983075" cy="85907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92BC0E-FA9A-405A-9912-01BFD4B9A0CE}"/>
              </a:ext>
            </a:extLst>
          </p:cNvPr>
          <p:cNvSpPr txBox="1"/>
          <p:nvPr/>
        </p:nvSpPr>
        <p:spPr>
          <a:xfrm>
            <a:off x="685800" y="-5443"/>
            <a:ext cx="131216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Maven Pro Bold" panose="020B0604020202020204" charset="0"/>
              </a:rPr>
              <a:t>WORKING DATASET</a:t>
            </a:r>
            <a:endParaRPr lang="en-IN" sz="9000" dirty="0">
              <a:latin typeface="Maven Pro Bold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09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62B1296-F3DB-AA38-4493-A027F6EF4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7214"/>
            <a:ext cx="9296400" cy="10287000"/>
          </a:xfrm>
          <a:prstGeom prst="rect">
            <a:avLst/>
          </a:prstGeom>
        </p:spPr>
      </p:pic>
      <p:sp>
        <p:nvSpPr>
          <p:cNvPr id="22" name="Freeform 5">
            <a:extLst>
              <a:ext uri="{FF2B5EF4-FFF2-40B4-BE49-F238E27FC236}">
                <a16:creationId xmlns:a16="http://schemas.microsoft.com/office/drawing/2014/main" id="{DCAB9D48-D237-F72E-C693-DA6216693D76}"/>
              </a:ext>
            </a:extLst>
          </p:cNvPr>
          <p:cNvSpPr/>
          <p:nvPr/>
        </p:nvSpPr>
        <p:spPr>
          <a:xfrm flipH="1">
            <a:off x="0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7">
            <a:extLst>
              <a:ext uri="{FF2B5EF4-FFF2-40B4-BE49-F238E27FC236}">
                <a16:creationId xmlns:a16="http://schemas.microsoft.com/office/drawing/2014/main" id="{782CBE70-4516-6D49-9F09-0A0DF7436411}"/>
              </a:ext>
            </a:extLst>
          </p:cNvPr>
          <p:cNvSpPr/>
          <p:nvPr/>
        </p:nvSpPr>
        <p:spPr>
          <a:xfrm rot="5400000">
            <a:off x="16486840" y="8994747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FF168F0C-4C65-B406-CAC0-77465C592C7E}"/>
              </a:ext>
            </a:extLst>
          </p:cNvPr>
          <p:cNvSpPr/>
          <p:nvPr/>
        </p:nvSpPr>
        <p:spPr>
          <a:xfrm>
            <a:off x="17773650" y="7717120"/>
            <a:ext cx="51435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C9CB50-ABCB-38C5-03C4-025F8DCBCC6E}"/>
              </a:ext>
            </a:extLst>
          </p:cNvPr>
          <p:cNvSpPr txBox="1"/>
          <p:nvPr/>
        </p:nvSpPr>
        <p:spPr>
          <a:xfrm>
            <a:off x="438150" y="3390900"/>
            <a:ext cx="533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latin typeface="Maven Pro Bold" panose="020B0604020202020204" charset="0"/>
              </a:rPr>
              <a:t>WORKING CODE: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CD3A64-F5DF-AC5B-C189-87627C30C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D6C3D1BE-F649-EFC0-0D46-0F0ECF594958}"/>
              </a:ext>
            </a:extLst>
          </p:cNvPr>
          <p:cNvSpPr/>
          <p:nvPr/>
        </p:nvSpPr>
        <p:spPr>
          <a:xfrm flipH="1">
            <a:off x="-21771" y="-5443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D000EB3-3B8C-D94D-6398-278A663FE2CC}"/>
              </a:ext>
            </a:extLst>
          </p:cNvPr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0C01DE2A-2AF1-38FF-7D3A-B8B6E219244F}"/>
              </a:ext>
            </a:extLst>
          </p:cNvPr>
          <p:cNvSpPr/>
          <p:nvPr/>
        </p:nvSpPr>
        <p:spPr>
          <a:xfrm rot="5400000">
            <a:off x="15972490" y="900019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6AFC8A-20E8-04B9-C913-F63F8E138E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0"/>
            <a:ext cx="8651420" cy="10287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18D196-4FCB-E376-692E-09BF4E3F9400}"/>
              </a:ext>
            </a:extLst>
          </p:cNvPr>
          <p:cNvSpPr txBox="1"/>
          <p:nvPr/>
        </p:nvSpPr>
        <p:spPr>
          <a:xfrm>
            <a:off x="438150" y="3390900"/>
            <a:ext cx="533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latin typeface="Maven Pro Bold" panose="020B0604020202020204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237849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55914" y="1434367"/>
            <a:ext cx="14020800" cy="8032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200" b="1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Key Findings:</a:t>
            </a:r>
          </a:p>
          <a:p>
            <a:pPr algn="just">
              <a:lnSpc>
                <a:spcPts val="4200"/>
              </a:lnSpc>
            </a:pPr>
            <a:r>
              <a:rPr lang="en-US" sz="32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Feature-Wise Probability of High ROI</a:t>
            </a:r>
          </a:p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Genre:</a:t>
            </a:r>
            <a:r>
              <a:rPr lang="en-US" sz="32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Identifies the most profitable movie types.</a:t>
            </a:r>
          </a:p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Director &amp; Writer: </a:t>
            </a:r>
            <a:r>
              <a:rPr lang="en-US" sz="32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Highlights creators with a history of success.</a:t>
            </a:r>
          </a:p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Star Power: </a:t>
            </a:r>
            <a:r>
              <a:rPr lang="en-US" sz="32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Evaluates actors based on their past box office impact.</a:t>
            </a:r>
          </a:p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Country &amp; Rating: </a:t>
            </a:r>
            <a:r>
              <a:rPr lang="en-US" sz="32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Determines optimal market and target audience.</a:t>
            </a:r>
          </a:p>
          <a:p>
            <a:pPr algn="just">
              <a:lnSpc>
                <a:spcPts val="4200"/>
              </a:lnSpc>
            </a:pPr>
            <a:r>
              <a:rPr lang="en-US" sz="3200" b="1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Quantitative Analysis:</a:t>
            </a:r>
          </a:p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Top 25% ROI movies classified as ‘High ROI’.</a:t>
            </a:r>
          </a:p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32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User-Input Prediction: </a:t>
            </a:r>
          </a:p>
          <a:p>
            <a:pPr algn="just">
              <a:lnSpc>
                <a:spcPts val="4200"/>
              </a:lnSpc>
            </a:pPr>
            <a:r>
              <a:rPr lang="en-US" sz="32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      Calculates the probability of success for a given movie concept.</a:t>
            </a:r>
          </a:p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-US" sz="32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Data-Driven Insights: </a:t>
            </a:r>
          </a:p>
          <a:p>
            <a:pPr algn="just">
              <a:lnSpc>
                <a:spcPts val="4200"/>
              </a:lnSpc>
            </a:pPr>
            <a:r>
              <a:rPr lang="en-US" sz="32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        Helps producers make informed investment choices.</a:t>
            </a:r>
          </a:p>
          <a:p>
            <a:pPr algn="just">
              <a:lnSpc>
                <a:spcPts val="4200"/>
              </a:lnSpc>
            </a:pPr>
            <a:r>
              <a:rPr lang="en-US" sz="3200" b="1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Overall Impact</a:t>
            </a:r>
          </a:p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Enables risk minimization &amp; ROI maximization for movie production.</a:t>
            </a:r>
          </a:p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Support strategic decision-making based on historical performance.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038600" y="519059"/>
            <a:ext cx="7640663" cy="920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RESULT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1799290" y="900019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641</Words>
  <Application>Microsoft Office PowerPoint</Application>
  <PresentationFormat>Custom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Maven Pro Bold</vt:lpstr>
      <vt:lpstr>Maven Pro</vt:lpstr>
      <vt:lpstr>Arial</vt:lpstr>
      <vt:lpstr>Segoe UI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Ivory Black Simple Geometric Research Project Presentation</dc:title>
  <dc:creator>Jawahar S</dc:creator>
  <cp:lastModifiedBy>Jawahar S</cp:lastModifiedBy>
  <cp:revision>3</cp:revision>
  <dcterms:created xsi:type="dcterms:W3CDTF">2006-08-16T00:00:00Z</dcterms:created>
  <dcterms:modified xsi:type="dcterms:W3CDTF">2025-03-21T03:58:04Z</dcterms:modified>
  <dc:identifier>DAGiSyfMQRE</dc:identifier>
</cp:coreProperties>
</file>