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_rels/notesSlide1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17.xml.rels" ContentType="application/vnd.openxmlformats-package.relationships+xml"/>
  <Override PartName="/ppt/notesSlides/_rels/notesSlide11.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27.jpeg" ContentType="image/jpeg"/>
  <Override PartName="/ppt/media/image4.jpeg" ContentType="image/jpeg"/>
  <Override PartName="/ppt/media/image2.png" ContentType="image/png"/>
  <Override PartName="/ppt/media/image25.jpeg" ContentType="image/jpeg"/>
  <Override PartName="/ppt/media/image5.png" ContentType="image/png"/>
  <Override PartName="/ppt/media/image8.jpeg" ContentType="image/jpeg"/>
  <Override PartName="/ppt/media/image10.jpeg" ContentType="image/jpeg"/>
  <Override PartName="/ppt/media/image29.jpeg" ContentType="image/jpeg"/>
  <Override PartName="/ppt/media/image30.png" ContentType="image/png"/>
  <Override PartName="/ppt/media/image28.jpeg" ContentType="image/jpeg"/>
  <Override PartName="/ppt/media/image7.jpeg" ContentType="image/jpeg"/>
  <Override PartName="/ppt/media/image9.jpeg" ContentType="image/jpeg"/>
  <Override PartName="/ppt/media/image11.jpeg" ContentType="image/jpeg"/>
  <Override PartName="/ppt/media/image6.png" ContentType="image/png"/>
  <Override PartName="/ppt/media/image12.jpeg" ContentType="image/jpeg"/>
  <Override PartName="/ppt/media/image13.png" ContentType="image/png"/>
  <Override PartName="/ppt/media/image3.png" ContentType="image/png"/>
  <Override PartName="/ppt/media/image1.jpeg" ContentType="image/jpeg"/>
  <Override PartName="/ppt/media/image22.jpeg" ContentType="image/jpeg"/>
  <Override PartName="/ppt/media/image14.jpeg" ContentType="image/jpeg"/>
  <Override PartName="/ppt/media/image15.jpeg" ContentType="image/jpeg"/>
  <Override PartName="/ppt/media/image16.jpeg" ContentType="image/jpeg"/>
  <Override PartName="/ppt/media/image17.png" ContentType="image/png"/>
  <Override PartName="/ppt/media/image18.jpeg" ContentType="image/jpeg"/>
  <Override PartName="/ppt/media/image21.png" ContentType="image/png"/>
  <Override PartName="/ppt/media/image19.png" ContentType="image/png"/>
  <Override PartName="/ppt/media/image20.jpeg" ContentType="image/jpeg"/>
  <Override PartName="/ppt/media/image23.png" ContentType="image/png"/>
  <Override PartName="/ppt/media/image24.jpeg" ContentType="image/jpeg"/>
  <Override PartName="/ppt/media/image26.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192"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93"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94"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95"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96"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D691228D-961F-4CDF-9DF3-84FD00C8ADE6}"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685800" y="1143000"/>
            <a:ext cx="5483160" cy="3083040"/>
          </a:xfrm>
          <a:prstGeom prst="rect">
            <a:avLst/>
          </a:prstGeom>
        </p:spPr>
      </p:sp>
      <p:sp>
        <p:nvSpPr>
          <p:cNvPr id="277" name="PlaceHolder 2"/>
          <p:cNvSpPr>
            <a:spLocks noGrp="1"/>
          </p:cNvSpPr>
          <p:nvPr>
            <p:ph type="body"/>
          </p:nvPr>
        </p:nvSpPr>
        <p:spPr>
          <a:xfrm>
            <a:off x="685800" y="4400640"/>
            <a:ext cx="5483160" cy="3597120"/>
          </a:xfrm>
          <a:prstGeom prst="rect">
            <a:avLst/>
          </a:prstGeom>
        </p:spPr>
        <p:txBody>
          <a:bodyPr lIns="0" rIns="0" tIns="0" bIns="0">
            <a:noAutofit/>
          </a:bodyPr>
          <a:p>
            <a:endParaRPr b="0" lang="en-US" sz="2000" spc="-1" strike="noStrike">
              <a:latin typeface="Arial"/>
            </a:endParaRPr>
          </a:p>
        </p:txBody>
      </p:sp>
      <p:sp>
        <p:nvSpPr>
          <p:cNvPr id="278" name="CustomShape 3"/>
          <p:cNvSpPr/>
          <p:nvPr/>
        </p:nvSpPr>
        <p:spPr>
          <a:xfrm>
            <a:off x="3884760" y="8685360"/>
            <a:ext cx="2968560" cy="45540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F222AD5-F87E-4BFA-8356-BFA597968BAD}" type="slidenum">
              <a:rPr b="0" lang="en-US" sz="1200" spc="-1" strike="noStrike">
                <a:solidFill>
                  <a:srgbClr val="000000"/>
                </a:solidFill>
                <a:latin typeface="+mn-lt"/>
                <a:ea typeface="+mn-ea"/>
              </a:rPr>
              <a:t>&lt;number&gt;</a:t>
            </a:fld>
            <a:endParaRPr b="0" lang="en-US" sz="12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685800" y="1143000"/>
            <a:ext cx="5482440" cy="3082320"/>
          </a:xfrm>
          <a:prstGeom prst="rect">
            <a:avLst/>
          </a:prstGeom>
        </p:spPr>
      </p:sp>
      <p:sp>
        <p:nvSpPr>
          <p:cNvPr id="280" name="PlaceHolder 2"/>
          <p:cNvSpPr>
            <a:spLocks noGrp="1"/>
          </p:cNvSpPr>
          <p:nvPr>
            <p:ph type="body"/>
          </p:nvPr>
        </p:nvSpPr>
        <p:spPr>
          <a:xfrm>
            <a:off x="685800" y="4400640"/>
            <a:ext cx="5482440" cy="3596400"/>
          </a:xfrm>
          <a:prstGeom prst="rect">
            <a:avLst/>
          </a:prstGeom>
        </p:spPr>
        <p:txBody>
          <a:bodyPr lIns="0" rIns="0" tIns="0" bIns="0">
            <a:normAutofit/>
          </a:bodyPr>
          <a:p>
            <a:endParaRPr b="0" lang="en-US" sz="2000" spc="-1" strike="noStrike">
              <a:latin typeface="Arial"/>
            </a:endParaRPr>
          </a:p>
        </p:txBody>
      </p:sp>
      <p:sp>
        <p:nvSpPr>
          <p:cNvPr id="281" name="CustomShape 3"/>
          <p:cNvSpPr/>
          <p:nvPr/>
        </p:nvSpPr>
        <p:spPr>
          <a:xfrm>
            <a:off x="3884760" y="8685360"/>
            <a:ext cx="296784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C67C0EA-5DB9-4229-BD59-5C52B4C10234}" type="slidenum">
              <a:rPr b="0" lang="en-US" sz="1200" spc="-1" strike="noStrike">
                <a:solidFill>
                  <a:srgbClr val="000000"/>
                </a:solidFill>
                <a:latin typeface="+mn-lt"/>
                <a:ea typeface="+mn-ea"/>
              </a:rPr>
              <a:t>11</a:t>
            </a:fld>
            <a:endParaRPr b="0" lang="en-US" sz="12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685800" y="1143000"/>
            <a:ext cx="5482440" cy="3082320"/>
          </a:xfrm>
          <a:prstGeom prst="rect">
            <a:avLst/>
          </a:prstGeom>
        </p:spPr>
      </p:sp>
      <p:sp>
        <p:nvSpPr>
          <p:cNvPr id="283" name="PlaceHolder 2"/>
          <p:cNvSpPr>
            <a:spLocks noGrp="1"/>
          </p:cNvSpPr>
          <p:nvPr>
            <p:ph type="body"/>
          </p:nvPr>
        </p:nvSpPr>
        <p:spPr>
          <a:xfrm>
            <a:off x="685800" y="4400640"/>
            <a:ext cx="5482440" cy="3596400"/>
          </a:xfrm>
          <a:prstGeom prst="rect">
            <a:avLst/>
          </a:prstGeom>
        </p:spPr>
        <p:txBody>
          <a:bodyPr lIns="0" rIns="0" tIns="0" bIns="0">
            <a:normAutofit/>
          </a:bodyPr>
          <a:p>
            <a:endParaRPr b="0" lang="en-US" sz="2000" spc="-1" strike="noStrike">
              <a:latin typeface="Arial"/>
            </a:endParaRPr>
          </a:p>
        </p:txBody>
      </p:sp>
      <p:sp>
        <p:nvSpPr>
          <p:cNvPr id="284" name="CustomShape 3"/>
          <p:cNvSpPr/>
          <p:nvPr/>
        </p:nvSpPr>
        <p:spPr>
          <a:xfrm>
            <a:off x="3884760" y="8685360"/>
            <a:ext cx="296784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14B609E-478B-4077-B9DC-E7E6B25DED28}" type="slidenum">
              <a:rPr b="0" lang="en-US" sz="1200" spc="-1" strike="noStrike">
                <a:solidFill>
                  <a:srgbClr val="000000"/>
                </a:solidFill>
                <a:latin typeface="+mn-lt"/>
                <a:ea typeface="+mn-ea"/>
              </a:rPr>
              <a:t>12</a:t>
            </a:fld>
            <a:endParaRPr b="0" lang="en-US" sz="12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685800" y="1143000"/>
            <a:ext cx="5482440" cy="3082320"/>
          </a:xfrm>
          <a:prstGeom prst="rect">
            <a:avLst/>
          </a:prstGeom>
        </p:spPr>
      </p:sp>
      <p:sp>
        <p:nvSpPr>
          <p:cNvPr id="286" name="PlaceHolder 2"/>
          <p:cNvSpPr>
            <a:spLocks noGrp="1"/>
          </p:cNvSpPr>
          <p:nvPr>
            <p:ph type="body"/>
          </p:nvPr>
        </p:nvSpPr>
        <p:spPr>
          <a:xfrm>
            <a:off x="685800" y="4400640"/>
            <a:ext cx="5482440" cy="3596400"/>
          </a:xfrm>
          <a:prstGeom prst="rect">
            <a:avLst/>
          </a:prstGeom>
        </p:spPr>
        <p:txBody>
          <a:bodyPr lIns="0" rIns="0" tIns="0" bIns="0">
            <a:normAutofit/>
          </a:bodyPr>
          <a:p>
            <a:endParaRPr b="0" lang="en-US" sz="2000" spc="-1" strike="noStrike">
              <a:latin typeface="Arial"/>
            </a:endParaRPr>
          </a:p>
        </p:txBody>
      </p:sp>
      <p:sp>
        <p:nvSpPr>
          <p:cNvPr id="287" name="CustomShape 3"/>
          <p:cNvSpPr/>
          <p:nvPr/>
        </p:nvSpPr>
        <p:spPr>
          <a:xfrm>
            <a:off x="3884760" y="8685360"/>
            <a:ext cx="296784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534D1DF-366A-4305-87C7-C204740DFDBD}" type="slidenum">
              <a:rPr b="0" lang="en-US" sz="1200" spc="-1" strike="noStrike">
                <a:solidFill>
                  <a:srgbClr val="000000"/>
                </a:solidFill>
                <a:latin typeface="+mn-lt"/>
                <a:ea typeface="+mn-ea"/>
              </a:rPr>
              <a:t>13</a:t>
            </a:fld>
            <a:endParaRPr b="0" lang="en-US" sz="12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685800" y="1143000"/>
            <a:ext cx="5482440" cy="3082320"/>
          </a:xfrm>
          <a:prstGeom prst="rect">
            <a:avLst/>
          </a:prstGeom>
        </p:spPr>
      </p:sp>
      <p:sp>
        <p:nvSpPr>
          <p:cNvPr id="289" name="PlaceHolder 2"/>
          <p:cNvSpPr>
            <a:spLocks noGrp="1"/>
          </p:cNvSpPr>
          <p:nvPr>
            <p:ph type="body"/>
          </p:nvPr>
        </p:nvSpPr>
        <p:spPr>
          <a:xfrm>
            <a:off x="685800" y="4400640"/>
            <a:ext cx="5482440" cy="3596400"/>
          </a:xfrm>
          <a:prstGeom prst="rect">
            <a:avLst/>
          </a:prstGeom>
        </p:spPr>
        <p:txBody>
          <a:bodyPr lIns="0" rIns="0" tIns="0" bIns="0">
            <a:normAutofit/>
          </a:bodyPr>
          <a:p>
            <a:endParaRPr b="0" lang="en-US" sz="2000" spc="-1" strike="noStrike">
              <a:latin typeface="Arial"/>
            </a:endParaRPr>
          </a:p>
        </p:txBody>
      </p:sp>
      <p:sp>
        <p:nvSpPr>
          <p:cNvPr id="290" name="CustomShape 3"/>
          <p:cNvSpPr/>
          <p:nvPr/>
        </p:nvSpPr>
        <p:spPr>
          <a:xfrm>
            <a:off x="3884760" y="8685360"/>
            <a:ext cx="296784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F6B1255-4937-46B2-B17E-BBC2AEE7BA1F}" type="slidenum">
              <a:rPr b="0" lang="en-US" sz="1200" spc="-1" strike="noStrike">
                <a:solidFill>
                  <a:srgbClr val="000000"/>
                </a:solidFill>
                <a:latin typeface="+mn-lt"/>
                <a:ea typeface="+mn-ea"/>
              </a:rPr>
              <a:t>14</a:t>
            </a:fld>
            <a:endParaRPr b="0" lang="en-US" sz="12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685800" y="1143000"/>
            <a:ext cx="5482440" cy="3082320"/>
          </a:xfrm>
          <a:prstGeom prst="rect">
            <a:avLst/>
          </a:prstGeom>
        </p:spPr>
      </p:sp>
      <p:sp>
        <p:nvSpPr>
          <p:cNvPr id="292" name="PlaceHolder 2"/>
          <p:cNvSpPr>
            <a:spLocks noGrp="1"/>
          </p:cNvSpPr>
          <p:nvPr>
            <p:ph type="body"/>
          </p:nvPr>
        </p:nvSpPr>
        <p:spPr>
          <a:xfrm>
            <a:off x="685800" y="4400640"/>
            <a:ext cx="5482440" cy="3596400"/>
          </a:xfrm>
          <a:prstGeom prst="rect">
            <a:avLst/>
          </a:prstGeom>
        </p:spPr>
        <p:txBody>
          <a:bodyPr lIns="0" rIns="0" tIns="0" bIns="0">
            <a:normAutofit/>
          </a:bodyPr>
          <a:p>
            <a:endParaRPr b="0" lang="en-US" sz="2000" spc="-1" strike="noStrike">
              <a:latin typeface="Arial"/>
            </a:endParaRPr>
          </a:p>
        </p:txBody>
      </p:sp>
      <p:sp>
        <p:nvSpPr>
          <p:cNvPr id="293" name="CustomShape 3"/>
          <p:cNvSpPr/>
          <p:nvPr/>
        </p:nvSpPr>
        <p:spPr>
          <a:xfrm>
            <a:off x="3884760" y="8685360"/>
            <a:ext cx="296784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59F9EA6-6D7E-44F0-95F4-E7EFAEC8E5C5}" type="slidenum">
              <a:rPr b="0" lang="en-US" sz="1200" spc="-1" strike="noStrike">
                <a:solidFill>
                  <a:srgbClr val="000000"/>
                </a:solidFill>
                <a:latin typeface="+mn-lt"/>
                <a:ea typeface="+mn-ea"/>
              </a:rPr>
              <a:t>15</a:t>
            </a:fld>
            <a:endParaRPr b="0" lang="en-US" sz="12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685800" y="1143000"/>
            <a:ext cx="5482440" cy="3082320"/>
          </a:xfrm>
          <a:prstGeom prst="rect">
            <a:avLst/>
          </a:prstGeom>
        </p:spPr>
      </p:sp>
      <p:sp>
        <p:nvSpPr>
          <p:cNvPr id="295" name="PlaceHolder 2"/>
          <p:cNvSpPr>
            <a:spLocks noGrp="1"/>
          </p:cNvSpPr>
          <p:nvPr>
            <p:ph type="body"/>
          </p:nvPr>
        </p:nvSpPr>
        <p:spPr>
          <a:xfrm>
            <a:off x="685800" y="4400640"/>
            <a:ext cx="5482440" cy="3596400"/>
          </a:xfrm>
          <a:prstGeom prst="rect">
            <a:avLst/>
          </a:prstGeom>
        </p:spPr>
        <p:txBody>
          <a:bodyPr lIns="0" rIns="0" tIns="0" bIns="0">
            <a:normAutofit/>
          </a:bodyPr>
          <a:p>
            <a:endParaRPr b="0" lang="en-US" sz="2000" spc="-1" strike="noStrike">
              <a:latin typeface="Arial"/>
            </a:endParaRPr>
          </a:p>
        </p:txBody>
      </p:sp>
      <p:sp>
        <p:nvSpPr>
          <p:cNvPr id="296" name="CustomShape 3"/>
          <p:cNvSpPr/>
          <p:nvPr/>
        </p:nvSpPr>
        <p:spPr>
          <a:xfrm>
            <a:off x="3884760" y="8685360"/>
            <a:ext cx="296784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EDB01D4-66A0-41A0-AF7F-C9EB960283DF}" type="slidenum">
              <a:rPr b="0" lang="en-US" sz="1200" spc="-1" strike="noStrike">
                <a:solidFill>
                  <a:srgbClr val="000000"/>
                </a:solidFill>
                <a:latin typeface="+mn-lt"/>
                <a:ea typeface="+mn-ea"/>
              </a:rPr>
              <a:t>16</a:t>
            </a:fld>
            <a:endParaRPr b="0" lang="en-US" sz="12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Img"/>
          </p:nvPr>
        </p:nvSpPr>
        <p:spPr>
          <a:xfrm>
            <a:off x="685800" y="1143000"/>
            <a:ext cx="5482440" cy="3082320"/>
          </a:xfrm>
          <a:prstGeom prst="rect">
            <a:avLst/>
          </a:prstGeom>
        </p:spPr>
      </p:sp>
      <p:sp>
        <p:nvSpPr>
          <p:cNvPr id="298" name="PlaceHolder 2"/>
          <p:cNvSpPr>
            <a:spLocks noGrp="1"/>
          </p:cNvSpPr>
          <p:nvPr>
            <p:ph type="body"/>
          </p:nvPr>
        </p:nvSpPr>
        <p:spPr>
          <a:xfrm>
            <a:off x="685800" y="4400640"/>
            <a:ext cx="5482440" cy="3596400"/>
          </a:xfrm>
          <a:prstGeom prst="rect">
            <a:avLst/>
          </a:prstGeom>
        </p:spPr>
        <p:txBody>
          <a:bodyPr lIns="0" rIns="0" tIns="0" bIns="0">
            <a:normAutofit/>
          </a:bodyPr>
          <a:p>
            <a:endParaRPr b="0" lang="en-US" sz="2000" spc="-1" strike="noStrike">
              <a:latin typeface="Arial"/>
            </a:endParaRPr>
          </a:p>
        </p:txBody>
      </p:sp>
      <p:sp>
        <p:nvSpPr>
          <p:cNvPr id="299" name="CustomShape 3"/>
          <p:cNvSpPr/>
          <p:nvPr/>
        </p:nvSpPr>
        <p:spPr>
          <a:xfrm>
            <a:off x="3884760" y="8685360"/>
            <a:ext cx="296784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929316E-2B9A-4EBF-936B-4B7B6619B923}" type="slidenum">
              <a:rPr b="0" lang="en-US" sz="1200" spc="-1" strike="noStrike">
                <a:solidFill>
                  <a:srgbClr val="000000"/>
                </a:solidFill>
                <a:latin typeface="+mn-lt"/>
                <a:ea typeface="+mn-ea"/>
              </a:rPr>
              <a:t>17</a:t>
            </a:fld>
            <a:endParaRPr b="0" lang="en-US" sz="12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685800" y="1143000"/>
            <a:ext cx="5482440" cy="3082320"/>
          </a:xfrm>
          <a:prstGeom prst="rect">
            <a:avLst/>
          </a:prstGeom>
        </p:spPr>
      </p:sp>
      <p:sp>
        <p:nvSpPr>
          <p:cNvPr id="301" name="PlaceHolder 2"/>
          <p:cNvSpPr>
            <a:spLocks noGrp="1"/>
          </p:cNvSpPr>
          <p:nvPr>
            <p:ph type="body"/>
          </p:nvPr>
        </p:nvSpPr>
        <p:spPr>
          <a:xfrm>
            <a:off x="685800" y="4400640"/>
            <a:ext cx="5482440" cy="3596400"/>
          </a:xfrm>
          <a:prstGeom prst="rect">
            <a:avLst/>
          </a:prstGeom>
        </p:spPr>
        <p:txBody>
          <a:bodyPr lIns="0" rIns="0" tIns="0" bIns="0">
            <a:normAutofit/>
          </a:bodyPr>
          <a:p>
            <a:endParaRPr b="0" lang="en-US" sz="2000" spc="-1" strike="noStrike">
              <a:latin typeface="Arial"/>
            </a:endParaRPr>
          </a:p>
        </p:txBody>
      </p:sp>
      <p:sp>
        <p:nvSpPr>
          <p:cNvPr id="302" name="CustomShape 3"/>
          <p:cNvSpPr/>
          <p:nvPr/>
        </p:nvSpPr>
        <p:spPr>
          <a:xfrm>
            <a:off x="3884760" y="8685360"/>
            <a:ext cx="296784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6CF5586-2BA2-4621-B825-6FDC1F184E62}" type="slidenum">
              <a:rPr b="0" lang="en-US" sz="1200" spc="-1" strike="noStrike">
                <a:solidFill>
                  <a:srgbClr val="000000"/>
                </a:solidFill>
                <a:latin typeface="+mn-lt"/>
                <a:ea typeface="+mn-ea"/>
              </a:rPr>
              <a:t>18</a:t>
            </a:fld>
            <a:endParaRPr b="0" lang="en-US" sz="12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Img"/>
          </p:nvPr>
        </p:nvSpPr>
        <p:spPr>
          <a:xfrm>
            <a:off x="685800" y="1143000"/>
            <a:ext cx="5482440" cy="3082320"/>
          </a:xfrm>
          <a:prstGeom prst="rect">
            <a:avLst/>
          </a:prstGeom>
        </p:spPr>
      </p:sp>
      <p:sp>
        <p:nvSpPr>
          <p:cNvPr id="304" name="PlaceHolder 2"/>
          <p:cNvSpPr>
            <a:spLocks noGrp="1"/>
          </p:cNvSpPr>
          <p:nvPr>
            <p:ph type="body"/>
          </p:nvPr>
        </p:nvSpPr>
        <p:spPr>
          <a:xfrm>
            <a:off x="685800" y="4400640"/>
            <a:ext cx="5482440" cy="3596400"/>
          </a:xfrm>
          <a:prstGeom prst="rect">
            <a:avLst/>
          </a:prstGeom>
        </p:spPr>
        <p:txBody>
          <a:bodyPr lIns="0" rIns="0" tIns="0" bIns="0">
            <a:normAutofit/>
          </a:bodyPr>
          <a:p>
            <a:endParaRPr b="0" lang="en-US" sz="2000" spc="-1" strike="noStrike">
              <a:latin typeface="Arial"/>
            </a:endParaRPr>
          </a:p>
        </p:txBody>
      </p:sp>
      <p:sp>
        <p:nvSpPr>
          <p:cNvPr id="305" name="CustomShape 3"/>
          <p:cNvSpPr/>
          <p:nvPr/>
        </p:nvSpPr>
        <p:spPr>
          <a:xfrm>
            <a:off x="3884760" y="8685360"/>
            <a:ext cx="2967840" cy="4546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14B870B-0065-4A88-A883-1DD295B63A00}" type="slidenum">
              <a:rPr b="0" lang="en-US" sz="1200" spc="-1" strike="noStrike">
                <a:solidFill>
                  <a:srgbClr val="000000"/>
                </a:solidFill>
                <a:latin typeface="+mn-lt"/>
                <a:ea typeface="+mn-ea"/>
              </a:rPr>
              <a:t>19</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4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0"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8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8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8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9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a:t>
            </a:r>
            <a:r>
              <a:rPr b="0" lang="en-US" sz="4400" spc="-1" strike="noStrike">
                <a:latin typeface="Arial"/>
              </a:rPr>
              <a:t>title text 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15" name="PlaceHolder 2"/>
          <p:cNvSpPr>
            <a:spLocks noGrp="1"/>
          </p:cNvSpPr>
          <p:nvPr>
            <p:ph type="body"/>
          </p:nvPr>
        </p:nvSpPr>
        <p:spPr>
          <a:xfrm>
            <a:off x="60948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16" name="PlaceHolder 3"/>
          <p:cNvSpPr>
            <a:spLocks noGrp="1"/>
          </p:cNvSpPr>
          <p:nvPr>
            <p:ph type="body"/>
          </p:nvPr>
        </p:nvSpPr>
        <p:spPr>
          <a:xfrm>
            <a:off x="6231960" y="1604520"/>
            <a:ext cx="535392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54"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png"/><Relationship Id="rId3" Type="http://schemas.openxmlformats.org/officeDocument/2006/relationships/slideLayout" Target="../slideLayouts/slideLayout1.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png"/><Relationship Id="rId3" Type="http://schemas.openxmlformats.org/officeDocument/2006/relationships/slideLayout" Target="../slideLayouts/slideLayout1.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png"/><Relationship Id="rId3" Type="http://schemas.openxmlformats.org/officeDocument/2006/relationships/slideLayout" Target="../slideLayouts/slideLayout1.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slideLayout" Target="../slideLayouts/slideLayout1.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8.jpe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slideLayout" Target="../slideLayouts/slideLayout53.xml"/>
</Relationships>
</file>

<file path=ppt/slides/_rels/slide9.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7" name="CustomShape 1"/>
          <p:cNvSpPr/>
          <p:nvPr/>
        </p:nvSpPr>
        <p:spPr>
          <a:xfrm rot="21588000">
            <a:off x="1649880" y="1846440"/>
            <a:ext cx="10055520" cy="4076640"/>
          </a:xfrm>
          <a:prstGeom prst="rect">
            <a:avLst/>
          </a:prstGeom>
          <a:solidFill>
            <a:srgbClr val="00b0f0"/>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98" name="CustomShape 2"/>
          <p:cNvSpPr/>
          <p:nvPr/>
        </p:nvSpPr>
        <p:spPr>
          <a:xfrm>
            <a:off x="3068280" y="386640"/>
            <a:ext cx="8858880" cy="638280"/>
          </a:xfrm>
          <a:prstGeom prst="rect">
            <a:avLst/>
          </a:prstGeom>
          <a:noFill/>
          <a:ln>
            <a:noFill/>
          </a:ln>
        </p:spPr>
        <p:style>
          <a:lnRef idx="0"/>
          <a:fillRef idx="0"/>
          <a:effectRef idx="0"/>
          <a:fontRef idx="minor"/>
        </p:style>
        <p:txBody>
          <a:bodyPr lIns="90000" rIns="90000" tIns="45000" bIns="45000">
            <a:spAutoFit/>
          </a:bodyPr>
          <a:p>
            <a:pPr algn="ctr">
              <a:lnSpc>
                <a:spcPct val="100000"/>
              </a:lnSpc>
            </a:pPr>
            <a:endParaRPr b="0" lang="en-US" sz="1800" spc="-1" strike="noStrike">
              <a:latin typeface="Arial"/>
            </a:endParaRPr>
          </a:p>
          <a:p>
            <a:pPr algn="ctr">
              <a:lnSpc>
                <a:spcPct val="100000"/>
              </a:lnSpc>
            </a:pPr>
            <a:endParaRPr b="0" lang="en-US" sz="1800" spc="-1" strike="noStrike">
              <a:latin typeface="Arial"/>
            </a:endParaRPr>
          </a:p>
        </p:txBody>
      </p:sp>
      <p:sp>
        <p:nvSpPr>
          <p:cNvPr id="199" name="CustomShape 3"/>
          <p:cNvSpPr/>
          <p:nvPr/>
        </p:nvSpPr>
        <p:spPr>
          <a:xfrm>
            <a:off x="2011680" y="3872160"/>
            <a:ext cx="4794480" cy="17056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52" strike="noStrike">
                <a:solidFill>
                  <a:srgbClr val="0d0d0d"/>
                </a:solidFill>
                <a:latin typeface="Times New Roman"/>
                <a:ea typeface="DejaVu Sans"/>
              </a:rPr>
              <a:t>Guided by :</a:t>
            </a:r>
            <a:endParaRPr b="0" lang="en-US" sz="2200" spc="-1" strike="noStrike">
              <a:latin typeface="Arial"/>
            </a:endParaRPr>
          </a:p>
          <a:p>
            <a:pPr>
              <a:lnSpc>
                <a:spcPct val="100000"/>
              </a:lnSpc>
            </a:pPr>
            <a:r>
              <a:rPr b="0" lang="en-GB" sz="2200" spc="-1" strike="noStrike">
                <a:solidFill>
                  <a:srgbClr val="000000"/>
                </a:solidFill>
                <a:latin typeface="Times New Roman"/>
                <a:ea typeface="DejaVu Sans"/>
              </a:rPr>
              <a:t>G. Muthulakshmi MCA</a:t>
            </a:r>
            <a:endParaRPr b="0" lang="en-US" sz="2200" spc="-1" strike="noStrike">
              <a:latin typeface="Arial"/>
            </a:endParaRPr>
          </a:p>
          <a:p>
            <a:pPr>
              <a:lnSpc>
                <a:spcPct val="100000"/>
              </a:lnSpc>
            </a:pPr>
            <a:r>
              <a:rPr b="0" lang="en-GB" sz="2200" spc="-1" strike="noStrike">
                <a:solidFill>
                  <a:srgbClr val="000000"/>
                </a:solidFill>
                <a:latin typeface="Times New Roman"/>
                <a:ea typeface="DejaVu Sans"/>
              </a:rPr>
              <a:t>Assissant Professor</a:t>
            </a:r>
            <a:endParaRPr b="0" lang="en-US" sz="2200" spc="-1" strike="noStrike">
              <a:latin typeface="Arial"/>
            </a:endParaRPr>
          </a:p>
          <a:p>
            <a:pPr>
              <a:lnSpc>
                <a:spcPct val="100000"/>
              </a:lnSpc>
            </a:pPr>
            <a:r>
              <a:rPr b="0" lang="en-GB" sz="2000" spc="-1" strike="noStrike">
                <a:solidFill>
                  <a:srgbClr val="000000"/>
                </a:solidFill>
                <a:latin typeface="Times New Roman"/>
                <a:ea typeface="DejaVu Sans"/>
              </a:rPr>
              <a:t>MCA</a:t>
            </a:r>
            <a:endParaRPr b="0" lang="en-US" sz="2000" spc="-1" strike="noStrike">
              <a:latin typeface="Arial"/>
            </a:endParaRPr>
          </a:p>
          <a:p>
            <a:pPr>
              <a:lnSpc>
                <a:spcPct val="100000"/>
              </a:lnSpc>
            </a:pPr>
            <a:endParaRPr b="0" lang="en-US" sz="2000" spc="-1" strike="noStrike">
              <a:latin typeface="Arial"/>
            </a:endParaRPr>
          </a:p>
        </p:txBody>
      </p:sp>
      <p:sp>
        <p:nvSpPr>
          <p:cNvPr id="200" name="CustomShape 4"/>
          <p:cNvSpPr/>
          <p:nvPr/>
        </p:nvSpPr>
        <p:spPr>
          <a:xfrm>
            <a:off x="8229600" y="3843000"/>
            <a:ext cx="4330800" cy="1460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200" spc="-1" strike="noStrike">
                <a:solidFill>
                  <a:srgbClr val="000000"/>
                </a:solidFill>
                <a:latin typeface="Times New Roman"/>
                <a:ea typeface="DejaVu Sans"/>
              </a:rPr>
              <a:t>Presented  by:</a:t>
            </a:r>
            <a:endParaRPr b="0" lang="en-US" sz="2200" spc="-1" strike="noStrike">
              <a:latin typeface="Arial"/>
            </a:endParaRPr>
          </a:p>
          <a:p>
            <a:pPr>
              <a:lnSpc>
                <a:spcPct val="100000"/>
              </a:lnSpc>
            </a:pPr>
            <a:r>
              <a:rPr b="0" lang="en-US" sz="2200" spc="-1" strike="noStrike">
                <a:solidFill>
                  <a:srgbClr val="000000"/>
                </a:solidFill>
                <a:latin typeface="Times New Roman"/>
                <a:ea typeface="DejaVu Sans"/>
              </a:rPr>
              <a:t>Jawahar R  II-MCA</a:t>
            </a:r>
            <a:endParaRPr b="0" lang="en-US" sz="2200" spc="-1" strike="noStrike">
              <a:latin typeface="Arial"/>
            </a:endParaRPr>
          </a:p>
          <a:p>
            <a:pPr>
              <a:lnSpc>
                <a:spcPct val="100000"/>
              </a:lnSpc>
            </a:pPr>
            <a:r>
              <a:rPr b="0" lang="en-US" sz="2300" spc="-1" strike="noStrike">
                <a:solidFill>
                  <a:srgbClr val="000000"/>
                </a:solidFill>
                <a:latin typeface="Times New Roman"/>
                <a:ea typeface="DejaVu Sans"/>
              </a:rPr>
              <a:t>(23205024)</a:t>
            </a:r>
            <a:br/>
            <a:endParaRPr b="0" lang="en-US" sz="2300" spc="-1" strike="noStrike">
              <a:latin typeface="Arial"/>
            </a:endParaRPr>
          </a:p>
        </p:txBody>
      </p:sp>
      <p:sp>
        <p:nvSpPr>
          <p:cNvPr id="201" name="CustomShape 5"/>
          <p:cNvSpPr/>
          <p:nvPr/>
        </p:nvSpPr>
        <p:spPr>
          <a:xfrm>
            <a:off x="2996280" y="2205720"/>
            <a:ext cx="7699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2200" spc="-1" strike="noStrike">
                <a:solidFill>
                  <a:srgbClr val="000000"/>
                </a:solidFill>
                <a:latin typeface="Times New Roman"/>
                <a:ea typeface="DejaVu Sans"/>
              </a:rPr>
              <a:t>SMART METER WITH GATEWAY COMMUNICATION</a:t>
            </a:r>
            <a:endParaRPr b="0" lang="en-US" sz="2200" spc="-1" strike="noStrike">
              <a:latin typeface="Arial"/>
            </a:endParaRPr>
          </a:p>
        </p:txBody>
      </p:sp>
      <p:sp>
        <p:nvSpPr>
          <p:cNvPr id="202" name="CustomShape 6"/>
          <p:cNvSpPr/>
          <p:nvPr/>
        </p:nvSpPr>
        <p:spPr>
          <a:xfrm>
            <a:off x="4098600" y="2814480"/>
            <a:ext cx="50425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52" strike="noStrike">
                <a:solidFill>
                  <a:srgbClr val="000000"/>
                </a:solidFill>
                <a:latin typeface="Times New Roman"/>
                <a:ea typeface="DejaVu Sans"/>
              </a:rPr>
              <a:t>MASTER OF COMPUTER APPLICATION</a:t>
            </a:r>
            <a:endParaRPr b="0" lang="en-US" sz="2000" spc="-1" strike="noStrike">
              <a:latin typeface="Arial"/>
            </a:endParaRPr>
          </a:p>
        </p:txBody>
      </p:sp>
      <p:sp>
        <p:nvSpPr>
          <p:cNvPr id="203" name="CustomShape 7"/>
          <p:cNvSpPr/>
          <p:nvPr/>
        </p:nvSpPr>
        <p:spPr>
          <a:xfrm>
            <a:off x="1211040" y="1180800"/>
            <a:ext cx="9766800" cy="63828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04" name="CustomShape 8"/>
          <p:cNvSpPr/>
          <p:nvPr/>
        </p:nvSpPr>
        <p:spPr>
          <a:xfrm>
            <a:off x="457200" y="0"/>
            <a:ext cx="827640" cy="479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45000" rIns="45000" tIns="90000" bIns="90000" anchor="ctr" vert="vert270" rot="16200000">
            <a:noAutofit/>
          </a:bodyPr>
          <a:p>
            <a:pPr algn="ctr">
              <a:lnSpc>
                <a:spcPct val="100000"/>
              </a:lnSpc>
            </a:pPr>
            <a:r>
              <a:rPr b="0" lang="en-US" sz="3200" spc="-1" strike="noStrike">
                <a:solidFill>
                  <a:srgbClr val="ffffff"/>
                </a:solidFill>
                <a:latin typeface="Times New Roman"/>
                <a:ea typeface="DejaVu Sans"/>
              </a:rPr>
              <a:t>FINAL VIVA -VOICE</a:t>
            </a:r>
            <a:endParaRPr b="0" lang="en-US" sz="3200" spc="-1" strike="noStrike">
              <a:latin typeface="Arial"/>
            </a:endParaRPr>
          </a:p>
        </p:txBody>
      </p:sp>
      <p:pic>
        <p:nvPicPr>
          <p:cNvPr id="205" name="" descr=""/>
          <p:cNvPicPr/>
          <p:nvPr/>
        </p:nvPicPr>
        <p:blipFill>
          <a:blip r:embed="rId2"/>
          <a:stretch/>
        </p:blipFill>
        <p:spPr>
          <a:xfrm>
            <a:off x="1829160" y="281880"/>
            <a:ext cx="8592120" cy="1269720"/>
          </a:xfrm>
          <a:prstGeom prst="rect">
            <a:avLst/>
          </a:prstGeom>
          <a:ln>
            <a:noFill/>
          </a:ln>
        </p:spPr>
      </p:pic>
      <p:pic>
        <p:nvPicPr>
          <p:cNvPr id="206" name="Picture 14_0" descr="Description: Description: http://3.bp.blogspot.com/-jc9s0jwkiHQ/UFEx20uanCI/AAAAAAAABrU/ac-5q1DwvEM/s1600/anna_university_logo.png"/>
          <p:cNvPicPr/>
          <p:nvPr/>
        </p:nvPicPr>
        <p:blipFill>
          <a:blip r:embed="rId3"/>
          <a:stretch/>
        </p:blipFill>
        <p:spPr>
          <a:xfrm>
            <a:off x="10602000" y="274680"/>
            <a:ext cx="1244520" cy="118548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6" name="CustomShape 1"/>
          <p:cNvSpPr/>
          <p:nvPr/>
        </p:nvSpPr>
        <p:spPr>
          <a:xfrm>
            <a:off x="609480" y="136440"/>
            <a:ext cx="5674680" cy="757080"/>
          </a:xfrm>
          <a:prstGeom prst="rect">
            <a:avLst/>
          </a:prstGeom>
          <a:noFill/>
          <a:ln>
            <a:noFill/>
          </a:ln>
        </p:spPr>
        <p:style>
          <a:lnRef idx="0"/>
          <a:fillRef idx="0"/>
          <a:effectRef idx="0"/>
          <a:fontRef idx="minor"/>
        </p:style>
      </p:sp>
      <p:sp>
        <p:nvSpPr>
          <p:cNvPr id="237" name="CustomShape 2"/>
          <p:cNvSpPr/>
          <p:nvPr/>
        </p:nvSpPr>
        <p:spPr>
          <a:xfrm>
            <a:off x="731520" y="1005840"/>
            <a:ext cx="10969560" cy="5622480"/>
          </a:xfrm>
          <a:prstGeom prst="rect">
            <a:avLst/>
          </a:prstGeom>
          <a:noFill/>
          <a:ln>
            <a:noFill/>
          </a:ln>
        </p:spPr>
        <p:style>
          <a:lnRef idx="0"/>
          <a:fillRef idx="0"/>
          <a:effectRef idx="0"/>
          <a:fontRef idx="minor"/>
        </p:style>
        <p:txBody>
          <a:bodyPr lIns="90000" rIns="90000" tIns="45000" bIns="45000">
            <a:noAutofit/>
          </a:bodyPr>
          <a:p>
            <a:pPr>
              <a:lnSpc>
                <a:spcPct val="150000"/>
              </a:lnSpc>
              <a:spcBef>
                <a:spcPts val="400"/>
              </a:spcBef>
              <a:tabLst>
                <a:tab algn="l" pos="0"/>
              </a:tabLst>
            </a:pPr>
            <a:endParaRPr b="0" lang="en-US" sz="1800" spc="-1" strike="noStrike">
              <a:latin typeface="Arial"/>
            </a:endParaRPr>
          </a:p>
          <a:p>
            <a:pPr marL="343080" indent="-339840">
              <a:lnSpc>
                <a:spcPct val="150000"/>
              </a:lnSpc>
              <a:spcBef>
                <a:spcPts val="400"/>
              </a:spcBef>
              <a:buClr>
                <a:srgbClr val="000000"/>
              </a:buClr>
              <a:buFont typeface="Calibri"/>
              <a:buAutoNum type="arabicPeriod"/>
              <a:tabLst>
                <a:tab algn="l" pos="0"/>
              </a:tabLst>
            </a:pPr>
            <a:r>
              <a:rPr b="1" lang="en-GB" sz="2000" spc="-1" strike="noStrike">
                <a:solidFill>
                  <a:srgbClr val="000000"/>
                </a:solidFill>
                <a:latin typeface="Times New Roman"/>
                <a:ea typeface="DejaVu Sans"/>
              </a:rPr>
              <a:t>Sensor-Based Data Acquisition:</a:t>
            </a:r>
            <a:endParaRPr b="0" lang="en-US" sz="2000" spc="-1" strike="noStrike">
              <a:latin typeface="Arial"/>
            </a:endParaRPr>
          </a:p>
          <a:p>
            <a:pPr lvl="1" marL="743040" indent="-282600">
              <a:lnSpc>
                <a:spcPct val="150000"/>
              </a:lnSpc>
              <a:spcBef>
                <a:spcPts val="400"/>
              </a:spcBef>
              <a:buClr>
                <a:srgbClr val="000000"/>
              </a:buClr>
              <a:buFont typeface="Calibri"/>
              <a:buAutoNum type="arabicPeriod"/>
              <a:tabLst>
                <a:tab algn="l" pos="0"/>
              </a:tabLst>
            </a:pPr>
            <a:r>
              <a:rPr b="0" lang="en-GB" sz="2000" spc="-1" strike="noStrike">
                <a:solidFill>
                  <a:srgbClr val="000000"/>
                </a:solidFill>
                <a:latin typeface="Times New Roman"/>
                <a:ea typeface="DejaVu Sans"/>
              </a:rPr>
              <a:t>Sensors collect raw data continuously at regular intervals (e.g., every 1 seconds).</a:t>
            </a:r>
            <a:endParaRPr b="0" lang="en-US" sz="2000" spc="-1" strike="noStrike">
              <a:latin typeface="Arial"/>
            </a:endParaRPr>
          </a:p>
          <a:p>
            <a:pPr lvl="1" marL="743040" indent="-282600">
              <a:lnSpc>
                <a:spcPct val="150000"/>
              </a:lnSpc>
              <a:spcBef>
                <a:spcPts val="400"/>
              </a:spcBef>
              <a:buClr>
                <a:srgbClr val="000000"/>
              </a:buClr>
              <a:buFont typeface="Calibri"/>
              <a:buAutoNum type="arabicPeriod"/>
              <a:tabLst>
                <a:tab algn="l" pos="0"/>
              </a:tabLst>
            </a:pPr>
            <a:r>
              <a:rPr b="0" lang="en-GB" sz="2000" spc="-1" strike="noStrike">
                <a:solidFill>
                  <a:srgbClr val="000000"/>
                </a:solidFill>
                <a:latin typeface="Times New Roman"/>
                <a:ea typeface="DejaVu Sans"/>
              </a:rPr>
              <a:t>The STM32F446RE reads values using </a:t>
            </a:r>
            <a:r>
              <a:rPr b="1" lang="en-GB" sz="2000" spc="-1" strike="noStrike">
                <a:solidFill>
                  <a:srgbClr val="000000"/>
                </a:solidFill>
                <a:latin typeface="Times New Roman"/>
                <a:ea typeface="DejaVu Sans"/>
              </a:rPr>
              <a:t>I2C, UART,  GPIO communication</a:t>
            </a:r>
            <a:r>
              <a:rPr b="0" lang="en-GB" sz="2000" spc="-1" strike="noStrike">
                <a:solidFill>
                  <a:srgbClr val="000000"/>
                </a:solidFill>
                <a:latin typeface="Times New Roman"/>
                <a:ea typeface="DejaVu Sans"/>
              </a:rPr>
              <a:t>.</a:t>
            </a:r>
            <a:endParaRPr b="0" lang="en-US" sz="2000" spc="-1" strike="noStrike">
              <a:latin typeface="Arial"/>
            </a:endParaRPr>
          </a:p>
          <a:p>
            <a:pPr marL="343080" indent="-339840">
              <a:lnSpc>
                <a:spcPct val="150000"/>
              </a:lnSpc>
              <a:spcBef>
                <a:spcPts val="400"/>
              </a:spcBef>
              <a:buClr>
                <a:srgbClr val="000000"/>
              </a:buClr>
              <a:buFont typeface="Calibri"/>
              <a:buAutoNum type="arabicPeriod"/>
              <a:tabLst>
                <a:tab algn="l" pos="0"/>
              </a:tabLst>
            </a:pPr>
            <a:r>
              <a:rPr b="1" lang="en-GB" sz="2000" spc="-1" strike="noStrike">
                <a:solidFill>
                  <a:srgbClr val="000000"/>
                </a:solidFill>
                <a:latin typeface="Times New Roman"/>
                <a:ea typeface="DejaVu Sans"/>
              </a:rPr>
              <a:t>Real-Time Data Storage &amp; Transmission:</a:t>
            </a:r>
            <a:endParaRPr b="0" lang="en-US" sz="2000" spc="-1" strike="noStrike">
              <a:latin typeface="Arial"/>
            </a:endParaRPr>
          </a:p>
          <a:p>
            <a:pPr lvl="1" marL="743040" indent="-282600">
              <a:lnSpc>
                <a:spcPct val="150000"/>
              </a:lnSpc>
              <a:spcBef>
                <a:spcPts val="400"/>
              </a:spcBef>
              <a:buClr>
                <a:srgbClr val="000000"/>
              </a:buClr>
              <a:buFont typeface="Calibri"/>
              <a:buAutoNum type="arabicPeriod"/>
              <a:tabLst>
                <a:tab algn="l" pos="0"/>
              </a:tabLst>
            </a:pPr>
            <a:r>
              <a:rPr b="0" lang="en-GB" sz="2000" spc="-1" strike="noStrike">
                <a:solidFill>
                  <a:srgbClr val="000000"/>
                </a:solidFill>
                <a:latin typeface="Times New Roman"/>
                <a:ea typeface="DejaVu Sans"/>
              </a:rPr>
              <a:t>The </a:t>
            </a:r>
            <a:r>
              <a:rPr b="1" lang="en-GB" sz="2000" spc="-1" strike="noStrike">
                <a:solidFill>
                  <a:srgbClr val="000000"/>
                </a:solidFill>
                <a:latin typeface="Times New Roman"/>
                <a:ea typeface="DejaVu Sans"/>
              </a:rPr>
              <a:t>Ethernet</a:t>
            </a:r>
            <a:r>
              <a:rPr b="0" lang="en-GB" sz="2000" spc="-1" strike="noStrike">
                <a:solidFill>
                  <a:srgbClr val="000000"/>
                </a:solidFill>
                <a:latin typeface="Times New Roman"/>
                <a:ea typeface="DejaVu Sans"/>
              </a:rPr>
              <a:t> </a:t>
            </a:r>
            <a:r>
              <a:rPr b="1" lang="en-GB" sz="2000" spc="-1" strike="noStrike">
                <a:solidFill>
                  <a:srgbClr val="000000"/>
                </a:solidFill>
                <a:latin typeface="Times New Roman"/>
                <a:ea typeface="DejaVu Sans"/>
              </a:rPr>
              <a:t>Module</a:t>
            </a:r>
            <a:r>
              <a:rPr b="0" lang="en-GB" sz="2000" spc="-1" strike="noStrike">
                <a:solidFill>
                  <a:srgbClr val="000000"/>
                </a:solidFill>
                <a:latin typeface="Times New Roman"/>
                <a:ea typeface="DejaVu Sans"/>
              </a:rPr>
              <a:t> sends data to a cloud server or a local database.</a:t>
            </a:r>
            <a:endParaRPr b="0" lang="en-US" sz="2000" spc="-1" strike="noStrike">
              <a:latin typeface="Arial"/>
            </a:endParaRPr>
          </a:p>
          <a:p>
            <a:pPr lvl="1" marL="743040" indent="-282600">
              <a:lnSpc>
                <a:spcPct val="150000"/>
              </a:lnSpc>
              <a:spcBef>
                <a:spcPts val="400"/>
              </a:spcBef>
              <a:buClr>
                <a:srgbClr val="000000"/>
              </a:buClr>
              <a:buFont typeface="Calibri"/>
              <a:buAutoNum type="arabicPeriod"/>
              <a:tabLst>
                <a:tab algn="l" pos="0"/>
              </a:tabLst>
            </a:pPr>
            <a:r>
              <a:rPr b="0" lang="en-GB" sz="2000" spc="-1" strike="noStrike">
                <a:solidFill>
                  <a:srgbClr val="000000"/>
                </a:solidFill>
                <a:latin typeface="Times New Roman"/>
                <a:ea typeface="DejaVu Sans"/>
              </a:rPr>
              <a:t>Data is formatted in JSON or CSV for easy analysis.</a:t>
            </a:r>
            <a:endParaRPr b="0" lang="en-US" sz="2000" spc="-1" strike="noStrike">
              <a:latin typeface="Arial"/>
            </a:endParaRPr>
          </a:p>
          <a:p>
            <a:pPr>
              <a:lnSpc>
                <a:spcPct val="150000"/>
              </a:lnSpc>
              <a:spcBef>
                <a:spcPts val="400"/>
              </a:spcBef>
              <a:tabLst>
                <a:tab algn="l" pos="0"/>
              </a:tabLst>
            </a:pPr>
            <a:endParaRPr b="0" lang="en-US" sz="2000" spc="-1" strike="noStrike">
              <a:latin typeface="Arial"/>
            </a:endParaRPr>
          </a:p>
        </p:txBody>
      </p:sp>
      <p:sp>
        <p:nvSpPr>
          <p:cNvPr id="238" name="CustomShape 3"/>
          <p:cNvSpPr/>
          <p:nvPr/>
        </p:nvSpPr>
        <p:spPr>
          <a:xfrm>
            <a:off x="8737560" y="6356520"/>
            <a:ext cx="2841480" cy="3618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3235C96-5370-4B9C-B00E-7F7BD3946A86}"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39" name="CustomShape 4"/>
          <p:cNvSpPr/>
          <p:nvPr/>
        </p:nvSpPr>
        <p:spPr>
          <a:xfrm>
            <a:off x="0" y="0"/>
            <a:ext cx="4592160" cy="658440"/>
          </a:xfrm>
          <a:prstGeom prst="rect">
            <a:avLst/>
          </a:prstGeom>
          <a:solidFill>
            <a:srgbClr val="00b0f0"/>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GB" sz="4000" spc="-1" strike="noStrike">
                <a:solidFill>
                  <a:srgbClr val="000000"/>
                </a:solidFill>
                <a:latin typeface="Times New Roman"/>
                <a:ea typeface="DejaVu Sans"/>
              </a:rPr>
              <a:t>                              </a:t>
            </a:r>
            <a:r>
              <a:rPr b="1" lang="en-GB" sz="2400" spc="-1" strike="noStrike">
                <a:solidFill>
                  <a:srgbClr val="000000"/>
                </a:solidFill>
                <a:latin typeface="Times New Roman"/>
                <a:ea typeface="DejaVu Sans"/>
              </a:rPr>
              <a:t>Data Collection</a:t>
            </a:r>
            <a:b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0" name="CustomShape 1"/>
          <p:cNvSpPr/>
          <p:nvPr/>
        </p:nvSpPr>
        <p:spPr>
          <a:xfrm>
            <a:off x="0" y="0"/>
            <a:ext cx="4854600" cy="1142280"/>
          </a:xfrm>
          <a:prstGeom prst="rect">
            <a:avLst/>
          </a:prstGeom>
          <a:solidFill>
            <a:schemeClr val="accent2"/>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3600" spc="-1" strike="noStrike">
                <a:solidFill>
                  <a:srgbClr val="000000"/>
                </a:solidFill>
                <a:latin typeface="Times New Roman"/>
                <a:ea typeface="DejaVu Sans"/>
              </a:rPr>
              <a:t>Terminal Output</a:t>
            </a:r>
            <a:endParaRPr b="0" lang="en-US" sz="3600" spc="-1" strike="noStrike">
              <a:latin typeface="Arial"/>
            </a:endParaRPr>
          </a:p>
        </p:txBody>
      </p:sp>
      <p:sp>
        <p:nvSpPr>
          <p:cNvPr id="241" name="CustomShape 2"/>
          <p:cNvSpPr/>
          <p:nvPr/>
        </p:nvSpPr>
        <p:spPr>
          <a:xfrm>
            <a:off x="8737560" y="6356520"/>
            <a:ext cx="2840760" cy="36108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937DFC6-7E50-4284-A4AA-65398E350E20}" type="slidenum">
              <a:rPr b="0" lang="en-US" sz="1200" spc="-1" strike="noStrike">
                <a:solidFill>
                  <a:srgbClr val="8b8b8b"/>
                </a:solidFill>
                <a:latin typeface="Times New Roman"/>
                <a:ea typeface="DejaVu Sans"/>
              </a:rPr>
              <a:t>&lt;number&gt;</a:t>
            </a:fld>
            <a:endParaRPr b="0" lang="en-US" sz="1200" spc="-1" strike="noStrike">
              <a:latin typeface="Arial"/>
            </a:endParaRPr>
          </a:p>
        </p:txBody>
      </p:sp>
      <p:sp>
        <p:nvSpPr>
          <p:cNvPr id="242" name="CustomShape 3"/>
          <p:cNvSpPr/>
          <p:nvPr/>
        </p:nvSpPr>
        <p:spPr>
          <a:xfrm>
            <a:off x="1005840" y="1647000"/>
            <a:ext cx="10337760" cy="3929400"/>
          </a:xfrm>
          <a:prstGeom prst="rect">
            <a:avLst/>
          </a:prstGeom>
          <a:noFill/>
          <a:ln>
            <a:noFill/>
          </a:ln>
        </p:spPr>
        <p:style>
          <a:lnRef idx="0"/>
          <a:fillRef idx="0"/>
          <a:effectRef idx="0"/>
          <a:fontRef idx="minor"/>
        </p:style>
      </p:sp>
      <p:pic>
        <p:nvPicPr>
          <p:cNvPr id="243" name="" descr=""/>
          <p:cNvPicPr/>
          <p:nvPr/>
        </p:nvPicPr>
        <p:blipFill>
          <a:blip r:embed="rId2"/>
          <a:stretch/>
        </p:blipFill>
        <p:spPr>
          <a:xfrm>
            <a:off x="2225160" y="1363680"/>
            <a:ext cx="9112680" cy="51278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4" name="CustomShape 1"/>
          <p:cNvSpPr/>
          <p:nvPr/>
        </p:nvSpPr>
        <p:spPr>
          <a:xfrm>
            <a:off x="0" y="0"/>
            <a:ext cx="4854600" cy="1142280"/>
          </a:xfrm>
          <a:prstGeom prst="rect">
            <a:avLst/>
          </a:prstGeom>
          <a:solidFill>
            <a:schemeClr val="accent2"/>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3600" spc="-1" strike="noStrike">
                <a:solidFill>
                  <a:srgbClr val="000000"/>
                </a:solidFill>
                <a:latin typeface="Times New Roman"/>
                <a:ea typeface="DejaVu Sans"/>
              </a:rPr>
              <a:t>Cloud Output</a:t>
            </a:r>
            <a:endParaRPr b="0" lang="en-US" sz="3600" spc="-1" strike="noStrike">
              <a:latin typeface="Arial"/>
            </a:endParaRPr>
          </a:p>
        </p:txBody>
      </p:sp>
      <p:sp>
        <p:nvSpPr>
          <p:cNvPr id="245" name="CustomShape 2"/>
          <p:cNvSpPr/>
          <p:nvPr/>
        </p:nvSpPr>
        <p:spPr>
          <a:xfrm>
            <a:off x="8737560" y="6356520"/>
            <a:ext cx="2840760" cy="36108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12426327-87EE-45EC-A882-CD1663ECD9B2}" type="slidenum">
              <a:rPr b="0" lang="en-US" sz="1200" spc="-1" strike="noStrike">
                <a:solidFill>
                  <a:srgbClr val="8b8b8b"/>
                </a:solidFill>
                <a:latin typeface="Times New Roman"/>
                <a:ea typeface="DejaVu Sans"/>
              </a:rPr>
              <a:t>&lt;number&gt;</a:t>
            </a:fld>
            <a:endParaRPr b="0" lang="en-US" sz="1200" spc="-1" strike="noStrike">
              <a:latin typeface="Arial"/>
            </a:endParaRPr>
          </a:p>
        </p:txBody>
      </p:sp>
      <p:sp>
        <p:nvSpPr>
          <p:cNvPr id="246" name="CustomShape 3"/>
          <p:cNvSpPr/>
          <p:nvPr/>
        </p:nvSpPr>
        <p:spPr>
          <a:xfrm>
            <a:off x="1005840" y="1647000"/>
            <a:ext cx="10337760" cy="3929400"/>
          </a:xfrm>
          <a:prstGeom prst="rect">
            <a:avLst/>
          </a:prstGeom>
          <a:noFill/>
          <a:ln>
            <a:noFill/>
          </a:ln>
        </p:spPr>
        <p:style>
          <a:lnRef idx="0"/>
          <a:fillRef idx="0"/>
          <a:effectRef idx="0"/>
          <a:fontRef idx="minor"/>
        </p:style>
      </p:sp>
      <p:pic>
        <p:nvPicPr>
          <p:cNvPr id="247" name="" descr=""/>
          <p:cNvPicPr/>
          <p:nvPr/>
        </p:nvPicPr>
        <p:blipFill>
          <a:blip r:embed="rId2"/>
          <a:stretch/>
        </p:blipFill>
        <p:spPr>
          <a:xfrm>
            <a:off x="2693880" y="1541520"/>
            <a:ext cx="7638120" cy="467568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8" name="CustomShape 1"/>
          <p:cNvSpPr/>
          <p:nvPr/>
        </p:nvSpPr>
        <p:spPr>
          <a:xfrm>
            <a:off x="0" y="0"/>
            <a:ext cx="4854600" cy="1142280"/>
          </a:xfrm>
          <a:prstGeom prst="rect">
            <a:avLst/>
          </a:prstGeom>
          <a:solidFill>
            <a:schemeClr val="accent2"/>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3600" spc="-1" strike="noStrike">
                <a:solidFill>
                  <a:srgbClr val="000000"/>
                </a:solidFill>
                <a:latin typeface="Times New Roman"/>
                <a:ea typeface="DejaVu Sans"/>
              </a:rPr>
              <a:t>Connection Diagram</a:t>
            </a:r>
            <a:endParaRPr b="0" lang="en-US" sz="3600" spc="-1" strike="noStrike">
              <a:latin typeface="Arial"/>
            </a:endParaRPr>
          </a:p>
        </p:txBody>
      </p:sp>
      <p:sp>
        <p:nvSpPr>
          <p:cNvPr id="249" name="CustomShape 2"/>
          <p:cNvSpPr/>
          <p:nvPr/>
        </p:nvSpPr>
        <p:spPr>
          <a:xfrm>
            <a:off x="8737560" y="6356520"/>
            <a:ext cx="2840760" cy="36108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A4AD0E0-18E4-4447-A6E2-E5631257B597}" type="slidenum">
              <a:rPr b="0" lang="en-US" sz="1200" spc="-1" strike="noStrike">
                <a:solidFill>
                  <a:srgbClr val="8b8b8b"/>
                </a:solidFill>
                <a:latin typeface="Times New Roman"/>
                <a:ea typeface="DejaVu Sans"/>
              </a:rPr>
              <a:t>&lt;number&gt;</a:t>
            </a:fld>
            <a:endParaRPr b="0" lang="en-US" sz="1200" spc="-1" strike="noStrike">
              <a:latin typeface="Arial"/>
            </a:endParaRPr>
          </a:p>
        </p:txBody>
      </p:sp>
      <p:sp>
        <p:nvSpPr>
          <p:cNvPr id="250" name="CustomShape 3"/>
          <p:cNvSpPr/>
          <p:nvPr/>
        </p:nvSpPr>
        <p:spPr>
          <a:xfrm>
            <a:off x="1005840" y="1647000"/>
            <a:ext cx="10337760" cy="3929400"/>
          </a:xfrm>
          <a:prstGeom prst="rect">
            <a:avLst/>
          </a:prstGeom>
          <a:noFill/>
          <a:ln>
            <a:noFill/>
          </a:ln>
        </p:spPr>
        <p:style>
          <a:lnRef idx="0"/>
          <a:fillRef idx="0"/>
          <a:effectRef idx="0"/>
          <a:fontRef idx="minor"/>
        </p:style>
      </p:sp>
      <p:pic>
        <p:nvPicPr>
          <p:cNvPr id="251" name="" descr=""/>
          <p:cNvPicPr/>
          <p:nvPr/>
        </p:nvPicPr>
        <p:blipFill>
          <a:blip r:embed="rId2"/>
          <a:srcRect l="20702" t="11998" r="23228" b="12877"/>
          <a:stretch/>
        </p:blipFill>
        <p:spPr>
          <a:xfrm>
            <a:off x="3840480" y="1647000"/>
            <a:ext cx="5942880" cy="447876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52" name="CustomShape 1"/>
          <p:cNvSpPr/>
          <p:nvPr/>
        </p:nvSpPr>
        <p:spPr>
          <a:xfrm>
            <a:off x="0" y="0"/>
            <a:ext cx="4854600" cy="1142280"/>
          </a:xfrm>
          <a:prstGeom prst="rect">
            <a:avLst/>
          </a:prstGeom>
          <a:solidFill>
            <a:schemeClr val="accent2"/>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3600" spc="-1" strike="noStrike">
                <a:solidFill>
                  <a:srgbClr val="000000"/>
                </a:solidFill>
                <a:latin typeface="Times New Roman"/>
                <a:ea typeface="DejaVu Sans"/>
              </a:rPr>
              <a:t>Connection Diagram</a:t>
            </a:r>
            <a:endParaRPr b="0" lang="en-US" sz="3600" spc="-1" strike="noStrike">
              <a:latin typeface="Arial"/>
            </a:endParaRPr>
          </a:p>
        </p:txBody>
      </p:sp>
      <p:sp>
        <p:nvSpPr>
          <p:cNvPr id="253" name="CustomShape 2"/>
          <p:cNvSpPr/>
          <p:nvPr/>
        </p:nvSpPr>
        <p:spPr>
          <a:xfrm>
            <a:off x="8737560" y="6356520"/>
            <a:ext cx="2840760" cy="36108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676C1ADA-AA6F-422F-AB2D-4EBD22DB87CA}" type="slidenum">
              <a:rPr b="0" lang="en-US" sz="1200" spc="-1" strike="noStrike">
                <a:solidFill>
                  <a:srgbClr val="8b8b8b"/>
                </a:solidFill>
                <a:latin typeface="Times New Roman"/>
                <a:ea typeface="DejaVu Sans"/>
              </a:rPr>
              <a:t>&lt;number&gt;</a:t>
            </a:fld>
            <a:endParaRPr b="0" lang="en-US" sz="1200" spc="-1" strike="noStrike">
              <a:latin typeface="Arial"/>
            </a:endParaRPr>
          </a:p>
        </p:txBody>
      </p:sp>
      <p:sp>
        <p:nvSpPr>
          <p:cNvPr id="254" name="CustomShape 3"/>
          <p:cNvSpPr/>
          <p:nvPr/>
        </p:nvSpPr>
        <p:spPr>
          <a:xfrm>
            <a:off x="1005840" y="1647000"/>
            <a:ext cx="10337760" cy="3929400"/>
          </a:xfrm>
          <a:prstGeom prst="rect">
            <a:avLst/>
          </a:prstGeom>
          <a:noFill/>
          <a:ln>
            <a:noFill/>
          </a:ln>
        </p:spPr>
        <p:style>
          <a:lnRef idx="0"/>
          <a:fillRef idx="0"/>
          <a:effectRef idx="0"/>
          <a:fontRef idx="minor"/>
        </p:style>
      </p:sp>
      <p:pic>
        <p:nvPicPr>
          <p:cNvPr id="255" name="" descr=""/>
          <p:cNvPicPr/>
          <p:nvPr/>
        </p:nvPicPr>
        <p:blipFill>
          <a:blip r:embed="rId2"/>
          <a:stretch/>
        </p:blipFill>
        <p:spPr>
          <a:xfrm>
            <a:off x="888480" y="1280160"/>
            <a:ext cx="11089440" cy="49899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56" name="CustomShape 1"/>
          <p:cNvSpPr/>
          <p:nvPr/>
        </p:nvSpPr>
        <p:spPr>
          <a:xfrm>
            <a:off x="0" y="0"/>
            <a:ext cx="4854600" cy="1142280"/>
          </a:xfrm>
          <a:prstGeom prst="rect">
            <a:avLst/>
          </a:prstGeom>
          <a:solidFill>
            <a:schemeClr val="accent2"/>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Times New Roman"/>
                <a:ea typeface="DejaVu Sans"/>
              </a:rPr>
              <a:t>REFERENCES</a:t>
            </a:r>
            <a:endParaRPr b="0" lang="en-US" sz="2800" spc="-1" strike="noStrike">
              <a:latin typeface="Arial"/>
            </a:endParaRPr>
          </a:p>
        </p:txBody>
      </p:sp>
      <p:sp>
        <p:nvSpPr>
          <p:cNvPr id="257" name="CustomShape 2"/>
          <p:cNvSpPr/>
          <p:nvPr/>
        </p:nvSpPr>
        <p:spPr>
          <a:xfrm>
            <a:off x="8737560" y="6356520"/>
            <a:ext cx="2840760" cy="36108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AC0E9509-2E59-49C8-9C28-E59C7DDE680D}" type="slidenum">
              <a:rPr b="0" lang="en-US" sz="1200" spc="-1" strike="noStrike">
                <a:solidFill>
                  <a:srgbClr val="8b8b8b"/>
                </a:solidFill>
                <a:latin typeface="Times New Roman"/>
                <a:ea typeface="DejaVu Sans"/>
              </a:rPr>
              <a:t>&lt;number&gt;</a:t>
            </a:fld>
            <a:endParaRPr b="0" lang="en-US" sz="1200" spc="-1" strike="noStrike">
              <a:latin typeface="Arial"/>
            </a:endParaRPr>
          </a:p>
        </p:txBody>
      </p:sp>
      <p:sp>
        <p:nvSpPr>
          <p:cNvPr id="258" name="CustomShape 3"/>
          <p:cNvSpPr/>
          <p:nvPr/>
        </p:nvSpPr>
        <p:spPr>
          <a:xfrm>
            <a:off x="1005840" y="1647000"/>
            <a:ext cx="10337760" cy="39301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Times New Roman"/>
                <a:ea typeface="DejaVu Sans"/>
              </a:rPr>
              <a:t>Voltage and Current Sensor Integration</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Smith, R., &amp; Zhang, L. (2023). Advanced Applications of Voltage and Current Sensors in Smart Energy Systems. IEEE Access.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IN" sz="1800" spc="-1" strike="noStrike">
                <a:solidFill>
                  <a:srgbClr val="000000"/>
                </a:solidFill>
                <a:latin typeface="Times New Roman"/>
                <a:ea typeface="DejaVu Sans"/>
              </a:rPr>
              <a:t>Communication Protocols in Embedded Systems</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Patel, A., &amp; Gupta, S. (2022). Modern Embedded System Communication: Implementing UART, I2C, and SPI for IoT Devices. Embedded Computing Systems.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IN" sz="1800" spc="-1" strike="noStrike">
                <a:solidFill>
                  <a:srgbClr val="000000"/>
                </a:solidFill>
                <a:latin typeface="Times New Roman"/>
                <a:ea typeface="DejaVu Sans"/>
              </a:rPr>
              <a:t>Energy Monitoring Systems</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Li, J., &amp; Kumar, R. (2023). Next-Generation Smart Meters: Design and Implementation of Voltage and Current Sensors in Energy Monitoring Systems. International Journal of Smart Energy Grids.</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59" name="CustomShape 1"/>
          <p:cNvSpPr/>
          <p:nvPr/>
        </p:nvSpPr>
        <p:spPr>
          <a:xfrm>
            <a:off x="0" y="0"/>
            <a:ext cx="4854600" cy="1142280"/>
          </a:xfrm>
          <a:prstGeom prst="rect">
            <a:avLst/>
          </a:prstGeom>
          <a:solidFill>
            <a:schemeClr val="accent2"/>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Times New Roman"/>
                <a:ea typeface="DejaVu Sans"/>
              </a:rPr>
              <a:t>REFERENCES</a:t>
            </a:r>
            <a:endParaRPr b="0" lang="en-US" sz="2800" spc="-1" strike="noStrike">
              <a:latin typeface="Arial"/>
            </a:endParaRPr>
          </a:p>
        </p:txBody>
      </p:sp>
      <p:sp>
        <p:nvSpPr>
          <p:cNvPr id="260" name="CustomShape 2"/>
          <p:cNvSpPr/>
          <p:nvPr/>
        </p:nvSpPr>
        <p:spPr>
          <a:xfrm>
            <a:off x="8737560" y="6356520"/>
            <a:ext cx="2840760" cy="36108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76F926C-83EB-496F-BC67-81280FC58CB4}" type="slidenum">
              <a:rPr b="0" lang="en-US" sz="1200" spc="-1" strike="noStrike">
                <a:solidFill>
                  <a:srgbClr val="8b8b8b"/>
                </a:solidFill>
                <a:latin typeface="Times New Roman"/>
                <a:ea typeface="DejaVu Sans"/>
              </a:rPr>
              <a:t>&lt;number&gt;</a:t>
            </a:fld>
            <a:endParaRPr b="0" lang="en-US" sz="1200" spc="-1" strike="noStrike">
              <a:latin typeface="Arial"/>
            </a:endParaRPr>
          </a:p>
        </p:txBody>
      </p:sp>
      <p:sp>
        <p:nvSpPr>
          <p:cNvPr id="261" name="CustomShape 3"/>
          <p:cNvSpPr/>
          <p:nvPr/>
        </p:nvSpPr>
        <p:spPr>
          <a:xfrm>
            <a:off x="1562400" y="1204200"/>
            <a:ext cx="10337760" cy="5301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800" spc="-1" strike="noStrike">
                <a:solidFill>
                  <a:srgbClr val="000000"/>
                </a:solidFill>
                <a:latin typeface="Times New Roman"/>
                <a:ea typeface="DejaVu Sans"/>
              </a:rPr>
              <a:t>Books and Textbooks: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ahga, A., &amp; Madisetti, V. (2019). Internet of Things: A Hands-On Approach.</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Universities Press.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Buyya, R., &amp; Dastjerdi, A. V. (2021). Internet of Things: Principles and</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Paradigms. Elsevier.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Raj, P., &amp; Raman, A. C. (2020). The Internet of Things: Enabling Technologies,</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Platforms, and Use Cases. CRC Press.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IN" sz="1800" spc="-1" strike="noStrike">
                <a:solidFill>
                  <a:srgbClr val="000000"/>
                </a:solidFill>
                <a:latin typeface="Times New Roman"/>
                <a:ea typeface="DejaVu Sans"/>
              </a:rPr>
              <a:t>Journals and Research Papers:</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 </a:t>
            </a:r>
            <a:r>
              <a:rPr b="0" lang="en-IN" sz="1800" spc="-1" strike="noStrike">
                <a:solidFill>
                  <a:srgbClr val="000000"/>
                </a:solidFill>
                <a:latin typeface="Times New Roman"/>
                <a:ea typeface="DejaVu Sans"/>
              </a:rPr>
              <a:t>Kumar, P., &amp; Sharma, R. (2023). Secure Communication in IoT-Based Smart</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Metering Systems Using MQTT and Edge Computing. International Journal of</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Computer Science &amp; Network Security.</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Singh, R., &amp; Agarwal, N. (2023). Implementation of Wireless Sensor Networks</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in Smart Energy Metering Using STM32 Microcontrollers. IEEE Transactions</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on Industrial Informatics.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62" name="CustomShape 1"/>
          <p:cNvSpPr/>
          <p:nvPr/>
        </p:nvSpPr>
        <p:spPr>
          <a:xfrm>
            <a:off x="0" y="0"/>
            <a:ext cx="4854600" cy="1142280"/>
          </a:xfrm>
          <a:prstGeom prst="rect">
            <a:avLst/>
          </a:prstGeom>
          <a:solidFill>
            <a:schemeClr val="accent2"/>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Times New Roman"/>
                <a:ea typeface="DejaVu Sans"/>
              </a:rPr>
              <a:t>Code Snippet- 1</a:t>
            </a:r>
            <a:endParaRPr b="0" lang="en-US" sz="2800" spc="-1" strike="noStrike">
              <a:latin typeface="Arial"/>
            </a:endParaRPr>
          </a:p>
        </p:txBody>
      </p:sp>
      <p:sp>
        <p:nvSpPr>
          <p:cNvPr id="263" name="CustomShape 2"/>
          <p:cNvSpPr/>
          <p:nvPr/>
        </p:nvSpPr>
        <p:spPr>
          <a:xfrm>
            <a:off x="8737560" y="6356520"/>
            <a:ext cx="2840760" cy="36108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D72BAE81-2C50-4F7E-90FA-26054AE13111}" type="slidenum">
              <a:rPr b="0" lang="en-US" sz="1200" spc="-1" strike="noStrike">
                <a:solidFill>
                  <a:srgbClr val="8b8b8b"/>
                </a:solidFill>
                <a:latin typeface="Times New Roman"/>
                <a:ea typeface="DejaVu Sans"/>
              </a:rPr>
              <a:t>&lt;number&gt;</a:t>
            </a:fld>
            <a:endParaRPr b="0" lang="en-US" sz="1200" spc="-1" strike="noStrike">
              <a:latin typeface="Arial"/>
            </a:endParaRPr>
          </a:p>
        </p:txBody>
      </p:sp>
      <p:sp>
        <p:nvSpPr>
          <p:cNvPr id="264" name="CustomShape 3"/>
          <p:cNvSpPr/>
          <p:nvPr/>
        </p:nvSpPr>
        <p:spPr>
          <a:xfrm>
            <a:off x="1188720" y="1737360"/>
            <a:ext cx="10337760" cy="4204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Times New Roman"/>
                <a:ea typeface="DejaVu Sans"/>
              </a:rPr>
              <a:t>while (1)</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HAL_ADC_Start(&amp;hadc1);</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HAL_ADC_PollForConversion(&amp;hadc1, HAL_MAX_DELAY);</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adc_value = HAL_ADC_GetValue(&amp;hadc1);</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voltage = (adc_value * 3.3) / 4095.0;</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HAL_ADC_PollForConversion(&amp;hadc1, HAL_MAX_DELAY);</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adc_value = HAL_ADC_GetValue(&amp;hadc1);</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float sensor_voltage = (adc_value * 3.3) / 4095.0;</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current = (sensor_voltage - 2.5) / 0.066;</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snprintf(buffer, sizeof(buffer), "Voltage: %.2fV, Current: %.2fA\n", voltage,</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current);</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HAL_UART_Transmit(&amp;huart1, (uint8_t*)buffer, strlen(buffer),</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39HAL_MAX_DELAY); // Corrected function</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HAL_Delay(1000);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65" name="CustomShape 1"/>
          <p:cNvSpPr/>
          <p:nvPr/>
        </p:nvSpPr>
        <p:spPr>
          <a:xfrm>
            <a:off x="0" y="0"/>
            <a:ext cx="4854600" cy="1142280"/>
          </a:xfrm>
          <a:prstGeom prst="rect">
            <a:avLst/>
          </a:prstGeom>
          <a:solidFill>
            <a:schemeClr val="accent2"/>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Times New Roman"/>
                <a:ea typeface="DejaVu Sans"/>
              </a:rPr>
              <a:t>Code Snippet- 2</a:t>
            </a:r>
            <a:endParaRPr b="0" lang="en-US" sz="2800" spc="-1" strike="noStrike">
              <a:latin typeface="Arial"/>
            </a:endParaRPr>
          </a:p>
        </p:txBody>
      </p:sp>
      <p:sp>
        <p:nvSpPr>
          <p:cNvPr id="266" name="CustomShape 2"/>
          <p:cNvSpPr/>
          <p:nvPr/>
        </p:nvSpPr>
        <p:spPr>
          <a:xfrm>
            <a:off x="8737560" y="6356520"/>
            <a:ext cx="2840760" cy="36108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29DFF4F-F7BB-4827-8D69-3624FF68EE81}" type="slidenum">
              <a:rPr b="0" lang="en-US" sz="1200" spc="-1" strike="noStrike">
                <a:solidFill>
                  <a:srgbClr val="8b8b8b"/>
                </a:solidFill>
                <a:latin typeface="Times New Roman"/>
                <a:ea typeface="DejaVu Sans"/>
              </a:rPr>
              <a:t>&lt;number&gt;</a:t>
            </a:fld>
            <a:endParaRPr b="0" lang="en-US" sz="1200" spc="-1" strike="noStrike">
              <a:latin typeface="Arial"/>
            </a:endParaRPr>
          </a:p>
        </p:txBody>
      </p:sp>
      <p:sp>
        <p:nvSpPr>
          <p:cNvPr id="267" name="CustomShape 3"/>
          <p:cNvSpPr/>
          <p:nvPr/>
        </p:nvSpPr>
        <p:spPr>
          <a:xfrm>
            <a:off x="1188720" y="1737360"/>
            <a:ext cx="10337760" cy="3930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Times New Roman"/>
                <a:ea typeface="DejaVu Sans"/>
              </a:rPr>
              <a:t>while True:</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if ser.in_waiting &gt; 0:</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data = ser.readline().decode('utf-8').strip()</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print("Received from UART: %s" % data)</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voltage, current = parse_uart_data(data)</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//if voltage is not None and current is not None: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51lcd_string("Voltage: {:.2f}V".format(voltage), LCD_LINE_1)</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lcd_string("Current: {:.2f}A".format(current), LCD_LINE_2)</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telemetry_data = {'voltage': voltage, 'current': current}</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mqtt_client.publish('v1/devices/me/telemetry', str(telemetry_data))</a:t>
            </a:r>
            <a:endParaRPr b="0" lang="en-US" sz="1800" spc="-1" strike="noStrike">
              <a:latin typeface="Arial"/>
            </a:endParaRPr>
          </a:p>
          <a:p>
            <a:pPr>
              <a:lnSpc>
                <a:spcPct val="100000"/>
              </a:lnSpc>
            </a:pPr>
            <a:r>
              <a:rPr b="0" lang="en-IN" sz="1800" spc="-1" strike="noStrike">
                <a:solidFill>
                  <a:srgbClr val="000000"/>
                </a:solidFill>
                <a:latin typeface="Times New Roman"/>
                <a:ea typeface="DejaVu Sans"/>
              </a:rPr>
              <a:t>time.sleep(1)</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68" name="CustomShape 1"/>
          <p:cNvSpPr/>
          <p:nvPr/>
        </p:nvSpPr>
        <p:spPr>
          <a:xfrm>
            <a:off x="0" y="0"/>
            <a:ext cx="4854600" cy="1142280"/>
          </a:xfrm>
          <a:prstGeom prst="rect">
            <a:avLst/>
          </a:prstGeom>
          <a:solidFill>
            <a:schemeClr val="accent2"/>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Times New Roman"/>
                <a:ea typeface="DejaVu Sans"/>
              </a:rPr>
              <a:t>CONCLUSION</a:t>
            </a:r>
            <a:endParaRPr b="0" lang="en-US" sz="2800" spc="-1" strike="noStrike">
              <a:latin typeface="Arial"/>
            </a:endParaRPr>
          </a:p>
        </p:txBody>
      </p:sp>
      <p:sp>
        <p:nvSpPr>
          <p:cNvPr id="269" name="CustomShape 2"/>
          <p:cNvSpPr/>
          <p:nvPr/>
        </p:nvSpPr>
        <p:spPr>
          <a:xfrm>
            <a:off x="8737560" y="6356520"/>
            <a:ext cx="2840760" cy="36108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884D5904-0D93-488B-9CE5-BB4E3F3C2202}" type="slidenum">
              <a:rPr b="0" lang="en-US" sz="1200" spc="-1" strike="noStrike">
                <a:solidFill>
                  <a:srgbClr val="8b8b8b"/>
                </a:solidFill>
                <a:latin typeface="Times New Roman"/>
                <a:ea typeface="DejaVu Sans"/>
              </a:rPr>
              <a:t>&lt;number&gt;</a:t>
            </a:fld>
            <a:endParaRPr b="0" lang="en-US" sz="1200" spc="-1" strike="noStrike">
              <a:latin typeface="Arial"/>
            </a:endParaRPr>
          </a:p>
        </p:txBody>
      </p:sp>
      <p:sp>
        <p:nvSpPr>
          <p:cNvPr id="270" name="CustomShape 3"/>
          <p:cNvSpPr/>
          <p:nvPr/>
        </p:nvSpPr>
        <p:spPr>
          <a:xfrm>
            <a:off x="1188720" y="1737360"/>
            <a:ext cx="10337760" cy="2558880"/>
          </a:xfrm>
          <a:prstGeom prst="rect">
            <a:avLst/>
          </a:prstGeom>
          <a:noFill/>
          <a:ln>
            <a:noFill/>
          </a:ln>
        </p:spPr>
        <p:style>
          <a:lnRef idx="0"/>
          <a:fillRef idx="0"/>
          <a:effectRef idx="0"/>
          <a:fontRef idx="minor"/>
        </p:style>
        <p:txBody>
          <a:bodyPr lIns="90000" rIns="90000" tIns="45000" bIns="45000">
            <a:spAutoFit/>
          </a:bodyPr>
          <a:p>
            <a:pPr algn="just">
              <a:lnSpc>
                <a:spcPct val="100000"/>
              </a:lnSpc>
              <a:spcBef>
                <a:spcPts val="235"/>
              </a:spcBef>
            </a:pPr>
            <a:r>
              <a:rPr b="0" lang="en-IN" sz="1800" spc="-1" strike="noStrike">
                <a:solidFill>
                  <a:srgbClr val="000000"/>
                </a:solidFill>
                <a:latin typeface="Times New Roman"/>
                <a:ea typeface="DejaVu Sans"/>
              </a:rPr>
              <a:t>This project successfully demonstrates a real-time IoT-based smart energy monitoring system using STM32F446RE and RuggedBoard A5D2X. The integration of voltage and current sensors, UART-based data transmission, LCD display, and Ethernet-enabled MQTT cloud communication results in a scalable and efficient energy management solution. It enhances operational visibility, enables remote access to energy data, and supports offline monitoring through local display and database logging. By leveraging embedded systems and reliable communication protocols, the system reduces manual effort and improves accuracy in energy tracking. Future improvements may include mobile applications, AI-powered analytics, billing system integration, and expanded sensor networks for broader applications in smart grids and industrial energy management.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7" name="CustomShape 1"/>
          <p:cNvSpPr/>
          <p:nvPr/>
        </p:nvSpPr>
        <p:spPr>
          <a:xfrm>
            <a:off x="8737560" y="6356520"/>
            <a:ext cx="2839680" cy="3600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3AE0106F-8221-4785-93FC-C085542FBFAE}" type="slidenum">
              <a:rPr b="0" lang="en-US" sz="1200" spc="-1" strike="noStrike">
                <a:solidFill>
                  <a:srgbClr val="8b8b8b"/>
                </a:solidFill>
                <a:latin typeface="Times New Roman"/>
                <a:ea typeface="DejaVu Sans"/>
              </a:rPr>
              <a:t>&lt;number&gt;</a:t>
            </a:fld>
            <a:endParaRPr b="0" lang="en-US" sz="1200" spc="-1" strike="noStrike">
              <a:latin typeface="Arial"/>
            </a:endParaRPr>
          </a:p>
        </p:txBody>
      </p:sp>
      <p:sp>
        <p:nvSpPr>
          <p:cNvPr id="208" name="CustomShape 2"/>
          <p:cNvSpPr/>
          <p:nvPr/>
        </p:nvSpPr>
        <p:spPr>
          <a:xfrm>
            <a:off x="0" y="-25920"/>
            <a:ext cx="4663080" cy="848520"/>
          </a:xfrm>
          <a:prstGeom prst="rect">
            <a:avLst/>
          </a:prstGeom>
          <a:solidFill>
            <a:srgbClr val="00b0f0"/>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Times New Roman"/>
                <a:ea typeface="DejaVu Sans"/>
              </a:rPr>
              <a:t>OUTLINE</a:t>
            </a:r>
            <a:endParaRPr b="0" lang="en-US" sz="2800" spc="-1" strike="noStrike">
              <a:latin typeface="Arial"/>
            </a:endParaRPr>
          </a:p>
        </p:txBody>
      </p:sp>
      <p:sp>
        <p:nvSpPr>
          <p:cNvPr id="209" name="CustomShape 3"/>
          <p:cNvSpPr/>
          <p:nvPr/>
        </p:nvSpPr>
        <p:spPr>
          <a:xfrm>
            <a:off x="2907000" y="914400"/>
            <a:ext cx="8670240" cy="5577480"/>
          </a:xfrm>
          <a:prstGeom prst="rect">
            <a:avLst/>
          </a:prstGeom>
          <a:solidFill>
            <a:schemeClr val="accent2"/>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marL="216000" indent="-213120">
              <a:lnSpc>
                <a:spcPct val="100000"/>
              </a:lnSpc>
              <a:spcBef>
                <a:spcPts val="720"/>
              </a:spcBef>
              <a:buClr>
                <a:srgbClr val="000000"/>
              </a:buClr>
              <a:buSzPct val="45000"/>
              <a:buFont typeface="Wingdings" charset="2"/>
              <a:buChar char=""/>
            </a:pPr>
            <a:r>
              <a:rPr b="0" lang="en-US" sz="2000" spc="-1" strike="noStrike">
                <a:solidFill>
                  <a:srgbClr val="000000"/>
                </a:solidFill>
                <a:latin typeface="Times New Roman"/>
                <a:ea typeface="DejaVu Sans"/>
              </a:rPr>
              <a:t>INTRODUCTION</a:t>
            </a:r>
            <a:endParaRPr b="0" lang="en-US" sz="2000" spc="-1" strike="noStrike">
              <a:latin typeface="Arial"/>
            </a:endParaRPr>
          </a:p>
          <a:p>
            <a:pPr marL="216000" indent="-213120">
              <a:lnSpc>
                <a:spcPct val="100000"/>
              </a:lnSpc>
              <a:spcBef>
                <a:spcPts val="720"/>
              </a:spcBef>
              <a:buClr>
                <a:srgbClr val="000000"/>
              </a:buClr>
              <a:buSzPct val="45000"/>
              <a:buFont typeface="Wingdings" charset="2"/>
              <a:buChar char=""/>
            </a:pPr>
            <a:r>
              <a:rPr b="0" lang="en-US" sz="2000" spc="-1" strike="noStrike">
                <a:solidFill>
                  <a:srgbClr val="000000"/>
                </a:solidFill>
                <a:latin typeface="Times New Roman"/>
                <a:ea typeface="DejaVu Sans"/>
              </a:rPr>
              <a:t>EXISTING SYSTEM</a:t>
            </a:r>
            <a:endParaRPr b="0" lang="en-US" sz="2000" spc="-1" strike="noStrike">
              <a:latin typeface="Arial"/>
            </a:endParaRPr>
          </a:p>
          <a:p>
            <a:pPr marL="216000" indent="-213120">
              <a:lnSpc>
                <a:spcPct val="100000"/>
              </a:lnSpc>
              <a:spcBef>
                <a:spcPts val="720"/>
              </a:spcBef>
              <a:buClr>
                <a:srgbClr val="000000"/>
              </a:buClr>
              <a:buSzPct val="45000"/>
              <a:buFont typeface="Wingdings" charset="2"/>
              <a:buChar char=""/>
            </a:pPr>
            <a:r>
              <a:rPr b="0" lang="en-US" sz="2000" spc="-1" strike="noStrike">
                <a:solidFill>
                  <a:srgbClr val="000000"/>
                </a:solidFill>
                <a:latin typeface="Times New Roman"/>
                <a:ea typeface="DejaVu Sans"/>
              </a:rPr>
              <a:t>PROPOSED SYSTEM</a:t>
            </a:r>
            <a:endParaRPr b="0" lang="en-US" sz="2000" spc="-1" strike="noStrike">
              <a:latin typeface="Arial"/>
            </a:endParaRPr>
          </a:p>
          <a:p>
            <a:pPr marL="216000" indent="-213120">
              <a:lnSpc>
                <a:spcPct val="100000"/>
              </a:lnSpc>
              <a:spcBef>
                <a:spcPts val="720"/>
              </a:spcBef>
              <a:buClr>
                <a:srgbClr val="000000"/>
              </a:buClr>
              <a:buSzPct val="45000"/>
              <a:buFont typeface="Wingdings" charset="2"/>
              <a:buChar char=""/>
            </a:pPr>
            <a:r>
              <a:rPr b="0" lang="en-US" sz="2000" spc="-1" strike="noStrike">
                <a:solidFill>
                  <a:srgbClr val="000000"/>
                </a:solidFill>
                <a:latin typeface="Times New Roman"/>
                <a:ea typeface="DejaVu Sans"/>
              </a:rPr>
              <a:t>HARDWARE USED</a:t>
            </a:r>
            <a:endParaRPr b="0" lang="en-US" sz="2000" spc="-1" strike="noStrike">
              <a:latin typeface="Arial"/>
            </a:endParaRPr>
          </a:p>
          <a:p>
            <a:pPr marL="216000" indent="-213120">
              <a:lnSpc>
                <a:spcPct val="100000"/>
              </a:lnSpc>
              <a:spcBef>
                <a:spcPts val="720"/>
              </a:spcBef>
              <a:buClr>
                <a:srgbClr val="000000"/>
              </a:buClr>
              <a:buSzPct val="45000"/>
              <a:buFont typeface="Wingdings" charset="2"/>
              <a:buChar char=""/>
            </a:pPr>
            <a:r>
              <a:rPr b="0" lang="en-US" sz="2000" spc="-1" strike="noStrike">
                <a:solidFill>
                  <a:srgbClr val="000000"/>
                </a:solidFill>
                <a:latin typeface="Times New Roman"/>
                <a:ea typeface="DejaVu Sans"/>
              </a:rPr>
              <a:t>SOFTWARE USED</a:t>
            </a:r>
            <a:endParaRPr b="0" lang="en-US" sz="2000" spc="-1" strike="noStrike">
              <a:latin typeface="Arial"/>
            </a:endParaRPr>
          </a:p>
          <a:p>
            <a:pPr marL="216000" indent="-213120">
              <a:lnSpc>
                <a:spcPct val="100000"/>
              </a:lnSpc>
              <a:spcBef>
                <a:spcPts val="720"/>
              </a:spcBef>
              <a:buClr>
                <a:srgbClr val="000000"/>
              </a:buClr>
              <a:buSzPct val="45000"/>
              <a:buFont typeface="Wingdings" charset="2"/>
              <a:buChar char=""/>
            </a:pPr>
            <a:r>
              <a:rPr b="0" lang="en-US" sz="2000" spc="-1" strike="noStrike">
                <a:solidFill>
                  <a:srgbClr val="000000"/>
                </a:solidFill>
                <a:latin typeface="Times New Roman"/>
                <a:ea typeface="DejaVu Sans"/>
              </a:rPr>
              <a:t>ER DIAGRAM</a:t>
            </a:r>
            <a:endParaRPr b="0" lang="en-US" sz="2000" spc="-1" strike="noStrike">
              <a:latin typeface="Arial"/>
            </a:endParaRPr>
          </a:p>
          <a:p>
            <a:pPr marL="216000" indent="-213120">
              <a:lnSpc>
                <a:spcPct val="100000"/>
              </a:lnSpc>
              <a:spcBef>
                <a:spcPts val="720"/>
              </a:spcBef>
              <a:buClr>
                <a:srgbClr val="000000"/>
              </a:buClr>
              <a:buSzPct val="45000"/>
              <a:buFont typeface="Wingdings" charset="2"/>
              <a:buChar char=""/>
            </a:pPr>
            <a:r>
              <a:rPr b="0" lang="en-US" sz="2000" spc="-1" strike="noStrike">
                <a:solidFill>
                  <a:srgbClr val="000000"/>
                </a:solidFill>
                <a:latin typeface="Times New Roman"/>
                <a:ea typeface="DejaVu Sans"/>
              </a:rPr>
              <a:t>NUMBER OF MODULES</a:t>
            </a:r>
            <a:endParaRPr b="0" lang="en-US" sz="2000" spc="-1" strike="noStrike">
              <a:latin typeface="Arial"/>
            </a:endParaRPr>
          </a:p>
          <a:p>
            <a:pPr marL="216000" indent="-213120">
              <a:lnSpc>
                <a:spcPct val="100000"/>
              </a:lnSpc>
              <a:spcBef>
                <a:spcPts val="720"/>
              </a:spcBef>
              <a:buClr>
                <a:srgbClr val="000000"/>
              </a:buClr>
              <a:buSzPct val="45000"/>
              <a:buFont typeface="Wingdings" charset="2"/>
              <a:buChar char=""/>
            </a:pPr>
            <a:r>
              <a:rPr b="0" lang="en-US" sz="2000" spc="-1" strike="noStrike">
                <a:solidFill>
                  <a:srgbClr val="000000"/>
                </a:solidFill>
                <a:latin typeface="Times New Roman"/>
                <a:ea typeface="DejaVu Sans"/>
              </a:rPr>
              <a:t>DATA COLLECTION</a:t>
            </a:r>
            <a:endParaRPr b="0" lang="en-US" sz="2000" spc="-1" strike="noStrike">
              <a:latin typeface="Arial"/>
            </a:endParaRPr>
          </a:p>
          <a:p>
            <a:pPr marL="216000" indent="-213120">
              <a:lnSpc>
                <a:spcPct val="100000"/>
              </a:lnSpc>
              <a:spcBef>
                <a:spcPts val="720"/>
              </a:spcBef>
              <a:buClr>
                <a:srgbClr val="000000"/>
              </a:buClr>
              <a:buSzPct val="45000"/>
              <a:buFont typeface="Wingdings" charset="2"/>
              <a:buChar char=""/>
            </a:pPr>
            <a:r>
              <a:rPr b="0" lang="en-US" sz="2000" spc="-1" strike="noStrike">
                <a:solidFill>
                  <a:srgbClr val="000000"/>
                </a:solidFill>
                <a:latin typeface="Times New Roman"/>
                <a:ea typeface="DejaVu Sans"/>
              </a:rPr>
              <a:t>TERMINAL OUTPUTS</a:t>
            </a:r>
            <a:endParaRPr b="0" lang="en-US" sz="2000" spc="-1" strike="noStrike">
              <a:latin typeface="Arial"/>
            </a:endParaRPr>
          </a:p>
          <a:p>
            <a:pPr marL="216000" indent="-213120">
              <a:lnSpc>
                <a:spcPct val="100000"/>
              </a:lnSpc>
              <a:spcBef>
                <a:spcPts val="720"/>
              </a:spcBef>
              <a:buClr>
                <a:srgbClr val="000000"/>
              </a:buClr>
              <a:buSzPct val="45000"/>
              <a:buFont typeface="Wingdings" charset="2"/>
              <a:buChar char=""/>
            </a:pPr>
            <a:r>
              <a:rPr b="0" lang="en-US" sz="2000" spc="-1" strike="noStrike">
                <a:solidFill>
                  <a:srgbClr val="000000"/>
                </a:solidFill>
                <a:latin typeface="Times New Roman"/>
                <a:ea typeface="DejaVu Sans"/>
              </a:rPr>
              <a:t>CONNECTION DIAGRAM</a:t>
            </a:r>
            <a:endParaRPr b="0" lang="en-US" sz="2000" spc="-1" strike="noStrike">
              <a:latin typeface="Arial"/>
            </a:endParaRPr>
          </a:p>
          <a:p>
            <a:pPr marL="216000" indent="-213120">
              <a:lnSpc>
                <a:spcPct val="100000"/>
              </a:lnSpc>
              <a:spcBef>
                <a:spcPts val="720"/>
              </a:spcBef>
              <a:buClr>
                <a:srgbClr val="000000"/>
              </a:buClr>
              <a:buSzPct val="45000"/>
              <a:buFont typeface="Wingdings" charset="2"/>
              <a:buChar char=""/>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REFERENCES</a:t>
            </a:r>
            <a:endParaRPr b="0" lang="en-US" sz="2000" spc="-1" strike="noStrike">
              <a:latin typeface="Arial"/>
            </a:endParaRPr>
          </a:p>
          <a:p>
            <a:pPr marL="216000" indent="-213120">
              <a:lnSpc>
                <a:spcPct val="100000"/>
              </a:lnSpc>
              <a:spcBef>
                <a:spcPts val="720"/>
              </a:spcBef>
              <a:buClr>
                <a:srgbClr val="000000"/>
              </a:buClr>
              <a:buSzPct val="45000"/>
              <a:buFont typeface="Wingdings" charset="2"/>
              <a:buChar char=""/>
            </a:pPr>
            <a:r>
              <a:rPr b="0" lang="en-US" sz="2000" spc="-1" strike="noStrike">
                <a:solidFill>
                  <a:srgbClr val="000000"/>
                </a:solidFill>
                <a:latin typeface="Times New Roman"/>
                <a:ea typeface="DejaVu Sans"/>
              </a:rPr>
              <a:t>CODE SNIPPET</a:t>
            </a:r>
            <a:endParaRPr b="0" lang="en-US" sz="2000" spc="-1" strike="noStrike">
              <a:latin typeface="Arial"/>
            </a:endParaRPr>
          </a:p>
          <a:p>
            <a:pPr marL="216000" indent="-213120">
              <a:lnSpc>
                <a:spcPct val="100000"/>
              </a:lnSpc>
              <a:spcBef>
                <a:spcPts val="720"/>
              </a:spcBef>
              <a:buClr>
                <a:srgbClr val="000000"/>
              </a:buClr>
              <a:buSzPct val="45000"/>
              <a:buFont typeface="Wingdings" charset="2"/>
              <a:buChar char=""/>
            </a:pPr>
            <a:r>
              <a:rPr b="0" lang="en-US" sz="2000" spc="-1" strike="noStrike">
                <a:solidFill>
                  <a:srgbClr val="000000"/>
                </a:solidFill>
                <a:latin typeface="Times New Roman"/>
                <a:ea typeface="DejaVu Sans"/>
              </a:rPr>
              <a:t>CONCLUSION</a:t>
            </a:r>
            <a:endParaRPr b="0" lang="en-US" sz="2000" spc="-1" strike="noStrike">
              <a:latin typeface="Arial"/>
            </a:endParaRPr>
          </a:p>
          <a:p>
            <a:pPr>
              <a:lnSpc>
                <a:spcPct val="100000"/>
              </a:lnSpc>
              <a:spcBef>
                <a:spcPts val="720"/>
              </a:spcBef>
            </a:pPr>
            <a:endParaRPr b="0" lang="en-US" sz="2000" spc="-1" strike="noStrike">
              <a:latin typeface="Arial"/>
            </a:endParaRPr>
          </a:p>
        </p:txBody>
      </p:sp>
      <p:pic>
        <p:nvPicPr>
          <p:cNvPr id="210" name="Picture 7_1" descr=""/>
          <p:cNvPicPr/>
          <p:nvPr/>
        </p:nvPicPr>
        <p:blipFill>
          <a:blip r:embed="rId2"/>
          <a:stretch/>
        </p:blipFill>
        <p:spPr>
          <a:xfrm>
            <a:off x="7582680" y="3402720"/>
            <a:ext cx="3671640" cy="2015280"/>
          </a:xfrm>
          <a:prstGeom prst="rect">
            <a:avLst/>
          </a:prstGeom>
          <a:ln>
            <a:noFill/>
          </a:ln>
        </p:spPr>
      </p:pic>
      <p:pic>
        <p:nvPicPr>
          <p:cNvPr id="211" name="Picture 9_1" descr=""/>
          <p:cNvPicPr/>
          <p:nvPr/>
        </p:nvPicPr>
        <p:blipFill>
          <a:blip r:embed="rId3"/>
          <a:srcRect l="0" t="0" r="5985" b="27093"/>
          <a:stretch/>
        </p:blipFill>
        <p:spPr>
          <a:xfrm>
            <a:off x="201600" y="3222720"/>
            <a:ext cx="2701440" cy="252828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71" name="CustomShape 1"/>
          <p:cNvSpPr/>
          <p:nvPr/>
        </p:nvSpPr>
        <p:spPr>
          <a:xfrm>
            <a:off x="3125160" y="1787760"/>
            <a:ext cx="8129880" cy="3557880"/>
          </a:xfrm>
          <a:prstGeom prst="rect">
            <a:avLst/>
          </a:prstGeom>
          <a:solidFill>
            <a:srgbClr val="00b0f0"/>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6600" spc="-1" strike="noStrike">
                <a:solidFill>
                  <a:srgbClr val="ffffff"/>
                </a:solidFill>
                <a:latin typeface="Times New Roman"/>
                <a:ea typeface="DejaVu Sans"/>
              </a:rPr>
              <a:t>THANK YOU</a:t>
            </a:r>
            <a:endParaRPr b="0" lang="en-US" sz="6600" spc="-1" strike="noStrike">
              <a:latin typeface="Arial"/>
            </a:endParaRPr>
          </a:p>
        </p:txBody>
      </p:sp>
      <p:sp>
        <p:nvSpPr>
          <p:cNvPr id="272" name="CustomShape 2"/>
          <p:cNvSpPr/>
          <p:nvPr/>
        </p:nvSpPr>
        <p:spPr>
          <a:xfrm>
            <a:off x="491400" y="0"/>
            <a:ext cx="814680" cy="284796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p:style>
      </p:sp>
      <p:sp>
        <p:nvSpPr>
          <p:cNvPr id="273" name="CustomShape 3"/>
          <p:cNvSpPr/>
          <p:nvPr/>
        </p:nvSpPr>
        <p:spPr>
          <a:xfrm>
            <a:off x="1569600" y="0"/>
            <a:ext cx="828360" cy="4690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274" name="CustomShape 4"/>
          <p:cNvSpPr/>
          <p:nvPr/>
        </p:nvSpPr>
        <p:spPr>
          <a:xfrm>
            <a:off x="8737560" y="6356520"/>
            <a:ext cx="2840400" cy="36072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C6630B2E-CC5A-4F5B-9492-FF11599AC49E}" type="slidenum">
              <a:rPr b="0" lang="en-US" sz="1200" spc="-1" strike="noStrike">
                <a:solidFill>
                  <a:srgbClr val="8b8b8b"/>
                </a:solidFill>
                <a:latin typeface="Times New Roman"/>
                <a:ea typeface="DejaVu Sans"/>
              </a:rPr>
              <a:t>&lt;number&gt;</a:t>
            </a:fld>
            <a:endParaRPr b="0" lang="en-US" sz="1200" spc="-1" strike="noStrike">
              <a:latin typeface="Arial"/>
            </a:endParaRPr>
          </a:p>
        </p:txBody>
      </p:sp>
      <p:pic>
        <p:nvPicPr>
          <p:cNvPr id="275" name="Picture 6_1" descr=""/>
          <p:cNvPicPr/>
          <p:nvPr/>
        </p:nvPicPr>
        <p:blipFill>
          <a:blip r:embed="rId2"/>
          <a:stretch/>
        </p:blipFill>
        <p:spPr>
          <a:xfrm>
            <a:off x="81720" y="3937320"/>
            <a:ext cx="1851840" cy="27799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2" name="CustomShape 1"/>
          <p:cNvSpPr/>
          <p:nvPr/>
        </p:nvSpPr>
        <p:spPr>
          <a:xfrm>
            <a:off x="0" y="-27720"/>
            <a:ext cx="4481640" cy="92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pc="-1" strike="noStrike">
                <a:solidFill>
                  <a:srgbClr val="ffffff"/>
                </a:solidFill>
                <a:latin typeface="Times New Roman"/>
                <a:ea typeface="DejaVu Sans"/>
              </a:rPr>
              <a:t>INTRODUCTION:</a:t>
            </a:r>
            <a:endParaRPr b="0" lang="en-US" sz="2800" spc="-1" strike="noStrike">
              <a:latin typeface="Arial"/>
            </a:endParaRPr>
          </a:p>
        </p:txBody>
      </p:sp>
      <p:sp>
        <p:nvSpPr>
          <p:cNvPr id="213" name="CustomShape 2"/>
          <p:cNvSpPr/>
          <p:nvPr/>
        </p:nvSpPr>
        <p:spPr>
          <a:xfrm>
            <a:off x="8737560" y="6356520"/>
            <a:ext cx="2841480" cy="3618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BE43D169-FE50-4483-BDAB-E604110909A0}" type="slidenum">
              <a:rPr b="0" lang="en-US" sz="1200" spc="-1" strike="noStrike">
                <a:solidFill>
                  <a:srgbClr val="8b8b8b"/>
                </a:solidFill>
                <a:latin typeface="Times New Roman"/>
                <a:ea typeface="DejaVu Sans"/>
              </a:rPr>
              <a:t>&lt;number&gt;</a:t>
            </a:fld>
            <a:endParaRPr b="0" lang="en-US" sz="1200" spc="-1" strike="noStrike">
              <a:latin typeface="Arial"/>
            </a:endParaRPr>
          </a:p>
        </p:txBody>
      </p:sp>
      <p:sp>
        <p:nvSpPr>
          <p:cNvPr id="214" name="CustomShape 3"/>
          <p:cNvSpPr/>
          <p:nvPr/>
        </p:nvSpPr>
        <p:spPr>
          <a:xfrm>
            <a:off x="843840" y="1370160"/>
            <a:ext cx="10675800" cy="6492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2000" spc="-1" strike="noStrike">
                <a:solidFill>
                  <a:srgbClr val="000000"/>
                </a:solidFill>
                <a:latin typeface="Times New Roman"/>
                <a:ea typeface="DejaVu Sans"/>
              </a:rPr>
              <a:t>Advanced energy monitoring system</a:t>
            </a:r>
            <a:endParaRPr b="0" lang="en-US" sz="2000" spc="-1" strike="noStrike">
              <a:latin typeface="Arial"/>
            </a:endParaRPr>
          </a:p>
          <a:p>
            <a:pPr>
              <a:lnSpc>
                <a:spcPct val="100000"/>
              </a:lnSpc>
            </a:pPr>
            <a:r>
              <a:rPr b="0" lang="en-GB" sz="2000" spc="-1" strike="noStrike">
                <a:solidFill>
                  <a:srgbClr val="000000"/>
                </a:solidFill>
                <a:latin typeface="Times New Roman"/>
                <a:ea typeface="DejaVu Sans"/>
              </a:rPr>
              <a:t>Accurately measures voltage and current usage</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GB" sz="2000" spc="-1" strike="noStrike">
                <a:solidFill>
                  <a:srgbClr val="000000"/>
                </a:solidFill>
                <a:latin typeface="Times New Roman"/>
                <a:ea typeface="DejaVu Sans"/>
              </a:rPr>
              <a:t>Real-time data acquisition</a:t>
            </a:r>
            <a:endParaRPr b="0" lang="en-US" sz="2000" spc="-1" strike="noStrike">
              <a:latin typeface="Arial"/>
            </a:endParaRPr>
          </a:p>
          <a:p>
            <a:pPr>
              <a:lnSpc>
                <a:spcPct val="100000"/>
              </a:lnSpc>
            </a:pPr>
            <a:r>
              <a:rPr b="0" lang="en-GB" sz="2000" spc="-1" strike="noStrike">
                <a:solidFill>
                  <a:srgbClr val="000000"/>
                </a:solidFill>
                <a:latin typeface="Times New Roman"/>
                <a:ea typeface="DejaVu Sans"/>
              </a:rPr>
              <a:t>Sensors capture data and display it on an LCD.</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GB" sz="2000" spc="-1" strike="noStrike">
                <a:solidFill>
                  <a:srgbClr val="000000"/>
                </a:solidFill>
                <a:latin typeface="Times New Roman"/>
                <a:ea typeface="DejaVu Sans"/>
              </a:rPr>
              <a:t>Remote monitoring</a:t>
            </a:r>
            <a:endParaRPr b="0" lang="en-US" sz="2000" spc="-1" strike="noStrike">
              <a:latin typeface="Arial"/>
            </a:endParaRPr>
          </a:p>
          <a:p>
            <a:pPr>
              <a:lnSpc>
                <a:spcPct val="100000"/>
              </a:lnSpc>
            </a:pPr>
            <a:r>
              <a:rPr b="0" lang="en-GB" sz="2000" spc="-1" strike="noStrike">
                <a:solidFill>
                  <a:srgbClr val="000000"/>
                </a:solidFill>
                <a:latin typeface="Times New Roman"/>
                <a:ea typeface="DejaVu Sans"/>
              </a:rPr>
              <a:t>Ethernet transmits data to the cloud.</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GB" sz="2000" spc="-1" strike="noStrike">
                <a:solidFill>
                  <a:srgbClr val="000000"/>
                </a:solidFill>
                <a:latin typeface="Times New Roman"/>
                <a:ea typeface="DejaVu Sans"/>
              </a:rPr>
              <a:t>Reliable processing and communication</a:t>
            </a:r>
            <a:endParaRPr b="0" lang="en-US" sz="2000" spc="-1" strike="noStrike">
              <a:latin typeface="Arial"/>
            </a:endParaRPr>
          </a:p>
          <a:p>
            <a:pPr>
              <a:lnSpc>
                <a:spcPct val="100000"/>
              </a:lnSpc>
            </a:pPr>
            <a:r>
              <a:rPr b="0" lang="en-GB" sz="2000" spc="-1" strike="noStrike">
                <a:solidFill>
                  <a:srgbClr val="000000"/>
                </a:solidFill>
                <a:latin typeface="Times New Roman"/>
                <a:ea typeface="DejaVu Sans"/>
              </a:rPr>
              <a:t>Uses STM32F446RE microcontroller and A5D2X board.</a:t>
            </a:r>
            <a:endParaRPr b="0" lang="en-US" sz="2000" spc="-1" strike="noStrike">
              <a:latin typeface="Arial"/>
            </a:endParaRPr>
          </a:p>
          <a:p>
            <a:pPr>
              <a:lnSpc>
                <a:spcPct val="100000"/>
              </a:lnSpc>
            </a:pPr>
            <a:endParaRPr b="0" lang="en-US" sz="2000" spc="-1" strike="noStrike">
              <a:latin typeface="Arial"/>
            </a:endParaRPr>
          </a:p>
          <a:p>
            <a:pPr>
              <a:lnSpc>
                <a:spcPct val="100000"/>
              </a:lnSpc>
            </a:pPr>
            <a:r>
              <a:rPr b="1" lang="en-GB" sz="2000" spc="-1" strike="noStrike">
                <a:solidFill>
                  <a:srgbClr val="000000"/>
                </a:solidFill>
                <a:latin typeface="Times New Roman"/>
                <a:ea typeface="DejaVu Sans"/>
              </a:rPr>
              <a:t>Improved energy efficiency</a:t>
            </a:r>
            <a:endParaRPr b="0" lang="en-US" sz="2000" spc="-1" strike="noStrike">
              <a:latin typeface="Arial"/>
            </a:endParaRPr>
          </a:p>
          <a:p>
            <a:pPr>
              <a:lnSpc>
                <a:spcPct val="100000"/>
              </a:lnSpc>
            </a:pPr>
            <a:r>
              <a:rPr b="0" lang="en-GB" sz="2000" spc="-1" strike="noStrike">
                <a:solidFill>
                  <a:srgbClr val="000000"/>
                </a:solidFill>
                <a:latin typeface="Times New Roman"/>
                <a:ea typeface="DejaVu Sans"/>
              </a:rPr>
              <a:t>Real-time tracking helps optimize consumption.</a:t>
            </a: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a:p>
            <a:pPr>
              <a:lnSpc>
                <a:spcPct val="100000"/>
              </a:lnSpc>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5" name="CustomShape 1"/>
          <p:cNvSpPr/>
          <p:nvPr/>
        </p:nvSpPr>
        <p:spPr>
          <a:xfrm>
            <a:off x="1005840" y="1336320"/>
            <a:ext cx="9964080" cy="515304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360"/>
              </a:spcBef>
            </a:pPr>
            <a:r>
              <a:rPr b="0" lang="en-GB" sz="2600" spc="-1" strike="noStrike">
                <a:solidFill>
                  <a:srgbClr val="000000"/>
                </a:solidFill>
                <a:latin typeface="Times New Roman"/>
                <a:ea typeface="DejaVu Sans"/>
              </a:rPr>
              <a:t>Traditional energy meters measure power consumption but lack the ability to communicate data in real time. Most systems require manual readings, leading to inaccuracies, delays, and inefficiencies in billing and power usage tracking. Moreover, existing systems may not provide data analysis or remote monitoring capabilities, limiting the user's ability to make informed decisions regarding energy consumption.</a:t>
            </a:r>
            <a:endParaRPr b="0" lang="en-US" sz="2600" spc="-1" strike="noStrike">
              <a:latin typeface="Arial"/>
            </a:endParaRPr>
          </a:p>
        </p:txBody>
      </p:sp>
      <p:sp>
        <p:nvSpPr>
          <p:cNvPr id="216" name="CustomShape 2"/>
          <p:cNvSpPr/>
          <p:nvPr/>
        </p:nvSpPr>
        <p:spPr>
          <a:xfrm>
            <a:off x="8737560" y="6356520"/>
            <a:ext cx="2841480" cy="3618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0DD39F83-9F01-44B9-B273-5E75F6D81011}"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17" name="CustomShape 3"/>
          <p:cNvSpPr/>
          <p:nvPr/>
        </p:nvSpPr>
        <p:spPr>
          <a:xfrm>
            <a:off x="0" y="0"/>
            <a:ext cx="4290120" cy="577080"/>
          </a:xfrm>
          <a:prstGeom prst="rect">
            <a:avLst/>
          </a:prstGeom>
          <a:solidFill>
            <a:srgbClr val="00b0f0"/>
          </a:solidFill>
          <a:ln>
            <a:noFill/>
          </a:ln>
        </p:spPr>
        <p:style>
          <a:lnRef idx="0"/>
          <a:fillRef idx="0"/>
          <a:effectRef idx="0"/>
          <a:fontRef idx="minor"/>
        </p:style>
        <p:txBody>
          <a:bodyPr lIns="90000" rIns="90000" tIns="45000" bIns="45000">
            <a:spAutoFit/>
          </a:bodyPr>
          <a:p>
            <a:pPr>
              <a:lnSpc>
                <a:spcPct val="100000"/>
              </a:lnSpc>
            </a:pPr>
            <a:r>
              <a:rPr b="1" lang="en-US" sz="3200" spc="-1" strike="noStrike">
                <a:solidFill>
                  <a:srgbClr val="ffffff"/>
                </a:solidFill>
                <a:latin typeface="Times New Roman"/>
                <a:ea typeface="DejaVu Sans"/>
              </a:rPr>
              <a:t>EXISTING SYSTEM: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8" name="CustomShape 1"/>
          <p:cNvSpPr/>
          <p:nvPr/>
        </p:nvSpPr>
        <p:spPr>
          <a:xfrm>
            <a:off x="1068480" y="1312920"/>
            <a:ext cx="7210440" cy="4522680"/>
          </a:xfrm>
          <a:prstGeom prst="rect">
            <a:avLst/>
          </a:prstGeom>
          <a:noFill/>
          <a:ln>
            <a:noFill/>
          </a:ln>
        </p:spPr>
        <p:style>
          <a:lnRef idx="0"/>
          <a:fillRef idx="0"/>
          <a:effectRef idx="0"/>
          <a:fontRef idx="minor"/>
        </p:style>
        <p:txBody>
          <a:bodyPr lIns="90000" rIns="90000" tIns="45000" bIns="45000">
            <a:noAutofit/>
          </a:bodyPr>
          <a:p>
            <a:pPr>
              <a:lnSpc>
                <a:spcPct val="200000"/>
              </a:lnSpc>
              <a:spcBef>
                <a:spcPts val="561"/>
              </a:spcBef>
              <a:tabLst>
                <a:tab algn="l" pos="0"/>
              </a:tabLst>
            </a:pPr>
            <a:endParaRPr b="0" lang="en-US" sz="1800" spc="-1" strike="noStrike">
              <a:latin typeface="Arial"/>
            </a:endParaRPr>
          </a:p>
          <a:p>
            <a:pPr>
              <a:lnSpc>
                <a:spcPct val="200000"/>
              </a:lnSpc>
              <a:spcBef>
                <a:spcPts val="561"/>
              </a:spcBef>
              <a:tabLst>
                <a:tab algn="l" pos="0"/>
              </a:tabLst>
            </a:pPr>
            <a:endParaRPr b="0" lang="en-US" sz="1800" spc="-1" strike="noStrike">
              <a:latin typeface="Arial"/>
            </a:endParaRPr>
          </a:p>
        </p:txBody>
      </p:sp>
      <p:sp>
        <p:nvSpPr>
          <p:cNvPr id="219" name="CustomShape 2"/>
          <p:cNvSpPr/>
          <p:nvPr/>
        </p:nvSpPr>
        <p:spPr>
          <a:xfrm>
            <a:off x="8737560" y="6356520"/>
            <a:ext cx="2841480" cy="3618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91BC2607-A580-43DB-A4F1-CEFD53E12349}" type="slidenum">
              <a:rPr b="0" lang="en-US" sz="1200" spc="-1" strike="noStrike">
                <a:solidFill>
                  <a:srgbClr val="8b8b8b"/>
                </a:solidFill>
                <a:latin typeface="Calibri"/>
                <a:ea typeface="DejaVu Sans"/>
              </a:rPr>
              <a:t>&lt;number&gt;</a:t>
            </a:fld>
            <a:endParaRPr b="0" lang="en-US" sz="1200" spc="-1" strike="noStrike">
              <a:latin typeface="Arial"/>
            </a:endParaRPr>
          </a:p>
        </p:txBody>
      </p:sp>
      <p:sp>
        <p:nvSpPr>
          <p:cNvPr id="220" name="CustomShape 3"/>
          <p:cNvSpPr/>
          <p:nvPr/>
        </p:nvSpPr>
        <p:spPr>
          <a:xfrm>
            <a:off x="0" y="0"/>
            <a:ext cx="4592160" cy="658440"/>
          </a:xfrm>
          <a:prstGeom prst="rect">
            <a:avLst/>
          </a:prstGeom>
          <a:solidFill>
            <a:srgbClr val="00b0f0"/>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pc="-1" strike="noStrike">
                <a:solidFill>
                  <a:srgbClr val="ffffff"/>
                </a:solidFill>
                <a:latin typeface="Times New Roman"/>
                <a:ea typeface="DejaVu Sans"/>
              </a:rPr>
              <a:t>PROPOSED SYSTEM:</a:t>
            </a:r>
            <a:endParaRPr b="0" lang="en-US" sz="2800" spc="-1" strike="noStrike">
              <a:latin typeface="Arial"/>
            </a:endParaRPr>
          </a:p>
        </p:txBody>
      </p:sp>
      <p:sp>
        <p:nvSpPr>
          <p:cNvPr id="221" name="CustomShape 4"/>
          <p:cNvSpPr/>
          <p:nvPr/>
        </p:nvSpPr>
        <p:spPr>
          <a:xfrm>
            <a:off x="7282440" y="2432880"/>
            <a:ext cx="181440" cy="366120"/>
          </a:xfrm>
          <a:prstGeom prst="rect">
            <a:avLst/>
          </a:prstGeom>
          <a:noFill/>
          <a:ln>
            <a:noFill/>
          </a:ln>
        </p:spPr>
        <p:style>
          <a:lnRef idx="0"/>
          <a:fillRef idx="0"/>
          <a:effectRef idx="0"/>
          <a:fontRef idx="minor"/>
        </p:style>
      </p:sp>
      <p:sp>
        <p:nvSpPr>
          <p:cNvPr id="222" name="CustomShape 5"/>
          <p:cNvSpPr/>
          <p:nvPr/>
        </p:nvSpPr>
        <p:spPr>
          <a:xfrm>
            <a:off x="7467120" y="2457360"/>
            <a:ext cx="1738800" cy="1262160"/>
          </a:xfrm>
          <a:prstGeom prst="rect">
            <a:avLst/>
          </a:prstGeom>
          <a:noFill/>
          <a:ln>
            <a:noFill/>
          </a:ln>
        </p:spPr>
        <p:style>
          <a:lnRef idx="0"/>
          <a:fillRef idx="0"/>
          <a:effectRef idx="0"/>
          <a:fontRef idx="minor"/>
        </p:style>
      </p:sp>
      <p:sp>
        <p:nvSpPr>
          <p:cNvPr id="223" name="CustomShape 6"/>
          <p:cNvSpPr/>
          <p:nvPr/>
        </p:nvSpPr>
        <p:spPr>
          <a:xfrm>
            <a:off x="1489680" y="1280160"/>
            <a:ext cx="8931600" cy="4478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1800" spc="-1" strike="noStrike">
                <a:solidFill>
                  <a:srgbClr val="000000"/>
                </a:solidFill>
                <a:latin typeface="Times New Roman"/>
                <a:ea typeface="DejaVu Sans"/>
              </a:rPr>
              <a:t>Accurate Measurement &amp; Real-Time Data Acquisition</a:t>
            </a:r>
            <a:endParaRPr b="0" lang="en-US" sz="1800" spc="-1" strike="noStrike">
              <a:latin typeface="Arial"/>
            </a:endParaRPr>
          </a:p>
          <a:p>
            <a:pPr>
              <a:lnSpc>
                <a:spcPct val="100000"/>
              </a:lnSpc>
            </a:pPr>
            <a:r>
              <a:rPr b="0" lang="en-GB" sz="1800" spc="-1" strike="noStrike">
                <a:solidFill>
                  <a:srgbClr val="000000"/>
                </a:solidFill>
                <a:latin typeface="Times New Roman"/>
                <a:ea typeface="DejaVu Sans"/>
              </a:rPr>
              <a:t>Sensors measure voltage and current usage, providing real-time monitoring of energy consumption.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GB" sz="1800" spc="-1" strike="noStrike">
                <a:solidFill>
                  <a:srgbClr val="000000"/>
                </a:solidFill>
                <a:latin typeface="Times New Roman"/>
                <a:ea typeface="DejaVu Sans"/>
              </a:rPr>
              <a:t>Local Display &amp; Cloud Monitoring</a:t>
            </a:r>
            <a:endParaRPr b="0" lang="en-US" sz="1800" spc="-1" strike="noStrike">
              <a:latin typeface="Arial"/>
            </a:endParaRPr>
          </a:p>
          <a:p>
            <a:pPr>
              <a:lnSpc>
                <a:spcPct val="100000"/>
              </a:lnSpc>
            </a:pPr>
            <a:r>
              <a:rPr b="0" lang="en-GB" sz="1800" spc="-1" strike="noStrike">
                <a:solidFill>
                  <a:srgbClr val="000000"/>
                </a:solidFill>
                <a:latin typeface="Times New Roman"/>
                <a:ea typeface="DejaVu Sans"/>
              </a:rPr>
              <a:t>Data is displayed on an LCD screen and sent to the cloud via a Ethernet module for remote tracking</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GB" sz="1800" spc="-1" strike="noStrike">
                <a:solidFill>
                  <a:srgbClr val="000000"/>
                </a:solidFill>
                <a:latin typeface="Times New Roman"/>
                <a:ea typeface="DejaVu Sans"/>
              </a:rPr>
              <a:t>STM32F446RE for Data Processing</a:t>
            </a:r>
            <a:endParaRPr b="0" lang="en-US" sz="1800" spc="-1" strike="noStrike">
              <a:latin typeface="Arial"/>
            </a:endParaRPr>
          </a:p>
          <a:p>
            <a:pPr>
              <a:lnSpc>
                <a:spcPct val="100000"/>
              </a:lnSpc>
            </a:pPr>
            <a:r>
              <a:rPr b="0" lang="en-GB" sz="1800" spc="-1" strike="noStrike">
                <a:solidFill>
                  <a:srgbClr val="000000"/>
                </a:solidFill>
                <a:latin typeface="Times New Roman"/>
                <a:ea typeface="DejaVu Sans"/>
              </a:rPr>
              <a:t>The STM32F446RE microcontroller handles data acquisition and sensor communication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GB" sz="1800" spc="-1" strike="noStrike">
                <a:solidFill>
                  <a:srgbClr val="000000"/>
                </a:solidFill>
                <a:latin typeface="Times New Roman"/>
                <a:ea typeface="DejaVu Sans"/>
              </a:rPr>
              <a:t>Rugged A5D2X Board for Reliable Communication</a:t>
            </a:r>
            <a:endParaRPr b="0" lang="en-US" sz="1800" spc="-1" strike="noStrike">
              <a:latin typeface="Arial"/>
            </a:endParaRPr>
          </a:p>
          <a:p>
            <a:pPr>
              <a:lnSpc>
                <a:spcPct val="100000"/>
              </a:lnSpc>
            </a:pPr>
            <a:r>
              <a:rPr b="0" lang="en-GB" sz="1800" spc="-1" strike="noStrike">
                <a:solidFill>
                  <a:srgbClr val="000000"/>
                </a:solidFill>
                <a:latin typeface="Times New Roman"/>
                <a:ea typeface="DejaVu Sans"/>
              </a:rPr>
              <a:t>Ensures robust communication and operation in various environmental conditions.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GB" sz="1800" spc="-1" strike="noStrike">
                <a:solidFill>
                  <a:srgbClr val="000000"/>
                </a:solidFill>
                <a:latin typeface="Times New Roman"/>
                <a:ea typeface="DejaVu Sans"/>
              </a:rPr>
              <a:t>Improved Energy Efficiency &amp; Monitoring</a:t>
            </a:r>
            <a:endParaRPr b="0" lang="en-US" sz="1800" spc="-1" strike="noStrike">
              <a:latin typeface="Arial"/>
            </a:endParaRPr>
          </a:p>
          <a:p>
            <a:pPr>
              <a:lnSpc>
                <a:spcPct val="100000"/>
              </a:lnSpc>
            </a:pPr>
            <a:r>
              <a:rPr b="0" lang="en-GB" sz="1800" spc="-1" strike="noStrike">
                <a:solidFill>
                  <a:srgbClr val="000000"/>
                </a:solidFill>
                <a:latin typeface="Times New Roman"/>
                <a:ea typeface="DejaVu Sans"/>
              </a:rPr>
              <a:t>Enables users to track and optimize energy usage for better efficiency.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4" name="CustomShape 1"/>
          <p:cNvSpPr/>
          <p:nvPr/>
        </p:nvSpPr>
        <p:spPr>
          <a:xfrm>
            <a:off x="1221120" y="1602360"/>
            <a:ext cx="10968840" cy="4521960"/>
          </a:xfrm>
          <a:prstGeom prst="rect">
            <a:avLst/>
          </a:prstGeom>
          <a:noFill/>
          <a:ln>
            <a:noFill/>
          </a:ln>
        </p:spPr>
        <p:style>
          <a:lnRef idx="0"/>
          <a:fillRef idx="0"/>
          <a:effectRef idx="0"/>
          <a:fontRef idx="minor"/>
        </p:style>
        <p:txBody>
          <a:bodyPr lIns="90000" rIns="90000" tIns="45000" bIns="45000">
            <a:noAutofit/>
          </a:bodyPr>
          <a:p>
            <a:pPr>
              <a:lnSpc>
                <a:spcPct val="200000"/>
              </a:lnSpc>
              <a:spcBef>
                <a:spcPts val="479"/>
              </a:spcBef>
              <a:tabLst>
                <a:tab algn="l" pos="0"/>
              </a:tabLst>
            </a:pPr>
            <a:r>
              <a:rPr b="1" lang="en-US" sz="1800" spc="-1" strike="noStrike">
                <a:solidFill>
                  <a:srgbClr val="000000"/>
                </a:solidFill>
                <a:latin typeface="Times New Roman"/>
                <a:ea typeface="DejaVu Sans"/>
              </a:rPr>
              <a:t>STM32 Board (STM32F446RE) </a:t>
            </a:r>
            <a:r>
              <a:rPr b="0" lang="en-US" sz="1800" spc="-1" strike="noStrike">
                <a:solidFill>
                  <a:srgbClr val="000000"/>
                </a:solidFill>
                <a:latin typeface="Times New Roman"/>
                <a:ea typeface="DejaVu Sans"/>
              </a:rPr>
              <a:t>– For sensing and processing data</a:t>
            </a:r>
            <a:endParaRPr b="0" lang="en-US" sz="1800" spc="-1" strike="noStrike">
              <a:latin typeface="Arial"/>
            </a:endParaRPr>
          </a:p>
          <a:p>
            <a:pPr>
              <a:lnSpc>
                <a:spcPct val="200000"/>
              </a:lnSpc>
              <a:spcBef>
                <a:spcPts val="479"/>
              </a:spcBef>
              <a:tabLst>
                <a:tab algn="l" pos="0"/>
              </a:tabLst>
            </a:pPr>
            <a:r>
              <a:rPr b="1" lang="en-US" sz="1800" spc="-1" strike="noStrike">
                <a:solidFill>
                  <a:srgbClr val="000000"/>
                </a:solidFill>
                <a:latin typeface="Times New Roman"/>
                <a:ea typeface="DejaVu Sans"/>
              </a:rPr>
              <a:t>A5D2X Rugged Board</a:t>
            </a:r>
            <a:r>
              <a:rPr b="0" lang="en-US" sz="1800" spc="-1" strike="noStrike">
                <a:solidFill>
                  <a:srgbClr val="000000"/>
                </a:solidFill>
                <a:latin typeface="Times New Roman"/>
                <a:ea typeface="DejaVu Sans"/>
              </a:rPr>
              <a:t> – For additional processing and communication</a:t>
            </a:r>
            <a:endParaRPr b="0" lang="en-US" sz="1800" spc="-1" strike="noStrike">
              <a:latin typeface="Arial"/>
            </a:endParaRPr>
          </a:p>
          <a:p>
            <a:pPr>
              <a:lnSpc>
                <a:spcPct val="200000"/>
              </a:lnSpc>
              <a:spcBef>
                <a:spcPts val="479"/>
              </a:spcBef>
              <a:tabLst>
                <a:tab algn="l" pos="0"/>
              </a:tabLst>
            </a:pPr>
            <a:r>
              <a:rPr b="1" lang="en-US" sz="1800" spc="-1" strike="noStrike">
                <a:solidFill>
                  <a:srgbClr val="000000"/>
                </a:solidFill>
                <a:latin typeface="Times New Roman"/>
                <a:ea typeface="DejaVu Sans"/>
              </a:rPr>
              <a:t>Voltage Sensor (ZMPT101B)</a:t>
            </a:r>
            <a:r>
              <a:rPr b="0" lang="en-US" sz="1800" spc="-1" strike="noStrike">
                <a:solidFill>
                  <a:srgbClr val="000000"/>
                </a:solidFill>
                <a:latin typeface="Times New Roman"/>
                <a:ea typeface="DejaVu Sans"/>
              </a:rPr>
              <a:t> – For voltage measurement</a:t>
            </a:r>
            <a:endParaRPr b="0" lang="en-US" sz="1800" spc="-1" strike="noStrike">
              <a:latin typeface="Arial"/>
            </a:endParaRPr>
          </a:p>
          <a:p>
            <a:pPr>
              <a:lnSpc>
                <a:spcPct val="200000"/>
              </a:lnSpc>
              <a:spcBef>
                <a:spcPts val="479"/>
              </a:spcBef>
              <a:tabLst>
                <a:tab algn="l" pos="0"/>
              </a:tabLst>
            </a:pPr>
            <a:r>
              <a:rPr b="1" lang="en-US" sz="1800" spc="-1" strike="noStrike">
                <a:solidFill>
                  <a:srgbClr val="000000"/>
                </a:solidFill>
                <a:latin typeface="Times New Roman"/>
                <a:ea typeface="DejaVu Sans"/>
              </a:rPr>
              <a:t>Current Sensor (ACS712) </a:t>
            </a:r>
            <a:r>
              <a:rPr b="0" lang="en-US" sz="1800" spc="-1" strike="noStrike">
                <a:solidFill>
                  <a:srgbClr val="000000"/>
                </a:solidFill>
                <a:latin typeface="Times New Roman"/>
                <a:ea typeface="DejaVu Sans"/>
              </a:rPr>
              <a:t>– For current measurement</a:t>
            </a:r>
            <a:endParaRPr b="0" lang="en-US" sz="1800" spc="-1" strike="noStrike">
              <a:latin typeface="Arial"/>
            </a:endParaRPr>
          </a:p>
          <a:p>
            <a:pPr>
              <a:lnSpc>
                <a:spcPct val="200000"/>
              </a:lnSpc>
              <a:spcBef>
                <a:spcPts val="479"/>
              </a:spcBef>
              <a:tabLst>
                <a:tab algn="l" pos="0"/>
              </a:tabLst>
            </a:pPr>
            <a:r>
              <a:rPr b="1" lang="en-US" sz="1800" spc="-1" strike="noStrike">
                <a:solidFill>
                  <a:srgbClr val="000000"/>
                </a:solidFill>
                <a:latin typeface="Times New Roman"/>
                <a:ea typeface="DejaVu Sans"/>
              </a:rPr>
              <a:t>LCD Display</a:t>
            </a:r>
            <a:r>
              <a:rPr b="0" lang="en-US" sz="1800" spc="-1" strike="noStrike">
                <a:solidFill>
                  <a:srgbClr val="000000"/>
                </a:solidFill>
                <a:latin typeface="Times New Roman"/>
                <a:ea typeface="DejaVu Sans"/>
              </a:rPr>
              <a:t> – To show real-time voltage, current, and power data</a:t>
            </a:r>
            <a:endParaRPr b="0" lang="en-US" sz="1800" spc="-1" strike="noStrike">
              <a:latin typeface="Arial"/>
            </a:endParaRPr>
          </a:p>
          <a:p>
            <a:pPr>
              <a:lnSpc>
                <a:spcPct val="200000"/>
              </a:lnSpc>
              <a:spcBef>
                <a:spcPts val="479"/>
              </a:spcBef>
              <a:tabLst>
                <a:tab algn="l" pos="0"/>
              </a:tabLst>
            </a:pPr>
            <a:r>
              <a:rPr b="1" lang="en-US" sz="1800" spc="-1" strike="noStrike">
                <a:solidFill>
                  <a:srgbClr val="000000"/>
                </a:solidFill>
                <a:latin typeface="Times New Roman"/>
                <a:ea typeface="DejaVu Sans"/>
              </a:rPr>
              <a:t>Motor – </a:t>
            </a:r>
            <a:r>
              <a:rPr b="0" lang="en-US" sz="1800" spc="-1" strike="noStrike">
                <a:solidFill>
                  <a:srgbClr val="000000"/>
                </a:solidFill>
                <a:latin typeface="Times New Roman"/>
                <a:ea typeface="DejaVu Sans"/>
              </a:rPr>
              <a:t>To measure the current values </a:t>
            </a:r>
            <a:endParaRPr b="0" lang="en-US" sz="1800" spc="-1" strike="noStrike">
              <a:latin typeface="Arial"/>
            </a:endParaRPr>
          </a:p>
          <a:p>
            <a:pPr>
              <a:lnSpc>
                <a:spcPct val="200000"/>
              </a:lnSpc>
              <a:spcBef>
                <a:spcPts val="479"/>
              </a:spcBef>
              <a:tabLst>
                <a:tab algn="l" pos="0"/>
              </a:tabLst>
            </a:pPr>
            <a:endParaRPr b="0" lang="en-US" sz="1800" spc="-1" strike="noStrike">
              <a:latin typeface="Arial"/>
            </a:endParaRPr>
          </a:p>
          <a:p>
            <a:pPr>
              <a:lnSpc>
                <a:spcPct val="200000"/>
              </a:lnSpc>
              <a:spcBef>
                <a:spcPts val="479"/>
              </a:spcBef>
              <a:tabLst>
                <a:tab algn="l" pos="0"/>
              </a:tabLst>
            </a:pPr>
            <a:endParaRPr b="0" lang="en-US" sz="1800" spc="-1" strike="noStrike">
              <a:latin typeface="Arial"/>
            </a:endParaRPr>
          </a:p>
          <a:p>
            <a:pPr>
              <a:lnSpc>
                <a:spcPct val="200000"/>
              </a:lnSpc>
              <a:spcBef>
                <a:spcPts val="479"/>
              </a:spcBef>
              <a:tabLst>
                <a:tab algn="l" pos="0"/>
              </a:tabLst>
            </a:pPr>
            <a:endParaRPr b="0" lang="en-US" sz="1800" spc="-1" strike="noStrike">
              <a:latin typeface="Arial"/>
            </a:endParaRPr>
          </a:p>
        </p:txBody>
      </p:sp>
      <p:sp>
        <p:nvSpPr>
          <p:cNvPr id="225" name="CustomShape 2"/>
          <p:cNvSpPr/>
          <p:nvPr/>
        </p:nvSpPr>
        <p:spPr>
          <a:xfrm>
            <a:off x="0" y="-23400"/>
            <a:ext cx="4016880" cy="1039320"/>
          </a:xfrm>
          <a:prstGeom prst="rect">
            <a:avLst/>
          </a:prstGeom>
          <a:solidFill>
            <a:srgbClr val="c0504d"/>
          </a:solidFill>
          <a:ln w="25560">
            <a:solidFill>
              <a:srgbClr val="ffffff"/>
            </a:solidFill>
            <a:round/>
          </a:ln>
        </p:spPr>
        <p:style>
          <a:lnRef idx="0"/>
          <a:fillRef idx="0"/>
          <a:effectRef idx="0"/>
          <a:fontRef idx="minor"/>
        </p:style>
        <p:txBody>
          <a:bodyPr lIns="90000" rIns="90000" tIns="45000" bIns="45000" anchor="ctr">
            <a:noAutofit/>
          </a:bodyPr>
          <a:p>
            <a:pPr algn="ctr">
              <a:lnSpc>
                <a:spcPct val="100000"/>
              </a:lnSpc>
            </a:pPr>
            <a:r>
              <a:rPr b="0" lang="en-US" sz="2800" spc="-1" strike="noStrike">
                <a:solidFill>
                  <a:srgbClr val="ffffff"/>
                </a:solidFill>
                <a:latin typeface="Times New Roman"/>
                <a:ea typeface="DejaVu Sans"/>
              </a:rPr>
              <a:t>HARDWARE’S USED</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6" name="CustomShape 1"/>
          <p:cNvSpPr/>
          <p:nvPr/>
        </p:nvSpPr>
        <p:spPr>
          <a:xfrm>
            <a:off x="0" y="0"/>
            <a:ext cx="4854600" cy="1142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800" spc="-1" strike="noStrike">
                <a:solidFill>
                  <a:srgbClr val="ffffff"/>
                </a:solidFill>
                <a:latin typeface="Times New Roman"/>
                <a:ea typeface="DejaVu Sans"/>
              </a:rPr>
              <a:t>SOFTWARE’S USED</a:t>
            </a:r>
            <a:endParaRPr b="0" lang="en-US" sz="2800" spc="-1" strike="noStrike">
              <a:latin typeface="Arial"/>
            </a:endParaRPr>
          </a:p>
        </p:txBody>
      </p:sp>
      <p:sp>
        <p:nvSpPr>
          <p:cNvPr id="227" name="CustomShape 2"/>
          <p:cNvSpPr/>
          <p:nvPr/>
        </p:nvSpPr>
        <p:spPr>
          <a:xfrm>
            <a:off x="1497960" y="1567440"/>
            <a:ext cx="9027000" cy="7221960"/>
          </a:xfrm>
          <a:prstGeom prst="rect">
            <a:avLst/>
          </a:prstGeom>
          <a:noFill/>
          <a:ln>
            <a:noFill/>
          </a:ln>
        </p:spPr>
        <p:style>
          <a:lnRef idx="0"/>
          <a:fillRef idx="0"/>
          <a:effectRef idx="0"/>
          <a:fontRef idx="minor"/>
        </p:style>
        <p:txBody>
          <a:bodyPr lIns="90000" rIns="90000" tIns="45000" bIns="45000">
            <a:spAutoFit/>
          </a:bodyPr>
          <a:p>
            <a:pPr>
              <a:lnSpc>
                <a:spcPct val="200000"/>
              </a:lnSpc>
            </a:pPr>
            <a:r>
              <a:rPr b="1" lang="en-IN" sz="1800" spc="-1" strike="noStrike">
                <a:solidFill>
                  <a:srgbClr val="000000"/>
                </a:solidFill>
                <a:latin typeface="Times New Roman"/>
                <a:ea typeface="DejaVu Sans"/>
              </a:rPr>
              <a:t>STM32CubeIDE</a:t>
            </a:r>
            <a:r>
              <a:rPr b="0" lang="en-IN" sz="1800" spc="-1" strike="noStrike">
                <a:solidFill>
                  <a:srgbClr val="000000"/>
                </a:solidFill>
                <a:latin typeface="Times New Roman"/>
                <a:ea typeface="DejaVu Sans"/>
              </a:rPr>
              <a:t> – Development and debugging environment</a:t>
            </a:r>
            <a:endParaRPr b="0" lang="en-US" sz="1800" spc="-1" strike="noStrike">
              <a:latin typeface="Arial"/>
            </a:endParaRPr>
          </a:p>
          <a:p>
            <a:pPr>
              <a:lnSpc>
                <a:spcPct val="200000"/>
              </a:lnSpc>
            </a:pPr>
            <a:r>
              <a:rPr b="1" lang="en-IN" sz="1800" spc="-1" strike="noStrike">
                <a:solidFill>
                  <a:srgbClr val="000000"/>
                </a:solidFill>
                <a:latin typeface="Times New Roman"/>
                <a:ea typeface="DejaVu Sans"/>
              </a:rPr>
              <a:t>STM32 HAL Library</a:t>
            </a:r>
            <a:r>
              <a:rPr b="0" lang="en-IN" sz="1800" spc="-1" strike="noStrike">
                <a:solidFill>
                  <a:srgbClr val="000000"/>
                </a:solidFill>
                <a:latin typeface="Times New Roman"/>
                <a:ea typeface="DejaVu Sans"/>
              </a:rPr>
              <a:t> – Hardware abstraction layer for sensor communication</a:t>
            </a:r>
            <a:endParaRPr b="0" lang="en-US" sz="1800" spc="-1" strike="noStrike">
              <a:latin typeface="Arial"/>
            </a:endParaRPr>
          </a:p>
          <a:p>
            <a:pPr>
              <a:lnSpc>
                <a:spcPct val="200000"/>
              </a:lnSpc>
            </a:pPr>
            <a:r>
              <a:rPr b="1" lang="en-IN" sz="1800" spc="-1" strike="noStrike">
                <a:solidFill>
                  <a:srgbClr val="000000"/>
                </a:solidFill>
                <a:latin typeface="Times New Roman"/>
                <a:ea typeface="DejaVu Sans"/>
              </a:rPr>
              <a:t>Sensor Libraries</a:t>
            </a:r>
            <a:r>
              <a:rPr b="0" lang="en-IN" sz="1800" spc="-1" strike="noStrike">
                <a:solidFill>
                  <a:srgbClr val="000000"/>
                </a:solidFill>
                <a:latin typeface="Times New Roman"/>
                <a:ea typeface="DejaVu Sans"/>
              </a:rPr>
              <a:t> – For voltage sensor (ZMPT101B) and current sensor (ACS712)</a:t>
            </a:r>
            <a:endParaRPr b="0" lang="en-US" sz="1800" spc="-1" strike="noStrike">
              <a:latin typeface="Arial"/>
            </a:endParaRPr>
          </a:p>
          <a:p>
            <a:pPr>
              <a:lnSpc>
                <a:spcPct val="200000"/>
              </a:lnSpc>
            </a:pPr>
            <a:r>
              <a:rPr b="1" lang="en-IN" sz="1800" spc="-1" strike="noStrike">
                <a:solidFill>
                  <a:srgbClr val="000000"/>
                </a:solidFill>
                <a:latin typeface="Times New Roman"/>
                <a:ea typeface="DejaVu Sans"/>
              </a:rPr>
              <a:t>USART Communication</a:t>
            </a:r>
            <a:r>
              <a:rPr b="0" lang="en-IN" sz="1800" spc="-1" strike="noStrike">
                <a:solidFill>
                  <a:srgbClr val="000000"/>
                </a:solidFill>
                <a:latin typeface="Times New Roman"/>
                <a:ea typeface="DejaVu Sans"/>
              </a:rPr>
              <a:t> – For data transfer between STM32 and A5D2X rugged board</a:t>
            </a:r>
            <a:endParaRPr b="0" lang="en-US" sz="1800" spc="-1" strike="noStrike">
              <a:latin typeface="Arial"/>
            </a:endParaRPr>
          </a:p>
          <a:p>
            <a:pPr>
              <a:lnSpc>
                <a:spcPct val="200000"/>
              </a:lnSpc>
            </a:pPr>
            <a:r>
              <a:rPr b="1" lang="en-IN" sz="1800" spc="-1" strike="noStrike">
                <a:solidFill>
                  <a:srgbClr val="000000"/>
                </a:solidFill>
                <a:latin typeface="Times New Roman"/>
                <a:ea typeface="DejaVu Sans"/>
              </a:rPr>
              <a:t>MQQT  Protocol–  </a:t>
            </a:r>
            <a:r>
              <a:rPr b="0" lang="en-IN" sz="1800" spc="-1" strike="noStrike">
                <a:solidFill>
                  <a:srgbClr val="000000"/>
                </a:solidFill>
                <a:latin typeface="Times New Roman"/>
                <a:ea typeface="DejaVu Sans"/>
              </a:rPr>
              <a:t>Used for sending Values securly to the Cloud</a:t>
            </a:r>
            <a:endParaRPr b="0" lang="en-US" sz="1800" spc="-1" strike="noStrike">
              <a:latin typeface="Arial"/>
            </a:endParaRPr>
          </a:p>
          <a:p>
            <a:pPr>
              <a:lnSpc>
                <a:spcPct val="200000"/>
              </a:lnSpc>
            </a:pPr>
            <a:endParaRPr b="0" lang="en-US" sz="1800" spc="-1" strike="noStrike">
              <a:latin typeface="Arial"/>
            </a:endParaRPr>
          </a:p>
          <a:p>
            <a:pPr>
              <a:lnSpc>
                <a:spcPct val="200000"/>
              </a:lnSpc>
            </a:pPr>
            <a:endParaRPr b="0" lang="en-US" sz="1800" spc="-1" strike="noStrike">
              <a:latin typeface="Arial"/>
            </a:endParaRPr>
          </a:p>
          <a:p>
            <a:pPr>
              <a:lnSpc>
                <a:spcPct val="200000"/>
              </a:lnSpc>
            </a:pPr>
            <a:endParaRPr b="0" lang="en-US" sz="1800" spc="-1" strike="noStrike">
              <a:latin typeface="Arial"/>
            </a:endParaRPr>
          </a:p>
          <a:p>
            <a:pPr>
              <a:lnSpc>
                <a:spcPct val="200000"/>
              </a:lnSpc>
            </a:pPr>
            <a:endParaRPr b="0" lang="en-US" sz="1800" spc="-1" strike="noStrike">
              <a:latin typeface="Arial"/>
            </a:endParaRPr>
          </a:p>
          <a:p>
            <a:pPr>
              <a:lnSpc>
                <a:spcPct val="200000"/>
              </a:lnSpc>
            </a:pPr>
            <a:endParaRPr b="0" lang="en-US" sz="1800" spc="-1" strike="noStrike">
              <a:latin typeface="Arial"/>
            </a:endParaRPr>
          </a:p>
          <a:p>
            <a:pPr>
              <a:lnSpc>
                <a:spcPct val="200000"/>
              </a:lnSpc>
            </a:pPr>
            <a:endParaRPr b="0" lang="en-US" sz="1800" spc="-1" strike="noStrike">
              <a:latin typeface="Arial"/>
            </a:endParaRPr>
          </a:p>
          <a:p>
            <a:pPr>
              <a:lnSpc>
                <a:spcPct val="200000"/>
              </a:lnSpc>
            </a:pPr>
            <a:endParaRPr b="0" lang="en-US" sz="1800" spc="-1" strike="noStrike">
              <a:latin typeface="Arial"/>
            </a:endParaRPr>
          </a:p>
          <a:p>
            <a:pPr>
              <a:lnSpc>
                <a:spcPct val="2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8" name="CustomShape 1"/>
          <p:cNvSpPr/>
          <p:nvPr/>
        </p:nvSpPr>
        <p:spPr>
          <a:xfrm>
            <a:off x="1132200" y="687960"/>
            <a:ext cx="2452680" cy="63828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229" name="CustomShape 2"/>
          <p:cNvSpPr/>
          <p:nvPr/>
        </p:nvSpPr>
        <p:spPr>
          <a:xfrm>
            <a:off x="441000" y="2560320"/>
            <a:ext cx="1019160" cy="730080"/>
          </a:xfrm>
          <a:prstGeom prst="rect">
            <a:avLst/>
          </a:prstGeom>
          <a:noFill/>
          <a:ln>
            <a:noFill/>
          </a:ln>
        </p:spPr>
        <p:style>
          <a:lnRef idx="0"/>
          <a:fillRef idx="0"/>
          <a:effectRef idx="0"/>
          <a:fontRef idx="minor"/>
        </p:style>
      </p:sp>
      <p:sp>
        <p:nvSpPr>
          <p:cNvPr id="230" name="CustomShape 3"/>
          <p:cNvSpPr/>
          <p:nvPr/>
        </p:nvSpPr>
        <p:spPr>
          <a:xfrm>
            <a:off x="0" y="0"/>
            <a:ext cx="4592160" cy="658440"/>
          </a:xfrm>
          <a:prstGeom prst="rect">
            <a:avLst/>
          </a:prstGeom>
          <a:solidFill>
            <a:srgbClr val="00b0f0"/>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800" spc="-1" strike="noStrike">
                <a:solidFill>
                  <a:srgbClr val="000000"/>
                </a:solidFill>
                <a:latin typeface="Times New Roman"/>
                <a:ea typeface="DejaVu Sans"/>
              </a:rPr>
              <a:t>  </a:t>
            </a:r>
            <a:r>
              <a:rPr b="1" lang="en-US" sz="2800" spc="-1" strike="noStrike">
                <a:solidFill>
                  <a:srgbClr val="000000"/>
                </a:solidFill>
                <a:latin typeface="Times New Roman"/>
                <a:ea typeface="DejaVu Sans"/>
              </a:rPr>
              <a:t>ER diagram:</a:t>
            </a:r>
            <a:endParaRPr b="0" lang="en-US" sz="2800" spc="-1" strike="noStrike">
              <a:latin typeface="Arial"/>
            </a:endParaRPr>
          </a:p>
        </p:txBody>
      </p:sp>
      <p:pic>
        <p:nvPicPr>
          <p:cNvPr id="231" name="" descr=""/>
          <p:cNvPicPr/>
          <p:nvPr/>
        </p:nvPicPr>
        <p:blipFill>
          <a:blip r:embed="rId2"/>
          <a:stretch/>
        </p:blipFill>
        <p:spPr>
          <a:xfrm>
            <a:off x="5029200" y="640080"/>
            <a:ext cx="5805360" cy="58053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2" name="CustomShape 1"/>
          <p:cNvSpPr/>
          <p:nvPr/>
        </p:nvSpPr>
        <p:spPr>
          <a:xfrm>
            <a:off x="0" y="0"/>
            <a:ext cx="3898080" cy="728640"/>
          </a:xfrm>
          <a:prstGeom prst="rect">
            <a:avLst/>
          </a:prstGeom>
          <a:noFill/>
          <a:ln>
            <a:noFill/>
          </a:ln>
        </p:spPr>
        <p:style>
          <a:lnRef idx="0"/>
          <a:fillRef idx="0"/>
          <a:effectRef idx="0"/>
          <a:fontRef idx="minor"/>
        </p:style>
      </p:sp>
      <p:sp>
        <p:nvSpPr>
          <p:cNvPr id="233" name="CustomShape 2"/>
          <p:cNvSpPr/>
          <p:nvPr/>
        </p:nvSpPr>
        <p:spPr>
          <a:xfrm>
            <a:off x="609480" y="897120"/>
            <a:ext cx="10969560" cy="5226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00"/>
              </a:spcBef>
            </a:pPr>
            <a:r>
              <a:rPr b="1" lang="en-GB" sz="2000" spc="-1" strike="noStrike">
                <a:solidFill>
                  <a:srgbClr val="000000"/>
                </a:solidFill>
                <a:latin typeface="Times New Roman"/>
                <a:ea typeface="DejaVu Sans"/>
              </a:rPr>
              <a:t>voltage and Current Sensing Module</a:t>
            </a:r>
            <a:endParaRPr b="0" lang="en-US" sz="2000" spc="-1" strike="noStrike">
              <a:latin typeface="Arial"/>
            </a:endParaRPr>
          </a:p>
          <a:p>
            <a:pPr>
              <a:lnSpc>
                <a:spcPct val="100000"/>
              </a:lnSpc>
              <a:spcBef>
                <a:spcPts val="400"/>
              </a:spcBef>
            </a:pPr>
            <a:r>
              <a:rPr b="0" lang="en-GB" sz="2000" spc="-1" strike="noStrike">
                <a:solidFill>
                  <a:srgbClr val="000000"/>
                </a:solidFill>
                <a:latin typeface="Times New Roman"/>
                <a:ea typeface="DejaVu Sans"/>
              </a:rPr>
              <a:t>Utilizes ZMPT101B and ACS712 sensors to measure voltage and current, respectively, providing input to the STM32F446RE microcontroller.</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1" lang="en-GB" sz="2000" spc="-1" strike="noStrike">
                <a:solidFill>
                  <a:srgbClr val="000000"/>
                </a:solidFill>
                <a:latin typeface="Times New Roman"/>
                <a:ea typeface="DejaVu Sans"/>
              </a:rPr>
              <a:t>Data Processing and Communication Module</a:t>
            </a:r>
            <a:endParaRPr b="0" lang="en-US" sz="2000" spc="-1" strike="noStrike">
              <a:latin typeface="Arial"/>
            </a:endParaRPr>
          </a:p>
          <a:p>
            <a:pPr>
              <a:lnSpc>
                <a:spcPct val="100000"/>
              </a:lnSpc>
              <a:spcBef>
                <a:spcPts val="400"/>
              </a:spcBef>
            </a:pPr>
            <a:r>
              <a:rPr b="0" lang="en-GB" sz="2000" spc="-1" strike="noStrike">
                <a:solidFill>
                  <a:srgbClr val="000000"/>
                </a:solidFill>
                <a:latin typeface="Times New Roman"/>
                <a:ea typeface="DejaVu Sans"/>
              </a:rPr>
              <a:t>The STM32F446RE processes the sensor data and sends it via USART to the rugged A5D2X board, which manages communication between components.</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1" lang="en-GB" sz="2000" spc="-1" strike="noStrike">
                <a:solidFill>
                  <a:srgbClr val="000000"/>
                </a:solidFill>
                <a:latin typeface="Times New Roman"/>
                <a:ea typeface="DejaVu Sans"/>
              </a:rPr>
              <a:t>Display and Monitoring Module</a:t>
            </a:r>
            <a:endParaRPr b="0" lang="en-US" sz="2000" spc="-1" strike="noStrike">
              <a:latin typeface="Arial"/>
            </a:endParaRPr>
          </a:p>
          <a:p>
            <a:pPr>
              <a:lnSpc>
                <a:spcPct val="100000"/>
              </a:lnSpc>
              <a:spcBef>
                <a:spcPts val="400"/>
              </a:spcBef>
            </a:pPr>
            <a:r>
              <a:rPr b="0" lang="en-GB" sz="2000" spc="-1" strike="noStrike">
                <a:solidFill>
                  <a:srgbClr val="000000"/>
                </a:solidFill>
                <a:latin typeface="Times New Roman"/>
                <a:ea typeface="DejaVu Sans"/>
              </a:rPr>
              <a:t>Data is displayed in real-time on an LCD screen connected to the A5D2X board, allowing users to monitor energy usage locally.</a:t>
            </a:r>
            <a:endParaRPr b="0" lang="en-US" sz="2000" spc="-1" strike="noStrike">
              <a:latin typeface="Arial"/>
            </a:endParaRPr>
          </a:p>
          <a:p>
            <a:pPr>
              <a:lnSpc>
                <a:spcPct val="100000"/>
              </a:lnSpc>
              <a:spcBef>
                <a:spcPts val="400"/>
              </a:spcBef>
            </a:pPr>
            <a:endParaRPr b="0" lang="en-US" sz="2000" spc="-1" strike="noStrike">
              <a:latin typeface="Arial"/>
            </a:endParaRPr>
          </a:p>
          <a:p>
            <a:pPr>
              <a:lnSpc>
                <a:spcPct val="100000"/>
              </a:lnSpc>
              <a:spcBef>
                <a:spcPts val="400"/>
              </a:spcBef>
            </a:pPr>
            <a:r>
              <a:rPr b="1" lang="en-GB" sz="2000" spc="-1" strike="noStrike">
                <a:solidFill>
                  <a:srgbClr val="000000"/>
                </a:solidFill>
                <a:latin typeface="Times New Roman"/>
                <a:ea typeface="DejaVu Sans"/>
              </a:rPr>
              <a:t>Cloud Connectivity Module</a:t>
            </a:r>
            <a:endParaRPr b="0" lang="en-US" sz="2000" spc="-1" strike="noStrike">
              <a:latin typeface="Arial"/>
            </a:endParaRPr>
          </a:p>
          <a:p>
            <a:pPr>
              <a:lnSpc>
                <a:spcPct val="100000"/>
              </a:lnSpc>
              <a:spcBef>
                <a:spcPts val="400"/>
              </a:spcBef>
            </a:pPr>
            <a:r>
              <a:rPr b="0" lang="en-GB" sz="2000" spc="-1" strike="noStrike">
                <a:solidFill>
                  <a:srgbClr val="000000"/>
                </a:solidFill>
                <a:latin typeface="Times New Roman"/>
                <a:ea typeface="DejaVu Sans"/>
              </a:rPr>
              <a:t>Uses a Wi-Fi module connected to the A5D2X board to send energy data to a cloud server, enabling remote monitoring and data storage for analysis.</a:t>
            </a:r>
            <a:endParaRPr b="0" lang="en-US" sz="2000" spc="-1" strike="noStrike">
              <a:latin typeface="Arial"/>
            </a:endParaRPr>
          </a:p>
        </p:txBody>
      </p:sp>
      <p:sp>
        <p:nvSpPr>
          <p:cNvPr id="234" name="CustomShape 3"/>
          <p:cNvSpPr/>
          <p:nvPr/>
        </p:nvSpPr>
        <p:spPr>
          <a:xfrm>
            <a:off x="8737560" y="6356520"/>
            <a:ext cx="2841480" cy="361800"/>
          </a:xfrm>
          <a:prstGeom prst="rect">
            <a:avLst/>
          </a:prstGeom>
          <a:noFill/>
          <a:ln>
            <a:noFill/>
          </a:ln>
        </p:spPr>
        <p:style>
          <a:lnRef idx="0"/>
          <a:fillRef idx="0"/>
          <a:effectRef idx="0"/>
          <a:fontRef idx="minor"/>
        </p:style>
        <p:txBody>
          <a:bodyPr lIns="90000" rIns="90000" tIns="45000" bIns="45000" anchor="ctr">
            <a:noAutofit/>
          </a:bodyPr>
          <a:p>
            <a:pPr algn="r">
              <a:lnSpc>
                <a:spcPct val="100000"/>
              </a:lnSpc>
            </a:pPr>
            <a:fld id="{42260276-4EC5-447A-BB00-96783A87E4E8}" type="slidenum">
              <a:rPr b="0" lang="en-US" sz="1200" spc="-1" strike="noStrike">
                <a:solidFill>
                  <a:srgbClr val="8b8b8b"/>
                </a:solidFill>
                <a:latin typeface="Calibri"/>
                <a:ea typeface="DejaVu Sans"/>
              </a:rPr>
              <a:t>9</a:t>
            </a:fld>
            <a:endParaRPr b="0" lang="en-US" sz="1200" spc="-1" strike="noStrike">
              <a:latin typeface="Arial"/>
            </a:endParaRPr>
          </a:p>
        </p:txBody>
      </p:sp>
      <p:sp>
        <p:nvSpPr>
          <p:cNvPr id="235" name="CustomShape 4"/>
          <p:cNvSpPr/>
          <p:nvPr/>
        </p:nvSpPr>
        <p:spPr>
          <a:xfrm>
            <a:off x="0" y="0"/>
            <a:ext cx="4592160" cy="658440"/>
          </a:xfrm>
          <a:prstGeom prst="rect">
            <a:avLst/>
          </a:prstGeom>
          <a:solidFill>
            <a:srgbClr val="00b0f0"/>
          </a:solidFill>
          <a:ln>
            <a:solidFill>
              <a:schemeClr val="bg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GB" sz="2400" spc="-1" strike="noStrike">
                <a:solidFill>
                  <a:srgbClr val="000000"/>
                </a:solidFill>
                <a:latin typeface="Times New Roman"/>
                <a:ea typeface="DejaVu Sans"/>
              </a:rPr>
              <a:t>NUMBER OF MODULES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927</TotalTime>
  <Application>LibreOffice/6.4.7.2$Linux_X86_64 LibreOffice_project/40$Build-2</Application>
  <Words>837</Words>
  <Paragraphs>125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2019-03-06T22:00:18Z</dcterms:created>
  <dc:creator>Muruga Kannan</dc:creator>
  <dc:description/>
  <dc:language>en-US</dc:language>
  <cp:lastModifiedBy/>
  <dcterms:modified xsi:type="dcterms:W3CDTF">2025-05-28T08:06:41Z</dcterms:modified>
  <cp:revision>59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ICV">
    <vt:lpwstr>2433be423fbc415ab0652003b21f2e29</vt:lpwstr>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11</vt:i4>
  </property>
</Properties>
</file>