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2"/>
  </p:notesMasterIdLst>
  <p:handoutMasterIdLst>
    <p:handoutMasterId r:id="rId13"/>
  </p:handoutMasterIdLst>
  <p:sldIdLst>
    <p:sldId id="256" r:id="rId5"/>
    <p:sldId id="257" r:id="rId6"/>
    <p:sldId id="258"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05/8/colors/accent6_4" csCatId="accent6" phldr="1"/>
      <dgm:spPr/>
      <dgm:t>
        <a:bodyPr/>
        <a:lstStyle/>
        <a:p>
          <a:endParaRPr lang="en-US"/>
        </a:p>
      </dgm:t>
    </dgm:pt>
    <dgm:pt modelId="{B633A646-2062-4841-AF18-847B074C6716}">
      <dgm:prSet/>
      <dgm:spPr/>
      <dgm:t>
        <a:bodyPr/>
        <a:lstStyle/>
        <a:p>
          <a:pPr>
            <a:lnSpc>
              <a:spcPct val="100000"/>
            </a:lnSpc>
          </a:pPr>
          <a:r>
            <a:rPr lang="en-US" noProof="0" dirty="0">
              <a:effectLst>
                <a:glow rad="152400">
                  <a:schemeClr val="bg1">
                    <a:alpha val="19000"/>
                  </a:schemeClr>
                </a:glow>
              </a:effectLst>
            </a:rPr>
            <a:t>About Data &amp; Preprocessing</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a:effectLst>
                <a:glow rad="152400">
                  <a:schemeClr val="bg1">
                    <a:alpha val="19000"/>
                  </a:schemeClr>
                </a:glow>
              </a:effectLst>
            </a:rPr>
            <a:t>Dashboard</a:t>
          </a:r>
          <a:endParaRPr lang="en-US" noProof="0" dirty="0">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a:effectLst>
                <a:glow rad="152400">
                  <a:schemeClr val="bg1">
                    <a:alpha val="19000"/>
                  </a:schemeClr>
                </a:glow>
              </a:effectLst>
            </a:rPr>
            <a:t>Findings</a:t>
          </a:r>
          <a:endParaRPr lang="en-US" noProof="0" dirty="0">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srcRect/>
          <a:stretch>
            <a:fillRect/>
          </a:stretch>
        </a:blipFill>
      </dgm:spPr>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srcRect/>
          <a:stretch>
            <a:fillRect l="-12000" r="-12000"/>
          </a:stretch>
        </a:blipFill>
      </dgm:spPr>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effectLst>
                <a:glow rad="152400">
                  <a:schemeClr val="bg1">
                    <a:alpha val="19000"/>
                  </a:schemeClr>
                </a:glow>
              </a:effectLst>
            </a:rPr>
            <a:t>About Data &amp; Preprocessing</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srcRect/>
          <a:stretch>
            <a:fillRect l="-12000" r="-12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a:effectLst>
                <a:glow rad="152400">
                  <a:schemeClr val="bg1">
                    <a:alpha val="19000"/>
                  </a:schemeClr>
                </a:glow>
              </a:effectLst>
            </a:rPr>
            <a:t>Dashboard</a:t>
          </a:r>
          <a:endParaRPr lang="en-US" sz="2500" kern="1200" noProof="0" dirty="0">
            <a:effectLst>
              <a:glow rad="152400">
                <a:schemeClr val="bg1">
                  <a:alpha val="19000"/>
                </a:schemeClr>
              </a:glow>
            </a:effectLst>
          </a:endParaRP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a:effectLst>
                <a:glow rad="152400">
                  <a:schemeClr val="bg1">
                    <a:alpha val="19000"/>
                  </a:schemeClr>
                </a:glow>
              </a:effectLst>
            </a:rPr>
            <a:t>Findings</a:t>
          </a:r>
          <a:endParaRPr lang="en-US" sz="2500" kern="1200" noProof="0" dirty="0">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10/17/2024</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67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89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6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10/17/2024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10/17/2024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10/17/2024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10/17/2024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10/17/2024</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10/17/2024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10/17/2024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10/17/2024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10/17/2024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10/17/2024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10/17/2024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Sales dashboard</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Avanti </a:t>
            </a:r>
            <a:r>
              <a:rPr lang="en-US" sz="1800" dirty="0" err="1">
                <a:solidFill>
                  <a:schemeClr val="tx1"/>
                </a:solidFill>
              </a:rPr>
              <a:t>Jawake</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Contents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75083471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About Data</a:t>
            </a:r>
          </a:p>
        </p:txBody>
      </p:sp>
      <p:sp>
        <p:nvSpPr>
          <p:cNvPr id="3" name="Content Placeholder 2">
            <a:extLst>
              <a:ext uri="{FF2B5EF4-FFF2-40B4-BE49-F238E27FC236}">
                <a16:creationId xmlns:a16="http://schemas.microsoft.com/office/drawing/2014/main" id="{12D78789-FB92-4ABC-891B-CA055B3F68CA}"/>
              </a:ext>
            </a:extLst>
          </p:cNvPr>
          <p:cNvSpPr>
            <a:spLocks noGrp="1"/>
          </p:cNvSpPr>
          <p:nvPr>
            <p:ph idx="1"/>
          </p:nvPr>
        </p:nvSpPr>
        <p:spPr>
          <a:xfrm>
            <a:off x="273980" y="1399335"/>
            <a:ext cx="6896077" cy="5030494"/>
          </a:xfrm>
        </p:spPr>
        <p:txBody>
          <a:bodyPr>
            <a:normAutofit fontScale="92500" lnSpcReduction="10000"/>
          </a:bodyPr>
          <a:lstStyle/>
          <a:p>
            <a:r>
              <a:rPr lang="en-US" sz="2400" dirty="0"/>
              <a:t>Data is for 10 days (from Jan 01, 2023 to Jan 10, 2023)</a:t>
            </a:r>
          </a:p>
          <a:p>
            <a:r>
              <a:rPr lang="en-US" sz="2400" dirty="0"/>
              <a:t>Region :  East, West, North, South</a:t>
            </a:r>
          </a:p>
          <a:p>
            <a:r>
              <a:rPr lang="en-US" sz="2400" dirty="0"/>
              <a:t>Product :  3 </a:t>
            </a:r>
          </a:p>
          <a:p>
            <a:r>
              <a:rPr lang="en-US" sz="2400" dirty="0" err="1"/>
              <a:t>Sales_Amount</a:t>
            </a:r>
            <a:r>
              <a:rPr lang="en-US" sz="2400" dirty="0"/>
              <a:t> </a:t>
            </a:r>
          </a:p>
          <a:p>
            <a:r>
              <a:rPr lang="en-US" sz="2400" dirty="0"/>
              <a:t>Cost</a:t>
            </a:r>
          </a:p>
          <a:p>
            <a:r>
              <a:rPr lang="en-US" sz="2400" dirty="0"/>
              <a:t>Profit</a:t>
            </a:r>
          </a:p>
          <a:p>
            <a:r>
              <a:rPr lang="en-US" sz="2400" dirty="0" err="1"/>
              <a:t>Customer_Id</a:t>
            </a:r>
            <a:r>
              <a:rPr lang="en-US" sz="2400" dirty="0"/>
              <a:t> (Unique Key)</a:t>
            </a:r>
          </a:p>
          <a:p>
            <a:r>
              <a:rPr lang="en-US" sz="2400" dirty="0" err="1"/>
              <a:t>Customer_Segment</a:t>
            </a:r>
            <a:r>
              <a:rPr lang="en-US" sz="2400" dirty="0"/>
              <a:t> : 2 (Retail and Wholesale)</a:t>
            </a:r>
          </a:p>
          <a:p>
            <a:r>
              <a:rPr lang="en-US" sz="2400" dirty="0" err="1"/>
              <a:t>Sales_Channel</a:t>
            </a:r>
            <a:r>
              <a:rPr lang="en-US" sz="2400" dirty="0"/>
              <a:t> : 2 (Offline and Online)</a:t>
            </a:r>
          </a:p>
          <a:p>
            <a:r>
              <a:rPr lang="en-US" sz="2400" dirty="0" err="1"/>
              <a:t>Disount</a:t>
            </a:r>
            <a:endParaRPr lang="en-US" sz="2400" dirty="0"/>
          </a:p>
          <a:p>
            <a:r>
              <a:rPr lang="en-US" sz="2400" dirty="0"/>
              <a:t>Return</a:t>
            </a:r>
          </a:p>
          <a:p>
            <a:endParaRPr lang="en-US" sz="2400" dirty="0"/>
          </a:p>
        </p:txBody>
      </p:sp>
      <p:sp>
        <p:nvSpPr>
          <p:cNvPr id="7" name="Text Placeholder 8">
            <a:extLst>
              <a:ext uri="{FF2B5EF4-FFF2-40B4-BE49-F238E27FC236}">
                <a16:creationId xmlns:a16="http://schemas.microsoft.com/office/drawing/2014/main" id="{36F40E58-977B-4FAF-99B7-6560624C56EA}"/>
              </a:ext>
            </a:extLst>
          </p:cNvPr>
          <p:cNvSpPr txBox="1">
            <a:spLocks/>
          </p:cNvSpPr>
          <p:nvPr/>
        </p:nvSpPr>
        <p:spPr>
          <a:xfrm>
            <a:off x="462760" y="618147"/>
            <a:ext cx="5475290" cy="78118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3200" b="1" dirty="0"/>
              <a:t>Variables</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Data cleaning &amp; Preprocessing</a:t>
            </a:r>
          </a:p>
        </p:txBody>
      </p:sp>
      <p:sp>
        <p:nvSpPr>
          <p:cNvPr id="3" name="Content Placeholder 2">
            <a:extLst>
              <a:ext uri="{FF2B5EF4-FFF2-40B4-BE49-F238E27FC236}">
                <a16:creationId xmlns:a16="http://schemas.microsoft.com/office/drawing/2014/main" id="{062D1C03-C6D6-4300-84FA-1CB67A0B598B}"/>
              </a:ext>
            </a:extLst>
          </p:cNvPr>
          <p:cNvSpPr>
            <a:spLocks noGrp="1"/>
          </p:cNvSpPr>
          <p:nvPr>
            <p:ph idx="1"/>
          </p:nvPr>
        </p:nvSpPr>
        <p:spPr>
          <a:xfrm>
            <a:off x="5297763" y="1364341"/>
            <a:ext cx="5878286" cy="3715657"/>
          </a:xfrm>
        </p:spPr>
        <p:txBody>
          <a:bodyPr>
            <a:normAutofit/>
          </a:bodyPr>
          <a:lstStyle/>
          <a:p>
            <a:pPr marL="0" indent="0" algn="ctr">
              <a:buNone/>
            </a:pPr>
            <a:r>
              <a:rPr lang="en-US" b="1" dirty="0"/>
              <a:t>Data cleaning and aggregating in SQL</a:t>
            </a:r>
          </a:p>
          <a:p>
            <a:endParaRPr lang="en-US" dirty="0"/>
          </a:p>
          <a:p>
            <a:r>
              <a:rPr lang="en-US" dirty="0"/>
              <a:t>Checked for Null values (no null values)</a:t>
            </a:r>
          </a:p>
          <a:p>
            <a:endParaRPr lang="en-US" dirty="0"/>
          </a:p>
          <a:p>
            <a:r>
              <a:rPr lang="en-US" dirty="0"/>
              <a:t>Checked for Duplicate values (no duplicate values)</a:t>
            </a:r>
          </a:p>
          <a:p>
            <a:endParaRPr lang="en-US" dirty="0"/>
          </a:p>
          <a:p>
            <a:r>
              <a:rPr lang="en-US" dirty="0"/>
              <a:t>Aggregating sales by Day,  Region, Product, </a:t>
            </a:r>
            <a:r>
              <a:rPr lang="en-US" dirty="0" err="1"/>
              <a:t>Customer_Id</a:t>
            </a:r>
            <a:r>
              <a:rPr lang="en-US" dirty="0"/>
              <a:t>, </a:t>
            </a:r>
            <a:r>
              <a:rPr lang="en-US" dirty="0" err="1"/>
              <a:t>Customer_Sement</a:t>
            </a:r>
            <a:r>
              <a:rPr lang="en-US" dirty="0"/>
              <a:t>, </a:t>
            </a:r>
            <a:r>
              <a:rPr lang="en-US" dirty="0" err="1"/>
              <a:t>Sales_Channel</a:t>
            </a: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503960"/>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dashboard</a:t>
            </a:r>
          </a:p>
        </p:txBody>
      </p:sp>
      <p:pic>
        <p:nvPicPr>
          <p:cNvPr id="6" name="Picture 5">
            <a:extLst>
              <a:ext uri="{FF2B5EF4-FFF2-40B4-BE49-F238E27FC236}">
                <a16:creationId xmlns:a16="http://schemas.microsoft.com/office/drawing/2014/main" id="{6E7C1257-3EB1-4462-A425-40117B98083F}"/>
              </a:ext>
            </a:extLst>
          </p:cNvPr>
          <p:cNvPicPr>
            <a:picLocks noChangeAspect="1"/>
          </p:cNvPicPr>
          <p:nvPr/>
        </p:nvPicPr>
        <p:blipFill>
          <a:blip r:embed="rId3"/>
          <a:stretch>
            <a:fillRect/>
          </a:stretch>
        </p:blipFill>
        <p:spPr>
          <a:xfrm>
            <a:off x="4717575" y="420502"/>
            <a:ext cx="7211431" cy="5994811"/>
          </a:xfrm>
          <a:prstGeom prst="rect">
            <a:avLst/>
          </a:prstGeom>
        </p:spPr>
      </p:pic>
      <p:sp>
        <p:nvSpPr>
          <p:cNvPr id="9" name="Title 1">
            <a:extLst>
              <a:ext uri="{FF2B5EF4-FFF2-40B4-BE49-F238E27FC236}">
                <a16:creationId xmlns:a16="http://schemas.microsoft.com/office/drawing/2014/main" id="{8C6298F1-3791-4214-9423-CC997DCE704F}"/>
              </a:ext>
            </a:extLst>
          </p:cNvPr>
          <p:cNvSpPr txBox="1">
            <a:spLocks/>
          </p:cNvSpPr>
          <p:nvPr/>
        </p:nvSpPr>
        <p:spPr bwMode="black">
          <a:xfrm>
            <a:off x="855618" y="5820229"/>
            <a:ext cx="3363974" cy="551542"/>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5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solidFill>
                  <a:srgbClr val="FFFFFF"/>
                </a:solidFill>
              </a:rPr>
              <a:t>Made with power bi</a:t>
            </a:r>
          </a:p>
        </p:txBody>
      </p:sp>
    </p:spTree>
    <p:extLst>
      <p:ext uri="{BB962C8B-B14F-4D97-AF65-F5344CB8AC3E}">
        <p14:creationId xmlns:p14="http://schemas.microsoft.com/office/powerpoint/2010/main" val="177452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367695" y="2681103"/>
            <a:ext cx="3957562" cy="1469983"/>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Findings &amp;</a:t>
            </a:r>
            <a:br>
              <a:rPr lang="en-US" dirty="0">
                <a:solidFill>
                  <a:srgbClr val="FFFFFF"/>
                </a:solidFill>
              </a:rPr>
            </a:br>
            <a:r>
              <a:rPr lang="en-US" dirty="0">
                <a:solidFill>
                  <a:srgbClr val="FFFFFF"/>
                </a:solidFill>
              </a:rPr>
              <a:t>Recommendation</a:t>
            </a:r>
          </a:p>
        </p:txBody>
      </p:sp>
      <p:sp>
        <p:nvSpPr>
          <p:cNvPr id="3" name="Content Placeholder 2">
            <a:extLst>
              <a:ext uri="{FF2B5EF4-FFF2-40B4-BE49-F238E27FC236}">
                <a16:creationId xmlns:a16="http://schemas.microsoft.com/office/drawing/2014/main" id="{062D1C03-C6D6-4300-84FA-1CB67A0B598B}"/>
              </a:ext>
            </a:extLst>
          </p:cNvPr>
          <p:cNvSpPr>
            <a:spLocks noGrp="1"/>
          </p:cNvSpPr>
          <p:nvPr>
            <p:ph idx="1"/>
          </p:nvPr>
        </p:nvSpPr>
        <p:spPr>
          <a:xfrm>
            <a:off x="5021991" y="246741"/>
            <a:ext cx="7053895" cy="6611259"/>
          </a:xfrm>
        </p:spPr>
        <p:txBody>
          <a:bodyPr>
            <a:normAutofit/>
          </a:bodyPr>
          <a:lstStyle/>
          <a:p>
            <a:r>
              <a:rPr lang="en-US" dirty="0"/>
              <a:t>South contributes highest to the sales and Profits followed by East</a:t>
            </a:r>
          </a:p>
          <a:p>
            <a:r>
              <a:rPr lang="en-US" dirty="0"/>
              <a:t> Sale and Profit have stead continuous growth over the next 10 days</a:t>
            </a:r>
          </a:p>
          <a:p>
            <a:r>
              <a:rPr lang="en-US" dirty="0"/>
              <a:t>Product B contributes highest to the sales and growth </a:t>
            </a:r>
          </a:p>
          <a:p>
            <a:r>
              <a:rPr lang="en-US" dirty="0"/>
              <a:t>Retail and wholesale channel contributes equally to sales</a:t>
            </a:r>
          </a:p>
          <a:p>
            <a:r>
              <a:rPr lang="en-US" dirty="0"/>
              <a:t>For South : Product B and C are high in demand. Reasons for low performance of Product A should be reviewed</a:t>
            </a:r>
          </a:p>
          <a:p>
            <a:r>
              <a:rPr lang="en-US" dirty="0"/>
              <a:t>For East :  Only Product A have the market. Study for lesser sale of B and C should be done </a:t>
            </a:r>
          </a:p>
          <a:p>
            <a:r>
              <a:rPr lang="en-US" dirty="0"/>
              <a:t>For North and West : Product B performs the best followed by A, different strategy to be worked out</a:t>
            </a:r>
          </a:p>
          <a:p>
            <a:r>
              <a:rPr lang="en-US" dirty="0"/>
              <a:t>Product C has lowest sale in East, North and West. Customer study, market and competition should be done for Product C, if required pricing strategy, product repositioning, special incentives to customers and sales team, like strategies should be implemented to increase the sales</a:t>
            </a:r>
          </a:p>
          <a:p>
            <a:r>
              <a:rPr lang="en-US" dirty="0"/>
              <a:t>Top 5 customers contributing to sales should be incentivized for more purchase or exclusive discount to retain their loyalty and increase repeat purchase and sales </a:t>
            </a:r>
            <a:r>
              <a:rPr lang="en-US" dirty="0" err="1"/>
              <a:t>amout</a:t>
            </a:r>
            <a:endParaRPr lang="en-US" dirty="0"/>
          </a:p>
          <a:p>
            <a:r>
              <a:rPr lang="en-US" dirty="0"/>
              <a:t>Other KPI’s are also mentioned in the dashboard</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11324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3280377" y="2252520"/>
            <a:ext cx="4779843" cy="2566223"/>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Thank you</a:t>
            </a:r>
            <a:br>
              <a:rPr lang="en-US" dirty="0">
                <a:solidFill>
                  <a:schemeClr val="bg1"/>
                </a:solidFill>
              </a:rPr>
            </a:br>
            <a:br>
              <a:rPr lang="en-US" dirty="0">
                <a:solidFill>
                  <a:schemeClr val="bg1"/>
                </a:solidFill>
              </a:rPr>
            </a:br>
            <a:r>
              <a:rPr lang="en-US" dirty="0">
                <a:solidFill>
                  <a:schemeClr val="bg1"/>
                </a:solidFill>
              </a:rPr>
              <a:t>Avanti </a:t>
            </a:r>
            <a:r>
              <a:rPr lang="en-US" dirty="0" err="1">
                <a:solidFill>
                  <a:schemeClr val="bg1"/>
                </a:solidFill>
              </a:rPr>
              <a:t>Jawake</a:t>
            </a:r>
            <a:br>
              <a:rPr lang="en-US" dirty="0">
                <a:solidFill>
                  <a:schemeClr val="bg1"/>
                </a:solidFill>
              </a:rPr>
            </a:br>
            <a:br>
              <a:rPr lang="en-US" dirty="0">
                <a:solidFill>
                  <a:schemeClr val="bg1"/>
                </a:solidFill>
              </a:rPr>
            </a:br>
            <a:r>
              <a:rPr lang="en-US" dirty="0">
                <a:solidFill>
                  <a:schemeClr val="bg1"/>
                </a:solidFill>
              </a:rPr>
              <a:t>Project 3</a:t>
            </a:r>
          </a:p>
        </p:txBody>
      </p:sp>
    </p:spTree>
    <p:extLst>
      <p:ext uri="{BB962C8B-B14F-4D97-AF65-F5344CB8AC3E}">
        <p14:creationId xmlns:p14="http://schemas.microsoft.com/office/powerpoint/2010/main" val="28414277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69E38AEF-4E2D-4D00-9707-4356DDB7731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340</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Sales dashboard</vt:lpstr>
      <vt:lpstr>Contents</vt:lpstr>
      <vt:lpstr>About Data</vt:lpstr>
      <vt:lpstr>Data cleaning &amp; Preprocessing</vt:lpstr>
      <vt:lpstr>dashboard</vt:lpstr>
      <vt:lpstr>Findings &amp; Recommendation</vt:lpstr>
      <vt:lpstr>Thank you  Avanti Jawake  Project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2024-10-17T16:15:48Z</dcterms:created>
  <dcterms:modified xsi:type="dcterms:W3CDTF">2024-10-17T17:20:45Z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