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46" autoAdjust="0"/>
    <p:restoredTop sz="96433" autoAdjust="0"/>
  </p:normalViewPr>
  <p:slideViewPr>
    <p:cSldViewPr>
      <p:cViewPr>
        <p:scale>
          <a:sx n="25" d="100"/>
          <a:sy n="25" d="100"/>
        </p:scale>
        <p:origin x="1206" y="-12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3/28/2018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smtClean="0"/>
              <a:t>Joanne Wardell, KD Adkins, Austin Hufstetler, Omar Batyah, Beth Norton</a:t>
            </a:r>
            <a:endParaRPr lang="en-US" sz="2800" dirty="0"/>
          </a:p>
          <a:p>
            <a:r>
              <a:rPr lang="en-US" sz="2800" dirty="0" smtClean="0"/>
              <a:t>Valdosta State University, Computer Science Department</a:t>
            </a:r>
            <a:endParaRPr lang="en-US" sz="2800" dirty="0"/>
          </a:p>
          <a:p>
            <a:r>
              <a:rPr lang="en-US" sz="2800" dirty="0" smtClean="0"/>
              <a:t>1500 North Patterson Street</a:t>
            </a:r>
            <a:endParaRPr lang="en-US" sz="2800" dirty="0"/>
          </a:p>
          <a:p>
            <a:r>
              <a:rPr lang="en-US" sz="2800" dirty="0" smtClean="0"/>
              <a:t>{</a:t>
            </a:r>
            <a:r>
              <a:rPr lang="en-US" sz="2800" dirty="0" err="1" smtClean="0"/>
              <a:t>jawardell</a:t>
            </a:r>
            <a:r>
              <a:rPr lang="en-US" sz="2800" dirty="0" smtClean="0"/>
              <a:t>, </a:t>
            </a:r>
            <a:r>
              <a:rPr lang="en-US" sz="2800" dirty="0" err="1" smtClean="0"/>
              <a:t>dsadkins</a:t>
            </a:r>
            <a:r>
              <a:rPr lang="en-US" sz="2800" dirty="0" smtClean="0"/>
              <a:t>, </a:t>
            </a:r>
            <a:r>
              <a:rPr lang="en-US" sz="2800" dirty="0" err="1" smtClean="0"/>
              <a:t>wahufstetler</a:t>
            </a:r>
            <a:r>
              <a:rPr lang="en-US" sz="2800" dirty="0" smtClean="0"/>
              <a:t>, </a:t>
            </a:r>
            <a:r>
              <a:rPr lang="en-US" sz="2800" dirty="0" err="1" smtClean="0"/>
              <a:t>obatyah</a:t>
            </a:r>
            <a:r>
              <a:rPr lang="en-US" sz="2800" dirty="0" smtClean="0"/>
              <a:t>, </a:t>
            </a:r>
            <a:r>
              <a:rPr lang="en-US" sz="2800" dirty="0" err="1" smtClean="0"/>
              <a:t>banorton</a:t>
            </a:r>
            <a:r>
              <a:rPr lang="en-US" sz="2800" dirty="0" smtClean="0"/>
              <a:t>} @valdosta.edu</a:t>
            </a:r>
          </a:p>
          <a:p>
            <a:r>
              <a:rPr lang="en-US" sz="2800" dirty="0" smtClean="0"/>
              <a:t>229-245-2496</a:t>
            </a:r>
            <a:endParaRPr lang="en-US" sz="2800" dirty="0"/>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1" y="5461698"/>
            <a:ext cx="1316736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a:t>
            </a:r>
            <a:r>
              <a:rPr lang="en-US" sz="3200" dirty="0" smtClean="0">
                <a:latin typeface="Calibri" pitchFamily="34" charset="0"/>
              </a:rPr>
              <a:t>on</a:t>
            </a:r>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77920" y="5461698"/>
            <a:ext cx="1316736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Places RB Trees could be used: </a:t>
            </a:r>
          </a:p>
          <a:p>
            <a:pPr eaLnBrk="1" hangingPunct="1"/>
            <a:endParaRPr lang="en-US" sz="2800" dirty="0">
              <a:latin typeface="Calibri" pitchFamily="34" charset="0"/>
            </a:endParaRPr>
          </a:p>
          <a:p>
            <a:pPr marL="571500" indent="-571500" eaLnBrk="1" hangingPunct="1">
              <a:buAutoNum type="romanUcPeriod"/>
            </a:pPr>
            <a:r>
              <a:rPr lang="en-US" sz="2800" dirty="0" smtClean="0">
                <a:latin typeface="Calibri" pitchFamily="34" charset="0"/>
              </a:rPr>
              <a:t>Projects</a:t>
            </a:r>
          </a:p>
          <a:p>
            <a:pPr lvl="1" indent="0" eaLnBrk="1" hangingPunct="1"/>
            <a:r>
              <a:rPr lang="en-US" sz="2800" dirty="0" smtClean="0">
                <a:latin typeface="Calibri" pitchFamily="34" charset="0"/>
              </a:rPr>
              <a:t>a</a:t>
            </a:r>
            <a:r>
              <a:rPr lang="en-US" sz="2800" dirty="0" smtClean="0">
                <a:latin typeface="Calibri" pitchFamily="34" charset="0"/>
              </a:rPr>
              <a:t>. Graphics </a:t>
            </a:r>
            <a:endParaRPr lang="en-US" sz="2800" dirty="0" smtClean="0">
              <a:latin typeface="Calibri" pitchFamily="34" charset="0"/>
            </a:endParaRPr>
          </a:p>
          <a:p>
            <a:pPr lvl="1" indent="0" eaLnBrk="1" hangingPunct="1"/>
            <a:r>
              <a:rPr lang="en-US" sz="2800" dirty="0" smtClean="0">
                <a:latin typeface="Calibri" pitchFamily="34" charset="0"/>
              </a:rPr>
              <a:t>b</a:t>
            </a:r>
            <a:r>
              <a:rPr lang="en-US" sz="2800" dirty="0" smtClean="0">
                <a:latin typeface="Calibri" pitchFamily="34" charset="0"/>
              </a:rPr>
              <a:t>. Networking</a:t>
            </a:r>
          </a:p>
          <a:p>
            <a:pPr lvl="1" indent="0" eaLnBrk="1" hangingPunct="1"/>
            <a:endParaRPr lang="en-US" sz="2800" dirty="0" smtClean="0">
              <a:latin typeface="Calibri" pitchFamily="34" charset="0"/>
            </a:endParaRPr>
          </a:p>
          <a:p>
            <a:pPr eaLnBrk="1" hangingPunct="1"/>
            <a:r>
              <a:rPr lang="en-US" sz="2800" dirty="0" smtClean="0">
                <a:latin typeface="Calibri" pitchFamily="34" charset="0"/>
              </a:rPr>
              <a:t>II. Data Structures</a:t>
            </a:r>
          </a:p>
          <a:p>
            <a:pPr lvl="1" indent="0" eaLnBrk="1" hangingPunct="1"/>
            <a:r>
              <a:rPr lang="en-US" sz="2800" dirty="0">
                <a:latin typeface="Calibri" pitchFamily="34" charset="0"/>
              </a:rPr>
              <a:t>	 a</a:t>
            </a:r>
            <a:r>
              <a:rPr lang="en-US" sz="2800" dirty="0" smtClean="0">
                <a:latin typeface="Calibri" pitchFamily="34" charset="0"/>
              </a:rPr>
              <a:t>. Maps</a:t>
            </a:r>
            <a:endParaRPr lang="en-US" sz="2800" dirty="0">
              <a:latin typeface="Calibri" pitchFamily="34" charset="0"/>
            </a:endParaRPr>
          </a:p>
          <a:p>
            <a:pPr lvl="1" indent="0" eaLnBrk="1" hangingPunct="1"/>
            <a:r>
              <a:rPr lang="en-US" sz="2800" dirty="0" smtClean="0">
                <a:latin typeface="Calibri" pitchFamily="34" charset="0"/>
              </a:rPr>
              <a:t>   </a:t>
            </a:r>
            <a:r>
              <a:rPr lang="en-US" sz="2800" dirty="0" smtClean="0">
                <a:latin typeface="Calibri" pitchFamily="34" charset="0"/>
              </a:rPr>
              <a:t>b. Sets</a:t>
            </a:r>
          </a:p>
          <a:p>
            <a:pPr lvl="1" indent="0" eaLnBrk="1" hangingPunct="1"/>
            <a:endParaRPr lang="en-US" sz="2800" dirty="0" smtClean="0">
              <a:latin typeface="Calibri" pitchFamily="34" charset="0"/>
            </a:endParaRPr>
          </a:p>
          <a:p>
            <a:pPr eaLnBrk="1" hangingPunct="1"/>
            <a:r>
              <a:rPr lang="en-US" sz="2800" dirty="0" smtClean="0">
                <a:latin typeface="Calibri" pitchFamily="34" charset="0"/>
              </a:rPr>
              <a:t>III. Games</a:t>
            </a:r>
          </a:p>
          <a:p>
            <a:pPr eaLnBrk="1" hangingPunct="1"/>
            <a:r>
              <a:rPr lang="en-US" sz="2800" dirty="0">
                <a:latin typeface="Calibri" pitchFamily="34" charset="0"/>
              </a:rPr>
              <a:t>	</a:t>
            </a:r>
            <a:r>
              <a:rPr lang="en-US" sz="2800" dirty="0" smtClean="0">
                <a:latin typeface="Calibri" pitchFamily="34" charset="0"/>
              </a:rPr>
              <a:t>a. Caves</a:t>
            </a:r>
          </a:p>
          <a:p>
            <a:pPr eaLnBrk="1" hangingPunct="1"/>
            <a:r>
              <a:rPr lang="en-US" sz="2800" dirty="0">
                <a:latin typeface="Calibri" pitchFamily="34" charset="0"/>
              </a:rPr>
              <a:t>	</a:t>
            </a:r>
            <a:r>
              <a:rPr lang="en-US" sz="2800" dirty="0" smtClean="0">
                <a:latin typeface="Calibri" pitchFamily="34" charset="0"/>
              </a:rPr>
              <a:t>b. </a:t>
            </a:r>
            <a:r>
              <a:rPr lang="en-US" sz="2800" dirty="0" smtClean="0">
                <a:latin typeface="Calibri" pitchFamily="34" charset="0"/>
              </a:rPr>
              <a:t>Terrain</a:t>
            </a:r>
            <a:endParaRPr lang="en-US" sz="2800" dirty="0" smtClean="0">
              <a:latin typeface="Calibri" pitchFamily="34" charset="0"/>
            </a:endParaRPr>
          </a:p>
          <a:p>
            <a:pPr eaLnBrk="1" hangingPunct="1"/>
            <a:r>
              <a:rPr lang="en-US" sz="2800" dirty="0" smtClean="0">
                <a:latin typeface="Calibri" pitchFamily="34" charset="0"/>
              </a:rPr>
              <a:t>	c. </a:t>
            </a:r>
            <a:r>
              <a:rPr lang="en-US" sz="2800" dirty="0" smtClean="0">
                <a:latin typeface="Calibri" pitchFamily="34" charset="0"/>
              </a:rPr>
              <a:t>Mazes</a:t>
            </a:r>
          </a:p>
          <a:p>
            <a:pPr eaLnBrk="1" hangingPunct="1"/>
            <a:endParaRPr lang="en-US" sz="2800" dirty="0" smtClean="0">
              <a:latin typeface="Calibri" pitchFamily="34" charset="0"/>
            </a:endParaRPr>
          </a:p>
          <a:p>
            <a:pPr eaLnBrk="1" hangingPunct="1"/>
            <a:r>
              <a:rPr lang="en-US" sz="2800" dirty="0" smtClean="0">
                <a:latin typeface="Calibri" pitchFamily="34" charset="0"/>
              </a:rPr>
              <a:t>IV. Math </a:t>
            </a:r>
            <a:r>
              <a:rPr lang="en-US" sz="2800" dirty="0" smtClean="0">
                <a:latin typeface="Calibri" pitchFamily="34" charset="0"/>
              </a:rPr>
              <a:t>Problems</a:t>
            </a:r>
            <a:endParaRPr lang="en-US" sz="2800" dirty="0" smtClean="0">
              <a:latin typeface="Calibri" pitchFamily="34" charset="0"/>
            </a:endParaRPr>
          </a:p>
          <a:p>
            <a:pPr lvl="1" indent="0" eaLnBrk="1" hangingPunct="1"/>
            <a:r>
              <a:rPr lang="en-US" sz="2800" dirty="0">
                <a:latin typeface="Calibri" pitchFamily="34" charset="0"/>
              </a:rPr>
              <a:t>	 a</a:t>
            </a:r>
            <a:r>
              <a:rPr lang="en-US" sz="2800" dirty="0" smtClean="0">
                <a:latin typeface="Calibri" pitchFamily="34" charset="0"/>
              </a:rPr>
              <a:t>. Graph Theory</a:t>
            </a:r>
            <a:endParaRPr lang="en-US" sz="2800" dirty="0">
              <a:latin typeface="Calibri" pitchFamily="34" charset="0"/>
            </a:endParaRPr>
          </a:p>
          <a:p>
            <a:pPr lvl="1" indent="0" eaLnBrk="1" hangingPunct="1"/>
            <a:r>
              <a:rPr lang="en-US" sz="2800" dirty="0" smtClean="0">
                <a:latin typeface="Calibri" pitchFamily="34" charset="0"/>
              </a:rPr>
              <a:t>	 b</a:t>
            </a:r>
            <a:r>
              <a:rPr lang="en-US" sz="2800" dirty="0" smtClean="0">
                <a:latin typeface="Calibri" pitchFamily="34" charset="0"/>
              </a:rPr>
              <a:t>. </a:t>
            </a:r>
            <a:r>
              <a:rPr lang="en-US" sz="2800" dirty="0" smtClean="0">
                <a:latin typeface="Calibri" pitchFamily="34" charset="0"/>
              </a:rPr>
              <a:t>Combinatorics</a:t>
            </a:r>
            <a:endParaRPr lang="en-US" sz="2800" dirty="0" smtClean="0">
              <a:latin typeface="Calibri" pitchFamily="34" charset="0"/>
            </a:endParaRPr>
          </a:p>
        </p:txBody>
      </p:sp>
      <p:sp>
        <p:nvSpPr>
          <p:cNvPr id="35" name="Rectangle 34"/>
          <p:cNvSpPr/>
          <p:nvPr/>
        </p:nvSpPr>
        <p:spPr>
          <a:xfrm>
            <a:off x="29077920" y="473117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578977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RB Trees are used in real world systems to make searching and sorting easier, faster, and more efficient. Red Black trees are often times the most efficient tree-like data structure to use in the appropriate context. The Red Black Tree can also be used to implement other data structures in the most efficient way possible. Although RB Trees are generally very efficient in terms of time complexity, they are sometimes less efficient than other data structures because of memory over head. We’ve found that Red Black Trees work well along side Hash-like and Map data structures. We hope to see more Red Black Tree projects in the future. We hope to design and study more RB Tree systems and share our results. </a:t>
            </a:r>
            <a:endParaRPr lang="en-US" sz="3200" dirty="0" smtClean="0">
              <a:latin typeface="Calibri" pitchFamily="34" charset="0"/>
            </a:endParaRPr>
          </a:p>
        </p:txBody>
      </p:sp>
      <p:sp>
        <p:nvSpPr>
          <p:cNvPr id="36" name="Rectangle 35"/>
          <p:cNvSpPr/>
          <p:nvPr/>
        </p:nvSpPr>
        <p:spPr>
          <a:xfrm>
            <a:off x="29260800" y="1505825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361920" y="20408113"/>
            <a:ext cx="1316736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We </a:t>
            </a:r>
            <a:r>
              <a:rPr lang="en-US" sz="2800" dirty="0">
                <a:latin typeface="Calibri" pitchFamily="34" charset="0"/>
              </a:rPr>
              <a:t>worked with a large school database and used RB trees, Java </a:t>
            </a:r>
            <a:r>
              <a:rPr lang="en-US" sz="2800" dirty="0" err="1">
                <a:latin typeface="Calibri" pitchFamily="34" charset="0"/>
              </a:rPr>
              <a:t>TreeMaps</a:t>
            </a:r>
            <a:r>
              <a:rPr lang="en-US" sz="2800" dirty="0">
                <a:latin typeface="Calibri" pitchFamily="34" charset="0"/>
              </a:rPr>
              <a:t>, and Object Oriented Programming</a:t>
            </a:r>
            <a:r>
              <a:rPr lang="en-US" sz="2800" dirty="0" smtClean="0">
                <a:latin typeface="Calibri" pitchFamily="34" charset="0"/>
              </a:rPr>
              <a:t>.</a:t>
            </a:r>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We </a:t>
            </a:r>
            <a:r>
              <a:rPr lang="en-US" sz="2800" dirty="0" smtClean="0">
                <a:latin typeface="Calibri" pitchFamily="34" charset="0"/>
              </a:rPr>
              <a:t>proposed </a:t>
            </a:r>
            <a:r>
              <a:rPr lang="en-US" sz="2800" dirty="0" smtClean="0">
                <a:latin typeface="Calibri" pitchFamily="34" charset="0"/>
              </a:rPr>
              <a:t>system </a:t>
            </a:r>
            <a:r>
              <a:rPr lang="en-US" sz="2800" dirty="0" smtClean="0">
                <a:latin typeface="Calibri" pitchFamily="34" charset="0"/>
              </a:rPr>
              <a:t>in which Red Black Trees were used directly and indirectly</a:t>
            </a:r>
            <a:r>
              <a:rPr lang="en-US" sz="2800" dirty="0" smtClean="0">
                <a:latin typeface="Calibri" pitchFamily="34" charset="0"/>
              </a:rPr>
              <a:t>.</a:t>
            </a:r>
            <a:endParaRPr lang="en-US" sz="2800" dirty="0" smtClean="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RB Tree Indirect Use: We placed students into a Java Tree Map</a:t>
            </a:r>
          </a:p>
          <a:p>
            <a:pPr marL="457200" indent="-457200" eaLnBrk="1" hangingPunct="1">
              <a:buFont typeface="Arial" panose="020B0604020202020204" pitchFamily="34" charset="0"/>
              <a:buChar char="•"/>
            </a:pPr>
            <a:r>
              <a:rPr lang="en-US" sz="2800" dirty="0" smtClean="0">
                <a:latin typeface="Calibri" pitchFamily="34" charset="0"/>
              </a:rPr>
              <a:t>RB Tree Direct Use: We used a RB Tree implementation to organize students’ ID </a:t>
            </a:r>
            <a:r>
              <a:rPr lang="en-US" sz="2800" dirty="0" smtClean="0">
                <a:latin typeface="Calibri" pitchFamily="34" charset="0"/>
              </a:rPr>
              <a:t>numbers from a school database</a:t>
            </a:r>
          </a:p>
          <a:p>
            <a:pPr eaLnBrk="1" hangingPunct="1"/>
            <a:endParaRPr lang="en-US" sz="2800" dirty="0" smtClean="0">
              <a:latin typeface="Calibri" pitchFamily="34" charset="0"/>
            </a:endParaRPr>
          </a:p>
          <a:p>
            <a:pPr eaLnBrk="1" hangingPunct="1"/>
            <a:r>
              <a:rPr lang="en-US" sz="2800" dirty="0">
                <a:latin typeface="Calibri" pitchFamily="34" charset="0"/>
              </a:rPr>
              <a:t>We designed a phone lookup service to tell the user what country the caller is coming from. Because phone numbers are unique and the dataset is so large, using RB Trees made searching and sorting very fast and efficient. </a:t>
            </a: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r>
              <a:rPr lang="en-US" sz="2800" dirty="0" smtClean="0">
                <a:latin typeface="Calibri" pitchFamily="34" charset="0"/>
              </a:rPr>
              <a:t>We implemented a phone lookup service in which we used Red Black trees  directly: </a:t>
            </a:r>
            <a:endParaRPr lang="en-US" sz="2800" dirty="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Direct Use: We organized the numbers in the RB Tree for easy searching</a:t>
            </a:r>
            <a:endParaRPr lang="en-US" sz="2800" dirty="0">
              <a:latin typeface="Calibri" pitchFamily="34" charset="0"/>
            </a:endParaRPr>
          </a:p>
          <a:p>
            <a:pPr eaLnBrk="1" hangingPunct="1"/>
            <a:endParaRPr lang="en-US" sz="2800" dirty="0" smtClean="0">
              <a:latin typeface="Calibri" pitchFamily="34" charset="0"/>
            </a:endParaRPr>
          </a:p>
        </p:txBody>
      </p:sp>
      <p:sp>
        <p:nvSpPr>
          <p:cNvPr id="37" name="Rectangle 36"/>
          <p:cNvSpPr/>
          <p:nvPr/>
        </p:nvSpPr>
        <p:spPr>
          <a:xfrm>
            <a:off x="15361920" y="19679906"/>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Our Group’s Applications</a:t>
            </a:r>
            <a:endParaRPr lang="en-US" sz="4400" b="1" dirty="0">
              <a:solidFill>
                <a:schemeClr val="bg1"/>
              </a:solidFill>
            </a:endParaRPr>
          </a:p>
        </p:txBody>
      </p:sp>
      <p:sp>
        <p:nvSpPr>
          <p:cNvPr id="38" name="Rectangle 37"/>
          <p:cNvSpPr/>
          <p:nvPr/>
        </p:nvSpPr>
        <p:spPr>
          <a:xfrm>
            <a:off x="15361920" y="1311560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Data Structures using RB Trees</a:t>
            </a:r>
            <a:endParaRPr lang="en-US" sz="4400" b="1" dirty="0">
              <a:solidFill>
                <a:schemeClr val="bg1"/>
              </a:solidFill>
            </a:endParaRPr>
          </a:p>
        </p:txBody>
      </p:sp>
      <p:sp>
        <p:nvSpPr>
          <p:cNvPr id="39" name="Text Box 192"/>
          <p:cNvSpPr txBox="1">
            <a:spLocks noChangeArrowheads="1"/>
          </p:cNvSpPr>
          <p:nvPr/>
        </p:nvSpPr>
        <p:spPr bwMode="auto">
          <a:xfrm>
            <a:off x="15361920" y="13832983"/>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Programming Languages use Red Black Trees to implement other data structures. </a:t>
            </a:r>
          </a:p>
          <a:p>
            <a:pPr eaLnBrk="1" hangingPunct="1"/>
            <a:endParaRPr lang="en-US" sz="3200" dirty="0">
              <a:latin typeface="Calibri" pitchFamily="34" charset="0"/>
            </a:endParaRPr>
          </a:p>
          <a:p>
            <a:pPr eaLnBrk="1" hangingPunct="1"/>
            <a:r>
              <a:rPr lang="en-US" sz="3200" dirty="0" smtClean="0">
                <a:latin typeface="Calibri" pitchFamily="34" charset="0"/>
              </a:rPr>
              <a:t>Java – Tree Maps, Tree </a:t>
            </a:r>
            <a:r>
              <a:rPr lang="en-US" sz="3200" dirty="0" smtClean="0">
                <a:latin typeface="Calibri" pitchFamily="34" charset="0"/>
              </a:rPr>
              <a:t>Sets</a:t>
            </a:r>
          </a:p>
          <a:p>
            <a:pPr marL="1200150" lvl="1" indent="-457200" eaLnBrk="1" hangingPunct="1">
              <a:buFont typeface="Arial" panose="020B0604020202020204" pitchFamily="34" charset="0"/>
              <a:buChar char="•"/>
            </a:pPr>
            <a:r>
              <a:rPr lang="en-US" sz="3200" dirty="0" smtClean="0">
                <a:latin typeface="Calibri" pitchFamily="34" charset="0"/>
              </a:rPr>
              <a:t>balances the tree</a:t>
            </a:r>
          </a:p>
          <a:p>
            <a:pPr eaLnBrk="1" hangingPunct="1"/>
            <a:r>
              <a:rPr lang="en-US" sz="3200" dirty="0">
                <a:latin typeface="Calibri" pitchFamily="34" charset="0"/>
              </a:rPr>
              <a:t>	</a:t>
            </a:r>
            <a:r>
              <a:rPr lang="en-US" sz="3200" dirty="0" smtClean="0">
                <a:latin typeface="Calibri" pitchFamily="34" charset="0"/>
              </a:rPr>
              <a:t>eliminates duplicates</a:t>
            </a:r>
          </a:p>
          <a:p>
            <a:pPr eaLnBrk="1" hangingPunct="1"/>
            <a:endParaRPr lang="en-US" sz="3200" dirty="0" smtClean="0">
              <a:latin typeface="Calibri" pitchFamily="34" charset="0"/>
            </a:endParaRPr>
          </a:p>
          <a:p>
            <a:pPr eaLnBrk="1" hangingPunct="1"/>
            <a:r>
              <a:rPr lang="en-US" sz="3200" dirty="0" smtClean="0">
                <a:latin typeface="Calibri" pitchFamily="34" charset="0"/>
              </a:rPr>
              <a:t>C++ – </a:t>
            </a:r>
            <a:r>
              <a:rPr lang="en-US" sz="3200" dirty="0" smtClean="0">
                <a:latin typeface="Calibri" pitchFamily="34" charset="0"/>
              </a:rPr>
              <a:t>STL sets and maps</a:t>
            </a:r>
          </a:p>
          <a:p>
            <a:pPr eaLnBrk="1" hangingPunct="1"/>
            <a:r>
              <a:rPr lang="en-US" sz="3200" dirty="0">
                <a:latin typeface="Calibri" pitchFamily="34" charset="0"/>
              </a:rPr>
              <a:t>	</a:t>
            </a:r>
            <a:r>
              <a:rPr lang="en-US" sz="3200" dirty="0" smtClean="0">
                <a:latin typeface="Calibri" pitchFamily="34" charset="0"/>
              </a:rPr>
              <a:t>*balances sets and maps</a:t>
            </a:r>
          </a:p>
          <a:p>
            <a:pPr eaLnBrk="1" hangingPunct="1"/>
            <a:r>
              <a:rPr lang="en-US" sz="3200" dirty="0">
                <a:latin typeface="Calibri" pitchFamily="34" charset="0"/>
              </a:rPr>
              <a:t>	</a:t>
            </a:r>
            <a:r>
              <a:rPr lang="en-US" sz="3200" dirty="0" smtClean="0">
                <a:latin typeface="Calibri" pitchFamily="34" charset="0"/>
              </a:rPr>
              <a:t>*</a:t>
            </a:r>
            <a:r>
              <a:rPr lang="en-US" sz="3200" dirty="0" smtClean="0">
                <a:latin typeface="Calibri" pitchFamily="34" charset="0"/>
              </a:rPr>
              <a:t>prevents duplicates and degeneration</a:t>
            </a:r>
            <a:endParaRPr lang="en-US" sz="3200" dirty="0" smtClean="0">
              <a:latin typeface="Calibri" pitchFamily="34" charset="0"/>
            </a:endParaRPr>
          </a:p>
        </p:txBody>
      </p:sp>
      <p:sp>
        <p:nvSpPr>
          <p:cNvPr id="40" name="Text Box 190"/>
          <p:cNvSpPr txBox="1">
            <a:spLocks noChangeArrowheads="1"/>
          </p:cNvSpPr>
          <p:nvPr/>
        </p:nvSpPr>
        <p:spPr bwMode="auto">
          <a:xfrm>
            <a:off x="1463040" y="12632845"/>
            <a:ext cx="13167360" cy="1505022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smtClean="0">
              <a:latin typeface="+mn-lt"/>
            </a:endParaRPr>
          </a:p>
          <a:p>
            <a:pPr lvl="1" indent="0" eaLnBrk="1" hangingPunct="1"/>
            <a:endParaRPr lang="en-US" sz="3200" dirty="0">
              <a:latin typeface="+mn-lt"/>
            </a:endParaRPr>
          </a:p>
          <a:p>
            <a:pPr lvl="1" indent="0" eaLnBrk="1" hangingPunct="1"/>
            <a:endParaRPr lang="en-US" sz="3200" dirty="0" smtClean="0">
              <a:latin typeface="+mn-lt"/>
            </a:endParaRPr>
          </a:p>
          <a:p>
            <a:pPr eaLnBrk="1" hangingPunct="1"/>
            <a:r>
              <a:rPr lang="en-US" sz="3200" b="1" dirty="0">
                <a:latin typeface="Calibri" pitchFamily="34" charset="0"/>
              </a:rPr>
              <a:t>Theoretical Calculations: RB trees compared to BST or AVL</a:t>
            </a:r>
          </a:p>
          <a:p>
            <a:pPr eaLnBrk="1" hangingPunct="1"/>
            <a:endParaRPr lang="en-US" sz="3200" b="1" dirty="0">
              <a:latin typeface="Calibri" pitchFamily="34" charset="0"/>
            </a:endParaRPr>
          </a:p>
          <a:p>
            <a:pPr eaLnBrk="1" hangingPunct="1"/>
            <a:r>
              <a:rPr lang="en-US" sz="3200" b="1" dirty="0">
                <a:latin typeface="Calibri" pitchFamily="34" charset="0"/>
              </a:rPr>
              <a:t>Input size: 2000 lines</a:t>
            </a:r>
          </a:p>
          <a:p>
            <a:pPr eaLnBrk="1" hangingPunct="1"/>
            <a:r>
              <a:rPr lang="en-US" sz="3200" b="1" dirty="0">
                <a:latin typeface="Calibri" pitchFamily="34" charset="0"/>
              </a:rPr>
              <a:t>Linear Data Structure: O(N) = 2000 comparisons</a:t>
            </a:r>
          </a:p>
          <a:p>
            <a:pPr eaLnBrk="1" hangingPunct="1"/>
            <a:r>
              <a:rPr lang="en-US" sz="3200" b="1" dirty="0">
                <a:latin typeface="Calibri" pitchFamily="34" charset="0"/>
              </a:rPr>
              <a:t>RB Tree: O(log_2(N)) </a:t>
            </a:r>
            <a:r>
              <a:rPr lang="en-US" sz="2800" b="1" dirty="0"/>
              <a:t>≈</a:t>
            </a:r>
            <a:r>
              <a:rPr lang="en-US" sz="3200" b="1" dirty="0">
                <a:latin typeface="Calibri" pitchFamily="34" charset="0"/>
              </a:rPr>
              <a:t> 11 comparisons</a:t>
            </a:r>
          </a:p>
          <a:p>
            <a:pPr lvl="1" indent="0" eaLnBrk="1" hangingPunct="1"/>
            <a:endParaRPr lang="en-US" sz="3200" dirty="0">
              <a:latin typeface="+mn-lt"/>
            </a:endParaRPr>
          </a:p>
        </p:txBody>
      </p:sp>
      <p:sp>
        <p:nvSpPr>
          <p:cNvPr id="41" name="Rectangle 40"/>
          <p:cNvSpPr/>
          <p:nvPr/>
        </p:nvSpPr>
        <p:spPr>
          <a:xfrm>
            <a:off x="1463040" y="1186179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74" y="18288000"/>
            <a:ext cx="8610600" cy="4991230"/>
          </a:xfrm>
          <a:prstGeom prst="rect">
            <a:avLst/>
          </a:prstGeom>
        </p:spPr>
      </p:pic>
      <p:sp>
        <p:nvSpPr>
          <p:cNvPr id="2" name="TextBox 1"/>
          <p:cNvSpPr txBox="1"/>
          <p:nvPr/>
        </p:nvSpPr>
        <p:spPr>
          <a:xfrm>
            <a:off x="20650200" y="29519675"/>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950" y="7326807"/>
            <a:ext cx="6591300" cy="3481476"/>
          </a:xfrm>
          <a:prstGeom prst="rect">
            <a:avLst/>
          </a:prstGeom>
          <a:ln>
            <a:solidFill>
              <a:schemeClr val="accent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8699" y="14824776"/>
            <a:ext cx="6040754" cy="3277831"/>
          </a:xfrm>
          <a:prstGeom prst="rect">
            <a:avLst/>
          </a:prstGeom>
          <a:ln>
            <a:solidFill>
              <a:schemeClr val="accent1">
                <a:lumMod val="75000"/>
              </a:schemeClr>
            </a:solidFill>
          </a:ln>
        </p:spPr>
      </p:pic>
      <p:cxnSp>
        <p:nvCxnSpPr>
          <p:cNvPr id="17" name="Straight Connector 16"/>
          <p:cNvCxnSpPr/>
          <p:nvPr/>
        </p:nvCxnSpPr>
        <p:spPr>
          <a:xfrm>
            <a:off x="15361920" y="23619382"/>
            <a:ext cx="131673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75800" y="6034455"/>
            <a:ext cx="3275114" cy="233936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50914" y="8789331"/>
            <a:ext cx="3409922" cy="1879396"/>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80574" y="9658189"/>
            <a:ext cx="5422923" cy="3411194"/>
          </a:xfrm>
          <a:prstGeom prst="rect">
            <a:avLst/>
          </a:prstGeom>
        </p:spPr>
      </p:pic>
      <p:pic>
        <p:nvPicPr>
          <p:cNvPr id="1026" name="Picture 2" descr="Screen Shot 2017-04-22 at 4.46.41 P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63794" y="22180873"/>
            <a:ext cx="7271781" cy="5472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Screen Shot 2017-04-22 at 10.25.31 P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07900" y="21919557"/>
            <a:ext cx="5695950"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3084</TotalTime>
  <Words>743</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jawardell_admin</cp:lastModifiedBy>
  <cp:revision>123</cp:revision>
  <cp:lastPrinted>2017-11-03T00:56:36Z</cp:lastPrinted>
  <dcterms:created xsi:type="dcterms:W3CDTF">2013-02-10T21:14:48Z</dcterms:created>
  <dcterms:modified xsi:type="dcterms:W3CDTF">2018-03-28T17:57:04Z</dcterms:modified>
</cp:coreProperties>
</file>