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sldIdLst>
    <p:sldId id="256" r:id="rId2"/>
  </p:sldIdLst>
  <p:sldSz cx="43891200" cy="32918400"/>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008" autoAdjust="0"/>
    <p:restoredTop sz="96433" autoAdjust="0"/>
  </p:normalViewPr>
  <p:slideViewPr>
    <p:cSldViewPr>
      <p:cViewPr varScale="1">
        <p:scale>
          <a:sx n="25" d="100"/>
          <a:sy n="25" d="100"/>
        </p:scale>
        <p:origin x="1194" y="120"/>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9520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AA2320-7051-4086-BE30-05F3CED99B81}"/>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CB6650-51D1-4FB7-8D77-2EAACEEADF8A}"/>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0E7C8-7FF9-4C9C-8025-3CCF1F580193}"/>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985D6BDF-9D0E-4E2B-85B8-D8F4790360C9}" type="datetimeFigureOut">
              <a:rPr lang="en-US" smtClean="0"/>
              <a:t>3/26/2018</a:t>
            </a:fld>
            <a:endParaRPr lang="en-US" dirty="0"/>
          </a:p>
        </p:txBody>
      </p:sp>
      <p:sp>
        <p:nvSpPr>
          <p:cNvPr id="5" name="Footer Placeholder 4">
            <a:extLst>
              <a:ext uri="{FF2B5EF4-FFF2-40B4-BE49-F238E27FC236}">
                <a16:creationId xmlns:a16="http://schemas.microsoft.com/office/drawing/2014/main" id="{FAC26B8D-9A00-4784-BBA0-627D012CA801}"/>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6772DF0-F4C0-44E8-9F72-FFC4534F3346}"/>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FBB075EA-769C-4ECD-B48E-D6FCDC24F876}" type="slidenum">
              <a:rPr lang="en-US" smtClean="0"/>
              <a:t>‹#›</a:t>
            </a:fld>
            <a:endParaRPr lang="en-US" dirty="0"/>
          </a:p>
        </p:txBody>
      </p:sp>
      <p:sp>
        <p:nvSpPr>
          <p:cNvPr id="7" name="Rectangle 6">
            <a:extLst>
              <a:ext uri="{FF2B5EF4-FFF2-40B4-BE49-F238E27FC236}">
                <a16:creationId xmlns:a16="http://schemas.microsoft.com/office/drawing/2014/main" id="{1A6B75E9-20AF-4508-B0B1-37EB62C7573F}"/>
              </a:ext>
            </a:extLst>
          </p:cNvPr>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8" name="Rectangle 7">
            <a:extLst>
              <a:ext uri="{FF2B5EF4-FFF2-40B4-BE49-F238E27FC236}">
                <a16:creationId xmlns:a16="http://schemas.microsoft.com/office/drawing/2014/main" id="{1908E2B7-FD7C-4917-9116-BC481670380D}"/>
              </a:ext>
            </a:extLst>
          </p:cNvPr>
          <p:cNvSpPr/>
          <p:nvPr userDrawn="1"/>
        </p:nvSpPr>
        <p:spPr>
          <a:xfrm>
            <a:off x="-3"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9" name="Rectangle 8">
            <a:extLst>
              <a:ext uri="{FF2B5EF4-FFF2-40B4-BE49-F238E27FC236}">
                <a16:creationId xmlns:a16="http://schemas.microsoft.com/office/drawing/2014/main" id="{4E459857-EC20-4725-9729-C46C2B82E67B}"/>
              </a:ext>
            </a:extLst>
          </p:cNvPr>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0" name="Rectangle 9">
            <a:extLst>
              <a:ext uri="{FF2B5EF4-FFF2-40B4-BE49-F238E27FC236}">
                <a16:creationId xmlns:a16="http://schemas.microsoft.com/office/drawing/2014/main" id="{53D01061-EB55-4BDA-9715-6B258A79D235}"/>
              </a:ext>
            </a:extLst>
          </p:cNvPr>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a:extLst>
              <a:ext uri="{FF2B5EF4-FFF2-40B4-BE49-F238E27FC236}">
                <a16:creationId xmlns:a16="http://schemas.microsoft.com/office/drawing/2014/main" id="{2635A212-2F14-4E54-B188-2E68FF297809}"/>
              </a:ext>
            </a:extLst>
          </p:cNvPr>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any poster with a 3:4 aspect ratio.</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r>
              <a:rPr lang="en-US" sz="3600" dirty="0">
                <a:solidFill>
                  <a:srgbClr val="7F7F7F"/>
                </a:solidFill>
                <a:latin typeface="Calibri" pitchFamily="34" charset="0"/>
                <a:cs typeface="Calibri" panose="020F0502020204030204" pitchFamily="34" charset="0"/>
              </a:rPr>
              <a:t/>
            </a: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12" name="Group 11">
            <a:extLst>
              <a:ext uri="{FF2B5EF4-FFF2-40B4-BE49-F238E27FC236}">
                <a16:creationId xmlns:a16="http://schemas.microsoft.com/office/drawing/2014/main" id="{8C03A960-1683-409E-A55D-F51A19859FC5}"/>
              </a:ext>
            </a:extLst>
          </p:cNvPr>
          <p:cNvGrpSpPr/>
          <p:nvPr userDrawn="1"/>
        </p:nvGrpSpPr>
        <p:grpSpPr>
          <a:xfrm>
            <a:off x="44805600" y="0"/>
            <a:ext cx="9601200" cy="32918400"/>
            <a:chOff x="33832800" y="0"/>
            <a:chExt cx="12801600" cy="43891200"/>
          </a:xfrm>
        </p:grpSpPr>
        <p:sp>
          <p:nvSpPr>
            <p:cNvPr id="13" name="Instructions">
              <a:extLst>
                <a:ext uri="{FF2B5EF4-FFF2-40B4-BE49-F238E27FC236}">
                  <a16:creationId xmlns:a16="http://schemas.microsoft.com/office/drawing/2014/main" id="{AB929665-0AA8-4244-A1ED-F55D3543CCB6}"/>
                </a:ext>
              </a:extLst>
            </p:cNvPr>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3600" dirty="0">
                  <a:solidFill>
                    <a:schemeClr val="bg1">
                      <a:lumMod val="50000"/>
                    </a:schemeClr>
                  </a:solidFill>
                  <a:latin typeface="Calibri" pitchFamily="34" charset="0"/>
                  <a:cs typeface="Calibri" panose="020F0502020204030204" pitchFamily="34" charset="0"/>
                </a:rPr>
                <a:t/>
              </a: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a:extLst>
                <a:ext uri="{FF2B5EF4-FFF2-40B4-BE49-F238E27FC236}">
                  <a16:creationId xmlns:a16="http://schemas.microsoft.com/office/drawing/2014/main" id="{7BC9F82D-95DA-49DA-BE65-A0623C7DA1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15" name="Picture 14">
            <a:extLst>
              <a:ext uri="{FF2B5EF4-FFF2-40B4-BE49-F238E27FC236}">
                <a16:creationId xmlns:a16="http://schemas.microsoft.com/office/drawing/2014/main" id="{C3E37D2B-E2A9-420A-AA43-8831BDD4649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690493784"/>
      </p:ext>
    </p:extLst>
  </p:cSld>
  <p:clrMap bg1="lt1" tx1="dk1" bg2="lt2" tx2="dk2" accent1="accent1" accent2="accent2" accent3="accent3" accent4="accent4" accent5="accent5" accent6="accent6" hlink="hlink" folHlink="folHlink"/>
  <p:sldLayoutIdLst>
    <p:sldLayoutId id="2147483715" r:id="rId1"/>
  </p:sldLayoutIdLst>
  <p:txStyles>
    <p:titleStyle>
      <a:lvl1pPr algn="l" defTabSz="3291840" rtl="0" eaLnBrk="1" latinLnBrk="0" hangingPunct="1">
        <a:lnSpc>
          <a:spcPct val="90000"/>
        </a:lnSpc>
        <a:spcBef>
          <a:spcPct val="0"/>
        </a:spcBef>
        <a:buNone/>
        <a:defRPr sz="8000" b="0" kern="1200">
          <a:solidFill>
            <a:schemeClr val="tx1"/>
          </a:solidFill>
          <a:latin typeface="Calibri" panose="020F0502020204030204" pitchFamily="34" charset="0"/>
          <a:ea typeface="+mj-ea"/>
          <a:cs typeface="Calibri" panose="020F0502020204030204" pitchFamily="34" charset="0"/>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800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660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54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8229600" y="706637"/>
            <a:ext cx="27432000" cy="180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b="1" dirty="0">
                <a:solidFill>
                  <a:schemeClr val="bg1"/>
                </a:solidFill>
                <a:latin typeface="+mn-lt"/>
              </a:rPr>
              <a:t>An Exploration of Red Black Trees and Applications</a:t>
            </a:r>
          </a:p>
        </p:txBody>
      </p:sp>
      <p:sp>
        <p:nvSpPr>
          <p:cNvPr id="5" name="Text Box 123"/>
          <p:cNvSpPr txBox="1">
            <a:spLocks noChangeArrowheads="1"/>
          </p:cNvSpPr>
          <p:nvPr/>
        </p:nvSpPr>
        <p:spPr bwMode="auto">
          <a:xfrm>
            <a:off x="8229600" y="2400300"/>
            <a:ext cx="274320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a:solidFill>
                  <a:schemeClr val="bg1"/>
                </a:solidFill>
                <a:latin typeface="+mn-lt"/>
              </a:rPr>
              <a:t>KD Adkins, Bethany Norton, Omar Batyah, Walter Hufstetler, Joanne Wardell</a:t>
            </a:r>
          </a:p>
          <a:p>
            <a:pPr algn="ctr" eaLnBrk="1" hangingPunct="1"/>
            <a:r>
              <a:rPr lang="en-US" sz="4000" dirty="0">
                <a:solidFill>
                  <a:schemeClr val="bg1"/>
                </a:solidFill>
                <a:latin typeface="+mn-lt"/>
              </a:rPr>
              <a:t>Faculty Mentor: Anurag Dasgupta, PhD</a:t>
            </a:r>
          </a:p>
        </p:txBody>
      </p:sp>
      <p:sp>
        <p:nvSpPr>
          <p:cNvPr id="24" name="TextBox 23"/>
          <p:cNvSpPr txBox="1"/>
          <p:nvPr/>
        </p:nvSpPr>
        <p:spPr>
          <a:xfrm>
            <a:off x="1706881" y="30038039"/>
            <a:ext cx="12923519" cy="2223674"/>
          </a:xfrm>
          <a:prstGeom prst="rect">
            <a:avLst/>
          </a:prstGeom>
          <a:noFill/>
        </p:spPr>
        <p:txBody>
          <a:bodyPr wrap="square" lIns="68568" tIns="34284" rIns="68568" bIns="34284" rtlCol="0">
            <a:spAutoFit/>
          </a:bodyPr>
          <a:lstStyle/>
          <a:p>
            <a:r>
              <a:rPr lang="en-US" sz="2800" dirty="0"/>
              <a:t>[name]</a:t>
            </a:r>
          </a:p>
          <a:p>
            <a:r>
              <a:rPr lang="en-US" sz="2800" dirty="0"/>
              <a:t>[organization]</a:t>
            </a:r>
          </a:p>
          <a:p>
            <a:r>
              <a:rPr lang="en-US" sz="2800" dirty="0"/>
              <a:t>[address]</a:t>
            </a:r>
          </a:p>
          <a:p>
            <a:r>
              <a:rPr lang="en-US" sz="2800" dirty="0"/>
              <a:t>[email]</a:t>
            </a:r>
          </a:p>
          <a:p>
            <a:r>
              <a:rPr lang="en-US" sz="2800" dirty="0"/>
              <a:t>[phone]</a:t>
            </a:r>
          </a:p>
        </p:txBody>
      </p:sp>
      <p:sp>
        <p:nvSpPr>
          <p:cNvPr id="25" name="TextBox 24"/>
          <p:cNvSpPr txBox="1"/>
          <p:nvPr/>
        </p:nvSpPr>
        <p:spPr>
          <a:xfrm>
            <a:off x="1706880" y="29146502"/>
            <a:ext cx="1937494" cy="746346"/>
          </a:xfrm>
          <a:prstGeom prst="rect">
            <a:avLst/>
          </a:prstGeom>
          <a:noFill/>
        </p:spPr>
        <p:txBody>
          <a:bodyPr wrap="none" lIns="68568" tIns="34284" rIns="68568" bIns="34284" rtlCol="0">
            <a:spAutoFit/>
          </a:bodyPr>
          <a:lstStyle/>
          <a:p>
            <a:r>
              <a:rPr lang="en-US" sz="4400" b="1" dirty="0"/>
              <a:t>Contact</a:t>
            </a:r>
          </a:p>
        </p:txBody>
      </p:sp>
      <p:sp>
        <p:nvSpPr>
          <p:cNvPr id="26" name="TextBox 25"/>
          <p:cNvSpPr txBox="1"/>
          <p:nvPr/>
        </p:nvSpPr>
        <p:spPr>
          <a:xfrm>
            <a:off x="21945600" y="30038039"/>
            <a:ext cx="19507200" cy="2600688"/>
          </a:xfrm>
          <a:prstGeom prst="rect">
            <a:avLst/>
          </a:prstGeom>
          <a:noFill/>
        </p:spPr>
        <p:txBody>
          <a:bodyPr wrap="square" lIns="68568" tIns="68568" rIns="68568" bIns="68568" numCol="1" spcCol="342842" rtlCol="0">
            <a:spAutoFit/>
          </a:bodyPr>
          <a:lstStyle/>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p:txBody>
      </p:sp>
      <p:sp>
        <p:nvSpPr>
          <p:cNvPr id="27" name="TextBox 26"/>
          <p:cNvSpPr txBox="1"/>
          <p:nvPr/>
        </p:nvSpPr>
        <p:spPr>
          <a:xfrm>
            <a:off x="21945603" y="29146502"/>
            <a:ext cx="2703473" cy="746346"/>
          </a:xfrm>
          <a:prstGeom prst="rect">
            <a:avLst/>
          </a:prstGeom>
          <a:noFill/>
        </p:spPr>
        <p:txBody>
          <a:bodyPr wrap="none" lIns="68568" tIns="34284" rIns="68568" bIns="34284" rtlCol="0">
            <a:spAutoFit/>
          </a:bodyPr>
          <a:lstStyle/>
          <a:p>
            <a:r>
              <a:rPr lang="en-US" sz="4400" b="1" dirty="0"/>
              <a:t>References</a:t>
            </a:r>
          </a:p>
        </p:txBody>
      </p:sp>
      <p:sp>
        <p:nvSpPr>
          <p:cNvPr id="10" name="Text Box 189"/>
          <p:cNvSpPr txBox="1">
            <a:spLocks noChangeArrowheads="1"/>
          </p:cNvSpPr>
          <p:nvPr/>
        </p:nvSpPr>
        <p:spPr bwMode="auto">
          <a:xfrm>
            <a:off x="1463040" y="5486400"/>
            <a:ext cx="13167360" cy="5201377"/>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A red black tree is a self balancing binary tree. Our research included the study of red black trees and their applications in real-world systems. One such system was a phone number lookup service that gave the user the ability to identify a caller from a phone number. We also used the data structure to model a school database. During this project, we explored the practical uses of red black trees, as well as their limitations in real-world systems. Our work with the red black trees allowed us to formulate opinions regarding additional applications in specific environments and systems. We also proposed ways for improving the implementation of the red black trees and object-oriented system that we utilized throughout the project..</a:t>
            </a:r>
          </a:p>
        </p:txBody>
      </p:sp>
      <p:sp>
        <p:nvSpPr>
          <p:cNvPr id="32" name="Rectangle 31"/>
          <p:cNvSpPr/>
          <p:nvPr/>
        </p:nvSpPr>
        <p:spPr>
          <a:xfrm>
            <a:off x="1463040" y="475488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Abstract</a:t>
            </a:r>
          </a:p>
        </p:txBody>
      </p:sp>
      <p:sp>
        <p:nvSpPr>
          <p:cNvPr id="13" name="Text Box 192"/>
          <p:cNvSpPr txBox="1">
            <a:spLocks noChangeArrowheads="1"/>
          </p:cNvSpPr>
          <p:nvPr/>
        </p:nvSpPr>
        <p:spPr bwMode="auto">
          <a:xfrm>
            <a:off x="15361920" y="5461698"/>
            <a:ext cx="13197177" cy="7171147"/>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eaLnBrk="1" hangingPunct="1">
              <a:buFont typeface="Arial" panose="020B0604020202020204" pitchFamily="34" charset="0"/>
              <a:buChar char="•"/>
            </a:pPr>
            <a:r>
              <a:rPr lang="en-US" sz="3200" dirty="0">
                <a:latin typeface="Calibri" pitchFamily="34" charset="0"/>
              </a:rPr>
              <a:t>Tasks that are in most need of the processor wait on the left side of the tree</a:t>
            </a:r>
          </a:p>
          <a:p>
            <a:pPr marL="457200" indent="-457200" eaLnBrk="1" hangingPunct="1">
              <a:buFont typeface="Arial" panose="020B0604020202020204" pitchFamily="34" charset="0"/>
              <a:buChar char="•"/>
            </a:pPr>
            <a:r>
              <a:rPr lang="en-US" sz="3200" dirty="0">
                <a:latin typeface="Calibri" pitchFamily="34" charset="0"/>
              </a:rPr>
              <a:t>Tasks that are in least need of the processor wait on the right side of the tree</a:t>
            </a: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marL="457200" indent="-457200" eaLnBrk="1" hangingPunct="1">
              <a:buFont typeface="Arial" panose="020B0604020202020204" pitchFamily="34" charset="0"/>
              <a:buChar char="•"/>
            </a:pPr>
            <a:r>
              <a:rPr lang="en-US" sz="3200" dirty="0">
                <a:latin typeface="Calibri" pitchFamily="34" charset="0"/>
              </a:rPr>
              <a:t>Left most node chosen to run, then inserted  back into the tree after time is up</a:t>
            </a:r>
          </a:p>
          <a:p>
            <a:pPr marL="457200" indent="-457200" eaLnBrk="1" hangingPunct="1">
              <a:buFont typeface="Arial" panose="020B0604020202020204" pitchFamily="34" charset="0"/>
              <a:buChar char="•"/>
            </a:pPr>
            <a:r>
              <a:rPr lang="en-US" sz="3200" dirty="0">
                <a:latin typeface="Calibri" pitchFamily="34" charset="0"/>
              </a:rPr>
              <a:t>Virtual runtime used as “key” to sort </a:t>
            </a:r>
            <a:r>
              <a:rPr lang="en-US" sz="3200" dirty="0" smtClean="0">
                <a:latin typeface="Calibri" pitchFamily="34" charset="0"/>
              </a:rPr>
              <a:t>on</a:t>
            </a:r>
            <a:endParaRPr lang="en-US" sz="3200" dirty="0">
              <a:latin typeface="Calibri" pitchFamily="34" charset="0"/>
            </a:endParaRPr>
          </a:p>
        </p:txBody>
      </p:sp>
      <p:sp>
        <p:nvSpPr>
          <p:cNvPr id="34" name="Rectangle 33"/>
          <p:cNvSpPr/>
          <p:nvPr/>
        </p:nvSpPr>
        <p:spPr>
          <a:xfrm>
            <a:off x="15361920" y="4730178"/>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Linux Completely Fair Scheduler</a:t>
            </a:r>
          </a:p>
        </p:txBody>
      </p:sp>
      <p:sp>
        <p:nvSpPr>
          <p:cNvPr id="12" name="Text Box 191"/>
          <p:cNvSpPr txBox="1">
            <a:spLocks noChangeArrowheads="1"/>
          </p:cNvSpPr>
          <p:nvPr/>
        </p:nvSpPr>
        <p:spPr bwMode="auto">
          <a:xfrm>
            <a:off x="29058042" y="5486400"/>
            <a:ext cx="13167360" cy="9140917"/>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smtClean="0">
                <a:latin typeface="Calibri" pitchFamily="34" charset="0"/>
              </a:rPr>
              <a:t>Places RB Trees could be used: </a:t>
            </a:r>
          </a:p>
          <a:p>
            <a:pPr eaLnBrk="1" hangingPunct="1"/>
            <a:endParaRPr lang="en-US" sz="3200" dirty="0">
              <a:latin typeface="Calibri" pitchFamily="34" charset="0"/>
            </a:endParaRPr>
          </a:p>
          <a:p>
            <a:pPr marL="571500" indent="-571500" eaLnBrk="1" hangingPunct="1">
              <a:buAutoNum type="romanUcPeriod"/>
            </a:pPr>
            <a:r>
              <a:rPr lang="en-US" sz="3200" dirty="0" smtClean="0">
                <a:latin typeface="Calibri" pitchFamily="34" charset="0"/>
              </a:rPr>
              <a:t>Projects</a:t>
            </a:r>
          </a:p>
          <a:p>
            <a:pPr lvl="1" indent="0" eaLnBrk="1" hangingPunct="1"/>
            <a:r>
              <a:rPr lang="en-US" sz="3200" dirty="0" smtClean="0">
                <a:latin typeface="Calibri" pitchFamily="34" charset="0"/>
              </a:rPr>
              <a:t>a.</a:t>
            </a:r>
          </a:p>
          <a:p>
            <a:pPr lvl="1" indent="0" eaLnBrk="1" hangingPunct="1"/>
            <a:r>
              <a:rPr lang="en-US" sz="3200" dirty="0" smtClean="0">
                <a:latin typeface="Calibri" pitchFamily="34" charset="0"/>
              </a:rPr>
              <a:t>b.</a:t>
            </a:r>
          </a:p>
          <a:p>
            <a:pPr eaLnBrk="1" hangingPunct="1"/>
            <a:r>
              <a:rPr lang="en-US" sz="3200" dirty="0" smtClean="0">
                <a:latin typeface="Calibri" pitchFamily="34" charset="0"/>
              </a:rPr>
              <a:t>II. Data Structures</a:t>
            </a:r>
          </a:p>
          <a:p>
            <a:pPr lvl="1" indent="0" eaLnBrk="1" hangingPunct="1"/>
            <a:r>
              <a:rPr lang="en-US" sz="3200" dirty="0">
                <a:latin typeface="Calibri" pitchFamily="34" charset="0"/>
              </a:rPr>
              <a:t>	 a.</a:t>
            </a:r>
          </a:p>
          <a:p>
            <a:pPr lvl="1" indent="0" eaLnBrk="1" hangingPunct="1"/>
            <a:r>
              <a:rPr lang="en-US" sz="3200" dirty="0" smtClean="0">
                <a:latin typeface="Calibri" pitchFamily="34" charset="0"/>
              </a:rPr>
              <a:t>   b</a:t>
            </a:r>
            <a:r>
              <a:rPr lang="en-US" sz="3200" dirty="0">
                <a:latin typeface="Calibri" pitchFamily="34" charset="0"/>
              </a:rPr>
              <a:t>.</a:t>
            </a:r>
            <a:endParaRPr lang="en-US" sz="3200" dirty="0" smtClean="0">
              <a:latin typeface="Calibri" pitchFamily="34" charset="0"/>
            </a:endParaRPr>
          </a:p>
          <a:p>
            <a:pPr eaLnBrk="1" hangingPunct="1"/>
            <a:r>
              <a:rPr lang="en-US" sz="3200" dirty="0" smtClean="0">
                <a:latin typeface="Calibri" pitchFamily="34" charset="0"/>
              </a:rPr>
              <a:t>III. Games</a:t>
            </a:r>
          </a:p>
          <a:p>
            <a:pPr eaLnBrk="1" hangingPunct="1"/>
            <a:r>
              <a:rPr lang="en-US" sz="3200" dirty="0">
                <a:latin typeface="Calibri" pitchFamily="34" charset="0"/>
              </a:rPr>
              <a:t>	</a:t>
            </a:r>
            <a:r>
              <a:rPr lang="en-US" sz="3200" dirty="0" smtClean="0">
                <a:latin typeface="Calibri" pitchFamily="34" charset="0"/>
              </a:rPr>
              <a:t>a. Caves</a:t>
            </a:r>
          </a:p>
          <a:p>
            <a:pPr eaLnBrk="1" hangingPunct="1"/>
            <a:r>
              <a:rPr lang="en-US" sz="3200" dirty="0">
                <a:latin typeface="Calibri" pitchFamily="34" charset="0"/>
              </a:rPr>
              <a:t>	</a:t>
            </a:r>
            <a:r>
              <a:rPr lang="en-US" sz="3200" dirty="0" smtClean="0">
                <a:latin typeface="Calibri" pitchFamily="34" charset="0"/>
              </a:rPr>
              <a:t>b. Terrain?</a:t>
            </a:r>
          </a:p>
          <a:p>
            <a:pPr eaLnBrk="1" hangingPunct="1"/>
            <a:r>
              <a:rPr lang="en-US" sz="3200" dirty="0" smtClean="0">
                <a:latin typeface="Calibri" pitchFamily="34" charset="0"/>
              </a:rPr>
              <a:t>	c. Mazes</a:t>
            </a:r>
          </a:p>
          <a:p>
            <a:pPr eaLnBrk="1" hangingPunct="1"/>
            <a:r>
              <a:rPr lang="en-US" sz="3200" dirty="0" smtClean="0">
                <a:latin typeface="Calibri" pitchFamily="34" charset="0"/>
              </a:rPr>
              <a:t>IV. Math Problems ?</a:t>
            </a:r>
          </a:p>
          <a:p>
            <a:pPr lvl="1" indent="0" eaLnBrk="1" hangingPunct="1"/>
            <a:r>
              <a:rPr lang="en-US" sz="3200" dirty="0">
                <a:latin typeface="Calibri" pitchFamily="34" charset="0"/>
              </a:rPr>
              <a:t>	 a.</a:t>
            </a:r>
          </a:p>
          <a:p>
            <a:pPr lvl="1" indent="0" eaLnBrk="1" hangingPunct="1"/>
            <a:r>
              <a:rPr lang="en-US" sz="3200" dirty="0" smtClean="0">
                <a:latin typeface="Calibri" pitchFamily="34" charset="0"/>
              </a:rPr>
              <a:t>	 b</a:t>
            </a:r>
            <a:r>
              <a:rPr lang="en-US" sz="3200" dirty="0">
                <a:latin typeface="Calibri" pitchFamily="34" charset="0"/>
              </a:rPr>
              <a:t>.</a:t>
            </a:r>
            <a:endParaRPr lang="en-US" sz="3200" dirty="0" smtClean="0">
              <a:latin typeface="Calibri" pitchFamily="34" charset="0"/>
            </a:endParaRPr>
          </a:p>
          <a:p>
            <a:pPr eaLnBrk="1" hangingPunct="1"/>
            <a:endParaRPr lang="en-US" sz="3200" dirty="0">
              <a:latin typeface="Calibri" pitchFamily="34" charset="0"/>
            </a:endParaRPr>
          </a:p>
          <a:p>
            <a:pPr eaLnBrk="1" hangingPunct="1"/>
            <a:endParaRPr lang="en-US" sz="3200" dirty="0" smtClean="0">
              <a:latin typeface="Calibri" pitchFamily="34" charset="0"/>
            </a:endParaRPr>
          </a:p>
          <a:p>
            <a:pPr eaLnBrk="1" hangingPunct="1"/>
            <a:endParaRPr lang="en-US" sz="3200" dirty="0" smtClean="0">
              <a:latin typeface="Calibri" pitchFamily="34" charset="0"/>
            </a:endParaRPr>
          </a:p>
        </p:txBody>
      </p:sp>
      <p:sp>
        <p:nvSpPr>
          <p:cNvPr id="35" name="Rectangle 34"/>
          <p:cNvSpPr/>
          <p:nvPr/>
        </p:nvSpPr>
        <p:spPr>
          <a:xfrm>
            <a:off x="29077920" y="4745194"/>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Discussion</a:t>
            </a:r>
          </a:p>
        </p:txBody>
      </p:sp>
      <p:sp>
        <p:nvSpPr>
          <p:cNvPr id="14" name="Text Box 193"/>
          <p:cNvSpPr txBox="1">
            <a:spLocks noChangeArrowheads="1"/>
          </p:cNvSpPr>
          <p:nvPr/>
        </p:nvSpPr>
        <p:spPr bwMode="auto">
          <a:xfrm>
            <a:off x="29260800" y="17801673"/>
            <a:ext cx="13167360" cy="5693820"/>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smtClean="0">
                <a:latin typeface="Calibri" pitchFamily="34" charset="0"/>
              </a:rPr>
              <a:t>RB Trees are used in real world systems to make searching and sorting easier, faster, and more efficient. Red Black trees are often times the most efficient tree-like data structure to use in the appropriate context. The Red Black Tree can also be used to implement other data structures in the most efficient way possible. Although RB Trees are generally very efficient in terms of time complexity, they are sometimes less efficient than other data structures because of memory over head</a:t>
            </a:r>
            <a:r>
              <a:rPr lang="en-US" sz="3200" dirty="0" smtClean="0">
                <a:latin typeface="Calibri" pitchFamily="34" charset="0"/>
              </a:rPr>
              <a:t>. </a:t>
            </a:r>
            <a:r>
              <a:rPr lang="en-US" sz="3200" dirty="0" smtClean="0">
                <a:latin typeface="Calibri" pitchFamily="34" charset="0"/>
              </a:rPr>
              <a:t>We’ve found that Red Black Trees work well along side Hash-like and Map data structures. We hope to see more Red Black Tree projects in the future. We hope to design and study more RB Tree systems and share </a:t>
            </a:r>
            <a:r>
              <a:rPr lang="en-US" sz="3200" smtClean="0">
                <a:latin typeface="Calibri" pitchFamily="34" charset="0"/>
              </a:rPr>
              <a:t>our results. </a:t>
            </a:r>
          </a:p>
          <a:p>
            <a:pPr eaLnBrk="1" hangingPunct="1"/>
            <a:endParaRPr lang="en-US" sz="3200" dirty="0">
              <a:latin typeface="Calibri" pitchFamily="34" charset="0"/>
            </a:endParaRPr>
          </a:p>
        </p:txBody>
      </p:sp>
      <p:sp>
        <p:nvSpPr>
          <p:cNvPr id="36" name="Rectangle 35"/>
          <p:cNvSpPr/>
          <p:nvPr/>
        </p:nvSpPr>
        <p:spPr>
          <a:xfrm>
            <a:off x="29260800" y="17070153"/>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Conclusions</a:t>
            </a:r>
          </a:p>
        </p:txBody>
      </p:sp>
      <p:sp>
        <p:nvSpPr>
          <p:cNvPr id="29" name="Text Box 192"/>
          <p:cNvSpPr txBox="1">
            <a:spLocks noChangeArrowheads="1"/>
          </p:cNvSpPr>
          <p:nvPr/>
        </p:nvSpPr>
        <p:spPr bwMode="auto">
          <a:xfrm>
            <a:off x="15411402" y="22246600"/>
            <a:ext cx="13167360" cy="5693820"/>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smtClean="0">
                <a:latin typeface="Calibri" pitchFamily="34" charset="0"/>
              </a:rPr>
              <a:t>We proposed a system in which Red Black Trees were used directly and indirectly. </a:t>
            </a:r>
          </a:p>
          <a:p>
            <a:pPr marL="457200" indent="-457200" eaLnBrk="1" hangingPunct="1">
              <a:buFont typeface="Arial" panose="020B0604020202020204" pitchFamily="34" charset="0"/>
              <a:buChar char="•"/>
            </a:pPr>
            <a:r>
              <a:rPr lang="en-US" sz="3200" dirty="0" smtClean="0">
                <a:latin typeface="Calibri" pitchFamily="34" charset="0"/>
              </a:rPr>
              <a:t>RB Tree Indirect Use: We placed students into a Java Tree Map</a:t>
            </a:r>
          </a:p>
          <a:p>
            <a:pPr marL="457200" indent="-457200" eaLnBrk="1" hangingPunct="1">
              <a:buFont typeface="Arial" panose="020B0604020202020204" pitchFamily="34" charset="0"/>
              <a:buChar char="•"/>
            </a:pPr>
            <a:r>
              <a:rPr lang="en-US" sz="3200" dirty="0" smtClean="0">
                <a:latin typeface="Calibri" pitchFamily="34" charset="0"/>
              </a:rPr>
              <a:t>RB Tree Direct Use: We used a RB Tree implementation to organize students’ ID numbers</a:t>
            </a:r>
          </a:p>
          <a:p>
            <a:pPr eaLnBrk="1" hangingPunct="1"/>
            <a:endParaRPr lang="en-US" sz="3200" dirty="0">
              <a:latin typeface="Calibri" pitchFamily="34" charset="0"/>
            </a:endParaRPr>
          </a:p>
          <a:p>
            <a:pPr eaLnBrk="1" hangingPunct="1"/>
            <a:r>
              <a:rPr lang="en-US" sz="3200" dirty="0" smtClean="0">
                <a:latin typeface="Calibri" pitchFamily="34" charset="0"/>
              </a:rPr>
              <a:t>Theoretical Calculations: RB trees compared to BST or AVL</a:t>
            </a:r>
          </a:p>
          <a:p>
            <a:pPr eaLnBrk="1" hangingPunct="1"/>
            <a:endParaRPr lang="en-US" sz="3200" dirty="0" smtClean="0">
              <a:latin typeface="Calibri" pitchFamily="34" charset="0"/>
            </a:endParaRPr>
          </a:p>
          <a:p>
            <a:pPr eaLnBrk="1" hangingPunct="1"/>
            <a:r>
              <a:rPr lang="en-US" sz="3200" dirty="0" smtClean="0">
                <a:latin typeface="Calibri" pitchFamily="34" charset="0"/>
              </a:rPr>
              <a:t>Input size: 2000 lines</a:t>
            </a:r>
          </a:p>
          <a:p>
            <a:pPr eaLnBrk="1" hangingPunct="1"/>
            <a:r>
              <a:rPr lang="en-US" sz="3200" dirty="0" smtClean="0">
                <a:latin typeface="Calibri" pitchFamily="34" charset="0"/>
              </a:rPr>
              <a:t>Linear Data Structure: O(N)</a:t>
            </a:r>
          </a:p>
          <a:p>
            <a:pPr eaLnBrk="1" hangingPunct="1"/>
            <a:r>
              <a:rPr lang="en-US" sz="3200" dirty="0" smtClean="0">
                <a:latin typeface="Calibri" pitchFamily="34" charset="0"/>
              </a:rPr>
              <a:t>RB Tree: O(log_2)</a:t>
            </a:r>
          </a:p>
        </p:txBody>
      </p:sp>
      <p:sp>
        <p:nvSpPr>
          <p:cNvPr id="37" name="Rectangle 36"/>
          <p:cNvSpPr/>
          <p:nvPr/>
        </p:nvSpPr>
        <p:spPr>
          <a:xfrm>
            <a:off x="15391737" y="21520057"/>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bg1"/>
                </a:solidFill>
              </a:rPr>
              <a:t>Implementing </a:t>
            </a:r>
            <a:r>
              <a:rPr lang="en-US" sz="4400" b="1" dirty="0" err="1" smtClean="0">
                <a:solidFill>
                  <a:schemeClr val="bg1"/>
                </a:solidFill>
              </a:rPr>
              <a:t>TreeMaps</a:t>
            </a:r>
            <a:r>
              <a:rPr lang="en-US" sz="4400" b="1" dirty="0" smtClean="0">
                <a:solidFill>
                  <a:schemeClr val="bg1"/>
                </a:solidFill>
              </a:rPr>
              <a:t> Using Red Black Trees</a:t>
            </a:r>
            <a:endParaRPr lang="en-US" sz="4400" b="1" dirty="0">
              <a:solidFill>
                <a:schemeClr val="bg1"/>
              </a:solidFill>
            </a:endParaRPr>
          </a:p>
        </p:txBody>
      </p:sp>
      <p:sp>
        <p:nvSpPr>
          <p:cNvPr id="38" name="Rectangle 37"/>
          <p:cNvSpPr/>
          <p:nvPr/>
        </p:nvSpPr>
        <p:spPr>
          <a:xfrm>
            <a:off x="15361920" y="14838941"/>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bg1"/>
                </a:solidFill>
              </a:rPr>
              <a:t>Implementing Data Structures using RB Trees</a:t>
            </a:r>
            <a:endParaRPr lang="en-US" sz="4400" b="1" dirty="0">
              <a:solidFill>
                <a:schemeClr val="bg1"/>
              </a:solidFill>
            </a:endParaRPr>
          </a:p>
        </p:txBody>
      </p:sp>
      <p:sp>
        <p:nvSpPr>
          <p:cNvPr id="39" name="Text Box 192"/>
          <p:cNvSpPr txBox="1">
            <a:spLocks noChangeArrowheads="1"/>
          </p:cNvSpPr>
          <p:nvPr/>
        </p:nvSpPr>
        <p:spPr bwMode="auto">
          <a:xfrm>
            <a:off x="15361920" y="15570461"/>
            <a:ext cx="13167360" cy="5201377"/>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smtClean="0">
                <a:latin typeface="Calibri" pitchFamily="34" charset="0"/>
              </a:rPr>
              <a:t>Programming Languages use Red Black Trees to implement other data structures. </a:t>
            </a:r>
          </a:p>
          <a:p>
            <a:pPr eaLnBrk="1" hangingPunct="1"/>
            <a:endParaRPr lang="en-US" sz="3200" dirty="0">
              <a:latin typeface="Calibri" pitchFamily="34" charset="0"/>
            </a:endParaRPr>
          </a:p>
          <a:p>
            <a:pPr eaLnBrk="1" hangingPunct="1"/>
            <a:r>
              <a:rPr lang="en-US" sz="3200" dirty="0" smtClean="0">
                <a:latin typeface="Calibri" pitchFamily="34" charset="0"/>
              </a:rPr>
              <a:t>Java – Tree Maps, Tree Sets</a:t>
            </a:r>
          </a:p>
          <a:p>
            <a:pPr eaLnBrk="1" hangingPunct="1"/>
            <a:r>
              <a:rPr lang="en-US" sz="3200" dirty="0" smtClean="0">
                <a:latin typeface="Calibri" pitchFamily="34" charset="0"/>
              </a:rPr>
              <a:t>C++ – </a:t>
            </a:r>
          </a:p>
          <a:p>
            <a:pPr eaLnBrk="1" hangingPunct="1"/>
            <a:r>
              <a:rPr lang="en-US" sz="3200" dirty="0" smtClean="0">
                <a:latin typeface="Calibri" pitchFamily="34" charset="0"/>
              </a:rPr>
              <a:t>Other </a:t>
            </a:r>
            <a:r>
              <a:rPr lang="en-US" sz="3200" dirty="0" err="1" smtClean="0">
                <a:latin typeface="Calibri" pitchFamily="34" charset="0"/>
              </a:rPr>
              <a:t>lang</a:t>
            </a:r>
            <a:r>
              <a:rPr lang="en-US" sz="3200" dirty="0" smtClean="0">
                <a:latin typeface="Calibri" pitchFamily="34" charset="0"/>
              </a:rPr>
              <a:t> –</a:t>
            </a:r>
          </a:p>
          <a:p>
            <a:pPr eaLnBrk="1" hangingPunct="1"/>
            <a:r>
              <a:rPr lang="en-US" sz="3200" dirty="0" smtClean="0">
                <a:latin typeface="Calibri" pitchFamily="34" charset="0"/>
              </a:rPr>
              <a:t>Other </a:t>
            </a:r>
            <a:r>
              <a:rPr lang="en-US" sz="3200" dirty="0" err="1" smtClean="0">
                <a:latin typeface="Calibri" pitchFamily="34" charset="0"/>
              </a:rPr>
              <a:t>lang</a:t>
            </a:r>
            <a:r>
              <a:rPr lang="en-US" sz="3200" dirty="0" smtClean="0">
                <a:latin typeface="Calibri" pitchFamily="34" charset="0"/>
              </a:rPr>
              <a:t> </a:t>
            </a:r>
            <a:r>
              <a:rPr lang="en-US" sz="3200" dirty="0">
                <a:latin typeface="Calibri" pitchFamily="34" charset="0"/>
              </a:rPr>
              <a:t>– </a:t>
            </a:r>
            <a:endParaRPr lang="en-US" sz="3200" dirty="0" smtClean="0">
              <a:latin typeface="Calibri" pitchFamily="34" charset="0"/>
            </a:endParaRPr>
          </a:p>
          <a:p>
            <a:pPr eaLnBrk="1" hangingPunct="1"/>
            <a:r>
              <a:rPr lang="en-US" sz="3200" dirty="0" smtClean="0">
                <a:latin typeface="Calibri" pitchFamily="34" charset="0"/>
              </a:rPr>
              <a:t>Other </a:t>
            </a:r>
            <a:r>
              <a:rPr lang="en-US" sz="3200" dirty="0" err="1" smtClean="0">
                <a:latin typeface="Calibri" pitchFamily="34" charset="0"/>
              </a:rPr>
              <a:t>lang</a:t>
            </a:r>
            <a:r>
              <a:rPr lang="en-US" sz="3200" dirty="0" smtClean="0">
                <a:latin typeface="Calibri" pitchFamily="34" charset="0"/>
              </a:rPr>
              <a:t> – </a:t>
            </a:r>
            <a:endParaRPr lang="en-US" sz="3200" dirty="0">
              <a:latin typeface="Calibri" pitchFamily="34" charset="0"/>
            </a:endParaRPr>
          </a:p>
          <a:p>
            <a:pPr eaLnBrk="1" hangingPunct="1"/>
            <a:endParaRPr lang="en-US" sz="3200" dirty="0" smtClean="0">
              <a:latin typeface="Calibri" pitchFamily="34" charset="0"/>
            </a:endParaRPr>
          </a:p>
          <a:p>
            <a:pPr eaLnBrk="1" hangingPunct="1"/>
            <a:endParaRPr lang="en-US" sz="3200" dirty="0" smtClean="0">
              <a:latin typeface="Calibri" pitchFamily="34" charset="0"/>
            </a:endParaRPr>
          </a:p>
        </p:txBody>
      </p:sp>
      <p:sp>
        <p:nvSpPr>
          <p:cNvPr id="40" name="Text Box 190"/>
          <p:cNvSpPr txBox="1">
            <a:spLocks noChangeArrowheads="1"/>
          </p:cNvSpPr>
          <p:nvPr/>
        </p:nvSpPr>
        <p:spPr bwMode="auto">
          <a:xfrm>
            <a:off x="1463040" y="12802589"/>
            <a:ext cx="13167360" cy="11110687"/>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mn-lt"/>
              </a:rPr>
              <a:t>A red black tree is a self balancing binary tree. The nodes on a red black tree have an extra attribute which signifies their color. There are two colors which are used in Red Black trees. The color attribute per node is used as a tool for completing an approximate balancing of the tree. Some properties of RB trees are as follows: </a:t>
            </a:r>
          </a:p>
          <a:p>
            <a:pPr marL="1200150" lvl="1" indent="-457200" eaLnBrk="1" hangingPunct="1">
              <a:buFont typeface="Arial" panose="020B0604020202020204" pitchFamily="34" charset="0"/>
              <a:buChar char="•"/>
            </a:pPr>
            <a:r>
              <a:rPr lang="en-US" sz="3200" dirty="0">
                <a:solidFill>
                  <a:prstClr val="black"/>
                </a:solidFill>
                <a:latin typeface="Calibri" panose="020F0502020204030204"/>
              </a:rPr>
              <a:t>Every node is either red or black.</a:t>
            </a:r>
          </a:p>
          <a:p>
            <a:pPr marL="1200150" lvl="1" indent="-457200" eaLnBrk="1" hangingPunct="1">
              <a:buFont typeface="Arial" panose="020B0604020202020204" pitchFamily="34" charset="0"/>
              <a:buChar char="•"/>
            </a:pPr>
            <a:r>
              <a:rPr lang="en-US" sz="3200" dirty="0">
                <a:solidFill>
                  <a:prstClr val="black"/>
                </a:solidFill>
                <a:latin typeface="Calibri" panose="020F0502020204030204"/>
              </a:rPr>
              <a:t>The root is always black.</a:t>
            </a:r>
          </a:p>
          <a:p>
            <a:pPr marL="1200150" lvl="1" indent="-457200" eaLnBrk="1" hangingPunct="1">
              <a:buFont typeface="Arial" panose="020B0604020202020204" pitchFamily="34" charset="0"/>
              <a:buChar char="•"/>
            </a:pPr>
            <a:r>
              <a:rPr lang="en-US" sz="3200" dirty="0">
                <a:solidFill>
                  <a:prstClr val="black"/>
                </a:solidFill>
                <a:latin typeface="Calibri" panose="020F0502020204030204"/>
              </a:rPr>
              <a:t>All terminal leaves are black.</a:t>
            </a:r>
          </a:p>
          <a:p>
            <a:pPr marL="1200150" lvl="1" indent="-457200" eaLnBrk="1" hangingPunct="1">
              <a:buFont typeface="Arial" panose="020B0604020202020204" pitchFamily="34" charset="0"/>
              <a:buChar char="•"/>
            </a:pPr>
            <a:r>
              <a:rPr lang="en-US" sz="3200" dirty="0">
                <a:solidFill>
                  <a:prstClr val="black"/>
                </a:solidFill>
                <a:latin typeface="Calibri" panose="020F0502020204030204"/>
              </a:rPr>
              <a:t>The children of red nodes are black.</a:t>
            </a:r>
          </a:p>
          <a:p>
            <a:pPr marL="1200150" lvl="1" indent="-457200" eaLnBrk="1" hangingPunct="1">
              <a:buFont typeface="Arial" panose="020B0604020202020204" pitchFamily="34" charset="0"/>
              <a:buChar char="•"/>
            </a:pPr>
            <a:r>
              <a:rPr lang="en-US" sz="3200" dirty="0">
                <a:solidFill>
                  <a:prstClr val="black"/>
                </a:solidFill>
                <a:latin typeface="Calibri" panose="020F0502020204030204"/>
              </a:rPr>
              <a:t>Any path from a given node to a leaf contains the same number of black nodes.</a:t>
            </a:r>
          </a:p>
          <a:p>
            <a:pPr marL="1200150" lvl="1" indent="-457200" eaLnBrk="1" hangingPunct="1">
              <a:buFont typeface="Arial" panose="020B0604020202020204" pitchFamily="34" charset="0"/>
              <a:buChar char="•"/>
            </a:pPr>
            <a:endParaRPr lang="en-US" sz="3200" dirty="0">
              <a:solidFill>
                <a:prstClr val="black"/>
              </a:solidFill>
              <a:latin typeface="Calibri" panose="020F0502020204030204"/>
            </a:endParaRPr>
          </a:p>
          <a:p>
            <a:pPr marL="1200150" lvl="1" indent="-457200" eaLnBrk="1" hangingPunct="1">
              <a:buFont typeface="Arial" panose="020B0604020202020204" pitchFamily="34" charset="0"/>
              <a:buChar char="•"/>
            </a:pPr>
            <a:endParaRPr lang="en-US" sz="3200" dirty="0">
              <a:solidFill>
                <a:prstClr val="black"/>
              </a:solidFill>
              <a:latin typeface="Calibri" panose="020F0502020204030204"/>
            </a:endParaRPr>
          </a:p>
          <a:p>
            <a:pPr marL="1200150" lvl="1" indent="-457200" eaLnBrk="1" hangingPunct="1">
              <a:buFont typeface="Arial" panose="020B0604020202020204" pitchFamily="34" charset="0"/>
              <a:buChar char="•"/>
            </a:pPr>
            <a:endParaRPr lang="en-US" sz="3200" dirty="0">
              <a:solidFill>
                <a:prstClr val="black"/>
              </a:solidFill>
              <a:latin typeface="Calibri" panose="020F0502020204030204"/>
            </a:endParaRPr>
          </a:p>
          <a:p>
            <a:pPr marL="1200150" lvl="1" indent="-457200" eaLnBrk="1" hangingPunct="1">
              <a:buFont typeface="Arial" panose="020B0604020202020204" pitchFamily="34" charset="0"/>
              <a:buChar char="•"/>
            </a:pPr>
            <a:endParaRPr lang="en-US" sz="3200" dirty="0">
              <a:solidFill>
                <a:prstClr val="black"/>
              </a:solidFill>
              <a:latin typeface="Calibri" panose="020F0502020204030204"/>
            </a:endParaRPr>
          </a:p>
          <a:p>
            <a:pPr marL="1200150" lvl="1" indent="-457200" eaLnBrk="1" hangingPunct="1">
              <a:buFont typeface="Arial" panose="020B0604020202020204" pitchFamily="34" charset="0"/>
              <a:buChar char="•"/>
            </a:pPr>
            <a:endParaRPr lang="en-US" sz="3200" dirty="0">
              <a:solidFill>
                <a:prstClr val="black"/>
              </a:solidFill>
              <a:latin typeface="Calibri" panose="020F0502020204030204"/>
            </a:endParaRPr>
          </a:p>
          <a:p>
            <a:pPr marL="1200150" lvl="1" indent="-457200" eaLnBrk="1" hangingPunct="1">
              <a:buFont typeface="Arial" panose="020B0604020202020204" pitchFamily="34" charset="0"/>
              <a:buChar char="•"/>
            </a:pPr>
            <a:endParaRPr lang="en-US" sz="3200" dirty="0">
              <a:solidFill>
                <a:prstClr val="black"/>
              </a:solidFill>
              <a:latin typeface="Calibri" panose="020F0502020204030204"/>
            </a:endParaRPr>
          </a:p>
          <a:p>
            <a:pPr marL="1200150" lvl="1" indent="-457200" eaLnBrk="1" hangingPunct="1">
              <a:buFont typeface="Arial" panose="020B0604020202020204" pitchFamily="34" charset="0"/>
              <a:buChar char="•"/>
            </a:pPr>
            <a:endParaRPr lang="en-US" sz="3200" dirty="0">
              <a:solidFill>
                <a:prstClr val="black"/>
              </a:solidFill>
              <a:latin typeface="Calibri" panose="020F0502020204030204"/>
            </a:endParaRPr>
          </a:p>
          <a:p>
            <a:pPr marL="1200150" lvl="1" indent="-457200" eaLnBrk="1" hangingPunct="1">
              <a:buFont typeface="Arial" panose="020B0604020202020204" pitchFamily="34" charset="0"/>
              <a:buChar char="•"/>
            </a:pPr>
            <a:endParaRPr lang="en-US" sz="3200" dirty="0">
              <a:solidFill>
                <a:prstClr val="black"/>
              </a:solidFill>
              <a:latin typeface="Calibri" panose="020F0502020204030204"/>
            </a:endParaRPr>
          </a:p>
          <a:p>
            <a:pPr marL="1200150" lvl="1" indent="-457200" eaLnBrk="1" hangingPunct="1">
              <a:buFont typeface="Arial" panose="020B0604020202020204" pitchFamily="34" charset="0"/>
              <a:buChar char="•"/>
            </a:pPr>
            <a:endParaRPr lang="en-US" sz="3200" dirty="0">
              <a:latin typeface="+mn-lt"/>
            </a:endParaRPr>
          </a:p>
          <a:p>
            <a:pPr eaLnBrk="1" hangingPunct="1"/>
            <a:endParaRPr lang="en-US" sz="3200" dirty="0">
              <a:latin typeface="+mn-lt"/>
            </a:endParaRPr>
          </a:p>
          <a:p>
            <a:pPr lvl="1" indent="0" eaLnBrk="1" hangingPunct="1"/>
            <a:endParaRPr lang="en-US" sz="3200" dirty="0">
              <a:latin typeface="+mn-lt"/>
            </a:endParaRPr>
          </a:p>
        </p:txBody>
      </p:sp>
      <p:sp>
        <p:nvSpPr>
          <p:cNvPr id="41" name="Rectangle 40"/>
          <p:cNvSpPr/>
          <p:nvPr/>
        </p:nvSpPr>
        <p:spPr>
          <a:xfrm>
            <a:off x="1463040" y="1208342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Introduction</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4300" y="18477087"/>
            <a:ext cx="8610600" cy="4991230"/>
          </a:xfrm>
          <a:prstGeom prst="rect">
            <a:avLst/>
          </a:prstGeom>
        </p:spPr>
      </p:pic>
      <p:pic>
        <p:nvPicPr>
          <p:cNvPr id="1028" name="Picture 4" descr="Image result for linux completely fair scheduler">
            <a:extLst>
              <a:ext uri="{FF2B5EF4-FFF2-40B4-BE49-F238E27FC236}">
                <a16:creationId xmlns:a16="http://schemas.microsoft.com/office/drawing/2014/main" id="{8084E8F1-3811-4143-A85F-59F3290446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92800" y="7222729"/>
            <a:ext cx="5746766" cy="3668415"/>
          </a:xfrm>
          <a:prstGeom prst="rect">
            <a:avLst/>
          </a:prstGeom>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0650200" y="2951967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3033</TotalTime>
  <Words>629</Words>
  <Application>Microsoft Office PowerPoint</Application>
  <PresentationFormat>Custom</PresentationFormat>
  <Paragraphs>87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Jay Larson</dc:creator>
  <dc:description>Quality poster printing
www.genigraphics.com
1-800-790-4001</dc:description>
  <cp:lastModifiedBy>jawardell_admin</cp:lastModifiedBy>
  <cp:revision>114</cp:revision>
  <cp:lastPrinted>2017-11-03T00:56:36Z</cp:lastPrinted>
  <dcterms:created xsi:type="dcterms:W3CDTF">2013-02-10T21:14:48Z</dcterms:created>
  <dcterms:modified xsi:type="dcterms:W3CDTF">2018-03-26T17:52:40Z</dcterms:modified>
</cp:coreProperties>
</file>