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008" autoAdjust="0"/>
    <p:restoredTop sz="96433" autoAdjust="0"/>
  </p:normalViewPr>
  <p:slideViewPr>
    <p:cSldViewPr>
      <p:cViewPr varScale="1">
        <p:scale>
          <a:sx n="23" d="100"/>
          <a:sy n="23" d="100"/>
        </p:scale>
        <p:origin x="1590" y="90"/>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3/21/2018</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a16="http://schemas.microsoft.com/office/drawing/2014/main"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a16="http://schemas.microsoft.com/office/drawing/2014/main"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a16="http://schemas.microsoft.com/office/drawing/2014/main" id="{4E459857-EC20-4725-9729-C46C2B82E67B}"/>
              </a:ext>
            </a:extLst>
          </p:cNvPr>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a16="http://schemas.microsoft.com/office/drawing/2014/main" id="{53D01061-EB55-4BDA-9715-6B258A79D235}"/>
              </a:ext>
            </a:extLst>
          </p:cNvPr>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a:extLst>
              <a:ext uri="{FF2B5EF4-FFF2-40B4-BE49-F238E27FC236}">
                <a16:creationId xmlns:a16="http://schemas.microsoft.com/office/drawing/2014/main" id="{2635A212-2F14-4E54-B188-2E68FF297809}"/>
              </a:ext>
            </a:extLst>
          </p:cNvPr>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a:solidFill>
                  <a:srgbClr val="7F7F7F"/>
                </a:solidFill>
                <a:latin typeface="Calibri" pitchFamily="34" charset="0"/>
                <a:cs typeface="Calibri" panose="020F0502020204030204" pitchFamily="34" charset="0"/>
              </a:rPr>
              <a:t/>
            </a: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a:extLst>
              <a:ext uri="{FF2B5EF4-FFF2-40B4-BE49-F238E27FC236}">
                <a16:creationId xmlns:a16="http://schemas.microsoft.com/office/drawing/2014/main" id="{8C03A960-1683-409E-A55D-F51A19859FC5}"/>
              </a:ext>
            </a:extLst>
          </p:cNvPr>
          <p:cNvGrpSpPr/>
          <p:nvPr userDrawn="1"/>
        </p:nvGrpSpPr>
        <p:grpSpPr>
          <a:xfrm>
            <a:off x="44805600" y="0"/>
            <a:ext cx="9601200" cy="32918400"/>
            <a:chOff x="33832800" y="0"/>
            <a:chExt cx="12801600" cy="43891200"/>
          </a:xfrm>
        </p:grpSpPr>
        <p:sp>
          <p:nvSpPr>
            <p:cNvPr id="13" name="Instructions">
              <a:extLst>
                <a:ext uri="{FF2B5EF4-FFF2-40B4-BE49-F238E27FC236}">
                  <a16:creationId xmlns:a16="http://schemas.microsoft.com/office/drawing/2014/main" id="{AB929665-0AA8-4244-A1ED-F55D3543CCB6}"/>
                </a:ext>
              </a:extLst>
            </p:cNvPr>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a:solidFill>
                    <a:schemeClr val="bg1">
                      <a:lumMod val="50000"/>
                    </a:schemeClr>
                  </a:solidFill>
                  <a:latin typeface="Calibri" pitchFamily="34" charset="0"/>
                  <a:cs typeface="Calibri" panose="020F0502020204030204" pitchFamily="34" charset="0"/>
                </a:rPr>
                <a:t/>
              </a: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a:extLst>
                <a:ext uri="{FF2B5EF4-FFF2-40B4-BE49-F238E27FC236}">
                  <a16:creationId xmlns:a16="http://schemas.microsoft.com/office/drawing/2014/main" id="{7BC9F82D-95DA-49DA-BE65-A0623C7DA1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15" name="Picture 14">
            <a:extLst>
              <a:ext uri="{FF2B5EF4-FFF2-40B4-BE49-F238E27FC236}">
                <a16:creationId xmlns:a16="http://schemas.microsoft.com/office/drawing/2014/main" id="{C3E37D2B-E2A9-420A-AA43-8831BDD4649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8229600" y="706637"/>
            <a:ext cx="27432000" cy="180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bg1"/>
                </a:solidFill>
                <a:latin typeface="+mn-lt"/>
              </a:rPr>
              <a:t>An Exploration of Red Black Trees and </a:t>
            </a:r>
            <a:r>
              <a:rPr lang="en-US" sz="7200" b="1" dirty="0" smtClean="0">
                <a:solidFill>
                  <a:schemeClr val="bg1"/>
                </a:solidFill>
                <a:latin typeface="+mn-lt"/>
              </a:rPr>
              <a:t>Applications</a:t>
            </a:r>
            <a:endParaRPr lang="en-US" sz="7200" b="1" dirty="0">
              <a:solidFill>
                <a:schemeClr val="bg1"/>
              </a:solidFill>
              <a:latin typeface="+mn-lt"/>
            </a:endParaRPr>
          </a:p>
        </p:txBody>
      </p:sp>
      <p:sp>
        <p:nvSpPr>
          <p:cNvPr id="5" name="Text Box 123"/>
          <p:cNvSpPr txBox="1">
            <a:spLocks noChangeArrowheads="1"/>
          </p:cNvSpPr>
          <p:nvPr/>
        </p:nvSpPr>
        <p:spPr bwMode="auto">
          <a:xfrm>
            <a:off x="8229600" y="2400300"/>
            <a:ext cx="27432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bg1"/>
                </a:solidFill>
                <a:latin typeface="+mn-lt"/>
              </a:rPr>
              <a:t>KD Adkins, Bethany Norton, Omar Batyah, Walter Hufstetler, Joanne </a:t>
            </a:r>
            <a:r>
              <a:rPr lang="en-US" sz="4000" dirty="0" smtClean="0">
                <a:solidFill>
                  <a:schemeClr val="bg1"/>
                </a:solidFill>
                <a:latin typeface="+mn-lt"/>
              </a:rPr>
              <a:t>Wardell</a:t>
            </a:r>
          </a:p>
          <a:p>
            <a:pPr algn="ctr" eaLnBrk="1" hangingPunct="1"/>
            <a:r>
              <a:rPr lang="en-US" sz="4000" dirty="0" smtClean="0">
                <a:solidFill>
                  <a:schemeClr val="bg1"/>
                </a:solidFill>
                <a:latin typeface="+mn-lt"/>
              </a:rPr>
              <a:t>Faculty Mentor: Anurag Dasgupta, PhD</a:t>
            </a:r>
            <a:endParaRPr lang="en-US" sz="4000" dirty="0">
              <a:solidFill>
                <a:schemeClr val="bg1"/>
              </a:solidFill>
              <a:latin typeface="+mn-lt"/>
            </a:endParaRPr>
          </a:p>
        </p:txBody>
      </p:sp>
      <p:sp>
        <p:nvSpPr>
          <p:cNvPr id="24" name="TextBox 23"/>
          <p:cNvSpPr txBox="1"/>
          <p:nvPr/>
        </p:nvSpPr>
        <p:spPr>
          <a:xfrm>
            <a:off x="1706881" y="30038039"/>
            <a:ext cx="12923519" cy="2223674"/>
          </a:xfrm>
          <a:prstGeom prst="rect">
            <a:avLst/>
          </a:prstGeom>
          <a:noFill/>
        </p:spPr>
        <p:txBody>
          <a:bodyPr wrap="square" lIns="68568" tIns="34284" rIns="68568" bIns="34284" rtlCol="0">
            <a:spAutoFit/>
          </a:bodyPr>
          <a:lstStyle/>
          <a:p>
            <a:r>
              <a:rPr lang="en-US" sz="2800" dirty="0"/>
              <a:t>[name]</a:t>
            </a:r>
          </a:p>
          <a:p>
            <a:r>
              <a:rPr lang="en-US" sz="2800" dirty="0"/>
              <a:t>[organization]</a:t>
            </a:r>
          </a:p>
          <a:p>
            <a:r>
              <a:rPr lang="en-US" sz="2800" dirty="0"/>
              <a:t>[address]</a:t>
            </a:r>
          </a:p>
          <a:p>
            <a:r>
              <a:rPr lang="en-US" sz="2800" dirty="0"/>
              <a:t>[email]</a:t>
            </a:r>
          </a:p>
          <a:p>
            <a:r>
              <a:rPr lang="en-US" sz="2800" dirty="0"/>
              <a:t>[phone]</a:t>
            </a:r>
          </a:p>
        </p:txBody>
      </p:sp>
      <p:sp>
        <p:nvSpPr>
          <p:cNvPr id="25" name="TextBox 24"/>
          <p:cNvSpPr txBox="1"/>
          <p:nvPr/>
        </p:nvSpPr>
        <p:spPr>
          <a:xfrm>
            <a:off x="1706880" y="29146502"/>
            <a:ext cx="1937494" cy="746346"/>
          </a:xfrm>
          <a:prstGeom prst="rect">
            <a:avLst/>
          </a:prstGeom>
          <a:noFill/>
        </p:spPr>
        <p:txBody>
          <a:bodyPr wrap="none" lIns="68568" tIns="34284" rIns="68568" bIns="34284" rtlCol="0">
            <a:spAutoFit/>
          </a:bodyPr>
          <a:lstStyle/>
          <a:p>
            <a:r>
              <a:rPr lang="en-US" sz="4400" b="1" dirty="0"/>
              <a:t>Contact</a:t>
            </a:r>
          </a:p>
        </p:txBody>
      </p:sp>
      <p:sp>
        <p:nvSpPr>
          <p:cNvPr id="26" name="TextBox 25"/>
          <p:cNvSpPr txBox="1"/>
          <p:nvPr/>
        </p:nvSpPr>
        <p:spPr>
          <a:xfrm>
            <a:off x="21945600" y="30038039"/>
            <a:ext cx="19507200" cy="2600688"/>
          </a:xfrm>
          <a:prstGeom prst="rect">
            <a:avLst/>
          </a:prstGeom>
          <a:noFill/>
        </p:spPr>
        <p:txBody>
          <a:bodyPr wrap="square" lIns="68568" tIns="68568" rIns="68568" bIns="68568" numCol="1" spcCol="342842" rtlCol="0">
            <a:spAutoFit/>
          </a:bodyPr>
          <a:lstStyle/>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p:txBody>
      </p:sp>
      <p:sp>
        <p:nvSpPr>
          <p:cNvPr id="27" name="TextBox 26"/>
          <p:cNvSpPr txBox="1"/>
          <p:nvPr/>
        </p:nvSpPr>
        <p:spPr>
          <a:xfrm>
            <a:off x="21945603" y="29146502"/>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463040" y="5486400"/>
            <a:ext cx="13167360" cy="520137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A red black tree is a self balancing binary tree. Our research included the study of red black trees and their applications in real-world systems. One such system was a phone number lookup service that gave the user the ability to identify a caller from a phone number. We also used the data structure to model a school database. During this project, we explored the practical uses of red black trees, as well as their limitations in real-world systems. Our work with the red black trees allowed us to formulate opinions regarding additional applications in specific environments and systems. We also proposed ways for improving the implementation of the red black trees and object-oriented system that we utilized throughout the project..</a:t>
            </a:r>
            <a:endParaRPr lang="en-US" sz="3200" dirty="0">
              <a:latin typeface="Calibri" pitchFamily="34" charset="0"/>
            </a:endParaRPr>
          </a:p>
        </p:txBody>
      </p:sp>
      <p:sp>
        <p:nvSpPr>
          <p:cNvPr id="32" name="Rectangle 31"/>
          <p:cNvSpPr/>
          <p:nvPr/>
        </p:nvSpPr>
        <p:spPr>
          <a:xfrm>
            <a:off x="1463040" y="475488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Abstract</a:t>
            </a:r>
          </a:p>
        </p:txBody>
      </p:sp>
      <p:sp>
        <p:nvSpPr>
          <p:cNvPr id="13" name="Text Box 192"/>
          <p:cNvSpPr txBox="1">
            <a:spLocks noChangeArrowheads="1"/>
          </p:cNvSpPr>
          <p:nvPr/>
        </p:nvSpPr>
        <p:spPr bwMode="auto">
          <a:xfrm>
            <a:off x="15361920" y="5486400"/>
            <a:ext cx="13167360" cy="76939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Calibri" pitchFamily="34" charset="0"/>
              </a:rPr>
              <a:t>Info about scenario 1</a:t>
            </a:r>
            <a:endParaRPr lang="en-US" sz="3200" dirty="0">
              <a:latin typeface="Calibri" pitchFamily="34" charset="0"/>
            </a:endParaRPr>
          </a:p>
        </p:txBody>
      </p:sp>
      <p:sp>
        <p:nvSpPr>
          <p:cNvPr id="34" name="Rectangle 33"/>
          <p:cNvSpPr/>
          <p:nvPr/>
        </p:nvSpPr>
        <p:spPr>
          <a:xfrm>
            <a:off x="15361920" y="4730178"/>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bg1"/>
                </a:solidFill>
              </a:rPr>
              <a:t>Scenario 1</a:t>
            </a:r>
            <a:endParaRPr lang="en-US" sz="4400" b="1" dirty="0">
              <a:solidFill>
                <a:schemeClr val="bg1"/>
              </a:solidFill>
            </a:endParaRPr>
          </a:p>
        </p:txBody>
      </p:sp>
      <p:sp>
        <p:nvSpPr>
          <p:cNvPr id="12" name="Text Box 191"/>
          <p:cNvSpPr txBox="1">
            <a:spLocks noChangeArrowheads="1"/>
          </p:cNvSpPr>
          <p:nvPr/>
        </p:nvSpPr>
        <p:spPr bwMode="auto">
          <a:xfrm>
            <a:off x="29058042" y="5486400"/>
            <a:ext cx="13167360" cy="76939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Calibri" pitchFamily="34" charset="0"/>
              </a:rPr>
              <a:t>Discuss relevant uses in tech now</a:t>
            </a:r>
            <a:endParaRPr lang="en-US" sz="3200" dirty="0">
              <a:latin typeface="Calibri" pitchFamily="34" charset="0"/>
            </a:endParaRPr>
          </a:p>
        </p:txBody>
      </p:sp>
      <p:sp>
        <p:nvSpPr>
          <p:cNvPr id="35" name="Rectangle 34"/>
          <p:cNvSpPr/>
          <p:nvPr/>
        </p:nvSpPr>
        <p:spPr>
          <a:xfrm>
            <a:off x="29077920" y="4745194"/>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Discussion</a:t>
            </a:r>
          </a:p>
        </p:txBody>
      </p:sp>
      <p:sp>
        <p:nvSpPr>
          <p:cNvPr id="14" name="Text Box 193"/>
          <p:cNvSpPr txBox="1">
            <a:spLocks noChangeArrowheads="1"/>
          </p:cNvSpPr>
          <p:nvPr/>
        </p:nvSpPr>
        <p:spPr bwMode="auto">
          <a:xfrm>
            <a:off x="29260800" y="17707692"/>
            <a:ext cx="13167360" cy="76939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Calibri" pitchFamily="34" charset="0"/>
              </a:rPr>
              <a:t>Talk about the conclusions that we made from our research</a:t>
            </a:r>
            <a:endParaRPr lang="en-US" sz="3200" dirty="0">
              <a:latin typeface="Calibri" pitchFamily="34" charset="0"/>
            </a:endParaRPr>
          </a:p>
        </p:txBody>
      </p:sp>
      <p:sp>
        <p:nvSpPr>
          <p:cNvPr id="36" name="Rectangle 35"/>
          <p:cNvSpPr/>
          <p:nvPr/>
        </p:nvSpPr>
        <p:spPr>
          <a:xfrm>
            <a:off x="29260800" y="17018349"/>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Conclusions</a:t>
            </a:r>
          </a:p>
        </p:txBody>
      </p:sp>
      <p:sp>
        <p:nvSpPr>
          <p:cNvPr id="29" name="Text Box 192"/>
          <p:cNvSpPr txBox="1">
            <a:spLocks noChangeArrowheads="1"/>
          </p:cNvSpPr>
          <p:nvPr/>
        </p:nvSpPr>
        <p:spPr bwMode="auto">
          <a:xfrm>
            <a:off x="15332103" y="13800409"/>
            <a:ext cx="13167360" cy="76939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Info about scenario </a:t>
            </a:r>
            <a:r>
              <a:rPr lang="en-US" sz="3200" dirty="0" smtClean="0">
                <a:latin typeface="Calibri" pitchFamily="34" charset="0"/>
              </a:rPr>
              <a:t>2</a:t>
            </a:r>
            <a:endParaRPr lang="en-US" sz="3200" dirty="0">
              <a:latin typeface="Calibri" pitchFamily="34" charset="0"/>
            </a:endParaRPr>
          </a:p>
        </p:txBody>
      </p:sp>
      <p:sp>
        <p:nvSpPr>
          <p:cNvPr id="37" name="Rectangle 36"/>
          <p:cNvSpPr/>
          <p:nvPr/>
        </p:nvSpPr>
        <p:spPr>
          <a:xfrm>
            <a:off x="15361920" y="13029951"/>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Scenario </a:t>
            </a:r>
            <a:r>
              <a:rPr lang="en-US" sz="4400" b="1" dirty="0" smtClean="0">
                <a:solidFill>
                  <a:schemeClr val="bg1"/>
                </a:solidFill>
              </a:rPr>
              <a:t>2</a:t>
            </a:r>
            <a:endParaRPr lang="en-US" sz="4400" b="1" dirty="0">
              <a:solidFill>
                <a:schemeClr val="bg1"/>
              </a:solidFill>
            </a:endParaRPr>
          </a:p>
        </p:txBody>
      </p:sp>
      <p:sp>
        <p:nvSpPr>
          <p:cNvPr id="38" name="Rectangle 37"/>
          <p:cNvSpPr/>
          <p:nvPr/>
        </p:nvSpPr>
        <p:spPr>
          <a:xfrm>
            <a:off x="15332103" y="21671095"/>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bg1"/>
                </a:solidFill>
              </a:rPr>
              <a:t>Scenario 3</a:t>
            </a:r>
            <a:endParaRPr lang="en-US" sz="4400" b="1" dirty="0">
              <a:solidFill>
                <a:schemeClr val="bg1"/>
              </a:solidFill>
            </a:endParaRPr>
          </a:p>
        </p:txBody>
      </p:sp>
      <p:sp>
        <p:nvSpPr>
          <p:cNvPr id="39" name="Text Box 192"/>
          <p:cNvSpPr txBox="1">
            <a:spLocks noChangeArrowheads="1"/>
          </p:cNvSpPr>
          <p:nvPr/>
        </p:nvSpPr>
        <p:spPr bwMode="auto">
          <a:xfrm>
            <a:off x="15332103" y="22448768"/>
            <a:ext cx="13167360" cy="769395"/>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Info about scenario </a:t>
            </a:r>
            <a:r>
              <a:rPr lang="en-US" sz="3200" dirty="0" smtClean="0">
                <a:latin typeface="Calibri" pitchFamily="34" charset="0"/>
              </a:rPr>
              <a:t>3</a:t>
            </a:r>
            <a:endParaRPr lang="en-US" sz="3200" dirty="0">
              <a:latin typeface="Calibri" pitchFamily="34" charset="0"/>
            </a:endParaRPr>
          </a:p>
        </p:txBody>
      </p:sp>
      <p:sp>
        <p:nvSpPr>
          <p:cNvPr id="40" name="Text Box 190"/>
          <p:cNvSpPr txBox="1">
            <a:spLocks noChangeArrowheads="1"/>
          </p:cNvSpPr>
          <p:nvPr/>
        </p:nvSpPr>
        <p:spPr bwMode="auto">
          <a:xfrm>
            <a:off x="1486231" y="17078588"/>
            <a:ext cx="13167360" cy="1111068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mn-lt"/>
              </a:rPr>
              <a:t>A red black tree is a self balancing binary tree. The nodes on a red black </a:t>
            </a:r>
            <a:r>
              <a:rPr lang="en-US" sz="3200" dirty="0" smtClean="0">
                <a:latin typeface="+mn-lt"/>
              </a:rPr>
              <a:t>tree have </a:t>
            </a:r>
            <a:r>
              <a:rPr lang="en-US" sz="3200" dirty="0">
                <a:latin typeface="+mn-lt"/>
              </a:rPr>
              <a:t>an extra attribute which signifies their color. There are two colors which </a:t>
            </a:r>
            <a:r>
              <a:rPr lang="en-US" sz="3200" dirty="0" smtClean="0">
                <a:latin typeface="+mn-lt"/>
              </a:rPr>
              <a:t>are used </a:t>
            </a:r>
            <a:r>
              <a:rPr lang="en-US" sz="3200" dirty="0">
                <a:latin typeface="+mn-lt"/>
              </a:rPr>
              <a:t>in Red Black trees. The color attribute per node is used as a tool for completing </a:t>
            </a:r>
            <a:r>
              <a:rPr lang="en-US" sz="3200" dirty="0" smtClean="0">
                <a:latin typeface="+mn-lt"/>
              </a:rPr>
              <a:t>an </a:t>
            </a:r>
            <a:r>
              <a:rPr lang="en-US" sz="3200" dirty="0">
                <a:latin typeface="+mn-lt"/>
              </a:rPr>
              <a:t>approximate balancing of the tree. Some properties of RB trees are as follows: </a:t>
            </a:r>
            <a:endParaRPr lang="en-US" sz="3200" dirty="0" smtClean="0">
              <a:latin typeface="+mn-lt"/>
            </a:endParaRP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Every node is either red or black.</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The root is always black.</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All terminal leaves are black.</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The children of red nodes are black.</a:t>
            </a:r>
          </a:p>
          <a:p>
            <a:pPr marL="1200150" lvl="1" indent="-457200" eaLnBrk="1" hangingPunct="1">
              <a:buFont typeface="Arial" panose="020B0604020202020204" pitchFamily="34" charset="0"/>
              <a:buChar char="•"/>
            </a:pPr>
            <a:r>
              <a:rPr lang="en-US" sz="3200" dirty="0">
                <a:solidFill>
                  <a:prstClr val="black"/>
                </a:solidFill>
                <a:latin typeface="Calibri" panose="020F0502020204030204"/>
              </a:rPr>
              <a:t>Any path from a given node to a leaf contains the same number of black nodes</a:t>
            </a:r>
            <a:r>
              <a:rPr lang="en-US" sz="3200" dirty="0" smtClean="0">
                <a:solidFill>
                  <a:prstClr val="black"/>
                </a:solidFill>
                <a:latin typeface="Calibri" panose="020F0502020204030204"/>
              </a:rPr>
              <a:t>.</a:t>
            </a: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smtClean="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smtClean="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smtClean="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smtClean="0">
              <a:solidFill>
                <a:prstClr val="black"/>
              </a:solidFill>
              <a:latin typeface="Calibri" panose="020F0502020204030204"/>
            </a:endParaRPr>
          </a:p>
          <a:p>
            <a:pPr marL="1200150" lvl="1" indent="-457200" eaLnBrk="1" hangingPunct="1">
              <a:buFont typeface="Arial" panose="020B0604020202020204" pitchFamily="34" charset="0"/>
              <a:buChar char="•"/>
            </a:pPr>
            <a:endParaRPr lang="en-US" sz="3200" dirty="0" smtClean="0">
              <a:latin typeface="+mn-lt"/>
            </a:endParaRPr>
          </a:p>
          <a:p>
            <a:pPr eaLnBrk="1" hangingPunct="1"/>
            <a:endParaRPr lang="en-US" sz="3200" dirty="0" smtClean="0">
              <a:latin typeface="+mn-lt"/>
            </a:endParaRPr>
          </a:p>
          <a:p>
            <a:pPr lvl="1" indent="0" eaLnBrk="1" hangingPunct="1"/>
            <a:endParaRPr lang="en-US" sz="3200" dirty="0">
              <a:latin typeface="+mn-lt"/>
            </a:endParaRPr>
          </a:p>
        </p:txBody>
      </p:sp>
      <p:sp>
        <p:nvSpPr>
          <p:cNvPr id="41" name="Rectangle 40"/>
          <p:cNvSpPr/>
          <p:nvPr/>
        </p:nvSpPr>
        <p:spPr>
          <a:xfrm>
            <a:off x="1463040" y="16344899"/>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Introduction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4611" y="22800063"/>
            <a:ext cx="8610600" cy="4991230"/>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2975</TotalTime>
  <Words>336</Words>
  <Application>Microsoft Office PowerPoint</Application>
  <PresentationFormat>Custom</PresentationFormat>
  <Paragraphs>48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jawardell_admin</cp:lastModifiedBy>
  <cp:revision>104</cp:revision>
  <cp:lastPrinted>2017-11-03T00:56:36Z</cp:lastPrinted>
  <dcterms:created xsi:type="dcterms:W3CDTF">2013-02-10T21:14:48Z</dcterms:created>
  <dcterms:modified xsi:type="dcterms:W3CDTF">2018-03-21T18:00:38Z</dcterms:modified>
</cp:coreProperties>
</file>