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646" autoAdjust="0"/>
    <p:restoredTop sz="96433" autoAdjust="0"/>
  </p:normalViewPr>
  <p:slideViewPr>
    <p:cSldViewPr>
      <p:cViewPr>
        <p:scale>
          <a:sx n="23" d="100"/>
          <a:sy n="23" d="100"/>
        </p:scale>
        <p:origin x="2406" y="126"/>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3/30/2018</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706637"/>
            <a:ext cx="27432000" cy="18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An Exploration of Red Black Trees and Their Applications</a:t>
            </a:r>
          </a:p>
        </p:txBody>
      </p:sp>
      <p:sp>
        <p:nvSpPr>
          <p:cNvPr id="5" name="Text Box 123"/>
          <p:cNvSpPr txBox="1">
            <a:spLocks noChangeArrowheads="1"/>
          </p:cNvSpPr>
          <p:nvPr/>
        </p:nvSpPr>
        <p:spPr bwMode="auto">
          <a:xfrm>
            <a:off x="8229600" y="240030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KD Adkins, Bethany Norton, Omar Batyah, Walter Hufstetler, Joanne Wardell</a:t>
            </a:r>
          </a:p>
          <a:p>
            <a:pPr algn="ctr" eaLnBrk="1" hangingPunct="1"/>
            <a:r>
              <a:rPr lang="en-US" sz="4000" dirty="0">
                <a:solidFill>
                  <a:schemeClr val="bg1"/>
                </a:solidFill>
                <a:latin typeface="+mn-lt"/>
              </a:rPr>
              <a:t>Faculty Mentor: Anurag Dasgupta, PhD</a:t>
            </a:r>
          </a:p>
        </p:txBody>
      </p:sp>
      <p:sp>
        <p:nvSpPr>
          <p:cNvPr id="24" name="TextBox 23"/>
          <p:cNvSpPr txBox="1"/>
          <p:nvPr/>
        </p:nvSpPr>
        <p:spPr>
          <a:xfrm>
            <a:off x="1706881" y="30038039"/>
            <a:ext cx="12923519" cy="2223674"/>
          </a:xfrm>
          <a:prstGeom prst="rect">
            <a:avLst/>
          </a:prstGeom>
          <a:noFill/>
        </p:spPr>
        <p:txBody>
          <a:bodyPr wrap="square" lIns="68568" tIns="34284" rIns="68568" bIns="34284" rtlCol="0">
            <a:spAutoFit/>
          </a:bodyPr>
          <a:lstStyle/>
          <a:p>
            <a:r>
              <a:rPr lang="en-US" sz="2800" dirty="0"/>
              <a:t>Joanne Wardell, KD Adkins, Austin Hufstetler, Omar Batyah, Beth Norton</a:t>
            </a:r>
          </a:p>
          <a:p>
            <a:r>
              <a:rPr lang="en-US" sz="2800" dirty="0"/>
              <a:t>Valdosta State University, Computer Science Department</a:t>
            </a:r>
          </a:p>
          <a:p>
            <a:r>
              <a:rPr lang="en-US" sz="2800" dirty="0"/>
              <a:t>1500 North Patterson Street</a:t>
            </a:r>
          </a:p>
          <a:p>
            <a:r>
              <a:rPr lang="en-US" sz="2800" dirty="0"/>
              <a:t>{</a:t>
            </a:r>
            <a:r>
              <a:rPr lang="en-US" sz="2800" dirty="0" err="1"/>
              <a:t>jawardell</a:t>
            </a:r>
            <a:r>
              <a:rPr lang="en-US" sz="2800" dirty="0"/>
              <a:t>, </a:t>
            </a:r>
            <a:r>
              <a:rPr lang="en-US" sz="2800" dirty="0" err="1"/>
              <a:t>dsadkins</a:t>
            </a:r>
            <a:r>
              <a:rPr lang="en-US" sz="2800" dirty="0"/>
              <a:t>, </a:t>
            </a:r>
            <a:r>
              <a:rPr lang="en-US" sz="2800" dirty="0" err="1"/>
              <a:t>wahufstetler</a:t>
            </a:r>
            <a:r>
              <a:rPr lang="en-US" sz="2800" dirty="0"/>
              <a:t>, </a:t>
            </a:r>
            <a:r>
              <a:rPr lang="en-US" sz="2800" dirty="0" err="1"/>
              <a:t>obatyah</a:t>
            </a:r>
            <a:r>
              <a:rPr lang="en-US" sz="2800" dirty="0"/>
              <a:t>, </a:t>
            </a:r>
            <a:r>
              <a:rPr lang="en-US" sz="2800" dirty="0" err="1"/>
              <a:t>banorton</a:t>
            </a:r>
            <a:r>
              <a:rPr lang="en-US" sz="2800" dirty="0"/>
              <a:t>} @valdosta.edu</a:t>
            </a:r>
          </a:p>
          <a:p>
            <a:r>
              <a:rPr lang="en-US" sz="2800" dirty="0"/>
              <a:t>229-245-2496</a:t>
            </a:r>
          </a:p>
        </p:txBody>
      </p:sp>
      <p:sp>
        <p:nvSpPr>
          <p:cNvPr id="25" name="TextBox 24"/>
          <p:cNvSpPr txBox="1"/>
          <p:nvPr/>
        </p:nvSpPr>
        <p:spPr>
          <a:xfrm>
            <a:off x="170688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21945600" y="30038039"/>
            <a:ext cx="19507200" cy="2600688"/>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US" sz="1600" dirty="0"/>
              <a:t> Luo, L., Ng, M., Lee, A. and Ang, W. (</a:t>
            </a:r>
            <a:r>
              <a:rPr lang="en-US" sz="1600" dirty="0" err="1"/>
              <a:t>n</a:t>
            </a:r>
            <a:r>
              <a:rPr lang="en-US" sz="1600" err="1"/>
              <a:t>.</a:t>
            </a:r>
            <a:r>
              <a:rPr lang="en-US" sz="1600"/>
              <a:t>d.). </a:t>
            </a:r>
            <a:r>
              <a:rPr lang="en-US" sz="1600" dirty="0"/>
              <a:t>Data Structures and Algorithms: Red-Black Trees. [online] Cs.auckland.ac.nz. Available at: https://www.cs.auckland.ac.nz/software/AlgAnim/red_black.html [Accessed 31 Mar. 2018].</a:t>
            </a:r>
          </a:p>
          <a:p>
            <a:pPr marL="342842" indent="-342842">
              <a:buFont typeface="+mj-lt"/>
              <a:buAutoNum type="arabicPeriod"/>
            </a:pPr>
            <a:r>
              <a:rPr lang="en-US" sz="1600" dirty="0" err="1"/>
              <a:t>Patil</a:t>
            </a:r>
            <a:r>
              <a:rPr lang="en-US" sz="1600" dirty="0"/>
              <a:t>, Pooja &amp; </a:t>
            </a:r>
            <a:r>
              <a:rPr lang="en-US" sz="1600" dirty="0" err="1"/>
              <a:t>Dhotre</a:t>
            </a:r>
            <a:r>
              <a:rPr lang="en-US" sz="1600" dirty="0"/>
              <a:t>, Sunita &amp; Shankar, </a:t>
            </a:r>
            <a:r>
              <a:rPr lang="en-US" sz="1600" dirty="0" err="1"/>
              <a:t>Rucha</a:t>
            </a:r>
            <a:r>
              <a:rPr lang="en-US" sz="1600" dirty="0"/>
              <a:t>. (2016). A Survey on Fairness and Performance Analysis of Completely Fair Scheduler in Linux Kernel. International Journal of Control Theory and Applications. 9. 495-501.  </a:t>
            </a:r>
          </a:p>
          <a:p>
            <a:pPr marL="342842" indent="-342842">
              <a:buFont typeface="+mj-lt"/>
              <a:buAutoNum type="arabicPeriod"/>
            </a:pPr>
            <a:r>
              <a:rPr lang="en-US" sz="1600" dirty="0"/>
              <a:t>Jones, M. (2009). Inside the Linux 2.6 Completely Fair Scheduler. [online] Ibm.com. Available at: https://www.ibm.com/developerworks/linux/library/l-completely-fair-scheduler/ [Accessed 20 Mar. 2018]. </a:t>
            </a:r>
          </a:p>
          <a:p>
            <a:pPr marL="342842" indent="-342842">
              <a:buFont typeface="+mj-lt"/>
              <a:buAutoNum type="arabicPeriod"/>
            </a:pPr>
            <a:r>
              <a:rPr lang="en-US" sz="1600" dirty="0"/>
              <a:t> </a:t>
            </a:r>
            <a:r>
              <a:rPr lang="en-US" sz="1600" dirty="0" err="1"/>
              <a:t>cpphamza</a:t>
            </a:r>
            <a:r>
              <a:rPr lang="en-US" sz="1600" dirty="0"/>
              <a:t> (n.d.). An Introduction to Binary Search and Red-Black Trees – </a:t>
            </a:r>
            <a:r>
              <a:rPr lang="en-US" sz="1600" dirty="0" err="1"/>
              <a:t>topcoder</a:t>
            </a:r>
            <a:r>
              <a:rPr lang="en-US" sz="1600" dirty="0"/>
              <a:t>. [online] Topcoder.com. Available at: https://www.topcoder.com/community/data-science/data-science-tutorials/an-introduction-to-binary-search-and-red-black-trees/ [Accessed 25 Mar. 2018].</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p:txBody>
      </p:sp>
      <p:sp>
        <p:nvSpPr>
          <p:cNvPr id="27" name="TextBox 26"/>
          <p:cNvSpPr txBox="1"/>
          <p:nvPr/>
        </p:nvSpPr>
        <p:spPr>
          <a:xfrm>
            <a:off x="21945603"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486400"/>
            <a:ext cx="13167360" cy="520137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eaLnBrk="1" hangingPunct="1"/>
            <a:r>
              <a:rPr lang="en-US" sz="3200" dirty="0">
                <a:latin typeface="Calibri" pitchFamily="34" charset="0"/>
              </a:rPr>
              <a:t>A red black tree is a self balancing binary tree. Our research included the study of red black trees and their applications in real-world systems. One such system was a phone number lookup service that gave the user the ability to identify a caller from a phone number. We also used the data structure to model a school database. During this project, we explored the practical uses of red black trees, as well as their limitations in real-world systems. Our work with the red black trees allowed us to formulate opinions regarding additional applications in specific environments and systems. We also proposed ways for improving the implementation of the red black trees and object-oriented system that we utilized throughout the project.</a:t>
            </a:r>
          </a:p>
        </p:txBody>
      </p:sp>
      <p:sp>
        <p:nvSpPr>
          <p:cNvPr id="32" name="Rectangle 31"/>
          <p:cNvSpPr/>
          <p:nvPr/>
        </p:nvSpPr>
        <p:spPr>
          <a:xfrm>
            <a:off x="146304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Abstract</a:t>
            </a:r>
          </a:p>
        </p:txBody>
      </p:sp>
      <p:sp>
        <p:nvSpPr>
          <p:cNvPr id="13" name="Text Box 192"/>
          <p:cNvSpPr txBox="1">
            <a:spLocks noChangeArrowheads="1"/>
          </p:cNvSpPr>
          <p:nvPr/>
        </p:nvSpPr>
        <p:spPr bwMode="auto">
          <a:xfrm>
            <a:off x="15361921" y="5461698"/>
            <a:ext cx="13167360" cy="7171147"/>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3200" dirty="0">
                <a:latin typeface="Calibri" pitchFamily="34" charset="0"/>
              </a:rPr>
              <a:t>Tasks that are in most need of the processor wait on the left side of the tree</a:t>
            </a:r>
          </a:p>
          <a:p>
            <a:pPr marL="457200" indent="-457200" eaLnBrk="1" hangingPunct="1">
              <a:buFont typeface="Arial" panose="020B0604020202020204" pitchFamily="34" charset="0"/>
              <a:buChar char="•"/>
            </a:pPr>
            <a:r>
              <a:rPr lang="en-US" sz="3200" dirty="0">
                <a:latin typeface="Calibri" pitchFamily="34" charset="0"/>
              </a:rPr>
              <a:t>Tasks that are in least need of the processor wait on the right side of the tree</a:t>
            </a: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marL="457200" indent="-457200" eaLnBrk="1" hangingPunct="1">
              <a:buFont typeface="Arial" panose="020B0604020202020204" pitchFamily="34" charset="0"/>
              <a:buChar char="•"/>
            </a:pPr>
            <a:r>
              <a:rPr lang="en-US" sz="3200" dirty="0">
                <a:latin typeface="Calibri" pitchFamily="34" charset="0"/>
              </a:rPr>
              <a:t>Left most node chosen to run, then inserted  back into the tree after time is up</a:t>
            </a:r>
          </a:p>
          <a:p>
            <a:pPr marL="457200" indent="-457200" eaLnBrk="1" hangingPunct="1">
              <a:buFont typeface="Arial" panose="020B0604020202020204" pitchFamily="34" charset="0"/>
              <a:buChar char="•"/>
            </a:pPr>
            <a:r>
              <a:rPr lang="en-US" sz="3200" dirty="0">
                <a:latin typeface="Calibri" pitchFamily="34" charset="0"/>
              </a:rPr>
              <a:t>Virtual runtime used as “key” to sort on</a:t>
            </a:r>
          </a:p>
        </p:txBody>
      </p:sp>
      <p:sp>
        <p:nvSpPr>
          <p:cNvPr id="34" name="Rectangle 33"/>
          <p:cNvSpPr/>
          <p:nvPr/>
        </p:nvSpPr>
        <p:spPr>
          <a:xfrm>
            <a:off x="15361920" y="4730178"/>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Linux Completely Fair Scheduler</a:t>
            </a:r>
          </a:p>
        </p:txBody>
      </p:sp>
      <p:sp>
        <p:nvSpPr>
          <p:cNvPr id="12" name="Text Box 191"/>
          <p:cNvSpPr txBox="1">
            <a:spLocks noChangeArrowheads="1"/>
          </p:cNvSpPr>
          <p:nvPr/>
        </p:nvSpPr>
        <p:spPr bwMode="auto">
          <a:xfrm>
            <a:off x="29077920" y="5461698"/>
            <a:ext cx="13167360" cy="914091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Places RB Trees could be used: </a:t>
            </a:r>
          </a:p>
          <a:p>
            <a:pPr eaLnBrk="1" hangingPunct="1"/>
            <a:endParaRPr lang="en-US" sz="3200" dirty="0">
              <a:latin typeface="Calibri" pitchFamily="34" charset="0"/>
            </a:endParaRPr>
          </a:p>
          <a:p>
            <a:pPr marL="571500" indent="-571500" eaLnBrk="1" hangingPunct="1">
              <a:buAutoNum type="romanUcPeriod"/>
            </a:pPr>
            <a:r>
              <a:rPr lang="en-US" sz="3200" dirty="0">
                <a:latin typeface="Calibri" pitchFamily="34" charset="0"/>
              </a:rPr>
              <a:t>Projects</a:t>
            </a:r>
          </a:p>
          <a:p>
            <a:pPr lvl="1" indent="0" eaLnBrk="1" hangingPunct="1"/>
            <a:r>
              <a:rPr lang="en-US" sz="3200" dirty="0">
                <a:latin typeface="Calibri" pitchFamily="34" charset="0"/>
              </a:rPr>
              <a:t>a. Graphics </a:t>
            </a:r>
          </a:p>
          <a:p>
            <a:pPr lvl="1" indent="0" eaLnBrk="1" hangingPunct="1"/>
            <a:r>
              <a:rPr lang="en-US" sz="3200" dirty="0">
                <a:latin typeface="Calibri" pitchFamily="34" charset="0"/>
              </a:rPr>
              <a:t>b. Networking</a:t>
            </a:r>
          </a:p>
          <a:p>
            <a:pPr lvl="1" indent="0" eaLnBrk="1" hangingPunct="1"/>
            <a:endParaRPr lang="en-US" sz="3200" dirty="0">
              <a:latin typeface="Calibri" pitchFamily="34" charset="0"/>
            </a:endParaRPr>
          </a:p>
          <a:p>
            <a:pPr eaLnBrk="1" hangingPunct="1"/>
            <a:r>
              <a:rPr lang="en-US" sz="3200" dirty="0">
                <a:latin typeface="Calibri" pitchFamily="34" charset="0"/>
              </a:rPr>
              <a:t>II. Data Structures</a:t>
            </a:r>
          </a:p>
          <a:p>
            <a:pPr lvl="1" indent="0" eaLnBrk="1" hangingPunct="1"/>
            <a:r>
              <a:rPr lang="en-US" sz="3200" dirty="0">
                <a:latin typeface="Calibri" pitchFamily="34" charset="0"/>
              </a:rPr>
              <a:t>	 a. Maps</a:t>
            </a:r>
          </a:p>
          <a:p>
            <a:pPr lvl="1" indent="0" eaLnBrk="1" hangingPunct="1"/>
            <a:r>
              <a:rPr lang="en-US" sz="3200" dirty="0">
                <a:latin typeface="Calibri" pitchFamily="34" charset="0"/>
              </a:rPr>
              <a:t>   b. Sets</a:t>
            </a:r>
          </a:p>
          <a:p>
            <a:pPr lvl="1" indent="0" eaLnBrk="1" hangingPunct="1"/>
            <a:endParaRPr lang="en-US" sz="3200" dirty="0">
              <a:latin typeface="Calibri" pitchFamily="34" charset="0"/>
            </a:endParaRPr>
          </a:p>
          <a:p>
            <a:pPr eaLnBrk="1" hangingPunct="1"/>
            <a:r>
              <a:rPr lang="en-US" sz="3200" dirty="0">
                <a:latin typeface="Calibri" pitchFamily="34" charset="0"/>
              </a:rPr>
              <a:t>III. Games</a:t>
            </a:r>
          </a:p>
          <a:p>
            <a:pPr eaLnBrk="1" hangingPunct="1"/>
            <a:r>
              <a:rPr lang="en-US" sz="3200" dirty="0">
                <a:latin typeface="Calibri" pitchFamily="34" charset="0"/>
              </a:rPr>
              <a:t>	a. Caves</a:t>
            </a:r>
          </a:p>
          <a:p>
            <a:pPr eaLnBrk="1" hangingPunct="1"/>
            <a:r>
              <a:rPr lang="en-US" sz="3200" dirty="0">
                <a:latin typeface="Calibri" pitchFamily="34" charset="0"/>
              </a:rPr>
              <a:t>	b. Terrain</a:t>
            </a:r>
          </a:p>
          <a:p>
            <a:pPr eaLnBrk="1" hangingPunct="1"/>
            <a:r>
              <a:rPr lang="en-US" sz="3200" dirty="0">
                <a:latin typeface="Calibri" pitchFamily="34" charset="0"/>
              </a:rPr>
              <a:t>	c. Mazes</a:t>
            </a:r>
          </a:p>
          <a:p>
            <a:pPr eaLnBrk="1" hangingPunct="1"/>
            <a:endParaRPr lang="en-US" sz="3200" dirty="0">
              <a:latin typeface="Calibri" pitchFamily="34" charset="0"/>
            </a:endParaRPr>
          </a:p>
          <a:p>
            <a:pPr eaLnBrk="1" hangingPunct="1"/>
            <a:r>
              <a:rPr lang="en-US" sz="3200" dirty="0">
                <a:latin typeface="Calibri" pitchFamily="34" charset="0"/>
              </a:rPr>
              <a:t>IV. Math Problems</a:t>
            </a:r>
          </a:p>
          <a:p>
            <a:pPr lvl="1" indent="0" eaLnBrk="1" hangingPunct="1"/>
            <a:r>
              <a:rPr lang="en-US" sz="3200" dirty="0">
                <a:latin typeface="Calibri" pitchFamily="34" charset="0"/>
              </a:rPr>
              <a:t>	 a. Graph Theory</a:t>
            </a:r>
          </a:p>
          <a:p>
            <a:pPr lvl="1" indent="0" eaLnBrk="1" hangingPunct="1"/>
            <a:r>
              <a:rPr lang="en-US" sz="3200" dirty="0">
                <a:latin typeface="Calibri" pitchFamily="34" charset="0"/>
              </a:rPr>
              <a:t>	 b. Combinatorics</a:t>
            </a:r>
          </a:p>
        </p:txBody>
      </p:sp>
      <p:sp>
        <p:nvSpPr>
          <p:cNvPr id="35" name="Rectangle 34"/>
          <p:cNvSpPr/>
          <p:nvPr/>
        </p:nvSpPr>
        <p:spPr>
          <a:xfrm>
            <a:off x="29077920" y="4731177"/>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Discussion</a:t>
            </a:r>
          </a:p>
        </p:txBody>
      </p:sp>
      <p:sp>
        <p:nvSpPr>
          <p:cNvPr id="14" name="Text Box 193"/>
          <p:cNvSpPr txBox="1">
            <a:spLocks noChangeArrowheads="1"/>
          </p:cNvSpPr>
          <p:nvPr/>
        </p:nvSpPr>
        <p:spPr bwMode="auto">
          <a:xfrm>
            <a:off x="29260800" y="15789770"/>
            <a:ext cx="13167360" cy="520137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eaLnBrk="1" hangingPunct="1"/>
            <a:r>
              <a:rPr lang="en-US" sz="3200" dirty="0">
                <a:latin typeface="Calibri" pitchFamily="34" charset="0"/>
              </a:rPr>
              <a:t>RB Trees are used in real world systems to make searching and sorting easier, faster, and more efficient. Red Black trees are often times the most efficient tree-like data structure to use in the appropriate context. The Red Black Tree can also be used to implement other data structures in the most efficient way possible. Although RB Trees are generally very efficient in terms of time complexity, they are sometimes less efficient than other data structures because of memory over head. We’ve found that Red Black Trees work well along side Hash-like and Map data structures. We hope to see more Red Black Tree projects in the future. We hope to design and study more RB Tree systems and share our results. </a:t>
            </a:r>
          </a:p>
        </p:txBody>
      </p:sp>
      <p:sp>
        <p:nvSpPr>
          <p:cNvPr id="36" name="Rectangle 35"/>
          <p:cNvSpPr/>
          <p:nvPr/>
        </p:nvSpPr>
        <p:spPr>
          <a:xfrm>
            <a:off x="29260800" y="1505825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Conclusions</a:t>
            </a:r>
          </a:p>
        </p:txBody>
      </p:sp>
      <p:sp>
        <p:nvSpPr>
          <p:cNvPr id="29" name="Text Box 192"/>
          <p:cNvSpPr txBox="1">
            <a:spLocks noChangeArrowheads="1"/>
          </p:cNvSpPr>
          <p:nvPr/>
        </p:nvSpPr>
        <p:spPr bwMode="auto">
          <a:xfrm>
            <a:off x="15361920" y="20408113"/>
            <a:ext cx="13167360" cy="5693820"/>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eaLnBrk="1" hangingPunct="1"/>
            <a:r>
              <a:rPr lang="en-US" sz="3200" b="1" dirty="0">
                <a:latin typeface="Calibri" pitchFamily="34" charset="0"/>
              </a:rPr>
              <a:t>School Database</a:t>
            </a:r>
          </a:p>
          <a:p>
            <a:pPr marL="457200" indent="-457200" eaLnBrk="1" hangingPunct="1">
              <a:buFont typeface="Arial" panose="020B0604020202020204" pitchFamily="34" charset="0"/>
              <a:buChar char="•"/>
            </a:pPr>
            <a:r>
              <a:rPr lang="en-US" sz="3200" dirty="0">
                <a:latin typeface="Calibri" pitchFamily="34" charset="0"/>
              </a:rPr>
              <a:t>Used Red-Black Trees to organize students and faculty in a school database</a:t>
            </a:r>
          </a:p>
          <a:p>
            <a:pPr marL="457200" indent="-457200" eaLnBrk="1" hangingPunct="1">
              <a:buFont typeface="Arial" panose="020B0604020202020204" pitchFamily="34" charset="0"/>
              <a:buChar char="•"/>
            </a:pPr>
            <a:r>
              <a:rPr lang="en-US" sz="3200" dirty="0">
                <a:latin typeface="Calibri" pitchFamily="34" charset="0"/>
              </a:rPr>
              <a:t>The student or faculty’s ID number was used as a key and a Person object was used as  the value</a:t>
            </a: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algn="ctr" eaLnBrk="1" hangingPunct="1"/>
            <a:r>
              <a:rPr lang="en-US" sz="3200" b="1" dirty="0">
                <a:latin typeface="Calibri" pitchFamily="34" charset="0"/>
              </a:rPr>
              <a:t>Phone Lookup Service</a:t>
            </a:r>
          </a:p>
          <a:p>
            <a:pPr marL="457200" indent="-457200" eaLnBrk="1" hangingPunct="1">
              <a:buFont typeface="Arial" panose="020B0604020202020204" pitchFamily="34" charset="0"/>
              <a:buChar char="•"/>
            </a:pPr>
            <a:r>
              <a:rPr lang="en-US" sz="3200" dirty="0">
                <a:latin typeface="Calibri" pitchFamily="34" charset="0"/>
              </a:rPr>
              <a:t>Designed a system that returned country (and possibly identity) of caller</a:t>
            </a:r>
          </a:p>
          <a:p>
            <a:pPr marL="457200" indent="-457200" eaLnBrk="1" hangingPunct="1">
              <a:buFont typeface="Arial" panose="020B0604020202020204" pitchFamily="34" charset="0"/>
              <a:buChar char="•"/>
            </a:pPr>
            <a:r>
              <a:rPr lang="en-US" sz="3200" dirty="0">
                <a:latin typeface="Calibri" pitchFamily="34" charset="0"/>
              </a:rPr>
              <a:t>Phone number was key and the value was an array list of information</a:t>
            </a:r>
          </a:p>
          <a:p>
            <a:pPr marL="457200" indent="-457200" eaLnBrk="1" hangingPunct="1">
              <a:buFont typeface="Arial" panose="020B0604020202020204" pitchFamily="34" charset="0"/>
              <a:buChar char="•"/>
            </a:pPr>
            <a:r>
              <a:rPr lang="en-US" sz="3200" dirty="0">
                <a:latin typeface="Calibri" pitchFamily="34" charset="0"/>
              </a:rPr>
              <a:t>Useful as a real-world implementation because it allowed phone numbers from certain countries to be grouped together</a:t>
            </a:r>
          </a:p>
        </p:txBody>
      </p:sp>
      <p:sp>
        <p:nvSpPr>
          <p:cNvPr id="37" name="Rectangle 36"/>
          <p:cNvSpPr/>
          <p:nvPr/>
        </p:nvSpPr>
        <p:spPr>
          <a:xfrm>
            <a:off x="15361920" y="19679906"/>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Our Group’s Applications</a:t>
            </a:r>
          </a:p>
        </p:txBody>
      </p:sp>
      <p:sp>
        <p:nvSpPr>
          <p:cNvPr id="38" name="Rectangle 37"/>
          <p:cNvSpPr/>
          <p:nvPr/>
        </p:nvSpPr>
        <p:spPr>
          <a:xfrm>
            <a:off x="15361920" y="13115604"/>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Implementing Data Structures using RB Trees</a:t>
            </a:r>
          </a:p>
        </p:txBody>
      </p:sp>
      <p:sp>
        <p:nvSpPr>
          <p:cNvPr id="39" name="Text Box 192"/>
          <p:cNvSpPr txBox="1">
            <a:spLocks noChangeArrowheads="1"/>
          </p:cNvSpPr>
          <p:nvPr/>
        </p:nvSpPr>
        <p:spPr bwMode="auto">
          <a:xfrm>
            <a:off x="15361920" y="13832983"/>
            <a:ext cx="13167360" cy="5201377"/>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Programming Languages use Red Black Trees to implement other data structures. </a:t>
            </a:r>
          </a:p>
          <a:p>
            <a:pPr eaLnBrk="1" hangingPunct="1"/>
            <a:endParaRPr lang="en-US" sz="3200" dirty="0">
              <a:latin typeface="Calibri" pitchFamily="34" charset="0"/>
            </a:endParaRPr>
          </a:p>
          <a:p>
            <a:pPr eaLnBrk="1" hangingPunct="1"/>
            <a:r>
              <a:rPr lang="en-US" sz="3200" dirty="0">
                <a:latin typeface="Calibri" pitchFamily="34" charset="0"/>
              </a:rPr>
              <a:t>Java – Tree Maps, Tree Sets</a:t>
            </a:r>
          </a:p>
          <a:p>
            <a:pPr marL="1200150" lvl="1" indent="-457200" eaLnBrk="1" hangingPunct="1">
              <a:buFont typeface="Arial" panose="020B0604020202020204" pitchFamily="34" charset="0"/>
              <a:buChar char="•"/>
            </a:pPr>
            <a:r>
              <a:rPr lang="en-US" sz="3200" dirty="0">
                <a:latin typeface="Calibri" pitchFamily="34" charset="0"/>
              </a:rPr>
              <a:t>balances the tree</a:t>
            </a:r>
          </a:p>
          <a:p>
            <a:pPr eaLnBrk="1" hangingPunct="1"/>
            <a:r>
              <a:rPr lang="en-US" sz="3200" dirty="0">
                <a:latin typeface="Calibri" pitchFamily="34" charset="0"/>
              </a:rPr>
              <a:t>	eliminates duplicates</a:t>
            </a:r>
          </a:p>
          <a:p>
            <a:pPr eaLnBrk="1" hangingPunct="1"/>
            <a:endParaRPr lang="en-US" sz="3200" dirty="0">
              <a:latin typeface="Calibri" pitchFamily="34" charset="0"/>
            </a:endParaRPr>
          </a:p>
          <a:p>
            <a:pPr eaLnBrk="1" hangingPunct="1"/>
            <a:r>
              <a:rPr lang="en-US" sz="3200" dirty="0">
                <a:latin typeface="Calibri" pitchFamily="34" charset="0"/>
              </a:rPr>
              <a:t>C++ – STL sets and maps</a:t>
            </a:r>
          </a:p>
          <a:p>
            <a:pPr eaLnBrk="1" hangingPunct="1"/>
            <a:r>
              <a:rPr lang="en-US" sz="3200" dirty="0">
                <a:latin typeface="Calibri" pitchFamily="34" charset="0"/>
              </a:rPr>
              <a:t>	*balances sets and maps</a:t>
            </a:r>
          </a:p>
          <a:p>
            <a:pPr eaLnBrk="1" hangingPunct="1"/>
            <a:r>
              <a:rPr lang="en-US" sz="3200" dirty="0">
                <a:latin typeface="Calibri" pitchFamily="34" charset="0"/>
              </a:rPr>
              <a:t>	*prevents duplicates and degeneration</a:t>
            </a:r>
          </a:p>
        </p:txBody>
      </p:sp>
      <p:sp>
        <p:nvSpPr>
          <p:cNvPr id="40" name="Text Box 190"/>
          <p:cNvSpPr txBox="1">
            <a:spLocks noChangeArrowheads="1"/>
          </p:cNvSpPr>
          <p:nvPr/>
        </p:nvSpPr>
        <p:spPr bwMode="auto">
          <a:xfrm>
            <a:off x="1463040" y="12632845"/>
            <a:ext cx="13167360" cy="1505022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A red black tree is a self balancing binary tree. The nodes on a red black tree have an extra attribute which signifies their color. There are two colors which are used in Red Black trees. The color attribute per node is used as a tool for completing an approximate balancing of the tree. Some properties of RB trees are as follows: </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Every node is either red or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The root is always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All terminal leaves are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The children of red nodes are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Any path from a given node to a leaf contains the same number of black nodes.</a:t>
            </a: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latin typeface="+mn-lt"/>
            </a:endParaRPr>
          </a:p>
          <a:p>
            <a:pPr eaLnBrk="1" hangingPunct="1"/>
            <a:endParaRPr lang="en-US" sz="3200" dirty="0">
              <a:latin typeface="+mn-lt"/>
            </a:endParaRPr>
          </a:p>
          <a:p>
            <a:pPr lvl="1" indent="0" eaLnBrk="1" hangingPunct="1"/>
            <a:endParaRPr lang="en-US" sz="3200" dirty="0">
              <a:latin typeface="+mn-lt"/>
            </a:endParaRPr>
          </a:p>
          <a:p>
            <a:pPr lvl="1" indent="0" eaLnBrk="1" hangingPunct="1"/>
            <a:endParaRPr lang="en-US" sz="3200" dirty="0">
              <a:latin typeface="+mn-lt"/>
            </a:endParaRPr>
          </a:p>
          <a:p>
            <a:pPr lvl="1" indent="0" algn="ctr" eaLnBrk="1" hangingPunct="1"/>
            <a:endParaRPr lang="en-US" sz="3200" dirty="0">
              <a:latin typeface="+mn-lt"/>
            </a:endParaRPr>
          </a:p>
          <a:p>
            <a:pPr algn="ctr" eaLnBrk="1" hangingPunct="1"/>
            <a:r>
              <a:rPr lang="en-US" sz="3200" dirty="0">
                <a:latin typeface="Calibri" pitchFamily="34" charset="0"/>
              </a:rPr>
              <a:t>Theoretical Calculations: RB trees compared to BST or AVL</a:t>
            </a:r>
          </a:p>
          <a:p>
            <a:pPr algn="ctr" eaLnBrk="1" hangingPunct="1"/>
            <a:endParaRPr lang="en-US" sz="3200" dirty="0">
              <a:latin typeface="Calibri" pitchFamily="34" charset="0"/>
            </a:endParaRPr>
          </a:p>
          <a:p>
            <a:pPr algn="ctr" eaLnBrk="1" hangingPunct="1"/>
            <a:r>
              <a:rPr lang="en-US" sz="3200" dirty="0">
                <a:latin typeface="Calibri" pitchFamily="34" charset="0"/>
              </a:rPr>
              <a:t>Input size: 2000 lines</a:t>
            </a:r>
          </a:p>
          <a:p>
            <a:pPr algn="ctr" eaLnBrk="1" hangingPunct="1"/>
            <a:r>
              <a:rPr lang="en-US" sz="3200" dirty="0">
                <a:latin typeface="Calibri" pitchFamily="34" charset="0"/>
              </a:rPr>
              <a:t>Linear Data Structure: O(N) = 2000 comparisons</a:t>
            </a:r>
          </a:p>
          <a:p>
            <a:pPr algn="ctr" eaLnBrk="1" hangingPunct="1"/>
            <a:r>
              <a:rPr lang="en-US" sz="3200" dirty="0">
                <a:latin typeface="Calibri" pitchFamily="34" charset="0"/>
              </a:rPr>
              <a:t>RB Tree: O(log_2(N)) </a:t>
            </a:r>
            <a:r>
              <a:rPr lang="en-US" sz="3200" dirty="0"/>
              <a:t>≈</a:t>
            </a:r>
            <a:r>
              <a:rPr lang="en-US" sz="3200" dirty="0">
                <a:latin typeface="Calibri" pitchFamily="34" charset="0"/>
              </a:rPr>
              <a:t> 11 comparisons</a:t>
            </a:r>
          </a:p>
          <a:p>
            <a:pPr lvl="1" indent="0" eaLnBrk="1" hangingPunct="1"/>
            <a:endParaRPr lang="en-US" sz="3200" dirty="0">
              <a:latin typeface="+mn-lt"/>
            </a:endParaRPr>
          </a:p>
        </p:txBody>
      </p:sp>
      <p:sp>
        <p:nvSpPr>
          <p:cNvPr id="41" name="Rectangle 40"/>
          <p:cNvSpPr/>
          <p:nvPr/>
        </p:nvSpPr>
        <p:spPr>
          <a:xfrm>
            <a:off x="1463040" y="11861793"/>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Introduction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374" y="18288000"/>
            <a:ext cx="8610600" cy="4991230"/>
          </a:xfrm>
          <a:prstGeom prst="rect">
            <a:avLst/>
          </a:prstGeom>
        </p:spPr>
      </p:pic>
      <p:sp>
        <p:nvSpPr>
          <p:cNvPr id="2" name="TextBox 1"/>
          <p:cNvSpPr txBox="1"/>
          <p:nvPr/>
        </p:nvSpPr>
        <p:spPr>
          <a:xfrm>
            <a:off x="20650200" y="29519675"/>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9950" y="7326807"/>
            <a:ext cx="6591300" cy="3481476"/>
          </a:xfrm>
          <a:prstGeom prst="rect">
            <a:avLst/>
          </a:prstGeom>
          <a:ln w="38100">
            <a:no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28699" y="14824776"/>
            <a:ext cx="6040754" cy="3277831"/>
          </a:xfrm>
          <a:prstGeom prst="rect">
            <a:avLst/>
          </a:prstGeom>
          <a:ln w="38100">
            <a:noFill/>
          </a:ln>
        </p:spPr>
      </p:pic>
      <p:cxnSp>
        <p:nvCxnSpPr>
          <p:cNvPr id="17" name="Straight Connector 16"/>
          <p:cNvCxnSpPr/>
          <p:nvPr/>
        </p:nvCxnSpPr>
        <p:spPr>
          <a:xfrm>
            <a:off x="15361920" y="22936200"/>
            <a:ext cx="13167360" cy="0"/>
          </a:xfrm>
          <a:prstGeom prst="line">
            <a:avLst/>
          </a:prstGeom>
          <a:ln w="57150"/>
        </p:spPr>
        <p:style>
          <a:lnRef idx="1">
            <a:schemeClr val="dk1"/>
          </a:lnRef>
          <a:fillRef idx="0">
            <a:schemeClr val="dk1"/>
          </a:fillRef>
          <a:effectRef idx="0">
            <a:schemeClr val="dk1"/>
          </a:effectRef>
          <a:fontRef idx="minor">
            <a:schemeClr val="tx1"/>
          </a:fontRef>
        </p:style>
      </p:cxn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75800" y="6034455"/>
            <a:ext cx="3275114" cy="2339367"/>
          </a:xfrm>
          <a:prstGeom prst="rect">
            <a:avLst/>
          </a:prstGeom>
          <a:ln w="38100">
            <a:solidFill>
              <a:schemeClr val="tx1"/>
            </a:solidFill>
          </a:ln>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42878" y="9054415"/>
            <a:ext cx="3409922" cy="1879396"/>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40797" y="10371506"/>
            <a:ext cx="5422923" cy="3411194"/>
          </a:xfrm>
          <a:prstGeom prst="rect">
            <a:avLst/>
          </a:prstGeom>
        </p:spPr>
      </p:pic>
      <p:pic>
        <p:nvPicPr>
          <p:cNvPr id="1026" name="Picture 2" descr="Screen Shot 2017-04-22 at 4.46.41 PM.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63794" y="22180873"/>
            <a:ext cx="7271781" cy="5472735"/>
          </a:xfrm>
          <a:prstGeom prst="rect">
            <a:avLst/>
          </a:prstGeom>
          <a:noFill/>
          <a:ln w="76200">
            <a:solidFill>
              <a:schemeClr val="bg1"/>
            </a:solidFill>
          </a:ln>
          <a:extLst>
            <a:ext uri="{909E8E84-426E-40DD-AFC4-6F175D3DCCD1}">
              <a14:hiddenFill xmlns:a14="http://schemas.microsoft.com/office/drawing/2010/main">
                <a:solidFill>
                  <a:srgbClr val="FFFFFF"/>
                </a:solidFill>
              </a14:hiddenFill>
            </a:ext>
          </a:extLst>
        </p:spPr>
      </p:pic>
      <p:pic>
        <p:nvPicPr>
          <p:cNvPr id="30" name="Picture 4" descr="Screen Shot 2017-04-22 at 10.25.31 PM.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07900" y="21919557"/>
            <a:ext cx="5695950" cy="5734051"/>
          </a:xfrm>
          <a:prstGeom prst="rect">
            <a:avLst/>
          </a:prstGeom>
          <a:noFill/>
          <a:ln w="76200">
            <a:solidFill>
              <a:schemeClr val="bg1"/>
            </a:solidFill>
          </a:ln>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35514" y="864370"/>
            <a:ext cx="3578363" cy="2716107"/>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505046"/>
      </a:dk2>
      <a:lt2>
        <a:srgbClr val="EEECE1"/>
      </a:lt2>
      <a:accent1>
        <a:srgbClr val="FF0000"/>
      </a:accent1>
      <a:accent2>
        <a:srgbClr val="FF0000"/>
      </a:accent2>
      <a:accent3>
        <a:srgbClr val="0C0C0C"/>
      </a:accent3>
      <a:accent4>
        <a:srgbClr val="000000"/>
      </a:accent4>
      <a:accent5>
        <a:srgbClr val="CC9900"/>
      </a:accent5>
      <a:accent6>
        <a:srgbClr val="0000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3115</TotalTime>
  <Words>904</Words>
  <Application>Microsoft Office PowerPoint</Application>
  <PresentationFormat>Custom</PresentationFormat>
  <Paragraphs>99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WFH</cp:lastModifiedBy>
  <cp:revision>127</cp:revision>
  <cp:lastPrinted>2017-11-03T00:56:36Z</cp:lastPrinted>
  <dcterms:created xsi:type="dcterms:W3CDTF">2013-02-10T21:14:48Z</dcterms:created>
  <dcterms:modified xsi:type="dcterms:W3CDTF">2018-03-31T00:37:07Z</dcterms:modified>
</cp:coreProperties>
</file>