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008" autoAdjust="0"/>
    <p:restoredTop sz="96433" autoAdjust="0"/>
  </p:normalViewPr>
  <p:slideViewPr>
    <p:cSldViewPr>
      <p:cViewPr>
        <p:scale>
          <a:sx n="15" d="100"/>
          <a:sy n="15" d="100"/>
        </p:scale>
        <p:origin x="2706" y="990"/>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3/24/2018</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706637"/>
            <a:ext cx="274320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An Exploration of Red Black Trees and Applications</a:t>
            </a:r>
          </a:p>
        </p:txBody>
      </p:sp>
      <p:sp>
        <p:nvSpPr>
          <p:cNvPr id="5" name="Text Box 123"/>
          <p:cNvSpPr txBox="1">
            <a:spLocks noChangeArrowheads="1"/>
          </p:cNvSpPr>
          <p:nvPr/>
        </p:nvSpPr>
        <p:spPr bwMode="auto">
          <a:xfrm>
            <a:off x="8229600" y="24003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KD Adkins, Bethany Norton, Omar Batyah, Walter Hufstetler, Joanne Wardell</a:t>
            </a:r>
          </a:p>
          <a:p>
            <a:pPr algn="ctr" eaLnBrk="1" hangingPunct="1"/>
            <a:r>
              <a:rPr lang="en-US" sz="4000" dirty="0">
                <a:solidFill>
                  <a:schemeClr val="bg1"/>
                </a:solidFill>
                <a:latin typeface="+mn-lt"/>
              </a:rPr>
              <a:t>Faculty Mentor: Anurag Dasgupta, PhD</a:t>
            </a:r>
          </a:p>
        </p:txBody>
      </p:sp>
      <p:sp>
        <p:nvSpPr>
          <p:cNvPr id="24" name="TextBox 23"/>
          <p:cNvSpPr txBox="1"/>
          <p:nvPr/>
        </p:nvSpPr>
        <p:spPr>
          <a:xfrm>
            <a:off x="1706881" y="30038039"/>
            <a:ext cx="12923519" cy="2223674"/>
          </a:xfrm>
          <a:prstGeom prst="rect">
            <a:avLst/>
          </a:prstGeom>
          <a:noFill/>
        </p:spPr>
        <p:txBody>
          <a:bodyPr wrap="square" lIns="68568" tIns="34284" rIns="68568" bIns="34284" rtlCol="0">
            <a:spAutoFit/>
          </a:bodyPr>
          <a:lstStyle/>
          <a:p>
            <a:r>
              <a:rPr lang="en-US" sz="2800" dirty="0"/>
              <a:t>[name]</a:t>
            </a:r>
          </a:p>
          <a:p>
            <a:r>
              <a:rPr lang="en-US" sz="2800" dirty="0"/>
              <a:t>[organization]</a:t>
            </a:r>
          </a:p>
          <a:p>
            <a:r>
              <a:rPr lang="en-US" sz="2800" dirty="0"/>
              <a:t>[address]</a:t>
            </a:r>
          </a:p>
          <a:p>
            <a:r>
              <a:rPr lang="en-US" sz="2800" dirty="0"/>
              <a:t>[email]</a:t>
            </a:r>
          </a:p>
          <a:p>
            <a:r>
              <a:rPr lang="en-US" sz="2800" dirty="0"/>
              <a:t>[phone]</a:t>
            </a:r>
          </a:p>
        </p:txBody>
      </p:sp>
      <p:sp>
        <p:nvSpPr>
          <p:cNvPr id="25" name="TextBox 24"/>
          <p:cNvSpPr txBox="1"/>
          <p:nvPr/>
        </p:nvSpPr>
        <p:spPr>
          <a:xfrm>
            <a:off x="170688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21945600" y="30038039"/>
            <a:ext cx="19507200" cy="2600688"/>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p:txBody>
      </p:sp>
      <p:sp>
        <p:nvSpPr>
          <p:cNvPr id="27" name="TextBox 26"/>
          <p:cNvSpPr txBox="1"/>
          <p:nvPr/>
        </p:nvSpPr>
        <p:spPr>
          <a:xfrm>
            <a:off x="21945603"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520137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A red black tree is a self balancing binary tree. Our research included the study of red black trees and their applications in real-world systems. One such system was a phone number lookup service that gave the user the ability to identify a caller from a phone number. We also used the data structure to model a school database. During this project, we explored the practical uses of red black trees, as well as their limitations in real-world systems. Our work with the red black trees allowed us to formulate opinions regarding additional applications in specific environments and systems. We also proposed ways for improving the implementation of the red black trees and object-oriented system that we utilized throughout the project..</a:t>
            </a:r>
          </a:p>
        </p:txBody>
      </p:sp>
      <p:sp>
        <p:nvSpPr>
          <p:cNvPr id="32" name="Rectangle 31"/>
          <p:cNvSpPr/>
          <p:nvPr/>
        </p:nvSpPr>
        <p:spPr>
          <a:xfrm>
            <a:off x="146304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Abstract</a:t>
            </a:r>
          </a:p>
        </p:txBody>
      </p:sp>
      <p:sp>
        <p:nvSpPr>
          <p:cNvPr id="13" name="Text Box 192"/>
          <p:cNvSpPr txBox="1">
            <a:spLocks noChangeArrowheads="1"/>
          </p:cNvSpPr>
          <p:nvPr/>
        </p:nvSpPr>
        <p:spPr bwMode="auto">
          <a:xfrm>
            <a:off x="15332103" y="5486400"/>
            <a:ext cx="13197177" cy="10618245"/>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3200" dirty="0">
                <a:latin typeface="Calibri" pitchFamily="34" charset="0"/>
              </a:rPr>
              <a:t>Tasks that are in most need of the processor wait on the left side of the tree</a:t>
            </a:r>
          </a:p>
          <a:p>
            <a:pPr marL="457200" indent="-457200" eaLnBrk="1" hangingPunct="1">
              <a:buFont typeface="Arial" panose="020B0604020202020204" pitchFamily="34" charset="0"/>
              <a:buChar char="•"/>
            </a:pPr>
            <a:r>
              <a:rPr lang="en-US" sz="3200" dirty="0">
                <a:latin typeface="Calibri" pitchFamily="34" charset="0"/>
              </a:rPr>
              <a:t>Tasks that are in least need of the processor wait on the right side of the tree</a:t>
            </a: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marL="457200" indent="-457200" eaLnBrk="1" hangingPunct="1">
              <a:buFont typeface="Arial" panose="020B0604020202020204" pitchFamily="34" charset="0"/>
              <a:buChar char="•"/>
            </a:pPr>
            <a:r>
              <a:rPr lang="en-US" sz="3200" dirty="0">
                <a:latin typeface="Calibri" pitchFamily="34" charset="0"/>
              </a:rPr>
              <a:t>Left most node chosen to run, then inserted  back into the tree after time is up</a:t>
            </a:r>
          </a:p>
          <a:p>
            <a:pPr marL="457200" indent="-457200" eaLnBrk="1" hangingPunct="1">
              <a:buFont typeface="Arial" panose="020B0604020202020204" pitchFamily="34" charset="0"/>
              <a:buChar char="•"/>
            </a:pPr>
            <a:r>
              <a:rPr lang="en-US" sz="3200" dirty="0">
                <a:latin typeface="Calibri" pitchFamily="34" charset="0"/>
              </a:rPr>
              <a:t>Virtual runtime used as “key” to sort on</a:t>
            </a:r>
          </a:p>
          <a:p>
            <a:pPr marL="457200" indent="-457200" eaLnBrk="1" hangingPunct="1">
              <a:buFont typeface="Arial" panose="020B0604020202020204" pitchFamily="34" charset="0"/>
              <a:buChar char="•"/>
            </a:pPr>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p:txBody>
      </p:sp>
      <p:sp>
        <p:nvSpPr>
          <p:cNvPr id="34" name="Rectangle 33"/>
          <p:cNvSpPr/>
          <p:nvPr/>
        </p:nvSpPr>
        <p:spPr>
          <a:xfrm>
            <a:off x="15361920" y="4730178"/>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Linux Completely Fair Scheduler</a:t>
            </a:r>
          </a:p>
        </p:txBody>
      </p:sp>
      <p:sp>
        <p:nvSpPr>
          <p:cNvPr id="12" name="Text Box 191"/>
          <p:cNvSpPr txBox="1">
            <a:spLocks noChangeArrowheads="1"/>
          </p:cNvSpPr>
          <p:nvPr/>
        </p:nvSpPr>
        <p:spPr bwMode="auto">
          <a:xfrm>
            <a:off x="29058042" y="5486400"/>
            <a:ext cx="13167360" cy="76939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Discuss relevant uses in tech now</a:t>
            </a:r>
          </a:p>
        </p:txBody>
      </p:sp>
      <p:sp>
        <p:nvSpPr>
          <p:cNvPr id="35" name="Rectangle 34"/>
          <p:cNvSpPr/>
          <p:nvPr/>
        </p:nvSpPr>
        <p:spPr>
          <a:xfrm>
            <a:off x="29077920" y="4745194"/>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Discussion</a:t>
            </a:r>
          </a:p>
        </p:txBody>
      </p:sp>
      <p:sp>
        <p:nvSpPr>
          <p:cNvPr id="14" name="Text Box 193"/>
          <p:cNvSpPr txBox="1">
            <a:spLocks noChangeArrowheads="1"/>
          </p:cNvSpPr>
          <p:nvPr/>
        </p:nvSpPr>
        <p:spPr bwMode="auto">
          <a:xfrm>
            <a:off x="29260800" y="17707692"/>
            <a:ext cx="13167360" cy="76939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Talk about the conclusions that we made from our research</a:t>
            </a:r>
          </a:p>
        </p:txBody>
      </p:sp>
      <p:sp>
        <p:nvSpPr>
          <p:cNvPr id="36" name="Rectangle 35"/>
          <p:cNvSpPr/>
          <p:nvPr/>
        </p:nvSpPr>
        <p:spPr>
          <a:xfrm>
            <a:off x="29260800" y="17018349"/>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Conclusions</a:t>
            </a:r>
          </a:p>
        </p:txBody>
      </p:sp>
      <p:sp>
        <p:nvSpPr>
          <p:cNvPr id="29" name="Text Box 192"/>
          <p:cNvSpPr txBox="1">
            <a:spLocks noChangeArrowheads="1"/>
          </p:cNvSpPr>
          <p:nvPr/>
        </p:nvSpPr>
        <p:spPr bwMode="auto">
          <a:xfrm>
            <a:off x="15332103" y="13800409"/>
            <a:ext cx="13167360" cy="76939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Info about scenario 2</a:t>
            </a:r>
          </a:p>
        </p:txBody>
      </p:sp>
      <p:sp>
        <p:nvSpPr>
          <p:cNvPr id="37" name="Rectangle 36"/>
          <p:cNvSpPr/>
          <p:nvPr/>
        </p:nvSpPr>
        <p:spPr>
          <a:xfrm>
            <a:off x="15361920" y="13029951"/>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Scenario 2</a:t>
            </a:r>
          </a:p>
        </p:txBody>
      </p:sp>
      <p:sp>
        <p:nvSpPr>
          <p:cNvPr id="38" name="Rectangle 37"/>
          <p:cNvSpPr/>
          <p:nvPr/>
        </p:nvSpPr>
        <p:spPr>
          <a:xfrm>
            <a:off x="15332103" y="21671095"/>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Scenario 3</a:t>
            </a:r>
          </a:p>
        </p:txBody>
      </p:sp>
      <p:sp>
        <p:nvSpPr>
          <p:cNvPr id="39" name="Text Box 192"/>
          <p:cNvSpPr txBox="1">
            <a:spLocks noChangeArrowheads="1"/>
          </p:cNvSpPr>
          <p:nvPr/>
        </p:nvSpPr>
        <p:spPr bwMode="auto">
          <a:xfrm>
            <a:off x="15332103" y="22448768"/>
            <a:ext cx="13167360" cy="769395"/>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Info about scenario 3</a:t>
            </a:r>
          </a:p>
        </p:txBody>
      </p:sp>
      <p:sp>
        <p:nvSpPr>
          <p:cNvPr id="40" name="Text Box 190"/>
          <p:cNvSpPr txBox="1">
            <a:spLocks noChangeArrowheads="1"/>
          </p:cNvSpPr>
          <p:nvPr/>
        </p:nvSpPr>
        <p:spPr bwMode="auto">
          <a:xfrm>
            <a:off x="1486231" y="17078588"/>
            <a:ext cx="13167360" cy="1111068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A red black tree is a self balancing binary tree. The nodes on a red black tree have an extra attribute which signifies their color. There are two colors which are used in Red Black trees. The color attribute per node is used as a tool for completing an approximate balancing of the tree. Some properties of RB trees are as follows: </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Every node is either red or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The root is always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All terminal leaves are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The children of red nodes are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Any path from a given node to a leaf contains the same number of black nodes.</a:t>
            </a: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latin typeface="+mn-lt"/>
            </a:endParaRPr>
          </a:p>
          <a:p>
            <a:pPr eaLnBrk="1" hangingPunct="1"/>
            <a:endParaRPr lang="en-US" sz="3200" dirty="0">
              <a:latin typeface="+mn-lt"/>
            </a:endParaRPr>
          </a:p>
          <a:p>
            <a:pPr lvl="1" indent="0" eaLnBrk="1" hangingPunct="1"/>
            <a:endParaRPr lang="en-US" sz="3200" dirty="0">
              <a:latin typeface="+mn-lt"/>
            </a:endParaRPr>
          </a:p>
        </p:txBody>
      </p:sp>
      <p:sp>
        <p:nvSpPr>
          <p:cNvPr id="41" name="Rectangle 40"/>
          <p:cNvSpPr/>
          <p:nvPr/>
        </p:nvSpPr>
        <p:spPr>
          <a:xfrm>
            <a:off x="1463040" y="16344899"/>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Introduction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611" y="22800063"/>
            <a:ext cx="8610600" cy="4991230"/>
          </a:xfrm>
          <a:prstGeom prst="rect">
            <a:avLst/>
          </a:prstGeom>
        </p:spPr>
      </p:pic>
      <p:pic>
        <p:nvPicPr>
          <p:cNvPr id="1028" name="Picture 4" descr="Image result for linux completely fair scheduler">
            <a:extLst>
              <a:ext uri="{FF2B5EF4-FFF2-40B4-BE49-F238E27FC236}">
                <a16:creationId xmlns:a16="http://schemas.microsoft.com/office/drawing/2014/main" id="{8084E8F1-3811-4143-A85F-59F329044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2800" y="7222729"/>
            <a:ext cx="5746766" cy="3668415"/>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2990</TotalTime>
  <Words>395</Words>
  <Application>Microsoft Office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WFH</cp:lastModifiedBy>
  <cp:revision>105</cp:revision>
  <cp:lastPrinted>2017-11-03T00:56:36Z</cp:lastPrinted>
  <dcterms:created xsi:type="dcterms:W3CDTF">2013-02-10T21:14:48Z</dcterms:created>
  <dcterms:modified xsi:type="dcterms:W3CDTF">2018-03-24T22:26:28Z</dcterms:modified>
</cp:coreProperties>
</file>