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08" autoAdjust="0"/>
    <p:restoredTop sz="96433" autoAdjust="0"/>
  </p:normalViewPr>
  <p:slideViewPr>
    <p:cSldViewPr>
      <p:cViewPr varScale="1">
        <p:scale>
          <a:sx n="18" d="100"/>
          <a:sy n="18" d="100"/>
        </p:scale>
        <p:origin x="432" y="13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3/26/2018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70663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 Exploration of Red Black Trees and Applications</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KD Adkins, Bethany Norton, Omar Batyah, Walter Hufstetler, Joanne Wardell</a:t>
            </a:r>
          </a:p>
          <a:p>
            <a:pPr algn="ctr" eaLnBrk="1" hangingPunct="1"/>
            <a:r>
              <a:rPr lang="en-US" sz="4000" dirty="0">
                <a:solidFill>
                  <a:schemeClr val="bg1"/>
                </a:solidFill>
                <a:latin typeface="+mn-lt"/>
              </a:rPr>
              <a:t>Faculty Mentor: Anurag Dasgupta, PhD</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[name]</a:t>
            </a:r>
          </a:p>
          <a:p>
            <a:r>
              <a:rPr lang="en-US" sz="2800" dirty="0"/>
              <a:t>[organization]</a:t>
            </a:r>
          </a:p>
          <a:p>
            <a:r>
              <a:rPr lang="en-US" sz="2800" dirty="0"/>
              <a:t>[address]</a:t>
            </a:r>
          </a:p>
          <a:p>
            <a:r>
              <a:rPr lang="en-US" sz="2800" dirty="0"/>
              <a:t>[email]</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A red black tree is a self balancing binary tree. Our research included the study of red black trees and their applications in real-world systems. One such system was a phone number lookup service that gave the user the ability to identify a caller from a phone number. We also used the data structure to model a school database. During this project, we explored the practical uses of red black trees, as well as their limitations in real-world systems. Our work with the red black trees allowed us to formulate opinions regarding additional applications in specific environments and systems. We also proposed ways for improving the implementation of the red black trees and object-oriented system that we utilized throughout the project..</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3" name="Text Box 192"/>
          <p:cNvSpPr txBox="1">
            <a:spLocks noChangeArrowheads="1"/>
          </p:cNvSpPr>
          <p:nvPr/>
        </p:nvSpPr>
        <p:spPr bwMode="auto">
          <a:xfrm>
            <a:off x="15361920" y="5461698"/>
            <a:ext cx="13197177" cy="717114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Tasks that are in most need of the processor wait on the left side of the tree</a:t>
            </a:r>
          </a:p>
          <a:p>
            <a:pPr marL="457200" indent="-457200" eaLnBrk="1" hangingPunct="1">
              <a:buFont typeface="Arial" panose="020B0604020202020204" pitchFamily="34" charset="0"/>
              <a:buChar char="•"/>
            </a:pPr>
            <a:r>
              <a:rPr lang="en-US" sz="3200" dirty="0">
                <a:latin typeface="Calibri" pitchFamily="34" charset="0"/>
              </a:rPr>
              <a:t>Tasks that are in least need of the processor wait on the right side of the tree</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Left most node chosen to run, then inserted  back into the tree after time is up</a:t>
            </a:r>
          </a:p>
          <a:p>
            <a:pPr marL="457200" indent="-457200" eaLnBrk="1" hangingPunct="1">
              <a:buFont typeface="Arial" panose="020B0604020202020204" pitchFamily="34" charset="0"/>
              <a:buChar char="•"/>
            </a:pPr>
            <a:r>
              <a:rPr lang="en-US" sz="3200" dirty="0">
                <a:latin typeface="Calibri" pitchFamily="34" charset="0"/>
              </a:rPr>
              <a:t>Virtual runtime used as “key” to sort </a:t>
            </a:r>
            <a:r>
              <a:rPr lang="en-US" sz="3200" dirty="0" smtClean="0">
                <a:latin typeface="Calibri" pitchFamily="34" charset="0"/>
              </a:rPr>
              <a:t>on</a:t>
            </a:r>
            <a:endParaRPr lang="en-US" sz="3200" dirty="0">
              <a:latin typeface="Calibri" pitchFamily="34" charset="0"/>
            </a:endParaRPr>
          </a:p>
        </p:txBody>
      </p:sp>
      <p:sp>
        <p:nvSpPr>
          <p:cNvPr id="34" name="Rectangle 33"/>
          <p:cNvSpPr/>
          <p:nvPr/>
        </p:nvSpPr>
        <p:spPr>
          <a:xfrm>
            <a:off x="15361920" y="473017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Linux Completely Fair Scheduler</a:t>
            </a:r>
          </a:p>
        </p:txBody>
      </p:sp>
      <p:sp>
        <p:nvSpPr>
          <p:cNvPr id="12" name="Text Box 191"/>
          <p:cNvSpPr txBox="1">
            <a:spLocks noChangeArrowheads="1"/>
          </p:cNvSpPr>
          <p:nvPr/>
        </p:nvSpPr>
        <p:spPr bwMode="auto">
          <a:xfrm>
            <a:off x="29058042" y="5486400"/>
            <a:ext cx="13167360" cy="914091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Places RB Trees could be used: </a:t>
            </a:r>
          </a:p>
          <a:p>
            <a:pPr eaLnBrk="1" hangingPunct="1"/>
            <a:endParaRPr lang="en-US" sz="3200" dirty="0">
              <a:latin typeface="Calibri" pitchFamily="34" charset="0"/>
            </a:endParaRPr>
          </a:p>
          <a:p>
            <a:pPr marL="571500" indent="-571500" eaLnBrk="1" hangingPunct="1">
              <a:buAutoNum type="romanUcPeriod"/>
            </a:pPr>
            <a:r>
              <a:rPr lang="en-US" sz="3200" dirty="0" smtClean="0">
                <a:latin typeface="Calibri" pitchFamily="34" charset="0"/>
              </a:rPr>
              <a:t>Projects</a:t>
            </a:r>
          </a:p>
          <a:p>
            <a:pPr lvl="1" indent="0" eaLnBrk="1" hangingPunct="1"/>
            <a:r>
              <a:rPr lang="en-US" sz="3200" dirty="0" smtClean="0">
                <a:latin typeface="Calibri" pitchFamily="34" charset="0"/>
              </a:rPr>
              <a:t>a.</a:t>
            </a:r>
          </a:p>
          <a:p>
            <a:pPr lvl="1" indent="0" eaLnBrk="1" hangingPunct="1"/>
            <a:r>
              <a:rPr lang="en-US" sz="3200" dirty="0" smtClean="0">
                <a:latin typeface="Calibri" pitchFamily="34" charset="0"/>
              </a:rPr>
              <a:t>b.</a:t>
            </a:r>
          </a:p>
          <a:p>
            <a:pPr eaLnBrk="1" hangingPunct="1"/>
            <a:r>
              <a:rPr lang="en-US" sz="3200" dirty="0" smtClean="0">
                <a:latin typeface="Calibri" pitchFamily="34" charset="0"/>
              </a:rPr>
              <a:t>II. Data Structures</a:t>
            </a:r>
          </a:p>
          <a:p>
            <a:pPr lvl="1" indent="0" eaLnBrk="1" hangingPunct="1"/>
            <a:r>
              <a:rPr lang="en-US" sz="3200" dirty="0">
                <a:latin typeface="Calibri" pitchFamily="34" charset="0"/>
              </a:rPr>
              <a:t>	 a.</a:t>
            </a:r>
          </a:p>
          <a:p>
            <a:pPr lvl="1" indent="0" eaLnBrk="1" hangingPunct="1"/>
            <a:r>
              <a:rPr lang="en-US" sz="3200" dirty="0" smtClean="0">
                <a:latin typeface="Calibri" pitchFamily="34" charset="0"/>
              </a:rPr>
              <a:t>   b</a:t>
            </a:r>
            <a:r>
              <a:rPr lang="en-US" sz="3200" dirty="0">
                <a:latin typeface="Calibri" pitchFamily="34" charset="0"/>
              </a:rPr>
              <a:t>.</a:t>
            </a:r>
            <a:endParaRPr lang="en-US" sz="3200" dirty="0" smtClean="0">
              <a:latin typeface="Calibri" pitchFamily="34" charset="0"/>
            </a:endParaRPr>
          </a:p>
          <a:p>
            <a:pPr eaLnBrk="1" hangingPunct="1"/>
            <a:r>
              <a:rPr lang="en-US" sz="3200" dirty="0" smtClean="0">
                <a:latin typeface="Calibri" pitchFamily="34" charset="0"/>
              </a:rPr>
              <a:t>III. Games</a:t>
            </a:r>
          </a:p>
          <a:p>
            <a:pPr eaLnBrk="1" hangingPunct="1"/>
            <a:r>
              <a:rPr lang="en-US" sz="3200" dirty="0">
                <a:latin typeface="Calibri" pitchFamily="34" charset="0"/>
              </a:rPr>
              <a:t>	</a:t>
            </a:r>
            <a:r>
              <a:rPr lang="en-US" sz="3200" dirty="0" smtClean="0">
                <a:latin typeface="Calibri" pitchFamily="34" charset="0"/>
              </a:rPr>
              <a:t>a. Caves</a:t>
            </a:r>
          </a:p>
          <a:p>
            <a:pPr eaLnBrk="1" hangingPunct="1"/>
            <a:r>
              <a:rPr lang="en-US" sz="3200" dirty="0">
                <a:latin typeface="Calibri" pitchFamily="34" charset="0"/>
              </a:rPr>
              <a:t>	</a:t>
            </a:r>
            <a:r>
              <a:rPr lang="en-US" sz="3200" dirty="0" smtClean="0">
                <a:latin typeface="Calibri" pitchFamily="34" charset="0"/>
              </a:rPr>
              <a:t>b. Terrain?</a:t>
            </a:r>
          </a:p>
          <a:p>
            <a:pPr eaLnBrk="1" hangingPunct="1"/>
            <a:r>
              <a:rPr lang="en-US" sz="3200" dirty="0" smtClean="0">
                <a:latin typeface="Calibri" pitchFamily="34" charset="0"/>
              </a:rPr>
              <a:t>	c. Mazes</a:t>
            </a:r>
          </a:p>
          <a:p>
            <a:pPr eaLnBrk="1" hangingPunct="1"/>
            <a:r>
              <a:rPr lang="en-US" sz="3200" dirty="0" smtClean="0">
                <a:latin typeface="Calibri" pitchFamily="34" charset="0"/>
              </a:rPr>
              <a:t>IV. Math Problems ?</a:t>
            </a:r>
          </a:p>
          <a:p>
            <a:pPr lvl="1" indent="0" eaLnBrk="1" hangingPunct="1"/>
            <a:r>
              <a:rPr lang="en-US" sz="3200" dirty="0">
                <a:latin typeface="Calibri" pitchFamily="34" charset="0"/>
              </a:rPr>
              <a:t>	 a.</a:t>
            </a:r>
          </a:p>
          <a:p>
            <a:pPr lvl="1" indent="0" eaLnBrk="1" hangingPunct="1"/>
            <a:r>
              <a:rPr lang="en-US" sz="3200" dirty="0" smtClean="0">
                <a:latin typeface="Calibri" pitchFamily="34" charset="0"/>
              </a:rPr>
              <a:t>	 b</a:t>
            </a:r>
            <a:r>
              <a:rPr lang="en-US" sz="3200" dirty="0">
                <a:latin typeface="Calibri" pitchFamily="34" charset="0"/>
              </a:rPr>
              <a:t>.</a:t>
            </a:r>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smtClean="0">
              <a:latin typeface="Calibri" pitchFamily="34" charset="0"/>
            </a:endParaRPr>
          </a:p>
        </p:txBody>
      </p:sp>
      <p:sp>
        <p:nvSpPr>
          <p:cNvPr id="35" name="Rectangle 34"/>
          <p:cNvSpPr/>
          <p:nvPr/>
        </p:nvSpPr>
        <p:spPr>
          <a:xfrm>
            <a:off x="29077920" y="474519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4" name="Text Box 193"/>
          <p:cNvSpPr txBox="1">
            <a:spLocks noChangeArrowheads="1"/>
          </p:cNvSpPr>
          <p:nvPr/>
        </p:nvSpPr>
        <p:spPr bwMode="auto">
          <a:xfrm>
            <a:off x="29260800" y="17801673"/>
            <a:ext cx="13167360" cy="372405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RB Trees ar</a:t>
            </a:r>
            <a:r>
              <a:rPr lang="en-US" sz="3200" dirty="0" smtClean="0">
                <a:latin typeface="Calibri" pitchFamily="34" charset="0"/>
              </a:rPr>
              <a:t>e used in real world systems to make searching and sorting easier, faster, and more efficient. Red Black trees are often times the most efficient tree-like data structure to use in the appropriate context. The Red Black Tree can also be used to implement other data structures in the most efficient way possible. Although RB Trees are generally very efficient in terms of time complexity, they are sometimes less efficient than other data structures because of memory over head. </a:t>
            </a:r>
            <a:endParaRPr lang="en-US" sz="3200" dirty="0">
              <a:latin typeface="Calibri" pitchFamily="34" charset="0"/>
            </a:endParaRPr>
          </a:p>
        </p:txBody>
      </p:sp>
      <p:sp>
        <p:nvSpPr>
          <p:cNvPr id="36" name="Rectangle 35"/>
          <p:cNvSpPr/>
          <p:nvPr/>
        </p:nvSpPr>
        <p:spPr>
          <a:xfrm>
            <a:off x="29260800" y="1707015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29" name="Text Box 192"/>
          <p:cNvSpPr txBox="1">
            <a:spLocks noChangeArrowheads="1"/>
          </p:cNvSpPr>
          <p:nvPr/>
        </p:nvSpPr>
        <p:spPr bwMode="auto">
          <a:xfrm>
            <a:off x="15411402" y="22246600"/>
            <a:ext cx="1316736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We proposed a system in which Red Black Trees were used directly and indirectly. </a:t>
            </a:r>
          </a:p>
          <a:p>
            <a:pPr marL="457200" indent="-457200" eaLnBrk="1" hangingPunct="1">
              <a:buFont typeface="Arial" panose="020B0604020202020204" pitchFamily="34" charset="0"/>
              <a:buChar char="•"/>
            </a:pPr>
            <a:r>
              <a:rPr lang="en-US" sz="3200" dirty="0" smtClean="0">
                <a:latin typeface="Calibri" pitchFamily="34" charset="0"/>
              </a:rPr>
              <a:t>RB Tree Indirect Use: </a:t>
            </a:r>
            <a:r>
              <a:rPr lang="en-US" sz="3200" dirty="0" smtClean="0">
                <a:latin typeface="Calibri" pitchFamily="34" charset="0"/>
              </a:rPr>
              <a:t>We placed students into a Java Tree Map</a:t>
            </a:r>
          </a:p>
          <a:p>
            <a:pPr marL="457200" indent="-457200" eaLnBrk="1" hangingPunct="1">
              <a:buFont typeface="Arial" panose="020B0604020202020204" pitchFamily="34" charset="0"/>
              <a:buChar char="•"/>
            </a:pPr>
            <a:r>
              <a:rPr lang="en-US" sz="3200" dirty="0" smtClean="0">
                <a:latin typeface="Calibri" pitchFamily="34" charset="0"/>
              </a:rPr>
              <a:t>RB Tree Direct Use: We used a RB Tree implementation to organize students’ ID numbers</a:t>
            </a:r>
          </a:p>
          <a:p>
            <a:pPr eaLnBrk="1" hangingPunct="1"/>
            <a:endParaRPr lang="en-US" sz="3200" dirty="0">
              <a:latin typeface="Calibri" pitchFamily="34" charset="0"/>
            </a:endParaRPr>
          </a:p>
          <a:p>
            <a:pPr eaLnBrk="1" hangingPunct="1"/>
            <a:r>
              <a:rPr lang="en-US" sz="3200" dirty="0" smtClean="0">
                <a:latin typeface="Calibri" pitchFamily="34" charset="0"/>
              </a:rPr>
              <a:t>Theoretical Calculations: RB trees compared to BST or AVL</a:t>
            </a:r>
          </a:p>
          <a:p>
            <a:pPr eaLnBrk="1" hangingPunct="1"/>
            <a:endParaRPr lang="en-US" sz="3200" dirty="0" smtClean="0">
              <a:latin typeface="Calibri" pitchFamily="34" charset="0"/>
            </a:endParaRPr>
          </a:p>
          <a:p>
            <a:pPr eaLnBrk="1" hangingPunct="1"/>
            <a:r>
              <a:rPr lang="en-US" sz="3200" dirty="0" smtClean="0">
                <a:latin typeface="Calibri" pitchFamily="34" charset="0"/>
              </a:rPr>
              <a:t>Input size: 2000 lines</a:t>
            </a:r>
          </a:p>
          <a:p>
            <a:pPr eaLnBrk="1" hangingPunct="1"/>
            <a:r>
              <a:rPr lang="en-US" sz="3200" dirty="0" smtClean="0">
                <a:latin typeface="Calibri" pitchFamily="34" charset="0"/>
              </a:rPr>
              <a:t>Linear Data Structure: O(N)</a:t>
            </a:r>
          </a:p>
          <a:p>
            <a:pPr eaLnBrk="1" hangingPunct="1"/>
            <a:r>
              <a:rPr lang="en-US" sz="3200" dirty="0" smtClean="0">
                <a:latin typeface="Calibri" pitchFamily="34" charset="0"/>
              </a:rPr>
              <a:t>RB Tree: O(log_2)</a:t>
            </a:r>
          </a:p>
        </p:txBody>
      </p:sp>
      <p:sp>
        <p:nvSpPr>
          <p:cNvPr id="37" name="Rectangle 36"/>
          <p:cNvSpPr/>
          <p:nvPr/>
        </p:nvSpPr>
        <p:spPr>
          <a:xfrm>
            <a:off x="15391737" y="21520057"/>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Implementing </a:t>
            </a:r>
            <a:r>
              <a:rPr lang="en-US" sz="4400" b="1" dirty="0" err="1" smtClean="0">
                <a:solidFill>
                  <a:schemeClr val="bg1"/>
                </a:solidFill>
              </a:rPr>
              <a:t>TreeMaps</a:t>
            </a:r>
            <a:r>
              <a:rPr lang="en-US" sz="4400" b="1" dirty="0" smtClean="0">
                <a:solidFill>
                  <a:schemeClr val="bg1"/>
                </a:solidFill>
              </a:rPr>
              <a:t> Using Red Black Trees</a:t>
            </a:r>
            <a:endParaRPr lang="en-US" sz="4400" b="1" dirty="0">
              <a:solidFill>
                <a:schemeClr val="bg1"/>
              </a:solidFill>
            </a:endParaRPr>
          </a:p>
        </p:txBody>
      </p:sp>
      <p:sp>
        <p:nvSpPr>
          <p:cNvPr id="38" name="Rectangle 37"/>
          <p:cNvSpPr/>
          <p:nvPr/>
        </p:nvSpPr>
        <p:spPr>
          <a:xfrm>
            <a:off x="15361920" y="1483894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Implementing Data Structures using RB Trees</a:t>
            </a:r>
            <a:endParaRPr lang="en-US" sz="4400" b="1" dirty="0">
              <a:solidFill>
                <a:schemeClr val="bg1"/>
              </a:solidFill>
            </a:endParaRPr>
          </a:p>
        </p:txBody>
      </p:sp>
      <p:sp>
        <p:nvSpPr>
          <p:cNvPr id="39" name="Text Box 192"/>
          <p:cNvSpPr txBox="1">
            <a:spLocks noChangeArrowheads="1"/>
          </p:cNvSpPr>
          <p:nvPr/>
        </p:nvSpPr>
        <p:spPr bwMode="auto">
          <a:xfrm>
            <a:off x="15361920" y="15570461"/>
            <a:ext cx="13167360" cy="520137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Programming Languages use Red Black Trees to implement other data structures. </a:t>
            </a:r>
          </a:p>
          <a:p>
            <a:pPr eaLnBrk="1" hangingPunct="1"/>
            <a:endParaRPr lang="en-US" sz="3200" dirty="0">
              <a:latin typeface="Calibri" pitchFamily="34" charset="0"/>
            </a:endParaRPr>
          </a:p>
          <a:p>
            <a:pPr eaLnBrk="1" hangingPunct="1"/>
            <a:r>
              <a:rPr lang="en-US" sz="3200" dirty="0" smtClean="0">
                <a:latin typeface="Calibri" pitchFamily="34" charset="0"/>
              </a:rPr>
              <a:t>Java – Tree Maps, Tree Sets</a:t>
            </a:r>
          </a:p>
          <a:p>
            <a:pPr eaLnBrk="1" hangingPunct="1"/>
            <a:r>
              <a:rPr lang="en-US" sz="3200" dirty="0" smtClean="0">
                <a:latin typeface="Calibri" pitchFamily="34" charset="0"/>
              </a:rPr>
              <a:t>C++ – </a:t>
            </a:r>
          </a:p>
          <a:p>
            <a:pPr eaLnBrk="1" hangingPunct="1"/>
            <a:r>
              <a:rPr lang="en-US" sz="3200" dirty="0" smtClean="0">
                <a:latin typeface="Calibri" pitchFamily="34" charset="0"/>
              </a:rPr>
              <a:t>Other </a:t>
            </a:r>
            <a:r>
              <a:rPr lang="en-US" sz="3200" dirty="0" err="1" smtClean="0">
                <a:latin typeface="Calibri" pitchFamily="34" charset="0"/>
              </a:rPr>
              <a:t>lang</a:t>
            </a:r>
            <a:r>
              <a:rPr lang="en-US" sz="3200" dirty="0" smtClean="0">
                <a:latin typeface="Calibri" pitchFamily="34" charset="0"/>
              </a:rPr>
              <a:t> –</a:t>
            </a:r>
          </a:p>
          <a:p>
            <a:pPr eaLnBrk="1" hangingPunct="1"/>
            <a:r>
              <a:rPr lang="en-US" sz="3200" dirty="0" smtClean="0">
                <a:latin typeface="Calibri" pitchFamily="34" charset="0"/>
              </a:rPr>
              <a:t>Other </a:t>
            </a:r>
            <a:r>
              <a:rPr lang="en-US" sz="3200" dirty="0" err="1" smtClean="0">
                <a:latin typeface="Calibri" pitchFamily="34" charset="0"/>
              </a:rPr>
              <a:t>lang</a:t>
            </a:r>
            <a:r>
              <a:rPr lang="en-US" sz="3200" dirty="0" smtClean="0">
                <a:latin typeface="Calibri" pitchFamily="34" charset="0"/>
              </a:rPr>
              <a:t> </a:t>
            </a:r>
            <a:r>
              <a:rPr lang="en-US" sz="3200" dirty="0">
                <a:latin typeface="Calibri" pitchFamily="34" charset="0"/>
              </a:rPr>
              <a:t>– </a:t>
            </a:r>
            <a:endParaRPr lang="en-US" sz="3200" dirty="0" smtClean="0">
              <a:latin typeface="Calibri" pitchFamily="34" charset="0"/>
            </a:endParaRPr>
          </a:p>
          <a:p>
            <a:pPr eaLnBrk="1" hangingPunct="1"/>
            <a:r>
              <a:rPr lang="en-US" sz="3200" dirty="0" smtClean="0">
                <a:latin typeface="Calibri" pitchFamily="34" charset="0"/>
              </a:rPr>
              <a:t>Other </a:t>
            </a:r>
            <a:r>
              <a:rPr lang="en-US" sz="3200" dirty="0" err="1" smtClean="0">
                <a:latin typeface="Calibri" pitchFamily="34" charset="0"/>
              </a:rPr>
              <a:t>lang</a:t>
            </a:r>
            <a:r>
              <a:rPr lang="en-US" sz="3200" dirty="0" smtClean="0">
                <a:latin typeface="Calibri" pitchFamily="34" charset="0"/>
              </a:rPr>
              <a:t> – </a:t>
            </a:r>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smtClean="0">
              <a:latin typeface="Calibri" pitchFamily="34" charset="0"/>
            </a:endParaRPr>
          </a:p>
        </p:txBody>
      </p:sp>
      <p:sp>
        <p:nvSpPr>
          <p:cNvPr id="40" name="Text Box 190"/>
          <p:cNvSpPr txBox="1">
            <a:spLocks noChangeArrowheads="1"/>
          </p:cNvSpPr>
          <p:nvPr/>
        </p:nvSpPr>
        <p:spPr bwMode="auto">
          <a:xfrm>
            <a:off x="1463040" y="12802589"/>
            <a:ext cx="13167360" cy="1111068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A red black tree is a self balancing binary tree. The nodes on a red black tree have an extra attribute which signifies their color. There are two colors which are used in Red Black trees. The color attribute per node is used as a tool for completing an approximate balancing of the tree. Some properties of RB trees are as follows: </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Every node is either red or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root is always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All terminal leaves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children of red nodes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Any path from a given node to a leaf contains the same number of black nodes.</a:t>
            </a: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latin typeface="+mn-lt"/>
            </a:endParaRPr>
          </a:p>
          <a:p>
            <a:pPr eaLnBrk="1" hangingPunct="1"/>
            <a:endParaRPr lang="en-US" sz="3200" dirty="0">
              <a:latin typeface="+mn-lt"/>
            </a:endParaRPr>
          </a:p>
          <a:p>
            <a:pPr lvl="1" indent="0" eaLnBrk="1" hangingPunct="1"/>
            <a:endParaRPr lang="en-US" sz="3200" dirty="0">
              <a:latin typeface="+mn-lt"/>
            </a:endParaRPr>
          </a:p>
        </p:txBody>
      </p:sp>
      <p:sp>
        <p:nvSpPr>
          <p:cNvPr id="41" name="Rectangle 40"/>
          <p:cNvSpPr/>
          <p:nvPr/>
        </p:nvSpPr>
        <p:spPr>
          <a:xfrm>
            <a:off x="1463040" y="1208342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300" y="18477087"/>
            <a:ext cx="8610600" cy="4991230"/>
          </a:xfrm>
          <a:prstGeom prst="rect">
            <a:avLst/>
          </a:prstGeom>
        </p:spPr>
      </p:pic>
      <p:pic>
        <p:nvPicPr>
          <p:cNvPr id="1028" name="Picture 4" descr="Image result for linux completely fair scheduler">
            <a:extLst>
              <a:ext uri="{FF2B5EF4-FFF2-40B4-BE49-F238E27FC236}">
                <a16:creationId xmlns:a16="http://schemas.microsoft.com/office/drawing/2014/main" id="{8084E8F1-3811-4143-A85F-59F329044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2800" y="7222729"/>
            <a:ext cx="5746766" cy="3668415"/>
          </a:xfrm>
          <a:prstGeom prst="rect">
            <a:avLst/>
          </a:prstGeom>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650200" y="295196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3031</TotalTime>
  <Words>585</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jawardell_admin</cp:lastModifiedBy>
  <cp:revision>113</cp:revision>
  <cp:lastPrinted>2017-11-03T00:56:36Z</cp:lastPrinted>
  <dcterms:created xsi:type="dcterms:W3CDTF">2013-02-10T21:14:48Z</dcterms:created>
  <dcterms:modified xsi:type="dcterms:W3CDTF">2018-03-26T17:46:18Z</dcterms:modified>
</cp:coreProperties>
</file>