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392" autoAdjust="0"/>
    <p:restoredTop sz="94660"/>
  </p:normalViewPr>
  <p:slideViewPr>
    <p:cSldViewPr snapToGrid="0">
      <p:cViewPr>
        <p:scale>
          <a:sx n="45" d="100"/>
          <a:sy n="45" d="100"/>
        </p:scale>
        <p:origin x="144" y="-1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9" d="100"/>
          <a:sy n="69" d="100"/>
        </p:scale>
        <p:origin x="2706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en-US" smtClean="0"/>
              <a:t>4/1/18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en-US" smtClean="0"/>
              <a:t>4/1/18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nstructions"/>
          <p:cNvSpPr/>
          <p:nvPr userDrawn="1"/>
        </p:nvSpPr>
        <p:spPr>
          <a:xfrm>
            <a:off x="44302680" y="-1"/>
            <a:ext cx="12447270" cy="3291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274320" rtlCol="0" anchor="t"/>
          <a:lstStyle/>
          <a:p>
            <a:pPr lvl="0">
              <a:spcBef>
                <a:spcPts val="1200"/>
              </a:spcBef>
            </a:pPr>
            <a:r>
              <a:rPr sz="9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Printing:</a:t>
            </a:r>
          </a:p>
          <a:p>
            <a:pPr lvl="0">
              <a:spcBef>
                <a:spcPts val="1200"/>
              </a:spcBef>
            </a:pP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This poster is 48” wide by 36” high. It’s designed to be printed on a large-format printer.</a:t>
            </a:r>
          </a:p>
          <a:p>
            <a:pPr lvl="0">
              <a:spcBef>
                <a:spcPts val="300"/>
              </a:spcBef>
            </a:pPr>
            <a:endParaRPr sz="60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1200"/>
              </a:spcBef>
            </a:pPr>
            <a:r>
              <a:rPr sz="88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Customizing the Content:</a:t>
            </a:r>
          </a:p>
          <a:p>
            <a:pPr lvl="0">
              <a:spcBef>
                <a:spcPts val="12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placeholders in this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poster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are formatted for you.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Type</a:t>
            </a:r>
            <a:r>
              <a:rPr lang="en-US" sz="66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 the placeholders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to add text, or c</a:t>
            </a:r>
            <a:r>
              <a:rPr lang="en-US" sz="66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lick an icon to add a table, chart, SmartArt graphic, picture or multimedia file.</a:t>
            </a:r>
          </a:p>
          <a:p>
            <a:pPr lvl="0">
              <a:spcBef>
                <a:spcPts val="2400"/>
              </a:spcBef>
            </a:pP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o add or remove bullet points from text, click the Bullets button on the Home tab.</a:t>
            </a:r>
          </a:p>
          <a:p>
            <a:pPr lvl="0">
              <a:spcBef>
                <a:spcPts val="24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If you need more placeholders for titles,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content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or body text, make a copy of what you need and drag it into place. PowerPoint’s Smart Guides will help you align it with everything else.</a:t>
            </a:r>
          </a:p>
          <a:p>
            <a:pPr lvl="0">
              <a:spcBef>
                <a:spcPts val="24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Want to use your own picture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s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instead of ours? No problem!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Just click a picture, press the Delete key, then click the icon to add your picture.</a:t>
            </a:r>
            <a:endParaRPr sz="66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6"/>
          </p:nvPr>
        </p:nvSpPr>
        <p:spPr bwMode="auto">
          <a:xfrm>
            <a:off x="1158240" y="4093905"/>
            <a:ext cx="30174412" cy="64633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3600">
                <a:solidFill>
                  <a:schemeClr val="bg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143000" y="5669280"/>
            <a:ext cx="12801600" cy="128016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9" hasCustomPrompt="1"/>
          </p:nvPr>
        </p:nvSpPr>
        <p:spPr bwMode="ltGray">
          <a:xfrm>
            <a:off x="1143000" y="7114032"/>
            <a:ext cx="12801600" cy="2732574"/>
          </a:xfrm>
          <a:solidFill>
            <a:schemeClr val="tx2">
              <a:lumMod val="10000"/>
              <a:lumOff val="90000"/>
            </a:schemeClr>
          </a:solidFill>
        </p:spPr>
        <p:txBody>
          <a:bodyPr lIns="365760" rIns="365760" anchor="ctr">
            <a:noAutofit/>
          </a:bodyPr>
          <a:lstStyle>
            <a:lvl1pPr marL="0" indent="0">
              <a:spcBef>
                <a:spcPts val="1200"/>
              </a:spcBef>
              <a:buFont typeface="Arial" panose="020B0604020202020204" pitchFamily="34" charset="0"/>
              <a:buNone/>
              <a:defRPr sz="4400" baseline="0"/>
            </a:lvl1pPr>
            <a:lvl2pPr marL="571500" indent="-571500">
              <a:spcBef>
                <a:spcPts val="1200"/>
              </a:spcBef>
              <a:buFont typeface="Arial" panose="020B0604020202020204" pitchFamily="34" charset="0"/>
              <a:buChar char="•"/>
              <a:defRPr sz="4400"/>
            </a:lvl2pPr>
            <a:lvl3pPr marL="571500" indent="-571500">
              <a:spcBef>
                <a:spcPts val="1200"/>
              </a:spcBef>
              <a:buFont typeface="Arial" panose="020B0604020202020204" pitchFamily="34" charset="0"/>
              <a:buChar char="•"/>
              <a:defRPr sz="4400"/>
            </a:lvl3pPr>
            <a:lvl4pPr marL="0" indent="0">
              <a:spcBef>
                <a:spcPts val="1200"/>
              </a:spcBef>
              <a:buNone/>
              <a:defRPr sz="4400"/>
            </a:lvl4pPr>
            <a:lvl5pPr marL="0" indent="0">
              <a:spcBef>
                <a:spcPts val="1200"/>
              </a:spcBef>
              <a:buNone/>
              <a:defRPr sz="4400"/>
            </a:lvl5pPr>
            <a:lvl6pPr marL="0" indent="0">
              <a:spcBef>
                <a:spcPts val="1200"/>
              </a:spcBef>
              <a:buNone/>
              <a:defRPr sz="4400"/>
            </a:lvl6pPr>
            <a:lvl7pPr marL="0" indent="0">
              <a:spcBef>
                <a:spcPts val="1200"/>
              </a:spcBef>
              <a:buNone/>
              <a:defRPr sz="4400"/>
            </a:lvl7pPr>
            <a:lvl8pPr marL="0" indent="0">
              <a:spcBef>
                <a:spcPts val="1200"/>
              </a:spcBef>
              <a:buNone/>
              <a:defRPr sz="4400"/>
            </a:lvl8pPr>
            <a:lvl9pPr marL="0" indent="0">
              <a:spcBef>
                <a:spcPts val="1200"/>
              </a:spcBef>
              <a:buNone/>
              <a:defRPr sz="4400"/>
            </a:lvl9pPr>
          </a:lstStyle>
          <a:p>
            <a:pPr lvl="0"/>
            <a:r>
              <a:rPr lang="en-US" dirty="0"/>
              <a:t>Type your question or a statement of the problem here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37" hasCustomPrompt="1"/>
          </p:nvPr>
        </p:nvSpPr>
        <p:spPr>
          <a:xfrm>
            <a:off x="1143000" y="10497312"/>
            <a:ext cx="12801600" cy="128016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7" name="Content Placeholder 17"/>
          <p:cNvSpPr>
            <a:spLocks noGrp="1"/>
          </p:cNvSpPr>
          <p:nvPr>
            <p:ph sz="quarter" idx="38" hasCustomPrompt="1"/>
          </p:nvPr>
        </p:nvSpPr>
        <p:spPr>
          <a:xfrm>
            <a:off x="1143000" y="11868912"/>
            <a:ext cx="12801600" cy="280750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1495044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0" name="Content Placeholder 17"/>
          <p:cNvSpPr>
            <a:spLocks noGrp="1"/>
          </p:cNvSpPr>
          <p:nvPr>
            <p:ph sz="quarter" idx="25" hasCustomPrompt="1"/>
          </p:nvPr>
        </p:nvSpPr>
        <p:spPr>
          <a:xfrm>
            <a:off x="1143000" y="16440912"/>
            <a:ext cx="12801600" cy="6027461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143000" y="2288743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1" name="Content Placeholder 17"/>
          <p:cNvSpPr>
            <a:spLocks noGrp="1"/>
          </p:cNvSpPr>
          <p:nvPr>
            <p:ph sz="quarter" idx="26" hasCustomPrompt="1"/>
          </p:nvPr>
        </p:nvSpPr>
        <p:spPr>
          <a:xfrm>
            <a:off x="1143000" y="24332184"/>
            <a:ext cx="12801600" cy="729691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5544800" y="566928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2" name="Content Placeholder 17"/>
          <p:cNvSpPr>
            <a:spLocks noGrp="1"/>
          </p:cNvSpPr>
          <p:nvPr>
            <p:ph sz="quarter" idx="27" hasCustomPrompt="1"/>
          </p:nvPr>
        </p:nvSpPr>
        <p:spPr>
          <a:xfrm>
            <a:off x="15544800" y="7114032"/>
            <a:ext cx="12801600" cy="679555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40" hasCustomPrompt="1"/>
          </p:nvPr>
        </p:nvSpPr>
        <p:spPr>
          <a:xfrm>
            <a:off x="15544800" y="14328648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3" hasCustomPrompt="1"/>
          </p:nvPr>
        </p:nvSpPr>
        <p:spPr>
          <a:xfrm>
            <a:off x="15544800" y="15773399"/>
            <a:ext cx="12801600" cy="6694973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15544800" y="2288743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5" name="Content Placeholder 17"/>
          <p:cNvSpPr>
            <a:spLocks noGrp="1"/>
          </p:cNvSpPr>
          <p:nvPr>
            <p:ph sz="quarter" idx="30" hasCustomPrompt="1"/>
          </p:nvPr>
        </p:nvSpPr>
        <p:spPr>
          <a:xfrm>
            <a:off x="15544800" y="24332184"/>
            <a:ext cx="12801600" cy="729691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9900880" y="566928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7" name="Content Placeholder 17"/>
          <p:cNvSpPr>
            <a:spLocks noGrp="1"/>
          </p:cNvSpPr>
          <p:nvPr>
            <p:ph sz="quarter" idx="32" hasCustomPrompt="1"/>
          </p:nvPr>
        </p:nvSpPr>
        <p:spPr>
          <a:xfrm>
            <a:off x="29900880" y="7114032"/>
            <a:ext cx="12801600" cy="7315200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8" name="Content Placeholder 17"/>
          <p:cNvSpPr>
            <a:spLocks noGrp="1"/>
          </p:cNvSpPr>
          <p:nvPr>
            <p:ph sz="quarter" idx="33" hasCustomPrompt="1"/>
          </p:nvPr>
        </p:nvSpPr>
        <p:spPr>
          <a:xfrm>
            <a:off x="29900880" y="14914834"/>
            <a:ext cx="12801600" cy="4538610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41" hasCustomPrompt="1"/>
          </p:nvPr>
        </p:nvSpPr>
        <p:spPr>
          <a:xfrm>
            <a:off x="29900880" y="19767596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0" name="Content Placeholder 17"/>
          <p:cNvSpPr>
            <a:spLocks noGrp="1"/>
          </p:cNvSpPr>
          <p:nvPr>
            <p:ph sz="quarter" idx="42" hasCustomPrompt="1"/>
          </p:nvPr>
        </p:nvSpPr>
        <p:spPr>
          <a:xfrm>
            <a:off x="29900880" y="21212348"/>
            <a:ext cx="12801600" cy="434478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4" hasCustomPrompt="1"/>
          </p:nvPr>
        </p:nvSpPr>
        <p:spPr>
          <a:xfrm>
            <a:off x="29900880" y="2572207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0" name="Content Placeholder 17"/>
          <p:cNvSpPr>
            <a:spLocks noGrp="1"/>
          </p:cNvSpPr>
          <p:nvPr>
            <p:ph sz="quarter" idx="35" hasCustomPrompt="1"/>
          </p:nvPr>
        </p:nvSpPr>
        <p:spPr>
          <a:xfrm>
            <a:off x="29900880" y="27166824"/>
            <a:ext cx="12801600" cy="446227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t>4/1/18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43"/>
          </p:nvPr>
        </p:nvSpPr>
        <p:spPr>
          <a:xfrm>
            <a:off x="32270700" y="0"/>
            <a:ext cx="11620500" cy="3842445"/>
          </a:xfrm>
          <a:effectDag name="">
            <a:cont type="tree" name="">
              <a:effect ref="fillLine"/>
              <a:alphaMod>
                <a:cont name="">
                  <a:fill>
                    <a:gradFill>
                      <a:gsLst>
                        <a:gs pos="60000">
                          <a:srgbClr val="000000">
                            <a:alpha val="100000"/>
                          </a:srgbClr>
                        </a:gs>
                        <a:gs pos="97000">
                          <a:srgbClr val="000000">
                            <a:alpha val="0"/>
                          </a:srgbClr>
                        </a:gs>
                      </a:gsLst>
                      <a:lin ang="10800000"/>
                    </a:gradFill>
                  </a:fill>
                </a:cont>
              </a:alphaMod>
            </a:cont>
          </a:effectDag>
        </p:spPr>
        <p:txBody>
          <a:bodyPr lIns="91440" tIns="457200" rIns="9144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77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9168" userDrawn="1">
          <p15:clr>
            <a:srgbClr val="A4A3A4"/>
          </p15:clr>
        </p15:guide>
        <p15:guide id="2" pos="18480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ltGray">
          <a:xfrm>
            <a:off x="0" y="0"/>
            <a:ext cx="43891200" cy="5029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158240" y="685860"/>
            <a:ext cx="30175200" cy="29717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8240" y="6019800"/>
            <a:ext cx="41589960" cy="23629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en-US" smtClean="0"/>
              <a:pPr/>
              <a:t>4/1/18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18520" y="32114698"/>
            <a:ext cx="2185416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87268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3886200"/>
            <a:ext cx="43891200" cy="1143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3886200"/>
            <a:ext cx="43891200" cy="0"/>
          </a:xfrm>
          <a:prstGeom prst="line">
            <a:avLst/>
          </a:prstGeom>
          <a:ln w="1143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115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720" userDrawn="1">
          <p15:clr>
            <a:srgbClr val="A4A3A4"/>
          </p15:clr>
        </p15:guide>
        <p15:guide id="3" pos="26928" userDrawn="1">
          <p15:clr>
            <a:srgbClr val="A4A3A4"/>
          </p15:clr>
        </p15:guide>
        <p15:guide id="4" pos="13824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772400" y="430205"/>
            <a:ext cx="30175200" cy="297174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Toward an Understanding of Skewed Top Corridors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13716788" y="3401945"/>
            <a:ext cx="30174412" cy="196962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Joanne Wardell, Computer Science Department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Shaun Ault, Mathematics Department </a:t>
            </a:r>
          </a:p>
        </p:txBody>
      </p:sp>
      <p:sp>
        <p:nvSpPr>
          <p:cNvPr id="69" name="Text Placeholder 68"/>
          <p:cNvSpPr>
            <a:spLocks noGrp="1"/>
          </p:cNvSpPr>
          <p:nvPr>
            <p:ph type="body" sz="quarter" idx="39"/>
          </p:nvPr>
        </p:nvSpPr>
        <p:spPr>
          <a:xfrm>
            <a:off x="1020210" y="5817321"/>
            <a:ext cx="10628375" cy="10346786"/>
          </a:xfrm>
        </p:spPr>
        <p:txBody>
          <a:bodyPr/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and Research Questions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lattice is the set of all points Z</a:t>
            </a:r>
            <a:r>
              <a:rPr 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lattice paths that we study are the set of movements on a lattice with restrictions of up-right and down-right moves. The paths that we are studying reside within an upper and lower boundary. We call this structure a corridor.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classic corridor, the top and bottom boundary lines have a slope of zero. In a different model, we allow the upper boundary line to vary with a non-zero slope. We call this model the skewed-top corridor.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the data set differ in skewed-top corridors based on the variation of parameters?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observations are there to be made about the varying data within this skewed-top model?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mathematical relationships exist within the skewed-top corridors?</a:t>
            </a:r>
            <a:endParaRPr lang="en-US" sz="2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 Placeholder 68"/>
          <p:cNvSpPr>
            <a:spLocks noGrp="1"/>
          </p:cNvSpPr>
          <p:nvPr>
            <p:ph type="body" sz="quarter" idx="39"/>
          </p:nvPr>
        </p:nvSpPr>
        <p:spPr>
          <a:xfrm>
            <a:off x="832105" y="17096295"/>
            <a:ext cx="10816480" cy="4778472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sequences of n</a:t>
            </a:r>
            <a:r>
              <a:rPr 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degree lie within the corridors and contribute to each other in various ways.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generating the corridors, we fix some of the initial parameters in the corridors. Below are some of the corridor structures generated with various fixed parameters.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 Placeholder 68"/>
          <p:cNvSpPr>
            <a:spLocks noGrp="1"/>
          </p:cNvSpPr>
          <p:nvPr>
            <p:ph type="body" sz="quarter" idx="39"/>
          </p:nvPr>
        </p:nvSpPr>
        <p:spPr>
          <a:xfrm>
            <a:off x="31445200" y="5817321"/>
            <a:ext cx="11531753" cy="16057446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wrote programs in Java and Python to generate and analyze the skewed-top corridor dataset. The following is pseudocode explaining how our programs work.</a:t>
            </a:r>
          </a:p>
          <a:p>
            <a:endParaRPr lang="en-US" sz="4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 Placeholder 68"/>
          <p:cNvSpPr>
            <a:spLocks noGrp="1"/>
          </p:cNvSpPr>
          <p:nvPr>
            <p:ph type="body" sz="quarter" idx="39"/>
          </p:nvPr>
        </p:nvSpPr>
        <p:spPr>
          <a:xfrm>
            <a:off x="31445200" y="24284833"/>
            <a:ext cx="11569699" cy="8251766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Discussions and Conclusions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We’ve concluded that …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hope to carry the results that we’ve found by fixing three of the four corridor parameters into corridors with several varying parameters.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integer sequences that we’ve noticed are compelling and are not listed in the OEIS. We will further investigate the skewed-top corridor sequences and the information that they encode.</a:t>
            </a: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 Box 11"/>
          <p:cNvSpPr txBox="1">
            <a:spLocks noChangeArrowheads="1"/>
          </p:cNvSpPr>
          <p:nvPr/>
        </p:nvSpPr>
        <p:spPr bwMode="auto">
          <a:xfrm>
            <a:off x="33292229" y="9083044"/>
            <a:ext cx="7875639" cy="3616158"/>
          </a:xfrm>
          <a:prstGeom prst="rect">
            <a:avLst/>
          </a:prstGeom>
          <a:solidFill>
            <a:srgbClr val="FFFFFF"/>
          </a:solidFill>
          <a:ln w="28575">
            <a:solidFill>
              <a:srgbClr val="C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600" dirty="0" err="1">
                <a:effectLst/>
              </a:rPr>
              <a:t>Psudo</a:t>
            </a:r>
            <a:r>
              <a:rPr lang="en-US" sz="1600" dirty="0">
                <a:effectLst/>
              </a:rPr>
              <a:t> code goes in </a:t>
            </a:r>
            <a:r>
              <a:rPr lang="en-US" sz="1600" dirty="0" err="1">
                <a:effectLst/>
              </a:rPr>
              <a:t>therev</a:t>
            </a:r>
            <a:endParaRPr lang="en-US" sz="1600" dirty="0">
              <a:effectLst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9235" y="18380302"/>
            <a:ext cx="17006019" cy="26500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C916EF-B985-FE40-AE4C-8F95FE3026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05" y="22515258"/>
            <a:ext cx="14948669" cy="8924061"/>
          </a:xfrm>
          <a:prstGeom prst="rect">
            <a:avLst/>
          </a:prstGeom>
        </p:spPr>
      </p:pic>
      <p:sp>
        <p:nvSpPr>
          <p:cNvPr id="22" name="Text Placeholder 68">
            <a:extLst>
              <a:ext uri="{FF2B5EF4-FFF2-40B4-BE49-F238E27FC236}">
                <a16:creationId xmlns:a16="http://schemas.microsoft.com/office/drawing/2014/main" id="{E5FED944-527D-1D48-9BAE-FA9F5C34126C}"/>
              </a:ext>
            </a:extLst>
          </p:cNvPr>
          <p:cNvSpPr txBox="1">
            <a:spLocks/>
          </p:cNvSpPr>
          <p:nvPr/>
        </p:nvSpPr>
        <p:spPr bwMode="ltGray">
          <a:xfrm>
            <a:off x="1298449" y="31277979"/>
            <a:ext cx="7254276" cy="80183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365760" tIns="45720" rIns="365760" bIns="45720" rtlCol="0" anchor="ctr">
            <a:noAutofit/>
          </a:bodyPr>
          <a:lstStyle>
            <a:lvl1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5715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indent="-5715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Classical Skewed Top Corridors 1 - 3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22B16EC-F2D7-724B-B571-A8E87F0DBB7E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3158216" y="21029486"/>
            <a:ext cx="6003274" cy="621531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Non-Classical Skewed-Top Corridor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6E55F251-5FEE-4F44-B693-756E9EC737C4}"/>
              </a:ext>
            </a:extLst>
          </p:cNvPr>
          <p:cNvSpPr txBox="1">
            <a:spLocks/>
          </p:cNvSpPr>
          <p:nvPr/>
        </p:nvSpPr>
        <p:spPr bwMode="ltGray">
          <a:xfrm>
            <a:off x="12787708" y="5818694"/>
            <a:ext cx="7768004" cy="694633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365760" tIns="45720" rIns="365760" bIns="45720" rtlCol="0" anchor="ctr">
            <a:noAutofit/>
          </a:bodyPr>
          <a:lstStyle>
            <a:lvl1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5715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indent="-5715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Corridor Generating Function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V be a function accepting input from the set of natural numbers. It’s output lies within the set of points Z</a:t>
            </a:r>
            <a:r>
              <a:rPr 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x and y be values that lie within the corridor.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recursive formula for generating values in the corridor is:</a:t>
            </a:r>
          </a:p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V(x, y) = V(x-1, y-1) + V(x-1, y+1)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We’ve also noticed a relationship about the values in the corridors in certain restrictions: </a:t>
            </a:r>
          </a:p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2 &lt;= k &lt;= 2g,    V(k+1, k) = k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89E445F6-E6D4-9C49-8C7D-D50BFA1B7486}"/>
              </a:ext>
            </a:extLst>
          </p:cNvPr>
          <p:cNvSpPr txBox="1">
            <a:spLocks/>
          </p:cNvSpPr>
          <p:nvPr/>
        </p:nvSpPr>
        <p:spPr bwMode="ltGray">
          <a:xfrm>
            <a:off x="22116454" y="5818694"/>
            <a:ext cx="7768004" cy="694633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365760" tIns="45720" rIns="365760" bIns="45720" rtlCol="0" anchor="ctr">
            <a:noAutofit/>
          </a:bodyPr>
          <a:lstStyle>
            <a:lvl1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5715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indent="-5715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Corridor Diagonal Sequences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 the diagonal sequences of numbers in a one of the corridors. One will notice various intriguing patterns that appear on the diagonal. Some patterns are obvious to spot and others are slightly more difficult to notice. 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relationships that we’ve noticed on the diagonals are 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 Box 11">
            <a:extLst>
              <a:ext uri="{FF2B5EF4-FFF2-40B4-BE49-F238E27FC236}">
                <a16:creationId xmlns:a16="http://schemas.microsoft.com/office/drawing/2014/main" id="{4B9C9A91-4571-2941-A70D-19DF660A4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73256" y="15473012"/>
            <a:ext cx="7875639" cy="4012519"/>
          </a:xfrm>
          <a:prstGeom prst="rect">
            <a:avLst/>
          </a:prstGeom>
          <a:solidFill>
            <a:srgbClr val="FFFFFF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600" dirty="0" err="1">
                <a:effectLst/>
              </a:rPr>
              <a:t>Psudo</a:t>
            </a:r>
            <a:r>
              <a:rPr lang="en-US" sz="1600" dirty="0">
                <a:effectLst/>
              </a:rPr>
              <a:t> code goes in there</a:t>
            </a:r>
          </a:p>
        </p:txBody>
      </p:sp>
    </p:spTree>
    <p:extLst>
      <p:ext uri="{BB962C8B-B14F-4D97-AF65-F5344CB8AC3E}">
        <p14:creationId xmlns:p14="http://schemas.microsoft.com/office/powerpoint/2010/main" val="931198942"/>
      </p:ext>
    </p:extLst>
  </p:cSld>
  <p:clrMapOvr>
    <a:masterClrMapping/>
  </p:clrMapOvr>
</p:sld>
</file>

<file path=ppt/theme/theme1.xml><?xml version="1.0" encoding="utf-8"?>
<a:theme xmlns:a="http://schemas.openxmlformats.org/drawingml/2006/main" name="Science Poster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A3AC1795-03CA-4218-8E9C-394F2C72EB71}" vid="{9E91E023-53D0-48CE-AFD1-CE3DA49243D0}"/>
    </a:ext>
  </a:extLst>
</a:theme>
</file>

<file path=ppt/theme/theme2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1669352</Value>
      <Value>1669523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2013-01-21T10:18:00+00:00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ApprovalLog xmlns="4873beb7-5857-4685-be1f-d57550cc96cc" xsi:nil="true"/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TP104001342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875929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LocMarketGroupTiers2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Props1.xml><?xml version="1.0" encoding="utf-8"?>
<ds:datastoreItem xmlns:ds="http://schemas.openxmlformats.org/officeDocument/2006/customXml" ds:itemID="{99B7E175-EA31-4EB5-9BCC-A945A810367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1D71401-7A50-4150-9E41-8D26D4FD62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04C2ADE-A257-45E6-A8A8-A5CFC12AD2E8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tf04001343</Template>
  <TotalTime>0</TotalTime>
  <Words>334</Words>
  <Application>Microsoft Macintosh PowerPoint</Application>
  <PresentationFormat>Custom</PresentationFormat>
  <Paragraphs>61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Science Poster</vt:lpstr>
      <vt:lpstr>Toward an Understanding of Skewed Top Corridors</vt:lpstr>
    </vt:vector>
  </TitlesOfParts>
  <Manager/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2018-03-27T23:14:48Z</dcterms:created>
  <dcterms:modified xsi:type="dcterms:W3CDTF">2018-04-02T04:41:10Z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