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92" autoAdjust="0"/>
    <p:restoredTop sz="94660"/>
  </p:normalViewPr>
  <p:slideViewPr>
    <p:cSldViewPr snapToGrid="0">
      <p:cViewPr varScale="1">
        <p:scale>
          <a:sx n="31" d="100"/>
          <a:sy n="31" d="100"/>
        </p:scale>
        <p:origin x="-2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| Shaun Ault, Mathematics Department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03377" y="6063528"/>
            <a:ext cx="20080224" cy="9786072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is the set of all points Z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corridor.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the skewed-top corridor.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the variation of parameters?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the skewed-top corridors?</a:t>
            </a:r>
            <a:endParaRPr 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03377" y="16335250"/>
            <a:ext cx="19812002" cy="6924800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the following parameters: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boundary line slope = ½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value = 1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position = (0,1)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gap parameter to vary.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21662135" y="6063528"/>
            <a:ext cx="21352765" cy="11605040"/>
          </a:xfrm>
        </p:spPr>
        <p:txBody>
          <a:bodyPr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21662134" y="18360528"/>
            <a:ext cx="21352765" cy="8271540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…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they encode.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2288182" y="8343308"/>
            <a:ext cx="7592050" cy="8971298"/>
          </a:xfrm>
          <a:prstGeom prst="rect">
            <a:avLst/>
          </a:prstGeom>
          <a:solidFill>
            <a:srgbClr val="FFFFFF"/>
          </a:solidFill>
          <a:ln w="349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600" dirty="0" err="1">
                <a:effectLst/>
                <a:latin typeface="Courier New" panose="02070309020205020404" pitchFamily="49" charset="0"/>
              </a:rPr>
              <a:t>var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('g, s, D')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 </a:t>
            </a:r>
            <a:endParaRPr lang="en-US" sz="41300" dirty="0">
              <a:effectLst/>
            </a:endParaRPr>
          </a:p>
          <a:p>
            <a:r>
              <a:rPr lang="en-US" sz="1600" dirty="0" err="1">
                <a:effectLst/>
                <a:latin typeface="Courier New" panose="02070309020205020404" pitchFamily="49" charset="0"/>
              </a:rPr>
              <a:t>def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start_diag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(g, s, D):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y0 = 1 - 2*D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L0 = 2*g + D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if s == 0: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x = 0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y = y0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elif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s &gt; 0: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x = 2*g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y = 2*g - 2*D - 1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else: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print("Error")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return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return (x, y)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 </a:t>
            </a:r>
            <a:endParaRPr lang="en-US" sz="41300" dirty="0">
              <a:effectLst/>
            </a:endParaRPr>
          </a:p>
          <a:p>
            <a:r>
              <a:rPr lang="en-US" sz="1600" dirty="0" err="1">
                <a:effectLst/>
                <a:latin typeface="Courier New" panose="02070309020205020404" pitchFamily="49" charset="0"/>
              </a:rPr>
              <a:t>def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end_diag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(g, s, D):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y0 = 1 - 2*D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L0 = 2*g + D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if s == 0: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x = L0 - 1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y = y0 + L0 - 1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elif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s &gt; 0: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x = 2*g + D + 3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y = 2*g - D + 2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else: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print("Error")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return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return (x, y)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 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g = 2; s = 1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[ [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start_diag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(g, s, D),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end_diag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(g, s, D)] for D in range(5)]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 </a:t>
            </a:r>
            <a:endParaRPr lang="en-US" sz="41300" dirty="0">
              <a:effectLst/>
            </a:endParaRPr>
          </a:p>
          <a:p>
            <a:r>
              <a:rPr lang="en-US" sz="1600" dirty="0" err="1">
                <a:effectLst/>
                <a:latin typeface="Courier New" panose="02070309020205020404" pitchFamily="49" charset="0"/>
              </a:rPr>
              <a:t>end_diag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(1, 0, 0)</a:t>
            </a:r>
            <a:endParaRPr lang="en-US" sz="41300" dirty="0">
              <a:effectLst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2816215" y="8343307"/>
            <a:ext cx="8892224" cy="8676331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600" dirty="0">
                <a:effectLst/>
                <a:latin typeface="Courier New" panose="02070309020205020404" pitchFamily="49" charset="0"/>
              </a:rPr>
              <a:t>public static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[][]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makeArray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n,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g,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a,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m)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[][] array = new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[g + ((n + 1) / 2)][n];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array[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a][0] = 1;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array[(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g) - 1][0] = -1;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rowneg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=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g) - 2;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for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col = 1; col &lt; array[0].length; col++)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if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rowneg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== -1)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break;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array[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rowneg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][col] = -1;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if (col % m == 0)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rowneg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-= 1;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for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col = 1; col &lt;= array[0].length - 1; col++)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for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row =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- 1; (array[row][col] != -1); row--)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if ((row == 0))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array[row][col] = 0;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break;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if (row ==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- 1)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array[row][col] = array[row - 1][col - 1];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} else if (array[row - 1][col - 1] == -1)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array[row][col] = array[row + 1][col - 1];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} else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array[row][col] = array[row - 1][col - 1] </a:t>
            </a:r>
            <a:endParaRPr lang="en-US" sz="1600" dirty="0">
              <a:effectLst/>
            </a:endParaRPr>
          </a:p>
          <a:p>
            <a:pPr indent="457200"/>
            <a:r>
              <a:rPr lang="en-US" sz="1600" dirty="0">
                <a:effectLst/>
                <a:latin typeface="Courier New" panose="02070309020205020404" pitchFamily="49" charset="0"/>
              </a:rPr>
              <a:t>      + array[row + 1][col - 1];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return array;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}</a:t>
            </a:r>
            <a:endParaRPr lang="en-US" sz="16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7" y="23692295"/>
            <a:ext cx="7696200" cy="124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77" y="25143451"/>
            <a:ext cx="769620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7" y="26998277"/>
            <a:ext cx="769620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714" y="23805188"/>
            <a:ext cx="8496300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9564" y="25493327"/>
            <a:ext cx="8553450" cy="1504950"/>
          </a:xfrm>
          <a:prstGeom prst="rect">
            <a:avLst/>
          </a:prstGeom>
        </p:spPr>
      </p:pic>
      <p:sp>
        <p:nvSpPr>
          <p:cNvPr id="16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22860000" y="27905842"/>
            <a:ext cx="10559845" cy="331170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I’d like to put more graphics down here depicting the corridors made in </a:t>
            </a:r>
            <a:r>
              <a:rPr lang="en-US" sz="4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possible..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26521903" y="15048825"/>
            <a:ext cx="9995104" cy="266277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things to fix here, not sure if I would include this python code because it’s not done yet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032661" y="27779327"/>
            <a:ext cx="10559845" cy="331170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sure if these are good enough to include.. They are just terminal output from the original program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482</Words>
  <Application>Microsoft Office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2018-03-28T01:06:09Z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