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25"/>
  </p:notesMasterIdLst>
  <p:handoutMasterIdLst>
    <p:handoutMasterId r:id="rId26"/>
  </p:handoutMasterIdLst>
  <p:sldIdLst>
    <p:sldId id="334" r:id="rId5"/>
    <p:sldId id="350" r:id="rId6"/>
    <p:sldId id="342" r:id="rId7"/>
    <p:sldId id="361" r:id="rId8"/>
    <p:sldId id="362" r:id="rId9"/>
    <p:sldId id="316" r:id="rId10"/>
    <p:sldId id="337" r:id="rId11"/>
    <p:sldId id="351" r:id="rId12"/>
    <p:sldId id="346" r:id="rId13"/>
    <p:sldId id="343" r:id="rId14"/>
    <p:sldId id="336" r:id="rId15"/>
    <p:sldId id="353" r:id="rId16"/>
    <p:sldId id="354" r:id="rId17"/>
    <p:sldId id="355" r:id="rId18"/>
    <p:sldId id="356" r:id="rId19"/>
    <p:sldId id="357" r:id="rId20"/>
    <p:sldId id="358" r:id="rId21"/>
    <p:sldId id="359" r:id="rId22"/>
    <p:sldId id="360" r:id="rId23"/>
    <p:sldId id="34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60" d="100"/>
          <a:sy n="60" d="100"/>
        </p:scale>
        <p:origin x="840" y="48"/>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8/24/2024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1531547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599593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920396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3214053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1186737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1209204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1726057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18</a:t>
            </a:fld>
            <a:endParaRPr lang="en-US" dirty="0"/>
          </a:p>
        </p:txBody>
      </p:sp>
    </p:spTree>
    <p:extLst>
      <p:ext uri="{BB962C8B-B14F-4D97-AF65-F5344CB8AC3E}">
        <p14:creationId xmlns:p14="http://schemas.microsoft.com/office/powerpoint/2010/main" val="3091640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19</a:t>
            </a:fld>
            <a:endParaRPr lang="en-US" dirty="0"/>
          </a:p>
        </p:txBody>
      </p:sp>
    </p:spTree>
    <p:extLst>
      <p:ext uri="{BB962C8B-B14F-4D97-AF65-F5344CB8AC3E}">
        <p14:creationId xmlns:p14="http://schemas.microsoft.com/office/powerpoint/2010/main" val="243581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804695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20</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133698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73492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690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283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s://www.linkedin.com/in/joshua-wattay-450a32b1/" TargetMode="External"/><Relationship Id="rId3" Type="http://schemas.openxmlformats.org/officeDocument/2006/relationships/image" Target="../media/image12.png"/><Relationship Id="rId7"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hyperlink" Target="https://public.tableau.com/app/profile/josh.wattay/vizzes" TargetMode="External"/><Relationship Id="rId11" Type="http://schemas.openxmlformats.org/officeDocument/2006/relationships/image" Target="../media/image16.jpg"/><Relationship Id="rId5" Type="http://schemas.openxmlformats.org/officeDocument/2006/relationships/image" Target="../media/image13.png"/><Relationship Id="rId10" Type="http://schemas.openxmlformats.org/officeDocument/2006/relationships/hyperlink" Target="mailto:jawattay@gmail.com" TargetMode="External"/><Relationship Id="rId4" Type="http://schemas.openxmlformats.org/officeDocument/2006/relationships/hyperlink" Target="https://github.com/jawattay" TargetMode="External"/><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ecad.eu/"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www.dropbox.com/scl/fo/pssa4lwgdbi0ph65rgxvf/AIgGM-g0GegGuaUd1FygtGk?rlkey=r9bz42ndb5n8jxkslcwh8awup&amp;st=4zdy5sd7&amp;dl=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a:lstStyle/>
          <a:p>
            <a:r>
              <a:rPr lang="en-US" dirty="0" err="1">
                <a:latin typeface="+mn-lt"/>
              </a:rPr>
              <a:t>Climatewins</a:t>
            </a:r>
            <a:r>
              <a:rPr lang="en-US" dirty="0">
                <a:latin typeface="+mn-lt"/>
              </a:rPr>
              <a:t> </a:t>
            </a:r>
            <a:br>
              <a:rPr lang="en-US" dirty="0">
                <a:latin typeface="+mn-lt"/>
              </a:rPr>
            </a:br>
            <a:r>
              <a:rPr lang="en-US" dirty="0">
                <a:latin typeface="+mn-lt"/>
              </a:rPr>
              <a:t>machine learning </a:t>
            </a:r>
            <a:br>
              <a:rPr lang="en-US" dirty="0">
                <a:latin typeface="+mn-lt"/>
              </a:rPr>
            </a:br>
            <a:r>
              <a:rPr lang="en-US" dirty="0">
                <a:latin typeface="+mn-lt"/>
              </a:rPr>
              <a:t>interim report</a:t>
            </a:r>
          </a:p>
        </p:txBody>
      </p:sp>
      <p:sp>
        <p:nvSpPr>
          <p:cNvPr id="3" name="TextBox 2">
            <a:extLst>
              <a:ext uri="{FF2B5EF4-FFF2-40B4-BE49-F238E27FC236}">
                <a16:creationId xmlns:a16="http://schemas.microsoft.com/office/drawing/2014/main" id="{FCA93D87-441A-2291-08C2-C76F5EF67B0C}"/>
              </a:ext>
            </a:extLst>
          </p:cNvPr>
          <p:cNvSpPr txBox="1"/>
          <p:nvPr/>
        </p:nvSpPr>
        <p:spPr>
          <a:xfrm>
            <a:off x="7549116" y="5050826"/>
            <a:ext cx="5071730" cy="830997"/>
          </a:xfrm>
          <a:prstGeom prst="rect">
            <a:avLst/>
          </a:prstGeom>
          <a:noFill/>
        </p:spPr>
        <p:txBody>
          <a:bodyPr wrap="square" rtlCol="0">
            <a:spAutoFit/>
          </a:bodyPr>
          <a:lstStyle/>
          <a:p>
            <a:r>
              <a:rPr lang="en-US" sz="2400" dirty="0">
                <a:solidFill>
                  <a:schemeClr val="bg1"/>
                </a:solidFill>
              </a:rPr>
              <a:t>Presented by Josh Wattay</a:t>
            </a:r>
          </a:p>
          <a:p>
            <a:r>
              <a:rPr lang="en-US" sz="2400" dirty="0">
                <a:solidFill>
                  <a:schemeClr val="bg1"/>
                </a:solidFill>
              </a:rPr>
              <a:t>August 19, 2024</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p:txBody>
          <a:bodyPr/>
          <a:lstStyle/>
          <a:p>
            <a:r>
              <a:rPr lang="en-US" dirty="0"/>
              <a:t>Optimization techniques</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p:txBody>
          <a:bodyPr>
            <a:normAutofit/>
          </a:bodyPr>
          <a:lstStyle/>
          <a:p>
            <a:r>
              <a:rPr lang="en-US" dirty="0"/>
              <a:t>Gradient Descent Method</a:t>
            </a:r>
          </a:p>
          <a:p>
            <a:endParaRPr lang="en-US" dirty="0"/>
          </a:p>
        </p:txBody>
      </p:sp>
      <p:pic>
        <p:nvPicPr>
          <p:cNvPr id="6" name="Picture Placeholder 21" descr="Mountains under near dusk sky">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p:pic>
      <p:sp>
        <p:nvSpPr>
          <p:cNvPr id="5" name="TextBox 4">
            <a:extLst>
              <a:ext uri="{FF2B5EF4-FFF2-40B4-BE49-F238E27FC236}">
                <a16:creationId xmlns:a16="http://schemas.microsoft.com/office/drawing/2014/main" id="{E2CE05F3-37BF-DF72-91BD-31A717090B67}"/>
              </a:ext>
            </a:extLst>
          </p:cNvPr>
          <p:cNvSpPr txBox="1"/>
          <p:nvPr/>
        </p:nvSpPr>
        <p:spPr>
          <a:xfrm>
            <a:off x="1467293" y="3205313"/>
            <a:ext cx="6911163" cy="2862322"/>
          </a:xfrm>
          <a:prstGeom prst="rect">
            <a:avLst/>
          </a:prstGeom>
          <a:noFill/>
        </p:spPr>
        <p:txBody>
          <a:bodyPr wrap="square" rtlCol="0">
            <a:spAutoFit/>
          </a:bodyPr>
          <a:lstStyle/>
          <a:p>
            <a:r>
              <a:rPr lang="en-US" b="0" i="0" dirty="0">
                <a:solidFill>
                  <a:schemeClr val="bg1"/>
                </a:solidFill>
                <a:effectLst/>
              </a:rPr>
              <a:t>The gradient descent algorithm was used to optimize this data set. Gradient descent is a simple technique for finding a local minimum (or valley) that can be applied to both linear and nonlinear cases. </a:t>
            </a:r>
          </a:p>
          <a:p>
            <a:endParaRPr lang="en-US" b="0" i="0" dirty="0">
              <a:solidFill>
                <a:schemeClr val="bg1"/>
              </a:solidFill>
              <a:effectLst/>
            </a:endParaRPr>
          </a:p>
          <a:p>
            <a:r>
              <a:rPr lang="en-US" dirty="0">
                <a:solidFill>
                  <a:schemeClr val="bg1"/>
                </a:solidFill>
              </a:rPr>
              <a:t>We </a:t>
            </a:r>
            <a:r>
              <a:rPr lang="en-US" b="0" i="0" dirty="0">
                <a:solidFill>
                  <a:schemeClr val="bg1"/>
                </a:solidFill>
                <a:effectLst/>
              </a:rPr>
              <a:t>leveraged gradient descent to minimize the error by adjusting the number of iterations and the step size (alpha), which were varied as needed. By tuning the theta0 and theta1 parameters, as well as the number of iterations and step size, we were able to achieve a result very close to 0.</a:t>
            </a:r>
            <a:endParaRPr lang="en-US" dirty="0">
              <a:solidFill>
                <a:schemeClr val="bg1"/>
              </a:solidFill>
            </a:endParaRPr>
          </a:p>
        </p:txBody>
      </p:sp>
    </p:spTree>
    <p:extLst>
      <p:ext uri="{BB962C8B-B14F-4D97-AF65-F5344CB8AC3E}">
        <p14:creationId xmlns:p14="http://schemas.microsoft.com/office/powerpoint/2010/main" val="396275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429015" y="1097280"/>
            <a:ext cx="10302240" cy="1852046"/>
          </a:xfrm>
        </p:spPr>
        <p:txBody>
          <a:bodyPr/>
          <a:lstStyle/>
          <a:p>
            <a:r>
              <a:rPr lang="en-US" dirty="0"/>
              <a:t>Gradient descent results</a:t>
            </a:r>
          </a:p>
        </p:txBody>
      </p:sp>
      <p:graphicFrame>
        <p:nvGraphicFramePr>
          <p:cNvPr id="5" name="Table 4">
            <a:extLst>
              <a:ext uri="{FF2B5EF4-FFF2-40B4-BE49-F238E27FC236}">
                <a16:creationId xmlns:a16="http://schemas.microsoft.com/office/drawing/2014/main" id="{7F1117E7-1B15-E432-543C-7027B831D195}"/>
              </a:ext>
            </a:extLst>
          </p:cNvPr>
          <p:cNvGraphicFramePr>
            <a:graphicFrameLocks noGrp="1"/>
          </p:cNvGraphicFramePr>
          <p:nvPr>
            <p:extLst>
              <p:ext uri="{D42A27DB-BD31-4B8C-83A1-F6EECF244321}">
                <p14:modId xmlns:p14="http://schemas.microsoft.com/office/powerpoint/2010/main" val="3826276984"/>
              </p:ext>
            </p:extLst>
          </p:nvPr>
        </p:nvGraphicFramePr>
        <p:xfrm>
          <a:off x="1573619" y="4676422"/>
          <a:ext cx="9335386" cy="1852050"/>
        </p:xfrm>
        <a:graphic>
          <a:graphicData uri="http://schemas.openxmlformats.org/drawingml/2006/table">
            <a:tbl>
              <a:tblPr firstRow="1" firstCol="1" bandRow="1">
                <a:tableStyleId>{9DCAF9ED-07DC-4A11-8D7F-57B35C25682E}</a:tableStyleId>
              </a:tblPr>
              <a:tblGrid>
                <a:gridCol w="1555565">
                  <a:extLst>
                    <a:ext uri="{9D8B030D-6E8A-4147-A177-3AD203B41FA5}">
                      <a16:colId xmlns:a16="http://schemas.microsoft.com/office/drawing/2014/main" val="175792122"/>
                    </a:ext>
                  </a:extLst>
                </a:gridCol>
                <a:gridCol w="1555565">
                  <a:extLst>
                    <a:ext uri="{9D8B030D-6E8A-4147-A177-3AD203B41FA5}">
                      <a16:colId xmlns:a16="http://schemas.microsoft.com/office/drawing/2014/main" val="2639772147"/>
                    </a:ext>
                  </a:extLst>
                </a:gridCol>
                <a:gridCol w="1555565">
                  <a:extLst>
                    <a:ext uri="{9D8B030D-6E8A-4147-A177-3AD203B41FA5}">
                      <a16:colId xmlns:a16="http://schemas.microsoft.com/office/drawing/2014/main" val="1809281315"/>
                    </a:ext>
                  </a:extLst>
                </a:gridCol>
                <a:gridCol w="1555565">
                  <a:extLst>
                    <a:ext uri="{9D8B030D-6E8A-4147-A177-3AD203B41FA5}">
                      <a16:colId xmlns:a16="http://schemas.microsoft.com/office/drawing/2014/main" val="2555075313"/>
                    </a:ext>
                  </a:extLst>
                </a:gridCol>
                <a:gridCol w="1556563">
                  <a:extLst>
                    <a:ext uri="{9D8B030D-6E8A-4147-A177-3AD203B41FA5}">
                      <a16:colId xmlns:a16="http://schemas.microsoft.com/office/drawing/2014/main" val="2890611285"/>
                    </a:ext>
                  </a:extLst>
                </a:gridCol>
                <a:gridCol w="1556563">
                  <a:extLst>
                    <a:ext uri="{9D8B030D-6E8A-4147-A177-3AD203B41FA5}">
                      <a16:colId xmlns:a16="http://schemas.microsoft.com/office/drawing/2014/main" val="544719330"/>
                    </a:ext>
                  </a:extLst>
                </a:gridCol>
              </a:tblGrid>
              <a:tr h="185205">
                <a:tc>
                  <a:txBody>
                    <a:bodyPr/>
                    <a:lstStyle/>
                    <a:p>
                      <a:pPr marL="0" marR="0" algn="ctr">
                        <a:lnSpc>
                          <a:spcPct val="107000"/>
                        </a:lnSpc>
                        <a:spcBef>
                          <a:spcPts val="0"/>
                        </a:spcBef>
                        <a:spcAft>
                          <a:spcPts val="0"/>
                        </a:spcAft>
                      </a:pPr>
                      <a:r>
                        <a:rPr lang="en-US" sz="1100">
                          <a:effectLst/>
                        </a:rPr>
                        <a:t>Weather Station</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Year</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Theta0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Theta1</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Iterations</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Step Size</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5720876"/>
                  </a:ext>
                </a:extLst>
              </a:tr>
              <a:tr h="185205">
                <a:tc>
                  <a:txBody>
                    <a:bodyPr/>
                    <a:lstStyle/>
                    <a:p>
                      <a:pPr marL="0" marR="0">
                        <a:lnSpc>
                          <a:spcPct val="107000"/>
                        </a:lnSpc>
                        <a:spcBef>
                          <a:spcPts val="0"/>
                        </a:spcBef>
                        <a:spcAft>
                          <a:spcPts val="0"/>
                        </a:spcAft>
                      </a:pPr>
                      <a:r>
                        <a:rPr lang="en-US" sz="1100">
                          <a:effectLst/>
                        </a:rPr>
                        <a:t>Roma</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1960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174955"/>
                  </a:ext>
                </a:extLst>
              </a:tr>
              <a:tr h="185205">
                <a:tc>
                  <a:txBody>
                    <a:bodyPr/>
                    <a:lstStyle/>
                    <a:p>
                      <a:pPr marL="0" marR="0">
                        <a:lnSpc>
                          <a:spcPct val="107000"/>
                        </a:lnSpc>
                        <a:spcBef>
                          <a:spcPts val="0"/>
                        </a:spcBef>
                        <a:spcAft>
                          <a:spcPts val="0"/>
                        </a:spcAft>
                      </a:pPr>
                      <a:r>
                        <a:rPr lang="en-US" sz="1100">
                          <a:effectLst/>
                        </a:rPr>
                        <a:t>Roma</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1985</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5178374"/>
                  </a:ext>
                </a:extLst>
              </a:tr>
              <a:tr h="185205">
                <a:tc>
                  <a:txBody>
                    <a:bodyPr/>
                    <a:lstStyle/>
                    <a:p>
                      <a:pPr marL="0" marR="0">
                        <a:lnSpc>
                          <a:spcPct val="107000"/>
                        </a:lnSpc>
                        <a:spcBef>
                          <a:spcPts val="0"/>
                        </a:spcBef>
                        <a:spcAft>
                          <a:spcPts val="0"/>
                        </a:spcAft>
                      </a:pPr>
                      <a:r>
                        <a:rPr lang="en-US" sz="1100">
                          <a:effectLst/>
                        </a:rPr>
                        <a:t>Roma</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2000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8384429"/>
                  </a:ext>
                </a:extLst>
              </a:tr>
              <a:tr h="185205">
                <a:tc>
                  <a:txBody>
                    <a:bodyPr/>
                    <a:lstStyle/>
                    <a:p>
                      <a:pPr marL="0" marR="0">
                        <a:lnSpc>
                          <a:spcPct val="107000"/>
                        </a:lnSpc>
                        <a:spcBef>
                          <a:spcPts val="0"/>
                        </a:spcBef>
                        <a:spcAft>
                          <a:spcPts val="0"/>
                        </a:spcAft>
                      </a:pPr>
                      <a:r>
                        <a:rPr lang="en-US" sz="1100">
                          <a:effectLst/>
                        </a:rPr>
                        <a:t>Budapest</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1960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890551"/>
                  </a:ext>
                </a:extLst>
              </a:tr>
              <a:tr h="185205">
                <a:tc>
                  <a:txBody>
                    <a:bodyPr/>
                    <a:lstStyle/>
                    <a:p>
                      <a:pPr marL="0" marR="0">
                        <a:lnSpc>
                          <a:spcPct val="107000"/>
                        </a:lnSpc>
                        <a:spcBef>
                          <a:spcPts val="0"/>
                        </a:spcBef>
                        <a:spcAft>
                          <a:spcPts val="0"/>
                        </a:spcAft>
                      </a:pPr>
                      <a:r>
                        <a:rPr lang="en-US" sz="1100">
                          <a:effectLst/>
                        </a:rPr>
                        <a:t>Budapest</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1985</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7681725"/>
                  </a:ext>
                </a:extLst>
              </a:tr>
              <a:tr h="185205">
                <a:tc>
                  <a:txBody>
                    <a:bodyPr/>
                    <a:lstStyle/>
                    <a:p>
                      <a:pPr marL="0" marR="0">
                        <a:lnSpc>
                          <a:spcPct val="107000"/>
                        </a:lnSpc>
                        <a:spcBef>
                          <a:spcPts val="0"/>
                        </a:spcBef>
                        <a:spcAft>
                          <a:spcPts val="0"/>
                        </a:spcAft>
                      </a:pPr>
                      <a:r>
                        <a:rPr lang="en-US" sz="1100">
                          <a:effectLst/>
                        </a:rPr>
                        <a:t>Budapest</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2000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7313978"/>
                  </a:ext>
                </a:extLst>
              </a:tr>
              <a:tr h="185205">
                <a:tc>
                  <a:txBody>
                    <a:bodyPr/>
                    <a:lstStyle/>
                    <a:p>
                      <a:pPr marL="0" marR="0">
                        <a:lnSpc>
                          <a:spcPct val="107000"/>
                        </a:lnSpc>
                        <a:spcBef>
                          <a:spcPts val="0"/>
                        </a:spcBef>
                        <a:spcAft>
                          <a:spcPts val="0"/>
                        </a:spcAft>
                      </a:pPr>
                      <a:r>
                        <a:rPr lang="en-US" sz="1100">
                          <a:effectLst/>
                        </a:rPr>
                        <a:t>Oslo</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1960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8176396"/>
                  </a:ext>
                </a:extLst>
              </a:tr>
              <a:tr h="185205">
                <a:tc>
                  <a:txBody>
                    <a:bodyPr/>
                    <a:lstStyle/>
                    <a:p>
                      <a:pPr marL="0" marR="0">
                        <a:lnSpc>
                          <a:spcPct val="107000"/>
                        </a:lnSpc>
                        <a:spcBef>
                          <a:spcPts val="0"/>
                        </a:spcBef>
                        <a:spcAft>
                          <a:spcPts val="0"/>
                        </a:spcAft>
                      </a:pPr>
                      <a:r>
                        <a:rPr lang="en-US" sz="1100">
                          <a:effectLst/>
                        </a:rPr>
                        <a:t>Oslo</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1985</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5500716"/>
                  </a:ext>
                </a:extLst>
              </a:tr>
              <a:tr h="185205">
                <a:tc>
                  <a:txBody>
                    <a:bodyPr/>
                    <a:lstStyle/>
                    <a:p>
                      <a:pPr marL="0" marR="0">
                        <a:lnSpc>
                          <a:spcPct val="107000"/>
                        </a:lnSpc>
                        <a:spcBef>
                          <a:spcPts val="0"/>
                        </a:spcBef>
                        <a:spcAft>
                          <a:spcPts val="0"/>
                        </a:spcAft>
                      </a:pPr>
                      <a:r>
                        <a:rPr lang="en-US" sz="1100">
                          <a:effectLst/>
                        </a:rPr>
                        <a:t>Oslo</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2000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a:t>
                      </a:r>
                      <a:endParaRPr lang="en-US" sz="1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0.1</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8997645"/>
                  </a:ext>
                </a:extLst>
              </a:tr>
            </a:tbl>
          </a:graphicData>
        </a:graphic>
      </p:graphicFrame>
      <p:pic>
        <p:nvPicPr>
          <p:cNvPr id="6" name="Picture 5" descr="A graph of a function&#10;&#10;Description automatically generated with medium confidence">
            <a:extLst>
              <a:ext uri="{FF2B5EF4-FFF2-40B4-BE49-F238E27FC236}">
                <a16:creationId xmlns:a16="http://schemas.microsoft.com/office/drawing/2014/main" id="{254DFB3C-5DB2-F40D-1D2B-D15CECCF4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580" y="2075498"/>
            <a:ext cx="2849264" cy="2342154"/>
          </a:xfrm>
          <a:prstGeom prst="rect">
            <a:avLst/>
          </a:prstGeom>
        </p:spPr>
      </p:pic>
      <p:pic>
        <p:nvPicPr>
          <p:cNvPr id="8" name="Picture 7" descr="A graph of values and loss&#10;&#10;Description automatically generated">
            <a:extLst>
              <a:ext uri="{FF2B5EF4-FFF2-40B4-BE49-F238E27FC236}">
                <a16:creationId xmlns:a16="http://schemas.microsoft.com/office/drawing/2014/main" id="{B56744DE-2E77-B73C-F01D-83279E058E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619" y="2071173"/>
            <a:ext cx="3028950" cy="2317115"/>
          </a:xfrm>
          <a:prstGeom prst="rect">
            <a:avLst/>
          </a:prstGeom>
        </p:spPr>
      </p:pic>
      <p:sp>
        <p:nvSpPr>
          <p:cNvPr id="9" name="TextBox 8">
            <a:extLst>
              <a:ext uri="{FF2B5EF4-FFF2-40B4-BE49-F238E27FC236}">
                <a16:creationId xmlns:a16="http://schemas.microsoft.com/office/drawing/2014/main" id="{4334E60A-DA4F-7FBE-46D8-C3A7B2F3853F}"/>
              </a:ext>
            </a:extLst>
          </p:cNvPr>
          <p:cNvSpPr txBox="1"/>
          <p:nvPr/>
        </p:nvSpPr>
        <p:spPr>
          <a:xfrm>
            <a:off x="8172798" y="2863804"/>
            <a:ext cx="3168502" cy="646331"/>
          </a:xfrm>
          <a:prstGeom prst="rect">
            <a:avLst/>
          </a:prstGeom>
          <a:noFill/>
        </p:spPr>
        <p:txBody>
          <a:bodyPr wrap="square" rtlCol="0">
            <a:spAutoFit/>
          </a:bodyPr>
          <a:lstStyle/>
          <a:p>
            <a:r>
              <a:rPr lang="en-US" dirty="0"/>
              <a:t>Example of Gradient Descent Results : Oslo 1960</a:t>
            </a:r>
          </a:p>
        </p:txBody>
      </p:sp>
    </p:spTree>
    <p:extLst>
      <p:ext uri="{BB962C8B-B14F-4D97-AF65-F5344CB8AC3E}">
        <p14:creationId xmlns:p14="http://schemas.microsoft.com/office/powerpoint/2010/main" val="374916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4497573" y="289206"/>
            <a:ext cx="7498080" cy="612435"/>
          </a:xfrm>
        </p:spPr>
        <p:txBody>
          <a:bodyPr/>
          <a:lstStyle/>
          <a:p>
            <a:r>
              <a:rPr lang="en-US" dirty="0"/>
              <a:t>accuracy</a:t>
            </a:r>
          </a:p>
        </p:txBody>
      </p:sp>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754913" y="1273781"/>
            <a:ext cx="10834576" cy="4808042"/>
          </a:xfrm>
        </p:spPr>
        <p:txBody>
          <a:bodyPr/>
          <a:lstStyle/>
          <a:p>
            <a:pPr algn="l"/>
            <a:r>
              <a:rPr lang="en-US" sz="2000" i="1" u="none" strike="noStrike" baseline="0" dirty="0">
                <a:solidFill>
                  <a:srgbClr val="000000"/>
                </a:solidFill>
                <a:latin typeface="Roboto-Regular"/>
              </a:rPr>
              <a:t>Three supervised machine learning models (K Nearest Neighbor (KNN), Decision Tree (DT), and Artificial Neural Networks (ANN) were introduced in order to determine the most accurate model for the data.</a:t>
            </a:r>
          </a:p>
          <a:p>
            <a:pPr algn="l"/>
            <a:endParaRPr lang="en-US" sz="2000" u="none" strike="noStrike" baseline="0" dirty="0">
              <a:solidFill>
                <a:srgbClr val="000000"/>
              </a:solidFill>
              <a:latin typeface="Roboto-Regular"/>
            </a:endParaRPr>
          </a:p>
          <a:p>
            <a:pPr marL="0" marR="0">
              <a:lnSpc>
                <a:spcPct val="107000"/>
              </a:lnSpc>
              <a:spcBef>
                <a:spcPts val="0"/>
              </a:spcBef>
              <a:spcAft>
                <a:spcPts val="800"/>
              </a:spcAft>
            </a:pPr>
            <a:r>
              <a:rPr lang="en-US" sz="2000" dirty="0">
                <a:effectLst/>
                <a:ea typeface="Aptos" panose="020B0004020202020204" pitchFamily="34" charset="0"/>
                <a:cs typeface="Times New Roman" panose="02020603050405020304" pitchFamily="18" charset="0"/>
              </a:rPr>
              <a:t>The K Nearest Neighbor method has been the most accurate model for predicting pleasant weather conditions at this point in the testing. </a:t>
            </a:r>
          </a:p>
          <a:p>
            <a:pPr marL="0" marR="0">
              <a:lnSpc>
                <a:spcPct val="107000"/>
              </a:lnSpc>
              <a:spcBef>
                <a:spcPts val="0"/>
              </a:spcBef>
              <a:spcAft>
                <a:spcPts val="800"/>
              </a:spcAft>
            </a:pPr>
            <a:r>
              <a:rPr lang="en-US" sz="2000" dirty="0">
                <a:effectLst/>
                <a:ea typeface="Aptos" panose="020B0004020202020204" pitchFamily="34" charset="0"/>
                <a:cs typeface="Times New Roman" panose="02020603050405020304" pitchFamily="18" charset="0"/>
              </a:rPr>
              <a:t>The </a:t>
            </a:r>
            <a:r>
              <a:rPr lang="en-US" sz="2000" dirty="0" err="1">
                <a:effectLst/>
                <a:ea typeface="Aptos" panose="020B0004020202020204" pitchFamily="34" charset="0"/>
                <a:cs typeface="Times New Roman" panose="02020603050405020304" pitchFamily="18" charset="0"/>
              </a:rPr>
              <a:t>Sonnblick</a:t>
            </a:r>
            <a:r>
              <a:rPr lang="en-US" sz="2000" dirty="0">
                <a:effectLst/>
                <a:ea typeface="Aptos" panose="020B0004020202020204" pitchFamily="34" charset="0"/>
                <a:cs typeface="Times New Roman" panose="02020603050405020304" pitchFamily="18" charset="0"/>
              </a:rPr>
              <a:t> weather station has been overfitted with 100% accuracy. I believe this is due to the location of the weather station being on the top of the Austrian Alps. This is the only station with 100% accuracy at the moment. </a:t>
            </a:r>
          </a:p>
          <a:p>
            <a:pPr marL="0" marR="0">
              <a:lnSpc>
                <a:spcPct val="107000"/>
              </a:lnSpc>
              <a:spcBef>
                <a:spcPts val="0"/>
              </a:spcBef>
              <a:spcAft>
                <a:spcPts val="800"/>
              </a:spcAft>
            </a:pPr>
            <a:r>
              <a:rPr lang="en-US" sz="2000" dirty="0">
                <a:effectLst/>
                <a:ea typeface="Aptos" panose="020B0004020202020204" pitchFamily="34" charset="0"/>
                <a:cs typeface="Times New Roman" panose="02020603050405020304" pitchFamily="18" charset="0"/>
              </a:rPr>
              <a:t>The absence of Precipitation, Cloud Cover, and Wind Speed may have an impact on the accuracy of the model. For example, if the temperature is within what the model considers to be a pleasant range, but on that same date there was 3” of rainfall, then the model is not accounting for that variable and predicting that this day is pleasant, even though it was not due to the rain.</a:t>
            </a:r>
          </a:p>
          <a:p>
            <a:pPr algn="l"/>
            <a:endParaRPr lang="en-US" sz="2300" b="1" i="0" u="none" strike="noStrike" baseline="0" dirty="0">
              <a:solidFill>
                <a:srgbClr val="000000"/>
              </a:solidFill>
              <a:latin typeface="Roboto-Regular"/>
            </a:endParaRPr>
          </a:p>
        </p:txBody>
      </p:sp>
    </p:spTree>
    <p:extLst>
      <p:ext uri="{BB962C8B-B14F-4D97-AF65-F5344CB8AC3E}">
        <p14:creationId xmlns:p14="http://schemas.microsoft.com/office/powerpoint/2010/main" val="412374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1312058" y="161615"/>
            <a:ext cx="10087699" cy="635827"/>
          </a:xfrm>
        </p:spPr>
        <p:txBody>
          <a:bodyPr anchor="b">
            <a:normAutofit/>
          </a:bodyPr>
          <a:lstStyle/>
          <a:p>
            <a:r>
              <a:rPr lang="en-US" dirty="0"/>
              <a:t>K Nearest Neighbor (KNN)</a:t>
            </a:r>
          </a:p>
        </p:txBody>
      </p:sp>
      <p:pic>
        <p:nvPicPr>
          <p:cNvPr id="5" name="Picture 4" descr="A screenshot of a computer screen&#10;&#10;Description automatically generated">
            <a:extLst>
              <a:ext uri="{FF2B5EF4-FFF2-40B4-BE49-F238E27FC236}">
                <a16:creationId xmlns:a16="http://schemas.microsoft.com/office/drawing/2014/main" id="{2703DECD-66DA-DF6A-EB06-6E47690D282B}"/>
              </a:ext>
            </a:extLst>
          </p:cNvPr>
          <p:cNvPicPr>
            <a:picLocks noChangeAspect="1"/>
          </p:cNvPicPr>
          <p:nvPr/>
        </p:nvPicPr>
        <p:blipFill>
          <a:blip r:embed="rId3"/>
          <a:stretch>
            <a:fillRect/>
          </a:stretch>
        </p:blipFill>
        <p:spPr>
          <a:xfrm>
            <a:off x="2010157" y="1190846"/>
            <a:ext cx="8623135" cy="5324785"/>
          </a:xfrm>
          <a:prstGeom prst="rect">
            <a:avLst/>
          </a:prstGeom>
          <a:noFill/>
        </p:spPr>
      </p:pic>
    </p:spTree>
    <p:extLst>
      <p:ext uri="{BB962C8B-B14F-4D97-AF65-F5344CB8AC3E}">
        <p14:creationId xmlns:p14="http://schemas.microsoft.com/office/powerpoint/2010/main" val="23352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1280160" y="640080"/>
            <a:ext cx="10087699" cy="1280160"/>
          </a:xfrm>
        </p:spPr>
        <p:txBody>
          <a:bodyPr anchor="b">
            <a:normAutofit/>
          </a:bodyPr>
          <a:lstStyle/>
          <a:p>
            <a:r>
              <a:rPr lang="en-US" dirty="0"/>
              <a:t>K Nearest Neighbor (KNN)</a:t>
            </a:r>
          </a:p>
        </p:txBody>
      </p:sp>
      <p:graphicFrame>
        <p:nvGraphicFramePr>
          <p:cNvPr id="2" name="Table 1">
            <a:extLst>
              <a:ext uri="{FF2B5EF4-FFF2-40B4-BE49-F238E27FC236}">
                <a16:creationId xmlns:a16="http://schemas.microsoft.com/office/drawing/2014/main" id="{8F363D65-2919-E7F8-6D1E-3239DAAC2792}"/>
              </a:ext>
            </a:extLst>
          </p:cNvPr>
          <p:cNvGraphicFramePr>
            <a:graphicFrameLocks noGrp="1"/>
          </p:cNvGraphicFramePr>
          <p:nvPr>
            <p:extLst>
              <p:ext uri="{D42A27DB-BD31-4B8C-83A1-F6EECF244321}">
                <p14:modId xmlns:p14="http://schemas.microsoft.com/office/powerpoint/2010/main" val="2219848711"/>
              </p:ext>
            </p:extLst>
          </p:nvPr>
        </p:nvGraphicFramePr>
        <p:xfrm>
          <a:off x="1377163" y="2103119"/>
          <a:ext cx="9893695" cy="4114808"/>
        </p:xfrm>
        <a:graphic>
          <a:graphicData uri="http://schemas.openxmlformats.org/drawingml/2006/table">
            <a:tbl>
              <a:tblPr firstRow="1" firstCol="1" bandRow="1"/>
              <a:tblGrid>
                <a:gridCol w="1779117">
                  <a:extLst>
                    <a:ext uri="{9D8B030D-6E8A-4147-A177-3AD203B41FA5}">
                      <a16:colId xmlns:a16="http://schemas.microsoft.com/office/drawing/2014/main" val="2950748922"/>
                    </a:ext>
                  </a:extLst>
                </a:gridCol>
                <a:gridCol w="1622538">
                  <a:extLst>
                    <a:ext uri="{9D8B030D-6E8A-4147-A177-3AD203B41FA5}">
                      <a16:colId xmlns:a16="http://schemas.microsoft.com/office/drawing/2014/main" val="429547808"/>
                    </a:ext>
                  </a:extLst>
                </a:gridCol>
                <a:gridCol w="1622538">
                  <a:extLst>
                    <a:ext uri="{9D8B030D-6E8A-4147-A177-3AD203B41FA5}">
                      <a16:colId xmlns:a16="http://schemas.microsoft.com/office/drawing/2014/main" val="2924361061"/>
                    </a:ext>
                  </a:extLst>
                </a:gridCol>
                <a:gridCol w="1622538">
                  <a:extLst>
                    <a:ext uri="{9D8B030D-6E8A-4147-A177-3AD203B41FA5}">
                      <a16:colId xmlns:a16="http://schemas.microsoft.com/office/drawing/2014/main" val="3063103166"/>
                    </a:ext>
                  </a:extLst>
                </a:gridCol>
                <a:gridCol w="1623482">
                  <a:extLst>
                    <a:ext uri="{9D8B030D-6E8A-4147-A177-3AD203B41FA5}">
                      <a16:colId xmlns:a16="http://schemas.microsoft.com/office/drawing/2014/main" val="4147929342"/>
                    </a:ext>
                  </a:extLst>
                </a:gridCol>
                <a:gridCol w="1623482">
                  <a:extLst>
                    <a:ext uri="{9D8B030D-6E8A-4147-A177-3AD203B41FA5}">
                      <a16:colId xmlns:a16="http://schemas.microsoft.com/office/drawing/2014/main" val="1597113895"/>
                    </a:ext>
                  </a:extLst>
                </a:gridCol>
              </a:tblGrid>
              <a:tr h="342818">
                <a:tc>
                  <a:txBody>
                    <a:bodyPr/>
                    <a:lstStyle/>
                    <a:p>
                      <a:pPr marL="0" marR="0" algn="ctr" fontAlgn="t">
                        <a:lnSpc>
                          <a:spcPct val="107000"/>
                        </a:lnSpc>
                        <a:spcBef>
                          <a:spcPts val="0"/>
                        </a:spcBef>
                        <a:spcAft>
                          <a:spcPts val="0"/>
                        </a:spcAft>
                      </a:pPr>
                      <a:r>
                        <a:rPr lang="en-US" sz="1200" b="0" i="0" u="none" strike="noStrike">
                          <a:solidFill>
                            <a:srgbClr val="000000"/>
                          </a:solidFill>
                          <a:effectLst/>
                          <a:highlight>
                            <a:srgbClr val="45B0E1"/>
                          </a:highlight>
                          <a:latin typeface="Aptos" panose="020B0004020202020204" pitchFamily="34" charset="0"/>
                          <a:ea typeface="Aptos" panose="020B0004020202020204" pitchFamily="34" charset="0"/>
                          <a:cs typeface="Times New Roman" panose="02020603050405020304" pitchFamily="18" charset="0"/>
                        </a:rPr>
                        <a:t>Station</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tc gridSpan="2">
                  <a:txBody>
                    <a:bodyPr/>
                    <a:lstStyle/>
                    <a:p>
                      <a:pPr marL="0" marR="0" algn="ctr" fontAlgn="t">
                        <a:lnSpc>
                          <a:spcPct val="107000"/>
                        </a:lnSpc>
                        <a:spcBef>
                          <a:spcPts val="0"/>
                        </a:spcBef>
                        <a:spcAft>
                          <a:spcPts val="0"/>
                        </a:spcAft>
                      </a:pPr>
                      <a:r>
                        <a:rPr lang="en-US" sz="1200" b="0" i="0" u="none" strike="noStrike">
                          <a:solidFill>
                            <a:srgbClr val="000000"/>
                          </a:solidFill>
                          <a:effectLst/>
                          <a:highlight>
                            <a:srgbClr val="45B0E1"/>
                          </a:highlight>
                          <a:latin typeface="Aptos" panose="020B0004020202020204" pitchFamily="34" charset="0"/>
                          <a:ea typeface="Aptos" panose="020B0004020202020204" pitchFamily="34" charset="0"/>
                          <a:cs typeface="Times New Roman" panose="02020603050405020304" pitchFamily="18" charset="0"/>
                        </a:rPr>
                        <a:t>Accurate Prediction</a:t>
                      </a:r>
                      <a:endParaRPr lang="en-US" sz="2000" b="0" i="0" u="none" strike="noStrike">
                        <a:effectLst/>
                        <a:latin typeface="Arial" panose="020B0604020202020204" pitchFamily="34" charset="0"/>
                      </a:endParaRPr>
                    </a:p>
                  </a:txBody>
                  <a:tcPr marL="101974" marR="101974" marT="50987" marB="509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tc hMerge="1">
                  <a:txBody>
                    <a:bodyPr/>
                    <a:lstStyle/>
                    <a:p>
                      <a:endParaRPr lang="en-US"/>
                    </a:p>
                  </a:txBody>
                  <a:tcPr/>
                </a:tc>
                <a:tc>
                  <a:txBody>
                    <a:bodyPr/>
                    <a:lstStyle/>
                    <a:p>
                      <a:pPr marL="0" marR="0" algn="ctr" fontAlgn="t">
                        <a:lnSpc>
                          <a:spcPct val="107000"/>
                        </a:lnSpc>
                        <a:spcBef>
                          <a:spcPts val="0"/>
                        </a:spcBef>
                        <a:spcAft>
                          <a:spcPts val="0"/>
                        </a:spcAft>
                      </a:pPr>
                      <a:r>
                        <a:rPr lang="en-US" sz="1200" b="0" i="0" u="none" strike="noStrike">
                          <a:solidFill>
                            <a:srgbClr val="000000"/>
                          </a:solidFill>
                          <a:effectLst/>
                          <a:highlight>
                            <a:srgbClr val="45B0E1"/>
                          </a:highlight>
                          <a:latin typeface="Aptos" panose="020B0004020202020204" pitchFamily="34" charset="0"/>
                          <a:ea typeface="Aptos" panose="020B0004020202020204" pitchFamily="34" charset="0"/>
                          <a:cs typeface="Times New Roman" panose="02020603050405020304" pitchFamily="18" charset="0"/>
                        </a:rPr>
                        <a:t>False (+)</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tc>
                  <a:txBody>
                    <a:bodyPr/>
                    <a:lstStyle/>
                    <a:p>
                      <a:pPr marL="0" marR="0" algn="ctr" fontAlgn="t">
                        <a:lnSpc>
                          <a:spcPct val="107000"/>
                        </a:lnSpc>
                        <a:spcBef>
                          <a:spcPts val="0"/>
                        </a:spcBef>
                        <a:spcAft>
                          <a:spcPts val="0"/>
                        </a:spcAft>
                      </a:pPr>
                      <a:r>
                        <a:rPr lang="en-US" sz="1200" b="0" i="0" u="none" strike="noStrike">
                          <a:solidFill>
                            <a:srgbClr val="000000"/>
                          </a:solidFill>
                          <a:effectLst/>
                          <a:highlight>
                            <a:srgbClr val="45B0E1"/>
                          </a:highlight>
                          <a:latin typeface="Aptos" panose="020B0004020202020204" pitchFamily="34" charset="0"/>
                          <a:ea typeface="Aptos" panose="020B0004020202020204" pitchFamily="34" charset="0"/>
                          <a:cs typeface="Times New Roman" panose="02020603050405020304" pitchFamily="18" charset="0"/>
                        </a:rPr>
                        <a:t>False (-)</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tc>
                  <a:txBody>
                    <a:bodyPr/>
                    <a:lstStyle/>
                    <a:p>
                      <a:pPr marL="0" marR="0" algn="ctr" fontAlgn="t">
                        <a:lnSpc>
                          <a:spcPct val="107000"/>
                        </a:lnSpc>
                        <a:spcBef>
                          <a:spcPts val="0"/>
                        </a:spcBef>
                        <a:spcAft>
                          <a:spcPts val="0"/>
                        </a:spcAft>
                      </a:pPr>
                      <a:r>
                        <a:rPr lang="en-US" sz="1200" b="0" i="0" u="none" strike="noStrike">
                          <a:solidFill>
                            <a:srgbClr val="000000"/>
                          </a:solidFill>
                          <a:effectLst/>
                          <a:highlight>
                            <a:srgbClr val="45B0E1"/>
                          </a:highlight>
                          <a:latin typeface="Aptos" panose="020B0004020202020204" pitchFamily="34" charset="0"/>
                          <a:ea typeface="Aptos" panose="020B0004020202020204" pitchFamily="34" charset="0"/>
                          <a:cs typeface="Times New Roman" panose="02020603050405020304" pitchFamily="18" charset="0"/>
                        </a:rPr>
                        <a:t>Accuracy</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5B0E1"/>
                    </a:solidFill>
                  </a:tcPr>
                </a:tc>
                <a:extLst>
                  <a:ext uri="{0D108BD9-81ED-4DB2-BD59-A6C34878D82A}">
                    <a16:rowId xmlns:a16="http://schemas.microsoft.com/office/drawing/2014/main" val="972035617"/>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BASEL</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3866</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949</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472</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451</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84%</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3158310"/>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BELGRADE</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3237</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1482</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539</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480</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82%</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9203574"/>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BUDAPEST</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3436</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1361</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464</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477</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84%</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172420"/>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DEBILT</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4267</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716</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370</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385</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87%</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3389543"/>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DUSSELDORF</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4097</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798</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410</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433</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85%</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4581683"/>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HEATHROW</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4072</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728</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498</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440</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84%</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4795134"/>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KASSEL</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4505</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590</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310</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333</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89%</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3433867"/>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LJUBLJANA</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3712</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1122</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483</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421</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84%</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6662551"/>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MAASTRICHT</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4176</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803</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386</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373</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87%</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844331"/>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MADRID</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2749</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2163</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419</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407</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86%</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2830780"/>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MUNCHENB</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4164</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771</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382</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421</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86%</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0182307"/>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OSLO</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4578</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500</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301</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359</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88%</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2413147"/>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SONNBLICK</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5378</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N/A</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N/A</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N/A</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100%</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5016333"/>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STOCKHOLM</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3875</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530</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891</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442</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77%</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7356417"/>
                  </a:ext>
                </a:extLst>
              </a:tr>
              <a:tr h="251466">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VALENTIA</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3588</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147</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1874</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a:effectLst/>
                          <a:latin typeface="Aptos" panose="020B0004020202020204" pitchFamily="34" charset="0"/>
                          <a:ea typeface="Aptos" panose="020B0004020202020204" pitchFamily="34" charset="0"/>
                          <a:cs typeface="Times New Roman" panose="02020603050405020304" pitchFamily="18" charset="0"/>
                        </a:rPr>
                        <a:t>129</a:t>
                      </a:r>
                      <a:endParaRPr lang="en-US" sz="2000" b="0" i="0" u="none" strike="noStrike">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spcBef>
                          <a:spcPts val="0"/>
                        </a:spcBef>
                        <a:spcAft>
                          <a:spcPts val="0"/>
                        </a:spcAft>
                      </a:pPr>
                      <a:r>
                        <a:rPr lang="en-US" sz="1200" b="0" i="0" u="none" strike="noStrike" dirty="0">
                          <a:effectLst/>
                          <a:latin typeface="Aptos" panose="020B0004020202020204" pitchFamily="34" charset="0"/>
                          <a:ea typeface="Aptos" panose="020B0004020202020204" pitchFamily="34" charset="0"/>
                          <a:cs typeface="Times New Roman" panose="02020603050405020304" pitchFamily="18" charset="0"/>
                        </a:rPr>
                        <a:t>65%</a:t>
                      </a:r>
                      <a:endParaRPr lang="en-US" sz="2000" b="0" i="0" u="none" strike="noStrike" dirty="0">
                        <a:effectLst/>
                        <a:latin typeface="Arial" panose="020B0604020202020204" pitchFamily="34" charset="0"/>
                      </a:endParaRPr>
                    </a:p>
                  </a:txBody>
                  <a:tcPr marL="76480" marR="76480" marT="106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6628840"/>
                  </a:ext>
                </a:extLst>
              </a:tr>
            </a:tbl>
          </a:graphicData>
        </a:graphic>
      </p:graphicFrame>
    </p:spTree>
    <p:extLst>
      <p:ext uri="{BB962C8B-B14F-4D97-AF65-F5344CB8AC3E}">
        <p14:creationId xmlns:p14="http://schemas.microsoft.com/office/powerpoint/2010/main" val="13794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1280160" y="438062"/>
            <a:ext cx="10087699" cy="582664"/>
          </a:xfrm>
        </p:spPr>
        <p:txBody>
          <a:bodyPr anchor="b">
            <a:normAutofit/>
          </a:bodyPr>
          <a:lstStyle/>
          <a:p>
            <a:r>
              <a:rPr lang="en-US" dirty="0"/>
              <a:t>Decision tree (dt)</a:t>
            </a:r>
          </a:p>
        </p:txBody>
      </p:sp>
      <p:pic>
        <p:nvPicPr>
          <p:cNvPr id="3" name="Picture 2" descr="A screenshot of a color chart&#10;&#10;Description automatically generated">
            <a:extLst>
              <a:ext uri="{FF2B5EF4-FFF2-40B4-BE49-F238E27FC236}">
                <a16:creationId xmlns:a16="http://schemas.microsoft.com/office/drawing/2014/main" id="{5398E06A-EDE6-E9CC-0149-72475BC1B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451" y="1291271"/>
            <a:ext cx="8442251" cy="5128667"/>
          </a:xfrm>
          <a:prstGeom prst="rect">
            <a:avLst/>
          </a:prstGeom>
          <a:noFill/>
        </p:spPr>
      </p:pic>
    </p:spTree>
    <p:extLst>
      <p:ext uri="{BB962C8B-B14F-4D97-AF65-F5344CB8AC3E}">
        <p14:creationId xmlns:p14="http://schemas.microsoft.com/office/powerpoint/2010/main" val="142823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1280164" y="4293"/>
            <a:ext cx="4815836" cy="2103120"/>
          </a:xfrm>
        </p:spPr>
        <p:txBody>
          <a:bodyPr vert="horz" lIns="0" tIns="0" rIns="0" bIns="0" rtlCol="0" anchor="ctr" anchorCtr="0">
            <a:normAutofit/>
          </a:bodyPr>
          <a:lstStyle/>
          <a:p>
            <a:r>
              <a:rPr lang="en-US" b="1" kern="1200" cap="all" spc="0" baseline="0" dirty="0">
                <a:latin typeface="+mj-lt"/>
                <a:ea typeface="+mj-ea"/>
                <a:cs typeface="+mj-cs"/>
              </a:rPr>
              <a:t>Artificial neural network (</a:t>
            </a:r>
            <a:r>
              <a:rPr lang="en-US" b="1" kern="1200" cap="all" spc="0" baseline="0" dirty="0" err="1">
                <a:latin typeface="+mj-lt"/>
                <a:ea typeface="+mj-ea"/>
                <a:cs typeface="+mj-cs"/>
              </a:rPr>
              <a:t>ann</a:t>
            </a:r>
            <a:r>
              <a:rPr lang="en-US" b="1" kern="1200" cap="all" spc="0" baseline="0" dirty="0">
                <a:latin typeface="+mj-lt"/>
                <a:ea typeface="+mj-ea"/>
                <a:cs typeface="+mj-cs"/>
              </a:rPr>
              <a:t>)</a:t>
            </a:r>
          </a:p>
        </p:txBody>
      </p:sp>
      <p:sp>
        <p:nvSpPr>
          <p:cNvPr id="2" name="TextBox 1">
            <a:extLst>
              <a:ext uri="{FF2B5EF4-FFF2-40B4-BE49-F238E27FC236}">
                <a16:creationId xmlns:a16="http://schemas.microsoft.com/office/drawing/2014/main" id="{F01EBFC2-45E4-7346-028C-E5A7C39796AD}"/>
              </a:ext>
            </a:extLst>
          </p:cNvPr>
          <p:cNvSpPr txBox="1"/>
          <p:nvPr/>
        </p:nvSpPr>
        <p:spPr>
          <a:xfrm>
            <a:off x="6467235" y="4293"/>
            <a:ext cx="5122889" cy="2103120"/>
          </a:xfrm>
          <a:prstGeom prst="rect">
            <a:avLst/>
          </a:prstGeom>
        </p:spPr>
        <p:txBody>
          <a:bodyPr vert="horz" lIns="0" tIns="0" rIns="0" bIns="0" rtlCol="0" anchor="ctr" anchorCtr="0">
            <a:normAutofit/>
          </a:bodyPr>
          <a:lstStyle/>
          <a:p>
            <a:pPr>
              <a:spcBef>
                <a:spcPts val="1000"/>
              </a:spcBef>
              <a:buFont typeface="Arial" panose="020B0604020202020204" pitchFamily="34" charset="0"/>
            </a:pPr>
            <a:r>
              <a:rPr lang="en-US" dirty="0"/>
              <a:t>Scenario 1 - </a:t>
            </a:r>
            <a:r>
              <a:rPr lang="en-US" dirty="0">
                <a:effectLst/>
              </a:rPr>
              <a:t>Confusion Matrix – </a:t>
            </a:r>
            <a:r>
              <a:rPr lang="en-US" dirty="0" err="1">
                <a:effectLst/>
              </a:rPr>
              <a:t>mlp</a:t>
            </a:r>
            <a:r>
              <a:rPr lang="en-US" dirty="0">
                <a:effectLst/>
              </a:rPr>
              <a:t> = </a:t>
            </a:r>
            <a:r>
              <a:rPr lang="en-US" dirty="0" err="1">
                <a:effectLst/>
              </a:rPr>
              <a:t>MLPClassifier</a:t>
            </a:r>
            <a:r>
              <a:rPr lang="en-US" dirty="0">
                <a:effectLst/>
              </a:rPr>
              <a:t>(</a:t>
            </a:r>
            <a:r>
              <a:rPr lang="en-US" dirty="0" err="1">
                <a:effectLst/>
              </a:rPr>
              <a:t>hidden_layer_sizes</a:t>
            </a:r>
            <a:r>
              <a:rPr lang="en-US" dirty="0">
                <a:effectLst/>
              </a:rPr>
              <a:t>=(15, 10, 5), </a:t>
            </a:r>
            <a:r>
              <a:rPr lang="en-US" dirty="0" err="1">
                <a:effectLst/>
              </a:rPr>
              <a:t>max_iter</a:t>
            </a:r>
            <a:r>
              <a:rPr lang="en-US" dirty="0">
                <a:effectLst/>
              </a:rPr>
              <a:t>=1000, </a:t>
            </a:r>
            <a:r>
              <a:rPr lang="en-US" dirty="0" err="1">
                <a:effectLst/>
              </a:rPr>
              <a:t>tol</a:t>
            </a:r>
            <a:r>
              <a:rPr lang="en-US" dirty="0">
                <a:effectLst/>
              </a:rPr>
              <a:t>=0.00001)</a:t>
            </a:r>
            <a:endParaRPr lang="en-US" dirty="0"/>
          </a:p>
        </p:txBody>
      </p:sp>
      <p:pic>
        <p:nvPicPr>
          <p:cNvPr id="4" name="Picture 3" descr="A screenshot of a color chart&#10;&#10;Description automatically generated">
            <a:extLst>
              <a:ext uri="{FF2B5EF4-FFF2-40B4-BE49-F238E27FC236}">
                <a16:creationId xmlns:a16="http://schemas.microsoft.com/office/drawing/2014/main" id="{9CDF582E-B98C-818C-20F2-2CAFFDC005CD}"/>
              </a:ext>
            </a:extLst>
          </p:cNvPr>
          <p:cNvPicPr>
            <a:picLocks noChangeAspect="1"/>
          </p:cNvPicPr>
          <p:nvPr/>
        </p:nvPicPr>
        <p:blipFill>
          <a:blip r:embed="rId3"/>
          <a:stretch>
            <a:fillRect/>
          </a:stretch>
        </p:blipFill>
        <p:spPr>
          <a:xfrm>
            <a:off x="2719792" y="2107413"/>
            <a:ext cx="6752416" cy="4118973"/>
          </a:xfrm>
          <a:prstGeom prst="rect">
            <a:avLst/>
          </a:prstGeom>
          <a:noFill/>
        </p:spPr>
      </p:pic>
    </p:spTree>
    <p:extLst>
      <p:ext uri="{BB962C8B-B14F-4D97-AF65-F5344CB8AC3E}">
        <p14:creationId xmlns:p14="http://schemas.microsoft.com/office/powerpoint/2010/main" val="771766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1280164" y="0"/>
            <a:ext cx="4815836" cy="2103120"/>
          </a:xfrm>
        </p:spPr>
        <p:txBody>
          <a:bodyPr vert="horz" lIns="0" tIns="0" rIns="0" bIns="0" rtlCol="0" anchor="ctr" anchorCtr="0">
            <a:normAutofit/>
          </a:bodyPr>
          <a:lstStyle/>
          <a:p>
            <a:r>
              <a:rPr lang="en-US" b="1" kern="1200" cap="all" spc="0" baseline="0" dirty="0">
                <a:latin typeface="+mj-lt"/>
                <a:ea typeface="+mj-ea"/>
                <a:cs typeface="+mj-cs"/>
              </a:rPr>
              <a:t>Artificial neural network (</a:t>
            </a:r>
            <a:r>
              <a:rPr lang="en-US" b="1" kern="1200" cap="all" spc="0" baseline="0" dirty="0" err="1">
                <a:latin typeface="+mj-lt"/>
                <a:ea typeface="+mj-ea"/>
                <a:cs typeface="+mj-cs"/>
              </a:rPr>
              <a:t>ann</a:t>
            </a:r>
            <a:r>
              <a:rPr lang="en-US" b="1" kern="1200" cap="all" spc="0" baseline="0" dirty="0">
                <a:latin typeface="+mj-lt"/>
                <a:ea typeface="+mj-ea"/>
                <a:cs typeface="+mj-cs"/>
              </a:rPr>
              <a:t>)</a:t>
            </a:r>
          </a:p>
        </p:txBody>
      </p:sp>
      <p:sp>
        <p:nvSpPr>
          <p:cNvPr id="2" name="TextBox 1">
            <a:extLst>
              <a:ext uri="{FF2B5EF4-FFF2-40B4-BE49-F238E27FC236}">
                <a16:creationId xmlns:a16="http://schemas.microsoft.com/office/drawing/2014/main" id="{F01EBFC2-45E4-7346-028C-E5A7C39796AD}"/>
              </a:ext>
            </a:extLst>
          </p:cNvPr>
          <p:cNvSpPr txBox="1"/>
          <p:nvPr/>
        </p:nvSpPr>
        <p:spPr>
          <a:xfrm>
            <a:off x="6504063" y="0"/>
            <a:ext cx="5122889" cy="2103120"/>
          </a:xfrm>
          <a:prstGeom prst="rect">
            <a:avLst/>
          </a:prstGeom>
        </p:spPr>
        <p:txBody>
          <a:bodyPr vert="horz" lIns="0" tIns="0" rIns="0" bIns="0" rtlCol="0" anchor="ctr" anchorCtr="0">
            <a:normAutofit/>
          </a:bodyPr>
          <a:lstStyle/>
          <a:p>
            <a:pPr marR="0">
              <a:spcBef>
                <a:spcPts val="1000"/>
              </a:spcBef>
              <a:buFont typeface="Arial" panose="020B0604020202020204" pitchFamily="34" charset="0"/>
            </a:pPr>
            <a:r>
              <a:rPr lang="en-US" dirty="0">
                <a:effectLst/>
              </a:rPr>
              <a:t>Scenario 2 Confusion Matrix - </a:t>
            </a:r>
            <a:r>
              <a:rPr lang="en-US" dirty="0" err="1">
                <a:effectLst/>
              </a:rPr>
              <a:t>mlp</a:t>
            </a:r>
            <a:r>
              <a:rPr lang="en-US" dirty="0">
                <a:effectLst/>
              </a:rPr>
              <a:t> = </a:t>
            </a:r>
            <a:r>
              <a:rPr lang="en-US" dirty="0" err="1">
                <a:effectLst/>
              </a:rPr>
              <a:t>MLPClassifier</a:t>
            </a:r>
            <a:r>
              <a:rPr lang="en-US" dirty="0">
                <a:effectLst/>
              </a:rPr>
              <a:t>(</a:t>
            </a:r>
            <a:r>
              <a:rPr lang="en-US" dirty="0" err="1">
                <a:effectLst/>
              </a:rPr>
              <a:t>hidden_layer_sizes</a:t>
            </a:r>
            <a:r>
              <a:rPr lang="en-US" dirty="0">
                <a:effectLst/>
              </a:rPr>
              <a:t>=(20, 10, 5), </a:t>
            </a:r>
            <a:r>
              <a:rPr lang="en-US" dirty="0" err="1">
                <a:effectLst/>
              </a:rPr>
              <a:t>max_iter</a:t>
            </a:r>
            <a:r>
              <a:rPr lang="en-US" dirty="0">
                <a:effectLst/>
              </a:rPr>
              <a:t>=1500, </a:t>
            </a:r>
            <a:r>
              <a:rPr lang="en-US" dirty="0" err="1">
                <a:effectLst/>
              </a:rPr>
              <a:t>tol</a:t>
            </a:r>
            <a:r>
              <a:rPr lang="en-US" dirty="0">
                <a:effectLst/>
              </a:rPr>
              <a:t>=0.00001)</a:t>
            </a:r>
          </a:p>
        </p:txBody>
      </p:sp>
      <p:pic>
        <p:nvPicPr>
          <p:cNvPr id="3" name="Picture 2" descr="A screenshot of a color chart&#10;&#10;Description automatically generated">
            <a:extLst>
              <a:ext uri="{FF2B5EF4-FFF2-40B4-BE49-F238E27FC236}">
                <a16:creationId xmlns:a16="http://schemas.microsoft.com/office/drawing/2014/main" id="{103281EB-2776-AAAB-D469-EEAC217A60A5}"/>
              </a:ext>
            </a:extLst>
          </p:cNvPr>
          <p:cNvPicPr>
            <a:picLocks noChangeAspect="1"/>
          </p:cNvPicPr>
          <p:nvPr/>
        </p:nvPicPr>
        <p:blipFill>
          <a:blip r:embed="rId3"/>
          <a:stretch>
            <a:fillRect/>
          </a:stretch>
        </p:blipFill>
        <p:spPr>
          <a:xfrm>
            <a:off x="2573339" y="2011818"/>
            <a:ext cx="7045322" cy="4350486"/>
          </a:xfrm>
          <a:prstGeom prst="rect">
            <a:avLst/>
          </a:prstGeom>
          <a:noFill/>
        </p:spPr>
      </p:pic>
    </p:spTree>
    <p:extLst>
      <p:ext uri="{BB962C8B-B14F-4D97-AF65-F5344CB8AC3E}">
        <p14:creationId xmlns:p14="http://schemas.microsoft.com/office/powerpoint/2010/main" val="196509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1280164" y="0"/>
            <a:ext cx="4815836" cy="2103120"/>
          </a:xfrm>
        </p:spPr>
        <p:txBody>
          <a:bodyPr vert="horz" lIns="0" tIns="0" rIns="0" bIns="0" rtlCol="0" anchor="ctr" anchorCtr="0">
            <a:normAutofit/>
          </a:bodyPr>
          <a:lstStyle/>
          <a:p>
            <a:r>
              <a:rPr lang="en-US" b="1" kern="1200" cap="all" spc="0" baseline="0" dirty="0">
                <a:latin typeface="+mj-lt"/>
                <a:ea typeface="+mj-ea"/>
                <a:cs typeface="+mj-cs"/>
              </a:rPr>
              <a:t>Artificial neural network (</a:t>
            </a:r>
            <a:r>
              <a:rPr lang="en-US" b="1" kern="1200" cap="all" spc="0" baseline="0" dirty="0" err="1">
                <a:latin typeface="+mj-lt"/>
                <a:ea typeface="+mj-ea"/>
                <a:cs typeface="+mj-cs"/>
              </a:rPr>
              <a:t>ann</a:t>
            </a:r>
            <a:r>
              <a:rPr lang="en-US" b="1" kern="1200" cap="all" spc="0" baseline="0" dirty="0">
                <a:latin typeface="+mj-lt"/>
                <a:ea typeface="+mj-ea"/>
                <a:cs typeface="+mj-cs"/>
              </a:rPr>
              <a:t>)</a:t>
            </a:r>
          </a:p>
        </p:txBody>
      </p:sp>
      <p:sp>
        <p:nvSpPr>
          <p:cNvPr id="2" name="TextBox 1">
            <a:extLst>
              <a:ext uri="{FF2B5EF4-FFF2-40B4-BE49-F238E27FC236}">
                <a16:creationId xmlns:a16="http://schemas.microsoft.com/office/drawing/2014/main" id="{F01EBFC2-45E4-7346-028C-E5A7C39796AD}"/>
              </a:ext>
            </a:extLst>
          </p:cNvPr>
          <p:cNvSpPr txBox="1"/>
          <p:nvPr/>
        </p:nvSpPr>
        <p:spPr>
          <a:xfrm>
            <a:off x="6525273" y="-38237"/>
            <a:ext cx="5122889" cy="2103120"/>
          </a:xfrm>
          <a:prstGeom prst="rect">
            <a:avLst/>
          </a:prstGeom>
        </p:spPr>
        <p:txBody>
          <a:bodyPr vert="horz" lIns="0" tIns="0" rIns="0" bIns="0" rtlCol="0" anchor="ctr" anchorCtr="0">
            <a:normAutofit/>
          </a:bodyPr>
          <a:lstStyle/>
          <a:p>
            <a:pPr marR="0">
              <a:spcBef>
                <a:spcPts val="1000"/>
              </a:spcBef>
              <a:spcAft>
                <a:spcPts val="800"/>
              </a:spcAft>
              <a:buFont typeface="Arial" panose="020B0604020202020204" pitchFamily="34" charset="0"/>
            </a:pPr>
            <a:r>
              <a:rPr lang="en-US" dirty="0">
                <a:effectLst/>
              </a:rPr>
              <a:t>Scenario 3 Confusion Matrix - </a:t>
            </a:r>
            <a:r>
              <a:rPr lang="en-US" dirty="0" err="1">
                <a:effectLst/>
              </a:rPr>
              <a:t>mlp</a:t>
            </a:r>
            <a:r>
              <a:rPr lang="en-US" dirty="0">
                <a:effectLst/>
              </a:rPr>
              <a:t> = </a:t>
            </a:r>
            <a:r>
              <a:rPr lang="en-US" dirty="0" err="1">
                <a:effectLst/>
              </a:rPr>
              <a:t>MLPClassifier</a:t>
            </a:r>
            <a:r>
              <a:rPr lang="en-US" dirty="0">
                <a:effectLst/>
              </a:rPr>
              <a:t>(</a:t>
            </a:r>
            <a:r>
              <a:rPr lang="en-US" dirty="0" err="1">
                <a:effectLst/>
              </a:rPr>
              <a:t>hidden_layer_sizes</a:t>
            </a:r>
            <a:r>
              <a:rPr lang="en-US" dirty="0">
                <a:effectLst/>
              </a:rPr>
              <a:t>=(100, 50, 25), </a:t>
            </a:r>
            <a:r>
              <a:rPr lang="en-US" dirty="0" err="1">
                <a:effectLst/>
              </a:rPr>
              <a:t>max_iter</a:t>
            </a:r>
            <a:r>
              <a:rPr lang="en-US" dirty="0">
                <a:effectLst/>
              </a:rPr>
              <a:t>=5000, </a:t>
            </a:r>
            <a:r>
              <a:rPr lang="en-US" dirty="0" err="1">
                <a:effectLst/>
              </a:rPr>
              <a:t>tol</a:t>
            </a:r>
            <a:r>
              <a:rPr lang="en-US" dirty="0">
                <a:effectLst/>
              </a:rPr>
              <a:t>=0.00000000001)</a:t>
            </a:r>
          </a:p>
        </p:txBody>
      </p:sp>
      <p:pic>
        <p:nvPicPr>
          <p:cNvPr id="4" name="Picture 3" descr="A screenshot of a computer screen&#10;&#10;Description automatically generated">
            <a:extLst>
              <a:ext uri="{FF2B5EF4-FFF2-40B4-BE49-F238E27FC236}">
                <a16:creationId xmlns:a16="http://schemas.microsoft.com/office/drawing/2014/main" id="{45A5608B-7037-244C-874F-C16DF6002D42}"/>
              </a:ext>
            </a:extLst>
          </p:cNvPr>
          <p:cNvPicPr>
            <a:picLocks noChangeAspect="1"/>
          </p:cNvPicPr>
          <p:nvPr/>
        </p:nvPicPr>
        <p:blipFill>
          <a:blip r:embed="rId3"/>
          <a:stretch>
            <a:fillRect/>
          </a:stretch>
        </p:blipFill>
        <p:spPr>
          <a:xfrm>
            <a:off x="2711589" y="1931628"/>
            <a:ext cx="7001499" cy="4288419"/>
          </a:xfrm>
          <a:prstGeom prst="rect">
            <a:avLst/>
          </a:prstGeom>
          <a:noFill/>
        </p:spPr>
      </p:pic>
    </p:spTree>
    <p:extLst>
      <p:ext uri="{BB962C8B-B14F-4D97-AF65-F5344CB8AC3E}">
        <p14:creationId xmlns:p14="http://schemas.microsoft.com/office/powerpoint/2010/main" val="87085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3444950" y="321103"/>
            <a:ext cx="7498080" cy="612435"/>
          </a:xfrm>
        </p:spPr>
        <p:txBody>
          <a:bodyPr/>
          <a:lstStyle/>
          <a:p>
            <a:r>
              <a:rPr lang="en-US" dirty="0"/>
              <a:t>recommendation</a:t>
            </a:r>
          </a:p>
        </p:txBody>
      </p:sp>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754913" y="1273781"/>
            <a:ext cx="10834576" cy="4808042"/>
          </a:xfrm>
        </p:spPr>
        <p:txBody>
          <a:bodyPr/>
          <a:lstStyle/>
          <a:p>
            <a:pPr marL="0" marR="0">
              <a:lnSpc>
                <a:spcPct val="107000"/>
              </a:lnSpc>
              <a:spcBef>
                <a:spcPts val="0"/>
              </a:spcBef>
              <a:spcAft>
                <a:spcPts val="800"/>
              </a:spcAft>
            </a:pPr>
            <a:r>
              <a:rPr lang="en-US" sz="2000" dirty="0">
                <a:effectLst/>
                <a:ea typeface="Aptos" panose="020B0004020202020204" pitchFamily="34" charset="0"/>
                <a:cs typeface="Times New Roman" panose="02020603050405020304" pitchFamily="18" charset="0"/>
              </a:rPr>
              <a:t>I recommend that Climate Wins use the KNN model for predicting pleasant weather. It has performed the best, is relatively efficient and inexpensive compared to the Decision Tree and Artificial Neural Network (ANN) models, and if we account for other variables moving forward, it should be able to perform above 95% accuracy.</a:t>
            </a:r>
          </a:p>
          <a:p>
            <a:pPr marL="0" marR="0">
              <a:lnSpc>
                <a:spcPct val="107000"/>
              </a:lnSpc>
              <a:spcBef>
                <a:spcPts val="0"/>
              </a:spcBef>
              <a:spcAft>
                <a:spcPts val="800"/>
              </a:spcAft>
            </a:pPr>
            <a:endParaRPr lang="en-US" sz="2000" dirty="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ea typeface="Aptos" panose="020B0004020202020204" pitchFamily="34" charset="0"/>
                <a:cs typeface="Times New Roman" panose="02020603050405020304" pitchFamily="18" charset="0"/>
              </a:rPr>
              <a:t>With only a 60% train accuracy and 53% test accuracy, the Decision Tree needs more criteria to more accurately classify pleasant and unpleasant weather patterns.</a:t>
            </a:r>
          </a:p>
          <a:p>
            <a:pPr marL="0" marR="0">
              <a:lnSpc>
                <a:spcPct val="107000"/>
              </a:lnSpc>
              <a:spcBef>
                <a:spcPts val="0"/>
              </a:spcBef>
              <a:spcAft>
                <a:spcPts val="800"/>
              </a:spcAft>
            </a:pPr>
            <a:endParaRPr lang="en-US" sz="2000" dirty="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ea typeface="Aptos" panose="020B0004020202020204" pitchFamily="34" charset="0"/>
                <a:cs typeface="Times New Roman" panose="02020603050405020304" pitchFamily="18" charset="0"/>
              </a:rPr>
              <a:t>With more iterations the Artificial Neural Network (ANN) model does have the ability to become quite accurate (&gt;95%) however, this will require significantly more resources than the KNN model.</a:t>
            </a:r>
          </a:p>
          <a:p>
            <a:pPr marL="0" marR="0">
              <a:lnSpc>
                <a:spcPct val="107000"/>
              </a:lnSpc>
              <a:spcBef>
                <a:spcPts val="0"/>
              </a:spcBef>
              <a:spcAft>
                <a:spcPts val="800"/>
              </a:spcAft>
            </a:pPr>
            <a:endParaRPr lang="en-US" sz="2000" dirty="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000" dirty="0">
              <a:effectLst/>
              <a:ea typeface="Aptos" panose="020B0004020202020204" pitchFamily="34" charset="0"/>
              <a:cs typeface="Times New Roman" panose="02020603050405020304" pitchFamily="18" charset="0"/>
            </a:endParaRPr>
          </a:p>
          <a:p>
            <a:pPr algn="l"/>
            <a:endParaRPr lang="en-US" sz="2300" b="1" i="0" u="none" strike="noStrike" baseline="0" dirty="0">
              <a:solidFill>
                <a:srgbClr val="000000"/>
              </a:solidFill>
              <a:latin typeface="Roboto-Regular"/>
            </a:endParaRPr>
          </a:p>
        </p:txBody>
      </p:sp>
    </p:spTree>
    <p:extLst>
      <p:ext uri="{BB962C8B-B14F-4D97-AF65-F5344CB8AC3E}">
        <p14:creationId xmlns:p14="http://schemas.microsoft.com/office/powerpoint/2010/main" val="333960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280159" y="2989956"/>
            <a:ext cx="10302240" cy="1852046"/>
          </a:xfrm>
        </p:spPr>
        <p:txBody>
          <a:bodyPr/>
          <a:lstStyle/>
          <a:p>
            <a:r>
              <a:rPr lang="en-US" dirty="0"/>
              <a:t>ahead of the curve</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280159" y="4327853"/>
            <a:ext cx="10302237" cy="397191"/>
          </a:xfrm>
        </p:spPr>
        <p:txBody>
          <a:bodyPr/>
          <a:lstStyle/>
          <a:p>
            <a:r>
              <a:rPr lang="en-US" dirty="0"/>
              <a:t>Machine learning makes an impact in our climate data.</a:t>
            </a:r>
          </a:p>
        </p:txBody>
      </p:sp>
    </p:spTree>
    <p:extLst>
      <p:ext uri="{BB962C8B-B14F-4D97-AF65-F5344CB8AC3E}">
        <p14:creationId xmlns:p14="http://schemas.microsoft.com/office/powerpoint/2010/main" val="293450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a:lstStyle/>
          <a:p>
            <a:r>
              <a:rPr lang="en-US" dirty="0"/>
              <a:t>Josh Wattay</a:t>
            </a:r>
          </a:p>
          <a:p>
            <a:r>
              <a:rPr lang="en-US" dirty="0"/>
              <a:t>jawattay@gmail.com</a:t>
            </a:r>
          </a:p>
          <a:p>
            <a:endParaRPr lang="en-US" dirty="0"/>
          </a:p>
          <a:p>
            <a:endParaRPr lang="en-US" dirty="0"/>
          </a:p>
        </p:txBody>
      </p:sp>
      <p:pic>
        <p:nvPicPr>
          <p:cNvPr id="4" name="Picture 3" descr="A black and white logo&#10;&#10;Description automatically generated">
            <a:hlinkClick r:id="rId4"/>
            <a:extLst>
              <a:ext uri="{FF2B5EF4-FFF2-40B4-BE49-F238E27FC236}">
                <a16:creationId xmlns:a16="http://schemas.microsoft.com/office/drawing/2014/main" id="{13CEA77C-D8F6-E377-98DD-5B88DAFB46B7}"/>
              </a:ext>
            </a:extLst>
          </p:cNvPr>
          <p:cNvPicPr>
            <a:picLocks noChangeAspect="1"/>
          </p:cNvPicPr>
          <p:nvPr/>
        </p:nvPicPr>
        <p:blipFill>
          <a:blip r:embed="rId5"/>
          <a:stretch>
            <a:fillRect/>
          </a:stretch>
        </p:blipFill>
        <p:spPr>
          <a:xfrm>
            <a:off x="10666633" y="4213274"/>
            <a:ext cx="1091357" cy="1027159"/>
          </a:xfrm>
          <a:prstGeom prst="rect">
            <a:avLst/>
          </a:prstGeom>
        </p:spPr>
      </p:pic>
      <p:pic>
        <p:nvPicPr>
          <p:cNvPr id="6" name="Picture 5" descr="A logo with blue and orange crosses&#10;&#10;Description automatically generated">
            <a:hlinkClick r:id="rId6"/>
            <a:extLst>
              <a:ext uri="{FF2B5EF4-FFF2-40B4-BE49-F238E27FC236}">
                <a16:creationId xmlns:a16="http://schemas.microsoft.com/office/drawing/2014/main" id="{66AC37FA-DEB3-7F46-3F9E-93B4C1049170}"/>
              </a:ext>
            </a:extLst>
          </p:cNvPr>
          <p:cNvPicPr>
            <a:picLocks noChangeAspect="1"/>
          </p:cNvPicPr>
          <p:nvPr/>
        </p:nvPicPr>
        <p:blipFill>
          <a:blip r:embed="rId7"/>
          <a:stretch>
            <a:fillRect/>
          </a:stretch>
        </p:blipFill>
        <p:spPr>
          <a:xfrm>
            <a:off x="9440707" y="4213274"/>
            <a:ext cx="1091357" cy="1027159"/>
          </a:xfrm>
          <a:prstGeom prst="rect">
            <a:avLst/>
          </a:prstGeom>
        </p:spPr>
      </p:pic>
      <p:pic>
        <p:nvPicPr>
          <p:cNvPr id="7" name="Picture 6" descr="A blue circle with white letters on it&#10;&#10;Description automatically generated">
            <a:hlinkClick r:id="rId8"/>
            <a:extLst>
              <a:ext uri="{FF2B5EF4-FFF2-40B4-BE49-F238E27FC236}">
                <a16:creationId xmlns:a16="http://schemas.microsoft.com/office/drawing/2014/main" id="{C436C740-9D09-3DF0-4ED8-6501DDE8A53B}"/>
              </a:ext>
            </a:extLst>
          </p:cNvPr>
          <p:cNvPicPr>
            <a:picLocks noChangeAspect="1"/>
          </p:cNvPicPr>
          <p:nvPr/>
        </p:nvPicPr>
        <p:blipFill>
          <a:blip r:embed="rId9"/>
          <a:stretch>
            <a:fillRect/>
          </a:stretch>
        </p:blipFill>
        <p:spPr>
          <a:xfrm>
            <a:off x="8281351" y="4213274"/>
            <a:ext cx="974646" cy="974646"/>
          </a:xfrm>
          <a:prstGeom prst="rect">
            <a:avLst/>
          </a:prstGeom>
        </p:spPr>
      </p:pic>
      <p:pic>
        <p:nvPicPr>
          <p:cNvPr id="8" name="Picture 7" descr="A blue and white square with a white envelope&#10;&#10;Description automatically generated">
            <a:hlinkClick r:id="rId10"/>
            <a:extLst>
              <a:ext uri="{FF2B5EF4-FFF2-40B4-BE49-F238E27FC236}">
                <a16:creationId xmlns:a16="http://schemas.microsoft.com/office/drawing/2014/main" id="{99A7F351-5B98-4004-9441-197B3F9540FF}"/>
              </a:ext>
            </a:extLst>
          </p:cNvPr>
          <p:cNvPicPr>
            <a:picLocks noChangeAspect="1"/>
          </p:cNvPicPr>
          <p:nvPr/>
        </p:nvPicPr>
        <p:blipFill>
          <a:blip r:embed="rId11"/>
          <a:stretch>
            <a:fillRect/>
          </a:stretch>
        </p:blipFill>
        <p:spPr>
          <a:xfrm>
            <a:off x="6994980" y="4208639"/>
            <a:ext cx="1091357" cy="1027159"/>
          </a:xfrm>
          <a:prstGeom prst="rect">
            <a:avLst/>
          </a:prstGeom>
        </p:spPr>
      </p:pic>
    </p:spTree>
    <p:extLst>
      <p:ext uri="{BB962C8B-B14F-4D97-AF65-F5344CB8AC3E}">
        <p14:creationId xmlns:p14="http://schemas.microsoft.com/office/powerpoint/2010/main" val="427394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US" dirty="0"/>
              <a:t>Climate wins vision</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466214" y="2194560"/>
            <a:ext cx="8146666" cy="4023360"/>
          </a:xfrm>
        </p:spPr>
        <p:txBody>
          <a:bodyPr/>
          <a:lstStyle/>
          <a:p>
            <a:pPr algn="l"/>
            <a:r>
              <a:rPr lang="en-US" sz="2400" b="0" i="0" u="none" strike="noStrike" baseline="0" dirty="0" err="1">
                <a:solidFill>
                  <a:srgbClr val="000000"/>
                </a:solidFill>
                <a:latin typeface="Roboto-Regular"/>
              </a:rPr>
              <a:t>Cimate</a:t>
            </a:r>
            <a:r>
              <a:rPr lang="en-US" sz="2400" b="0" i="0" u="none" strike="noStrike" baseline="0" dirty="0">
                <a:solidFill>
                  <a:srgbClr val="000000"/>
                </a:solidFill>
                <a:latin typeface="Roboto-Regular"/>
              </a:rPr>
              <a:t> Wins is interested in using machine learning to help predict the consequences of climate change around Europe and, potentially, the world. </a:t>
            </a:r>
          </a:p>
          <a:p>
            <a:pPr algn="l"/>
            <a:r>
              <a:rPr lang="en-US" sz="2400" b="0" i="0" u="none" strike="noStrike" baseline="0" dirty="0">
                <a:solidFill>
                  <a:srgbClr val="000000"/>
                </a:solidFill>
                <a:latin typeface="Roboto-Regular"/>
              </a:rPr>
              <a:t>It’s been sorting through hurricane predictions from </a:t>
            </a:r>
            <a:r>
              <a:rPr lang="en-US" sz="2400" b="0" i="0" u="none" strike="noStrike" baseline="0" dirty="0">
                <a:solidFill>
                  <a:srgbClr val="1155CD"/>
                </a:solidFill>
                <a:latin typeface="Roboto-Regular"/>
              </a:rPr>
              <a:t>The National Oceanic and Atmospheric Administration (NOAA) </a:t>
            </a:r>
            <a:r>
              <a:rPr lang="en-US" sz="2400" b="0" i="0" u="none" strike="noStrike" baseline="0" dirty="0">
                <a:solidFill>
                  <a:srgbClr val="000000"/>
                </a:solidFill>
                <a:latin typeface="Roboto-Regular"/>
              </a:rPr>
              <a:t>in the U.S., typhoon data from </a:t>
            </a:r>
            <a:r>
              <a:rPr lang="en-US" sz="2400" b="0" i="0" u="none" strike="noStrike" baseline="0" dirty="0">
                <a:solidFill>
                  <a:srgbClr val="1155CD"/>
                </a:solidFill>
                <a:latin typeface="Roboto-Regular"/>
              </a:rPr>
              <a:t>The Japan Meteorological Agency (JMA) </a:t>
            </a:r>
            <a:r>
              <a:rPr lang="en-US" sz="2400" b="0" i="0" u="none" strike="noStrike" baseline="0" dirty="0">
                <a:solidFill>
                  <a:srgbClr val="000000"/>
                </a:solidFill>
                <a:latin typeface="Roboto-Regular"/>
              </a:rPr>
              <a:t>in Japan, world temperatures, and a great deal of other data.</a:t>
            </a:r>
            <a:endParaRPr lang="en-US" sz="2400" dirty="0"/>
          </a:p>
        </p:txBody>
      </p:sp>
    </p:spTree>
    <p:extLst>
      <p:ext uri="{BB962C8B-B14F-4D97-AF65-F5344CB8AC3E}">
        <p14:creationId xmlns:p14="http://schemas.microsoft.com/office/powerpoint/2010/main" val="145028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2346960" y="87187"/>
            <a:ext cx="7498080" cy="612435"/>
          </a:xfrm>
        </p:spPr>
        <p:txBody>
          <a:bodyPr/>
          <a:lstStyle/>
          <a:p>
            <a:r>
              <a:rPr lang="en-US" dirty="0"/>
              <a:t>Exploratory questions</a:t>
            </a:r>
          </a:p>
        </p:txBody>
      </p:sp>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754913" y="1273781"/>
            <a:ext cx="10834576" cy="4808042"/>
          </a:xfrm>
        </p:spPr>
        <p:txBody>
          <a:bodyPr/>
          <a:lstStyle/>
          <a:p>
            <a:pPr marL="0" marR="0">
              <a:lnSpc>
                <a:spcPct val="107000"/>
              </a:lnSpc>
              <a:spcBef>
                <a:spcPts val="0"/>
              </a:spcBef>
              <a:spcAft>
                <a:spcPts val="800"/>
              </a:spcAft>
            </a:pPr>
            <a:r>
              <a:rPr lang="en-US" sz="2000" b="1" dirty="0">
                <a:ea typeface="Aptos" panose="020B0004020202020204" pitchFamily="34" charset="0"/>
                <a:cs typeface="Times New Roman" panose="02020603050405020304" pitchFamily="18" charset="0"/>
              </a:rPr>
              <a:t>How is machine learning used?</a:t>
            </a:r>
          </a:p>
          <a:p>
            <a:pPr marL="0" marR="0">
              <a:lnSpc>
                <a:spcPct val="107000"/>
              </a:lnSpc>
              <a:spcBef>
                <a:spcPts val="0"/>
              </a:spcBef>
              <a:spcAft>
                <a:spcPts val="800"/>
              </a:spcAft>
            </a:pPr>
            <a:r>
              <a:rPr lang="en-US" sz="2000" b="0" i="0" dirty="0">
                <a:solidFill>
                  <a:srgbClr val="002060"/>
                </a:solidFill>
                <a:effectLst/>
              </a:rPr>
              <a:t>Machine Learning employs algorithms to automate tasks and foster interactive experiences between technology and users by analyzing vast troves of data.</a:t>
            </a:r>
          </a:p>
          <a:p>
            <a:pPr marL="0" marR="0">
              <a:lnSpc>
                <a:spcPct val="107000"/>
              </a:lnSpc>
              <a:spcBef>
                <a:spcPts val="0"/>
              </a:spcBef>
              <a:spcAft>
                <a:spcPts val="800"/>
              </a:spcAft>
            </a:pPr>
            <a:r>
              <a:rPr lang="en-US" sz="2000" b="1" dirty="0">
                <a:ea typeface="Aptos" panose="020B0004020202020204" pitchFamily="34" charset="0"/>
                <a:cs typeface="Times New Roman" panose="02020603050405020304" pitchFamily="18" charset="0"/>
              </a:rPr>
              <a:t>Is it applicable to weather data?</a:t>
            </a:r>
          </a:p>
          <a:p>
            <a:pPr marL="0" marR="0">
              <a:lnSpc>
                <a:spcPct val="107000"/>
              </a:lnSpc>
              <a:spcBef>
                <a:spcPts val="0"/>
              </a:spcBef>
              <a:spcAft>
                <a:spcPts val="800"/>
              </a:spcAft>
            </a:pPr>
            <a:r>
              <a:rPr lang="en-US" sz="2000" b="0" i="0" dirty="0">
                <a:solidFill>
                  <a:srgbClr val="002060"/>
                </a:solidFill>
                <a:effectLst/>
              </a:rPr>
              <a:t>Machine learning has been applied to weather data for over 25 years, with uses in weather and climate modeling. By identifying patterns in historical data, ML holds promise to enhance weather forecasting with greater precision.</a:t>
            </a:r>
            <a:endParaRPr lang="en-US" sz="2000" b="1" dirty="0">
              <a:solidFill>
                <a:srgbClr val="002060"/>
              </a:solidFill>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000" b="1" dirty="0" err="1">
                <a:ea typeface="Aptos" panose="020B0004020202020204" pitchFamily="34" charset="0"/>
                <a:cs typeface="Times New Roman" panose="02020603050405020304" pitchFamily="18" charset="0"/>
              </a:rPr>
              <a:t>ClimateWins</a:t>
            </a:r>
            <a:r>
              <a:rPr lang="en-US" sz="2000" b="1" dirty="0">
                <a:ea typeface="Aptos" panose="020B0004020202020204" pitchFamily="34" charset="0"/>
                <a:cs typeface="Times New Roman" panose="02020603050405020304" pitchFamily="18" charset="0"/>
              </a:rPr>
              <a:t> has heard of ethical concerns surrounding machine learning and AI. Are there any concerns specific to this project?</a:t>
            </a:r>
          </a:p>
          <a:p>
            <a:pPr marL="0" marR="0">
              <a:lnSpc>
                <a:spcPct val="107000"/>
              </a:lnSpc>
              <a:spcBef>
                <a:spcPts val="0"/>
              </a:spcBef>
              <a:spcAft>
                <a:spcPts val="800"/>
              </a:spcAft>
            </a:pPr>
            <a:r>
              <a:rPr lang="en-US" sz="2000" b="0" i="0" dirty="0">
                <a:solidFill>
                  <a:srgbClr val="002060"/>
                </a:solidFill>
                <a:effectLst/>
              </a:rPr>
              <a:t>The accuracy and reliability of AI algorithms are directly tied to the quality and representativeness of the training data. If the data used to train these algorithms is biased, it can lead to biased decision-making. This is a significant concern, as AI algorithms are only as unbiased as the data they are trained on.</a:t>
            </a:r>
            <a:endParaRPr lang="en-US" sz="2000" b="1" dirty="0">
              <a:solidFill>
                <a:srgbClr val="002060"/>
              </a:solidFill>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000" b="1" dirty="0">
              <a:ea typeface="Aptos" panose="020B0004020202020204" pitchFamily="34" charset="0"/>
              <a:cs typeface="Times New Roman" panose="02020603050405020304" pitchFamily="18" charset="0"/>
            </a:endParaRPr>
          </a:p>
          <a:p>
            <a:pPr algn="l"/>
            <a:endParaRPr lang="en-US" sz="2300" b="1" i="0" u="none" strike="noStrike" baseline="0" dirty="0">
              <a:solidFill>
                <a:srgbClr val="000000"/>
              </a:solidFill>
              <a:latin typeface="Roboto-Regular"/>
            </a:endParaRPr>
          </a:p>
        </p:txBody>
      </p:sp>
    </p:spTree>
    <p:extLst>
      <p:ext uri="{BB962C8B-B14F-4D97-AF65-F5344CB8AC3E}">
        <p14:creationId xmlns:p14="http://schemas.microsoft.com/office/powerpoint/2010/main" val="339374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935665" y="0"/>
            <a:ext cx="11802140" cy="965436"/>
          </a:xfrm>
        </p:spPr>
        <p:txBody>
          <a:bodyPr/>
          <a:lstStyle/>
          <a:p>
            <a:r>
              <a:rPr lang="en-US" dirty="0"/>
              <a:t>Exploratory questions (continued)</a:t>
            </a:r>
          </a:p>
        </p:txBody>
      </p:sp>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754913" y="1273781"/>
            <a:ext cx="10834576" cy="4808042"/>
          </a:xfrm>
        </p:spPr>
        <p:txBody>
          <a:bodyPr/>
          <a:lstStyle/>
          <a:p>
            <a:pPr marL="0" marR="0">
              <a:lnSpc>
                <a:spcPct val="107000"/>
              </a:lnSpc>
              <a:spcBef>
                <a:spcPts val="0"/>
              </a:spcBef>
              <a:spcAft>
                <a:spcPts val="800"/>
              </a:spcAft>
            </a:pPr>
            <a:r>
              <a:rPr lang="en-US" sz="2000" b="1" dirty="0">
                <a:ea typeface="Aptos" panose="020B0004020202020204" pitchFamily="34" charset="0"/>
                <a:cs typeface="Times New Roman" panose="02020603050405020304" pitchFamily="18" charset="0"/>
              </a:rPr>
              <a:t>Historically, what have the maximums and minimums in temperature been?</a:t>
            </a:r>
          </a:p>
          <a:p>
            <a:pPr marL="0" marR="0">
              <a:lnSpc>
                <a:spcPct val="107000"/>
              </a:lnSpc>
              <a:spcBef>
                <a:spcPts val="0"/>
              </a:spcBef>
              <a:spcAft>
                <a:spcPts val="800"/>
              </a:spcAft>
            </a:pPr>
            <a:r>
              <a:rPr lang="en-US" sz="2000" dirty="0">
                <a:solidFill>
                  <a:srgbClr val="002060"/>
                </a:solidFill>
                <a:ea typeface="Aptos" panose="020B0004020202020204" pitchFamily="34" charset="0"/>
                <a:cs typeface="Times New Roman" panose="02020603050405020304" pitchFamily="18" charset="0"/>
              </a:rPr>
              <a:t>The maximum recorded temperature with this data was 43.6° C on July 24, 2007. </a:t>
            </a:r>
          </a:p>
          <a:p>
            <a:pPr marL="0" marR="0">
              <a:lnSpc>
                <a:spcPct val="107000"/>
              </a:lnSpc>
              <a:spcBef>
                <a:spcPts val="0"/>
              </a:spcBef>
              <a:spcAft>
                <a:spcPts val="800"/>
              </a:spcAft>
            </a:pPr>
            <a:r>
              <a:rPr lang="en-US" sz="2000" dirty="0">
                <a:solidFill>
                  <a:srgbClr val="002060"/>
                </a:solidFill>
                <a:ea typeface="Aptos" panose="020B0004020202020204" pitchFamily="34" charset="0"/>
                <a:cs typeface="Times New Roman" panose="02020603050405020304" pitchFamily="18" charset="0"/>
              </a:rPr>
              <a:t>The minimum recorded temperature was -34.3° C on January 13, 1968.</a:t>
            </a:r>
          </a:p>
          <a:p>
            <a:pPr marL="0" marR="0">
              <a:lnSpc>
                <a:spcPct val="107000"/>
              </a:lnSpc>
              <a:spcBef>
                <a:spcPts val="0"/>
              </a:spcBef>
              <a:spcAft>
                <a:spcPts val="800"/>
              </a:spcAft>
            </a:pPr>
            <a:endParaRPr lang="en-US" sz="2000" b="1" dirty="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000" b="1" dirty="0">
                <a:ea typeface="Aptos" panose="020B0004020202020204" pitchFamily="34" charset="0"/>
                <a:cs typeface="Times New Roman" panose="02020603050405020304" pitchFamily="18" charset="0"/>
              </a:rPr>
              <a:t>Can machine learning be used to predict whether weather conditions will be favorable on a certain day? (If so, could it be possible to predict danger.)</a:t>
            </a:r>
          </a:p>
          <a:p>
            <a:pPr marL="0" marR="0">
              <a:lnSpc>
                <a:spcPct val="107000"/>
              </a:lnSpc>
              <a:spcBef>
                <a:spcPts val="0"/>
              </a:spcBef>
              <a:spcAft>
                <a:spcPts val="800"/>
              </a:spcAft>
            </a:pPr>
            <a:r>
              <a:rPr lang="en-US" sz="2000" dirty="0">
                <a:solidFill>
                  <a:srgbClr val="002060"/>
                </a:solidFill>
                <a:ea typeface="Aptos" panose="020B0004020202020204" pitchFamily="34" charset="0"/>
                <a:cs typeface="Times New Roman" panose="02020603050405020304" pitchFamily="18" charset="0"/>
              </a:rPr>
              <a:t>Yes, ML can be used to predict weather conditions as favorable or dangerous on a certain day. As will be demonstrated later in this presentation, our K Nearest Neighbors model predicts pleasant weather with an 88% rate of accuracy. While not perfect, with more iterations and training of this model, it is reasonable to assess that weather conditions can be predicted by ML models.</a:t>
            </a:r>
          </a:p>
          <a:p>
            <a:pPr marL="0" marR="0">
              <a:lnSpc>
                <a:spcPct val="107000"/>
              </a:lnSpc>
              <a:spcBef>
                <a:spcPts val="0"/>
              </a:spcBef>
              <a:spcAft>
                <a:spcPts val="800"/>
              </a:spcAft>
            </a:pPr>
            <a:endParaRPr lang="en-US" sz="2000" dirty="0">
              <a:effectLs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000" b="1" dirty="0">
              <a:ea typeface="Aptos" panose="020B0004020202020204" pitchFamily="34" charset="0"/>
              <a:cs typeface="Times New Roman" panose="02020603050405020304" pitchFamily="18" charset="0"/>
            </a:endParaRPr>
          </a:p>
          <a:p>
            <a:pPr algn="l"/>
            <a:endParaRPr lang="en-US" sz="2300" b="1" i="0" u="none" strike="noStrike" baseline="0" dirty="0">
              <a:solidFill>
                <a:srgbClr val="000000"/>
              </a:solidFill>
              <a:latin typeface="Roboto-Regular"/>
            </a:endParaRPr>
          </a:p>
        </p:txBody>
      </p:sp>
    </p:spTree>
    <p:extLst>
      <p:ext uri="{BB962C8B-B14F-4D97-AF65-F5344CB8AC3E}">
        <p14:creationId xmlns:p14="http://schemas.microsoft.com/office/powerpoint/2010/main" val="36722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r>
              <a:rPr lang="en-US" dirty="0"/>
              <a:t>Agenda</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a:lstStyle/>
          <a:p>
            <a:r>
              <a:rPr lang="en-US" dirty="0"/>
              <a:t>Objective &amp; Hypotheses</a:t>
            </a:r>
          </a:p>
          <a:p>
            <a:r>
              <a:rPr lang="en-US" dirty="0"/>
              <a:t>	Addressing Data Source &amp; Bias</a:t>
            </a:r>
          </a:p>
          <a:p>
            <a:r>
              <a:rPr lang="en-US" dirty="0"/>
              <a:t>Optimization Techniques</a:t>
            </a:r>
          </a:p>
          <a:p>
            <a:r>
              <a:rPr lang="en-US" dirty="0"/>
              <a:t>Supervised Machine Learning</a:t>
            </a:r>
          </a:p>
          <a:p>
            <a:r>
              <a:rPr lang="en-US" dirty="0"/>
              <a:t>Recommendation</a:t>
            </a:r>
          </a:p>
          <a:p>
            <a:endParaRPr lang="en-US" dirty="0"/>
          </a:p>
          <a:p>
            <a:endParaRPr lang="en-US" dirty="0"/>
          </a:p>
        </p:txBody>
      </p:sp>
    </p:spTree>
    <p:extLst>
      <p:ext uri="{BB962C8B-B14F-4D97-AF65-F5344CB8AC3E}">
        <p14:creationId xmlns:p14="http://schemas.microsoft.com/office/powerpoint/2010/main" val="303781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280159" y="3386776"/>
            <a:ext cx="8512427" cy="1057634"/>
          </a:xfrm>
        </p:spPr>
        <p:txBody>
          <a:bodyPr/>
          <a:lstStyle/>
          <a:p>
            <a:r>
              <a:rPr lang="en-US" sz="4400" dirty="0"/>
              <a:t>Objective</a:t>
            </a:r>
            <a:br>
              <a:rPr lang="en-US" sz="4400" dirty="0"/>
            </a:br>
            <a:endParaRPr lang="en-US" sz="4400" dirty="0"/>
          </a:p>
        </p:txBody>
      </p:sp>
      <p:pic>
        <p:nvPicPr>
          <p:cNvPr id="7" name="Picture Placeholder 8" descr="Mountains at sunset">
            <a:extLst>
              <a:ext uri="{FF2B5EF4-FFF2-40B4-BE49-F238E27FC236}">
                <a16:creationId xmlns:a16="http://schemas.microsoft.com/office/drawing/2014/main" id="{DABEABE1-2983-8759-E3F7-CCC6330C6BA1}"/>
              </a:ext>
            </a:extLst>
          </p:cNvPr>
          <p:cNvPicPr>
            <a:picLocks noGrp="1" noChangeAspect="1"/>
          </p:cNvPicPr>
          <p:nvPr>
            <p:ph type="pic" sz="quarter" idx="13"/>
          </p:nvPr>
        </p:nvPicPr>
        <p:blipFill rotWithShape="1">
          <a:blip r:embed="rId3"/>
          <a:srcRect l="23" r="23"/>
          <a:stretch/>
        </p:blipFill>
        <p:spPr>
          <a:xfrm>
            <a:off x="8197587" y="411831"/>
            <a:ext cx="3521337" cy="3521344"/>
          </a:xfrm>
        </p:spPr>
      </p:pic>
      <p:sp>
        <p:nvSpPr>
          <p:cNvPr id="3" name="TextBox 2">
            <a:extLst>
              <a:ext uri="{FF2B5EF4-FFF2-40B4-BE49-F238E27FC236}">
                <a16:creationId xmlns:a16="http://schemas.microsoft.com/office/drawing/2014/main" id="{4AD82F2A-24CC-8526-0673-E892A29BE2EB}"/>
              </a:ext>
            </a:extLst>
          </p:cNvPr>
          <p:cNvSpPr txBox="1"/>
          <p:nvPr/>
        </p:nvSpPr>
        <p:spPr>
          <a:xfrm>
            <a:off x="1280159" y="4444410"/>
            <a:ext cx="10234901" cy="984885"/>
          </a:xfrm>
          <a:prstGeom prst="rect">
            <a:avLst/>
          </a:prstGeom>
          <a:noFill/>
        </p:spPr>
        <p:txBody>
          <a:bodyPr wrap="square" rtlCol="0">
            <a:spAutoFit/>
          </a:bodyPr>
          <a:lstStyle/>
          <a:p>
            <a:r>
              <a:rPr lang="en-US" sz="2200" dirty="0">
                <a:solidFill>
                  <a:schemeClr val="bg1"/>
                </a:solidFill>
              </a:rPr>
              <a:t>Use machine learning to help predict the consequences of climate change.</a:t>
            </a:r>
          </a:p>
          <a:p>
            <a:endParaRPr lang="en-US" sz="20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194123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US" dirty="0"/>
              <a:t>hypotheses</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466214" y="2194560"/>
            <a:ext cx="8146666" cy="4023360"/>
          </a:xfrm>
        </p:spPr>
        <p:txBody>
          <a:bodyPr/>
          <a:lstStyle/>
          <a:p>
            <a:pPr algn="l"/>
            <a:r>
              <a:rPr lang="en-US" sz="2300" b="1" i="0" u="none" strike="noStrike" baseline="0" dirty="0">
                <a:solidFill>
                  <a:srgbClr val="000000"/>
                </a:solidFill>
                <a:latin typeface="Roboto-Regular"/>
              </a:rPr>
              <a:t>Machine Learning aided the evaluation of these hypotheses:</a:t>
            </a:r>
          </a:p>
          <a:p>
            <a:pPr marL="457200" indent="-457200" algn="l">
              <a:buAutoNum type="arabicPeriod"/>
            </a:pPr>
            <a:r>
              <a:rPr lang="en-US" sz="2400" dirty="0">
                <a:solidFill>
                  <a:srgbClr val="000000"/>
                </a:solidFill>
                <a:latin typeface="Roboto-Regular"/>
              </a:rPr>
              <a:t>The average temperature has changed over time since the weather stations started collecting data and we can accurately forecast that change for the future.</a:t>
            </a:r>
          </a:p>
          <a:p>
            <a:pPr marL="457200" indent="-457200" algn="l">
              <a:buAutoNum type="arabicPeriod"/>
            </a:pPr>
            <a:r>
              <a:rPr lang="en-US" sz="2400" dirty="0">
                <a:solidFill>
                  <a:srgbClr val="000000"/>
                </a:solidFill>
                <a:latin typeface="Roboto-Regular"/>
              </a:rPr>
              <a:t>It is possible to predict how many pleasant days and unpleasant days of weather a location will experience.</a:t>
            </a:r>
          </a:p>
          <a:p>
            <a:pPr marL="457200" indent="-457200" algn="l">
              <a:buAutoNum type="arabicPeriod"/>
            </a:pPr>
            <a:r>
              <a:rPr lang="en-US" sz="2400" dirty="0">
                <a:solidFill>
                  <a:srgbClr val="000000"/>
                </a:solidFill>
                <a:latin typeface="Roboto-Regular"/>
              </a:rPr>
              <a:t>Patterns between the variables can be investigated further in order to discover unknown or hidden correlations and relationships.</a:t>
            </a:r>
            <a:endParaRPr lang="en-US" sz="2400" dirty="0"/>
          </a:p>
        </p:txBody>
      </p:sp>
    </p:spTree>
    <p:extLst>
      <p:ext uri="{BB962C8B-B14F-4D97-AF65-F5344CB8AC3E}">
        <p14:creationId xmlns:p14="http://schemas.microsoft.com/office/powerpoint/2010/main" val="78894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r>
              <a:rPr lang="en-US" dirty="0"/>
              <a:t>Data source and bias</a:t>
            </a:r>
          </a:p>
        </p:txBody>
      </p:sp>
      <p:sp>
        <p:nvSpPr>
          <p:cNvPr id="63" name="Text Placeholder 62">
            <a:extLst>
              <a:ext uri="{FF2B5EF4-FFF2-40B4-BE49-F238E27FC236}">
                <a16:creationId xmlns:a16="http://schemas.microsoft.com/office/drawing/2014/main" id="{9EFE5C42-059F-482E-C029-E8FA5107EEDA}"/>
              </a:ext>
            </a:extLst>
          </p:cNvPr>
          <p:cNvSpPr>
            <a:spLocks noGrp="1"/>
          </p:cNvSpPr>
          <p:nvPr>
            <p:ph sz="quarter" idx="15"/>
          </p:nvPr>
        </p:nvSpPr>
        <p:spPr>
          <a:xfrm>
            <a:off x="1279526" y="1533525"/>
            <a:ext cx="4663440" cy="1190034"/>
          </a:xfrm>
        </p:spPr>
        <p:txBody>
          <a:bodyPr>
            <a:normAutofit/>
          </a:bodyPr>
          <a:lstStyle/>
          <a:p>
            <a:pPr marL="0" indent="0">
              <a:buNone/>
            </a:pPr>
            <a:r>
              <a:rPr lang="en-US" dirty="0"/>
              <a:t>The data used for this report was provided by the </a:t>
            </a:r>
            <a:r>
              <a:rPr lang="en-US" dirty="0">
                <a:hlinkClick r:id="rId3"/>
              </a:rPr>
              <a:t>European Climate Assessment &amp; Dataset</a:t>
            </a:r>
            <a:r>
              <a:rPr lang="en-US" dirty="0"/>
              <a:t>. The data sets can be downloaded by using this </a:t>
            </a:r>
            <a:r>
              <a:rPr lang="en-US" dirty="0">
                <a:hlinkClick r:id="rId4"/>
              </a:rPr>
              <a:t>link</a:t>
            </a:r>
            <a:r>
              <a:rPr lang="en-US" dirty="0"/>
              <a:t>.</a:t>
            </a:r>
          </a:p>
        </p:txBody>
      </p:sp>
      <p:sp>
        <p:nvSpPr>
          <p:cNvPr id="18" name="Content Placeholder 17">
            <a:extLst>
              <a:ext uri="{FF2B5EF4-FFF2-40B4-BE49-F238E27FC236}">
                <a16:creationId xmlns:a16="http://schemas.microsoft.com/office/drawing/2014/main" id="{828FD192-492A-A40D-E86A-BABC77587C80}"/>
              </a:ext>
            </a:extLst>
          </p:cNvPr>
          <p:cNvSpPr>
            <a:spLocks noGrp="1"/>
          </p:cNvSpPr>
          <p:nvPr>
            <p:ph sz="quarter" idx="13"/>
          </p:nvPr>
        </p:nvSpPr>
        <p:spPr>
          <a:xfrm>
            <a:off x="1280160" y="2723559"/>
            <a:ext cx="4663440" cy="3804831"/>
          </a:xfrm>
        </p:spPr>
        <p:txBody>
          <a:bodyPr/>
          <a:lstStyle/>
          <a:p>
            <a:pPr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There are regional and cultural biases in climate change that can be exacerbated by the use of machine learning. If the model is not trained properly and predicts a rapid increase in temperature in the next 12-24 months, then there is a lot at stake for both those who believe strongly in the impacts of climate change (confirmation bias) and those who deny it (falsification bias). </a:t>
            </a:r>
          </a:p>
          <a:p>
            <a:pPr>
              <a:lnSpc>
                <a:spcPct val="107000"/>
              </a:lnSpc>
              <a:spcBef>
                <a:spcPts val="0"/>
              </a:spcBef>
              <a:spcAft>
                <a:spcPts val="800"/>
              </a:spcAft>
            </a:pPr>
            <a:r>
              <a:rPr lang="en-US" dirty="0">
                <a:latin typeface="Aptos" panose="020B0004020202020204" pitchFamily="34" charset="0"/>
                <a:ea typeface="Aptos" panose="020B0004020202020204" pitchFamily="34" charset="0"/>
                <a:cs typeface="Times New Roman" panose="02020603050405020304" pitchFamily="18" charset="0"/>
              </a:rPr>
              <a:t>T</a:t>
            </a:r>
            <a:r>
              <a:rPr lang="en-US" sz="1800" dirty="0">
                <a:effectLst/>
                <a:latin typeface="Aptos" panose="020B0004020202020204" pitchFamily="34" charset="0"/>
                <a:ea typeface="Aptos" panose="020B0004020202020204" pitchFamily="34" charset="0"/>
                <a:cs typeface="Times New Roman" panose="02020603050405020304" pitchFamily="18" charset="0"/>
              </a:rPr>
              <a:t>he data in this set is also subject to temporal and location bias, sinc</a:t>
            </a:r>
            <a:r>
              <a:rPr lang="en-US" dirty="0">
                <a:latin typeface="Aptos" panose="020B0004020202020204" pitchFamily="34" charset="0"/>
                <a:ea typeface="Aptos" panose="020B0004020202020204" pitchFamily="34" charset="0"/>
                <a:cs typeface="Times New Roman" panose="02020603050405020304" pitchFamily="18" charset="0"/>
              </a:rPr>
              <a:t>e it was only gathered in Europe and for a period of time that may no longer be representative of the present.</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07000"/>
              </a:lnSpc>
              <a:spcBef>
                <a:spcPts val="0"/>
              </a:spcBef>
              <a:spcAft>
                <a:spcPts val="800"/>
              </a:spcAft>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1966480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{55F06EFF-835A-4732-8173-2576870F0927}tf89338750_win32</Template>
  <TotalTime>174</TotalTime>
  <Words>1416</Words>
  <Application>Microsoft Office PowerPoint</Application>
  <PresentationFormat>Widescreen</PresentationFormat>
  <Paragraphs>247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Roboto-Regular</vt:lpstr>
      <vt:lpstr>Univers</vt:lpstr>
      <vt:lpstr>GradientVTI</vt:lpstr>
      <vt:lpstr>Climatewins  machine learning  interim report</vt:lpstr>
      <vt:lpstr>ahead of the curve</vt:lpstr>
      <vt:lpstr>Climate wins vision</vt:lpstr>
      <vt:lpstr>Exploratory questions</vt:lpstr>
      <vt:lpstr>Exploratory questions (continued)</vt:lpstr>
      <vt:lpstr>Agenda</vt:lpstr>
      <vt:lpstr>Objective </vt:lpstr>
      <vt:lpstr>hypotheses</vt:lpstr>
      <vt:lpstr>Data source and bias</vt:lpstr>
      <vt:lpstr>Optimization techniques</vt:lpstr>
      <vt:lpstr>Gradient descent results</vt:lpstr>
      <vt:lpstr>accuracy</vt:lpstr>
      <vt:lpstr>K Nearest Neighbor (KNN)</vt:lpstr>
      <vt:lpstr>K Nearest Neighbor (KNN)</vt:lpstr>
      <vt:lpstr>Decision tree (dt)</vt:lpstr>
      <vt:lpstr>Artificial neural network (ann)</vt:lpstr>
      <vt:lpstr>Artificial neural network (ann)</vt:lpstr>
      <vt:lpstr>Artificial neural network (ann)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Wattay</dc:creator>
  <cp:lastModifiedBy>Joshua Wattay</cp:lastModifiedBy>
  <cp:revision>4</cp:revision>
  <dcterms:created xsi:type="dcterms:W3CDTF">2024-08-19T04:05:28Z</dcterms:created>
  <dcterms:modified xsi:type="dcterms:W3CDTF">2024-08-24T16:22:42Z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