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57" r:id="rId3"/>
    <p:sldId id="258" r:id="rId4"/>
    <p:sldId id="259" r:id="rId5"/>
    <p:sldId id="272"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7" autoAdjust="0"/>
    <p:restoredTop sz="86357" autoAdjust="0"/>
  </p:normalViewPr>
  <p:slideViewPr>
    <p:cSldViewPr snapToGrid="0">
      <p:cViewPr varScale="1">
        <p:scale>
          <a:sx n="57" d="100"/>
          <a:sy n="57" d="100"/>
        </p:scale>
        <p:origin x="268" y="2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7626EA-95FD-4A55-A2AA-C5647DC52319}" type="datetimeFigureOut">
              <a:rPr lang="en-US" smtClean="0"/>
              <a:t>5/12/2025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C097C7-9BB9-496D-B24D-3149672639FD}" type="slidenum">
              <a:rPr lang="en-US" smtClean="0"/>
              <a:t>‹#›</a:t>
            </a:fld>
            <a:endParaRPr lang="en-US"/>
          </a:p>
        </p:txBody>
      </p:sp>
    </p:spTree>
    <p:extLst>
      <p:ext uri="{BB962C8B-B14F-4D97-AF65-F5344CB8AC3E}">
        <p14:creationId xmlns:p14="http://schemas.microsoft.com/office/powerpoint/2010/main" val="25231666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a:t>
            </a:r>
            <a:endParaRPr lang="en-US"/>
          </a:p>
        </p:txBody>
      </p:sp>
      <p:sp>
        <p:nvSpPr>
          <p:cNvPr id="4" name="Slide Number Placeholder 3"/>
          <p:cNvSpPr>
            <a:spLocks noGrp="1"/>
          </p:cNvSpPr>
          <p:nvPr>
            <p:ph type="sldNum" sz="quarter" idx="10"/>
          </p:nvPr>
        </p:nvSpPr>
        <p:spPr/>
        <p:txBody>
          <a:bodyPr/>
          <a:lstStyle/>
          <a:p>
            <a:fld id="{5DC097C7-9BB9-496D-B24D-3149672639FD}" type="slidenum">
              <a:rPr lang="en-US" smtClean="0"/>
              <a:t>1</a:t>
            </a:fld>
            <a:endParaRPr lang="en-US"/>
          </a:p>
        </p:txBody>
      </p:sp>
    </p:spTree>
    <p:extLst>
      <p:ext uri="{BB962C8B-B14F-4D97-AF65-F5344CB8AC3E}">
        <p14:creationId xmlns:p14="http://schemas.microsoft.com/office/powerpoint/2010/main" val="835379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5/12/2025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Library Management Database System</a:t>
            </a:r>
          </a:p>
        </p:txBody>
      </p:sp>
      <p:sp>
        <p:nvSpPr>
          <p:cNvPr id="3" name="Subtitle 2"/>
          <p:cNvSpPr>
            <a:spLocks noGrp="1"/>
          </p:cNvSpPr>
          <p:nvPr>
            <p:ph type="subTitle" idx="1"/>
          </p:nvPr>
        </p:nvSpPr>
        <p:spPr/>
        <p:txBody>
          <a:bodyPr/>
          <a:lstStyle/>
          <a:p>
            <a:endParaRPr lang="en-US" dirty="0"/>
          </a:p>
        </p:txBody>
      </p:sp>
      <p:sp>
        <p:nvSpPr>
          <p:cNvPr id="4" name="Rectangle 3"/>
          <p:cNvSpPr/>
          <p:nvPr/>
        </p:nvSpPr>
        <p:spPr>
          <a:xfrm>
            <a:off x="180870" y="0"/>
            <a:ext cx="12011130" cy="6938387"/>
          </a:xfrm>
          <a:prstGeom prst="rect">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5858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32576"/>
            <a:ext cx="8911687" cy="1280890"/>
          </a:xfrm>
        </p:spPr>
        <p:txBody>
          <a:bodyPr/>
          <a:lstStyle/>
          <a:p>
            <a:r>
              <a:rPr lang="en-US" b="1" dirty="0" smtClean="0"/>
              <a:t>Book Details </a:t>
            </a:r>
            <a:r>
              <a:rPr lang="en-US" b="1" dirty="0"/>
              <a:t>Table</a:t>
            </a:r>
          </a:p>
        </p:txBody>
      </p:sp>
      <p:sp>
        <p:nvSpPr>
          <p:cNvPr id="3" name="Content Placeholder 2"/>
          <p:cNvSpPr>
            <a:spLocks noGrp="1"/>
          </p:cNvSpPr>
          <p:nvPr>
            <p:ph idx="1"/>
          </p:nvPr>
        </p:nvSpPr>
        <p:spPr>
          <a:xfrm>
            <a:off x="2589212" y="1346479"/>
            <a:ext cx="8915400" cy="5938576"/>
          </a:xfrm>
        </p:spPr>
        <p:txBody>
          <a:bodyPr>
            <a:noAutofit/>
          </a:bodyPr>
          <a:lstStyle/>
          <a:p>
            <a:r>
              <a:rPr lang="en-US" sz="2400" b="1" dirty="0"/>
              <a:t>Contains details of all books in the library</a:t>
            </a:r>
            <a:r>
              <a:rPr lang="en-US" sz="2400" b="1" dirty="0" smtClean="0"/>
              <a:t>.</a:t>
            </a:r>
            <a:endParaRPr lang="en-US" sz="2400" b="1" dirty="0"/>
          </a:p>
          <a:p>
            <a:r>
              <a:rPr lang="en-US" sz="2400" b="1" dirty="0"/>
              <a:t>Fields:</a:t>
            </a:r>
          </a:p>
          <a:p>
            <a:r>
              <a:rPr lang="en-US" sz="2400" b="1" dirty="0"/>
              <a:t>- </a:t>
            </a:r>
            <a:r>
              <a:rPr lang="en-US" sz="2400" b="1" dirty="0" err="1"/>
              <a:t>BookId</a:t>
            </a:r>
            <a:r>
              <a:rPr lang="en-US" sz="2400" b="1" dirty="0"/>
              <a:t> (PK)</a:t>
            </a:r>
          </a:p>
          <a:p>
            <a:r>
              <a:rPr lang="en-US" sz="2400" b="1" dirty="0"/>
              <a:t>- </a:t>
            </a:r>
            <a:r>
              <a:rPr lang="en-US" sz="2400" b="1" dirty="0" err="1"/>
              <a:t>Bookname</a:t>
            </a:r>
            <a:endParaRPr lang="en-US" sz="2400" b="1" dirty="0"/>
          </a:p>
          <a:p>
            <a:r>
              <a:rPr lang="en-US" sz="2400" b="1" dirty="0"/>
              <a:t>- </a:t>
            </a:r>
            <a:r>
              <a:rPr lang="en-US" sz="2400" b="1" dirty="0" err="1"/>
              <a:t>Authorname</a:t>
            </a:r>
            <a:endParaRPr lang="en-US" sz="2400" b="1" dirty="0"/>
          </a:p>
          <a:p>
            <a:r>
              <a:rPr lang="en-US" sz="2400" b="1" dirty="0"/>
              <a:t>- Publisher name</a:t>
            </a:r>
          </a:p>
          <a:p>
            <a:r>
              <a:rPr lang="en-US" sz="2400" b="1" dirty="0"/>
              <a:t>- Publish date</a:t>
            </a:r>
          </a:p>
          <a:p>
            <a:r>
              <a:rPr lang="en-US" sz="2400" b="1" dirty="0"/>
              <a:t>- </a:t>
            </a:r>
            <a:r>
              <a:rPr lang="en-US" sz="2400" b="1" dirty="0" smtClean="0"/>
              <a:t>Edition</a:t>
            </a:r>
          </a:p>
          <a:p>
            <a:r>
              <a:rPr lang="en-US" sz="2400" b="1" dirty="0" smtClean="0"/>
              <a:t>- Book cost</a:t>
            </a:r>
          </a:p>
          <a:p>
            <a:r>
              <a:rPr lang="en-US" sz="2400" b="1" dirty="0" smtClean="0"/>
              <a:t>- No. of pages</a:t>
            </a:r>
          </a:p>
          <a:p>
            <a:r>
              <a:rPr lang="en-US" sz="2400" b="1" dirty="0" smtClean="0"/>
              <a:t>- Description</a:t>
            </a:r>
          </a:p>
          <a:p>
            <a:r>
              <a:rPr lang="en-US" sz="2400" b="1" dirty="0" smtClean="0"/>
              <a:t>- No. of copies</a:t>
            </a:r>
          </a:p>
          <a:p>
            <a:endParaRPr lang="en-US" sz="2400" b="1" dirty="0" smtClean="0"/>
          </a:p>
          <a:p>
            <a:endParaRPr lang="en-US" sz="2400" b="1" dirty="0"/>
          </a:p>
        </p:txBody>
      </p:sp>
      <p:sp>
        <p:nvSpPr>
          <p:cNvPr id="4" name="Rectangle 3"/>
          <p:cNvSpPr/>
          <p:nvPr/>
        </p:nvSpPr>
        <p:spPr>
          <a:xfrm>
            <a:off x="5974258" y="2556934"/>
            <a:ext cx="6006164" cy="3920067"/>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98854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Transaction Table</a:t>
            </a:r>
          </a:p>
        </p:txBody>
      </p:sp>
      <p:sp>
        <p:nvSpPr>
          <p:cNvPr id="3" name="Content Placeholder 2"/>
          <p:cNvSpPr>
            <a:spLocks noGrp="1"/>
          </p:cNvSpPr>
          <p:nvPr>
            <p:ph idx="1"/>
          </p:nvPr>
        </p:nvSpPr>
        <p:spPr/>
        <p:txBody>
          <a:bodyPr>
            <a:normAutofit lnSpcReduction="10000"/>
          </a:bodyPr>
          <a:lstStyle/>
          <a:p>
            <a:r>
              <a:rPr lang="en-US" sz="2400" b="1" dirty="0"/>
              <a:t>Records student transactions.</a:t>
            </a:r>
          </a:p>
          <a:p>
            <a:endParaRPr lang="en-US" sz="2400" b="1" dirty="0"/>
          </a:p>
          <a:p>
            <a:r>
              <a:rPr lang="en-US" sz="2400" b="1" dirty="0"/>
              <a:t>Fields:</a:t>
            </a:r>
          </a:p>
          <a:p>
            <a:r>
              <a:rPr lang="en-US" sz="2400" b="1" dirty="0"/>
              <a:t>- </a:t>
            </a:r>
            <a:r>
              <a:rPr lang="en-US" sz="2400" b="1" dirty="0" err="1"/>
              <a:t>TransactionId</a:t>
            </a:r>
            <a:r>
              <a:rPr lang="en-US" sz="2400" b="1" dirty="0"/>
              <a:t> (PK)</a:t>
            </a:r>
          </a:p>
          <a:p>
            <a:r>
              <a:rPr lang="en-US" sz="2400" b="1" dirty="0"/>
              <a:t>- </a:t>
            </a:r>
            <a:r>
              <a:rPr lang="en-US" sz="2400" b="1" dirty="0" err="1"/>
              <a:t>StudentId</a:t>
            </a:r>
            <a:r>
              <a:rPr lang="en-US" sz="2400" b="1" dirty="0"/>
              <a:t> (FK)</a:t>
            </a:r>
          </a:p>
          <a:p>
            <a:r>
              <a:rPr lang="en-US" sz="2400" b="1" dirty="0"/>
              <a:t>- </a:t>
            </a:r>
            <a:r>
              <a:rPr lang="en-US" sz="2400" b="1" dirty="0" err="1"/>
              <a:t>BookId</a:t>
            </a:r>
            <a:r>
              <a:rPr lang="en-US" sz="2400" b="1" dirty="0"/>
              <a:t> (FK)</a:t>
            </a:r>
          </a:p>
          <a:p>
            <a:r>
              <a:rPr lang="en-US" sz="2400" b="1" dirty="0"/>
              <a:t>- Issue Date</a:t>
            </a:r>
          </a:p>
          <a:p>
            <a:r>
              <a:rPr lang="en-US" sz="2400" b="1" dirty="0"/>
              <a:t>- Return Date</a:t>
            </a:r>
          </a:p>
          <a:p>
            <a:endParaRPr lang="en-US" dirty="0"/>
          </a:p>
        </p:txBody>
      </p:sp>
    </p:spTree>
    <p:extLst>
      <p:ext uri="{BB962C8B-B14F-4D97-AF65-F5344CB8AC3E}">
        <p14:creationId xmlns:p14="http://schemas.microsoft.com/office/powerpoint/2010/main" val="11135046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Issue Details Table</a:t>
            </a:r>
          </a:p>
        </p:txBody>
      </p:sp>
      <p:sp>
        <p:nvSpPr>
          <p:cNvPr id="3" name="Content Placeholder 2"/>
          <p:cNvSpPr>
            <a:spLocks noGrp="1"/>
          </p:cNvSpPr>
          <p:nvPr>
            <p:ph idx="1"/>
          </p:nvPr>
        </p:nvSpPr>
        <p:spPr/>
        <p:txBody>
          <a:bodyPr/>
          <a:lstStyle/>
          <a:p>
            <a:r>
              <a:rPr lang="en-US" sz="2400" b="1" dirty="0"/>
              <a:t>Logs each time a student borrows a book.</a:t>
            </a:r>
          </a:p>
          <a:p>
            <a:endParaRPr lang="en-US" sz="2400" b="1" dirty="0"/>
          </a:p>
          <a:p>
            <a:r>
              <a:rPr lang="en-US" sz="2400" b="1" dirty="0"/>
              <a:t>Fields:</a:t>
            </a:r>
          </a:p>
          <a:p>
            <a:r>
              <a:rPr lang="en-US" sz="2400" b="1" dirty="0"/>
              <a:t>- </a:t>
            </a:r>
            <a:r>
              <a:rPr lang="en-US" sz="2400" b="1" dirty="0" err="1"/>
              <a:t>IssueId</a:t>
            </a:r>
            <a:r>
              <a:rPr lang="en-US" sz="2400" b="1" dirty="0"/>
              <a:t> (PK)</a:t>
            </a:r>
          </a:p>
          <a:p>
            <a:r>
              <a:rPr lang="en-US" sz="2400" b="1" dirty="0"/>
              <a:t>- </a:t>
            </a:r>
            <a:r>
              <a:rPr lang="en-US" sz="2400" b="1" dirty="0" err="1"/>
              <a:t>StudentId</a:t>
            </a:r>
            <a:r>
              <a:rPr lang="en-US" sz="2400" b="1" dirty="0"/>
              <a:t> (FK)</a:t>
            </a:r>
          </a:p>
          <a:p>
            <a:r>
              <a:rPr lang="en-US" sz="2400" b="1" dirty="0"/>
              <a:t>- </a:t>
            </a:r>
            <a:r>
              <a:rPr lang="en-US" sz="2400" b="1" dirty="0" err="1"/>
              <a:t>BookId</a:t>
            </a:r>
            <a:r>
              <a:rPr lang="en-US" sz="2400" b="1" dirty="0"/>
              <a:t> (FK)</a:t>
            </a:r>
          </a:p>
          <a:p>
            <a:r>
              <a:rPr lang="en-US" sz="2400" b="1" dirty="0"/>
              <a:t>- Issue Date</a:t>
            </a:r>
          </a:p>
          <a:p>
            <a:endParaRPr lang="en-US" dirty="0"/>
          </a:p>
        </p:txBody>
      </p:sp>
    </p:spTree>
    <p:extLst>
      <p:ext uri="{BB962C8B-B14F-4D97-AF65-F5344CB8AC3E}">
        <p14:creationId xmlns:p14="http://schemas.microsoft.com/office/powerpoint/2010/main" val="20828081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Return Details Table</a:t>
            </a:r>
          </a:p>
        </p:txBody>
      </p:sp>
      <p:sp>
        <p:nvSpPr>
          <p:cNvPr id="3" name="Content Placeholder 2"/>
          <p:cNvSpPr>
            <a:spLocks noGrp="1"/>
          </p:cNvSpPr>
          <p:nvPr>
            <p:ph idx="1"/>
          </p:nvPr>
        </p:nvSpPr>
        <p:spPr/>
        <p:txBody>
          <a:bodyPr/>
          <a:lstStyle/>
          <a:p>
            <a:r>
              <a:rPr lang="en-US" sz="2400" b="1" dirty="0"/>
              <a:t>Logs return of books by students.</a:t>
            </a:r>
          </a:p>
          <a:p>
            <a:endParaRPr lang="en-US" sz="2400" b="1" dirty="0"/>
          </a:p>
          <a:p>
            <a:r>
              <a:rPr lang="en-US" sz="2400" b="1" dirty="0"/>
              <a:t>Fields:</a:t>
            </a:r>
          </a:p>
          <a:p>
            <a:r>
              <a:rPr lang="en-US" sz="2400" b="1" dirty="0"/>
              <a:t>- </a:t>
            </a:r>
            <a:r>
              <a:rPr lang="en-US" sz="2400" b="1" dirty="0" err="1"/>
              <a:t>ReturnId</a:t>
            </a:r>
            <a:r>
              <a:rPr lang="en-US" sz="2400" b="1" dirty="0"/>
              <a:t> (PK)</a:t>
            </a:r>
          </a:p>
          <a:p>
            <a:r>
              <a:rPr lang="en-US" sz="2400" b="1" dirty="0"/>
              <a:t>- </a:t>
            </a:r>
            <a:r>
              <a:rPr lang="en-US" sz="2400" b="1" dirty="0" err="1"/>
              <a:t>BookId</a:t>
            </a:r>
            <a:r>
              <a:rPr lang="en-US" sz="2400" b="1" dirty="0"/>
              <a:t> (FK)</a:t>
            </a:r>
          </a:p>
          <a:p>
            <a:r>
              <a:rPr lang="en-US" sz="2400" b="1" dirty="0"/>
              <a:t>- </a:t>
            </a:r>
            <a:r>
              <a:rPr lang="en-US" sz="2400" b="1" dirty="0" err="1"/>
              <a:t>StudentId</a:t>
            </a:r>
            <a:r>
              <a:rPr lang="en-US" sz="2400" b="1" dirty="0"/>
              <a:t> (FK)</a:t>
            </a:r>
          </a:p>
          <a:p>
            <a:r>
              <a:rPr lang="en-US" sz="2400" b="1" dirty="0"/>
              <a:t>- Return Date</a:t>
            </a:r>
          </a:p>
          <a:p>
            <a:endParaRPr lang="en-US" dirty="0"/>
          </a:p>
        </p:txBody>
      </p:sp>
    </p:spTree>
    <p:extLst>
      <p:ext uri="{BB962C8B-B14F-4D97-AF65-F5344CB8AC3E}">
        <p14:creationId xmlns:p14="http://schemas.microsoft.com/office/powerpoint/2010/main" val="3360748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Faculty Issue Table</a:t>
            </a:r>
          </a:p>
        </p:txBody>
      </p:sp>
      <p:sp>
        <p:nvSpPr>
          <p:cNvPr id="3" name="Content Placeholder 2"/>
          <p:cNvSpPr>
            <a:spLocks noGrp="1"/>
          </p:cNvSpPr>
          <p:nvPr>
            <p:ph idx="1"/>
          </p:nvPr>
        </p:nvSpPr>
        <p:spPr/>
        <p:txBody>
          <a:bodyPr/>
          <a:lstStyle/>
          <a:p>
            <a:r>
              <a:rPr lang="en-US" sz="2400" b="1" dirty="0"/>
              <a:t>Logs books issued to faculty members.</a:t>
            </a:r>
          </a:p>
          <a:p>
            <a:endParaRPr lang="en-US" sz="2400" b="1" dirty="0"/>
          </a:p>
          <a:p>
            <a:r>
              <a:rPr lang="en-US" sz="2400" b="1" dirty="0"/>
              <a:t>Fields:</a:t>
            </a:r>
          </a:p>
          <a:p>
            <a:r>
              <a:rPr lang="en-US" sz="2400" b="1" dirty="0"/>
              <a:t>- </a:t>
            </a:r>
            <a:r>
              <a:rPr lang="en-US" sz="2400" b="1" dirty="0" err="1"/>
              <a:t>IssueId</a:t>
            </a:r>
            <a:r>
              <a:rPr lang="en-US" sz="2400" b="1" dirty="0"/>
              <a:t> (PK)</a:t>
            </a:r>
          </a:p>
          <a:p>
            <a:r>
              <a:rPr lang="en-US" sz="2400" b="1" dirty="0"/>
              <a:t>- </a:t>
            </a:r>
            <a:r>
              <a:rPr lang="en-US" sz="2400" b="1" dirty="0" err="1"/>
              <a:t>FacultyId</a:t>
            </a:r>
            <a:r>
              <a:rPr lang="en-US" sz="2400" b="1" dirty="0"/>
              <a:t> (FK)</a:t>
            </a:r>
          </a:p>
          <a:p>
            <a:r>
              <a:rPr lang="en-US" sz="2400" b="1" dirty="0"/>
              <a:t>- </a:t>
            </a:r>
            <a:r>
              <a:rPr lang="en-US" sz="2400" b="1" dirty="0" err="1"/>
              <a:t>BookId</a:t>
            </a:r>
            <a:r>
              <a:rPr lang="en-US" sz="2400" b="1" dirty="0"/>
              <a:t> (FK)</a:t>
            </a:r>
          </a:p>
          <a:p>
            <a:r>
              <a:rPr lang="en-US" sz="2400" b="1" dirty="0"/>
              <a:t>- Issue Date</a:t>
            </a:r>
          </a:p>
          <a:p>
            <a:endParaRPr lang="en-US" dirty="0"/>
          </a:p>
        </p:txBody>
      </p:sp>
      <p:sp>
        <p:nvSpPr>
          <p:cNvPr id="4" name="Rectangle 3"/>
          <p:cNvSpPr/>
          <p:nvPr/>
        </p:nvSpPr>
        <p:spPr>
          <a:xfrm>
            <a:off x="6872438" y="2781701"/>
            <a:ext cx="4889634" cy="3686476"/>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66555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0045" y="248725"/>
            <a:ext cx="8911687" cy="1280890"/>
          </a:xfrm>
        </p:spPr>
        <p:txBody>
          <a:bodyPr/>
          <a:lstStyle/>
          <a:p>
            <a:r>
              <a:rPr lang="en-US" b="1" dirty="0"/>
              <a:t>Faculty Return Table</a:t>
            </a:r>
          </a:p>
        </p:txBody>
      </p:sp>
      <p:sp>
        <p:nvSpPr>
          <p:cNvPr id="3" name="Content Placeholder 2"/>
          <p:cNvSpPr>
            <a:spLocks noGrp="1"/>
          </p:cNvSpPr>
          <p:nvPr>
            <p:ph idx="1"/>
          </p:nvPr>
        </p:nvSpPr>
        <p:spPr/>
        <p:txBody>
          <a:bodyPr/>
          <a:lstStyle/>
          <a:p>
            <a:r>
              <a:rPr lang="en-US" sz="2400" b="1" dirty="0"/>
              <a:t>Tracks return of books by faculty.</a:t>
            </a:r>
          </a:p>
          <a:p>
            <a:endParaRPr lang="en-US" sz="2400" b="1" dirty="0"/>
          </a:p>
          <a:p>
            <a:r>
              <a:rPr lang="en-US" sz="2400" b="1" dirty="0"/>
              <a:t>Fields:</a:t>
            </a:r>
          </a:p>
          <a:p>
            <a:r>
              <a:rPr lang="en-US" sz="2400" b="1" dirty="0"/>
              <a:t>- </a:t>
            </a:r>
            <a:r>
              <a:rPr lang="en-US" sz="2400" b="1" dirty="0" err="1"/>
              <a:t>IssueId</a:t>
            </a:r>
            <a:r>
              <a:rPr lang="en-US" sz="2400" b="1" dirty="0"/>
              <a:t> (PK)</a:t>
            </a:r>
          </a:p>
          <a:p>
            <a:r>
              <a:rPr lang="en-US" sz="2400" b="1" dirty="0"/>
              <a:t>- </a:t>
            </a:r>
            <a:r>
              <a:rPr lang="en-US" sz="2400" b="1" dirty="0" err="1"/>
              <a:t>FacultyId</a:t>
            </a:r>
            <a:r>
              <a:rPr lang="en-US" sz="2400" b="1" dirty="0"/>
              <a:t> (FK)</a:t>
            </a:r>
          </a:p>
          <a:p>
            <a:r>
              <a:rPr lang="en-US" sz="2400" b="1" dirty="0"/>
              <a:t>- </a:t>
            </a:r>
            <a:r>
              <a:rPr lang="en-US" sz="2400" b="1" dirty="0" err="1"/>
              <a:t>BookId</a:t>
            </a:r>
            <a:r>
              <a:rPr lang="en-US" sz="2400" b="1" dirty="0"/>
              <a:t> (FK)</a:t>
            </a:r>
          </a:p>
          <a:p>
            <a:r>
              <a:rPr lang="en-US" sz="2400" b="1" dirty="0"/>
              <a:t>- Return Date</a:t>
            </a:r>
          </a:p>
          <a:p>
            <a:endParaRPr lang="en-US" dirty="0"/>
          </a:p>
        </p:txBody>
      </p:sp>
    </p:spTree>
    <p:extLst>
      <p:ext uri="{BB962C8B-B14F-4D97-AF65-F5344CB8AC3E}">
        <p14:creationId xmlns:p14="http://schemas.microsoft.com/office/powerpoint/2010/main" val="21070009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Relationships</a:t>
            </a:r>
          </a:p>
        </p:txBody>
      </p:sp>
      <p:sp>
        <p:nvSpPr>
          <p:cNvPr id="3" name="Content Placeholder 2"/>
          <p:cNvSpPr>
            <a:spLocks noGrp="1"/>
          </p:cNvSpPr>
          <p:nvPr>
            <p:ph idx="1"/>
          </p:nvPr>
        </p:nvSpPr>
        <p:spPr/>
        <p:txBody>
          <a:bodyPr/>
          <a:lstStyle/>
          <a:p>
            <a:r>
              <a:rPr lang="en-US" sz="2400" b="1" dirty="0"/>
              <a:t>Relationships are managed using foreign keys:</a:t>
            </a:r>
          </a:p>
          <a:p>
            <a:r>
              <a:rPr lang="en-US" sz="2400" b="1" dirty="0"/>
              <a:t>- Registration is linked to all users.</a:t>
            </a:r>
          </a:p>
          <a:p>
            <a:r>
              <a:rPr lang="en-US" sz="2400" b="1" dirty="0"/>
              <a:t>- Student and Faculty are linked to </a:t>
            </a:r>
            <a:r>
              <a:rPr lang="en-US" sz="2400" b="1" dirty="0" err="1"/>
              <a:t>BookDetails</a:t>
            </a:r>
            <a:r>
              <a:rPr lang="en-US" sz="2400" b="1" dirty="0"/>
              <a:t> through Transactions and Issue/Return tables.</a:t>
            </a:r>
          </a:p>
          <a:p>
            <a:r>
              <a:rPr lang="en-US" sz="2400" b="1" dirty="0"/>
              <a:t>- Transactions ensure tracking of book borrowing/returning.</a:t>
            </a:r>
          </a:p>
          <a:p>
            <a:endParaRPr lang="en-US" dirty="0"/>
          </a:p>
        </p:txBody>
      </p:sp>
    </p:spTree>
    <p:extLst>
      <p:ext uri="{BB962C8B-B14F-4D97-AF65-F5344CB8AC3E}">
        <p14:creationId xmlns:p14="http://schemas.microsoft.com/office/powerpoint/2010/main" val="2316749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Conclusion</a:t>
            </a:r>
          </a:p>
        </p:txBody>
      </p:sp>
      <p:sp>
        <p:nvSpPr>
          <p:cNvPr id="3" name="Content Placeholder 2"/>
          <p:cNvSpPr>
            <a:spLocks noGrp="1"/>
          </p:cNvSpPr>
          <p:nvPr>
            <p:ph idx="1"/>
          </p:nvPr>
        </p:nvSpPr>
        <p:spPr/>
        <p:txBody>
          <a:bodyPr/>
          <a:lstStyle/>
          <a:p>
            <a:r>
              <a:rPr lang="en-US" sz="2400" b="1" dirty="0"/>
              <a:t>This database efficiently handles user registrations, </a:t>
            </a:r>
            <a:r>
              <a:rPr lang="en-US" sz="2400" b="1" dirty="0" smtClean="0"/>
              <a:t>book </a:t>
            </a:r>
            <a:r>
              <a:rPr lang="en-US" sz="2400" b="1" dirty="0"/>
              <a:t>inventories, and borrow/return activities. It uses well-defined relationships to ensure data integrity and is scalable for future additions like fines, notifications, or user analytics</a:t>
            </a:r>
            <a:r>
              <a:rPr lang="en-US" dirty="0"/>
              <a:t>.</a:t>
            </a:r>
          </a:p>
          <a:p>
            <a:endParaRPr lang="en-US" dirty="0"/>
          </a:p>
        </p:txBody>
      </p:sp>
    </p:spTree>
    <p:extLst>
      <p:ext uri="{BB962C8B-B14F-4D97-AF65-F5344CB8AC3E}">
        <p14:creationId xmlns:p14="http://schemas.microsoft.com/office/powerpoint/2010/main" val="11073166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Project Overview</a:t>
            </a:r>
          </a:p>
        </p:txBody>
      </p:sp>
      <p:sp>
        <p:nvSpPr>
          <p:cNvPr id="3" name="Content Placeholder 2"/>
          <p:cNvSpPr>
            <a:spLocks noGrp="1"/>
          </p:cNvSpPr>
          <p:nvPr>
            <p:ph idx="1"/>
          </p:nvPr>
        </p:nvSpPr>
        <p:spPr>
          <a:xfrm>
            <a:off x="1838425" y="2133599"/>
            <a:ext cx="9666187" cy="4093945"/>
          </a:xfrm>
        </p:spPr>
        <p:txBody>
          <a:bodyPr>
            <a:noAutofit/>
          </a:bodyPr>
          <a:lstStyle/>
          <a:p>
            <a:r>
              <a:rPr lang="en-US" sz="2400" b="1" dirty="0"/>
              <a:t>Project Design </a:t>
            </a:r>
            <a:r>
              <a:rPr lang="en-US" sz="2400" b="1" dirty="0" smtClean="0"/>
              <a:t>Description</a:t>
            </a:r>
          </a:p>
          <a:p>
            <a:r>
              <a:rPr lang="en-US" sz="2400" b="1" dirty="0" smtClean="0"/>
              <a:t> </a:t>
            </a:r>
            <a:r>
              <a:rPr lang="en-US" sz="2400" b="1" dirty="0"/>
              <a:t>In our Library Management Application, when we execute the application, it will show the main page which contains several options that users get registered and login within the application and every user will have some operations and communication between them including admin will add/update/delete book, those books will be viewed by both librarian and users. In the same manner Librarian will add new arrivals in market those details will be stored in the database and retrieved from the database [8].</a:t>
            </a:r>
            <a:endParaRPr lang="en-US" sz="2400" b="1" dirty="0"/>
          </a:p>
        </p:txBody>
      </p:sp>
    </p:spTree>
    <p:extLst>
      <p:ext uri="{BB962C8B-B14F-4D97-AF65-F5344CB8AC3E}">
        <p14:creationId xmlns:p14="http://schemas.microsoft.com/office/powerpoint/2010/main" val="11709135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dirty="0"/>
              <a:t>Importance of Database</a:t>
            </a:r>
          </a:p>
        </p:txBody>
      </p:sp>
      <p:sp>
        <p:nvSpPr>
          <p:cNvPr id="7" name="Rectangle 6"/>
          <p:cNvSpPr/>
          <p:nvPr/>
        </p:nvSpPr>
        <p:spPr>
          <a:xfrm>
            <a:off x="2512194" y="1694046"/>
            <a:ext cx="8992418" cy="4754880"/>
          </a:xfrm>
          <a:prstGeom prst="rect">
            <a:avLst/>
          </a:prstGeom>
          <a:solidFill>
            <a:schemeClr val="bg2"/>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rPr>
              <a:t>The database is central to our application. All user and book information is stored here. Operations like issuing or returning a book are performed through the database, ensuring data consistency, security, and ease of retrieval</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32647671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ER Diagram Overview</a:t>
            </a:r>
          </a:p>
        </p:txBody>
      </p:sp>
      <p:sp>
        <p:nvSpPr>
          <p:cNvPr id="3" name="Content Placeholder 2"/>
          <p:cNvSpPr>
            <a:spLocks noGrp="1"/>
          </p:cNvSpPr>
          <p:nvPr>
            <p:ph idx="1"/>
          </p:nvPr>
        </p:nvSpPr>
        <p:spPr/>
        <p:txBody>
          <a:bodyPr/>
          <a:lstStyle/>
          <a:p>
            <a:r>
              <a:rPr lang="en-US" sz="2400" b="1" dirty="0"/>
              <a:t>The Entity-Relationship (ER) Diagram includes entities such as Student, Faculty, Book, Registration, and Transactions. It shows how these entities relate to each other, using primary and foreign keys to establish connections.</a:t>
            </a:r>
          </a:p>
          <a:p>
            <a:endParaRPr lang="en-US" dirty="0"/>
          </a:p>
        </p:txBody>
      </p:sp>
    </p:spTree>
    <p:extLst>
      <p:ext uri="{BB962C8B-B14F-4D97-AF65-F5344CB8AC3E}">
        <p14:creationId xmlns:p14="http://schemas.microsoft.com/office/powerpoint/2010/main" val="574594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t>
            </a:r>
            <a:r>
              <a:rPr lang="en-US" b="1" dirty="0"/>
              <a:t>Database Design:</a:t>
            </a:r>
          </a:p>
        </p:txBody>
      </p:sp>
      <p:sp>
        <p:nvSpPr>
          <p:cNvPr id="3" name="Content Placeholder 2"/>
          <p:cNvSpPr>
            <a:spLocks noGrp="1"/>
          </p:cNvSpPr>
          <p:nvPr>
            <p:ph idx="1"/>
          </p:nvPr>
        </p:nvSpPr>
        <p:spPr/>
        <p:txBody>
          <a:bodyPr>
            <a:normAutofit/>
          </a:bodyPr>
          <a:lstStyle/>
          <a:p>
            <a:r>
              <a:rPr lang="en-US" sz="2400" b="1" dirty="0" smtClean="0"/>
              <a:t>Database </a:t>
            </a:r>
            <a:r>
              <a:rPr lang="en-US" sz="2400" b="1" dirty="0"/>
              <a:t>is very important for our application because every user detail is stored and retrieved from the database, and we can also update or delete from database [9]. Each operation will have separate tables and they contain primary keys and foreign keys so that relation will be available between the tables. Authentication has been enhanced for user so that it would be helpful to improve more users to our application. </a:t>
            </a:r>
          </a:p>
        </p:txBody>
      </p:sp>
    </p:spTree>
    <p:extLst>
      <p:ext uri="{BB962C8B-B14F-4D97-AF65-F5344CB8AC3E}">
        <p14:creationId xmlns:p14="http://schemas.microsoft.com/office/powerpoint/2010/main" val="25485218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ER DIAGRAM FOR LIBRARY MANAGEMENT SYSTEM</a:t>
            </a:r>
            <a:br>
              <a:rPr lang="en-US" b="1" dirty="0"/>
            </a:br>
            <a:endParaRPr lang="en-US" dirty="0"/>
          </a:p>
        </p:txBody>
      </p:sp>
      <p:sp>
        <p:nvSpPr>
          <p:cNvPr id="3" name="Content Placeholder 2"/>
          <p:cNvSpPr>
            <a:spLocks noGrp="1"/>
          </p:cNvSpPr>
          <p:nvPr>
            <p:ph idx="1"/>
          </p:nvPr>
        </p:nvSpPr>
        <p:spPr/>
        <p:txBody>
          <a:bodyPr/>
          <a:lstStyle/>
          <a:p>
            <a:endParaRPr lang="en-US"/>
          </a:p>
        </p:txBody>
      </p:sp>
      <p:sp>
        <p:nvSpPr>
          <p:cNvPr id="4" name="Title 1"/>
          <p:cNvSpPr txBox="1">
            <a:spLocks/>
          </p:cNvSpPr>
          <p:nvPr/>
        </p:nvSpPr>
        <p:spPr>
          <a:xfrm>
            <a:off x="2592925" y="624110"/>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800" b="1" dirty="0"/>
          </a:p>
        </p:txBody>
      </p:sp>
      <p:sp>
        <p:nvSpPr>
          <p:cNvPr id="5" name="Rectangle 4"/>
          <p:cNvSpPr/>
          <p:nvPr/>
        </p:nvSpPr>
        <p:spPr>
          <a:xfrm>
            <a:off x="1944303" y="1905000"/>
            <a:ext cx="9124750" cy="4953000"/>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33471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a:ln>
            <a:solidFill>
              <a:schemeClr val="bg1"/>
            </a:solidFill>
          </a:ln>
        </p:spPr>
        <p:txBody>
          <a:bodyPr/>
          <a:lstStyle/>
          <a:p>
            <a:r>
              <a:rPr lang="en-US" b="1" dirty="0"/>
              <a:t>Registration Table</a:t>
            </a:r>
          </a:p>
        </p:txBody>
      </p:sp>
      <p:sp>
        <p:nvSpPr>
          <p:cNvPr id="3" name="Content Placeholder 2"/>
          <p:cNvSpPr>
            <a:spLocks noGrp="1"/>
          </p:cNvSpPr>
          <p:nvPr>
            <p:ph idx="1"/>
          </p:nvPr>
        </p:nvSpPr>
        <p:spPr>
          <a:xfrm>
            <a:off x="2589212" y="2133599"/>
            <a:ext cx="8915400" cy="4724401"/>
          </a:xfrm>
        </p:spPr>
        <p:txBody>
          <a:bodyPr/>
          <a:lstStyle/>
          <a:p>
            <a:r>
              <a:rPr lang="en-US" sz="2400" b="1" dirty="0"/>
              <a:t>Stores login credentials for users.</a:t>
            </a:r>
          </a:p>
          <a:p>
            <a:endParaRPr lang="en-US" sz="2400" b="1" dirty="0"/>
          </a:p>
          <a:p>
            <a:r>
              <a:rPr lang="en-US" sz="2400" b="1" dirty="0"/>
              <a:t>Fields:</a:t>
            </a:r>
          </a:p>
          <a:p>
            <a:r>
              <a:rPr lang="en-US" sz="2400" b="1" dirty="0"/>
              <a:t>- ID (PK)</a:t>
            </a:r>
          </a:p>
          <a:p>
            <a:r>
              <a:rPr lang="en-US" sz="2400" b="1" dirty="0"/>
              <a:t>- Username</a:t>
            </a:r>
          </a:p>
          <a:p>
            <a:r>
              <a:rPr lang="en-US" sz="2400" b="1" dirty="0"/>
              <a:t>- Password</a:t>
            </a:r>
          </a:p>
          <a:p>
            <a:r>
              <a:rPr lang="en-US" sz="2400" b="1" dirty="0"/>
              <a:t>- Confirm Password</a:t>
            </a:r>
          </a:p>
          <a:p>
            <a:r>
              <a:rPr lang="en-US" sz="2400" b="1" dirty="0"/>
              <a:t>- User Role</a:t>
            </a:r>
          </a:p>
          <a:p>
            <a:endParaRPr lang="en-US" dirty="0"/>
          </a:p>
        </p:txBody>
      </p:sp>
      <p:sp>
        <p:nvSpPr>
          <p:cNvPr id="4" name="Rectangle 3"/>
          <p:cNvSpPr/>
          <p:nvPr/>
        </p:nvSpPr>
        <p:spPr>
          <a:xfrm>
            <a:off x="6968691" y="2675823"/>
            <a:ext cx="4535921" cy="4182177"/>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79259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Student Table</a:t>
            </a:r>
          </a:p>
        </p:txBody>
      </p:sp>
      <p:sp>
        <p:nvSpPr>
          <p:cNvPr id="3" name="Content Placeholder 2"/>
          <p:cNvSpPr>
            <a:spLocks noGrp="1"/>
          </p:cNvSpPr>
          <p:nvPr>
            <p:ph idx="1"/>
          </p:nvPr>
        </p:nvSpPr>
        <p:spPr>
          <a:xfrm>
            <a:off x="2589212" y="2133599"/>
            <a:ext cx="8915400" cy="4093945"/>
          </a:xfrm>
        </p:spPr>
        <p:txBody>
          <a:bodyPr>
            <a:normAutofit fontScale="92500" lnSpcReduction="10000"/>
          </a:bodyPr>
          <a:lstStyle/>
          <a:p>
            <a:r>
              <a:rPr lang="en-US" sz="2400" b="1" dirty="0"/>
              <a:t>Stores details of students who use the library.</a:t>
            </a:r>
          </a:p>
          <a:p>
            <a:endParaRPr lang="en-US" sz="2400" b="1" dirty="0"/>
          </a:p>
          <a:p>
            <a:r>
              <a:rPr lang="en-US" sz="2400" b="1" dirty="0"/>
              <a:t>Fields:</a:t>
            </a:r>
          </a:p>
          <a:p>
            <a:r>
              <a:rPr lang="en-US" sz="2400" b="1" dirty="0"/>
              <a:t>- </a:t>
            </a:r>
            <a:r>
              <a:rPr lang="en-US" sz="2400" b="1" dirty="0" err="1"/>
              <a:t>StudentId</a:t>
            </a:r>
            <a:r>
              <a:rPr lang="en-US" sz="2400" b="1" dirty="0"/>
              <a:t> (PK)</a:t>
            </a:r>
          </a:p>
          <a:p>
            <a:r>
              <a:rPr lang="en-US" sz="2400" b="1" dirty="0"/>
              <a:t>- </a:t>
            </a:r>
            <a:r>
              <a:rPr lang="en-US" sz="2400" b="1" dirty="0" err="1"/>
              <a:t>Fullname</a:t>
            </a:r>
            <a:endParaRPr lang="en-US" sz="2400" b="1" dirty="0"/>
          </a:p>
          <a:p>
            <a:r>
              <a:rPr lang="en-US" sz="2400" b="1" dirty="0"/>
              <a:t>- </a:t>
            </a:r>
            <a:r>
              <a:rPr lang="en-US" sz="2400" b="1" dirty="0" err="1"/>
              <a:t>ContactNo</a:t>
            </a:r>
            <a:endParaRPr lang="en-US" sz="2400" b="1" dirty="0"/>
          </a:p>
          <a:p>
            <a:r>
              <a:rPr lang="en-US" sz="2400" b="1" dirty="0"/>
              <a:t>- Email</a:t>
            </a:r>
          </a:p>
          <a:p>
            <a:r>
              <a:rPr lang="en-US" sz="2400" b="1" dirty="0"/>
              <a:t>- Address</a:t>
            </a:r>
          </a:p>
          <a:p>
            <a:r>
              <a:rPr lang="en-US" sz="2400" b="1" dirty="0"/>
              <a:t>- Account Status</a:t>
            </a:r>
          </a:p>
          <a:p>
            <a:endParaRPr lang="en-US" dirty="0"/>
          </a:p>
        </p:txBody>
      </p:sp>
      <p:sp>
        <p:nvSpPr>
          <p:cNvPr id="4" name="Rectangle 3"/>
          <p:cNvSpPr/>
          <p:nvPr/>
        </p:nvSpPr>
        <p:spPr>
          <a:xfrm>
            <a:off x="6629400" y="2582332"/>
            <a:ext cx="5300133" cy="3767667"/>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31732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Faculty Table</a:t>
            </a:r>
          </a:p>
        </p:txBody>
      </p:sp>
      <p:sp>
        <p:nvSpPr>
          <p:cNvPr id="3" name="Content Placeholder 2"/>
          <p:cNvSpPr>
            <a:spLocks noGrp="1"/>
          </p:cNvSpPr>
          <p:nvPr>
            <p:ph idx="1"/>
          </p:nvPr>
        </p:nvSpPr>
        <p:spPr>
          <a:xfrm>
            <a:off x="2589212" y="2133599"/>
            <a:ext cx="8915400" cy="4652211"/>
          </a:xfrm>
        </p:spPr>
        <p:txBody>
          <a:bodyPr>
            <a:noAutofit/>
          </a:bodyPr>
          <a:lstStyle/>
          <a:p>
            <a:r>
              <a:rPr lang="en-US" sz="2400" b="1" dirty="0"/>
              <a:t>Stores information about faculty members.</a:t>
            </a:r>
          </a:p>
          <a:p>
            <a:endParaRPr lang="en-US" sz="2400" b="1" dirty="0"/>
          </a:p>
          <a:p>
            <a:r>
              <a:rPr lang="en-US" sz="2400" b="1" dirty="0"/>
              <a:t>Fields:</a:t>
            </a:r>
          </a:p>
          <a:p>
            <a:r>
              <a:rPr lang="en-US" sz="2400" b="1" dirty="0"/>
              <a:t>- </a:t>
            </a:r>
            <a:r>
              <a:rPr lang="en-US" sz="2400" b="1" dirty="0" err="1"/>
              <a:t>FacultyId</a:t>
            </a:r>
            <a:r>
              <a:rPr lang="en-US" sz="2400" b="1" dirty="0"/>
              <a:t> (PK)</a:t>
            </a:r>
          </a:p>
          <a:p>
            <a:r>
              <a:rPr lang="en-US" sz="2400" b="1" dirty="0"/>
              <a:t>- </a:t>
            </a:r>
            <a:r>
              <a:rPr lang="en-US" sz="2400" b="1" dirty="0" err="1"/>
              <a:t>Fullname</a:t>
            </a:r>
            <a:endParaRPr lang="en-US" sz="2400" b="1" dirty="0"/>
          </a:p>
          <a:p>
            <a:r>
              <a:rPr lang="en-US" sz="2400" b="1" dirty="0"/>
              <a:t>- </a:t>
            </a:r>
            <a:r>
              <a:rPr lang="en-US" sz="2400" b="1" dirty="0" err="1"/>
              <a:t>ContactNo</a:t>
            </a:r>
            <a:endParaRPr lang="en-US" sz="2400" b="1" dirty="0"/>
          </a:p>
          <a:p>
            <a:r>
              <a:rPr lang="en-US" sz="2400" b="1" dirty="0"/>
              <a:t>- Email</a:t>
            </a:r>
          </a:p>
          <a:p>
            <a:r>
              <a:rPr lang="en-US" sz="2400" b="1" dirty="0"/>
              <a:t>- Address</a:t>
            </a:r>
          </a:p>
          <a:p>
            <a:r>
              <a:rPr lang="en-US" sz="2400" b="1" dirty="0"/>
              <a:t>- Account Status</a:t>
            </a:r>
          </a:p>
        </p:txBody>
      </p:sp>
      <p:sp>
        <p:nvSpPr>
          <p:cNvPr id="4" name="Rectangle 3"/>
          <p:cNvSpPr/>
          <p:nvPr/>
        </p:nvSpPr>
        <p:spPr>
          <a:xfrm>
            <a:off x="6256962" y="2691829"/>
            <a:ext cx="5722705" cy="4089115"/>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8577595"/>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117</TotalTime>
  <Words>623</Words>
  <Application>Microsoft Office PowerPoint</Application>
  <PresentationFormat>Widescreen</PresentationFormat>
  <Paragraphs>108</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Century Gothic</vt:lpstr>
      <vt:lpstr>Wingdings 3</vt:lpstr>
      <vt:lpstr>Wisp</vt:lpstr>
      <vt:lpstr>Library Management Database System</vt:lpstr>
      <vt:lpstr>Project Overview</vt:lpstr>
      <vt:lpstr>Importance of Database</vt:lpstr>
      <vt:lpstr>ER Diagram Overview</vt:lpstr>
      <vt:lpstr> Database Design:</vt:lpstr>
      <vt:lpstr>ER DIAGRAM FOR LIBRARY MANAGEMENT SYSTEM </vt:lpstr>
      <vt:lpstr>Registration Table</vt:lpstr>
      <vt:lpstr>Student Table</vt:lpstr>
      <vt:lpstr>Faculty Table</vt:lpstr>
      <vt:lpstr>Book Details Table</vt:lpstr>
      <vt:lpstr>Transaction Table</vt:lpstr>
      <vt:lpstr>Issue Details Table</vt:lpstr>
      <vt:lpstr>Return Details Table</vt:lpstr>
      <vt:lpstr>Faculty Issue Table</vt:lpstr>
      <vt:lpstr>Faculty Return Table</vt:lpstr>
      <vt:lpstr>Relationships</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Jaweid</dc:creator>
  <cp:lastModifiedBy>Jaweid</cp:lastModifiedBy>
  <cp:revision>13</cp:revision>
  <dcterms:created xsi:type="dcterms:W3CDTF">2025-05-11T11:45:34Z</dcterms:created>
  <dcterms:modified xsi:type="dcterms:W3CDTF">2025-05-12T18:59:27Z</dcterms:modified>
</cp:coreProperties>
</file>