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33"/>
    <p:restoredTop sz="92582"/>
  </p:normalViewPr>
  <p:slideViewPr>
    <p:cSldViewPr snapToGrid="0" snapToObjects="1">
      <p:cViewPr varScale="1">
        <p:scale>
          <a:sx n="84" d="100"/>
          <a:sy n="84" d="100"/>
        </p:scale>
        <p:origin x="20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6/11/20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91555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6/11/20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7162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6/11/20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102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6/11/20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2130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6/11/20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9906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6/11/20</a:t>
            </a:fld>
            <a:endParaRPr lang="en-US" dirty="0"/>
          </a:p>
        </p:txBody>
      </p:sp>
      <p:sp>
        <p:nvSpPr>
          <p:cNvPr id="9" name="Footer Placeholder 8"/>
          <p:cNvSpPr>
            <a:spLocks noGrp="1"/>
          </p:cNvSpPr>
          <p:nvPr>
            <p:ph type="ftr" sz="quarter" idx="11"/>
          </p:nvPr>
        </p:nvSpPr>
        <p:spPr/>
        <p:txBody>
          <a:body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853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6/11/20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741949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6/11/20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8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6/11/20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782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6/11/20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956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6/11/20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974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2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6/11/20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51429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Harle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A1E3-C9B7-AF47-80A4-DFB120C71CE1}"/>
              </a:ext>
            </a:extLst>
          </p:cNvPr>
          <p:cNvSpPr>
            <a:spLocks noGrp="1"/>
          </p:cNvSpPr>
          <p:nvPr>
            <p:ph type="ctrTitle"/>
          </p:nvPr>
        </p:nvSpPr>
        <p:spPr>
          <a:xfrm>
            <a:off x="212651" y="425302"/>
            <a:ext cx="11334307" cy="3521858"/>
          </a:xfrm>
        </p:spPr>
        <p:txBody>
          <a:bodyPr>
            <a:normAutofit/>
          </a:bodyPr>
          <a:lstStyle/>
          <a:p>
            <a:r>
              <a:rPr lang="en-US" b="1" dirty="0">
                <a:solidFill>
                  <a:schemeClr val="bg2"/>
                </a:solidFill>
              </a:rPr>
              <a:t>Capstone Project - The Battle of Neighborhoods</a:t>
            </a:r>
            <a:br>
              <a:rPr lang="en-US" dirty="0"/>
            </a:br>
            <a:br>
              <a:rPr lang="en-US" dirty="0"/>
            </a:br>
            <a:endParaRPr lang="en-US" dirty="0"/>
          </a:p>
        </p:txBody>
      </p:sp>
      <p:sp>
        <p:nvSpPr>
          <p:cNvPr id="3" name="Subtitle 2">
            <a:extLst>
              <a:ext uri="{FF2B5EF4-FFF2-40B4-BE49-F238E27FC236}">
                <a16:creationId xmlns:a16="http://schemas.microsoft.com/office/drawing/2014/main" id="{36B853BE-7956-0849-88ED-23F3FF3BCE65}"/>
              </a:ext>
            </a:extLst>
          </p:cNvPr>
          <p:cNvSpPr>
            <a:spLocks noGrp="1"/>
          </p:cNvSpPr>
          <p:nvPr>
            <p:ph type="subTitle" idx="1"/>
          </p:nvPr>
        </p:nvSpPr>
        <p:spPr>
          <a:xfrm>
            <a:off x="2478998" y="4054832"/>
            <a:ext cx="6801612" cy="1239894"/>
          </a:xfrm>
        </p:spPr>
        <p:txBody>
          <a:bodyPr>
            <a:normAutofit/>
          </a:bodyPr>
          <a:lstStyle/>
          <a:p>
            <a:r>
              <a:rPr lang="en-US" sz="3600" b="1" dirty="0">
                <a:solidFill>
                  <a:schemeClr val="bg2"/>
                </a:solidFill>
              </a:rPr>
              <a:t>Jawharah Almulhim</a:t>
            </a:r>
            <a:br>
              <a:rPr lang="en-US" sz="3600" b="1" dirty="0">
                <a:solidFill>
                  <a:schemeClr val="bg2"/>
                </a:solidFill>
              </a:rPr>
            </a:br>
            <a:r>
              <a:rPr lang="en-US" sz="3600" b="1" dirty="0">
                <a:solidFill>
                  <a:schemeClr val="bg2"/>
                </a:solidFill>
              </a:rPr>
              <a:t>11 June -2020</a:t>
            </a:r>
          </a:p>
        </p:txBody>
      </p:sp>
    </p:spTree>
    <p:extLst>
      <p:ext uri="{BB962C8B-B14F-4D97-AF65-F5344CB8AC3E}">
        <p14:creationId xmlns:p14="http://schemas.microsoft.com/office/powerpoint/2010/main" val="413187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alpha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3F3C-B16F-9143-BA0A-15BE413BCDC1}"/>
              </a:ext>
            </a:extLst>
          </p:cNvPr>
          <p:cNvSpPr>
            <a:spLocks noGrp="1"/>
          </p:cNvSpPr>
          <p:nvPr>
            <p:ph type="title"/>
          </p:nvPr>
        </p:nvSpPr>
        <p:spPr/>
        <p:txBody>
          <a:bodyPr>
            <a:normAutofit/>
          </a:bodyPr>
          <a:lstStyle/>
          <a:p>
            <a:r>
              <a:rPr lang="en-US" sz="3600" dirty="0">
                <a:solidFill>
                  <a:schemeClr val="accent4">
                    <a:lumMod val="50000"/>
                  </a:schemeClr>
                </a:solidFill>
              </a:rPr>
              <a:t>Data Analysis</a:t>
            </a:r>
          </a:p>
        </p:txBody>
      </p:sp>
      <p:sp>
        <p:nvSpPr>
          <p:cNvPr id="3" name="Content Placeholder 2">
            <a:extLst>
              <a:ext uri="{FF2B5EF4-FFF2-40B4-BE49-F238E27FC236}">
                <a16:creationId xmlns:a16="http://schemas.microsoft.com/office/drawing/2014/main" id="{BB210A55-3E4F-E24B-9BD3-AD493A4C75BC}"/>
              </a:ext>
            </a:extLst>
          </p:cNvPr>
          <p:cNvSpPr>
            <a:spLocks noGrp="1"/>
          </p:cNvSpPr>
          <p:nvPr>
            <p:ph idx="1"/>
          </p:nvPr>
        </p:nvSpPr>
        <p:spPr>
          <a:xfrm>
            <a:off x="2231136" y="2290803"/>
            <a:ext cx="7729728" cy="3101983"/>
          </a:xfrm>
        </p:spPr>
        <p:txBody>
          <a:bodyPr/>
          <a:lstStyle/>
          <a:p>
            <a:r>
              <a:rPr lang="en-US" dirty="0"/>
              <a:t>Map of clustered parks:</a:t>
            </a:r>
          </a:p>
          <a:p>
            <a:pPr marL="0" indent="0">
              <a:buNone/>
            </a:pPr>
            <a:endParaRPr lang="en-US" dirty="0"/>
          </a:p>
          <a:p>
            <a:endParaRPr lang="en-US" dirty="0"/>
          </a:p>
        </p:txBody>
      </p:sp>
      <p:pic>
        <p:nvPicPr>
          <p:cNvPr id="5" name="Picture 4">
            <a:extLst>
              <a:ext uri="{FF2B5EF4-FFF2-40B4-BE49-F238E27FC236}">
                <a16:creationId xmlns:a16="http://schemas.microsoft.com/office/drawing/2014/main" id="{FFC83485-026D-5043-B001-222E27764CF8}"/>
              </a:ext>
            </a:extLst>
          </p:cNvPr>
          <p:cNvPicPr/>
          <p:nvPr/>
        </p:nvPicPr>
        <p:blipFill>
          <a:blip r:embed="rId2">
            <a:extLst>
              <a:ext uri="{28A0092B-C50C-407E-A947-70E740481C1C}">
                <a14:useLocalDpi xmlns:a14="http://schemas.microsoft.com/office/drawing/2010/main" val="0"/>
              </a:ext>
            </a:extLst>
          </a:blip>
          <a:stretch>
            <a:fillRect/>
          </a:stretch>
        </p:blipFill>
        <p:spPr>
          <a:xfrm>
            <a:off x="2421922" y="2703597"/>
            <a:ext cx="7538942" cy="3697204"/>
          </a:xfrm>
          <a:prstGeom prst="rect">
            <a:avLst/>
          </a:prstGeom>
        </p:spPr>
      </p:pic>
    </p:spTree>
    <p:extLst>
      <p:ext uri="{BB962C8B-B14F-4D97-AF65-F5344CB8AC3E}">
        <p14:creationId xmlns:p14="http://schemas.microsoft.com/office/powerpoint/2010/main" val="35225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3DD7-1D12-E643-BDAA-7D800C28B216}"/>
              </a:ext>
            </a:extLst>
          </p:cNvPr>
          <p:cNvSpPr>
            <a:spLocks noGrp="1"/>
          </p:cNvSpPr>
          <p:nvPr>
            <p:ph type="title"/>
          </p:nvPr>
        </p:nvSpPr>
        <p:spPr/>
        <p:txBody>
          <a:bodyPr>
            <a:normAutofit/>
          </a:bodyPr>
          <a:lstStyle/>
          <a:p>
            <a:r>
              <a:rPr lang="en-US" sz="3600" dirty="0">
                <a:solidFill>
                  <a:schemeClr val="accent4">
                    <a:lumMod val="50000"/>
                  </a:schemeClr>
                </a:solidFill>
              </a:rPr>
              <a:t>Result &amp; Discussion</a:t>
            </a:r>
          </a:p>
        </p:txBody>
      </p:sp>
      <p:sp>
        <p:nvSpPr>
          <p:cNvPr id="3" name="Content Placeholder 2">
            <a:extLst>
              <a:ext uri="{FF2B5EF4-FFF2-40B4-BE49-F238E27FC236}">
                <a16:creationId xmlns:a16="http://schemas.microsoft.com/office/drawing/2014/main" id="{9488E872-35F1-4243-949E-C42E77DA5BEE}"/>
              </a:ext>
            </a:extLst>
          </p:cNvPr>
          <p:cNvSpPr>
            <a:spLocks noGrp="1"/>
          </p:cNvSpPr>
          <p:nvPr>
            <p:ph idx="1"/>
          </p:nvPr>
        </p:nvSpPr>
        <p:spPr/>
        <p:txBody>
          <a:bodyPr>
            <a:normAutofit/>
          </a:bodyPr>
          <a:lstStyle/>
          <a:p>
            <a:r>
              <a:rPr lang="en-US" b="1" dirty="0">
                <a:solidFill>
                  <a:schemeClr val="tx1">
                    <a:lumMod val="95000"/>
                    <a:lumOff val="5000"/>
                  </a:schemeClr>
                </a:solidFill>
              </a:rPr>
              <a:t>From the analysis , we notice the following </a:t>
            </a:r>
            <a:r>
              <a:rPr lang="en-US" dirty="0">
                <a:solidFill>
                  <a:schemeClr val="tx1">
                    <a:lumMod val="95000"/>
                    <a:lumOff val="5000"/>
                  </a:schemeClr>
                </a:solidFill>
              </a:rPr>
              <a:t>:</a:t>
            </a:r>
          </a:p>
          <a:p>
            <a:r>
              <a:rPr lang="en-US" dirty="0"/>
              <a:t>parks are the most frequent type of venues on Manhattan. </a:t>
            </a:r>
          </a:p>
          <a:p>
            <a:r>
              <a:rPr lang="en-US" dirty="0"/>
              <a:t>Central Park is the best park on Manhattan which located on </a:t>
            </a:r>
            <a:r>
              <a:rPr lang="en-US" dirty="0">
                <a:solidFill>
                  <a:schemeClr val="tx1">
                    <a:lumMod val="95000"/>
                    <a:lumOff val="5000"/>
                  </a:schemeClr>
                </a:solidFill>
                <a:hlinkClick r:id="rId2">
                  <a:extLst>
                    <a:ext uri="{A12FA001-AC4F-418D-AE19-62706E023703}">
                      <ahyp:hlinkClr xmlns:ahyp="http://schemas.microsoft.com/office/drawing/2018/hyperlinkcolor" val="tx"/>
                    </a:ext>
                  </a:extLst>
                </a:hlinkClick>
              </a:rPr>
              <a:t>Harlem</a:t>
            </a:r>
            <a:r>
              <a:rPr lang="en-US" dirty="0">
                <a:solidFill>
                  <a:schemeClr val="tx1">
                    <a:lumMod val="95000"/>
                    <a:lumOff val="5000"/>
                  </a:schemeClr>
                </a:solidFill>
              </a:rPr>
              <a:t>. </a:t>
            </a:r>
            <a:r>
              <a:rPr lang="en-US" dirty="0"/>
              <a:t>Neighborhood</a:t>
            </a:r>
          </a:p>
          <a:p>
            <a:r>
              <a:rPr lang="en-US" b="1" dirty="0">
                <a:solidFill>
                  <a:schemeClr val="tx1">
                    <a:lumMod val="95000"/>
                    <a:lumOff val="5000"/>
                  </a:schemeClr>
                </a:solidFill>
              </a:rPr>
              <a:t>From the clustering , we notice that :</a:t>
            </a:r>
          </a:p>
          <a:p>
            <a:r>
              <a:rPr lang="en-US" dirty="0"/>
              <a:t>Central park is the only one on its cluster</a:t>
            </a:r>
          </a:p>
          <a:p>
            <a:r>
              <a:rPr lang="en-US" b="1" u="sng" dirty="0">
                <a:solidFill>
                  <a:schemeClr val="tx1">
                    <a:lumMod val="95000"/>
                    <a:lumOff val="5000"/>
                  </a:schemeClr>
                </a:solidFill>
              </a:rPr>
              <a:t>Recommendation </a:t>
            </a:r>
            <a:r>
              <a:rPr lang="en-US" dirty="0"/>
              <a:t>for government agency is to open a similar park on other neighborhood with low rated parks.</a:t>
            </a:r>
          </a:p>
          <a:p>
            <a:endParaRPr lang="en-US" dirty="0"/>
          </a:p>
          <a:p>
            <a:endParaRPr lang="en-US" dirty="0"/>
          </a:p>
        </p:txBody>
      </p:sp>
    </p:spTree>
    <p:extLst>
      <p:ext uri="{BB962C8B-B14F-4D97-AF65-F5344CB8AC3E}">
        <p14:creationId xmlns:p14="http://schemas.microsoft.com/office/powerpoint/2010/main" val="1516533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alpha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CA4C-EFFE-A549-8063-A8D7957CD0D1}"/>
              </a:ext>
            </a:extLst>
          </p:cNvPr>
          <p:cNvSpPr>
            <a:spLocks noGrp="1"/>
          </p:cNvSpPr>
          <p:nvPr>
            <p:ph type="title"/>
          </p:nvPr>
        </p:nvSpPr>
        <p:spPr/>
        <p:txBody>
          <a:bodyPr>
            <a:normAutofit/>
          </a:bodyPr>
          <a:lstStyle/>
          <a:p>
            <a:r>
              <a:rPr lang="en-US" sz="3600" dirty="0">
                <a:solidFill>
                  <a:schemeClr val="accent4">
                    <a:lumMod val="50000"/>
                  </a:schemeClr>
                </a:solidFill>
              </a:rPr>
              <a:t>Conclusion</a:t>
            </a:r>
          </a:p>
        </p:txBody>
      </p:sp>
      <p:sp>
        <p:nvSpPr>
          <p:cNvPr id="3" name="Content Placeholder 2">
            <a:extLst>
              <a:ext uri="{FF2B5EF4-FFF2-40B4-BE49-F238E27FC236}">
                <a16:creationId xmlns:a16="http://schemas.microsoft.com/office/drawing/2014/main" id="{2BC80327-87BB-7B4E-AB22-FA704F6A7916}"/>
              </a:ext>
            </a:extLst>
          </p:cNvPr>
          <p:cNvSpPr>
            <a:spLocks noGrp="1"/>
          </p:cNvSpPr>
          <p:nvPr>
            <p:ph idx="1"/>
          </p:nvPr>
        </p:nvSpPr>
        <p:spPr/>
        <p:txBody>
          <a:bodyPr/>
          <a:lstStyle/>
          <a:p>
            <a:pPr algn="just"/>
            <a:r>
              <a:rPr lang="en-US" dirty="0"/>
              <a:t>In </a:t>
            </a:r>
            <a:r>
              <a:rPr lang="en-US" sz="2000" b="1" dirty="0">
                <a:solidFill>
                  <a:schemeClr val="tx1">
                    <a:lumMod val="95000"/>
                    <a:lumOff val="5000"/>
                  </a:schemeClr>
                </a:solidFill>
              </a:rPr>
              <a:t>conclusion</a:t>
            </a:r>
            <a:r>
              <a:rPr lang="en-US" dirty="0"/>
              <a:t>, this presentation summarize the project on examining Manhattan neighborhoods and clustering its highly frequent venues which are parks.</a:t>
            </a:r>
          </a:p>
          <a:p>
            <a:pPr algn="just"/>
            <a:r>
              <a:rPr lang="en-US" dirty="0"/>
              <a:t>The result of this project would be useful for NYC-Manhattan visitors and government when they plan to open a new park on Manhattan.</a:t>
            </a:r>
          </a:p>
          <a:p>
            <a:endParaRPr lang="en-US" dirty="0"/>
          </a:p>
        </p:txBody>
      </p:sp>
    </p:spTree>
    <p:extLst>
      <p:ext uri="{BB962C8B-B14F-4D97-AF65-F5344CB8AC3E}">
        <p14:creationId xmlns:p14="http://schemas.microsoft.com/office/powerpoint/2010/main" val="3852739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A61D-0C33-9C43-A0D3-EF3F15218463}"/>
              </a:ext>
            </a:extLst>
          </p:cNvPr>
          <p:cNvSpPr>
            <a:spLocks noGrp="1"/>
          </p:cNvSpPr>
          <p:nvPr>
            <p:ph type="title"/>
          </p:nvPr>
        </p:nvSpPr>
        <p:spPr>
          <a:xfrm>
            <a:off x="2231136" y="2515700"/>
            <a:ext cx="7729728" cy="1188720"/>
          </a:xfrm>
        </p:spPr>
        <p:txBody>
          <a:bodyPr>
            <a:normAutofit/>
          </a:bodyPr>
          <a:lstStyle/>
          <a:p>
            <a:r>
              <a:rPr lang="en-US" sz="3200" b="1" dirty="0">
                <a:solidFill>
                  <a:schemeClr val="tx2"/>
                </a:solidFill>
              </a:rPr>
              <a:t>Thank you</a:t>
            </a:r>
          </a:p>
        </p:txBody>
      </p:sp>
    </p:spTree>
    <p:extLst>
      <p:ext uri="{BB962C8B-B14F-4D97-AF65-F5344CB8AC3E}">
        <p14:creationId xmlns:p14="http://schemas.microsoft.com/office/powerpoint/2010/main" val="77741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alpha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71ED-B1FD-FC4B-9A37-1A88BC2154D4}"/>
              </a:ext>
            </a:extLst>
          </p:cNvPr>
          <p:cNvSpPr>
            <a:spLocks noGrp="1"/>
          </p:cNvSpPr>
          <p:nvPr>
            <p:ph type="title"/>
          </p:nvPr>
        </p:nvSpPr>
        <p:spPr/>
        <p:txBody>
          <a:bodyPr/>
          <a:lstStyle/>
          <a:p>
            <a:r>
              <a:rPr lang="en-US" sz="3200" dirty="0">
                <a:solidFill>
                  <a:schemeClr val="accent4">
                    <a:lumMod val="50000"/>
                  </a:schemeClr>
                </a:solidFill>
              </a:rPr>
              <a:t>Background</a:t>
            </a:r>
            <a:endParaRPr lang="en-US" dirty="0">
              <a:solidFill>
                <a:schemeClr val="accent4">
                  <a:lumMod val="50000"/>
                </a:schemeClr>
              </a:solidFill>
            </a:endParaRPr>
          </a:p>
        </p:txBody>
      </p:sp>
      <p:sp>
        <p:nvSpPr>
          <p:cNvPr id="3" name="Content Placeholder 2">
            <a:extLst>
              <a:ext uri="{FF2B5EF4-FFF2-40B4-BE49-F238E27FC236}">
                <a16:creationId xmlns:a16="http://schemas.microsoft.com/office/drawing/2014/main" id="{EE88E359-AD0B-BD4A-8F9E-2735407488B3}"/>
              </a:ext>
            </a:extLst>
          </p:cNvPr>
          <p:cNvSpPr>
            <a:spLocks noGrp="1"/>
          </p:cNvSpPr>
          <p:nvPr>
            <p:ph idx="1"/>
          </p:nvPr>
        </p:nvSpPr>
        <p:spPr/>
        <p:txBody>
          <a:bodyPr/>
          <a:lstStyle/>
          <a:p>
            <a:r>
              <a:rPr lang="en-US" dirty="0"/>
              <a:t>New York it is one of the largest city on USA with huge number of population and diversity of people. </a:t>
            </a:r>
          </a:p>
          <a:p>
            <a:r>
              <a:rPr lang="en-US" dirty="0"/>
              <a:t>The NYC is a main distance for visitors from all over the world . </a:t>
            </a:r>
          </a:p>
          <a:p>
            <a:r>
              <a:rPr lang="en-US" dirty="0"/>
              <a:t>The idea of this project is to explore Manhattan and suggest a Higley rated parks on Manhattan </a:t>
            </a:r>
          </a:p>
          <a:p>
            <a:r>
              <a:rPr lang="en-US" dirty="0"/>
              <a:t>Ending up with clustering different parks of Manhattan into different clusters with similar features.</a:t>
            </a:r>
          </a:p>
          <a:p>
            <a:endParaRPr lang="en-US" dirty="0"/>
          </a:p>
          <a:p>
            <a:endParaRPr lang="en-US" dirty="0"/>
          </a:p>
        </p:txBody>
      </p:sp>
    </p:spTree>
    <p:extLst>
      <p:ext uri="{BB962C8B-B14F-4D97-AF65-F5344CB8AC3E}">
        <p14:creationId xmlns:p14="http://schemas.microsoft.com/office/powerpoint/2010/main" val="75195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alpha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9D3B-EAD4-8A44-B0FF-5C8CCA8A5D01}"/>
              </a:ext>
            </a:extLst>
          </p:cNvPr>
          <p:cNvSpPr>
            <a:spLocks noGrp="1"/>
          </p:cNvSpPr>
          <p:nvPr>
            <p:ph type="title"/>
          </p:nvPr>
        </p:nvSpPr>
        <p:spPr>
          <a:xfrm>
            <a:off x="2231136" y="648182"/>
            <a:ext cx="7729728" cy="1759352"/>
          </a:xfrm>
        </p:spPr>
        <p:txBody>
          <a:bodyPr>
            <a:normAutofit/>
          </a:bodyPr>
          <a:lstStyle/>
          <a:p>
            <a:r>
              <a:rPr lang="en-US" sz="3600" dirty="0">
                <a:solidFill>
                  <a:schemeClr val="accent4">
                    <a:lumMod val="50000"/>
                  </a:schemeClr>
                </a:solidFill>
              </a:rPr>
              <a:t>Data</a:t>
            </a:r>
            <a:r>
              <a:rPr lang="en-US" dirty="0"/>
              <a:t> </a:t>
            </a:r>
            <a:r>
              <a:rPr lang="en-US" sz="3600" dirty="0">
                <a:solidFill>
                  <a:schemeClr val="accent4">
                    <a:lumMod val="50000"/>
                  </a:schemeClr>
                </a:solidFill>
              </a:rPr>
              <a:t>acquisition</a:t>
            </a:r>
            <a:r>
              <a:rPr lang="en-US" dirty="0"/>
              <a:t> </a:t>
            </a:r>
            <a:r>
              <a:rPr lang="en-US" sz="3600" dirty="0">
                <a:solidFill>
                  <a:schemeClr val="accent4">
                    <a:lumMod val="50000"/>
                  </a:schemeClr>
                </a:solidFill>
              </a:rPr>
              <a:t>and</a:t>
            </a:r>
            <a:r>
              <a:rPr lang="en-US" dirty="0"/>
              <a:t> </a:t>
            </a:r>
            <a:r>
              <a:rPr lang="en-US" sz="3200" dirty="0">
                <a:solidFill>
                  <a:schemeClr val="accent4">
                    <a:lumMod val="50000"/>
                  </a:schemeClr>
                </a:solidFill>
              </a:rPr>
              <a:t>cleaning</a:t>
            </a:r>
            <a:br>
              <a:rPr lang="en-US" dirty="0"/>
            </a:br>
            <a:endParaRPr lang="en-US" dirty="0"/>
          </a:p>
        </p:txBody>
      </p:sp>
      <p:sp>
        <p:nvSpPr>
          <p:cNvPr id="3" name="Content Placeholder 2">
            <a:extLst>
              <a:ext uri="{FF2B5EF4-FFF2-40B4-BE49-F238E27FC236}">
                <a16:creationId xmlns:a16="http://schemas.microsoft.com/office/drawing/2014/main" id="{A2930D7B-C402-9A42-85D3-ADC483A00EDB}"/>
              </a:ext>
            </a:extLst>
          </p:cNvPr>
          <p:cNvSpPr>
            <a:spLocks noGrp="1"/>
          </p:cNvSpPr>
          <p:nvPr>
            <p:ph idx="1"/>
          </p:nvPr>
        </p:nvSpPr>
        <p:spPr/>
        <p:txBody>
          <a:bodyPr>
            <a:normAutofit fontScale="92500" lnSpcReduction="20000"/>
          </a:bodyPr>
          <a:lstStyle/>
          <a:p>
            <a:r>
              <a:rPr lang="en-US" b="1" dirty="0"/>
              <a:t>New York City data</a:t>
            </a:r>
            <a:r>
              <a:rPr lang="en-US" dirty="0"/>
              <a:t> that contains list Boroughs, Neighborhoods along with their latitude and longitude. Data source : </a:t>
            </a:r>
            <a:r>
              <a:rPr lang="en-US"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https://cocl.us/new_york_dataset</a:t>
            </a:r>
            <a:endParaRPr lang="en-US" dirty="0">
              <a:solidFill>
                <a:schemeClr val="tx1">
                  <a:lumMod val="95000"/>
                  <a:lumOff val="5000"/>
                </a:schemeClr>
              </a:solidFill>
            </a:endParaRPr>
          </a:p>
          <a:p>
            <a:br>
              <a:rPr lang="en-US" dirty="0"/>
            </a:br>
            <a:r>
              <a:rPr lang="en-US" b="1" dirty="0"/>
              <a:t>Foursquare API service: </a:t>
            </a:r>
            <a:r>
              <a:rPr lang="en-US" dirty="0"/>
              <a:t>using API calls to get neighborhoods and venues of the selected borough as well as detailed information about venues such as tips, likes, rating and more. Such information is necessary for clustering.</a:t>
            </a:r>
          </a:p>
          <a:p>
            <a:pPr lvl="0"/>
            <a:r>
              <a:rPr lang="en-US" b="1" dirty="0"/>
              <a:t>Pandas data frames</a:t>
            </a:r>
            <a:r>
              <a:rPr lang="en-US" dirty="0"/>
              <a:t> is used to store the results of the API calls and do the operations</a:t>
            </a:r>
          </a:p>
          <a:p>
            <a:pPr lvl="0"/>
            <a:r>
              <a:rPr lang="en-US" b="1" dirty="0"/>
              <a:t>Geopy</a:t>
            </a:r>
            <a:r>
              <a:rPr lang="en-US" dirty="0"/>
              <a:t> is client which is used to locate the coordinates of addresses using third-party geocoders</a:t>
            </a:r>
          </a:p>
          <a:p>
            <a:pPr lvl="0"/>
            <a:r>
              <a:rPr lang="en-US" b="1" dirty="0"/>
              <a:t>K-mean clustering :</a:t>
            </a:r>
            <a:r>
              <a:rPr lang="en-US" dirty="0"/>
              <a:t>machine learning tool to cluster the parks on different cluster based on similarities</a:t>
            </a:r>
          </a:p>
          <a:p>
            <a:endParaRPr lang="en-US" dirty="0"/>
          </a:p>
        </p:txBody>
      </p:sp>
    </p:spTree>
    <p:extLst>
      <p:ext uri="{BB962C8B-B14F-4D97-AF65-F5344CB8AC3E}">
        <p14:creationId xmlns:p14="http://schemas.microsoft.com/office/powerpoint/2010/main" val="423077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alpha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3F3C-B16F-9143-BA0A-15BE413BCDC1}"/>
              </a:ext>
            </a:extLst>
          </p:cNvPr>
          <p:cNvSpPr>
            <a:spLocks noGrp="1"/>
          </p:cNvSpPr>
          <p:nvPr>
            <p:ph type="title"/>
          </p:nvPr>
        </p:nvSpPr>
        <p:spPr/>
        <p:txBody>
          <a:bodyPr>
            <a:normAutofit/>
          </a:bodyPr>
          <a:lstStyle/>
          <a:p>
            <a:r>
              <a:rPr lang="en-US" sz="3600" dirty="0">
                <a:solidFill>
                  <a:schemeClr val="accent4">
                    <a:lumMod val="50000"/>
                  </a:schemeClr>
                </a:solidFill>
              </a:rPr>
              <a:t>Data Analysis</a:t>
            </a:r>
          </a:p>
        </p:txBody>
      </p:sp>
      <p:sp>
        <p:nvSpPr>
          <p:cNvPr id="3" name="Content Placeholder 2">
            <a:extLst>
              <a:ext uri="{FF2B5EF4-FFF2-40B4-BE49-F238E27FC236}">
                <a16:creationId xmlns:a16="http://schemas.microsoft.com/office/drawing/2014/main" id="{BB210A55-3E4F-E24B-9BD3-AD493A4C75BC}"/>
              </a:ext>
            </a:extLst>
          </p:cNvPr>
          <p:cNvSpPr>
            <a:spLocks noGrp="1"/>
          </p:cNvSpPr>
          <p:nvPr>
            <p:ph idx="1"/>
          </p:nvPr>
        </p:nvSpPr>
        <p:spPr>
          <a:xfrm>
            <a:off x="2231136" y="2290803"/>
            <a:ext cx="7729728" cy="3101983"/>
          </a:xfrm>
        </p:spPr>
        <p:txBody>
          <a:bodyPr/>
          <a:lstStyle/>
          <a:p>
            <a:r>
              <a:rPr lang="en-US" dirty="0"/>
              <a:t>New York data:</a:t>
            </a:r>
          </a:p>
          <a:p>
            <a:endParaRPr lang="en-US" dirty="0"/>
          </a:p>
        </p:txBody>
      </p:sp>
      <p:pic>
        <p:nvPicPr>
          <p:cNvPr id="4" name="Picture 3">
            <a:extLst>
              <a:ext uri="{FF2B5EF4-FFF2-40B4-BE49-F238E27FC236}">
                <a16:creationId xmlns:a16="http://schemas.microsoft.com/office/drawing/2014/main" id="{CB43A363-35E2-B342-A029-AE05B6AFE0DF}"/>
              </a:ext>
            </a:extLst>
          </p:cNvPr>
          <p:cNvPicPr/>
          <p:nvPr/>
        </p:nvPicPr>
        <p:blipFill>
          <a:blip r:embed="rId2">
            <a:extLst>
              <a:ext uri="{28A0092B-C50C-407E-A947-70E740481C1C}">
                <a14:useLocalDpi xmlns:a14="http://schemas.microsoft.com/office/drawing/2010/main" val="0"/>
              </a:ext>
            </a:extLst>
          </a:blip>
          <a:stretch>
            <a:fillRect/>
          </a:stretch>
        </p:blipFill>
        <p:spPr>
          <a:xfrm>
            <a:off x="2329324" y="2699430"/>
            <a:ext cx="7948993" cy="3458302"/>
          </a:xfrm>
          <a:prstGeom prst="rect">
            <a:avLst/>
          </a:prstGeom>
        </p:spPr>
      </p:pic>
    </p:spTree>
    <p:extLst>
      <p:ext uri="{BB962C8B-B14F-4D97-AF65-F5344CB8AC3E}">
        <p14:creationId xmlns:p14="http://schemas.microsoft.com/office/powerpoint/2010/main" val="3657682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alpha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3F3C-B16F-9143-BA0A-15BE413BCDC1}"/>
              </a:ext>
            </a:extLst>
          </p:cNvPr>
          <p:cNvSpPr>
            <a:spLocks noGrp="1"/>
          </p:cNvSpPr>
          <p:nvPr>
            <p:ph type="title"/>
          </p:nvPr>
        </p:nvSpPr>
        <p:spPr/>
        <p:txBody>
          <a:bodyPr>
            <a:normAutofit/>
          </a:bodyPr>
          <a:lstStyle/>
          <a:p>
            <a:r>
              <a:rPr lang="en-US" sz="3600" dirty="0">
                <a:solidFill>
                  <a:schemeClr val="accent4">
                    <a:lumMod val="50000"/>
                  </a:schemeClr>
                </a:solidFill>
              </a:rPr>
              <a:t>Data Analysis</a:t>
            </a:r>
          </a:p>
        </p:txBody>
      </p:sp>
      <p:sp>
        <p:nvSpPr>
          <p:cNvPr id="3" name="Content Placeholder 2">
            <a:extLst>
              <a:ext uri="{FF2B5EF4-FFF2-40B4-BE49-F238E27FC236}">
                <a16:creationId xmlns:a16="http://schemas.microsoft.com/office/drawing/2014/main" id="{BB210A55-3E4F-E24B-9BD3-AD493A4C75BC}"/>
              </a:ext>
            </a:extLst>
          </p:cNvPr>
          <p:cNvSpPr>
            <a:spLocks noGrp="1"/>
          </p:cNvSpPr>
          <p:nvPr>
            <p:ph idx="1"/>
          </p:nvPr>
        </p:nvSpPr>
        <p:spPr>
          <a:xfrm>
            <a:off x="2231136" y="2290803"/>
            <a:ext cx="7729728" cy="3101983"/>
          </a:xfrm>
        </p:spPr>
        <p:txBody>
          <a:bodyPr/>
          <a:lstStyle/>
          <a:p>
            <a:r>
              <a:rPr lang="en-US" dirty="0"/>
              <a:t>Map of New York city:</a:t>
            </a:r>
          </a:p>
          <a:p>
            <a:endParaRPr lang="en-US" dirty="0"/>
          </a:p>
        </p:txBody>
      </p:sp>
      <p:pic>
        <p:nvPicPr>
          <p:cNvPr id="5" name="Picture 4">
            <a:extLst>
              <a:ext uri="{FF2B5EF4-FFF2-40B4-BE49-F238E27FC236}">
                <a16:creationId xmlns:a16="http://schemas.microsoft.com/office/drawing/2014/main" id="{852E5E43-5366-5945-8C62-359831D4D2A4}"/>
              </a:ext>
            </a:extLst>
          </p:cNvPr>
          <p:cNvPicPr/>
          <p:nvPr/>
        </p:nvPicPr>
        <p:blipFill>
          <a:blip r:embed="rId2">
            <a:extLst>
              <a:ext uri="{28A0092B-C50C-407E-A947-70E740481C1C}">
                <a14:useLocalDpi xmlns:a14="http://schemas.microsoft.com/office/drawing/2010/main" val="0"/>
              </a:ext>
            </a:extLst>
          </a:blip>
          <a:stretch>
            <a:fillRect/>
          </a:stretch>
        </p:blipFill>
        <p:spPr>
          <a:xfrm>
            <a:off x="2399295" y="2637986"/>
            <a:ext cx="7393409" cy="3693366"/>
          </a:xfrm>
          <a:prstGeom prst="rect">
            <a:avLst/>
          </a:prstGeom>
        </p:spPr>
      </p:pic>
    </p:spTree>
    <p:extLst>
      <p:ext uri="{BB962C8B-B14F-4D97-AF65-F5344CB8AC3E}">
        <p14:creationId xmlns:p14="http://schemas.microsoft.com/office/powerpoint/2010/main" val="185243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alpha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3F3C-B16F-9143-BA0A-15BE413BCDC1}"/>
              </a:ext>
            </a:extLst>
          </p:cNvPr>
          <p:cNvSpPr>
            <a:spLocks noGrp="1"/>
          </p:cNvSpPr>
          <p:nvPr>
            <p:ph type="title"/>
          </p:nvPr>
        </p:nvSpPr>
        <p:spPr>
          <a:xfrm>
            <a:off x="2231136" y="964692"/>
            <a:ext cx="7729728" cy="1188720"/>
          </a:xfrm>
        </p:spPr>
        <p:txBody>
          <a:bodyPr>
            <a:normAutofit/>
          </a:bodyPr>
          <a:lstStyle/>
          <a:p>
            <a:r>
              <a:rPr lang="en-US" sz="3600" dirty="0">
                <a:solidFill>
                  <a:schemeClr val="accent4">
                    <a:lumMod val="50000"/>
                  </a:schemeClr>
                </a:solidFill>
              </a:rPr>
              <a:t>Data Analysis</a:t>
            </a:r>
          </a:p>
        </p:txBody>
      </p:sp>
      <p:sp>
        <p:nvSpPr>
          <p:cNvPr id="3" name="Content Placeholder 2">
            <a:extLst>
              <a:ext uri="{FF2B5EF4-FFF2-40B4-BE49-F238E27FC236}">
                <a16:creationId xmlns:a16="http://schemas.microsoft.com/office/drawing/2014/main" id="{BB210A55-3E4F-E24B-9BD3-AD493A4C75BC}"/>
              </a:ext>
            </a:extLst>
          </p:cNvPr>
          <p:cNvSpPr>
            <a:spLocks noGrp="1"/>
          </p:cNvSpPr>
          <p:nvPr>
            <p:ph idx="1"/>
          </p:nvPr>
        </p:nvSpPr>
        <p:spPr>
          <a:xfrm>
            <a:off x="2231136" y="2290803"/>
            <a:ext cx="7729728" cy="3101983"/>
          </a:xfrm>
        </p:spPr>
        <p:txBody>
          <a:bodyPr/>
          <a:lstStyle/>
          <a:p>
            <a:r>
              <a:rPr lang="en-US" dirty="0"/>
              <a:t>Venues of Manhattan</a:t>
            </a:r>
          </a:p>
          <a:p>
            <a:endParaRPr lang="en-US" dirty="0"/>
          </a:p>
        </p:txBody>
      </p:sp>
      <p:pic>
        <p:nvPicPr>
          <p:cNvPr id="5" name="Picture 4">
            <a:extLst>
              <a:ext uri="{FF2B5EF4-FFF2-40B4-BE49-F238E27FC236}">
                <a16:creationId xmlns:a16="http://schemas.microsoft.com/office/drawing/2014/main" id="{0C65F7A0-4AC5-D34E-9AE4-8393EC40A863}"/>
              </a:ext>
            </a:extLst>
          </p:cNvPr>
          <p:cNvPicPr/>
          <p:nvPr/>
        </p:nvPicPr>
        <p:blipFill>
          <a:blip r:embed="rId2">
            <a:extLst>
              <a:ext uri="{28A0092B-C50C-407E-A947-70E740481C1C}">
                <a14:useLocalDpi xmlns:a14="http://schemas.microsoft.com/office/drawing/2010/main" val="0"/>
              </a:ext>
            </a:extLst>
          </a:blip>
          <a:stretch>
            <a:fillRect/>
          </a:stretch>
        </p:blipFill>
        <p:spPr>
          <a:xfrm>
            <a:off x="2231136" y="2825114"/>
            <a:ext cx="7729728" cy="2567671"/>
          </a:xfrm>
          <a:prstGeom prst="rect">
            <a:avLst/>
          </a:prstGeom>
        </p:spPr>
      </p:pic>
    </p:spTree>
    <p:extLst>
      <p:ext uri="{BB962C8B-B14F-4D97-AF65-F5344CB8AC3E}">
        <p14:creationId xmlns:p14="http://schemas.microsoft.com/office/powerpoint/2010/main" val="348646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alpha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3F3C-B16F-9143-BA0A-15BE413BCDC1}"/>
              </a:ext>
            </a:extLst>
          </p:cNvPr>
          <p:cNvSpPr>
            <a:spLocks noGrp="1"/>
          </p:cNvSpPr>
          <p:nvPr>
            <p:ph type="title"/>
          </p:nvPr>
        </p:nvSpPr>
        <p:spPr/>
        <p:txBody>
          <a:bodyPr>
            <a:normAutofit/>
          </a:bodyPr>
          <a:lstStyle/>
          <a:p>
            <a:r>
              <a:rPr lang="en-US" sz="3600" dirty="0">
                <a:solidFill>
                  <a:schemeClr val="accent4">
                    <a:lumMod val="50000"/>
                  </a:schemeClr>
                </a:solidFill>
              </a:rPr>
              <a:t>Data Analysis</a:t>
            </a:r>
          </a:p>
        </p:txBody>
      </p:sp>
      <p:sp>
        <p:nvSpPr>
          <p:cNvPr id="3" name="Content Placeholder 2">
            <a:extLst>
              <a:ext uri="{FF2B5EF4-FFF2-40B4-BE49-F238E27FC236}">
                <a16:creationId xmlns:a16="http://schemas.microsoft.com/office/drawing/2014/main" id="{BB210A55-3E4F-E24B-9BD3-AD493A4C75BC}"/>
              </a:ext>
            </a:extLst>
          </p:cNvPr>
          <p:cNvSpPr>
            <a:spLocks noGrp="1"/>
          </p:cNvSpPr>
          <p:nvPr>
            <p:ph idx="1"/>
          </p:nvPr>
        </p:nvSpPr>
        <p:spPr>
          <a:xfrm>
            <a:off x="2231136" y="2290803"/>
            <a:ext cx="7729728" cy="3101983"/>
          </a:xfrm>
        </p:spPr>
        <p:txBody>
          <a:bodyPr/>
          <a:lstStyle/>
          <a:p>
            <a:r>
              <a:rPr lang="en-US" dirty="0"/>
              <a:t>Manhattan Parks:</a:t>
            </a:r>
          </a:p>
          <a:p>
            <a:endParaRPr lang="en-US" dirty="0"/>
          </a:p>
        </p:txBody>
      </p:sp>
      <p:pic>
        <p:nvPicPr>
          <p:cNvPr id="5" name="Picture 4">
            <a:extLst>
              <a:ext uri="{FF2B5EF4-FFF2-40B4-BE49-F238E27FC236}">
                <a16:creationId xmlns:a16="http://schemas.microsoft.com/office/drawing/2014/main" id="{A235AC7F-B8D2-5F4C-9F8A-BA2044A96693}"/>
              </a:ext>
            </a:extLst>
          </p:cNvPr>
          <p:cNvPicPr/>
          <p:nvPr/>
        </p:nvPicPr>
        <p:blipFill>
          <a:blip r:embed="rId2">
            <a:extLst>
              <a:ext uri="{28A0092B-C50C-407E-A947-70E740481C1C}">
                <a14:useLocalDpi xmlns:a14="http://schemas.microsoft.com/office/drawing/2010/main" val="0"/>
              </a:ext>
            </a:extLst>
          </a:blip>
          <a:stretch>
            <a:fillRect/>
          </a:stretch>
        </p:blipFill>
        <p:spPr>
          <a:xfrm>
            <a:off x="2514518" y="2839438"/>
            <a:ext cx="7446345" cy="2959478"/>
          </a:xfrm>
          <a:prstGeom prst="rect">
            <a:avLst/>
          </a:prstGeom>
        </p:spPr>
      </p:pic>
    </p:spTree>
    <p:extLst>
      <p:ext uri="{BB962C8B-B14F-4D97-AF65-F5344CB8AC3E}">
        <p14:creationId xmlns:p14="http://schemas.microsoft.com/office/powerpoint/2010/main" val="3296179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alpha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3F3C-B16F-9143-BA0A-15BE413BCDC1}"/>
              </a:ext>
            </a:extLst>
          </p:cNvPr>
          <p:cNvSpPr>
            <a:spLocks noGrp="1"/>
          </p:cNvSpPr>
          <p:nvPr>
            <p:ph type="title"/>
          </p:nvPr>
        </p:nvSpPr>
        <p:spPr/>
        <p:txBody>
          <a:bodyPr>
            <a:normAutofit/>
          </a:bodyPr>
          <a:lstStyle/>
          <a:p>
            <a:r>
              <a:rPr lang="en-US" sz="3600" dirty="0">
                <a:solidFill>
                  <a:schemeClr val="accent4">
                    <a:lumMod val="50000"/>
                  </a:schemeClr>
                </a:solidFill>
              </a:rPr>
              <a:t>Data Analysis</a:t>
            </a:r>
          </a:p>
        </p:txBody>
      </p:sp>
      <p:sp>
        <p:nvSpPr>
          <p:cNvPr id="3" name="Content Placeholder 2">
            <a:extLst>
              <a:ext uri="{FF2B5EF4-FFF2-40B4-BE49-F238E27FC236}">
                <a16:creationId xmlns:a16="http://schemas.microsoft.com/office/drawing/2014/main" id="{BB210A55-3E4F-E24B-9BD3-AD493A4C75BC}"/>
              </a:ext>
            </a:extLst>
          </p:cNvPr>
          <p:cNvSpPr>
            <a:spLocks noGrp="1"/>
          </p:cNvSpPr>
          <p:nvPr>
            <p:ph idx="1"/>
          </p:nvPr>
        </p:nvSpPr>
        <p:spPr>
          <a:xfrm>
            <a:off x="2231136" y="2290803"/>
            <a:ext cx="7729728" cy="3101983"/>
          </a:xfrm>
        </p:spPr>
        <p:txBody>
          <a:bodyPr/>
          <a:lstStyle/>
          <a:p>
            <a:r>
              <a:rPr lang="en-US" dirty="0"/>
              <a:t>Manhattan Parks details:</a:t>
            </a:r>
          </a:p>
          <a:p>
            <a:endParaRPr lang="en-US" dirty="0"/>
          </a:p>
        </p:txBody>
      </p:sp>
      <p:pic>
        <p:nvPicPr>
          <p:cNvPr id="6" name="Picture 5">
            <a:extLst>
              <a:ext uri="{FF2B5EF4-FFF2-40B4-BE49-F238E27FC236}">
                <a16:creationId xmlns:a16="http://schemas.microsoft.com/office/drawing/2014/main" id="{ED4F863C-A55F-DE47-A128-995FC08E34F0}"/>
              </a:ext>
            </a:extLst>
          </p:cNvPr>
          <p:cNvPicPr/>
          <p:nvPr/>
        </p:nvPicPr>
        <p:blipFill rotWithShape="1">
          <a:blip r:embed="rId2">
            <a:extLst>
              <a:ext uri="{28A0092B-C50C-407E-A947-70E740481C1C}">
                <a14:useLocalDpi xmlns:a14="http://schemas.microsoft.com/office/drawing/2010/main" val="0"/>
              </a:ext>
            </a:extLst>
          </a:blip>
          <a:srcRect l="8240" t="29581" r="20477" b="649"/>
          <a:stretch/>
        </p:blipFill>
        <p:spPr>
          <a:xfrm>
            <a:off x="2231136" y="2904228"/>
            <a:ext cx="7729728" cy="3265078"/>
          </a:xfrm>
          <a:prstGeom prst="rect">
            <a:avLst/>
          </a:prstGeom>
        </p:spPr>
      </p:pic>
    </p:spTree>
    <p:extLst>
      <p:ext uri="{BB962C8B-B14F-4D97-AF65-F5344CB8AC3E}">
        <p14:creationId xmlns:p14="http://schemas.microsoft.com/office/powerpoint/2010/main" val="290300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alpha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3F3C-B16F-9143-BA0A-15BE413BCDC1}"/>
              </a:ext>
            </a:extLst>
          </p:cNvPr>
          <p:cNvSpPr>
            <a:spLocks noGrp="1"/>
          </p:cNvSpPr>
          <p:nvPr>
            <p:ph type="title"/>
          </p:nvPr>
        </p:nvSpPr>
        <p:spPr/>
        <p:txBody>
          <a:bodyPr>
            <a:normAutofit/>
          </a:bodyPr>
          <a:lstStyle/>
          <a:p>
            <a:r>
              <a:rPr lang="en-US" sz="3600" dirty="0">
                <a:solidFill>
                  <a:schemeClr val="accent4">
                    <a:lumMod val="50000"/>
                  </a:schemeClr>
                </a:solidFill>
              </a:rPr>
              <a:t>Data Analysis</a:t>
            </a:r>
          </a:p>
        </p:txBody>
      </p:sp>
      <p:sp>
        <p:nvSpPr>
          <p:cNvPr id="3" name="Content Placeholder 2">
            <a:extLst>
              <a:ext uri="{FF2B5EF4-FFF2-40B4-BE49-F238E27FC236}">
                <a16:creationId xmlns:a16="http://schemas.microsoft.com/office/drawing/2014/main" id="{BB210A55-3E4F-E24B-9BD3-AD493A4C75BC}"/>
              </a:ext>
            </a:extLst>
          </p:cNvPr>
          <p:cNvSpPr>
            <a:spLocks noGrp="1"/>
          </p:cNvSpPr>
          <p:nvPr>
            <p:ph idx="1"/>
          </p:nvPr>
        </p:nvSpPr>
        <p:spPr>
          <a:xfrm>
            <a:off x="2231136" y="2290803"/>
            <a:ext cx="7729728" cy="3101983"/>
          </a:xfrm>
        </p:spPr>
        <p:txBody>
          <a:bodyPr/>
          <a:lstStyle/>
          <a:p>
            <a:r>
              <a:rPr lang="en-US" dirty="0"/>
              <a:t>Result of clustering parks:</a:t>
            </a:r>
          </a:p>
          <a:p>
            <a:endParaRPr lang="en-US" dirty="0"/>
          </a:p>
        </p:txBody>
      </p:sp>
      <p:pic>
        <p:nvPicPr>
          <p:cNvPr id="6" name="Picture 5">
            <a:extLst>
              <a:ext uri="{FF2B5EF4-FFF2-40B4-BE49-F238E27FC236}">
                <a16:creationId xmlns:a16="http://schemas.microsoft.com/office/drawing/2014/main" id="{FD7C0E1D-A752-5A40-9843-722D892883EC}"/>
              </a:ext>
            </a:extLst>
          </p:cNvPr>
          <p:cNvPicPr/>
          <p:nvPr/>
        </p:nvPicPr>
        <p:blipFill rotWithShape="1">
          <a:blip r:embed="rId2">
            <a:extLst>
              <a:ext uri="{28A0092B-C50C-407E-A947-70E740481C1C}">
                <a14:useLocalDpi xmlns:a14="http://schemas.microsoft.com/office/drawing/2010/main" val="0"/>
              </a:ext>
            </a:extLst>
          </a:blip>
          <a:srcRect l="7831" t="43864" r="40233" b="-2"/>
          <a:stretch/>
        </p:blipFill>
        <p:spPr>
          <a:xfrm>
            <a:off x="2534855" y="2928394"/>
            <a:ext cx="7245753" cy="3229337"/>
          </a:xfrm>
          <a:prstGeom prst="rect">
            <a:avLst/>
          </a:prstGeom>
        </p:spPr>
      </p:pic>
    </p:spTree>
    <p:extLst>
      <p:ext uri="{BB962C8B-B14F-4D97-AF65-F5344CB8AC3E}">
        <p14:creationId xmlns:p14="http://schemas.microsoft.com/office/powerpoint/2010/main" val="241452309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{2BED2380-EA59-5849-83D1-95249B9A440E}tf10001120</Template>
  <TotalTime>46</TotalTime>
  <Words>374</Words>
  <Application>Microsoft Macintosh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Parcel</vt:lpstr>
      <vt:lpstr>Capstone Project - The Battle of Neighborhoods  </vt:lpstr>
      <vt:lpstr>Background</vt:lpstr>
      <vt:lpstr>Data acquisition and cleaning </vt:lpstr>
      <vt:lpstr>Data Analysis</vt:lpstr>
      <vt:lpstr>Data Analysis</vt:lpstr>
      <vt:lpstr>Data Analysis</vt:lpstr>
      <vt:lpstr>Data Analysis</vt:lpstr>
      <vt:lpstr>Data Analysis</vt:lpstr>
      <vt:lpstr>Data Analysis</vt:lpstr>
      <vt:lpstr>Data Analysis</vt:lpstr>
      <vt:lpstr>Result &amp; Discussion</vt:lpstr>
      <vt:lpstr>Conclusion</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abdullah abduaziz</dc:creator>
  <cp:lastModifiedBy>abdullah abduaziz</cp:lastModifiedBy>
  <cp:revision>5</cp:revision>
  <dcterms:created xsi:type="dcterms:W3CDTF">2020-06-10T22:56:35Z</dcterms:created>
  <dcterms:modified xsi:type="dcterms:W3CDTF">2020-06-10T23:43:05Z</dcterms:modified>
</cp:coreProperties>
</file>