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0"/>
  </p:notesMasterIdLst>
  <p:sldIdLst>
    <p:sldId id="259" r:id="rId3"/>
    <p:sldId id="268" r:id="rId4"/>
    <p:sldId id="265" r:id="rId5"/>
    <p:sldId id="266" r:id="rId6"/>
    <p:sldId id="264" r:id="rId7"/>
    <p:sldId id="267" r:id="rId8"/>
    <p:sldId id="272" r:id="rId9"/>
    <p:sldId id="270" r:id="rId10"/>
    <p:sldId id="288" r:id="rId11"/>
    <p:sldId id="292" r:id="rId12"/>
    <p:sldId id="294" r:id="rId13"/>
    <p:sldId id="280" r:id="rId14"/>
    <p:sldId id="287" r:id="rId15"/>
    <p:sldId id="269" r:id="rId16"/>
    <p:sldId id="271" r:id="rId17"/>
    <p:sldId id="285" r:id="rId18"/>
    <p:sldId id="278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0DD"/>
    <a:srgbClr val="B6E4BF"/>
    <a:srgbClr val="006600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56" autoAdjust="0"/>
    <p:restoredTop sz="86434" autoAdjust="0"/>
  </p:normalViewPr>
  <p:slideViewPr>
    <p:cSldViewPr snapToGrid="0" snapToObjects="1">
      <p:cViewPr varScale="1">
        <p:scale>
          <a:sx n="109" d="100"/>
          <a:sy n="109" d="100"/>
        </p:scale>
        <p:origin x="54" y="20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26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8246F-B401-493B-A0AE-C2576DAE424C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16233-FDDD-444F-944F-CB18BA62A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5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6233-FDDD-444F-944F-CB18BA62AC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68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Many </a:t>
            </a:r>
            <a:r>
              <a:rPr lang="en-US" sz="1800" b="1" dirty="0"/>
              <a:t>environments</a:t>
            </a:r>
            <a:r>
              <a:rPr lang="en-US" sz="1800" dirty="0"/>
              <a:t> (dev, test, prod)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Many </a:t>
            </a:r>
            <a:r>
              <a:rPr lang="en-US" sz="1800" b="1" dirty="0"/>
              <a:t>networks</a:t>
            </a:r>
            <a:r>
              <a:rPr lang="en-US" sz="1800" dirty="0"/>
              <a:t> (and lots of firewalls)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Global</a:t>
            </a:r>
            <a:r>
              <a:rPr lang="en-US" sz="1800" dirty="0"/>
              <a:t> presence (Multiple Data Centers)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Heterogeneous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Not everything is cloud…yet </a:t>
            </a:r>
            <a:r>
              <a:rPr lang="en-US" sz="1600" dirty="0">
                <a:sym typeface="Wingdings" panose="05000000000000000000" pitchFamily="2" charset="2"/>
              </a:rPr>
              <a:t></a:t>
            </a:r>
            <a:endParaRPr lang="en-US" sz="16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Not everything is Linux / 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Audit</a:t>
            </a:r>
            <a:r>
              <a:rPr lang="en-US" sz="1800" dirty="0"/>
              <a:t> and </a:t>
            </a:r>
            <a:r>
              <a:rPr lang="en-US" sz="1800" b="1" dirty="0"/>
              <a:t>Control</a:t>
            </a:r>
          </a:p>
          <a:p>
            <a:pPr lvl="1"/>
            <a:r>
              <a:rPr lang="en-US" sz="1600" dirty="0"/>
              <a:t>External access </a:t>
            </a:r>
            <a:r>
              <a:rPr lang="en-US" sz="1600" dirty="0" err="1"/>
              <a:t>proxied</a:t>
            </a:r>
            <a:r>
              <a:rPr lang="en-US" sz="1600" dirty="0"/>
              <a:t> and audited</a:t>
            </a:r>
          </a:p>
          <a:p>
            <a:pPr lvl="1"/>
            <a:r>
              <a:rPr lang="en-US" sz="1600" dirty="0"/>
              <a:t>FISMA, PCI DSS controls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6233-FDDD-444F-944F-CB18BA62AC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43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built custom dashboards</a:t>
            </a:r>
            <a:r>
              <a:rPr lang="en-US" baseline="0" dirty="0"/>
              <a:t> for important applications that query health and display integrated viewers.  The </a:t>
            </a:r>
            <a:r>
              <a:rPr lang="en-US" baseline="0" dirty="0" err="1"/>
              <a:t>nginx</a:t>
            </a:r>
            <a:r>
              <a:rPr lang="en-US" baseline="0" dirty="0"/>
              <a:t>+ /status endpoint made it easy to integrate </a:t>
            </a:r>
            <a:r>
              <a:rPr lang="en-US" baseline="0" dirty="0" err="1"/>
              <a:t>nginx</a:t>
            </a:r>
            <a:r>
              <a:rPr lang="en-US" baseline="0" dirty="0"/>
              <a:t> information into these dashboards.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6233-FDDD-444F-944F-CB18BA62AC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63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6233-FDDD-444F-944F-CB18BA62AC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66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7718" y="1564399"/>
            <a:ext cx="5148528" cy="1102519"/>
          </a:xfrm>
        </p:spPr>
        <p:txBody>
          <a:bodyPr anchor="t">
            <a:noAutofit/>
          </a:bodyPr>
          <a:lstStyle>
            <a:lvl1pPr algn="l">
              <a:lnSpc>
                <a:spcPts val="5000"/>
              </a:lnSpc>
              <a:defRPr sz="480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5734" y="3215429"/>
            <a:ext cx="5130512" cy="535929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96435" y="4767263"/>
            <a:ext cx="2133600" cy="273844"/>
          </a:xfrm>
        </p:spPr>
        <p:txBody>
          <a:bodyPr/>
          <a:lstStyle>
            <a:lvl1pPr>
              <a:defRPr sz="100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EB653733-1B89-AF42-B7BB-0924AAC6B7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5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68176"/>
            <a:ext cx="8332738" cy="445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2800" baseline="0">
                <a:solidFill>
                  <a:srgbClr val="008000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Content Slide Title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96435" y="476726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EB653733-1B89-AF42-B7BB-0924AAC6B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480568"/>
            <a:ext cx="8332738" cy="41340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Optional subtitle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626658" y="1052513"/>
            <a:ext cx="8163279" cy="371475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400">
                <a:latin typeface="Helvetica"/>
              </a:defRPr>
            </a:lvl1pPr>
            <a:lvl2pPr>
              <a:defRPr sz="2000">
                <a:latin typeface="Helvetica"/>
              </a:defRPr>
            </a:lvl2pPr>
            <a:lvl3pPr>
              <a:defRPr sz="2000">
                <a:latin typeface="Helvetica"/>
              </a:defRPr>
            </a:lvl3pPr>
            <a:lvl4pPr>
              <a:defRPr sz="2000">
                <a:latin typeface="Helvetica"/>
              </a:defRPr>
            </a:lvl4pPr>
            <a:lvl5pPr>
              <a:defRPr sz="2000">
                <a:latin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Equifax_er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331" y="4796819"/>
            <a:ext cx="1381124" cy="25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4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B9217-C9D8-5243-9E07-D6B4634493A9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53733-1B89-AF42-B7BB-0924AAC6B74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rtboard 1 copy 6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1661" cy="51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0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tboard 1 copy 501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598"/>
          <a:stretch/>
        </p:blipFill>
        <p:spPr>
          <a:xfrm>
            <a:off x="1" y="0"/>
            <a:ext cx="140726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6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Managing Continuous</a:t>
            </a:r>
            <a:br>
              <a:rPr lang="en-US" sz="3600" dirty="0"/>
            </a:br>
            <a:r>
              <a:rPr lang="en-US" sz="3600" dirty="0"/>
              <a:t>Delivery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2825" y="3137051"/>
            <a:ext cx="5130512" cy="7364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Jason Whittington</a:t>
            </a:r>
          </a:p>
          <a:p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Equifax Workforce Solutions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99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Blue-Green Version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A7F764-B4E5-4D34-8AC1-4E30FCF43CE7}"/>
              </a:ext>
            </a:extLst>
          </p:cNvPr>
          <p:cNvSpPr/>
          <p:nvPr/>
        </p:nvSpPr>
        <p:spPr>
          <a:xfrm>
            <a:off x="3355556" y="1291873"/>
            <a:ext cx="1328442" cy="336320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0E154A-9C7A-48C0-9DDA-93FBC6309FC5}"/>
              </a:ext>
            </a:extLst>
          </p:cNvPr>
          <p:cNvSpPr/>
          <p:nvPr/>
        </p:nvSpPr>
        <p:spPr>
          <a:xfrm>
            <a:off x="5254098" y="1332017"/>
            <a:ext cx="2460695" cy="3323065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246C9A-B8EC-49E1-9491-9A51F3EA06FF}"/>
              </a:ext>
            </a:extLst>
          </p:cNvPr>
          <p:cNvCxnSpPr>
            <a:cxnSpLocks/>
            <a:stCxn id="12" idx="5"/>
            <a:endCxn id="24" idx="1"/>
          </p:cNvCxnSpPr>
          <p:nvPr/>
        </p:nvCxnSpPr>
        <p:spPr>
          <a:xfrm>
            <a:off x="5338791" y="2199430"/>
            <a:ext cx="982478" cy="10497"/>
          </a:xfrm>
          <a:prstGeom prst="line">
            <a:avLst/>
          </a:prstGeom>
          <a:ln w="28575"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93B67C7-FCE2-4CD2-9DC3-668F77F8E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827" y="820102"/>
            <a:ext cx="752517" cy="9064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04EF61-6465-4335-87D3-A6170F95BEFE}"/>
              </a:ext>
            </a:extLst>
          </p:cNvPr>
          <p:cNvSpPr txBox="1"/>
          <p:nvPr/>
        </p:nvSpPr>
        <p:spPr>
          <a:xfrm>
            <a:off x="3504705" y="2462252"/>
            <a:ext cx="9044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>
                    <a:lumMod val="50000"/>
                  </a:schemeClr>
                </a:solidFill>
              </a:rPr>
              <a:t>live-demo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0206D3D-04E2-4F6E-92A5-7D3B3CD0FC29}"/>
              </a:ext>
            </a:extLst>
          </p:cNvPr>
          <p:cNvSpPr/>
          <p:nvPr/>
        </p:nvSpPr>
        <p:spPr>
          <a:xfrm>
            <a:off x="5067065" y="2039382"/>
            <a:ext cx="362301" cy="320096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40991F-78D8-4C63-A4FB-797E0235B927}"/>
              </a:ext>
            </a:extLst>
          </p:cNvPr>
          <p:cNvSpPr txBox="1"/>
          <p:nvPr/>
        </p:nvSpPr>
        <p:spPr>
          <a:xfrm>
            <a:off x="5193123" y="2372834"/>
            <a:ext cx="10579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00B050"/>
                </a:solidFill>
              </a:rPr>
              <a:t>green-demo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E9061D4-F55D-44CE-8226-EC36CDD04D9B}"/>
              </a:ext>
            </a:extLst>
          </p:cNvPr>
          <p:cNvSpPr/>
          <p:nvPr/>
        </p:nvSpPr>
        <p:spPr>
          <a:xfrm>
            <a:off x="3162268" y="2354141"/>
            <a:ext cx="362301" cy="32009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EDA2332A-71E2-4E79-B4FD-F6B1C879D842}"/>
              </a:ext>
            </a:extLst>
          </p:cNvPr>
          <p:cNvSpPr/>
          <p:nvPr/>
        </p:nvSpPr>
        <p:spPr>
          <a:xfrm>
            <a:off x="3160936" y="3053937"/>
            <a:ext cx="362301" cy="32009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F2B833-49D3-40E9-94C6-9FB28643803B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 flipV="1">
            <a:off x="3433995" y="2199430"/>
            <a:ext cx="1723646" cy="314759"/>
          </a:xfrm>
          <a:prstGeom prst="line">
            <a:avLst/>
          </a:prstGeom>
          <a:ln w="28575"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99CBD0B-4356-4C9E-801D-1D8A43A98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839" y="865737"/>
            <a:ext cx="752517" cy="9064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515056-D116-424E-8F93-4979BA153F2D}"/>
              </a:ext>
            </a:extLst>
          </p:cNvPr>
          <p:cNvSpPr txBox="1"/>
          <p:nvPr/>
        </p:nvSpPr>
        <p:spPr>
          <a:xfrm>
            <a:off x="3504705" y="2987077"/>
            <a:ext cx="9535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next-demo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465B0BE-8C6A-4242-817E-6BDD6B3ED85E}"/>
              </a:ext>
            </a:extLst>
          </p:cNvPr>
          <p:cNvSpPr/>
          <p:nvPr/>
        </p:nvSpPr>
        <p:spPr>
          <a:xfrm>
            <a:off x="5072947" y="3664856"/>
            <a:ext cx="362301" cy="320096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756B3F-2B98-4AE0-B9AA-F35CCED043D3}"/>
              </a:ext>
            </a:extLst>
          </p:cNvPr>
          <p:cNvSpPr txBox="1"/>
          <p:nvPr/>
        </p:nvSpPr>
        <p:spPr>
          <a:xfrm>
            <a:off x="5279268" y="3942000"/>
            <a:ext cx="9669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blue-demo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D9AC8E-2704-457E-880F-2A1404246A20}"/>
              </a:ext>
            </a:extLst>
          </p:cNvPr>
          <p:cNvCxnSpPr>
            <a:cxnSpLocks/>
            <a:stCxn id="19" idx="5"/>
            <a:endCxn id="31" idx="1"/>
          </p:cNvCxnSpPr>
          <p:nvPr/>
        </p:nvCxnSpPr>
        <p:spPr>
          <a:xfrm flipV="1">
            <a:off x="5344674" y="3818644"/>
            <a:ext cx="975317" cy="6260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150B07-E902-45DE-AD47-4DEC9129C22A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3432663" y="3213985"/>
            <a:ext cx="1747844" cy="640938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9DB3ADB0-F1B5-4D96-AF5C-C0B183DB6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20" y="2332830"/>
            <a:ext cx="1531815" cy="10871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B57441C-9496-4163-B7BE-68007018F5EB}"/>
              </a:ext>
            </a:extLst>
          </p:cNvPr>
          <p:cNvSpPr/>
          <p:nvPr/>
        </p:nvSpPr>
        <p:spPr>
          <a:xfrm>
            <a:off x="6321269" y="1524578"/>
            <a:ext cx="1262021" cy="13706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647C3AA-92AE-4677-AC13-F5104C9D46F1}"/>
              </a:ext>
            </a:extLst>
          </p:cNvPr>
          <p:cNvSpPr/>
          <p:nvPr/>
        </p:nvSpPr>
        <p:spPr>
          <a:xfrm>
            <a:off x="6510283" y="1815749"/>
            <a:ext cx="339433" cy="2497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A2EE523-C891-4C94-A40F-513E7D200D29}"/>
              </a:ext>
            </a:extLst>
          </p:cNvPr>
          <p:cNvSpPr/>
          <p:nvPr/>
        </p:nvSpPr>
        <p:spPr>
          <a:xfrm>
            <a:off x="6919084" y="1815749"/>
            <a:ext cx="339433" cy="2497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CF6688-F291-4024-B770-1F560673CF1B}"/>
              </a:ext>
            </a:extLst>
          </p:cNvPr>
          <p:cNvSpPr txBox="1"/>
          <p:nvPr/>
        </p:nvSpPr>
        <p:spPr>
          <a:xfrm>
            <a:off x="6484445" y="1532788"/>
            <a:ext cx="906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i="1" dirty="0">
                <a:solidFill>
                  <a:schemeClr val="bg1">
                    <a:lumMod val="50000"/>
                  </a:schemeClr>
                </a:solidFill>
              </a:rPr>
              <a:t>green-site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26EEAEB-D2A2-4A62-BD4F-EE59F9BF0E30}"/>
              </a:ext>
            </a:extLst>
          </p:cNvPr>
          <p:cNvSpPr/>
          <p:nvPr/>
        </p:nvSpPr>
        <p:spPr>
          <a:xfrm>
            <a:off x="6507083" y="2455208"/>
            <a:ext cx="339433" cy="2497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EA38F9-9D0E-4F0C-9DA2-26F6A9D1DCBB}"/>
              </a:ext>
            </a:extLst>
          </p:cNvPr>
          <p:cNvSpPr/>
          <p:nvPr/>
        </p:nvSpPr>
        <p:spPr>
          <a:xfrm>
            <a:off x="6918906" y="2456112"/>
            <a:ext cx="339433" cy="2497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98F472-A670-48D0-BCEB-73E1B6FB276E}"/>
              </a:ext>
            </a:extLst>
          </p:cNvPr>
          <p:cNvSpPr txBox="1"/>
          <p:nvPr/>
        </p:nvSpPr>
        <p:spPr>
          <a:xfrm>
            <a:off x="6383089" y="2166471"/>
            <a:ext cx="12194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1" dirty="0">
                <a:solidFill>
                  <a:schemeClr val="bg1">
                    <a:lumMod val="50000"/>
                  </a:schemeClr>
                </a:solidFill>
              </a:rPr>
              <a:t>green-stats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461F214-B762-4781-8426-54EEDBFEEADE}"/>
              </a:ext>
            </a:extLst>
          </p:cNvPr>
          <p:cNvSpPr/>
          <p:nvPr/>
        </p:nvSpPr>
        <p:spPr>
          <a:xfrm>
            <a:off x="6319990" y="3133294"/>
            <a:ext cx="1262021" cy="13706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4F84E81-4555-4131-B684-8F90E2D3E0B6}"/>
              </a:ext>
            </a:extLst>
          </p:cNvPr>
          <p:cNvSpPr/>
          <p:nvPr/>
        </p:nvSpPr>
        <p:spPr>
          <a:xfrm>
            <a:off x="6509004" y="3424466"/>
            <a:ext cx="339433" cy="2497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7C861FC-2E5C-46AD-AEB2-9D1566EB7A86}"/>
              </a:ext>
            </a:extLst>
          </p:cNvPr>
          <p:cNvSpPr/>
          <p:nvPr/>
        </p:nvSpPr>
        <p:spPr>
          <a:xfrm>
            <a:off x="6917805" y="3424466"/>
            <a:ext cx="339433" cy="2497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C9893B-AF77-4E30-99C0-1FE18182636A}"/>
              </a:ext>
            </a:extLst>
          </p:cNvPr>
          <p:cNvSpPr txBox="1"/>
          <p:nvPr/>
        </p:nvSpPr>
        <p:spPr>
          <a:xfrm>
            <a:off x="6555213" y="3145935"/>
            <a:ext cx="7871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>
                <a:solidFill>
                  <a:schemeClr val="bg1">
                    <a:lumMod val="50000"/>
                  </a:schemeClr>
                </a:solidFill>
              </a:rPr>
              <a:t>blue-site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5E84566-CA07-4BEC-9740-9B92296DCE52}"/>
              </a:ext>
            </a:extLst>
          </p:cNvPr>
          <p:cNvSpPr/>
          <p:nvPr/>
        </p:nvSpPr>
        <p:spPr>
          <a:xfrm>
            <a:off x="6505805" y="4063924"/>
            <a:ext cx="339433" cy="2497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F0A78FB-382E-43D8-B147-353630B91994}"/>
              </a:ext>
            </a:extLst>
          </p:cNvPr>
          <p:cNvSpPr/>
          <p:nvPr/>
        </p:nvSpPr>
        <p:spPr>
          <a:xfrm>
            <a:off x="6917627" y="4064828"/>
            <a:ext cx="339433" cy="2497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FA1DC5-3A10-461D-9917-E143C22E4D99}"/>
              </a:ext>
            </a:extLst>
          </p:cNvPr>
          <p:cNvSpPr txBox="1"/>
          <p:nvPr/>
        </p:nvSpPr>
        <p:spPr>
          <a:xfrm>
            <a:off x="6439150" y="3775187"/>
            <a:ext cx="8760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>
                <a:solidFill>
                  <a:schemeClr val="bg1">
                    <a:lumMod val="50000"/>
                  </a:schemeClr>
                </a:solidFill>
              </a:rPr>
              <a:t>blue-stats</a:t>
            </a:r>
          </a:p>
        </p:txBody>
      </p:sp>
      <p:cxnSp>
        <p:nvCxnSpPr>
          <p:cNvPr id="38" name="Straight Connector 98">
            <a:extLst>
              <a:ext uri="{FF2B5EF4-FFF2-40B4-BE49-F238E27FC236}">
                <a16:creationId xmlns:a16="http://schemas.microsoft.com/office/drawing/2014/main" id="{26535CDE-CE07-4C07-87D2-ED7BBFA3E5AA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>
            <a:off x="2484235" y="2876427"/>
            <a:ext cx="767276" cy="33755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98">
            <a:extLst>
              <a:ext uri="{FF2B5EF4-FFF2-40B4-BE49-F238E27FC236}">
                <a16:creationId xmlns:a16="http://schemas.microsoft.com/office/drawing/2014/main" id="{7454B477-0365-492C-8AF6-8841BA233265}"/>
              </a:ext>
            </a:extLst>
          </p:cNvPr>
          <p:cNvCxnSpPr>
            <a:cxnSpLocks/>
            <a:stCxn id="23" idx="3"/>
            <a:endCxn id="14" idx="1"/>
          </p:cNvCxnSpPr>
          <p:nvPr/>
        </p:nvCxnSpPr>
        <p:spPr>
          <a:xfrm flipV="1">
            <a:off x="2484235" y="2514189"/>
            <a:ext cx="768608" cy="36223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088B1085-5EBF-4325-A1FF-DB604903D341}"/>
              </a:ext>
            </a:extLst>
          </p:cNvPr>
          <p:cNvSpPr txBox="1">
            <a:spLocks/>
          </p:cNvSpPr>
          <p:nvPr/>
        </p:nvSpPr>
        <p:spPr>
          <a:xfrm>
            <a:off x="152400" y="1524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 baseline="0">
                <a:solidFill>
                  <a:srgbClr val="008000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/>
              <a:t>Lessons</a:t>
            </a:r>
          </a:p>
        </p:txBody>
      </p:sp>
    </p:spTree>
    <p:extLst>
      <p:ext uri="{BB962C8B-B14F-4D97-AF65-F5344CB8AC3E}">
        <p14:creationId xmlns:p14="http://schemas.microsoft.com/office/powerpoint/2010/main" val="181901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Blue-Green Version 2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088B1085-5EBF-4325-A1FF-DB604903D341}"/>
              </a:ext>
            </a:extLst>
          </p:cNvPr>
          <p:cNvSpPr txBox="1">
            <a:spLocks/>
          </p:cNvSpPr>
          <p:nvPr/>
        </p:nvSpPr>
        <p:spPr>
          <a:xfrm>
            <a:off x="152400" y="1524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 baseline="0">
                <a:solidFill>
                  <a:srgbClr val="008000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/>
              <a:t>Lessons</a:t>
            </a:r>
          </a:p>
        </p:txBody>
      </p:sp>
      <p:cxnSp>
        <p:nvCxnSpPr>
          <p:cNvPr id="74" name="Straight Connector 98">
            <a:extLst>
              <a:ext uri="{FF2B5EF4-FFF2-40B4-BE49-F238E27FC236}">
                <a16:creationId xmlns:a16="http://schemas.microsoft.com/office/drawing/2014/main" id="{FE5CEA78-03C6-40A9-8616-41972A36A53C}"/>
              </a:ext>
            </a:extLst>
          </p:cNvPr>
          <p:cNvCxnSpPr>
            <a:cxnSpLocks/>
            <a:stCxn id="101" idx="3"/>
            <a:endCxn id="84" idx="1"/>
          </p:cNvCxnSpPr>
          <p:nvPr/>
        </p:nvCxnSpPr>
        <p:spPr>
          <a:xfrm>
            <a:off x="1812180" y="2907732"/>
            <a:ext cx="694907" cy="37179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CD833E78-6901-4DE7-A49B-87CB2A8E7F30}"/>
              </a:ext>
            </a:extLst>
          </p:cNvPr>
          <p:cNvSpPr/>
          <p:nvPr/>
        </p:nvSpPr>
        <p:spPr>
          <a:xfrm>
            <a:off x="2611132" y="1022192"/>
            <a:ext cx="1328442" cy="359583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0607E4A-CCBF-4221-99E9-F3EF69314961}"/>
              </a:ext>
            </a:extLst>
          </p:cNvPr>
          <p:cNvSpPr/>
          <p:nvPr/>
        </p:nvSpPr>
        <p:spPr>
          <a:xfrm>
            <a:off x="4509674" y="839833"/>
            <a:ext cx="4425917" cy="1750374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8EA077B-B0B7-44B9-B0B9-4D84664FE181}"/>
              </a:ext>
            </a:extLst>
          </p:cNvPr>
          <p:cNvSpPr/>
          <p:nvPr/>
        </p:nvSpPr>
        <p:spPr>
          <a:xfrm>
            <a:off x="5576009" y="1113655"/>
            <a:ext cx="1028700" cy="63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5E01DC6-BB11-404F-BE37-7BD41462F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27" y="635865"/>
            <a:ext cx="752517" cy="90644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319DDC17-9844-4234-B96B-807A907718FF}"/>
              </a:ext>
            </a:extLst>
          </p:cNvPr>
          <p:cNvSpPr txBox="1"/>
          <p:nvPr/>
        </p:nvSpPr>
        <p:spPr>
          <a:xfrm>
            <a:off x="2883036" y="2376355"/>
            <a:ext cx="9044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35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live-demo</a:t>
            </a: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9251BC2B-BAEA-4888-B1ED-A4DFFAC02423}"/>
              </a:ext>
            </a:extLst>
          </p:cNvPr>
          <p:cNvSpPr/>
          <p:nvPr/>
        </p:nvSpPr>
        <p:spPr>
          <a:xfrm>
            <a:off x="4340153" y="1478968"/>
            <a:ext cx="362301" cy="32009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930558F2-8E74-4C3A-8F19-983D1E8E0DF0}"/>
              </a:ext>
            </a:extLst>
          </p:cNvPr>
          <p:cNvSpPr/>
          <p:nvPr/>
        </p:nvSpPr>
        <p:spPr>
          <a:xfrm>
            <a:off x="2417844" y="2419678"/>
            <a:ext cx="362301" cy="32009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9701163E-282F-473F-A785-C7A3CEC41787}"/>
              </a:ext>
            </a:extLst>
          </p:cNvPr>
          <p:cNvSpPr/>
          <p:nvPr/>
        </p:nvSpPr>
        <p:spPr>
          <a:xfrm>
            <a:off x="2416512" y="3119474"/>
            <a:ext cx="362301" cy="32009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C6DF38EE-43A6-4DAA-82A5-AD7E3B223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484" y="432010"/>
            <a:ext cx="752517" cy="90644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03E3C97B-5D86-40A6-B062-0F96F7866B78}"/>
              </a:ext>
            </a:extLst>
          </p:cNvPr>
          <p:cNvSpPr txBox="1"/>
          <p:nvPr/>
        </p:nvSpPr>
        <p:spPr>
          <a:xfrm>
            <a:off x="2639919" y="3049020"/>
            <a:ext cx="9535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next-demo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B87B263-E75C-4CD9-91FE-20A399FE9FBC}"/>
              </a:ext>
            </a:extLst>
          </p:cNvPr>
          <p:cNvSpPr/>
          <p:nvPr/>
        </p:nvSpPr>
        <p:spPr>
          <a:xfrm>
            <a:off x="5723588" y="1370323"/>
            <a:ext cx="339433" cy="2497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1A1FEBBA-451C-41BE-82AD-F358C3ED2C18}"/>
              </a:ext>
            </a:extLst>
          </p:cNvPr>
          <p:cNvSpPr/>
          <p:nvPr/>
        </p:nvSpPr>
        <p:spPr>
          <a:xfrm>
            <a:off x="6132389" y="1370323"/>
            <a:ext cx="339433" cy="2497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D5645686-F933-4A56-9B4C-61C7CE7780B7}"/>
              </a:ext>
            </a:extLst>
          </p:cNvPr>
          <p:cNvSpPr/>
          <p:nvPr/>
        </p:nvSpPr>
        <p:spPr>
          <a:xfrm>
            <a:off x="4381785" y="1905866"/>
            <a:ext cx="362301" cy="32009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223B36A2-7634-443C-85C6-39C882E9C1BB}"/>
              </a:ext>
            </a:extLst>
          </p:cNvPr>
          <p:cNvSpPr/>
          <p:nvPr/>
        </p:nvSpPr>
        <p:spPr>
          <a:xfrm>
            <a:off x="5042966" y="3166783"/>
            <a:ext cx="1028700" cy="6283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3966FFCB-18FE-49B1-918A-07E7C73AD6E5}"/>
              </a:ext>
            </a:extLst>
          </p:cNvPr>
          <p:cNvSpPr/>
          <p:nvPr/>
        </p:nvSpPr>
        <p:spPr>
          <a:xfrm>
            <a:off x="5190545" y="3415900"/>
            <a:ext cx="339433" cy="2497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65C976AE-4AA8-4090-BE0B-07E3CBE6166E}"/>
              </a:ext>
            </a:extLst>
          </p:cNvPr>
          <p:cNvSpPr/>
          <p:nvPr/>
        </p:nvSpPr>
        <p:spPr>
          <a:xfrm>
            <a:off x="5599346" y="3415900"/>
            <a:ext cx="339433" cy="2497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B2B12642-7328-4D07-97E4-E2E2497CA3D9}"/>
              </a:ext>
            </a:extLst>
          </p:cNvPr>
          <p:cNvSpPr/>
          <p:nvPr/>
        </p:nvSpPr>
        <p:spPr>
          <a:xfrm>
            <a:off x="5649401" y="1859892"/>
            <a:ext cx="1028700" cy="6043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5694B34A-15F7-4CEE-9CE7-62D21EBF97E2}"/>
              </a:ext>
            </a:extLst>
          </p:cNvPr>
          <p:cNvSpPr/>
          <p:nvPr/>
        </p:nvSpPr>
        <p:spPr>
          <a:xfrm>
            <a:off x="5796980" y="2086524"/>
            <a:ext cx="339433" cy="2482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AE379AD5-BC16-4E9C-8C69-24F159DF314D}"/>
              </a:ext>
            </a:extLst>
          </p:cNvPr>
          <p:cNvSpPr/>
          <p:nvPr/>
        </p:nvSpPr>
        <p:spPr>
          <a:xfrm>
            <a:off x="6205781" y="2086524"/>
            <a:ext cx="339433" cy="2482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C975562B-8238-4160-8741-823D4A6FF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44" y="2343494"/>
            <a:ext cx="1528536" cy="11284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5871A9AA-F2F0-4219-866A-A0E2F641D14C}"/>
              </a:ext>
            </a:extLst>
          </p:cNvPr>
          <p:cNvSpPr txBox="1"/>
          <p:nvPr/>
        </p:nvSpPr>
        <p:spPr>
          <a:xfrm>
            <a:off x="5769796" y="1091793"/>
            <a:ext cx="7457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i="1" dirty="0">
                <a:solidFill>
                  <a:schemeClr val="bg1">
                    <a:lumMod val="50000"/>
                  </a:schemeClr>
                </a:solidFill>
              </a:rPr>
              <a:t>live-site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3E13F50-2ECD-4C3B-83F7-37FA32A23049}"/>
              </a:ext>
            </a:extLst>
          </p:cNvPr>
          <p:cNvSpPr txBox="1"/>
          <p:nvPr/>
        </p:nvSpPr>
        <p:spPr>
          <a:xfrm>
            <a:off x="5092311" y="3147232"/>
            <a:ext cx="8181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i="1" dirty="0">
                <a:solidFill>
                  <a:schemeClr val="bg1">
                    <a:lumMod val="50000"/>
                  </a:schemeClr>
                </a:solidFill>
              </a:rPr>
              <a:t>live-food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E8F0A3D-069C-4C5C-B4C6-CAAC012D3624}"/>
              </a:ext>
            </a:extLst>
          </p:cNvPr>
          <p:cNvSpPr txBox="1"/>
          <p:nvPr/>
        </p:nvSpPr>
        <p:spPr>
          <a:xfrm>
            <a:off x="5759965" y="1791741"/>
            <a:ext cx="7873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>
                <a:solidFill>
                  <a:schemeClr val="bg1">
                    <a:lumMod val="50000"/>
                  </a:schemeClr>
                </a:solidFill>
              </a:rPr>
              <a:t>next-site</a:t>
            </a:r>
          </a:p>
        </p:txBody>
      </p:sp>
      <p:cxnSp>
        <p:nvCxnSpPr>
          <p:cNvPr id="105" name="Straight Connector 98">
            <a:extLst>
              <a:ext uri="{FF2B5EF4-FFF2-40B4-BE49-F238E27FC236}">
                <a16:creationId xmlns:a16="http://schemas.microsoft.com/office/drawing/2014/main" id="{B16E77DA-995B-4CF6-B9DA-37474ABABDC8}"/>
              </a:ext>
            </a:extLst>
          </p:cNvPr>
          <p:cNvCxnSpPr>
            <a:cxnSpLocks/>
            <a:stCxn id="101" idx="3"/>
            <a:endCxn id="83" idx="1"/>
          </p:cNvCxnSpPr>
          <p:nvPr/>
        </p:nvCxnSpPr>
        <p:spPr>
          <a:xfrm flipV="1">
            <a:off x="1812180" y="2579726"/>
            <a:ext cx="696239" cy="328006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8ACB40AA-86C0-45C7-B348-FBCA58881FDD}"/>
              </a:ext>
            </a:extLst>
          </p:cNvPr>
          <p:cNvSpPr/>
          <p:nvPr/>
        </p:nvSpPr>
        <p:spPr>
          <a:xfrm>
            <a:off x="6808153" y="1123276"/>
            <a:ext cx="1028700" cy="6283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3B2B13EE-6B56-4E02-AE6F-E5F8510C1900}"/>
              </a:ext>
            </a:extLst>
          </p:cNvPr>
          <p:cNvSpPr/>
          <p:nvPr/>
        </p:nvSpPr>
        <p:spPr>
          <a:xfrm>
            <a:off x="6955732" y="1372393"/>
            <a:ext cx="339433" cy="2497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9F300BB7-40C1-40C7-9AD7-FB3CFCF34DC6}"/>
              </a:ext>
            </a:extLst>
          </p:cNvPr>
          <p:cNvSpPr/>
          <p:nvPr/>
        </p:nvSpPr>
        <p:spPr>
          <a:xfrm>
            <a:off x="7364533" y="1372393"/>
            <a:ext cx="339433" cy="2497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8BD7814-2207-4CE3-A6A4-077BBD925F7A}"/>
              </a:ext>
            </a:extLst>
          </p:cNvPr>
          <p:cNvSpPr txBox="1"/>
          <p:nvPr/>
        </p:nvSpPr>
        <p:spPr>
          <a:xfrm>
            <a:off x="6857497" y="1103726"/>
            <a:ext cx="8345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i="1" dirty="0">
                <a:solidFill>
                  <a:schemeClr val="bg1">
                    <a:lumMod val="50000"/>
                  </a:schemeClr>
                </a:solidFill>
              </a:rPr>
              <a:t>live-stats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774170D2-E812-44AA-8A08-95F430D8F75A}"/>
              </a:ext>
            </a:extLst>
          </p:cNvPr>
          <p:cNvSpPr/>
          <p:nvPr/>
        </p:nvSpPr>
        <p:spPr>
          <a:xfrm>
            <a:off x="6188673" y="3166783"/>
            <a:ext cx="1028700" cy="6283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C87068F6-204C-4E7D-9E45-89B5C00DE05D}"/>
              </a:ext>
            </a:extLst>
          </p:cNvPr>
          <p:cNvSpPr/>
          <p:nvPr/>
        </p:nvSpPr>
        <p:spPr>
          <a:xfrm>
            <a:off x="6336252" y="3415900"/>
            <a:ext cx="339433" cy="2497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0DD7D231-F514-4A86-BE88-20D138AC2B93}"/>
              </a:ext>
            </a:extLst>
          </p:cNvPr>
          <p:cNvSpPr/>
          <p:nvPr/>
        </p:nvSpPr>
        <p:spPr>
          <a:xfrm>
            <a:off x="6745053" y="3415900"/>
            <a:ext cx="339433" cy="2497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A86B7E1-44E8-4101-8CA8-53BE9CECEDC6}"/>
              </a:ext>
            </a:extLst>
          </p:cNvPr>
          <p:cNvSpPr txBox="1"/>
          <p:nvPr/>
        </p:nvSpPr>
        <p:spPr>
          <a:xfrm>
            <a:off x="6238018" y="3147232"/>
            <a:ext cx="8697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i="1" dirty="0">
                <a:solidFill>
                  <a:schemeClr val="bg1">
                    <a:lumMod val="50000"/>
                  </a:schemeClr>
                </a:solidFill>
              </a:rPr>
              <a:t>live-swag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889199B6-D5E8-424E-B8B9-D7C070C8702A}"/>
              </a:ext>
            </a:extLst>
          </p:cNvPr>
          <p:cNvSpPr/>
          <p:nvPr/>
        </p:nvSpPr>
        <p:spPr>
          <a:xfrm>
            <a:off x="7258771" y="3147232"/>
            <a:ext cx="1028700" cy="6283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0F19AAC3-9C15-4D49-BAE5-F4C7CB8055DF}"/>
              </a:ext>
            </a:extLst>
          </p:cNvPr>
          <p:cNvSpPr/>
          <p:nvPr/>
        </p:nvSpPr>
        <p:spPr>
          <a:xfrm>
            <a:off x="7406350" y="3396350"/>
            <a:ext cx="339433" cy="2497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2285DF49-5A6C-4EAC-98C8-876FFE755A0F}"/>
              </a:ext>
            </a:extLst>
          </p:cNvPr>
          <p:cNvSpPr/>
          <p:nvPr/>
        </p:nvSpPr>
        <p:spPr>
          <a:xfrm>
            <a:off x="7815151" y="3396350"/>
            <a:ext cx="339433" cy="2497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C6D8947-A75F-424B-87B5-9C3A82645165}"/>
              </a:ext>
            </a:extLst>
          </p:cNvPr>
          <p:cNvSpPr txBox="1"/>
          <p:nvPr/>
        </p:nvSpPr>
        <p:spPr>
          <a:xfrm>
            <a:off x="7245437" y="3127682"/>
            <a:ext cx="11993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i="1" dirty="0">
                <a:solidFill>
                  <a:schemeClr val="bg1">
                    <a:lumMod val="50000"/>
                  </a:schemeClr>
                </a:solidFill>
              </a:rPr>
              <a:t>live-upcoming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C7BF1CF3-F281-46B4-8953-14750C007144}"/>
              </a:ext>
            </a:extLst>
          </p:cNvPr>
          <p:cNvSpPr/>
          <p:nvPr/>
        </p:nvSpPr>
        <p:spPr>
          <a:xfrm>
            <a:off x="6822127" y="1866843"/>
            <a:ext cx="1028700" cy="5810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5DA8DDBB-773B-423A-B907-578417465708}"/>
              </a:ext>
            </a:extLst>
          </p:cNvPr>
          <p:cNvSpPr/>
          <p:nvPr/>
        </p:nvSpPr>
        <p:spPr>
          <a:xfrm>
            <a:off x="6969706" y="2068679"/>
            <a:ext cx="339433" cy="2497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8F53EB27-C713-4330-9F0B-7E3268A312AC}"/>
              </a:ext>
            </a:extLst>
          </p:cNvPr>
          <p:cNvSpPr/>
          <p:nvPr/>
        </p:nvSpPr>
        <p:spPr>
          <a:xfrm>
            <a:off x="7378507" y="2068679"/>
            <a:ext cx="339433" cy="2497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15BF34-156A-4D71-853C-2593795BAEEA}"/>
              </a:ext>
            </a:extLst>
          </p:cNvPr>
          <p:cNvSpPr txBox="1"/>
          <p:nvPr/>
        </p:nvSpPr>
        <p:spPr>
          <a:xfrm>
            <a:off x="6826953" y="1815517"/>
            <a:ext cx="8762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 dirty="0">
                <a:solidFill>
                  <a:schemeClr val="bg1">
                    <a:lumMod val="50000"/>
                  </a:schemeClr>
                </a:solidFill>
              </a:rPr>
              <a:t>next-stats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38507CB8-FFB4-40BF-AE8E-30A0B99D8520}"/>
              </a:ext>
            </a:extLst>
          </p:cNvPr>
          <p:cNvSpPr/>
          <p:nvPr/>
        </p:nvSpPr>
        <p:spPr>
          <a:xfrm>
            <a:off x="5101250" y="3887939"/>
            <a:ext cx="1028700" cy="6283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D9D96914-E37D-4F9B-911E-8832CBC89B68}"/>
              </a:ext>
            </a:extLst>
          </p:cNvPr>
          <p:cNvSpPr/>
          <p:nvPr/>
        </p:nvSpPr>
        <p:spPr>
          <a:xfrm>
            <a:off x="5248830" y="4137056"/>
            <a:ext cx="339433" cy="2497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5C81EC21-BE7A-44B9-BC36-E927E14315A2}"/>
              </a:ext>
            </a:extLst>
          </p:cNvPr>
          <p:cNvSpPr/>
          <p:nvPr/>
        </p:nvSpPr>
        <p:spPr>
          <a:xfrm>
            <a:off x="5657631" y="4137056"/>
            <a:ext cx="339433" cy="2497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EE4DBD5-F83C-4C4F-B21C-8D558D9E9C7B}"/>
              </a:ext>
            </a:extLst>
          </p:cNvPr>
          <p:cNvSpPr txBox="1"/>
          <p:nvPr/>
        </p:nvSpPr>
        <p:spPr>
          <a:xfrm>
            <a:off x="5150595" y="3868388"/>
            <a:ext cx="8576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>
                <a:solidFill>
                  <a:schemeClr val="bg1">
                    <a:lumMod val="50000"/>
                  </a:schemeClr>
                </a:solidFill>
              </a:rPr>
              <a:t>next-food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581FD9E-C897-4B6B-B130-19E110487772}"/>
              </a:ext>
            </a:extLst>
          </p:cNvPr>
          <p:cNvSpPr/>
          <p:nvPr/>
        </p:nvSpPr>
        <p:spPr>
          <a:xfrm>
            <a:off x="6246957" y="3887939"/>
            <a:ext cx="1028700" cy="6283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C476B6CB-C555-4B7A-917A-36F0208C5A06}"/>
              </a:ext>
            </a:extLst>
          </p:cNvPr>
          <p:cNvSpPr/>
          <p:nvPr/>
        </p:nvSpPr>
        <p:spPr>
          <a:xfrm>
            <a:off x="6394536" y="4137056"/>
            <a:ext cx="339433" cy="2497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B8A9642B-5469-4F52-AA4D-100FE698CE48}"/>
              </a:ext>
            </a:extLst>
          </p:cNvPr>
          <p:cNvSpPr/>
          <p:nvPr/>
        </p:nvSpPr>
        <p:spPr>
          <a:xfrm>
            <a:off x="6803337" y="4137056"/>
            <a:ext cx="339433" cy="2497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33738C3-881B-41B7-AB83-99B499E2E78B}"/>
              </a:ext>
            </a:extLst>
          </p:cNvPr>
          <p:cNvSpPr txBox="1"/>
          <p:nvPr/>
        </p:nvSpPr>
        <p:spPr>
          <a:xfrm>
            <a:off x="6296302" y="3868388"/>
            <a:ext cx="9099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>
                <a:solidFill>
                  <a:schemeClr val="bg1">
                    <a:lumMod val="50000"/>
                  </a:schemeClr>
                </a:solidFill>
              </a:rPr>
              <a:t>next-swag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A0498E3F-425C-49E3-BFC6-535644DF25A8}"/>
              </a:ext>
            </a:extLst>
          </p:cNvPr>
          <p:cNvSpPr/>
          <p:nvPr/>
        </p:nvSpPr>
        <p:spPr>
          <a:xfrm>
            <a:off x="7317055" y="3868388"/>
            <a:ext cx="1028700" cy="6283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A46FFB39-DFA7-43B6-9B3B-ED081B7EB413}"/>
              </a:ext>
            </a:extLst>
          </p:cNvPr>
          <p:cNvSpPr/>
          <p:nvPr/>
        </p:nvSpPr>
        <p:spPr>
          <a:xfrm>
            <a:off x="7464634" y="4117506"/>
            <a:ext cx="339433" cy="2497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75E16F68-285C-4E32-B808-DA8B47DAD656}"/>
              </a:ext>
            </a:extLst>
          </p:cNvPr>
          <p:cNvSpPr/>
          <p:nvPr/>
        </p:nvSpPr>
        <p:spPr>
          <a:xfrm>
            <a:off x="7873435" y="4117506"/>
            <a:ext cx="339433" cy="2497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819E150-91B4-48AF-9208-A9AC82408C90}"/>
              </a:ext>
            </a:extLst>
          </p:cNvPr>
          <p:cNvSpPr txBox="1"/>
          <p:nvPr/>
        </p:nvSpPr>
        <p:spPr>
          <a:xfrm>
            <a:off x="7300034" y="3848838"/>
            <a:ext cx="123501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>
                <a:solidFill>
                  <a:schemeClr val="bg1">
                    <a:lumMod val="50000"/>
                  </a:schemeClr>
                </a:solidFill>
              </a:rPr>
              <a:t>next-upcoming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99690AE-6EDC-4EC4-B4B7-667410B726EB}"/>
              </a:ext>
            </a:extLst>
          </p:cNvPr>
          <p:cNvSpPr/>
          <p:nvPr/>
        </p:nvSpPr>
        <p:spPr>
          <a:xfrm>
            <a:off x="4475661" y="3035904"/>
            <a:ext cx="4425917" cy="156949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7" name="Isosceles Triangle 136">
            <a:extLst>
              <a:ext uri="{FF2B5EF4-FFF2-40B4-BE49-F238E27FC236}">
                <a16:creationId xmlns:a16="http://schemas.microsoft.com/office/drawing/2014/main" id="{67E5BBA0-D742-495E-82BE-0CDD0024E161}"/>
              </a:ext>
            </a:extLst>
          </p:cNvPr>
          <p:cNvSpPr/>
          <p:nvPr/>
        </p:nvSpPr>
        <p:spPr>
          <a:xfrm>
            <a:off x="5348827" y="2749841"/>
            <a:ext cx="362301" cy="32009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57FA070E-3D1C-4F52-B5D5-3A1F732D28E5}"/>
              </a:ext>
            </a:extLst>
          </p:cNvPr>
          <p:cNvSpPr/>
          <p:nvPr/>
        </p:nvSpPr>
        <p:spPr>
          <a:xfrm>
            <a:off x="6505146" y="2731250"/>
            <a:ext cx="362301" cy="32009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9" name="Isosceles Triangle 138">
            <a:extLst>
              <a:ext uri="{FF2B5EF4-FFF2-40B4-BE49-F238E27FC236}">
                <a16:creationId xmlns:a16="http://schemas.microsoft.com/office/drawing/2014/main" id="{420CC1B7-624E-416B-8023-2A51AADE4EE1}"/>
              </a:ext>
            </a:extLst>
          </p:cNvPr>
          <p:cNvSpPr/>
          <p:nvPr/>
        </p:nvSpPr>
        <p:spPr>
          <a:xfrm>
            <a:off x="7596843" y="2756228"/>
            <a:ext cx="362301" cy="32009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D127098-6434-46C1-B328-96C1EC3D4ACE}"/>
              </a:ext>
            </a:extLst>
          </p:cNvPr>
          <p:cNvSpPr txBox="1"/>
          <p:nvPr/>
        </p:nvSpPr>
        <p:spPr>
          <a:xfrm>
            <a:off x="4581443" y="1439763"/>
            <a:ext cx="9044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35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live-demo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B2D5254-A8C4-4E57-9063-A56CAE597489}"/>
              </a:ext>
            </a:extLst>
          </p:cNvPr>
          <p:cNvSpPr txBox="1"/>
          <p:nvPr/>
        </p:nvSpPr>
        <p:spPr>
          <a:xfrm>
            <a:off x="4615514" y="1910333"/>
            <a:ext cx="9535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next-demo</a:t>
            </a:r>
          </a:p>
        </p:txBody>
      </p:sp>
      <p:cxnSp>
        <p:nvCxnSpPr>
          <p:cNvPr id="146" name="Straight Connector 98">
            <a:extLst>
              <a:ext uri="{FF2B5EF4-FFF2-40B4-BE49-F238E27FC236}">
                <a16:creationId xmlns:a16="http://schemas.microsoft.com/office/drawing/2014/main" id="{4FE19AD9-E17F-435E-AA38-D95AA5DC6039}"/>
              </a:ext>
            </a:extLst>
          </p:cNvPr>
          <p:cNvCxnSpPr>
            <a:cxnSpLocks/>
            <a:stCxn id="83" idx="5"/>
            <a:endCxn id="81" idx="1"/>
          </p:cNvCxnSpPr>
          <p:nvPr/>
        </p:nvCxnSpPr>
        <p:spPr>
          <a:xfrm flipV="1">
            <a:off x="2689570" y="1639016"/>
            <a:ext cx="1741158" cy="94071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98">
            <a:extLst>
              <a:ext uri="{FF2B5EF4-FFF2-40B4-BE49-F238E27FC236}">
                <a16:creationId xmlns:a16="http://schemas.microsoft.com/office/drawing/2014/main" id="{14C5471F-FB3C-4EB3-A5A9-A506E05106AF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2711863" y="2596861"/>
            <a:ext cx="2818115" cy="15298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142">
            <a:extLst>
              <a:ext uri="{FF2B5EF4-FFF2-40B4-BE49-F238E27FC236}">
                <a16:creationId xmlns:a16="http://schemas.microsoft.com/office/drawing/2014/main" id="{8F28F65C-DE3D-4A23-9520-4AB98741E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57" y="2553404"/>
            <a:ext cx="752517" cy="906440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D607DF76-A66C-43E5-BF3C-993C7759BA21}"/>
              </a:ext>
            </a:extLst>
          </p:cNvPr>
          <p:cNvSpPr txBox="1"/>
          <p:nvPr/>
        </p:nvSpPr>
        <p:spPr>
          <a:xfrm>
            <a:off x="5570763" y="2713309"/>
            <a:ext cx="8181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>
                    <a:lumMod val="50000"/>
                  </a:schemeClr>
                </a:solidFill>
              </a:rPr>
              <a:t>live-food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FAA9EF-A7C7-4BAD-9FA7-5D78F7CFA956}"/>
              </a:ext>
            </a:extLst>
          </p:cNvPr>
          <p:cNvSpPr txBox="1"/>
          <p:nvPr/>
        </p:nvSpPr>
        <p:spPr>
          <a:xfrm>
            <a:off x="6745053" y="2695254"/>
            <a:ext cx="8520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>
                    <a:lumMod val="50000"/>
                  </a:schemeClr>
                </a:solidFill>
              </a:rPr>
              <a:t>live-swag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A255800-FB62-4193-84BD-A8FA43045763}"/>
              </a:ext>
            </a:extLst>
          </p:cNvPr>
          <p:cNvSpPr txBox="1"/>
          <p:nvPr/>
        </p:nvSpPr>
        <p:spPr>
          <a:xfrm>
            <a:off x="7850827" y="2690752"/>
            <a:ext cx="12001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>
                    <a:lumMod val="50000"/>
                  </a:schemeClr>
                </a:solidFill>
              </a:rPr>
              <a:t>live-upcoming</a:t>
            </a:r>
          </a:p>
        </p:txBody>
      </p:sp>
    </p:spTree>
    <p:extLst>
      <p:ext uri="{BB962C8B-B14F-4D97-AF65-F5344CB8AC3E}">
        <p14:creationId xmlns:p14="http://schemas.microsoft.com/office/powerpoint/2010/main" val="3103368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Lessons Learned: Visibility is </a:t>
            </a:r>
            <a:r>
              <a:rPr lang="en-US" i="1" dirty="0"/>
              <a:t>Crucial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89" y="1104518"/>
            <a:ext cx="5392425" cy="2506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241" y="2204559"/>
            <a:ext cx="5134373" cy="238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02842" y="1104518"/>
            <a:ext cx="27570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Dashboards query / status</a:t>
            </a:r>
          </a:p>
          <a:p>
            <a:r>
              <a:rPr lang="en-US" dirty="0"/>
              <a:t>and application nodes to </a:t>
            </a:r>
          </a:p>
          <a:p>
            <a:r>
              <a:rPr lang="en-US" dirty="0"/>
              <a:t>provide holistic health view</a:t>
            </a:r>
          </a:p>
        </p:txBody>
      </p:sp>
    </p:spTree>
    <p:extLst>
      <p:ext uri="{BB962C8B-B14F-4D97-AF65-F5344CB8AC3E}">
        <p14:creationId xmlns:p14="http://schemas.microsoft.com/office/powerpoint/2010/main" val="3037382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Visibility: </a:t>
            </a:r>
            <a:r>
              <a:rPr lang="en-US" dirty="0" err="1"/>
              <a:t>Splunk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459" y="1006917"/>
            <a:ext cx="3596185" cy="39458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163" y="1595884"/>
            <a:ext cx="5077181" cy="254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24" y="1452628"/>
            <a:ext cx="2551837" cy="26853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302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Lessons Learned: General Challenges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httponly</a:t>
            </a:r>
            <a:r>
              <a:rPr lang="en-US" dirty="0"/>
              <a:t>/secure cookie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State management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Dashboard isn't good enough             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“State” files are a pain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Cluster coherency a challenge to manage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/>
              <a:t>No single API endpoint for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Access Control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Lack of LDAP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Proxying</a:t>
            </a:r>
            <a:r>
              <a:rPr lang="en-US" dirty="0"/>
              <a:t> to external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Efforts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Higher-order integrations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“Single source of truth” for “currently active color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Consul? </a:t>
            </a:r>
            <a:r>
              <a:rPr lang="en-US" dirty="0" err="1"/>
              <a:t>etcd</a:t>
            </a:r>
            <a:r>
              <a:rPr lang="en-US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Active/Active and data center failover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No easy way to replace F5 GTM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27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Questions?</a:t>
            </a:r>
          </a:p>
        </p:txBody>
      </p:sp>
      <p:sp>
        <p:nvSpPr>
          <p:cNvPr id="6" name="Oval 5"/>
          <p:cNvSpPr/>
          <p:nvPr/>
        </p:nvSpPr>
        <p:spPr>
          <a:xfrm>
            <a:off x="2480987" y="598394"/>
            <a:ext cx="4007223" cy="4081182"/>
          </a:xfrm>
          <a:prstGeom prst="ellipse">
            <a:avLst/>
          </a:prstGeom>
          <a:solidFill>
            <a:srgbClr val="00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00" dirty="0">
                <a:latin typeface="Arial Black" panose="020B0A040201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41584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8050" y="2191416"/>
            <a:ext cx="5148528" cy="1102519"/>
          </a:xfrm>
        </p:spPr>
        <p:txBody>
          <a:bodyPr/>
          <a:lstStyle/>
          <a:p>
            <a:r>
              <a:rPr lang="en-US" dirty="0"/>
              <a:t>Thank you!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hape 443"/>
          <p:cNvSpPr txBox="1">
            <a:spLocks/>
          </p:cNvSpPr>
          <p:nvPr/>
        </p:nvSpPr>
        <p:spPr>
          <a:xfrm>
            <a:off x="970672" y="4569694"/>
            <a:ext cx="7128300" cy="65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/>
              <a:buNone/>
            </a:pPr>
            <a:r>
              <a:rPr lang="en-US" sz="1400" dirty="0">
                <a:solidFill>
                  <a:schemeClr val="bg1"/>
                </a:solidFill>
              </a:rPr>
              <a:t>September 2017  |  Version 1.0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87353" y="4372424"/>
            <a:ext cx="2272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Arial" panose="020B0604020202020204" pitchFamily="34" charset="0"/>
              </a:rPr>
              <a:t>Demos and other artifacts at</a:t>
            </a:r>
          </a:p>
          <a:p>
            <a:r>
              <a:rPr lang="en-US" sz="1400" dirty="0">
                <a:solidFill>
                  <a:schemeClr val="bg1"/>
                </a:solidFill>
                <a:cs typeface="Arial" panose="020B0604020202020204" pitchFamily="34" charset="0"/>
              </a:rPr>
              <a:t>jawhitti.github.io/</a:t>
            </a:r>
            <a:r>
              <a:rPr lang="en-US" sz="1400" dirty="0" err="1">
                <a:solidFill>
                  <a:schemeClr val="bg1"/>
                </a:solidFill>
                <a:cs typeface="Arial" panose="020B0604020202020204" pitchFamily="34" charset="0"/>
              </a:rPr>
              <a:t>nginx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65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About Equifax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Powering the World with knowledge™</a:t>
            </a:r>
          </a:p>
        </p:txBody>
      </p:sp>
      <p:sp>
        <p:nvSpPr>
          <p:cNvPr id="5" name="Shape 460"/>
          <p:cNvSpPr txBox="1">
            <a:spLocks noGrp="1"/>
          </p:cNvSpPr>
          <p:nvPr>
            <p:ph type="body" idx="1"/>
          </p:nvPr>
        </p:nvSpPr>
        <p:spPr>
          <a:xfrm>
            <a:off x="553340" y="1296921"/>
            <a:ext cx="3445034" cy="2514854"/>
          </a:xfrm>
          <a:prstGeom prst="rect">
            <a:avLst/>
          </a:prstGeom>
          <a:noFill/>
          <a:ln>
            <a:noFill/>
          </a:ln>
        </p:spPr>
        <p:txBody>
          <a:bodyPr lIns="0" tIns="182875" rIns="0" bIns="45700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$3.44 billion in revenue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10,200 employees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Headquartered in Atlanta, GA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global information solutions company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"/>
          <a:stretch/>
        </p:blipFill>
        <p:spPr>
          <a:xfrm>
            <a:off x="4814642" y="1036320"/>
            <a:ext cx="3975296" cy="22475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998374" y="3268193"/>
            <a:ext cx="6582540" cy="1364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400"/>
              </a:spcBef>
              <a:buFont typeface="Arial" charset="0"/>
              <a:buChar char="•"/>
            </a:pPr>
            <a:r>
              <a:rPr lang="en-US" sz="1100" dirty="0">
                <a:solidFill>
                  <a:srgbClr val="333333"/>
                </a:solidFill>
                <a:latin typeface="HelveticaNeueW01-55Roma" charset="0"/>
              </a:rPr>
              <a:t>Named to Top 100 American Banker FinTech Forward list (2015-2016)</a:t>
            </a:r>
          </a:p>
          <a:p>
            <a:pPr marL="285750" indent="-285750">
              <a:spcBef>
                <a:spcPts val="400"/>
              </a:spcBef>
              <a:buFont typeface="Arial" charset="0"/>
              <a:buChar char="•"/>
            </a:pPr>
            <a:r>
              <a:rPr lang="en-US" sz="1100" dirty="0">
                <a:solidFill>
                  <a:srgbClr val="333333"/>
                </a:solidFill>
                <a:latin typeface="HelveticaNeueW01-55Roma" charset="0"/>
              </a:rPr>
              <a:t>Named a Top Technology Provider on the FinTech 100 list (2004-2016)</a:t>
            </a:r>
          </a:p>
          <a:p>
            <a:pPr marL="285750" indent="-285750">
              <a:spcBef>
                <a:spcPts val="400"/>
              </a:spcBef>
              <a:buFont typeface="Arial" charset="0"/>
              <a:buChar char="•"/>
            </a:pPr>
            <a:r>
              <a:rPr lang="en-US" sz="1100" dirty="0">
                <a:solidFill>
                  <a:srgbClr val="333333"/>
                </a:solidFill>
                <a:latin typeface="HelveticaNeueW01-55Roma" charset="0"/>
              </a:rPr>
              <a:t>Named an InformationWeek Elite 100 Winner (2014-2015)</a:t>
            </a:r>
          </a:p>
          <a:p>
            <a:pPr marL="285750" indent="-285750">
              <a:spcBef>
                <a:spcPts val="400"/>
              </a:spcBef>
              <a:buFont typeface="Arial" charset="0"/>
              <a:buChar char="•"/>
            </a:pPr>
            <a:r>
              <a:rPr lang="en-US" sz="1100" dirty="0">
                <a:solidFill>
                  <a:srgbClr val="333333"/>
                </a:solidFill>
                <a:latin typeface="HelveticaNeueW01-55Roma" charset="0"/>
              </a:rPr>
              <a:t>Named a Top Workplace by Atlanta Journal Constitution (2013-2017)</a:t>
            </a:r>
          </a:p>
          <a:p>
            <a:pPr marL="285750" indent="-285750">
              <a:spcBef>
                <a:spcPts val="400"/>
              </a:spcBef>
              <a:buFont typeface="Arial" charset="0"/>
              <a:buChar char="•"/>
            </a:pPr>
            <a:r>
              <a:rPr lang="en-US" sz="1100" dirty="0">
                <a:solidFill>
                  <a:srgbClr val="333333"/>
                </a:solidFill>
                <a:latin typeface="HelveticaNeueW01-55Roma" charset="0"/>
              </a:rPr>
              <a:t>Named one of Fortune’s World’s Most Admired Companies (2011-2015)</a:t>
            </a:r>
          </a:p>
          <a:p>
            <a:pPr marL="285750" indent="-285750">
              <a:spcBef>
                <a:spcPts val="400"/>
              </a:spcBef>
              <a:buFont typeface="Arial" charset="0"/>
              <a:buChar char="•"/>
            </a:pPr>
            <a:r>
              <a:rPr lang="en-US" sz="1100" dirty="0">
                <a:solidFill>
                  <a:srgbClr val="333333"/>
                </a:solidFill>
                <a:latin typeface="HelveticaNeueW01-55Roma" charset="0"/>
              </a:rPr>
              <a:t>Named one of Forbes’ World’s 100 Most Innovative Companies (2015-2017)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0637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Equifax Workforce Solutions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572478" y="1049431"/>
            <a:ext cx="4773706" cy="3714750"/>
          </a:xfrm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Business unit of Equifax Inc.</a:t>
            </a:r>
          </a:p>
          <a:p>
            <a:pPr marL="5397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Rapidly diversifying </a:t>
            </a:r>
            <a:br>
              <a:rPr lang="en-US" dirty="0"/>
            </a:br>
            <a:r>
              <a:rPr lang="en-US" dirty="0"/>
              <a:t>    products and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Rapid increase in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dirty="0"/>
              <a:t>Partner Integrations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5" y="1415583"/>
            <a:ext cx="2416031" cy="1558339"/>
          </a:xfrm>
          <a:prstGeom prst="rect">
            <a:avLst/>
          </a:prstGeom>
          <a:solidFill>
            <a:srgbClr val="000000">
              <a:alpha val="30980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61" y="3213706"/>
            <a:ext cx="45720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45" y="3213710"/>
            <a:ext cx="457200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416" y="3213710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39" y="3213710"/>
            <a:ext cx="457200" cy="457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156" y="321370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1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771" y="1428748"/>
            <a:ext cx="3304847" cy="33048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Team Mission</a:t>
            </a:r>
            <a:endParaRPr lang="en-US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3633" y="1236722"/>
            <a:ext cx="7579755" cy="2084575"/>
          </a:xfrm>
          <a:noFill/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Our mission: Deliver value </a:t>
            </a:r>
            <a:r>
              <a:rPr lang="en-US" b="1" i="1" dirty="0"/>
              <a:t>faster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b="1" dirty="0"/>
              <a:t>Code Changes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b="1" dirty="0"/>
              <a:t>New Products</a:t>
            </a:r>
            <a:endParaRPr lang="en-US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b="1" dirty="0"/>
              <a:t>Rapid Feedback</a:t>
            </a:r>
          </a:p>
        </p:txBody>
      </p:sp>
    </p:spTree>
    <p:extLst>
      <p:ext uri="{BB962C8B-B14F-4D97-AF65-F5344CB8AC3E}">
        <p14:creationId xmlns:p14="http://schemas.microsoft.com/office/powerpoint/2010/main" val="286395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Computing at Equifax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66" y="700268"/>
            <a:ext cx="7189738" cy="390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847233" y="941291"/>
            <a:ext cx="2111188" cy="3435727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94851" y="941291"/>
            <a:ext cx="2111188" cy="3435727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24539" y="941291"/>
            <a:ext cx="2111188" cy="3435727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Platform: </a:t>
            </a:r>
            <a:r>
              <a:rPr lang="en-US" b="1" dirty="0"/>
              <a:t>NOS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E0966-7148-4405-8082-5060F6F94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220" y="1546412"/>
            <a:ext cx="1176617" cy="1176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Content Placeholder 18">
            <a:extLst>
              <a:ext uri="{FF2B5EF4-FFF2-40B4-BE49-F238E27FC236}">
                <a16:creationId xmlns:a16="http://schemas.microsoft.com/office/drawing/2014/main" id="{EFE12715-11C1-4785-BECC-18D797698602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374" y="1398729"/>
            <a:ext cx="1389556" cy="1389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19">
            <a:extLst>
              <a:ext uri="{FF2B5EF4-FFF2-40B4-BE49-F238E27FC236}">
                <a16:creationId xmlns:a16="http://schemas.microsoft.com/office/drawing/2014/main" id="{61C3215B-A563-408D-87B4-331EB057788F}"/>
              </a:ext>
            </a:extLst>
          </p:cNvPr>
          <p:cNvSpPr txBox="1"/>
          <p:nvPr/>
        </p:nvSpPr>
        <p:spPr>
          <a:xfrm>
            <a:off x="1691848" y="2992987"/>
            <a:ext cx="160653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bg1"/>
                </a:solidFill>
              </a:rPr>
              <a:t>NGINX</a:t>
            </a:r>
          </a:p>
          <a:p>
            <a:r>
              <a:rPr lang="en-US" dirty="0">
                <a:solidFill>
                  <a:schemeClr val="bg1"/>
                </a:solidFill>
              </a:rPr>
              <a:t>Application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Delivery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35B154FD-50D9-407B-86D9-45BAF1589F36}"/>
              </a:ext>
            </a:extLst>
          </p:cNvPr>
          <p:cNvSpPr txBox="1"/>
          <p:nvPr/>
        </p:nvSpPr>
        <p:spPr>
          <a:xfrm>
            <a:off x="3782641" y="3033331"/>
            <a:ext cx="1776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</a:rPr>
              <a:t>Octopus</a:t>
            </a:r>
            <a:endParaRPr lang="en-US" sz="4000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Deployment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Pipeline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0E27A212-7AC3-400F-8C61-6FF619972C7D}"/>
              </a:ext>
            </a:extLst>
          </p:cNvPr>
          <p:cNvSpPr txBox="1"/>
          <p:nvPr/>
        </p:nvSpPr>
        <p:spPr>
          <a:xfrm>
            <a:off x="6157059" y="3033331"/>
            <a:ext cx="1483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</a:rPr>
              <a:t>Splunk</a:t>
            </a:r>
            <a:endParaRPr lang="en-US" sz="4000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Analytics</a:t>
            </a:r>
          </a:p>
          <a:p>
            <a:r>
              <a:rPr lang="en-US" dirty="0">
                <a:solidFill>
                  <a:schemeClr val="bg1"/>
                </a:solidFill>
              </a:rPr>
              <a:t>Alerts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808F21-DB11-4E84-AA23-AE03E6BA2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831" y="1127785"/>
            <a:ext cx="1850755" cy="1850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067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>
            <a:stCxn id="42" idx="2"/>
            <a:endCxn id="11" idx="0"/>
          </p:cNvCxnSpPr>
          <p:nvPr/>
        </p:nvCxnSpPr>
        <p:spPr>
          <a:xfrm flipH="1">
            <a:off x="4547435" y="3540899"/>
            <a:ext cx="600804" cy="811996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prstDash val="sys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90" y="3038112"/>
            <a:ext cx="686077" cy="667020"/>
          </a:xfrm>
          <a:prstGeom prst="rect">
            <a:avLst/>
          </a:prstGeom>
        </p:spPr>
      </p:pic>
      <p:sp>
        <p:nvSpPr>
          <p:cNvPr id="78" name="Freeform 77"/>
          <p:cNvSpPr/>
          <p:nvPr/>
        </p:nvSpPr>
        <p:spPr>
          <a:xfrm>
            <a:off x="4842675" y="4039653"/>
            <a:ext cx="2347051" cy="626486"/>
          </a:xfrm>
          <a:custGeom>
            <a:avLst/>
            <a:gdLst>
              <a:gd name="connsiteX0" fmla="*/ 2010335 w 6088308"/>
              <a:gd name="connsiteY0" fmla="*/ 3726490 h 3729220"/>
              <a:gd name="connsiteX1" fmla="*/ 4619064 w 6088308"/>
              <a:gd name="connsiteY1" fmla="*/ 3491167 h 3729220"/>
              <a:gd name="connsiteX2" fmla="*/ 5943600 w 6088308"/>
              <a:gd name="connsiteY2" fmla="*/ 2220420 h 3729220"/>
              <a:gd name="connsiteX3" fmla="*/ 5674658 w 6088308"/>
              <a:gd name="connsiteY3" fmla="*/ 801755 h 3729220"/>
              <a:gd name="connsiteX4" fmla="*/ 2581835 w 6088308"/>
              <a:gd name="connsiteY4" fmla="*/ 35273 h 3729220"/>
              <a:gd name="connsiteX5" fmla="*/ 531158 w 6088308"/>
              <a:gd name="connsiteY5" fmla="*/ 149573 h 3729220"/>
              <a:gd name="connsiteX6" fmla="*/ 0 w 6088308"/>
              <a:gd name="connsiteY6" fmla="*/ 337832 h 3729220"/>
              <a:gd name="connsiteX7" fmla="*/ 0 w 6088308"/>
              <a:gd name="connsiteY7" fmla="*/ 337832 h 3729220"/>
              <a:gd name="connsiteX0" fmla="*/ 2010830 w 6088803"/>
              <a:gd name="connsiteY0" fmla="*/ 3726490 h 3729220"/>
              <a:gd name="connsiteX1" fmla="*/ 4619559 w 6088803"/>
              <a:gd name="connsiteY1" fmla="*/ 3491167 h 3729220"/>
              <a:gd name="connsiteX2" fmla="*/ 5944095 w 6088803"/>
              <a:gd name="connsiteY2" fmla="*/ 2220420 h 3729220"/>
              <a:gd name="connsiteX3" fmla="*/ 5675153 w 6088803"/>
              <a:gd name="connsiteY3" fmla="*/ 801755 h 3729220"/>
              <a:gd name="connsiteX4" fmla="*/ 2582330 w 6088803"/>
              <a:gd name="connsiteY4" fmla="*/ 35273 h 3729220"/>
              <a:gd name="connsiteX5" fmla="*/ 531653 w 6088803"/>
              <a:gd name="connsiteY5" fmla="*/ 149573 h 3729220"/>
              <a:gd name="connsiteX6" fmla="*/ 495 w 6088803"/>
              <a:gd name="connsiteY6" fmla="*/ 337832 h 3729220"/>
              <a:gd name="connsiteX7" fmla="*/ 444247 w 6088803"/>
              <a:gd name="connsiteY7" fmla="*/ 358002 h 3729220"/>
              <a:gd name="connsiteX0" fmla="*/ 1606652 w 5684625"/>
              <a:gd name="connsiteY0" fmla="*/ 3725542 h 3728272"/>
              <a:gd name="connsiteX1" fmla="*/ 4215381 w 5684625"/>
              <a:gd name="connsiteY1" fmla="*/ 3490219 h 3728272"/>
              <a:gd name="connsiteX2" fmla="*/ 5539917 w 5684625"/>
              <a:gd name="connsiteY2" fmla="*/ 2219472 h 3728272"/>
              <a:gd name="connsiteX3" fmla="*/ 5270975 w 5684625"/>
              <a:gd name="connsiteY3" fmla="*/ 800807 h 3728272"/>
              <a:gd name="connsiteX4" fmla="*/ 2178152 w 5684625"/>
              <a:gd name="connsiteY4" fmla="*/ 34325 h 3728272"/>
              <a:gd name="connsiteX5" fmla="*/ 127475 w 5684625"/>
              <a:gd name="connsiteY5" fmla="*/ 148625 h 3728272"/>
              <a:gd name="connsiteX6" fmla="*/ 214882 w 5684625"/>
              <a:gd name="connsiteY6" fmla="*/ 289819 h 3728272"/>
              <a:gd name="connsiteX7" fmla="*/ 40069 w 5684625"/>
              <a:gd name="connsiteY7" fmla="*/ 357054 h 3728272"/>
              <a:gd name="connsiteX0" fmla="*/ 1672082 w 5750055"/>
              <a:gd name="connsiteY0" fmla="*/ 3706904 h 3709634"/>
              <a:gd name="connsiteX1" fmla="*/ 4280811 w 5750055"/>
              <a:gd name="connsiteY1" fmla="*/ 3471581 h 3709634"/>
              <a:gd name="connsiteX2" fmla="*/ 5605347 w 5750055"/>
              <a:gd name="connsiteY2" fmla="*/ 2200834 h 3709634"/>
              <a:gd name="connsiteX3" fmla="*/ 5336405 w 5750055"/>
              <a:gd name="connsiteY3" fmla="*/ 782169 h 3709634"/>
              <a:gd name="connsiteX4" fmla="*/ 2243582 w 5750055"/>
              <a:gd name="connsiteY4" fmla="*/ 15687 h 3709634"/>
              <a:gd name="connsiteX5" fmla="*/ 280312 w 5750055"/>
              <a:gd name="connsiteY5" fmla="*/ 271181 h 3709634"/>
              <a:gd name="connsiteX6" fmla="*/ 105499 w 5750055"/>
              <a:gd name="connsiteY6" fmla="*/ 338416 h 3709634"/>
              <a:gd name="connsiteX0" fmla="*/ 1566583 w 5644556"/>
              <a:gd name="connsiteY0" fmla="*/ 3701968 h 3704698"/>
              <a:gd name="connsiteX1" fmla="*/ 4175312 w 5644556"/>
              <a:gd name="connsiteY1" fmla="*/ 3466645 h 3704698"/>
              <a:gd name="connsiteX2" fmla="*/ 5499848 w 5644556"/>
              <a:gd name="connsiteY2" fmla="*/ 2195898 h 3704698"/>
              <a:gd name="connsiteX3" fmla="*/ 5230906 w 5644556"/>
              <a:gd name="connsiteY3" fmla="*/ 777233 h 3704698"/>
              <a:gd name="connsiteX4" fmla="*/ 2138083 w 5644556"/>
              <a:gd name="connsiteY4" fmla="*/ 10751 h 3704698"/>
              <a:gd name="connsiteX5" fmla="*/ 0 w 5644556"/>
              <a:gd name="connsiteY5" fmla="*/ 333480 h 3704698"/>
              <a:gd name="connsiteX0" fmla="*/ 1566583 w 5644556"/>
              <a:gd name="connsiteY0" fmla="*/ 3703870 h 3706600"/>
              <a:gd name="connsiteX1" fmla="*/ 4175312 w 5644556"/>
              <a:gd name="connsiteY1" fmla="*/ 3468547 h 3706600"/>
              <a:gd name="connsiteX2" fmla="*/ 5499848 w 5644556"/>
              <a:gd name="connsiteY2" fmla="*/ 2197800 h 3706600"/>
              <a:gd name="connsiteX3" fmla="*/ 5230906 w 5644556"/>
              <a:gd name="connsiteY3" fmla="*/ 779135 h 3706600"/>
              <a:gd name="connsiteX4" fmla="*/ 2138083 w 5644556"/>
              <a:gd name="connsiteY4" fmla="*/ 12653 h 3706600"/>
              <a:gd name="connsiteX5" fmla="*/ 0 w 5644556"/>
              <a:gd name="connsiteY5" fmla="*/ 335382 h 3706600"/>
              <a:gd name="connsiteX0" fmla="*/ 1566583 w 5601141"/>
              <a:gd name="connsiteY0" fmla="*/ 3703870 h 3706600"/>
              <a:gd name="connsiteX1" fmla="*/ 4175312 w 5601141"/>
              <a:gd name="connsiteY1" fmla="*/ 3468547 h 3706600"/>
              <a:gd name="connsiteX2" fmla="*/ 5499848 w 5601141"/>
              <a:gd name="connsiteY2" fmla="*/ 2197800 h 3706600"/>
              <a:gd name="connsiteX3" fmla="*/ 5230906 w 5601141"/>
              <a:gd name="connsiteY3" fmla="*/ 779135 h 3706600"/>
              <a:gd name="connsiteX4" fmla="*/ 3018865 w 5601141"/>
              <a:gd name="connsiteY4" fmla="*/ 12653 h 3706600"/>
              <a:gd name="connsiteX5" fmla="*/ 0 w 5601141"/>
              <a:gd name="connsiteY5" fmla="*/ 335382 h 3706600"/>
              <a:gd name="connsiteX0" fmla="*/ 1566583 w 5592249"/>
              <a:gd name="connsiteY0" fmla="*/ 3703870 h 3711223"/>
              <a:gd name="connsiteX1" fmla="*/ 4296335 w 5592249"/>
              <a:gd name="connsiteY1" fmla="*/ 3502165 h 3711223"/>
              <a:gd name="connsiteX2" fmla="*/ 5499848 w 5592249"/>
              <a:gd name="connsiteY2" fmla="*/ 2197800 h 3711223"/>
              <a:gd name="connsiteX3" fmla="*/ 5230906 w 5592249"/>
              <a:gd name="connsiteY3" fmla="*/ 779135 h 3711223"/>
              <a:gd name="connsiteX4" fmla="*/ 3018865 w 5592249"/>
              <a:gd name="connsiteY4" fmla="*/ 12653 h 3711223"/>
              <a:gd name="connsiteX5" fmla="*/ 0 w 5592249"/>
              <a:gd name="connsiteY5" fmla="*/ 335382 h 3711223"/>
              <a:gd name="connsiteX0" fmla="*/ 1566583 w 5592249"/>
              <a:gd name="connsiteY0" fmla="*/ 3703870 h 3750676"/>
              <a:gd name="connsiteX1" fmla="*/ 4296335 w 5592249"/>
              <a:gd name="connsiteY1" fmla="*/ 3502165 h 3750676"/>
              <a:gd name="connsiteX2" fmla="*/ 5499848 w 5592249"/>
              <a:gd name="connsiteY2" fmla="*/ 2197800 h 3750676"/>
              <a:gd name="connsiteX3" fmla="*/ 5230906 w 5592249"/>
              <a:gd name="connsiteY3" fmla="*/ 779135 h 3750676"/>
              <a:gd name="connsiteX4" fmla="*/ 3018865 w 5592249"/>
              <a:gd name="connsiteY4" fmla="*/ 12653 h 3750676"/>
              <a:gd name="connsiteX5" fmla="*/ 0 w 5592249"/>
              <a:gd name="connsiteY5" fmla="*/ 335382 h 3750676"/>
              <a:gd name="connsiteX0" fmla="*/ 1566583 w 5534138"/>
              <a:gd name="connsiteY0" fmla="*/ 3704803 h 3751609"/>
              <a:gd name="connsiteX1" fmla="*/ 4296335 w 5534138"/>
              <a:gd name="connsiteY1" fmla="*/ 3503098 h 3751609"/>
              <a:gd name="connsiteX2" fmla="*/ 5499848 w 5534138"/>
              <a:gd name="connsiteY2" fmla="*/ 2198733 h 3751609"/>
              <a:gd name="connsiteX3" fmla="*/ 5009030 w 5534138"/>
              <a:gd name="connsiteY3" fmla="*/ 800238 h 3751609"/>
              <a:gd name="connsiteX4" fmla="*/ 3018865 w 5534138"/>
              <a:gd name="connsiteY4" fmla="*/ 13586 h 3751609"/>
              <a:gd name="connsiteX5" fmla="*/ 0 w 5534138"/>
              <a:gd name="connsiteY5" fmla="*/ 336315 h 3751609"/>
              <a:gd name="connsiteX0" fmla="*/ 1566583 w 5514646"/>
              <a:gd name="connsiteY0" fmla="*/ 3704803 h 3751609"/>
              <a:gd name="connsiteX1" fmla="*/ 4296335 w 5514646"/>
              <a:gd name="connsiteY1" fmla="*/ 3503098 h 3751609"/>
              <a:gd name="connsiteX2" fmla="*/ 5499848 w 5514646"/>
              <a:gd name="connsiteY2" fmla="*/ 2198733 h 3751609"/>
              <a:gd name="connsiteX3" fmla="*/ 4969797 w 5514646"/>
              <a:gd name="connsiteY3" fmla="*/ 2319756 h 3751609"/>
              <a:gd name="connsiteX4" fmla="*/ 5009030 w 5514646"/>
              <a:gd name="connsiteY4" fmla="*/ 800238 h 3751609"/>
              <a:gd name="connsiteX5" fmla="*/ 3018865 w 5514646"/>
              <a:gd name="connsiteY5" fmla="*/ 13586 h 3751609"/>
              <a:gd name="connsiteX6" fmla="*/ 0 w 5514646"/>
              <a:gd name="connsiteY6" fmla="*/ 336315 h 3751609"/>
              <a:gd name="connsiteX0" fmla="*/ 1566583 w 5170882"/>
              <a:gd name="connsiteY0" fmla="*/ 3704803 h 3709118"/>
              <a:gd name="connsiteX1" fmla="*/ 4296335 w 5170882"/>
              <a:gd name="connsiteY1" fmla="*/ 3503098 h 3709118"/>
              <a:gd name="connsiteX2" fmla="*/ 4969797 w 5170882"/>
              <a:gd name="connsiteY2" fmla="*/ 2319756 h 3709118"/>
              <a:gd name="connsiteX3" fmla="*/ 5009030 w 5170882"/>
              <a:gd name="connsiteY3" fmla="*/ 800238 h 3709118"/>
              <a:gd name="connsiteX4" fmla="*/ 3018865 w 5170882"/>
              <a:gd name="connsiteY4" fmla="*/ 13586 h 3709118"/>
              <a:gd name="connsiteX5" fmla="*/ 0 w 5170882"/>
              <a:gd name="connsiteY5" fmla="*/ 336315 h 3709118"/>
              <a:gd name="connsiteX0" fmla="*/ 1566583 w 5170882"/>
              <a:gd name="connsiteY0" fmla="*/ 3704803 h 3730869"/>
              <a:gd name="connsiteX1" fmla="*/ 3848121 w 5170882"/>
              <a:gd name="connsiteY1" fmla="*/ 3577057 h 3730869"/>
              <a:gd name="connsiteX2" fmla="*/ 4969797 w 5170882"/>
              <a:gd name="connsiteY2" fmla="*/ 2319756 h 3730869"/>
              <a:gd name="connsiteX3" fmla="*/ 5009030 w 5170882"/>
              <a:gd name="connsiteY3" fmla="*/ 800238 h 3730869"/>
              <a:gd name="connsiteX4" fmla="*/ 3018865 w 5170882"/>
              <a:gd name="connsiteY4" fmla="*/ 13586 h 3730869"/>
              <a:gd name="connsiteX5" fmla="*/ 0 w 5170882"/>
              <a:gd name="connsiteY5" fmla="*/ 336315 h 3730869"/>
              <a:gd name="connsiteX0" fmla="*/ 1566583 w 5011413"/>
              <a:gd name="connsiteY0" fmla="*/ 3705435 h 3731501"/>
              <a:gd name="connsiteX1" fmla="*/ 3848121 w 5011413"/>
              <a:gd name="connsiteY1" fmla="*/ 3577689 h 3731501"/>
              <a:gd name="connsiteX2" fmla="*/ 4969797 w 5011413"/>
              <a:gd name="connsiteY2" fmla="*/ 2320388 h 3731501"/>
              <a:gd name="connsiteX3" fmla="*/ 4621935 w 5011413"/>
              <a:gd name="connsiteY3" fmla="*/ 814317 h 3731501"/>
              <a:gd name="connsiteX4" fmla="*/ 3018865 w 5011413"/>
              <a:gd name="connsiteY4" fmla="*/ 14218 h 3731501"/>
              <a:gd name="connsiteX5" fmla="*/ 0 w 5011413"/>
              <a:gd name="connsiteY5" fmla="*/ 336947 h 3731501"/>
              <a:gd name="connsiteX0" fmla="*/ 1566583 w 5008092"/>
              <a:gd name="connsiteY0" fmla="*/ 3569827 h 3595893"/>
              <a:gd name="connsiteX1" fmla="*/ 3848121 w 5008092"/>
              <a:gd name="connsiteY1" fmla="*/ 3442081 h 3595893"/>
              <a:gd name="connsiteX2" fmla="*/ 4969797 w 5008092"/>
              <a:gd name="connsiteY2" fmla="*/ 2184780 h 3595893"/>
              <a:gd name="connsiteX3" fmla="*/ 4621935 w 5008092"/>
              <a:gd name="connsiteY3" fmla="*/ 678709 h 3595893"/>
              <a:gd name="connsiteX4" fmla="*/ 3184402 w 5008092"/>
              <a:gd name="connsiteY4" fmla="*/ 24525 h 3595893"/>
              <a:gd name="connsiteX5" fmla="*/ 0 w 5008092"/>
              <a:gd name="connsiteY5" fmla="*/ 201339 h 3595893"/>
              <a:gd name="connsiteX0" fmla="*/ 1566583 w 5070655"/>
              <a:gd name="connsiteY0" fmla="*/ 3569827 h 3595893"/>
              <a:gd name="connsiteX1" fmla="*/ 3848121 w 5070655"/>
              <a:gd name="connsiteY1" fmla="*/ 3442081 h 3595893"/>
              <a:gd name="connsiteX2" fmla="*/ 4969797 w 5070655"/>
              <a:gd name="connsiteY2" fmla="*/ 2184780 h 3595893"/>
              <a:gd name="connsiteX3" fmla="*/ 4815060 w 5070655"/>
              <a:gd name="connsiteY3" fmla="*/ 727348 h 3595893"/>
              <a:gd name="connsiteX4" fmla="*/ 3184402 w 5070655"/>
              <a:gd name="connsiteY4" fmla="*/ 24525 h 3595893"/>
              <a:gd name="connsiteX5" fmla="*/ 0 w 5070655"/>
              <a:gd name="connsiteY5" fmla="*/ 201339 h 3595893"/>
              <a:gd name="connsiteX0" fmla="*/ 1566583 w 5121118"/>
              <a:gd name="connsiteY0" fmla="*/ 3569827 h 3584931"/>
              <a:gd name="connsiteX1" fmla="*/ 3848121 w 5121118"/>
              <a:gd name="connsiteY1" fmla="*/ 3442081 h 3584931"/>
              <a:gd name="connsiteX2" fmla="*/ 5038771 w 5121118"/>
              <a:gd name="connsiteY2" fmla="*/ 2389061 h 3584931"/>
              <a:gd name="connsiteX3" fmla="*/ 4815060 w 5121118"/>
              <a:gd name="connsiteY3" fmla="*/ 727348 h 3584931"/>
              <a:gd name="connsiteX4" fmla="*/ 3184402 w 5121118"/>
              <a:gd name="connsiteY4" fmla="*/ 24525 h 3584931"/>
              <a:gd name="connsiteX5" fmla="*/ 0 w 5121118"/>
              <a:gd name="connsiteY5" fmla="*/ 201339 h 3584931"/>
              <a:gd name="connsiteX0" fmla="*/ 131933 w 5121118"/>
              <a:gd name="connsiteY0" fmla="*/ 3540644 h 3566359"/>
              <a:gd name="connsiteX1" fmla="*/ 3848121 w 5121118"/>
              <a:gd name="connsiteY1" fmla="*/ 3442081 h 3566359"/>
              <a:gd name="connsiteX2" fmla="*/ 5038771 w 5121118"/>
              <a:gd name="connsiteY2" fmla="*/ 2389061 h 3566359"/>
              <a:gd name="connsiteX3" fmla="*/ 4815060 w 5121118"/>
              <a:gd name="connsiteY3" fmla="*/ 727348 h 3566359"/>
              <a:gd name="connsiteX4" fmla="*/ 3184402 w 5121118"/>
              <a:gd name="connsiteY4" fmla="*/ 24525 h 3566359"/>
              <a:gd name="connsiteX5" fmla="*/ 0 w 5121118"/>
              <a:gd name="connsiteY5" fmla="*/ 201339 h 3566359"/>
              <a:gd name="connsiteX0" fmla="*/ 131933 w 5307008"/>
              <a:gd name="connsiteY0" fmla="*/ 3339305 h 3365020"/>
              <a:gd name="connsiteX1" fmla="*/ 3848121 w 5307008"/>
              <a:gd name="connsiteY1" fmla="*/ 3240742 h 3365020"/>
              <a:gd name="connsiteX2" fmla="*/ 5038771 w 5307008"/>
              <a:gd name="connsiteY2" fmla="*/ 2187722 h 3365020"/>
              <a:gd name="connsiteX3" fmla="*/ 4815060 w 5307008"/>
              <a:gd name="connsiteY3" fmla="*/ 526009 h 3365020"/>
              <a:gd name="connsiteX4" fmla="*/ 0 w 5307008"/>
              <a:gd name="connsiteY4" fmla="*/ 0 h 3365020"/>
              <a:gd name="connsiteX0" fmla="*/ 0 w 5175076"/>
              <a:gd name="connsiteY0" fmla="*/ 2813296 h 2839011"/>
              <a:gd name="connsiteX1" fmla="*/ 3716188 w 5175076"/>
              <a:gd name="connsiteY1" fmla="*/ 2714733 h 2839011"/>
              <a:gd name="connsiteX2" fmla="*/ 4906838 w 5175076"/>
              <a:gd name="connsiteY2" fmla="*/ 1661713 h 2839011"/>
              <a:gd name="connsiteX3" fmla="*/ 4683127 w 5175076"/>
              <a:gd name="connsiteY3" fmla="*/ 0 h 2839011"/>
              <a:gd name="connsiteX0" fmla="*/ 0 w 4906839"/>
              <a:gd name="connsiteY0" fmla="*/ 1151583 h 1177298"/>
              <a:gd name="connsiteX1" fmla="*/ 3716188 w 4906839"/>
              <a:gd name="connsiteY1" fmla="*/ 1053020 h 1177298"/>
              <a:gd name="connsiteX2" fmla="*/ 4906838 w 4906839"/>
              <a:gd name="connsiteY2" fmla="*/ 0 h 1177298"/>
              <a:gd name="connsiteX0" fmla="*/ 0 w 4948223"/>
              <a:gd name="connsiteY0" fmla="*/ 976485 h 992230"/>
              <a:gd name="connsiteX1" fmla="*/ 3716188 w 4948223"/>
              <a:gd name="connsiteY1" fmla="*/ 877922 h 992230"/>
              <a:gd name="connsiteX2" fmla="*/ 4948223 w 4948223"/>
              <a:gd name="connsiteY2" fmla="*/ 0 h 99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8223" h="992230">
                <a:moveTo>
                  <a:pt x="0" y="976485"/>
                </a:moveTo>
                <a:cubicBezTo>
                  <a:pt x="976592" y="984329"/>
                  <a:pt x="2891484" y="1040670"/>
                  <a:pt x="3716188" y="877922"/>
                </a:cubicBezTo>
                <a:cubicBezTo>
                  <a:pt x="4540892" y="715174"/>
                  <a:pt x="4787067" y="452455"/>
                  <a:pt x="4948223" y="0"/>
                </a:cubicBezTo>
              </a:path>
            </a:pathLst>
          </a:custGeom>
          <a:noFill/>
          <a:ln w="152400">
            <a:solidFill>
              <a:srgbClr val="006600">
                <a:alpha val="24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DE0966-7148-4405-8082-5060F6F94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193" y="4352895"/>
            <a:ext cx="590483" cy="5904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ight Arrow 11"/>
          <p:cNvSpPr/>
          <p:nvPr/>
        </p:nvSpPr>
        <p:spPr>
          <a:xfrm>
            <a:off x="2050421" y="2640539"/>
            <a:ext cx="2711770" cy="73108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909" y="3038112"/>
            <a:ext cx="686077" cy="6670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515" y="2685638"/>
            <a:ext cx="676369" cy="7049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90" y="2307029"/>
            <a:ext cx="686077" cy="6670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909" y="2307029"/>
            <a:ext cx="686077" cy="66702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4382110" y="1559442"/>
            <a:ext cx="481179" cy="74758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ys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31178" y="1649608"/>
            <a:ext cx="757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Deploy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71442" y="3769181"/>
            <a:ext cx="482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Log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36008" y="2798092"/>
            <a:ext cx="74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Route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63289" y="2456585"/>
            <a:ext cx="569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05962" y="2456585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Svc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21254" y="3202345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Svc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00822" y="3202345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Svc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67707" y="2151049"/>
            <a:ext cx="1171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0725" y="2832825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96156" y="3517898"/>
            <a:ext cx="129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Product Owner</a:t>
            </a:r>
          </a:p>
        </p:txBody>
      </p:sp>
      <p:sp>
        <p:nvSpPr>
          <p:cNvPr id="69" name="Freeform 68"/>
          <p:cNvSpPr/>
          <p:nvPr/>
        </p:nvSpPr>
        <p:spPr>
          <a:xfrm flipH="1">
            <a:off x="3288499" y="1483659"/>
            <a:ext cx="845350" cy="1094442"/>
          </a:xfrm>
          <a:custGeom>
            <a:avLst/>
            <a:gdLst>
              <a:gd name="connsiteX0" fmla="*/ 0 w 235642"/>
              <a:gd name="connsiteY0" fmla="*/ 0 h 867335"/>
              <a:gd name="connsiteX1" fmla="*/ 235324 w 235642"/>
              <a:gd name="connsiteY1" fmla="*/ 477370 h 867335"/>
              <a:gd name="connsiteX2" fmla="*/ 40341 w 235642"/>
              <a:gd name="connsiteY2" fmla="*/ 867335 h 867335"/>
              <a:gd name="connsiteX0" fmla="*/ 0 w 863650"/>
              <a:gd name="connsiteY0" fmla="*/ 0 h 1172135"/>
              <a:gd name="connsiteX1" fmla="*/ 863332 w 863650"/>
              <a:gd name="connsiteY1" fmla="*/ 782170 h 1172135"/>
              <a:gd name="connsiteX2" fmla="*/ 668349 w 863650"/>
              <a:gd name="connsiteY2" fmla="*/ 1172135 h 1172135"/>
              <a:gd name="connsiteX0" fmla="*/ 0 w 869702"/>
              <a:gd name="connsiteY0" fmla="*/ 0 h 1172135"/>
              <a:gd name="connsiteX1" fmla="*/ 669183 w 869702"/>
              <a:gd name="connsiteY1" fmla="*/ 401849 h 1172135"/>
              <a:gd name="connsiteX2" fmla="*/ 863332 w 869702"/>
              <a:gd name="connsiteY2" fmla="*/ 782170 h 1172135"/>
              <a:gd name="connsiteX3" fmla="*/ 668349 w 869702"/>
              <a:gd name="connsiteY3" fmla="*/ 1172135 h 1172135"/>
              <a:gd name="connsiteX0" fmla="*/ 0 w 718513"/>
              <a:gd name="connsiteY0" fmla="*/ 0 h 1172135"/>
              <a:gd name="connsiteX1" fmla="*/ 669183 w 718513"/>
              <a:gd name="connsiteY1" fmla="*/ 401849 h 1172135"/>
              <a:gd name="connsiteX2" fmla="*/ 668349 w 718513"/>
              <a:gd name="connsiteY2" fmla="*/ 1172135 h 1172135"/>
              <a:gd name="connsiteX0" fmla="*/ 0 w 668349"/>
              <a:gd name="connsiteY0" fmla="*/ 0 h 1172135"/>
              <a:gd name="connsiteX1" fmla="*/ 517856 w 668349"/>
              <a:gd name="connsiteY1" fmla="*/ 444379 h 1172135"/>
              <a:gd name="connsiteX2" fmla="*/ 668349 w 668349"/>
              <a:gd name="connsiteY2" fmla="*/ 1172135 h 1172135"/>
              <a:gd name="connsiteX0" fmla="*/ 0 w 668349"/>
              <a:gd name="connsiteY0" fmla="*/ 0 h 1172135"/>
              <a:gd name="connsiteX1" fmla="*/ 517856 w 668349"/>
              <a:gd name="connsiteY1" fmla="*/ 444379 h 1172135"/>
              <a:gd name="connsiteX2" fmla="*/ 668349 w 668349"/>
              <a:gd name="connsiteY2" fmla="*/ 1172135 h 1172135"/>
              <a:gd name="connsiteX0" fmla="*/ 0 w 902906"/>
              <a:gd name="connsiteY0" fmla="*/ 0 h 1172135"/>
              <a:gd name="connsiteX1" fmla="*/ 752413 w 902906"/>
              <a:gd name="connsiteY1" fmla="*/ 444379 h 1172135"/>
              <a:gd name="connsiteX2" fmla="*/ 902906 w 902906"/>
              <a:gd name="connsiteY2" fmla="*/ 1172135 h 1172135"/>
              <a:gd name="connsiteX0" fmla="*/ 0 w 902906"/>
              <a:gd name="connsiteY0" fmla="*/ 0 h 1172135"/>
              <a:gd name="connsiteX1" fmla="*/ 752413 w 902906"/>
              <a:gd name="connsiteY1" fmla="*/ 444379 h 1172135"/>
              <a:gd name="connsiteX2" fmla="*/ 902906 w 902906"/>
              <a:gd name="connsiteY2" fmla="*/ 1172135 h 1172135"/>
              <a:gd name="connsiteX0" fmla="*/ 0 w 903725"/>
              <a:gd name="connsiteY0" fmla="*/ 0 h 1172135"/>
              <a:gd name="connsiteX1" fmla="*/ 752413 w 903725"/>
              <a:gd name="connsiteY1" fmla="*/ 444379 h 1172135"/>
              <a:gd name="connsiteX2" fmla="*/ 902906 w 903725"/>
              <a:gd name="connsiteY2" fmla="*/ 1172135 h 11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3725" h="1172135">
                <a:moveTo>
                  <a:pt x="0" y="0"/>
                </a:moveTo>
                <a:cubicBezTo>
                  <a:pt x="459583" y="103598"/>
                  <a:pt x="641022" y="249023"/>
                  <a:pt x="752413" y="444379"/>
                </a:cubicBezTo>
                <a:cubicBezTo>
                  <a:pt x="863804" y="639735"/>
                  <a:pt x="910646" y="791919"/>
                  <a:pt x="902906" y="1172135"/>
                </a:cubicBezTo>
              </a:path>
            </a:pathLst>
          </a:custGeom>
          <a:noFill/>
          <a:ln w="152400">
            <a:solidFill>
              <a:schemeClr val="bg1">
                <a:lumMod val="65000"/>
                <a:alpha val="27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0" name="Freeform 69"/>
          <p:cNvSpPr/>
          <p:nvPr/>
        </p:nvSpPr>
        <p:spPr>
          <a:xfrm flipH="1">
            <a:off x="3288500" y="3334135"/>
            <a:ext cx="948330" cy="1317902"/>
          </a:xfrm>
          <a:custGeom>
            <a:avLst/>
            <a:gdLst>
              <a:gd name="connsiteX0" fmla="*/ 0 w 235642"/>
              <a:gd name="connsiteY0" fmla="*/ 0 h 867335"/>
              <a:gd name="connsiteX1" fmla="*/ 235324 w 235642"/>
              <a:gd name="connsiteY1" fmla="*/ 477370 h 867335"/>
              <a:gd name="connsiteX2" fmla="*/ 40341 w 235642"/>
              <a:gd name="connsiteY2" fmla="*/ 867335 h 867335"/>
              <a:gd name="connsiteX0" fmla="*/ 161987 w 397421"/>
              <a:gd name="connsiteY0" fmla="*/ 0 h 1134362"/>
              <a:gd name="connsiteX1" fmla="*/ 397311 w 397421"/>
              <a:gd name="connsiteY1" fmla="*/ 477370 h 1134362"/>
              <a:gd name="connsiteX2" fmla="*/ 0 w 397421"/>
              <a:gd name="connsiteY2" fmla="*/ 1134362 h 1134362"/>
              <a:gd name="connsiteX0" fmla="*/ 161987 w 254695"/>
              <a:gd name="connsiteY0" fmla="*/ 0 h 1134362"/>
              <a:gd name="connsiteX1" fmla="*/ 254491 w 254695"/>
              <a:gd name="connsiteY1" fmla="*/ 497398 h 1134362"/>
              <a:gd name="connsiteX2" fmla="*/ 0 w 254695"/>
              <a:gd name="connsiteY2" fmla="*/ 1134362 h 1134362"/>
              <a:gd name="connsiteX0" fmla="*/ 229430 w 285819"/>
              <a:gd name="connsiteY0" fmla="*/ 0 h 1161064"/>
              <a:gd name="connsiteX1" fmla="*/ 254491 w 285819"/>
              <a:gd name="connsiteY1" fmla="*/ 524100 h 1161064"/>
              <a:gd name="connsiteX2" fmla="*/ 0 w 285819"/>
              <a:gd name="connsiteY2" fmla="*/ 1161064 h 1161064"/>
              <a:gd name="connsiteX0" fmla="*/ 229430 w 254695"/>
              <a:gd name="connsiteY0" fmla="*/ 0 h 1161064"/>
              <a:gd name="connsiteX1" fmla="*/ 254491 w 254695"/>
              <a:gd name="connsiteY1" fmla="*/ 524100 h 1161064"/>
              <a:gd name="connsiteX2" fmla="*/ 0 w 254695"/>
              <a:gd name="connsiteY2" fmla="*/ 1161064 h 1161064"/>
              <a:gd name="connsiteX0" fmla="*/ 645989 w 671108"/>
              <a:gd name="connsiteY0" fmla="*/ 0 h 1201118"/>
              <a:gd name="connsiteX1" fmla="*/ 671050 w 671108"/>
              <a:gd name="connsiteY1" fmla="*/ 524100 h 1201118"/>
              <a:gd name="connsiteX2" fmla="*/ 0 w 671108"/>
              <a:gd name="connsiteY2" fmla="*/ 1201118 h 1201118"/>
              <a:gd name="connsiteX0" fmla="*/ 645989 w 671115"/>
              <a:gd name="connsiteY0" fmla="*/ 0 h 1201118"/>
              <a:gd name="connsiteX1" fmla="*/ 671050 w 671115"/>
              <a:gd name="connsiteY1" fmla="*/ 524100 h 1201118"/>
              <a:gd name="connsiteX2" fmla="*/ 0 w 671115"/>
              <a:gd name="connsiteY2" fmla="*/ 1201118 h 1201118"/>
              <a:gd name="connsiteX0" fmla="*/ 645989 w 671452"/>
              <a:gd name="connsiteY0" fmla="*/ 0 h 1201118"/>
              <a:gd name="connsiteX1" fmla="*/ 671050 w 671452"/>
              <a:gd name="connsiteY1" fmla="*/ 524100 h 1201118"/>
              <a:gd name="connsiteX2" fmla="*/ 530479 w 671452"/>
              <a:gd name="connsiteY2" fmla="*/ 771930 h 1201118"/>
              <a:gd name="connsiteX3" fmla="*/ 0 w 671452"/>
              <a:gd name="connsiteY3" fmla="*/ 1201118 h 1201118"/>
              <a:gd name="connsiteX0" fmla="*/ 645989 w 645989"/>
              <a:gd name="connsiteY0" fmla="*/ 0 h 1201118"/>
              <a:gd name="connsiteX1" fmla="*/ 530479 w 645989"/>
              <a:gd name="connsiteY1" fmla="*/ 771930 h 1201118"/>
              <a:gd name="connsiteX2" fmla="*/ 0 w 645989"/>
              <a:gd name="connsiteY2" fmla="*/ 1201118 h 1201118"/>
              <a:gd name="connsiteX0" fmla="*/ 645989 w 645989"/>
              <a:gd name="connsiteY0" fmla="*/ 0 h 1201118"/>
              <a:gd name="connsiteX1" fmla="*/ 542381 w 645989"/>
              <a:gd name="connsiteY1" fmla="*/ 791957 h 1201118"/>
              <a:gd name="connsiteX2" fmla="*/ 0 w 645989"/>
              <a:gd name="connsiteY2" fmla="*/ 1201118 h 1201118"/>
              <a:gd name="connsiteX0" fmla="*/ 645989 w 645989"/>
              <a:gd name="connsiteY0" fmla="*/ 0 h 1201118"/>
              <a:gd name="connsiteX1" fmla="*/ 542381 w 645989"/>
              <a:gd name="connsiteY1" fmla="*/ 791957 h 1201118"/>
              <a:gd name="connsiteX2" fmla="*/ 0 w 645989"/>
              <a:gd name="connsiteY2" fmla="*/ 1201118 h 1201118"/>
              <a:gd name="connsiteX0" fmla="*/ 645989 w 645989"/>
              <a:gd name="connsiteY0" fmla="*/ 0 h 1201118"/>
              <a:gd name="connsiteX1" fmla="*/ 542381 w 645989"/>
              <a:gd name="connsiteY1" fmla="*/ 791957 h 1201118"/>
              <a:gd name="connsiteX2" fmla="*/ 0 w 645989"/>
              <a:gd name="connsiteY2" fmla="*/ 1201118 h 1201118"/>
              <a:gd name="connsiteX0" fmla="*/ 645989 w 645989"/>
              <a:gd name="connsiteY0" fmla="*/ 0 h 1201118"/>
              <a:gd name="connsiteX1" fmla="*/ 542381 w 645989"/>
              <a:gd name="connsiteY1" fmla="*/ 791957 h 1201118"/>
              <a:gd name="connsiteX2" fmla="*/ 0 w 645989"/>
              <a:gd name="connsiteY2" fmla="*/ 1201118 h 1201118"/>
              <a:gd name="connsiteX0" fmla="*/ 594415 w 594415"/>
              <a:gd name="connsiteY0" fmla="*/ 0 h 1127686"/>
              <a:gd name="connsiteX1" fmla="*/ 490807 w 594415"/>
              <a:gd name="connsiteY1" fmla="*/ 791957 h 1127686"/>
              <a:gd name="connsiteX2" fmla="*/ 0 w 594415"/>
              <a:gd name="connsiteY2" fmla="*/ 1127686 h 1127686"/>
              <a:gd name="connsiteX0" fmla="*/ 661858 w 661858"/>
              <a:gd name="connsiteY0" fmla="*/ 0 h 1241172"/>
              <a:gd name="connsiteX1" fmla="*/ 558250 w 661858"/>
              <a:gd name="connsiteY1" fmla="*/ 791957 h 1241172"/>
              <a:gd name="connsiteX2" fmla="*/ 0 w 661858"/>
              <a:gd name="connsiteY2" fmla="*/ 1241172 h 1241172"/>
              <a:gd name="connsiteX0" fmla="*/ 661858 w 661858"/>
              <a:gd name="connsiteY0" fmla="*/ 0 h 1241172"/>
              <a:gd name="connsiteX1" fmla="*/ 558250 w 661858"/>
              <a:gd name="connsiteY1" fmla="*/ 791957 h 1241172"/>
              <a:gd name="connsiteX2" fmla="*/ 0 w 661858"/>
              <a:gd name="connsiteY2" fmla="*/ 1241172 h 124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858" h="1241172">
                <a:moveTo>
                  <a:pt x="661858" y="0"/>
                </a:moveTo>
                <a:cubicBezTo>
                  <a:pt x="637794" y="160819"/>
                  <a:pt x="701621" y="398177"/>
                  <a:pt x="558250" y="791957"/>
                </a:cubicBezTo>
                <a:cubicBezTo>
                  <a:pt x="279784" y="1298659"/>
                  <a:pt x="171725" y="1218595"/>
                  <a:pt x="0" y="1241172"/>
                </a:cubicBezTo>
              </a:path>
            </a:pathLst>
          </a:custGeom>
          <a:noFill/>
          <a:ln w="152400">
            <a:solidFill>
              <a:schemeClr val="accent2">
                <a:lumMod val="60000"/>
                <a:lumOff val="40000"/>
                <a:alpha val="27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87" y="3334705"/>
            <a:ext cx="676369" cy="70494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086011" y="4183619"/>
            <a:ext cx="1461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6600"/>
                </a:solidFill>
              </a:rPr>
              <a:t>Insight &amp; Alerts</a:t>
            </a:r>
            <a:endParaRPr lang="en-US" i="1" dirty="0">
              <a:solidFill>
                <a:srgbClr val="0066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89185" y="1149323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</a:rPr>
              <a:t>Code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36" name="Freeform 35"/>
          <p:cNvSpPr/>
          <p:nvPr/>
        </p:nvSpPr>
        <p:spPr>
          <a:xfrm flipV="1">
            <a:off x="4622699" y="1497460"/>
            <a:ext cx="2635271" cy="833326"/>
          </a:xfrm>
          <a:custGeom>
            <a:avLst/>
            <a:gdLst>
              <a:gd name="connsiteX0" fmla="*/ 2010335 w 6088308"/>
              <a:gd name="connsiteY0" fmla="*/ 3726490 h 3729220"/>
              <a:gd name="connsiteX1" fmla="*/ 4619064 w 6088308"/>
              <a:gd name="connsiteY1" fmla="*/ 3491167 h 3729220"/>
              <a:gd name="connsiteX2" fmla="*/ 5943600 w 6088308"/>
              <a:gd name="connsiteY2" fmla="*/ 2220420 h 3729220"/>
              <a:gd name="connsiteX3" fmla="*/ 5674658 w 6088308"/>
              <a:gd name="connsiteY3" fmla="*/ 801755 h 3729220"/>
              <a:gd name="connsiteX4" fmla="*/ 2581835 w 6088308"/>
              <a:gd name="connsiteY4" fmla="*/ 35273 h 3729220"/>
              <a:gd name="connsiteX5" fmla="*/ 531158 w 6088308"/>
              <a:gd name="connsiteY5" fmla="*/ 149573 h 3729220"/>
              <a:gd name="connsiteX6" fmla="*/ 0 w 6088308"/>
              <a:gd name="connsiteY6" fmla="*/ 337832 h 3729220"/>
              <a:gd name="connsiteX7" fmla="*/ 0 w 6088308"/>
              <a:gd name="connsiteY7" fmla="*/ 337832 h 3729220"/>
              <a:gd name="connsiteX0" fmla="*/ 2010830 w 6088803"/>
              <a:gd name="connsiteY0" fmla="*/ 3726490 h 3729220"/>
              <a:gd name="connsiteX1" fmla="*/ 4619559 w 6088803"/>
              <a:gd name="connsiteY1" fmla="*/ 3491167 h 3729220"/>
              <a:gd name="connsiteX2" fmla="*/ 5944095 w 6088803"/>
              <a:gd name="connsiteY2" fmla="*/ 2220420 h 3729220"/>
              <a:gd name="connsiteX3" fmla="*/ 5675153 w 6088803"/>
              <a:gd name="connsiteY3" fmla="*/ 801755 h 3729220"/>
              <a:gd name="connsiteX4" fmla="*/ 2582330 w 6088803"/>
              <a:gd name="connsiteY4" fmla="*/ 35273 h 3729220"/>
              <a:gd name="connsiteX5" fmla="*/ 531653 w 6088803"/>
              <a:gd name="connsiteY5" fmla="*/ 149573 h 3729220"/>
              <a:gd name="connsiteX6" fmla="*/ 495 w 6088803"/>
              <a:gd name="connsiteY6" fmla="*/ 337832 h 3729220"/>
              <a:gd name="connsiteX7" fmla="*/ 444247 w 6088803"/>
              <a:gd name="connsiteY7" fmla="*/ 358002 h 3729220"/>
              <a:gd name="connsiteX0" fmla="*/ 1606652 w 5684625"/>
              <a:gd name="connsiteY0" fmla="*/ 3725542 h 3728272"/>
              <a:gd name="connsiteX1" fmla="*/ 4215381 w 5684625"/>
              <a:gd name="connsiteY1" fmla="*/ 3490219 h 3728272"/>
              <a:gd name="connsiteX2" fmla="*/ 5539917 w 5684625"/>
              <a:gd name="connsiteY2" fmla="*/ 2219472 h 3728272"/>
              <a:gd name="connsiteX3" fmla="*/ 5270975 w 5684625"/>
              <a:gd name="connsiteY3" fmla="*/ 800807 h 3728272"/>
              <a:gd name="connsiteX4" fmla="*/ 2178152 w 5684625"/>
              <a:gd name="connsiteY4" fmla="*/ 34325 h 3728272"/>
              <a:gd name="connsiteX5" fmla="*/ 127475 w 5684625"/>
              <a:gd name="connsiteY5" fmla="*/ 148625 h 3728272"/>
              <a:gd name="connsiteX6" fmla="*/ 214882 w 5684625"/>
              <a:gd name="connsiteY6" fmla="*/ 289819 h 3728272"/>
              <a:gd name="connsiteX7" fmla="*/ 40069 w 5684625"/>
              <a:gd name="connsiteY7" fmla="*/ 357054 h 3728272"/>
              <a:gd name="connsiteX0" fmla="*/ 1672082 w 5750055"/>
              <a:gd name="connsiteY0" fmla="*/ 3706904 h 3709634"/>
              <a:gd name="connsiteX1" fmla="*/ 4280811 w 5750055"/>
              <a:gd name="connsiteY1" fmla="*/ 3471581 h 3709634"/>
              <a:gd name="connsiteX2" fmla="*/ 5605347 w 5750055"/>
              <a:gd name="connsiteY2" fmla="*/ 2200834 h 3709634"/>
              <a:gd name="connsiteX3" fmla="*/ 5336405 w 5750055"/>
              <a:gd name="connsiteY3" fmla="*/ 782169 h 3709634"/>
              <a:gd name="connsiteX4" fmla="*/ 2243582 w 5750055"/>
              <a:gd name="connsiteY4" fmla="*/ 15687 h 3709634"/>
              <a:gd name="connsiteX5" fmla="*/ 280312 w 5750055"/>
              <a:gd name="connsiteY5" fmla="*/ 271181 h 3709634"/>
              <a:gd name="connsiteX6" fmla="*/ 105499 w 5750055"/>
              <a:gd name="connsiteY6" fmla="*/ 338416 h 3709634"/>
              <a:gd name="connsiteX0" fmla="*/ 1566583 w 5644556"/>
              <a:gd name="connsiteY0" fmla="*/ 3701968 h 3704698"/>
              <a:gd name="connsiteX1" fmla="*/ 4175312 w 5644556"/>
              <a:gd name="connsiteY1" fmla="*/ 3466645 h 3704698"/>
              <a:gd name="connsiteX2" fmla="*/ 5499848 w 5644556"/>
              <a:gd name="connsiteY2" fmla="*/ 2195898 h 3704698"/>
              <a:gd name="connsiteX3" fmla="*/ 5230906 w 5644556"/>
              <a:gd name="connsiteY3" fmla="*/ 777233 h 3704698"/>
              <a:gd name="connsiteX4" fmla="*/ 2138083 w 5644556"/>
              <a:gd name="connsiteY4" fmla="*/ 10751 h 3704698"/>
              <a:gd name="connsiteX5" fmla="*/ 0 w 5644556"/>
              <a:gd name="connsiteY5" fmla="*/ 333480 h 3704698"/>
              <a:gd name="connsiteX0" fmla="*/ 1566583 w 5644556"/>
              <a:gd name="connsiteY0" fmla="*/ 3703870 h 3706600"/>
              <a:gd name="connsiteX1" fmla="*/ 4175312 w 5644556"/>
              <a:gd name="connsiteY1" fmla="*/ 3468547 h 3706600"/>
              <a:gd name="connsiteX2" fmla="*/ 5499848 w 5644556"/>
              <a:gd name="connsiteY2" fmla="*/ 2197800 h 3706600"/>
              <a:gd name="connsiteX3" fmla="*/ 5230906 w 5644556"/>
              <a:gd name="connsiteY3" fmla="*/ 779135 h 3706600"/>
              <a:gd name="connsiteX4" fmla="*/ 2138083 w 5644556"/>
              <a:gd name="connsiteY4" fmla="*/ 12653 h 3706600"/>
              <a:gd name="connsiteX5" fmla="*/ 0 w 5644556"/>
              <a:gd name="connsiteY5" fmla="*/ 335382 h 3706600"/>
              <a:gd name="connsiteX0" fmla="*/ 1566583 w 5601141"/>
              <a:gd name="connsiteY0" fmla="*/ 3703870 h 3706600"/>
              <a:gd name="connsiteX1" fmla="*/ 4175312 w 5601141"/>
              <a:gd name="connsiteY1" fmla="*/ 3468547 h 3706600"/>
              <a:gd name="connsiteX2" fmla="*/ 5499848 w 5601141"/>
              <a:gd name="connsiteY2" fmla="*/ 2197800 h 3706600"/>
              <a:gd name="connsiteX3" fmla="*/ 5230906 w 5601141"/>
              <a:gd name="connsiteY3" fmla="*/ 779135 h 3706600"/>
              <a:gd name="connsiteX4" fmla="*/ 3018865 w 5601141"/>
              <a:gd name="connsiteY4" fmla="*/ 12653 h 3706600"/>
              <a:gd name="connsiteX5" fmla="*/ 0 w 5601141"/>
              <a:gd name="connsiteY5" fmla="*/ 335382 h 3706600"/>
              <a:gd name="connsiteX0" fmla="*/ 1566583 w 5592249"/>
              <a:gd name="connsiteY0" fmla="*/ 3703870 h 3711223"/>
              <a:gd name="connsiteX1" fmla="*/ 4296335 w 5592249"/>
              <a:gd name="connsiteY1" fmla="*/ 3502165 h 3711223"/>
              <a:gd name="connsiteX2" fmla="*/ 5499848 w 5592249"/>
              <a:gd name="connsiteY2" fmla="*/ 2197800 h 3711223"/>
              <a:gd name="connsiteX3" fmla="*/ 5230906 w 5592249"/>
              <a:gd name="connsiteY3" fmla="*/ 779135 h 3711223"/>
              <a:gd name="connsiteX4" fmla="*/ 3018865 w 5592249"/>
              <a:gd name="connsiteY4" fmla="*/ 12653 h 3711223"/>
              <a:gd name="connsiteX5" fmla="*/ 0 w 5592249"/>
              <a:gd name="connsiteY5" fmla="*/ 335382 h 3711223"/>
              <a:gd name="connsiteX0" fmla="*/ 1566583 w 5592249"/>
              <a:gd name="connsiteY0" fmla="*/ 3703870 h 3750676"/>
              <a:gd name="connsiteX1" fmla="*/ 4296335 w 5592249"/>
              <a:gd name="connsiteY1" fmla="*/ 3502165 h 3750676"/>
              <a:gd name="connsiteX2" fmla="*/ 5499848 w 5592249"/>
              <a:gd name="connsiteY2" fmla="*/ 2197800 h 3750676"/>
              <a:gd name="connsiteX3" fmla="*/ 5230906 w 5592249"/>
              <a:gd name="connsiteY3" fmla="*/ 779135 h 3750676"/>
              <a:gd name="connsiteX4" fmla="*/ 3018865 w 5592249"/>
              <a:gd name="connsiteY4" fmla="*/ 12653 h 3750676"/>
              <a:gd name="connsiteX5" fmla="*/ 0 w 5592249"/>
              <a:gd name="connsiteY5" fmla="*/ 335382 h 3750676"/>
              <a:gd name="connsiteX0" fmla="*/ 1566583 w 5534138"/>
              <a:gd name="connsiteY0" fmla="*/ 3704803 h 3751609"/>
              <a:gd name="connsiteX1" fmla="*/ 4296335 w 5534138"/>
              <a:gd name="connsiteY1" fmla="*/ 3503098 h 3751609"/>
              <a:gd name="connsiteX2" fmla="*/ 5499848 w 5534138"/>
              <a:gd name="connsiteY2" fmla="*/ 2198733 h 3751609"/>
              <a:gd name="connsiteX3" fmla="*/ 5009030 w 5534138"/>
              <a:gd name="connsiteY3" fmla="*/ 800238 h 3751609"/>
              <a:gd name="connsiteX4" fmla="*/ 3018865 w 5534138"/>
              <a:gd name="connsiteY4" fmla="*/ 13586 h 3751609"/>
              <a:gd name="connsiteX5" fmla="*/ 0 w 5534138"/>
              <a:gd name="connsiteY5" fmla="*/ 336315 h 3751609"/>
              <a:gd name="connsiteX0" fmla="*/ 1566583 w 5514646"/>
              <a:gd name="connsiteY0" fmla="*/ 3704803 h 3751609"/>
              <a:gd name="connsiteX1" fmla="*/ 4296335 w 5514646"/>
              <a:gd name="connsiteY1" fmla="*/ 3503098 h 3751609"/>
              <a:gd name="connsiteX2" fmla="*/ 5499848 w 5514646"/>
              <a:gd name="connsiteY2" fmla="*/ 2198733 h 3751609"/>
              <a:gd name="connsiteX3" fmla="*/ 4969797 w 5514646"/>
              <a:gd name="connsiteY3" fmla="*/ 2319756 h 3751609"/>
              <a:gd name="connsiteX4" fmla="*/ 5009030 w 5514646"/>
              <a:gd name="connsiteY4" fmla="*/ 800238 h 3751609"/>
              <a:gd name="connsiteX5" fmla="*/ 3018865 w 5514646"/>
              <a:gd name="connsiteY5" fmla="*/ 13586 h 3751609"/>
              <a:gd name="connsiteX6" fmla="*/ 0 w 5514646"/>
              <a:gd name="connsiteY6" fmla="*/ 336315 h 3751609"/>
              <a:gd name="connsiteX0" fmla="*/ 1566583 w 5170882"/>
              <a:gd name="connsiteY0" fmla="*/ 3704803 h 3709118"/>
              <a:gd name="connsiteX1" fmla="*/ 4296335 w 5170882"/>
              <a:gd name="connsiteY1" fmla="*/ 3503098 h 3709118"/>
              <a:gd name="connsiteX2" fmla="*/ 4969797 w 5170882"/>
              <a:gd name="connsiteY2" fmla="*/ 2319756 h 3709118"/>
              <a:gd name="connsiteX3" fmla="*/ 5009030 w 5170882"/>
              <a:gd name="connsiteY3" fmla="*/ 800238 h 3709118"/>
              <a:gd name="connsiteX4" fmla="*/ 3018865 w 5170882"/>
              <a:gd name="connsiteY4" fmla="*/ 13586 h 3709118"/>
              <a:gd name="connsiteX5" fmla="*/ 0 w 5170882"/>
              <a:gd name="connsiteY5" fmla="*/ 336315 h 3709118"/>
              <a:gd name="connsiteX0" fmla="*/ 1566583 w 5170882"/>
              <a:gd name="connsiteY0" fmla="*/ 3704803 h 3730869"/>
              <a:gd name="connsiteX1" fmla="*/ 3848121 w 5170882"/>
              <a:gd name="connsiteY1" fmla="*/ 3577057 h 3730869"/>
              <a:gd name="connsiteX2" fmla="*/ 4969797 w 5170882"/>
              <a:gd name="connsiteY2" fmla="*/ 2319756 h 3730869"/>
              <a:gd name="connsiteX3" fmla="*/ 5009030 w 5170882"/>
              <a:gd name="connsiteY3" fmla="*/ 800238 h 3730869"/>
              <a:gd name="connsiteX4" fmla="*/ 3018865 w 5170882"/>
              <a:gd name="connsiteY4" fmla="*/ 13586 h 3730869"/>
              <a:gd name="connsiteX5" fmla="*/ 0 w 5170882"/>
              <a:gd name="connsiteY5" fmla="*/ 336315 h 3730869"/>
              <a:gd name="connsiteX0" fmla="*/ 1566583 w 5011413"/>
              <a:gd name="connsiteY0" fmla="*/ 3705435 h 3731501"/>
              <a:gd name="connsiteX1" fmla="*/ 3848121 w 5011413"/>
              <a:gd name="connsiteY1" fmla="*/ 3577689 h 3731501"/>
              <a:gd name="connsiteX2" fmla="*/ 4969797 w 5011413"/>
              <a:gd name="connsiteY2" fmla="*/ 2320388 h 3731501"/>
              <a:gd name="connsiteX3" fmla="*/ 4621935 w 5011413"/>
              <a:gd name="connsiteY3" fmla="*/ 814317 h 3731501"/>
              <a:gd name="connsiteX4" fmla="*/ 3018865 w 5011413"/>
              <a:gd name="connsiteY4" fmla="*/ 14218 h 3731501"/>
              <a:gd name="connsiteX5" fmla="*/ 0 w 5011413"/>
              <a:gd name="connsiteY5" fmla="*/ 336947 h 3731501"/>
              <a:gd name="connsiteX0" fmla="*/ 1566583 w 5008092"/>
              <a:gd name="connsiteY0" fmla="*/ 3569827 h 3595893"/>
              <a:gd name="connsiteX1" fmla="*/ 3848121 w 5008092"/>
              <a:gd name="connsiteY1" fmla="*/ 3442081 h 3595893"/>
              <a:gd name="connsiteX2" fmla="*/ 4969797 w 5008092"/>
              <a:gd name="connsiteY2" fmla="*/ 2184780 h 3595893"/>
              <a:gd name="connsiteX3" fmla="*/ 4621935 w 5008092"/>
              <a:gd name="connsiteY3" fmla="*/ 678709 h 3595893"/>
              <a:gd name="connsiteX4" fmla="*/ 3184402 w 5008092"/>
              <a:gd name="connsiteY4" fmla="*/ 24525 h 3595893"/>
              <a:gd name="connsiteX5" fmla="*/ 0 w 5008092"/>
              <a:gd name="connsiteY5" fmla="*/ 201339 h 3595893"/>
              <a:gd name="connsiteX0" fmla="*/ 1566583 w 5070655"/>
              <a:gd name="connsiteY0" fmla="*/ 3569827 h 3595893"/>
              <a:gd name="connsiteX1" fmla="*/ 3848121 w 5070655"/>
              <a:gd name="connsiteY1" fmla="*/ 3442081 h 3595893"/>
              <a:gd name="connsiteX2" fmla="*/ 4969797 w 5070655"/>
              <a:gd name="connsiteY2" fmla="*/ 2184780 h 3595893"/>
              <a:gd name="connsiteX3" fmla="*/ 4815060 w 5070655"/>
              <a:gd name="connsiteY3" fmla="*/ 727348 h 3595893"/>
              <a:gd name="connsiteX4" fmla="*/ 3184402 w 5070655"/>
              <a:gd name="connsiteY4" fmla="*/ 24525 h 3595893"/>
              <a:gd name="connsiteX5" fmla="*/ 0 w 5070655"/>
              <a:gd name="connsiteY5" fmla="*/ 201339 h 3595893"/>
              <a:gd name="connsiteX0" fmla="*/ 1566583 w 5121118"/>
              <a:gd name="connsiteY0" fmla="*/ 3569827 h 3584931"/>
              <a:gd name="connsiteX1" fmla="*/ 3848121 w 5121118"/>
              <a:gd name="connsiteY1" fmla="*/ 3442081 h 3584931"/>
              <a:gd name="connsiteX2" fmla="*/ 5038771 w 5121118"/>
              <a:gd name="connsiteY2" fmla="*/ 2389061 h 3584931"/>
              <a:gd name="connsiteX3" fmla="*/ 4815060 w 5121118"/>
              <a:gd name="connsiteY3" fmla="*/ 727348 h 3584931"/>
              <a:gd name="connsiteX4" fmla="*/ 3184402 w 5121118"/>
              <a:gd name="connsiteY4" fmla="*/ 24525 h 3584931"/>
              <a:gd name="connsiteX5" fmla="*/ 0 w 5121118"/>
              <a:gd name="connsiteY5" fmla="*/ 201339 h 3584931"/>
              <a:gd name="connsiteX0" fmla="*/ 131933 w 5121118"/>
              <a:gd name="connsiteY0" fmla="*/ 3540644 h 3566359"/>
              <a:gd name="connsiteX1" fmla="*/ 3848121 w 5121118"/>
              <a:gd name="connsiteY1" fmla="*/ 3442081 h 3566359"/>
              <a:gd name="connsiteX2" fmla="*/ 5038771 w 5121118"/>
              <a:gd name="connsiteY2" fmla="*/ 2389061 h 3566359"/>
              <a:gd name="connsiteX3" fmla="*/ 4815060 w 5121118"/>
              <a:gd name="connsiteY3" fmla="*/ 727348 h 3566359"/>
              <a:gd name="connsiteX4" fmla="*/ 3184402 w 5121118"/>
              <a:gd name="connsiteY4" fmla="*/ 24525 h 3566359"/>
              <a:gd name="connsiteX5" fmla="*/ 0 w 5121118"/>
              <a:gd name="connsiteY5" fmla="*/ 201339 h 3566359"/>
              <a:gd name="connsiteX0" fmla="*/ 131933 w 5307008"/>
              <a:gd name="connsiteY0" fmla="*/ 3339305 h 3365020"/>
              <a:gd name="connsiteX1" fmla="*/ 3848121 w 5307008"/>
              <a:gd name="connsiteY1" fmla="*/ 3240742 h 3365020"/>
              <a:gd name="connsiteX2" fmla="*/ 5038771 w 5307008"/>
              <a:gd name="connsiteY2" fmla="*/ 2187722 h 3365020"/>
              <a:gd name="connsiteX3" fmla="*/ 4815060 w 5307008"/>
              <a:gd name="connsiteY3" fmla="*/ 526009 h 3365020"/>
              <a:gd name="connsiteX4" fmla="*/ 0 w 5307008"/>
              <a:gd name="connsiteY4" fmla="*/ 0 h 3365020"/>
              <a:gd name="connsiteX0" fmla="*/ 0 w 5175076"/>
              <a:gd name="connsiteY0" fmla="*/ 2813296 h 2839011"/>
              <a:gd name="connsiteX1" fmla="*/ 3716188 w 5175076"/>
              <a:gd name="connsiteY1" fmla="*/ 2714733 h 2839011"/>
              <a:gd name="connsiteX2" fmla="*/ 4906838 w 5175076"/>
              <a:gd name="connsiteY2" fmla="*/ 1661713 h 2839011"/>
              <a:gd name="connsiteX3" fmla="*/ 4683127 w 5175076"/>
              <a:gd name="connsiteY3" fmla="*/ 0 h 2839011"/>
              <a:gd name="connsiteX0" fmla="*/ 0 w 4906839"/>
              <a:gd name="connsiteY0" fmla="*/ 1151583 h 1177298"/>
              <a:gd name="connsiteX1" fmla="*/ 3716188 w 4906839"/>
              <a:gd name="connsiteY1" fmla="*/ 1053020 h 1177298"/>
              <a:gd name="connsiteX2" fmla="*/ 4906838 w 4906839"/>
              <a:gd name="connsiteY2" fmla="*/ 0 h 1177298"/>
              <a:gd name="connsiteX0" fmla="*/ 0 w 4948223"/>
              <a:gd name="connsiteY0" fmla="*/ 976485 h 992230"/>
              <a:gd name="connsiteX1" fmla="*/ 3716188 w 4948223"/>
              <a:gd name="connsiteY1" fmla="*/ 877922 h 992230"/>
              <a:gd name="connsiteX2" fmla="*/ 4948223 w 4948223"/>
              <a:gd name="connsiteY2" fmla="*/ 0 h 99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8223" h="992230">
                <a:moveTo>
                  <a:pt x="0" y="976485"/>
                </a:moveTo>
                <a:cubicBezTo>
                  <a:pt x="976592" y="984329"/>
                  <a:pt x="2891484" y="1040670"/>
                  <a:pt x="3716188" y="877922"/>
                </a:cubicBezTo>
                <a:cubicBezTo>
                  <a:pt x="4540892" y="715174"/>
                  <a:pt x="4787067" y="452455"/>
                  <a:pt x="4948223" y="0"/>
                </a:cubicBezTo>
              </a:path>
            </a:pathLst>
          </a:custGeom>
          <a:noFill/>
          <a:ln w="152400">
            <a:solidFill>
              <a:srgbClr val="0070C0">
                <a:alpha val="27000"/>
              </a:srgbClr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484" y="1995330"/>
            <a:ext cx="676369" cy="704948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28" idx="0"/>
            <a:endCxn id="24" idx="2"/>
          </p:cNvCxnSpPr>
          <p:nvPr/>
        </p:nvCxnSpPr>
        <p:spPr>
          <a:xfrm flipH="1" flipV="1">
            <a:off x="7251669" y="2700278"/>
            <a:ext cx="6303" cy="634427"/>
          </a:xfrm>
          <a:prstGeom prst="straightConnector1">
            <a:avLst/>
          </a:prstGeom>
          <a:noFill/>
          <a:ln w="152400">
            <a:solidFill>
              <a:schemeClr val="bg1">
                <a:lumMod val="75000"/>
                <a:alpha val="24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577657" y="1483657"/>
            <a:ext cx="750809" cy="115688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ys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288501" y="3038112"/>
            <a:ext cx="1093609" cy="1314784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prstDash val="sys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18">
            <a:extLst>
              <a:ext uri="{FF2B5EF4-FFF2-40B4-BE49-F238E27FC236}">
                <a16:creationId xmlns:a16="http://schemas.microsoft.com/office/drawing/2014/main" id="{EFE12715-11C1-4785-BECC-18D797698602}"/>
              </a:ext>
            </a:extLst>
          </p:cNvPr>
          <p:cNvPicPr>
            <a:picLocks noGrp="1"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680" y="1125871"/>
            <a:ext cx="715573" cy="715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E808F21-DB11-4E84-AA23-AE03E6BA21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830" y="2486262"/>
            <a:ext cx="1003343" cy="1003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567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DEMO: NOS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E0966-7148-4405-8082-5060F6F94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800" y="2506728"/>
            <a:ext cx="1086494" cy="1086494"/>
          </a:xfrm>
          <a:prstGeom prst="rect">
            <a:avLst/>
          </a:prstGeom>
        </p:spPr>
      </p:pic>
      <p:pic>
        <p:nvPicPr>
          <p:cNvPr id="7" name="Content Placeholder 18">
            <a:extLst>
              <a:ext uri="{FF2B5EF4-FFF2-40B4-BE49-F238E27FC236}">
                <a16:creationId xmlns:a16="http://schemas.microsoft.com/office/drawing/2014/main" id="{EFE12715-11C1-4785-BECC-18D797698602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081" y="2417620"/>
            <a:ext cx="1217049" cy="1217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808F21-DB11-4E84-AA23-AE03E6BA2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761" y="2211738"/>
            <a:ext cx="1676473" cy="167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28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265995" y="612708"/>
            <a:ext cx="4286779" cy="4379970"/>
          </a:xfrm>
          <a:prstGeom prst="ellipse">
            <a:avLst/>
          </a:prstGeom>
          <a:solidFill>
            <a:srgbClr val="D8F0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Refining Router Mesh</a:t>
            </a:r>
          </a:p>
        </p:txBody>
      </p:sp>
      <p:sp>
        <p:nvSpPr>
          <p:cNvPr id="5" name="Oval 4"/>
          <p:cNvSpPr/>
          <p:nvPr/>
        </p:nvSpPr>
        <p:spPr>
          <a:xfrm>
            <a:off x="3132070" y="1498783"/>
            <a:ext cx="2554627" cy="2607819"/>
          </a:xfrm>
          <a:prstGeom prst="ellipse">
            <a:avLst/>
          </a:prstGeom>
          <a:solidFill>
            <a:srgbClr val="B6E4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09" y="2693196"/>
            <a:ext cx="287597" cy="27960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952" y="2693196"/>
            <a:ext cx="287597" cy="27960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444" y="2682406"/>
            <a:ext cx="287597" cy="27960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046" y="2680496"/>
            <a:ext cx="287597" cy="279609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4437788" y="1989105"/>
            <a:ext cx="0" cy="170413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11589" y="1807735"/>
            <a:ext cx="2029553" cy="577961"/>
          </a:xfrm>
          <a:prstGeom prst="line">
            <a:avLst/>
          </a:prstGeom>
          <a:ln w="28575"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3" idx="3"/>
          </p:cNvCxnSpPr>
          <p:nvPr/>
        </p:nvCxnSpPr>
        <p:spPr>
          <a:xfrm flipH="1">
            <a:off x="5176499" y="1732692"/>
            <a:ext cx="1817440" cy="653004"/>
          </a:xfrm>
          <a:prstGeom prst="line">
            <a:avLst/>
          </a:prstGeom>
          <a:ln w="28575"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1" idx="0"/>
          </p:cNvCxnSpPr>
          <p:nvPr/>
        </p:nvCxnSpPr>
        <p:spPr>
          <a:xfrm flipH="1">
            <a:off x="3661208" y="2397294"/>
            <a:ext cx="213744" cy="29590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22" idx="0"/>
          </p:cNvCxnSpPr>
          <p:nvPr/>
        </p:nvCxnSpPr>
        <p:spPr>
          <a:xfrm>
            <a:off x="3920480" y="2397294"/>
            <a:ext cx="98271" cy="29590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2" idx="2"/>
            <a:endCxn id="23" idx="0"/>
          </p:cNvCxnSpPr>
          <p:nvPr/>
        </p:nvCxnSpPr>
        <p:spPr>
          <a:xfrm rot="5400000" flipH="1" flipV="1">
            <a:off x="4077600" y="2079364"/>
            <a:ext cx="834592" cy="952290"/>
          </a:xfrm>
          <a:prstGeom prst="curvedConnector5">
            <a:avLst>
              <a:gd name="adj1" fmla="val -27391"/>
              <a:gd name="adj2" fmla="val 46763"/>
              <a:gd name="adj3" fmla="val 127391"/>
            </a:avLst>
          </a:prstGeom>
          <a:ln w="12700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42" y="2149811"/>
            <a:ext cx="410916" cy="494966"/>
          </a:xfrm>
          <a:prstGeom prst="rect">
            <a:avLst/>
          </a:prstGeom>
        </p:spPr>
      </p:pic>
      <p:cxnSp>
        <p:nvCxnSpPr>
          <p:cNvPr id="50" name="Straight Connector 49"/>
          <p:cNvCxnSpPr>
            <a:endCxn id="24" idx="0"/>
          </p:cNvCxnSpPr>
          <p:nvPr/>
        </p:nvCxnSpPr>
        <p:spPr>
          <a:xfrm flipH="1">
            <a:off x="4827243" y="2397294"/>
            <a:ext cx="149053" cy="28511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25" idx="0"/>
          </p:cNvCxnSpPr>
          <p:nvPr/>
        </p:nvCxnSpPr>
        <p:spPr>
          <a:xfrm>
            <a:off x="5008046" y="2384594"/>
            <a:ext cx="143799" cy="29590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583" y="2138213"/>
            <a:ext cx="410916" cy="49496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10" y="3016333"/>
            <a:ext cx="287597" cy="27960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553" y="3016333"/>
            <a:ext cx="287597" cy="27960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045" y="3005543"/>
            <a:ext cx="287597" cy="279609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647" y="3003633"/>
            <a:ext cx="287597" cy="2796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165" y="1778923"/>
            <a:ext cx="521390" cy="6280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093" y="1769257"/>
            <a:ext cx="521390" cy="62803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72" y="1551322"/>
            <a:ext cx="492035" cy="512825"/>
          </a:xfrm>
          <a:prstGeom prst="rect">
            <a:avLst/>
          </a:prstGeom>
        </p:spPr>
      </p:pic>
      <p:cxnSp>
        <p:nvCxnSpPr>
          <p:cNvPr id="64" name="Curved Connector 63"/>
          <p:cNvCxnSpPr>
            <a:stCxn id="22" idx="3"/>
          </p:cNvCxnSpPr>
          <p:nvPr/>
        </p:nvCxnSpPr>
        <p:spPr>
          <a:xfrm flipH="1" flipV="1">
            <a:off x="3969615" y="2234485"/>
            <a:ext cx="192934" cy="598516"/>
          </a:xfrm>
          <a:prstGeom prst="curvedConnector4">
            <a:avLst>
              <a:gd name="adj1" fmla="val -33984"/>
              <a:gd name="adj2" fmla="val 144582"/>
            </a:avLst>
          </a:prstGeom>
          <a:ln w="12700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835" y="1476280"/>
            <a:ext cx="492035" cy="51282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1168496" y="2479028"/>
            <a:ext cx="1365887" cy="13542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DMZ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gzip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request_id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539098" y="911895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Internet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093431" y="911895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DMZ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455019" y="3340392"/>
            <a:ext cx="1908728" cy="615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Internal Networks</a:t>
            </a:r>
          </a:p>
          <a:p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 routing</a:t>
            </a:r>
          </a:p>
        </p:txBody>
      </p:sp>
    </p:spTree>
    <p:extLst>
      <p:ext uri="{BB962C8B-B14F-4D97-AF65-F5344CB8AC3E}">
        <p14:creationId xmlns:p14="http://schemas.microsoft.com/office/powerpoint/2010/main" val="412459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6132</TotalTime>
  <Words>350</Words>
  <Application>Microsoft Office PowerPoint</Application>
  <PresentationFormat>On-screen Show (16:9)</PresentationFormat>
  <Paragraphs>127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Calibri</vt:lpstr>
      <vt:lpstr>Helvetica</vt:lpstr>
      <vt:lpstr>HelveticaNeueW01-55Roma</vt:lpstr>
      <vt:lpstr>Wingdings</vt:lpstr>
      <vt:lpstr>Office Theme</vt:lpstr>
      <vt:lpstr>Custom Design</vt:lpstr>
      <vt:lpstr>Managing Continuous Delivery </vt:lpstr>
      <vt:lpstr>About Equifax</vt:lpstr>
      <vt:lpstr>Equifax Workforce Solutions</vt:lpstr>
      <vt:lpstr>Our Team Mission</vt:lpstr>
      <vt:lpstr>Computing at Equifax</vt:lpstr>
      <vt:lpstr>Our Platform: NOS</vt:lpstr>
      <vt:lpstr>NOS in Action</vt:lpstr>
      <vt:lpstr>DEMO: NOS</vt:lpstr>
      <vt:lpstr>Refining Router Mesh</vt:lpstr>
      <vt:lpstr>Blue-Green Version 1</vt:lpstr>
      <vt:lpstr>Blue-Green Version 2</vt:lpstr>
      <vt:lpstr>Lessons Learned: Visibility is Crucial</vt:lpstr>
      <vt:lpstr>Visibility: Splunk</vt:lpstr>
      <vt:lpstr>Lessons Learned: General Challenges</vt:lpstr>
      <vt:lpstr>Future Efforts</vt:lpstr>
      <vt:lpstr>Questions?</vt:lpstr>
      <vt:lpstr>Thank you!</vt:lpstr>
    </vt:vector>
  </TitlesOfParts>
  <Company>i can't read.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taco the cat</dc:creator>
  <cp:lastModifiedBy>jasonw</cp:lastModifiedBy>
  <cp:revision>51</cp:revision>
  <dcterms:created xsi:type="dcterms:W3CDTF">2017-07-20T18:37:14Z</dcterms:created>
  <dcterms:modified xsi:type="dcterms:W3CDTF">2017-09-06T16:32:21Z</dcterms:modified>
</cp:coreProperties>
</file>