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91d14e5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91d14e5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91d14e5e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91d14e5e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91d14e5e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91d14e5e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91d14e5e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91d14e5e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isap.sejm.gov.pl/isap.nsf/DocDetails.xsp?id=WDU2019000084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idzialni.org/ustawa-o-dostepnosci-cyfrowej-w-pytaniach-i-odpowiedziach,new,mg,6,362" TargetMode="External"/><Relationship Id="rId4" Type="http://schemas.openxmlformats.org/officeDocument/2006/relationships/hyperlink" Target="https://www.gov.pl/web/dostepnosc-cyfrowa/wcag-21-w-skroci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WCAG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Web Content Accessibility Guidelines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10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Wymagania dostępności cyfrowej dla podmiotów publicznych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776775"/>
            <a:ext cx="8520600" cy="27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2100">
                <a:solidFill>
                  <a:srgbClr val="1B1B1B"/>
                </a:solidFill>
                <a:highlight>
                  <a:srgbClr val="FFFFFF"/>
                </a:highlight>
              </a:rPr>
              <a:t>Wszystkie strony internetowe i aplikacje mobilne podmiotów publicznych muszą być dostępne cyfrowo. Wynika to z </a:t>
            </a:r>
            <a:r>
              <a:rPr lang="pl" sz="2100" u="sng">
                <a:solidFill>
                  <a:srgbClr val="0052A5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Ustawy z 4 kwietnia 2019r. o dostępności cyfrowej stron internetowych i aplikacji mobilnych podmiotów publicznych</a:t>
            </a:r>
            <a:r>
              <a:rPr lang="pl" sz="2100">
                <a:solidFill>
                  <a:srgbClr val="1B1B1B"/>
                </a:solidFill>
                <a:highlight>
                  <a:srgbClr val="FFFFFF"/>
                </a:highlight>
              </a:rPr>
              <a:t>.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7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Które elementy stron www muszą być bezwzględnie dostępne?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526675"/>
            <a:ext cx="8520600" cy="33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2000">
                <a:solidFill>
                  <a:srgbClr val="333333"/>
                </a:solidFill>
                <a:highlight>
                  <a:srgbClr val="FFFFFF"/>
                </a:highlight>
              </a:rPr>
              <a:t>Wymagania minimalne dotyczą strony BIP podmiotu oraz wybranych elementów i strony www lub aplikacji mobilnej: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333333"/>
              </a:buClr>
              <a:buSzPts val="2000"/>
              <a:buAutoNum type="alphaLcPeriod"/>
            </a:pPr>
            <a:r>
              <a:rPr lang="pl" sz="2000">
                <a:solidFill>
                  <a:srgbClr val="333333"/>
                </a:solidFill>
                <a:highlight>
                  <a:srgbClr val="FFFFFF"/>
                </a:highlight>
              </a:rPr>
              <a:t>danych kontaktowych oraz linku do BIP,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AutoNum type="alphaLcPeriod"/>
            </a:pPr>
            <a:r>
              <a:rPr lang="pl" sz="2000">
                <a:solidFill>
                  <a:srgbClr val="333333"/>
                </a:solidFill>
                <a:highlight>
                  <a:srgbClr val="FFFFFF"/>
                </a:highlight>
              </a:rPr>
              <a:t>narzędzi kontaktowych (np. formularzy, tłumacza migowego online)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AutoNum type="alphaLcPeriod"/>
            </a:pPr>
            <a:r>
              <a:rPr lang="pl" sz="2000">
                <a:solidFill>
                  <a:srgbClr val="333333"/>
                </a:solidFill>
                <a:highlight>
                  <a:srgbClr val="FFFFFF"/>
                </a:highlight>
              </a:rPr>
              <a:t>nawigacji,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AutoNum type="alphaLcPeriod"/>
            </a:pPr>
            <a:r>
              <a:rPr lang="pl" sz="2000">
                <a:solidFill>
                  <a:srgbClr val="333333"/>
                </a:solidFill>
                <a:highlight>
                  <a:srgbClr val="FFFFFF"/>
                </a:highlight>
              </a:rPr>
              <a:t>deklaracji dostępności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AutoNum type="alphaLcPeriod"/>
            </a:pPr>
            <a:r>
              <a:rPr lang="pl" sz="2000">
                <a:solidFill>
                  <a:srgbClr val="333333"/>
                </a:solidFill>
                <a:highlight>
                  <a:srgbClr val="FFFFFF"/>
                </a:highlight>
              </a:rPr>
              <a:t>informacji dotyczących sytuacji kryzysowej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AutoNum type="alphaLcPeriod"/>
            </a:pPr>
            <a:r>
              <a:rPr lang="pl" sz="2000">
                <a:solidFill>
                  <a:srgbClr val="333333"/>
                </a:solidFill>
                <a:highlight>
                  <a:srgbClr val="FFFFFF"/>
                </a:highlight>
              </a:rPr>
              <a:t>dokumentów urzędowych oraz wzorów umów lub wzorów innych dokumentów przeznaczonych do zaciągania zobowiązań cywilnoprawnych.</a:t>
            </a:r>
            <a:endParaRPr sz="20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Struktura WCAG 2.1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516675"/>
            <a:ext cx="8520600" cy="30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2400">
                <a:solidFill>
                  <a:srgbClr val="1B1B1B"/>
                </a:solidFill>
                <a:highlight>
                  <a:srgbClr val="FFFFFF"/>
                </a:highlight>
              </a:rPr>
              <a:t>WCAG 2.1 opiera się na 4 zasadach:</a:t>
            </a:r>
            <a:endParaRPr sz="2400">
              <a:solidFill>
                <a:srgbClr val="1B1B1B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1100"/>
              </a:spcBef>
              <a:spcAft>
                <a:spcPts val="0"/>
              </a:spcAft>
              <a:buClr>
                <a:srgbClr val="1B1B1B"/>
              </a:buClr>
              <a:buSzPts val="2400"/>
              <a:buChar char="●"/>
            </a:pPr>
            <a:r>
              <a:rPr lang="pl" sz="2400">
                <a:solidFill>
                  <a:srgbClr val="1B1B1B"/>
                </a:solidFill>
                <a:highlight>
                  <a:srgbClr val="FFFFFF"/>
                </a:highlight>
              </a:rPr>
              <a:t>postrzegalność;</a:t>
            </a:r>
            <a:endParaRPr sz="2400">
              <a:solidFill>
                <a:srgbClr val="1B1B1B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2400"/>
              <a:buChar char="●"/>
            </a:pPr>
            <a:r>
              <a:rPr lang="pl" sz="2400">
                <a:solidFill>
                  <a:srgbClr val="1B1B1B"/>
                </a:solidFill>
                <a:highlight>
                  <a:srgbClr val="FFFFFF"/>
                </a:highlight>
              </a:rPr>
              <a:t>funkcjonalność;</a:t>
            </a:r>
            <a:endParaRPr sz="2400">
              <a:solidFill>
                <a:srgbClr val="1B1B1B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2400"/>
              <a:buChar char="●"/>
            </a:pPr>
            <a:r>
              <a:rPr lang="pl" sz="2400">
                <a:solidFill>
                  <a:srgbClr val="1B1B1B"/>
                </a:solidFill>
                <a:highlight>
                  <a:srgbClr val="FFFFFF"/>
                </a:highlight>
              </a:rPr>
              <a:t>zrozumiałość;</a:t>
            </a:r>
            <a:endParaRPr sz="2400">
              <a:solidFill>
                <a:srgbClr val="1B1B1B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2400"/>
              <a:buChar char="●"/>
            </a:pPr>
            <a:r>
              <a:rPr lang="pl" sz="2400">
                <a:solidFill>
                  <a:srgbClr val="1B1B1B"/>
                </a:solidFill>
                <a:highlight>
                  <a:srgbClr val="FFFFFF"/>
                </a:highlight>
              </a:rPr>
              <a:t>solidność (w polskim i unijnym prawie określana jako kompatybilność).</a:t>
            </a:r>
            <a:endParaRPr sz="2900"/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 sz="3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https://widzialni.org/ustawa-o-dostepnosci-cyfrowej-w-pytaniach-i-odpowiedziach,new,mg,6,362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4"/>
              </a:rPr>
              <a:t>https://www.gov.pl/web/dostepnosc-cyfrowa/wcag-21-w-skrocie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