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matic SC"/>
      <p:regular r:id="rId24"/>
      <p:bold r:id="rId25"/>
    </p:embeddedFont>
    <p:embeddedFont>
      <p:font typeface="Source Code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AmaticSC-bold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0477f7d18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0477f7d18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477f7d18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477f7d18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0477f7d18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0477f7d18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0477f7d18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0477f7d18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efaa4736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efaa4736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0477f7d18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0477f7d18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cc57018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cc57018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0477f7d18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0477f7d18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0477f7d18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0477f7d18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0477f7d1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0477f7d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0477f7d18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0477f7d18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0477f7d18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0477f7d18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0477f7d18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0477f7d18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0477f7d18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0477f7d18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0477f7d18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0477f7d18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0477f7d18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0477f7d18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0477f7d18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0477f7d18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reativebloq.com/wireframes/top-wireframing-tools-1112130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obiletry.com/blog/podstawowe-zasady-projektowania-stron-internetowych" TargetMode="External"/><Relationship Id="rId4" Type="http://schemas.openxmlformats.org/officeDocument/2006/relationships/hyperlink" Target="https://mobiletry.com/blog/flat-design-2016-trendy" TargetMode="External"/><Relationship Id="rId5" Type="http://schemas.openxmlformats.org/officeDocument/2006/relationships/hyperlink" Target="https://mobiletry.com/blog/poradnik-seo-user-experience" TargetMode="External"/><Relationship Id="rId6" Type="http://schemas.openxmlformats.org/officeDocument/2006/relationships/hyperlink" Target="https://www.creativebloq.com/wireframes/top-wireframing-tools-1112130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391200"/>
            <a:ext cx="8520600" cy="1752300"/>
          </a:xfrm>
          <a:prstGeom prst="rect">
            <a:avLst/>
          </a:prstGeom>
          <a:effectLst>
            <a:outerShdw blurRad="14288" rotWithShape="0" algn="bl" dir="19020000" dist="104775">
              <a:srgbClr val="000000">
                <a:alpha val="52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5500">
                <a:solidFill>
                  <a:srgbClr val="FF0000"/>
                </a:solidFill>
              </a:rPr>
              <a:t>Zasady projektowania </a:t>
            </a:r>
            <a:endParaRPr sz="55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5500">
                <a:solidFill>
                  <a:srgbClr val="FF0000"/>
                </a:solidFill>
              </a:rPr>
              <a:t> </a:t>
            </a:r>
            <a:r>
              <a:rPr lang="pl" sz="5500">
                <a:solidFill>
                  <a:srgbClr val="FF0000"/>
                </a:solidFill>
              </a:rPr>
              <a:t>stron internetowych</a:t>
            </a:r>
            <a:endParaRPr sz="5500">
              <a:solidFill>
                <a:srgbClr val="FF00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588" y="117950"/>
            <a:ext cx="6492830" cy="32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9. Ograniczona liczba fontów.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685825"/>
            <a:ext cx="85206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Zwykle zaleca się </a:t>
            </a:r>
            <a:r>
              <a:rPr lang="pl">
                <a:solidFill>
                  <a:srgbClr val="0000FF"/>
                </a:solidFill>
              </a:rPr>
              <a:t>korzystanie z dwóch rodzajów czcionek</a:t>
            </a:r>
            <a:r>
              <a:rPr lang="pl"/>
              <a:t> – </a:t>
            </a:r>
            <a:r>
              <a:rPr lang="pl">
                <a:solidFill>
                  <a:srgbClr val="FF0000"/>
                </a:solidFill>
              </a:rPr>
              <a:t>głównego i pomocniczego</a:t>
            </a:r>
            <a:r>
              <a:rPr lang="pl"/>
              <a:t>. Ten pierwszy stosowany jest z reguły dla zwykłego tekstu, z kolei drugi jako wyróżnienie nagłówków.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Często dany serwis pobiera np. z Google Fonts kilkanaście różnych czcionek np WordPress. Należy </a:t>
            </a:r>
            <a:r>
              <a:rPr lang="pl">
                <a:solidFill>
                  <a:srgbClr val="0000FF"/>
                </a:solidFill>
              </a:rPr>
              <a:t>ograniczać liczbę połączeń z zewnętrznymi zasobami do niezbędnego minimum</a:t>
            </a:r>
            <a:r>
              <a:rPr lang="pl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10. Mało wyśrodkowanych tekstów.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Tekst wyśrodkowany sprawia czytelnikom trudności w płynnym śledzeniu go wzrokiem. Jest po prostu niechlujny. Sprawia, że zarówno lewe, jak i prawe krawędzie bloków tekstu są nierówne. To utrudnia czytelnikom znajdowanie początku oraz końca linii, gdyż brakuje stałego punktu zaczepienia.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Pamiętaj o tym, aby środkowanie tekstu stosować </a:t>
            </a:r>
            <a:r>
              <a:rPr lang="pl">
                <a:solidFill>
                  <a:srgbClr val="0000FF"/>
                </a:solidFill>
              </a:rPr>
              <a:t>tylko w przypadku nagłówków lub niewielkich bloków tekstu</a:t>
            </a:r>
            <a:r>
              <a:rPr lang="pl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11. Skupienie uwagi na użytkownikach mobilnych.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228675"/>
            <a:ext cx="85206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Miej jednak na uwadze ekrany innych urządzeń. Jednak w taki sposób, aby użytkownicy </a:t>
            </a:r>
            <a:r>
              <a:rPr lang="pl">
                <a:solidFill>
                  <a:srgbClr val="0000FF"/>
                </a:solidFill>
              </a:rPr>
              <a:t>mobilni widzieli przed sobą serwis wygodny w nawigacji i czytelny</a:t>
            </a:r>
            <a:r>
              <a:rPr lang="pl"/>
              <a:t>. 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888" y="2417175"/>
            <a:ext cx="7272225" cy="258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12. Korzystanie z odpowiednich narzędzi.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 internecie można znaleźć wiele usług i serwisów, których zadaniem jest ułatwianie przeróżnych czynności powiązanych z tworzeniem stron internetowych.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Zajrzyj na </a:t>
            </a:r>
            <a:r>
              <a:rPr lang="pl" u="sng">
                <a:solidFill>
                  <a:schemeClr val="hlink"/>
                </a:solidFill>
                <a:hlinkClick r:id="rId3"/>
              </a:rPr>
              <a:t>Creative Bloq</a:t>
            </a:r>
            <a:r>
              <a:rPr lang="pl"/>
              <a:t>, aby poznać całą listę programów i usług, które ułatwią Twoją pracę. Znajdziesz tam zarówno darmowe, jak i płatne rozwiązania.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0000"/>
                </a:solidFill>
              </a:rPr>
              <a:t>13. </a:t>
            </a:r>
            <a:r>
              <a:rPr lang="pl">
                <a:solidFill>
                  <a:srgbClr val="FF0000"/>
                </a:solidFill>
              </a:rPr>
              <a:t>SEO</a:t>
            </a:r>
            <a:r>
              <a:rPr lang="pl"/>
              <a:t> - </a:t>
            </a:r>
            <a:r>
              <a:rPr lang="pl"/>
              <a:t>Search Engine Optimization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756425"/>
            <a:ext cx="8520600" cy="28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SEO z ang. Search Engine Optimization, to działania, których celem jest zwiększenie widoczności strony internetowej w organicznych wynikach wyszukiwania wyszukiwarki min. Google, na określone słowa kluczowe. Dlaczego SEO jest ważne? Jakie działania zawiera SEO?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14. </a:t>
            </a:r>
            <a:r>
              <a:rPr lang="pl"/>
              <a:t>WCAG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228675"/>
            <a:ext cx="8520600" cy="19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Wytyczne dla dostępności treści internetowych (WCAG) 2.1” określają, w jaki sposób zwiększyć dostępność treści internetowych dla osób z niepełnosprawnościami. Mowa tutaj o wielu rodzajach </a:t>
            </a:r>
            <a:r>
              <a:rPr lang="pl">
                <a:solidFill>
                  <a:srgbClr val="FF0000"/>
                </a:solidFill>
              </a:rPr>
              <a:t>niepełnosprawności</a:t>
            </a:r>
            <a:r>
              <a:rPr lang="pl"/>
              <a:t>: ze względu na wzrok, słuch, kłopoty z mową, trudności w uczeniu się, ograniczenia poznawcze, ruchowe, lingwistyczne czy też neurologiczne.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63797"/>
            <a:ext cx="8520599" cy="1371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0000"/>
                </a:solidFill>
              </a:rPr>
              <a:t>15. </a:t>
            </a:r>
            <a:r>
              <a:rPr lang="pl">
                <a:solidFill>
                  <a:srgbClr val="FF0000"/>
                </a:solidFill>
              </a:rPr>
              <a:t>RODO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650"/>
              <a:t>1. Pamiętaj zabezpiecz swoją stronę </a:t>
            </a:r>
            <a:r>
              <a:rPr b="1" lang="pl" sz="1650"/>
              <a:t>certyfikatem SSL</a:t>
            </a:r>
            <a:r>
              <a:rPr lang="pl" sz="1650"/>
              <a:t>.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l" sz="1650"/>
              <a:t>2. </a:t>
            </a:r>
            <a:r>
              <a:rPr b="1" lang="pl" sz="1650"/>
              <a:t>Polityka prywatności</a:t>
            </a:r>
            <a:r>
              <a:rPr lang="pl" sz="1650"/>
              <a:t>, pamiętaj, opisuje ona jak używasz i jak chronisz dane użytkowników Twojej strony internetowej. 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l" sz="1650"/>
              <a:t>3. </a:t>
            </a:r>
            <a:r>
              <a:rPr b="1" lang="pl" sz="1650"/>
              <a:t>Klauzula informacyjna dla klientów</a:t>
            </a:r>
            <a:r>
              <a:rPr lang="pl" sz="1650"/>
              <a:t>. 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l" sz="1650"/>
              <a:t>4. </a:t>
            </a:r>
            <a:r>
              <a:rPr b="1" lang="pl" sz="1650"/>
              <a:t>Klauzula informacyjna do Newsletter'a</a:t>
            </a:r>
            <a:r>
              <a:rPr lang="pl" sz="1650"/>
              <a:t>. 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l" sz="1650"/>
              <a:t>5. </a:t>
            </a:r>
            <a:r>
              <a:rPr b="1" lang="pl" sz="1650"/>
              <a:t>Klauzula informacyjna do formularza kontaktowego</a:t>
            </a:r>
            <a:r>
              <a:rPr lang="pl" sz="1650"/>
              <a:t>. 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l" sz="1650"/>
              <a:t>6. </a:t>
            </a:r>
            <a:r>
              <a:rPr b="1" lang="pl" sz="1650"/>
              <a:t>Zgody marketingowe</a:t>
            </a:r>
            <a:r>
              <a:rPr lang="pl" sz="1650"/>
              <a:t>. Umieść je pod formularzem zamówienia lub rejestracji.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pl" sz="1650"/>
              <a:t>7. </a:t>
            </a:r>
            <a:r>
              <a:rPr b="1" lang="pl" sz="1650"/>
              <a:t>Zgoda na Newsletter</a:t>
            </a:r>
            <a:r>
              <a:rPr lang="pl" sz="1650"/>
              <a:t>. </a:t>
            </a:r>
            <a:endParaRPr sz="1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16. Testy, testy i… testy!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Wszelkie podstawowe zasady projektowania stron internetowych da się sprawdzić tylko w jeden sposób. Poprzez testowanie.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Owszem, istnieje wiele zasad, które można odgórnie uznać za prawidłowe. Jednak mimo wszystko testy są konieczne, gdyż nie ma gwarancji, że nagromadzenie dobrych praktyk w ostatecznym rozrachunku da zgrabny i przyjazny użytkownikom serwis.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Źródła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3048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https://mobiletry.com/blog/podstawowe-zasady-projektowania-stron-internetowych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https://mobiletry.com/blog/flat-design-2016-trendy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5"/>
              </a:rPr>
              <a:t>https://mobiletry.com/blog/poradnik-seo-user-experience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6"/>
              </a:rPr>
              <a:t>https://www.creativebloq.com/wireframes/top-wireframing-tools-11121302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1. Konsekwencja stylu.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4104000" cy="3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000FF"/>
                </a:solidFill>
              </a:rPr>
              <a:t>Spójność</a:t>
            </a:r>
            <a:r>
              <a:rPr lang="pl"/>
              <a:t>. Jest to słowo-klucz, jeżeli chodzi o projektowanie stron internetowych.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Wygląd serwisu powinien być zbieżny z </a:t>
            </a:r>
            <a:r>
              <a:rPr b="1" lang="pl">
                <a:solidFill>
                  <a:srgbClr val="0000FF"/>
                </a:solidFill>
              </a:rPr>
              <a:t>wizerunkiem marki</a:t>
            </a:r>
            <a:r>
              <a:rPr lang="pl"/>
              <a:t>. To naturalne. Określona </a:t>
            </a:r>
            <a:r>
              <a:rPr b="1" lang="pl">
                <a:solidFill>
                  <a:srgbClr val="38761D"/>
                </a:solidFill>
              </a:rPr>
              <a:t>paleta barw, konkretne fonty</a:t>
            </a:r>
            <a:r>
              <a:rPr lang="pl"/>
              <a:t> – wszystko to musi być z góry ustalone.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8400"/>
            <a:ext cx="4260300" cy="302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2. Łatwa nawigacja.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20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pl" sz="2272"/>
              <a:t>doskonale widoczne menu wraz z jasno nazwanymi działami</a:t>
            </a:r>
            <a:endParaRPr sz="2272"/>
          </a:p>
          <a:p>
            <a:pPr indent="-3620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pl" sz="2272"/>
              <a:t>odróżniające się przyciski</a:t>
            </a:r>
            <a:endParaRPr sz="2272"/>
          </a:p>
          <a:p>
            <a:pPr indent="-3620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pl" sz="2272"/>
              <a:t>klarowne instrukcje, jeśli jakieś elementy wymagają podjęcia niestandardowej akcji (choć z reguły należy ich unikać)</a:t>
            </a:r>
            <a:endParaRPr sz="2272"/>
          </a:p>
          <a:p>
            <a:pPr indent="-3620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pl" sz="2272"/>
              <a:t>wspieranie się prostymi i sugestywnymi ikonami</a:t>
            </a:r>
            <a:endParaRPr sz="2272"/>
          </a:p>
          <a:p>
            <a:pPr indent="-3620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pl" sz="2272"/>
              <a:t>brak przekombinowania z przejściami, animacjami i różnymi dodatkami,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3. Sugestywne grafiki.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21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1155CC"/>
                </a:solidFill>
              </a:rPr>
              <a:t>Flat design</a:t>
            </a:r>
            <a:r>
              <a:rPr lang="pl"/>
              <a:t> rozgościł się na dobre, jeżeli chodzi o trendy dotyczące wyglądu stron internetowych.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Jego zaletą jest przede wszystkim to, że – jak sama nazwa wskazuje – jest to </a:t>
            </a:r>
            <a:r>
              <a:rPr b="1" lang="pl"/>
              <a:t>styl płaski</a:t>
            </a:r>
            <a:r>
              <a:rPr lang="pl"/>
              <a:t>. Brakuje tu rozbudowanych cieni i gradientów, mamy ograniczoną paletę kolorów. Cel jest prosty: </a:t>
            </a:r>
            <a:r>
              <a:rPr lang="pl">
                <a:solidFill>
                  <a:srgbClr val="FF0000"/>
                </a:solidFill>
              </a:rPr>
              <a:t>szybko trafić do świadomości użytkowników</a:t>
            </a:r>
            <a:r>
              <a:rPr lang="pl"/>
              <a:t>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50" y="3405175"/>
            <a:ext cx="3297393" cy="16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750" y="3405179"/>
            <a:ext cx="3449799" cy="17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4. Więcej przestrzeni.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Ścisk przytłacza. Powoduje, że użytkownicy mają zbyt wiele ścieżek zachowań, które mogą w każdej chwili wybrać. Poszczególne elementy podstron walczą ze sobą o uwagę odwiedzających.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Dlatego też potrzebna jest przestrzeń.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Obecne podstawowe zasady projektowania stron internetowych nakazują </a:t>
            </a:r>
            <a:r>
              <a:rPr b="1" lang="pl">
                <a:solidFill>
                  <a:srgbClr val="1155CC"/>
                </a:solidFill>
              </a:rPr>
              <a:t>zachowywać niezbędne wolne pole pomiędzy odpowiednimi elementami</a:t>
            </a:r>
            <a:r>
              <a:rPr lang="pl"/>
              <a:t>. Wszystko po to, aby nie tworzyć w użytkownikach uczucia paniki.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Jeśli jesteśmy otoczeni zbyt wieloma informacjami, gubimy się.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5. Proste formularze.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28675"/>
            <a:ext cx="5055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Ogólna zasada jest prosta – </a:t>
            </a:r>
            <a:r>
              <a:rPr b="1" lang="pl">
                <a:solidFill>
                  <a:srgbClr val="0000FF"/>
                </a:solidFill>
              </a:rPr>
              <a:t>im mniej, tym lepiej</a:t>
            </a:r>
            <a:r>
              <a:rPr lang="pl"/>
              <a:t>. Powód? Nie chcemy tracić swojego czasu.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Oczywiście trzeba pamiętać też o własnych korzyściach i </a:t>
            </a:r>
            <a:r>
              <a:rPr b="1" lang="pl">
                <a:solidFill>
                  <a:srgbClr val="1155CC"/>
                </a:solidFill>
              </a:rPr>
              <a:t>nie przesadzić z redukcją</a:t>
            </a:r>
            <a:r>
              <a:rPr lang="pl"/>
              <a:t>, gdyż w przeciwnym wypadku nie będziemy otrzymywać takich ilości informacji, na jakie liczymy.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975" y="1246250"/>
            <a:ext cx="4227625" cy="31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6. Czytelność tekstu.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8675"/>
            <a:ext cx="85206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Należy koniecznie </a:t>
            </a:r>
            <a:r>
              <a:rPr b="1" lang="pl">
                <a:solidFill>
                  <a:srgbClr val="1155CC"/>
                </a:solidFill>
              </a:rPr>
              <a:t>unikać dużych bloków tekstu</a:t>
            </a:r>
            <a:r>
              <a:rPr lang="pl"/>
              <a:t>. Są po prostu nieatrakcyjne i szybko męczą oczy. Dzielenie tekstu na akapity, które zawierają pionowe odstępy pomiędzy poszczególnymi sekcjami, jest jak najbardziej wskazane.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Trzeba też pamiętać o </a:t>
            </a:r>
            <a:r>
              <a:rPr lang="pl">
                <a:solidFill>
                  <a:srgbClr val="0000FF"/>
                </a:solidFill>
              </a:rPr>
              <a:t>doborze właściwych fontów</a:t>
            </a:r>
            <a:r>
              <a:rPr lang="pl"/>
              <a:t>. W bazie Google Fonts można znaleźć całą masę fontów, które są przyjemne dla oka oraz sprawiają, że przez tekst brnie się łatwo i przyjemnie.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Nie zapomnij też o </a:t>
            </a:r>
            <a:r>
              <a:rPr lang="pl">
                <a:solidFill>
                  <a:srgbClr val="0000FF"/>
                </a:solidFill>
              </a:rPr>
              <a:t>odpowiedniej wysokości linii</a:t>
            </a:r>
            <a:r>
              <a:rPr lang="pl"/>
              <a:t>. Chodzi o parametr, który oznacza się poprzez </a:t>
            </a:r>
            <a:r>
              <a:rPr lang="pl">
                <a:solidFill>
                  <a:srgbClr val="38761D"/>
                </a:solidFill>
              </a:rPr>
              <a:t>line-height</a:t>
            </a:r>
            <a:r>
              <a:rPr lang="pl"/>
              <a:t>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7. Łatwy dostęp do wyszukiwarki.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28675"/>
            <a:ext cx="8520600" cy="3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Wyszukiwarka </a:t>
            </a:r>
            <a:r>
              <a:rPr lang="pl">
                <a:solidFill>
                  <a:srgbClr val="0000FF"/>
                </a:solidFill>
              </a:rPr>
              <a:t>nie jest elementem koniecznym</a:t>
            </a:r>
            <a:r>
              <a:rPr lang="pl"/>
              <a:t> na każdej stronie internetowej. Jednakże pewne specyficzne rodzaje stron www aż proszą się o to, aby wyszukiwarka była dostępna. Dodatkowo </a:t>
            </a:r>
            <a:r>
              <a:rPr lang="pl">
                <a:solidFill>
                  <a:srgbClr val="0000FF"/>
                </a:solidFill>
              </a:rPr>
              <a:t>w widocznym miejscu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Jeśli Twój serwis składa się z wielu artykułów lub informacji, które mogą być ukryte na różnych podstronach – zaopatrz się w wyszukiwarkę.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Przydadzą się również </a:t>
            </a:r>
            <a:r>
              <a:rPr lang="pl">
                <a:solidFill>
                  <a:srgbClr val="0000FF"/>
                </a:solidFill>
              </a:rPr>
              <a:t>filtry wyszukiwania</a:t>
            </a:r>
            <a:r>
              <a:rPr lang="pl"/>
              <a:t>, jeśli treść na Twojej stronie jest różnorodna i można ją przyporządkować do wielu wąskich kategorii. Odwiedzający to docenią.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8. Rezygnacja z paska bocznego.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Oczywiście nie jest to absolutnie uniwersalna porada. Są takie przypadki, w których pasek boczny (sidebar) jest bardzo przydatny.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Jednakże panuje trend przystosowywania treści m.in. </a:t>
            </a:r>
            <a:r>
              <a:rPr lang="pl">
                <a:solidFill>
                  <a:srgbClr val="0000FF"/>
                </a:solidFill>
              </a:rPr>
              <a:t>wpisów blogowych</a:t>
            </a:r>
            <a:r>
              <a:rPr lang="pl"/>
              <a:t> do tego, aby wyglądały </a:t>
            </a:r>
            <a:r>
              <a:rPr lang="pl">
                <a:solidFill>
                  <a:srgbClr val="0000FF"/>
                </a:solidFill>
              </a:rPr>
              <a:t>jak fragment książki</a:t>
            </a:r>
            <a:r>
              <a:rPr lang="pl"/>
              <a:t>. Podstrona, na której mamy tylko i wyłącznie tekst oraz obrazki. Wzrok wędruje wtedy z góry na dół, bez zbędnego odrywania uwagi na boki.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