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Amatic SC"/>
      <p:regular r:id="rId39"/>
      <p:bold r:id="rId40"/>
    </p:embeddedFont>
    <p:embeddedFont>
      <p:font typeface="Source Code Pr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bold.fntdata"/><Relationship Id="rId20" Type="http://schemas.openxmlformats.org/officeDocument/2006/relationships/slide" Target="slides/slide15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7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6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maticSC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2cfea2fb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2cfea2fb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2cfea2fb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2cfea2fb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cfea2fb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2cfea2fb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2cfea2fb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2cfea2fb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2cfea2fb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2cfea2fb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cfea2fb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cfea2fb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2cfea2fb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2cfea2fb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2cfea2fb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2cfea2fb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2cfea2fb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2cfea2fb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2cfea2fb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2cfea2fb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2cfea2fb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2cfea2fb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2cfea2fb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2cfea2fb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2cfea2fb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2cfea2fb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2cfea2fb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2cfea2fb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cfea2fb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2cfea2fb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2cfea2fb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2cfea2fb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2cfea2fb7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2cfea2fb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3fadebb1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3fadebb1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3fadebb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3fadebb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3fadebb1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3fadebb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3fadebb1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3fadebb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2cfea2fb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2cfea2fb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3fadebb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3fadebb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3fadebb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3fadebb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3fadebb1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3fadebb1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2cfea2fb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2cfea2fb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2cfea2fb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2cfea2fb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2cfea2fb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2cfea2fb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2cfea2fb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2cfea2fb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2cfea2fb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2cfea2fb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2cfea2fb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2cfea2fb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2cfea2fb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2cfea2fb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77850" y="1948362"/>
            <a:ext cx="8520600" cy="12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FF0000"/>
                </a:solidFill>
              </a:rPr>
              <a:t>INF.03</a:t>
            </a:r>
            <a:r>
              <a:rPr lang="pl"/>
              <a:t>-01-22.01-SG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27825"/>
            <a:ext cx="8520600" cy="14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</a:rPr>
              <a:t>Tworzenie i administrowanie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</a:rPr>
              <a:t>stronami i aplikacjami internetowymi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</a:rPr>
              <a:t>oraz bazami dan</a:t>
            </a:r>
            <a:r>
              <a:rPr lang="pl" sz="2400"/>
              <a:t>ych</a:t>
            </a:r>
            <a:endParaRPr sz="38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938" y="397050"/>
            <a:ext cx="42005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Zawartość banera: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8675"/>
            <a:ext cx="85206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nagłówek pierwszego stopnia o treści: Witamy w restauracji “Wszystkie Smaki”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25" y="2479850"/>
            <a:ext cx="8449475" cy="10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Zawartość panelu lewego: 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666338"/>
            <a:ext cx="86901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obraz menu.jpg z tekstem alternatywnym o treści: „Nasze danie”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00" y="3144225"/>
            <a:ext cx="8417400" cy="10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Zawartość panelu prawego: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795575"/>
            <a:ext cx="8520600" cy="27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Nagłówek czwartego stopnia o treści: „U nas dobrze zjesz!”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0" y="2910152"/>
            <a:ext cx="7930276" cy="15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Zawartość panelu prawego: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Lista numerowana z trzema elementami: Obiady od 40 zł; Przekąski od 10 zł; Kolacje od 20 zł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538" y="2147900"/>
            <a:ext cx="6406925" cy="27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/>
          <p:nvPr/>
        </p:nvSpPr>
        <p:spPr>
          <a:xfrm>
            <a:off x="2081800" y="2827650"/>
            <a:ext cx="5490300" cy="174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Zawartość panelu dolnego: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601000"/>
            <a:ext cx="8520600" cy="29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Nagłówek drugiego stopnia o treści: „Zarezerwuj stolik on-line”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00" y="2688600"/>
            <a:ext cx="7875625" cy="14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Zawartość panelu dolnego: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313375"/>
            <a:ext cx="85206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Formularz zgodny z obrazem 2, wysyłający dane do pliku rezerwacja.php metodą bezpieczną, zawiera podpisy i pola: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„Data (format rrrr-mm-dd):”, poniżej pole edycyjne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59100"/>
            <a:ext cx="8316326" cy="8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Zawartość panelu dolnego: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440275"/>
            <a:ext cx="85206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Formularz zgodny z obrazem 2, wysyłający dane do pliku rezerwacja.php metodą bezpieczną, zawiera podpisy i pola: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„Ile osób?”, poniżej pole edycyjne typu numerycznego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75" y="3030550"/>
            <a:ext cx="8155175" cy="16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Zawartość panelu dolnego: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440275"/>
            <a:ext cx="85206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Formularz zgodny z obrazem 2, wysyłający dane do pliku rezerwacja.php metodą bezpieczną, zawiera podpisy i pola: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„Twój numer telefonu:”, poniżej pole edycyjne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25500"/>
            <a:ext cx="8055649" cy="7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Zawartość panelu dolnego: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440275"/>
            <a:ext cx="8520600" cy="15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Formularz zgodny z obrazem 2, wysyłający dane do pliku rezerwacja.php metodą bezpieczną, zawiera podpisy i pola: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Pole wyboru z napisem: „Zgadzam się na przetwarzanie moich danych osobowych”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25" y="3559175"/>
            <a:ext cx="7973251" cy="9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Zawartość panelu dolnego: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440275"/>
            <a:ext cx="8520600" cy="15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Formularz zgodny z obrazem 2, wysyłający dane do pliku rezerwacja.php metodą bezpieczną, zawiera podpisy i pola: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Przycisk „WYCZYŚĆ”, po jego wciśnięciu formularz jest czyszczony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Przycisk „REZERWUJ”, po jego wciśnięciu są wysyłane dane z formularza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88" y="3376675"/>
            <a:ext cx="8363224" cy="7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 egzaminacyjne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69400" y="1260500"/>
            <a:ext cx="8597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Wykonaj aplikację internetową restauracji. Wykorzystaj pakiet XAMPP oraz edytor tekstowy zaznaczający składnię.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Aby wykonać zadanie, zaloguj się na konto </a:t>
            </a:r>
            <a:r>
              <a:rPr b="1" lang="pl" sz="1800"/>
              <a:t>Egzamin</a:t>
            </a:r>
            <a:r>
              <a:rPr lang="pl" sz="1800"/>
              <a:t> bez hasła. Na pulpicie znajdziesz archiwum ZIP o nazwie zad1.zip zabezpieczone hasłem: </a:t>
            </a:r>
            <a:r>
              <a:rPr b="1" lang="pl" sz="1800"/>
              <a:t>Wykon@jTo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Archiwum należy rozpakować.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Po skończonej pracy wyniki zapisz w folderze utworzonym na pulpicie konta Egzamin. Jako nazwy folderu  użyj swojego numeru PESEL lub w przypadku jego braku, inny numer, którym został podpisany arkusz.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Rozpakowane pliki umieść w tym folderze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Zawartość stopki: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313375"/>
            <a:ext cx="85206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napis o treści: „Stronę internetową opracował: ”,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dalej wstawiony Twój numer PESEL, lub w przypadku jego braku, inny numer, którym został podpisany arkusz, numer powinien być zapisany pochyloną czcionką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56225"/>
            <a:ext cx="8544000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 CSS zawiera formatowanie:	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Całej strony: kolor tła #F6E5DC, krój czcionki Verdana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25" y="2609225"/>
            <a:ext cx="7963950" cy="18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 CSS zawiera formatowanie:	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Banera: kolor tła #2F180C, wyrównanie tekstu do środka, kolor czcionki khaki, wysokość 60 px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50" y="2204288"/>
            <a:ext cx="66198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 CSS zawiera formatowanie:	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651750"/>
            <a:ext cx="85206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Panelu lewego: szerokość 60%</a:t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2506250"/>
            <a:ext cx="44958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 CSS zawiera formatowanie:	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584075"/>
            <a:ext cx="85206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Panelu prawego: rozmiar czcionki 150%, marginesy wewnętrzne 70 px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675" y="2497825"/>
            <a:ext cx="45243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 CSS zawiera formatowanie:	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584075"/>
            <a:ext cx="85206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Panelu dolnego: kolor tła #D0B6A8, wyrównanie tekstu do środka, marginesy wewnętrzne 30 px</a:t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13" y="2421675"/>
            <a:ext cx="71913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 CSS zawiera formatowanie:	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584075"/>
            <a:ext cx="85206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Stopki: kolor tła #2F180C, kolor czcionki khaki, wysokość 60 px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25" y="2349225"/>
            <a:ext cx="64008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 CSS zawiera formatowanie:	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584075"/>
            <a:ext cx="85206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Obrazu: wysokość 350 px</a:t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450" y="2614850"/>
            <a:ext cx="46958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 CSS zawiera formatowanie:	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584075"/>
            <a:ext cx="85206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Obu przycisków: marginesy zewnętrzne 10 px, wewnętrzne 5 px, kolor tła #2F180C, kolor czcionki khaki</a:t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145" y="2442975"/>
            <a:ext cx="5875355" cy="2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Skrypt połączenia z bazą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tabeli 1 podano wybór funkcji PHP do obsługi bazy danych. Wymagania dotyczące skryptu: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Napisany w języku PHP, w pliku o nazwie rezerwacja.php</a:t>
            </a:r>
            <a:endParaRPr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825" y="2571750"/>
            <a:ext cx="6406275" cy="2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Witryna internetowa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625" y="1093850"/>
            <a:ext cx="5757763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Skrypt połączenia z bazą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Jest uruchamiany po wypełnieniu formularza i wciśnięciu przycisku REZERWUJ. Nie jest wymagane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sprawdzenie poprawności danych wpisanych w formularz</a:t>
            </a:r>
            <a:endParaRPr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59100"/>
            <a:ext cx="8316326" cy="8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2"/>
          <p:cNvSpPr/>
          <p:nvPr/>
        </p:nvSpPr>
        <p:spPr>
          <a:xfrm>
            <a:off x="1119525" y="3259100"/>
            <a:ext cx="5256300" cy="29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Skrypt połączenia z bazą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Wypisuje tekst „Dodano rezerwację do bazy”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Skrypt połączenia z bazą</a:t>
            </a:r>
            <a:endParaRPr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Łączy się z serwerem bazodanowym na </a:t>
            </a:r>
            <a:r>
              <a:rPr lang="pl">
                <a:solidFill>
                  <a:srgbClr val="FF0000"/>
                </a:solidFill>
              </a:rPr>
              <a:t>localhost</a:t>
            </a:r>
            <a:r>
              <a:rPr lang="pl"/>
              <a:t>, użytkownik </a:t>
            </a:r>
            <a:r>
              <a:rPr lang="pl">
                <a:solidFill>
                  <a:srgbClr val="FF0000"/>
                </a:solidFill>
              </a:rPr>
              <a:t>root</a:t>
            </a:r>
            <a:r>
              <a:rPr lang="pl"/>
              <a:t> </a:t>
            </a:r>
            <a:r>
              <a:rPr lang="pl">
                <a:solidFill>
                  <a:srgbClr val="FF0000"/>
                </a:solidFill>
              </a:rPr>
              <a:t>bez </a:t>
            </a:r>
            <a:r>
              <a:rPr lang="pl">
                <a:solidFill>
                  <a:srgbClr val="FF0000"/>
                </a:solidFill>
              </a:rPr>
              <a:t>hasła</a:t>
            </a:r>
            <a:r>
              <a:rPr lang="pl"/>
              <a:t>, baza danych o nazwie  </a:t>
            </a:r>
            <a:r>
              <a:rPr lang="pl">
                <a:solidFill>
                  <a:srgbClr val="FF0000"/>
                </a:solidFill>
              </a:rPr>
              <a:t>baza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Arkusz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https://arkusze.pl/zawodowy/inf03-2022-styczen-egzamin-zawodowy-praktyczny.pdf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Wymagania dotyczące witryny: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Nazwa pliku: restauracja.html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50" y="2061525"/>
            <a:ext cx="351262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088" y="2061525"/>
            <a:ext cx="41624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Zastosowany język HTML 5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719775" y="1677125"/>
            <a:ext cx="4568100" cy="318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100475" y="1228675"/>
            <a:ext cx="77319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Strona rozpoczyna się od: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900">
                <a:solidFill>
                  <a:srgbClr val="FF0000"/>
                </a:solidFill>
              </a:rPr>
              <a:t>&lt;!DOCTYPE html&gt;</a:t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900"/>
              <a:t>&lt;html&gt;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900"/>
              <a:t>	&lt;head&gt;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900"/>
              <a:t>		……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900"/>
              <a:t>	&lt;/head&gt;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900"/>
              <a:t>	&lt;/body&gt;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900"/>
              <a:t>		…..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900"/>
              <a:t>	&lt;/body&gt;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900"/>
              <a:t>&lt;/html&gt;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Zastosowany właściwy standard kodowania polskich znaków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000" y="1228675"/>
            <a:ext cx="5845651" cy="36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2733200" y="2243925"/>
            <a:ext cx="4407600" cy="39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880"/>
              <a:t>Tytuł strony widoczny na karcie przeglądarki: „Restauracja Wszystkie Smaki”</a:t>
            </a:r>
            <a:endParaRPr sz="278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600" y="1256460"/>
            <a:ext cx="6680099" cy="171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600" y="3140125"/>
            <a:ext cx="6680106" cy="17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2107200" y="2373000"/>
            <a:ext cx="5747400" cy="33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92850"/>
            <a:ext cx="85206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080"/>
              <a:t>Arkusz stylów w pliku o nazwie styl_1.css </a:t>
            </a:r>
            <a:endParaRPr sz="3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080"/>
              <a:t>prawidłowo połączony z kodem strony</a:t>
            </a:r>
            <a:endParaRPr sz="308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1200"/>
            <a:ext cx="8368651" cy="17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779025" y="3142825"/>
            <a:ext cx="7901400" cy="43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strony na bloki: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8675"/>
            <a:ext cx="3901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baner, panele lewy i prawy, dolny, stopka.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Podział zrealizowany za pomocą znaczników sekcji tak, aby układ bloków strony po uruchomieniu w przeglądarce, był zgodny </a:t>
            </a:r>
            <a:br>
              <a:rPr lang="pl"/>
            </a:br>
            <a:r>
              <a:rPr lang="pl"/>
              <a:t>z Obrazem 2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575" y="789425"/>
            <a:ext cx="3809417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