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dc1edd1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dc1edd1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dc1edd1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dc1edd1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c53400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c53400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dc1edd1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dc1edd1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c53400e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c53400e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c53400e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c53400e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c53400e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c53400e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c53400e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c53400e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c53400e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c53400e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c53400e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c53400e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3a53b96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3a53b96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c53400e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c53400e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dc1edd1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dc1edd1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dc1edd1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dc1edd1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dc1edd1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dc1edd1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dc1edd1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dc1edd1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3a53b9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3a53b9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3a53b9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3a53b9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796324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796324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963242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7963242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c37265cee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4c37265cee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7963242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7963242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dc1edd1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dc1edd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x-2023-oct-se-best-practices/ink_limiting/sett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Three Hours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(Leveraging GitHub)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 branches…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Protects the code base from incomplete, buggy or untested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you to easily try things/prototype approaches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Automates easy merges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(You still need to manually complete merges when two people have changed the same file in incompatible ways.)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new branch: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branch &lt;branchname&gt;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list existing branches: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branch -l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switch to an existing branch: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checkout &lt;branchname&gt;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create a new branch and switch to it: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checkout -b &lt;branchname&gt;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lots of different ways to use git branches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work on a large project, someone has probably already decided how it will use branches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not, ask these questions: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there currently any users of the code?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different people separately working on new features or capabilities?</a:t>
            </a:r>
            <a:endParaRPr/>
          </a:p>
        </p:txBody>
      </p:sp>
      <p:sp>
        <p:nvSpPr>
          <p:cNvPr id="242" name="Google Shape;242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are current users, you need a development branch, typically named “develop”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different people are working separately, each needs to create and use a “feature branch”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best to use a GitHub “Pull Request” (PR) to control the merging back into “develop” and “main”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control over the quality of code being merged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require reviews and passage of testing (stay tuned) before merge is allowed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Workflow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1955650" y="306475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1323675" y="374050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187350" y="374050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6499850" y="306475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d3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87000" y="3841900"/>
            <a:ext cx="628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295425" y="3166150"/>
            <a:ext cx="86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4008525" y="306475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04700" y="2431600"/>
            <a:ext cx="1192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my_feature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25"/>
          <p:cNvCxnSpPr>
            <a:stCxn id="249" idx="6"/>
            <a:endCxn id="250" idx="2"/>
          </p:cNvCxnSpPr>
          <p:nvPr/>
        </p:nvCxnSpPr>
        <p:spPr>
          <a:xfrm>
            <a:off x="1951875" y="4054600"/>
            <a:ext cx="523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5"/>
          <p:cNvSpPr/>
          <p:nvPr/>
        </p:nvSpPr>
        <p:spPr>
          <a:xfrm>
            <a:off x="2986925" y="2367125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f1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4643325" y="2367125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f2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25"/>
          <p:cNvCxnSpPr>
            <a:stCxn id="257" idx="6"/>
            <a:endCxn id="258" idx="2"/>
          </p:cNvCxnSpPr>
          <p:nvPr/>
        </p:nvCxnSpPr>
        <p:spPr>
          <a:xfrm>
            <a:off x="3615125" y="2681225"/>
            <a:ext cx="10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5"/>
          <p:cNvSpPr txBox="1"/>
          <p:nvPr/>
        </p:nvSpPr>
        <p:spPr>
          <a:xfrm>
            <a:off x="130875" y="1697050"/>
            <a:ext cx="1192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_feature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2986925" y="162505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g1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25"/>
          <p:cNvCxnSpPr>
            <a:stCxn id="249" idx="7"/>
            <a:endCxn id="248" idx="3"/>
          </p:cNvCxnSpPr>
          <p:nvPr/>
        </p:nvCxnSpPr>
        <p:spPr>
          <a:xfrm flipH="1" rot="10800000">
            <a:off x="1859877" y="3600898"/>
            <a:ext cx="1878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5"/>
          <p:cNvCxnSpPr>
            <a:stCxn id="248" idx="7"/>
            <a:endCxn id="257" idx="2"/>
          </p:cNvCxnSpPr>
          <p:nvPr/>
        </p:nvCxnSpPr>
        <p:spPr>
          <a:xfrm flipH="1" rot="10800000">
            <a:off x="2491852" y="2681248"/>
            <a:ext cx="4950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5"/>
          <p:cNvCxnSpPr>
            <a:stCxn id="248" idx="7"/>
            <a:endCxn id="261" idx="3"/>
          </p:cNvCxnSpPr>
          <p:nvPr/>
        </p:nvCxnSpPr>
        <p:spPr>
          <a:xfrm flipH="1" rot="10800000">
            <a:off x="2491852" y="2161348"/>
            <a:ext cx="5871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5"/>
          <p:cNvCxnSpPr>
            <a:stCxn id="261" idx="5"/>
            <a:endCxn id="254" idx="1"/>
          </p:cNvCxnSpPr>
          <p:nvPr/>
        </p:nvCxnSpPr>
        <p:spPr>
          <a:xfrm>
            <a:off x="3523127" y="2161252"/>
            <a:ext cx="5775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5"/>
          <p:cNvCxnSpPr>
            <a:stCxn id="248" idx="6"/>
            <a:endCxn id="254" idx="2"/>
          </p:cNvCxnSpPr>
          <p:nvPr/>
        </p:nvCxnSpPr>
        <p:spPr>
          <a:xfrm>
            <a:off x="2583850" y="3378850"/>
            <a:ext cx="14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5"/>
          <p:cNvSpPr/>
          <p:nvPr/>
        </p:nvSpPr>
        <p:spPr>
          <a:xfrm>
            <a:off x="5788450" y="2344950"/>
            <a:ext cx="628200" cy="62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f3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8" name="Google Shape;268;p25"/>
          <p:cNvCxnSpPr>
            <a:stCxn id="254" idx="7"/>
            <a:endCxn id="258" idx="3"/>
          </p:cNvCxnSpPr>
          <p:nvPr/>
        </p:nvCxnSpPr>
        <p:spPr>
          <a:xfrm flipH="1" rot="10800000">
            <a:off x="4544727" y="2903248"/>
            <a:ext cx="1905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5"/>
          <p:cNvCxnSpPr>
            <a:stCxn id="258" idx="6"/>
            <a:endCxn id="267" idx="2"/>
          </p:cNvCxnSpPr>
          <p:nvPr/>
        </p:nvCxnSpPr>
        <p:spPr>
          <a:xfrm flipH="1" rot="10800000">
            <a:off x="5271525" y="2659025"/>
            <a:ext cx="5169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>
            <a:stCxn id="254" idx="6"/>
            <a:endCxn id="251" idx="2"/>
          </p:cNvCxnSpPr>
          <p:nvPr/>
        </p:nvCxnSpPr>
        <p:spPr>
          <a:xfrm>
            <a:off x="4636725" y="3378850"/>
            <a:ext cx="18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>
            <a:stCxn id="267" idx="5"/>
            <a:endCxn id="251" idx="1"/>
          </p:cNvCxnSpPr>
          <p:nvPr/>
        </p:nvCxnSpPr>
        <p:spPr>
          <a:xfrm>
            <a:off x="6324652" y="2881152"/>
            <a:ext cx="2673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stCxn id="251" idx="5"/>
            <a:endCxn id="250" idx="1"/>
          </p:cNvCxnSpPr>
          <p:nvPr/>
        </p:nvCxnSpPr>
        <p:spPr>
          <a:xfrm>
            <a:off x="7036052" y="3600952"/>
            <a:ext cx="2433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5"/>
          <p:cNvSpPr txBox="1"/>
          <p:nvPr/>
        </p:nvSpPr>
        <p:spPr>
          <a:xfrm>
            <a:off x="1502875" y="2468525"/>
            <a:ext cx="119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(checkouts)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3502300" y="2033800"/>
            <a:ext cx="1349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(pull request)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4269688" y="2944163"/>
            <a:ext cx="1349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(merge)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6273975" y="2706300"/>
            <a:ext cx="1349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(pull request)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7036050" y="3380450"/>
            <a:ext cx="1349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(pull request)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p25"/>
          <p:cNvCxnSpPr>
            <a:stCxn id="250" idx="6"/>
          </p:cNvCxnSpPr>
          <p:nvPr/>
        </p:nvCxnSpPr>
        <p:spPr>
          <a:xfrm>
            <a:off x="7815550" y="4054600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Construction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(Code Reviews and Pair Programming)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 and Testing are </a:t>
            </a:r>
            <a:r>
              <a:rPr b="1" i="1" lang="en"/>
              <a:t>not</a:t>
            </a:r>
            <a:r>
              <a:rPr lang="en"/>
              <a:t> the best ways to find software defects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Design- and code-reviews are </a:t>
            </a:r>
            <a:r>
              <a:rPr b="1" i="1" lang="en"/>
              <a:t>much</a:t>
            </a:r>
            <a:r>
              <a:rPr lang="en"/>
              <a:t> better!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called </a:t>
            </a:r>
            <a:r>
              <a:rPr b="1" i="1" lang="en"/>
              <a:t>collaborative construction techniques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widely-used techniques: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reviews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Pair Programming</a:t>
            </a:r>
            <a:endParaRPr/>
          </a:p>
        </p:txBody>
      </p:sp>
      <p:sp>
        <p:nvSpPr>
          <p:cNvPr id="285" name="Google Shape;285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benefits beyond finding defects::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Peer-pressure to maintain high 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Facilitates knowledge transfer among teammates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more people understand how the project’s code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Fosters healthy team dynamics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reduces feelings of “my code” increases feelings of “our code”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Categories: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Formal Review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Advanced preparation expected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follow standardized checklist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led by someone other than the author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Walkthrough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Generally author-led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only review changes (“diffs”)</a:t>
            </a:r>
            <a:endParaRPr/>
          </a:p>
        </p:txBody>
      </p:sp>
      <p:sp>
        <p:nvSpPr>
          <p:cNvPr id="292" name="Google Shape;292;p27"/>
          <p:cNvSpPr txBox="1"/>
          <p:nvPr>
            <p:ph idx="2" type="body"/>
          </p:nvPr>
        </p:nvSpPr>
        <p:spPr>
          <a:xfrm>
            <a:off x="4933225" y="1567550"/>
            <a:ext cx="354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(Google):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Design: well-designed and appropriate?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Functionality: behaves as user expects?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Complexity: could it be simpler?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Tests: correct and well-designed?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Naming: clear and useful?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Comments: clear and useful?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Style: follow the style guide?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Documentation: updated?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Courteous and respectful feedback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Objective, constructive, neutral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Critique the code, not the programmer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questions, seek understanding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Maybe there’s a good reason it was done that 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 clearly and completely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305" name="Google Shape;305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developers work actively together to write the code: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i="1" lang="en"/>
              <a:t>Driver</a:t>
            </a:r>
            <a:r>
              <a:rPr lang="en"/>
              <a:t> actually controls the keyboard and writes the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i="1" lang="en"/>
              <a:t>Navigator</a:t>
            </a:r>
            <a:r>
              <a:rPr lang="en"/>
              <a:t> observes what the driver is doing, asks questions, evaluates the work, pointing out potential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Periodically, at reasonable points, they exchange roles</a:t>
            </a:r>
            <a:endParaRPr/>
          </a:p>
        </p:txBody>
      </p:sp>
      <p:sp>
        <p:nvSpPr>
          <p:cNvPr id="306" name="Google Shape;306;p29"/>
          <p:cNvSpPr txBox="1"/>
          <p:nvPr>
            <p:ph idx="2" type="body"/>
          </p:nvPr>
        </p:nvSpPr>
        <p:spPr>
          <a:xfrm>
            <a:off x="4933225" y="1567550"/>
            <a:ext cx="353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opportunity to find defects at the earliest possible moment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longer a defect  goes undetected, the </a:t>
            </a:r>
            <a:r>
              <a:rPr lang="en"/>
              <a:t>more costly it is to fix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Particularly good when the two bring complementary expertise, e.g. scientist and software engineer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to produce higher-quality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satisfaction and team dynamics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people prefer working on things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productivity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Guidance</a:t>
            </a:r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Drivers: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 design approach options up front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“Think out loud” as you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Invite comment and discussion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writing, spend time brainstorming how to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up the “steering wheel” at suitable points</a:t>
            </a:r>
            <a:endParaRPr/>
          </a:p>
        </p:txBody>
      </p:sp>
      <p:sp>
        <p:nvSpPr>
          <p:cNvPr id="313" name="Google Shape;313;p3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Navigators: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see a possible issue, mention it!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the bigger picture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code’s control flow handle all possibilities correctly?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code fully satisfy the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Feel free to suggest structural/style improvements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 nit-picking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Collaborative Construction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code analysis tools for Python: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flake8 - coding style checking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pylint - coding style and linting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black - coding style enforcement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mypy - check Python code against type annotations</a:t>
            </a:r>
            <a:endParaRPr/>
          </a:p>
        </p:txBody>
      </p:sp>
      <p:sp>
        <p:nvSpPr>
          <p:cNvPr id="320" name="Google Shape;320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Remote (or Local) collaboration: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VSCode users: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Live Share extension from Microsoft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PyCharm (and other JetBrains IDE) users: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With Me plug-in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Generic: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Zoom (or equivalent) shared desktop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#2: Pair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(30 minutes)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teams: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Pair-program the first “must have” task you previously identified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the second “must have” if time permits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supplied you with a set of tests in test_inklimit.py  that should pass if you are successful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“pytest” from the terminal in your working directory</a:t>
            </a:r>
            <a:endParaRPr/>
          </a:p>
        </p:txBody>
      </p:sp>
      <p:sp>
        <p:nvSpPr>
          <p:cNvPr id="327" name="Google Shape;327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 about ink limiting: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image data in balloons.tiff is 2832 by 4256 pixels, where each pixel is 4 values (cyan, magenta, yellow and black)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array shape is (2832, 4256, 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reduce them proportionally to get under the ink limit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“Undercolor removal” (UCR) refers to the idea that equal values of C, M &amp; Y can be replaced by an equivalent value of black (K)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 degree in “Engineering and Applied Science” from Caltech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Computer Science degree existed yet!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Spent 40 years in industry (primarily at Xerox) in research and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 project with 3 software engineers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project – 10 million lines of code, of which my group was responsible for over 3 million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prototype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Sr. Software Engineer at Caltech’s Schmidt Academy for Software Engineering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SASE is an experiment intended to address the fact that much of the software developed  for research is written by people with little or no CS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take recent graduates with CS degrees and strong STEM background, and embed them in research labs at Caltech who submit project proposals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mentor half the cohort, and work on a project myself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Wide variety of projects; I’ve worked on astronomy, neuroscience and applied physics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Including one with Ann Kennedy, </a:t>
            </a:r>
            <a:r>
              <a:rPr lang="en"/>
              <a:t>which</a:t>
            </a:r>
            <a:r>
              <a:rPr lang="en"/>
              <a:t> is why I’m 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#3: Code Review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one (or two) other pairs: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which pair’s code you will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a quick code walkthrough, focusing on the differences from the version you started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 the teams approach the task in similar ways?</a:t>
            </a:r>
            <a:endParaRPr/>
          </a:p>
        </p:txBody>
      </p:sp>
      <p:sp>
        <p:nvSpPr>
          <p:cNvPr id="334" name="Google Shape;334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time: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running flake8 and mypy on your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sure that capabilities that once worked continue to work in the face of continued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sure that a capability does what it’s designed to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sure that an operation takes no more time than it’s supposed to take</a:t>
            </a:r>
            <a:endParaRPr/>
          </a:p>
        </p:txBody>
      </p:sp>
      <p:sp>
        <p:nvSpPr>
          <p:cNvPr id="341" name="Google Shape;341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Scope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a capabilities of a single module in isolation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Should be fast and as thorough as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cross-module interactions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Fewer in number, take longer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require simulations of external resources, e.g.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End-to-end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complete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Few in number, take longer yet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(2)</a:t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Aim to make tests easy to construct and run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Centered around “assertions”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python, pytest and unittest frameworks are commonly used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Different, but mutually compatible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you’re just starting, I recommend pytest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“test_&lt;module&gt;.py for each module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pytest will automatically run all functions named test_*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setup and teardown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write separate functions that are used by several tests, e.g. set up and substitutes for external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test_inklimit.py in your repo as an example of unit and end-to-end tests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Automation in GitHub</a:t>
            </a:r>
            <a:endParaRPr/>
          </a:p>
        </p:txBody>
      </p:sp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automatically do a number of useful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Packaging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Creation of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“trigger”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Pull Request,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Runs a configured script written in 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runs on GitHub’s servers by default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Servers for Linux, Windows and MacOS are available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configured to run on your own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are reported in a Dashboard and e-mailed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#4: Set up automated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 minutes)</a:t>
            </a:r>
            <a:endParaRPr/>
          </a:p>
        </p:txBody>
      </p:sp>
      <p:sp>
        <p:nvSpPr>
          <p:cNvPr id="360" name="Google Shape;360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your tests locally…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pytest, if you haven’t already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pip install pytest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pytest on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tests should pass ;-)</a:t>
            </a:r>
            <a:endParaRPr/>
          </a:p>
        </p:txBody>
      </p:sp>
      <p:sp>
        <p:nvSpPr>
          <p:cNvPr id="361" name="Google Shape;361;p3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 GitHub Action to run testing…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GitHub for your repo, select Actions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 the “Python Application” template and click “Configure”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 </a:t>
            </a:r>
            <a:r>
              <a:rPr lang="en"/>
              <a:t>through the script and note: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Triggered by Pull Request or Push to the “main” branch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Runs tests on ubuntu (Linux)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Runs  the flake8 linter and pytest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Click “Commit Changes…” on upper right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the commit was to the main branch, it triggered a test run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Click on Actions again to monitor the automated test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account and basic familiarity with git and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to GitHub C</a:t>
            </a:r>
            <a:r>
              <a:rPr lang="en"/>
              <a:t>lassroom jax-2023-oct-se-best-practices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(Hopefully these were done before this week!)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three hours you will have…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basic understanding of Agile software engineering principles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Captured  SW requirements using GH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Prioritized what to work on next using MoSCoW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git branches to organize SW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GH Pull Requests to coordinate adding new capabilities to  the main branch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Understood the value of and participated in a </a:t>
            </a:r>
            <a:r>
              <a:rPr lang="en"/>
              <a:t>Code Review and Pair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“linting” and testing using GitHub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Gotten to dinner on time!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of Software Development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[Most of] the phases of software development:</a:t>
            </a:r>
            <a:endParaRPr sz="1400"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software requirements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design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testing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documentation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Release/deploy the software to the</a:t>
            </a:r>
            <a:br>
              <a:rPr lang="en"/>
            </a:br>
            <a:r>
              <a:rPr lang="en"/>
              <a:t>customer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Ongoing maintenance</a:t>
            </a:r>
            <a:endParaRPr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phases can be mixed, or (sometimes) reordered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between requirements and design is often blurry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Implementation, testing and user docs often proceed concurrently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Driven Development (TDD): Tests are written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Agile?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eliminate waste wherever possible, especially </a:t>
            </a:r>
            <a:r>
              <a:rPr b="1" i="1" lang="en"/>
              <a:t>changing requirements or plans</a:t>
            </a:r>
            <a:endParaRPr b="1"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especially true for research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work incrementally, in “iterations” (aka “sprints”)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Decide what is essential for the next iteration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 the new feature(s)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Develop, test and document the new feature(s)</a:t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an Agile project: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visioning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are the goals of this project?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 requirements as User Stories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“As a User, I can visualize differences in my data before and after processing”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“As an Administrator, I can add access to a new User”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development 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Interaction with “stakeholders” early and often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Agile vs. Waterfall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Agile does requirements gathering and design incrementally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Overall, may be more costly than a well-executed waterfall approach, </a:t>
            </a:r>
            <a:r>
              <a:rPr i="1" lang="en"/>
              <a:t>as long as requirements and design don’t change!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rot="10800000">
            <a:off x="1752600" y="2390775"/>
            <a:ext cx="0" cy="240030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1752600" y="4800600"/>
            <a:ext cx="6370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82" name="Google Shape;182;p20"/>
          <p:cNvSpPr/>
          <p:nvPr/>
        </p:nvSpPr>
        <p:spPr>
          <a:xfrm>
            <a:off x="1774373" y="3184192"/>
            <a:ext cx="1223321" cy="1622123"/>
          </a:xfrm>
          <a:custGeom>
            <a:rect b="b" l="l" r="r" t="t"/>
            <a:pathLst>
              <a:path extrusionOk="0" h="2162831" w="1631094">
                <a:moveTo>
                  <a:pt x="0" y="2150474"/>
                </a:moveTo>
                <a:cubicBezTo>
                  <a:pt x="147251" y="1155755"/>
                  <a:pt x="150341" y="595582"/>
                  <a:pt x="345990" y="272247"/>
                </a:cubicBezTo>
                <a:cubicBezTo>
                  <a:pt x="541639" y="-51088"/>
                  <a:pt x="959708" y="-104633"/>
                  <a:pt x="1173892" y="210464"/>
                </a:cubicBezTo>
                <a:cubicBezTo>
                  <a:pt x="1388076" y="525561"/>
                  <a:pt x="1398374" y="1736522"/>
                  <a:pt x="1631094" y="2162831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2664062" y="3189125"/>
            <a:ext cx="1223318" cy="1605748"/>
          </a:xfrm>
          <a:custGeom>
            <a:rect b="b" l="l" r="r" t="t"/>
            <a:pathLst>
              <a:path extrusionOk="0" h="2230205" w="1631090">
                <a:moveTo>
                  <a:pt x="0" y="2230205"/>
                </a:moveTo>
                <a:cubicBezTo>
                  <a:pt x="154460" y="1696804"/>
                  <a:pt x="175055" y="599113"/>
                  <a:pt x="383060" y="265480"/>
                </a:cubicBezTo>
                <a:cubicBezTo>
                  <a:pt x="591065" y="-68153"/>
                  <a:pt x="1040027" y="-94927"/>
                  <a:pt x="1248032" y="228408"/>
                </a:cubicBezTo>
                <a:cubicBezTo>
                  <a:pt x="1456037" y="551743"/>
                  <a:pt x="1425143" y="1824490"/>
                  <a:pt x="1631090" y="2205491"/>
                </a:cubicBezTo>
              </a:path>
            </a:pathLst>
          </a:cu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 rot="-5400000">
            <a:off x="1137450" y="3322725"/>
            <a:ext cx="638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Effort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3886200" y="4800600"/>
            <a:ext cx="157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Lifetime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704475" y="2547550"/>
            <a:ext cx="1243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(waterfall)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827350" y="2547550"/>
            <a:ext cx="93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(waterfall)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188" name="Google Shape;188;p20"/>
          <p:cNvGrpSpPr/>
          <p:nvPr/>
        </p:nvGrpSpPr>
        <p:grpSpPr>
          <a:xfrm>
            <a:off x="298250" y="3932075"/>
            <a:ext cx="7569550" cy="915750"/>
            <a:chOff x="194267" y="5181600"/>
            <a:chExt cx="10092733" cy="1221000"/>
          </a:xfrm>
        </p:grpSpPr>
        <p:grpSp>
          <p:nvGrpSpPr>
            <p:cNvPr id="189" name="Google Shape;189;p20"/>
            <p:cNvGrpSpPr/>
            <p:nvPr/>
          </p:nvGrpSpPr>
          <p:grpSpPr>
            <a:xfrm>
              <a:off x="2162432" y="5393626"/>
              <a:ext cx="7819768" cy="961964"/>
              <a:chOff x="2162432" y="5393626"/>
              <a:chExt cx="7819768" cy="961964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2162432" y="5393626"/>
                <a:ext cx="1013254" cy="9453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38100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46482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54864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63246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71628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80010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88392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9677400" y="6096000"/>
                <a:ext cx="304800" cy="259590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20"/>
            <p:cNvSpPr/>
            <p:nvPr/>
          </p:nvSpPr>
          <p:spPr>
            <a:xfrm rot="5400000">
              <a:off x="6553200" y="5334000"/>
              <a:ext cx="304800" cy="762000"/>
            </a:xfrm>
            <a:prstGeom prst="leftBrace">
              <a:avLst>
                <a:gd fmla="val 21306" name="adj1"/>
                <a:gd fmla="val 50000" name="adj2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6794100" y="5181600"/>
              <a:ext cx="15117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iterations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194267" y="5448300"/>
              <a:ext cx="18597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design (agile)</a:t>
              </a:r>
              <a:endParaRPr sz="1100">
                <a:solidFill>
                  <a:schemeClr val="lt1"/>
                </a:solidFill>
              </a:endParaRPr>
            </a:p>
          </p:txBody>
        </p:sp>
        <p:grpSp>
          <p:nvGrpSpPr>
            <p:cNvPr id="202" name="Google Shape;202;p20"/>
            <p:cNvGrpSpPr/>
            <p:nvPr/>
          </p:nvGrpSpPr>
          <p:grpSpPr>
            <a:xfrm>
              <a:off x="2743200" y="5867400"/>
              <a:ext cx="7543800" cy="504764"/>
              <a:chOff x="2743200" y="5867400"/>
              <a:chExt cx="7543800" cy="504764"/>
            </a:xfrm>
          </p:grpSpPr>
          <p:sp>
            <p:nvSpPr>
              <p:cNvPr id="203" name="Google Shape;203;p20"/>
              <p:cNvSpPr/>
              <p:nvPr/>
            </p:nvSpPr>
            <p:spPr>
              <a:xfrm>
                <a:off x="2743200" y="5867400"/>
                <a:ext cx="691978" cy="475197"/>
              </a:xfrm>
              <a:custGeom>
                <a:rect b="b" l="l" r="r" t="t"/>
                <a:pathLst>
                  <a:path extrusionOk="0" h="920229" w="1260938">
                    <a:moveTo>
                      <a:pt x="0" y="907090"/>
                    </a:moveTo>
                    <a:cubicBezTo>
                      <a:pt x="75170" y="558011"/>
                      <a:pt x="150341" y="208933"/>
                      <a:pt x="271849" y="79187"/>
                    </a:cubicBezTo>
                    <a:cubicBezTo>
                      <a:pt x="393357" y="-50559"/>
                      <a:pt x="564201" y="-11560"/>
                      <a:pt x="729049" y="128614"/>
                    </a:cubicBezTo>
                    <a:cubicBezTo>
                      <a:pt x="893897" y="268788"/>
                      <a:pt x="932936" y="728113"/>
                      <a:pt x="1260938" y="92023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38862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47244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55626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64008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72390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0772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89154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9753600" y="6096000"/>
                <a:ext cx="533400" cy="276164"/>
              </a:xfrm>
              <a:custGeom>
                <a:rect b="b" l="l" r="r" t="t"/>
                <a:pathLst>
                  <a:path extrusionOk="0" h="945390" w="1013254">
                    <a:moveTo>
                      <a:pt x="0" y="908320"/>
                    </a:moveTo>
                    <a:cubicBezTo>
                      <a:pt x="75170" y="559241"/>
                      <a:pt x="150341" y="210163"/>
                      <a:pt x="271849" y="80417"/>
                    </a:cubicBezTo>
                    <a:cubicBezTo>
                      <a:pt x="393357" y="-49329"/>
                      <a:pt x="605482" y="-14318"/>
                      <a:pt x="729049" y="129844"/>
                    </a:cubicBezTo>
                    <a:cubicBezTo>
                      <a:pt x="852617" y="274006"/>
                      <a:pt x="932935" y="609698"/>
                      <a:pt x="1013254" y="945390"/>
                    </a:cubicBezTo>
                  </a:path>
                </a:pathLst>
              </a:custGeom>
              <a:noFill/>
              <a:ln cap="flat" cmpd="sng" w="254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Google Shape;212;p20"/>
            <p:cNvSpPr/>
            <p:nvPr/>
          </p:nvSpPr>
          <p:spPr>
            <a:xfrm rot="5400000">
              <a:off x="7391400" y="5334000"/>
              <a:ext cx="304800" cy="762000"/>
            </a:xfrm>
            <a:prstGeom prst="leftBrace">
              <a:avLst>
                <a:gd fmla="val 21306" name="adj1"/>
                <a:gd fmla="val 50000" name="adj2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rot="5400000">
              <a:off x="8229600" y="5334000"/>
              <a:ext cx="304800" cy="762000"/>
            </a:xfrm>
            <a:prstGeom prst="leftBrace">
              <a:avLst>
                <a:gd fmla="val 21306" name="adj1"/>
                <a:gd fmla="val 50000" name="adj2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an Iteration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2-4 weeks, depending on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Planning Meeting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more than one hour per week of development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“Groom” backlog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“MoSCoW” rating to choose which new work to undertake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Flesh out approach/design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Capture more detailed tasks as GitHub Issues</a:t>
            </a:r>
            <a:endParaRPr/>
          </a:p>
        </p:txBody>
      </p:sp>
      <p:sp>
        <p:nvSpPr>
          <p:cNvPr id="221" name="Google Shape;221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Phase</a:t>
            </a:r>
            <a:endParaRPr/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software engineer (or pair):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Selects a suitable task to work on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Creates a feature branch in git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Develops, debugs and tests the new code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Commits the code to the branch and pushes the branch to the repo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Opens a “Pull Request” to merge in the new code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“Must Haves” first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18181"/>
              <a:buChar char="●"/>
            </a:pPr>
            <a:r>
              <a:rPr lang="en" sz="1100"/>
              <a:t>“Should Haves” if time permits</a:t>
            </a:r>
            <a:endParaRPr sz="1100"/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Status reporting</a:t>
            </a:r>
            <a:endParaRPr sz="1100"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1 - 3 times per week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Short meeting (“Stand-up”)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was done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is planned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Barriers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Post-Iteration Review</a:t>
            </a:r>
            <a:endParaRPr/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went well/badly/lessons learned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Often combined with Planning Meeting for next iteration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#1: </a:t>
            </a:r>
            <a:r>
              <a:rPr lang="en"/>
              <a:t>Iteration</a:t>
            </a:r>
            <a:r>
              <a:rPr lang="en"/>
              <a:t> Planning Meeting (15 min)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haven’t </a:t>
            </a:r>
            <a:r>
              <a:rPr lang="en"/>
              <a:t>already</a:t>
            </a:r>
            <a:r>
              <a:rPr lang="en"/>
              <a:t>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Pair up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Clone the repo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https://github.com/jax-2023-oct-se-best-practices/ink_limiting/settings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Install the required python modules: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pip install -r requirements.txt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Planning Meeting: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“MoSCoW” issue labels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an Issue for each project requirement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a quick look at the existing code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Rank Issues using MoSCoW</a:t>
            </a:r>
            <a:endParaRPr/>
          </a:p>
        </p:txBody>
      </p:sp>
      <p:sp>
        <p:nvSpPr>
          <p:cNvPr id="228" name="Google Shape;228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</a:t>
            </a:r>
            <a:endParaRPr/>
          </a:p>
          <a:p>
            <a:pPr indent="-311150" lvl="0" marL="457200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can limit the ink in TIFF files from a command 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can process multiple files in a batch from a GUI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can select between proportional and undercolor removal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can before and after preview images  side by 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user, I don’t have to wait longer than 5 seconds for a typical image to process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