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F23E0-4FB7-4DFA-BA86-1D03E5E646CC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FE57-E321-42C2-9303-A6ACC2B82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FE57-E321-42C2-9303-A6ACC2B8232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CÂNCER DE PRÓSTATA - ESTÁGIO C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6781800" cy="5105400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Projeto Semestral de Inteligência Artificial</a:t>
            </a:r>
          </a:p>
          <a:p>
            <a:endParaRPr lang="pt-BR" sz="3000" dirty="0" smtClean="0"/>
          </a:p>
          <a:p>
            <a:r>
              <a:rPr lang="pt-BR" sz="2800" dirty="0" smtClean="0"/>
              <a:t>Prof. Me Leonardo Villani</a:t>
            </a:r>
          </a:p>
          <a:p>
            <a:endParaRPr lang="pt-BR" sz="3000" dirty="0" smtClean="0"/>
          </a:p>
          <a:p>
            <a:endParaRPr lang="pt-BR" sz="3000" dirty="0" smtClean="0"/>
          </a:p>
          <a:p>
            <a:endParaRPr lang="pt-BR" sz="3000" dirty="0" smtClean="0"/>
          </a:p>
          <a:p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>Carlos Henrique S. F Menezes</a:t>
            </a:r>
          </a:p>
          <a:p>
            <a:r>
              <a:rPr lang="pt-BR" sz="3000" dirty="0" smtClean="0"/>
              <a:t>Nicholas G. Teixeira</a:t>
            </a:r>
            <a:endParaRPr lang="en-US" sz="3000" dirty="0"/>
          </a:p>
        </p:txBody>
      </p:sp>
      <p:pic>
        <p:nvPicPr>
          <p:cNvPr id="1026" name="Picture 2" descr="http://www.fatecpg.com.br/Imagens%20Gerais/logotipo-fatec-p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975" y="3886200"/>
            <a:ext cx="2587625" cy="964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Agora apresentaremos a aplicação que desenvolvemos para avaliar os classificadores escolhidos que são o </a:t>
            </a:r>
            <a:r>
              <a:rPr lang="pt-BR" sz="2800" b="1" dirty="0" smtClean="0"/>
              <a:t>KNN</a:t>
            </a:r>
            <a:r>
              <a:rPr lang="pt-BR" sz="2800" dirty="0" smtClean="0"/>
              <a:t>, </a:t>
            </a:r>
            <a:r>
              <a:rPr lang="pt-BR" sz="2800" dirty="0" smtClean="0"/>
              <a:t>o </a:t>
            </a:r>
            <a:r>
              <a:rPr lang="pt-BR" sz="2800" b="1" dirty="0" smtClean="0"/>
              <a:t>Vizinho mais </a:t>
            </a:r>
            <a:r>
              <a:rPr lang="pt-BR" sz="2800" b="1" dirty="0" smtClean="0"/>
              <a:t>próximo </a:t>
            </a:r>
            <a:r>
              <a:rPr lang="pt-BR" sz="2800" dirty="0" smtClean="0"/>
              <a:t>e uma experiência com a </a:t>
            </a:r>
            <a:r>
              <a:rPr lang="pt-BR" sz="2800" b="1" dirty="0" smtClean="0"/>
              <a:t>Árvore de Decisão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4.bp.blogspot.com/-K7lNTh0myaM/U6QSU1_Pa0I/AAAAAAAARrc/5As9hXV8u8o/s1600/tomc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657600"/>
            <a:ext cx="1981200" cy="1981200"/>
          </a:xfrm>
          <a:prstGeom prst="rect">
            <a:avLst/>
          </a:prstGeom>
          <a:noFill/>
        </p:spPr>
      </p:pic>
      <p:pic>
        <p:nvPicPr>
          <p:cNvPr id="2052" name="Picture 4" descr="http://www.team23.co.uk/media/1025/jav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429000"/>
            <a:ext cx="2057400" cy="2057400"/>
          </a:xfrm>
          <a:prstGeom prst="rect">
            <a:avLst/>
          </a:prstGeom>
          <a:noFill/>
        </p:spPr>
      </p:pic>
      <p:pic>
        <p:nvPicPr>
          <p:cNvPr id="2054" name="Picture 6" descr="http://www.ashrafgalal.com/prog/icon/HTT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581400"/>
            <a:ext cx="1676400" cy="1676402"/>
          </a:xfrm>
          <a:prstGeom prst="rect">
            <a:avLst/>
          </a:prstGeom>
          <a:noFill/>
        </p:spPr>
      </p:pic>
      <p:pic>
        <p:nvPicPr>
          <p:cNvPr id="2055" name="Picture 7" descr="C:\Users\Carlos Henrique\Desktop\logoJanssen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810000"/>
            <a:ext cx="2428875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Fim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 descr="http://www.zenbu.cz/knihovna/2014/02/arigatou.jpg?size=po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8077200" cy="538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Problema: Câncer de Próstata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pt-BR" sz="2800" dirty="0" smtClean="0"/>
              <a:t>Doença em que células (malignas) se formam nos tecidos da próstata.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pic>
        <p:nvPicPr>
          <p:cNvPr id="5" name="image03.jpg" descr="Anatomy of the  male reproductive and urinary systems; drawing shows front and side views of ureters, lymph nodes, rectum, bladder, prostate gland, vas deferens,  penis, testicles, urethra, seminal vesicle, and ejaculatory duct.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349500"/>
            <a:ext cx="6858000" cy="40513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Estatísticas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pt-BR" sz="2800" dirty="0" smtClean="0"/>
              <a:t>Além do câncer de pele e pulmão, o câncer de próstata é o câncer mais comum em homens.</a:t>
            </a:r>
          </a:p>
          <a:p>
            <a:r>
              <a:rPr lang="pt-BR" sz="2800" dirty="0" smtClean="0"/>
              <a:t>Cerca de 6 em cada 10 casos são diagnosticados em homens com mais de 65 anos, sendo raro antes dos 40 anos.</a:t>
            </a:r>
          </a:p>
          <a:p>
            <a:r>
              <a:rPr lang="pt-BR" sz="2800" dirty="0" smtClean="0"/>
              <a:t>Cerca de </a:t>
            </a:r>
            <a:r>
              <a:rPr lang="pt-BR" sz="2800" dirty="0" smtClean="0"/>
              <a:t>3 </a:t>
            </a:r>
            <a:r>
              <a:rPr lang="pt-BR" sz="2800" dirty="0" smtClean="0"/>
              <a:t>homem em </a:t>
            </a:r>
            <a:r>
              <a:rPr lang="pt-BR" sz="2800" dirty="0" smtClean="0"/>
              <a:t>100 morrem </a:t>
            </a:r>
            <a:r>
              <a:rPr lang="pt-BR" sz="2800" dirty="0" smtClean="0"/>
              <a:t>de câncer de próstata.</a:t>
            </a:r>
            <a:endParaRPr lang="en-US" sz="2800" dirty="0"/>
          </a:p>
        </p:txBody>
      </p:sp>
      <p:pic>
        <p:nvPicPr>
          <p:cNvPr id="14338" name="Picture 2" descr="http://publish.illinois.edu/sahakyan/files/2012/12/statis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67200"/>
            <a:ext cx="4267200" cy="2047876"/>
          </a:xfrm>
          <a:prstGeom prst="rect">
            <a:avLst/>
          </a:prstGeom>
          <a:noFill/>
        </p:spPr>
      </p:pic>
      <p:pic>
        <p:nvPicPr>
          <p:cNvPr id="14340" name="Picture 4" descr="http://vignette4.wikia.nocookie.net/scratchpad/images/1/18/Death-FamilyGuy.png/revision/latest?cb=201305151200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" y="4588449"/>
            <a:ext cx="2435225" cy="20409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Estágios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Processo pelo qual cientistas categorizam o risco do câncer ter espalhado além da próstata, ou equivalentemente, a probabilidade de ser curado </a:t>
            </a:r>
          </a:p>
          <a:p>
            <a:endParaRPr lang="pt-BR" sz="2800" dirty="0" smtClean="0"/>
          </a:p>
          <a:p>
            <a:r>
              <a:rPr lang="pt-BR" sz="2800" dirty="0" smtClean="0"/>
              <a:t>Classificação de estágios do câncer de próstata</a:t>
            </a:r>
          </a:p>
          <a:p>
            <a:pPr lvl="1"/>
            <a:r>
              <a:rPr lang="pt-BR" sz="2400" b="1" dirty="0" smtClean="0"/>
              <a:t>Estágios Gerais: </a:t>
            </a:r>
            <a:r>
              <a:rPr lang="pt-BR" sz="2400" b="1" dirty="0" smtClean="0">
                <a:solidFill>
                  <a:srgbClr val="00B050"/>
                </a:solidFill>
              </a:rPr>
              <a:t>T1</a:t>
            </a:r>
            <a:r>
              <a:rPr lang="pt-BR" sz="2400" b="1" dirty="0" smtClean="0">
                <a:solidFill>
                  <a:srgbClr val="00FF00"/>
                </a:solidFill>
              </a:rPr>
              <a:t> </a:t>
            </a:r>
            <a:r>
              <a:rPr lang="pt-BR" sz="2400" dirty="0" smtClean="0"/>
              <a:t>(não detectável) – </a:t>
            </a:r>
            <a:r>
              <a:rPr lang="pt-BR" sz="2400" b="1" dirty="0" smtClean="0">
                <a:solidFill>
                  <a:srgbClr val="FF0000"/>
                </a:solidFill>
              </a:rPr>
              <a:t>T4 </a:t>
            </a:r>
            <a:r>
              <a:rPr lang="pt-BR" sz="2400" dirty="0" smtClean="0"/>
              <a:t>(invasão vizinha)</a:t>
            </a:r>
          </a:p>
          <a:p>
            <a:pPr lvl="1"/>
            <a:r>
              <a:rPr lang="pt-BR" sz="2400" b="1" dirty="0" smtClean="0"/>
              <a:t>Whitmore-Jewett</a:t>
            </a:r>
          </a:p>
          <a:p>
            <a:pPr lvl="1"/>
            <a:endParaRPr lang="pt-B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751" y="4562475"/>
            <a:ext cx="7013049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 descr="http://4.bp.blogspot.com/-v96snyxMGpE/U3SQCsKOKzI/AAAAAAAAAGM/Y_GJvLM3oHE/s1600/tape-meas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1812" y="5029200"/>
            <a:ext cx="2262188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Grau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de um tumor baseada em quão anormal as células cancerígenas e o tecido cancerígeno aparecem sob um microscópio.</a:t>
            </a:r>
          </a:p>
          <a:p>
            <a:endParaRPr lang="pt-BR" sz="2800" dirty="0" smtClean="0"/>
          </a:p>
          <a:p>
            <a:r>
              <a:rPr lang="pt-BR" sz="2800" dirty="0" smtClean="0"/>
              <a:t>Sistemas de Classificação:</a:t>
            </a:r>
          </a:p>
          <a:p>
            <a:pPr lvl="1"/>
            <a:endParaRPr lang="pt-B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441960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Gleason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714690"/>
            <a:ext cx="1039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 smtClean="0"/>
              <a:t>Farrow</a:t>
            </a:r>
            <a:endParaRPr lang="en-US" sz="2300" b="1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305300"/>
            <a:ext cx="8810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03956" y="3733800"/>
            <a:ext cx="11737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 smtClean="0"/>
              <a:t>Gleason</a:t>
            </a:r>
            <a:endParaRPr lang="en-US" sz="23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3" name="Picture 13" descr="C:\Users\Carlos Henrique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8173" y="2057400"/>
            <a:ext cx="562827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Conceitos: Ploidia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sz="2500" b="1" dirty="0" smtClean="0"/>
              <a:t>Cromossomos: </a:t>
            </a:r>
            <a:r>
              <a:rPr lang="pt-BR" sz="2400" dirty="0" smtClean="0"/>
              <a:t>Estruturas em formato de filamentos compostos por ácidos nucleicos e proteínas que carregam informação genética.</a:t>
            </a:r>
          </a:p>
          <a:p>
            <a:endParaRPr lang="pt-BR" sz="2400" dirty="0" smtClean="0"/>
          </a:p>
          <a:p>
            <a:r>
              <a:rPr lang="pt-BR" sz="2500" b="1" dirty="0" smtClean="0"/>
              <a:t>Ploidia</a:t>
            </a:r>
            <a:r>
              <a:rPr lang="pt-BR" sz="2400" dirty="0" smtClean="0"/>
              <a:t> é o número de conjuntos de cromossomos em uma célula.</a:t>
            </a:r>
          </a:p>
          <a:p>
            <a:pPr lvl="1"/>
            <a:r>
              <a:rPr lang="pt-BR" sz="2000" dirty="0" smtClean="0"/>
              <a:t>Gameta (esperma ou óvulo): </a:t>
            </a:r>
            <a:r>
              <a:rPr lang="pt-BR" sz="2000" b="1" dirty="0" smtClean="0"/>
              <a:t>haploide (n)</a:t>
            </a:r>
          </a:p>
          <a:p>
            <a:pPr lvl="1"/>
            <a:r>
              <a:rPr lang="pt-BR" sz="2000" dirty="0" smtClean="0"/>
              <a:t>Zigoto (dois gametas): </a:t>
            </a:r>
            <a:r>
              <a:rPr lang="pt-BR" sz="2000" b="1" dirty="0" smtClean="0"/>
              <a:t>diploide (n)</a:t>
            </a:r>
            <a:endParaRPr lang="pt-BR" sz="1600" b="1" dirty="0" smtClean="0"/>
          </a:p>
          <a:p>
            <a:pPr lvl="1"/>
            <a:endParaRPr lang="pt-BR" sz="1600" b="1" dirty="0" smtClean="0"/>
          </a:p>
          <a:p>
            <a:r>
              <a:rPr lang="pt-BR" sz="2400" dirty="0" smtClean="0"/>
              <a:t>Em humanos </a:t>
            </a:r>
            <a:r>
              <a:rPr lang="pt-BR" sz="2400" b="1" dirty="0" smtClean="0"/>
              <a:t>n = 23</a:t>
            </a:r>
            <a:endParaRPr lang="pt-BR" sz="2400" dirty="0" smtClean="0"/>
          </a:p>
          <a:p>
            <a:r>
              <a:rPr lang="pt-BR" sz="2400" b="1" dirty="0" smtClean="0"/>
              <a:t>Aneuploidia: </a:t>
            </a:r>
            <a:r>
              <a:rPr lang="pt-BR" sz="2400" dirty="0" smtClean="0"/>
              <a:t>Número anormal de cromossomos.</a:t>
            </a:r>
          </a:p>
          <a:p>
            <a:pPr lvl="1"/>
            <a:r>
              <a:rPr lang="pt-BR" sz="2000" b="1" dirty="0" smtClean="0"/>
              <a:t>Exemplo: </a:t>
            </a:r>
            <a:r>
              <a:rPr lang="pt-BR" sz="2000" dirty="0" smtClean="0"/>
              <a:t>Célula com 45 ou 47 cromossomos.</a:t>
            </a:r>
          </a:p>
          <a:p>
            <a:pPr lvl="1"/>
            <a:r>
              <a:rPr lang="pt-BR" sz="2000" dirty="0" smtClean="0"/>
              <a:t>Quase impossível de medir a quantidade de células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 descr="https://cdn2.iconfinder.com/data/icons/pregnancy-1/500/x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143000"/>
            <a:ext cx="1066800" cy="1066800"/>
          </a:xfrm>
          <a:prstGeom prst="rect">
            <a:avLst/>
          </a:prstGeom>
          <a:noFill/>
        </p:spPr>
      </p:pic>
      <p:pic>
        <p:nvPicPr>
          <p:cNvPr id="14" name="image05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162800" y="3429000"/>
            <a:ext cx="1214223" cy="25908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b="1" dirty="0" smtClean="0"/>
              <a:t>Conceitos: Terapia Endócrina Adjuvante &amp; Fase G2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sz="2500" b="1" dirty="0" smtClean="0"/>
              <a:t>TEA: </a:t>
            </a:r>
            <a:r>
              <a:rPr lang="pt-BR" sz="2500" dirty="0" smtClean="0"/>
              <a:t>U</a:t>
            </a:r>
            <a:r>
              <a:rPr lang="pt-BR" sz="2400" dirty="0" smtClean="0"/>
              <a:t>so de hormônios em tratamentos médicos. É aplicada após a remoção da próstata, porém há perigos de efeitos colaterais que podem aumentar o risco de reocorrência do câncer.</a:t>
            </a:r>
          </a:p>
          <a:p>
            <a:endParaRPr lang="pt-BR" sz="2400" dirty="0" smtClean="0"/>
          </a:p>
          <a:p>
            <a:r>
              <a:rPr lang="pt-BR" sz="2400" b="1" dirty="0" smtClean="0"/>
              <a:t>Mitose: </a:t>
            </a:r>
            <a:r>
              <a:rPr lang="pt-BR" sz="2400" dirty="0" smtClean="0"/>
              <a:t>Parte do ciclo celular no qual cromossomos no núcleo celular são separados em dois conjuntos idênticos de cromossomos.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Fase G2: </a:t>
            </a:r>
            <a:r>
              <a:rPr lang="pt-BR" sz="2400" dirty="0" smtClean="0"/>
              <a:t>É uma sub-fase da </a:t>
            </a:r>
            <a:r>
              <a:rPr lang="pt-BR" sz="2400" b="1" dirty="0" smtClean="0"/>
              <a:t>Interfase</a:t>
            </a:r>
            <a:r>
              <a:rPr lang="pt-BR" sz="2400" dirty="0" smtClean="0"/>
              <a:t> (fase em </a:t>
            </a:r>
          </a:p>
          <a:p>
            <a:pPr>
              <a:buNone/>
            </a:pPr>
            <a:r>
              <a:rPr lang="pt-BR" sz="2400" dirty="0" smtClean="0"/>
              <a:t>     que a celula copia o DNA para a realização </a:t>
            </a:r>
          </a:p>
          <a:p>
            <a:pPr>
              <a:buNone/>
            </a:pPr>
            <a:r>
              <a:rPr lang="pt-BR" sz="2400" dirty="0" smtClean="0"/>
              <a:t>     da </a:t>
            </a:r>
            <a:r>
              <a:rPr lang="pt-BR" sz="2400" b="1" dirty="0" smtClean="0"/>
              <a:t>mitose</a:t>
            </a:r>
            <a:r>
              <a:rPr lang="pt-BR" sz="2400" dirty="0" smtClean="0"/>
              <a:t>).</a:t>
            </a:r>
            <a:endParaRPr lang="pt-B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http://www.biolegend.com/media_assets/stemcell/HematopoieticStemCe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38600"/>
            <a:ext cx="2133600" cy="2207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Análise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Análises da ploidia nuclear do DNA foram utilizadas para estudar a patologia do câncer de prostata no estágio C em </a:t>
            </a:r>
            <a:r>
              <a:rPr lang="pt-BR" sz="2800" b="1" dirty="0" smtClean="0"/>
              <a:t>146 pacientes</a:t>
            </a:r>
            <a:r>
              <a:rPr lang="pt-BR" sz="2800" dirty="0" smtClean="0"/>
              <a:t>. </a:t>
            </a:r>
          </a:p>
          <a:p>
            <a:endParaRPr lang="pt-BR" sz="2800" dirty="0" smtClean="0"/>
          </a:p>
          <a:p>
            <a:r>
              <a:rPr lang="pt-BR" sz="2800" dirty="0" smtClean="0"/>
              <a:t>Destes tumores, </a:t>
            </a:r>
            <a:r>
              <a:rPr lang="pt-BR" sz="2800" b="1" dirty="0" smtClean="0">
                <a:solidFill>
                  <a:srgbClr val="0070C0"/>
                </a:solidFill>
              </a:rPr>
              <a:t>46% (67)</a:t>
            </a:r>
            <a:r>
              <a:rPr lang="pt-BR" sz="2800" dirty="0" smtClean="0"/>
              <a:t> tinham um padrão </a:t>
            </a:r>
            <a:r>
              <a:rPr lang="pt-BR" sz="2800" b="1" dirty="0" smtClean="0">
                <a:solidFill>
                  <a:srgbClr val="0070C0"/>
                </a:solidFill>
              </a:rPr>
              <a:t>diploide</a:t>
            </a:r>
            <a:r>
              <a:rPr lang="pt-BR" sz="2800" dirty="0" smtClean="0"/>
              <a:t> de DNA, </a:t>
            </a:r>
            <a:r>
              <a:rPr lang="pt-BR" sz="2800" b="1" dirty="0" smtClean="0">
                <a:solidFill>
                  <a:srgbClr val="FF0000"/>
                </a:solidFill>
              </a:rPr>
              <a:t>47% (68)</a:t>
            </a:r>
            <a:r>
              <a:rPr lang="pt-BR" sz="2800" dirty="0" smtClean="0"/>
              <a:t> apresentava o padrão </a:t>
            </a:r>
            <a:r>
              <a:rPr lang="pt-BR" sz="2800" b="1" dirty="0" smtClean="0">
                <a:solidFill>
                  <a:srgbClr val="FF0000"/>
                </a:solidFill>
              </a:rPr>
              <a:t>tetraploide</a:t>
            </a:r>
            <a:r>
              <a:rPr lang="pt-BR" sz="2800" dirty="0" smtClean="0"/>
              <a:t>, e </a:t>
            </a:r>
            <a:r>
              <a:rPr lang="pt-BR" sz="2800" b="1" dirty="0" smtClean="0">
                <a:solidFill>
                  <a:srgbClr val="00B050"/>
                </a:solidFill>
              </a:rPr>
              <a:t>7% (11)</a:t>
            </a:r>
            <a:r>
              <a:rPr lang="pt-BR" sz="2800" dirty="0" smtClean="0"/>
              <a:t> possuía um padrão </a:t>
            </a:r>
            <a:r>
              <a:rPr lang="pt-BR" sz="2800" b="1" dirty="0" smtClean="0">
                <a:solidFill>
                  <a:srgbClr val="00B050"/>
                </a:solidFill>
              </a:rPr>
              <a:t>aneuploide</a:t>
            </a:r>
            <a:r>
              <a:rPr lang="pt-BR" sz="2800" dirty="0" smtClean="0"/>
              <a:t> de DNA.</a:t>
            </a:r>
          </a:p>
          <a:p>
            <a:endParaRPr lang="pt-BR" sz="2800" dirty="0" smtClean="0"/>
          </a:p>
          <a:p>
            <a:r>
              <a:rPr lang="pt-BR" sz="2800" dirty="0" smtClean="0"/>
              <a:t>Descobriu-se que o </a:t>
            </a:r>
            <a:r>
              <a:rPr lang="pt-BR" sz="2800" b="1" dirty="0" smtClean="0"/>
              <a:t>grau</a:t>
            </a:r>
            <a:r>
              <a:rPr lang="pt-BR" sz="2800" dirty="0" smtClean="0"/>
              <a:t> do tumor e a </a:t>
            </a:r>
            <a:r>
              <a:rPr lang="pt-BR" sz="2800" b="1" dirty="0" smtClean="0"/>
              <a:t>ploidia</a:t>
            </a:r>
            <a:r>
              <a:rPr lang="pt-BR" sz="2800" dirty="0" smtClean="0"/>
              <a:t> do DNA estavam relacionadas com a </a:t>
            </a:r>
            <a:r>
              <a:rPr lang="pt-BR" sz="2800" b="1" dirty="0" smtClean="0"/>
              <a:t>progressão</a:t>
            </a:r>
            <a:r>
              <a:rPr lang="pt-BR" sz="2800" dirty="0" smtClean="0"/>
              <a:t>, logo com a probabilidade de cura e prognóstico do câncer de próstata.</a:t>
            </a:r>
          </a:p>
          <a:p>
            <a:endParaRPr lang="pt-BR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Carlos Henrique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Atributos: stagec.arff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Nicholas Guedes</a:t>
            </a:r>
            <a:endParaRPr lang="en-US" sz="2000" b="1" dirty="0"/>
          </a:p>
        </p:txBody>
      </p:sp>
      <p:sp>
        <p:nvSpPr>
          <p:cNvPr id="20488" name="AutoShape 8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data:image/jpeg;base64,/9j/4AAQSkZJRgABAQAAAQABAAD/2wCEAAkGBwgHBgkIBwgKCgkLDRYPDQwMDRsUFRAWIB0iIiAdHx8kKDQsJCYxJx8fLT0tMTU3Ojo6Iys/RD84QzQ5OjcBCgoKDQwNGg8PGjclHyU3Nzc3Nzc3Nzc3Nzc3Nzc3Nzc3Nzc3Nzc3Nzc3Nzc3Nzc3Nzc3Nzc3Nzc3Nzc3Nzc3N//AABEIAPYATwMBEQACEQEDEQH/xAAcAAEAAgMBAQEAAAAAAAAAAAAABQcEBggDAQL/xABPEAAABAMDBAsKCggHAAAAAAAAAQIDBAUGBxESEyExsiI2QVFhcXSRk9HSFBUWF1RVVoGxsyMyQmJkcoKUocEINTdSY3OSoyQmJ0RGg+H/xAAbAQEAAwEBAQEAAAAAAAAAAAAABAUGAwECB//EADgRAAECBAEHCwQCAgMAAAAAAAABAgMEERIFBhRScaHB0RMVFiExNFFTcpGxMkHh8CRhIjMjQoH/2gAMAwEAAhEDEQA/ALxAAAflxaW0GtZkSUleZmdxEQAp6prVJnN5qqRWcwaouJvMjjMBK4zQR5iIjP4ys3BugDFbsorCfllqqqtaTXnNhC1u3filJeojAH6XYrOJYRuU5VjrLpZySsltEZ8JpM/YYA8Yauq0oGPagq7g1x0vWq5EWgiNf2VlcSuJVx8IAuSTzSBnMuZmEsiEREK8V6HEHzlwGR5rgBmgAAAAACorbqhjYh6AouSGo4yZGk38B3GaDO5KOAjPOfAW8YA3mhKQgaPkyIKEQlUQoiOJiLtk6vqLcIAbIAAAwZzKYGdS1+XzOHS/CvJwrQr2ke4Zbh7gApmjX4yzO0ZylY95bknmKy7ldXoxK+IrgO/YHw5wBegAAAAAApOkEd+7ep7GxKcZQKHMli+SacDabvUZgC7AAAAAABTv6RcHk5XJZwzsIiGijaS4WksRYi5jQALXlUV3bLIOLuuy7CHbt7Ekj/MAZYAAAAKWst/a3WO/c770gA8HbZPSBjpk9gAPB22T0gh+mT2AA8HbZPSCH6ZPYADwdtk9IIfpk9gAfm2Biaw1lEmYn75PzNEcnuhwjvJR4Xbs9xblwAteldrEo5CzqEAJQAAAAHNELO4+R2kVM/LXSaccfdQozSSryyl+6Is3FdDaitL7AJGBORnsjJVETebF4w6l8tR0KeoQM7i+JrOjuH6G1R4xKl8tR0KeoM7i+I6O4fobVHjEqXy1HQp6gzuL4jo7h+htUeMSpfLUdCnqDO4viOjuH6G1TV7RKqnE8krUNMohLjSYhKySTZJz4VFucZiVKR3xHqjlKPHsKlZOWa+C2i1p2/0p0TSu1iUchZ1CE8yJKAAAAA5XmP7QKi5U7riDPfQms1OSneX+nehkirN6AAAAAQ1Vfq5H80vYYmyP+xdRmMqu5t9SfCnUlK7WJRyFnUIWpgCUAAAAByvMf2gVFyp3XEGe+hNZqclO8v8ATvQyRVm9AAAAAIaqv1cj+aXsMTZH/YuozGVXc2+pPhTqSldrEo5CzqELUwBKAAAAA5YjyxWg1GReUu64gz/0JrNRkqtJl/p3oeffWX+Vo5jEHNouiafn3D/MTaO+sv8AK0cxhm0XRHPuH+Ym0d9Zf5WjmMM2i6I58w/zE2jvrLvK0cxj3NouiOfJDzEMGpVodlDTzSsSFOlcZbuYx3kmq2MrV7aFTlHHhx5BkSGtUV25TqWldrEo5CzqELQwxKAAAAA5fcRjtEqQvpDuuK7ElpDbrNJk0tJh+reffBeVeSl0i+sV3OEfS2JwLzmXD/L2rxHgvKvJC6RfWHOEfS2JwHMuH+XtXiffBeVeSf3F9Yc4R9LYnAcy4f5e1eI8GJV5J/cX1hzhH0ticBzLh/l7XcSOq6EbhJIw0wnC2l4iSV5ndmPfEnD4rokdXO7aEHHYbIMiyHDSiI5PhTpuldrEo5CzqELkxpKAAAAA5nh0Y7R6m4H3feCpxdaQm69xf5PLSO/VvNgyHAM/eay8ZDgC89vGQC8XjIBeLzWLQm8EmZP6QWqoWuEOrGXVwKLH3VlkT+0+FOi6V2sSjkLOoQ0JkCUAAAABzdLEY7SqoL+K77whS42tILde4usEWkV2rebXkeAZq8014yPAF55eMjwBeOUGR4AvHKGo2mt4JCyf0lOqoXGCOrMLq4FPjTqwE18ToCldrEo5CzqENOZglAAAAAc7SBGO02qi/iu+9IUWPrSCzXuLXCVpEdqN1yPAMpcX3KDI8AXC8ZHgC4XjI8AXC80q1hvBTrB3f7tOqoXeArWZXUvyhWYq6sFNZetK7WJRyFnUIa0z5KAAAAA59pROO1CrCL993N/2kM/lCtIDNe5Sww91r11GMU6tD9H2ugPtiIspg/nbfwdc5m9Ed+7Q/R9roD7YZpg/nbfwM5m9H99z736tE9H2ugPthmuD+dtTgM5m9H99z535tE9H2ugPthmuD+dt/Azmb0dh8tGXHPUBLX5qwTEauKTlWyThwncvc4rh7hKQmYhEbCWrUTq2Hk29zoDb+2pfFK7WJRyFnUIaoqyUAAAABQtEIx2qVbxu+9IZrKZaS7PVuUlyi0cpZWQ4BibyfeMhwBeLxkOALxeMiPbxeV7be3hpOGP6anUWNDky6s270r8oRZt1WIW9Su1iUchZ1CG5K8lAAAAAUXZ+V9q9XX77vvSGXyq7sz1blO0FaKpamBO+MJUk3jAkKqeXjAQVPbxgIKi8re3hJFSELd5cjUWNLksv8x3pX5Q4xnVaWpSu1iUchZ1CG+IxKAAAAAoqz87rV6u43fekMxlT3Znq3KfTVoWpiGEofd58xBQXDEFBcMQUFxXFu530jC8uRqLGlyXT+Y70r8ofLnVQtWldrEo5CzqEN6fBKAAAAAoigzutWq0/nO+9IZnKjuzPVuU8VaFh9+pZ5yg/vCOsY3NI+gvsp5VR36lnnKD+8I6wzSPoL7KKqO/Us85Qf3hHWGaR/LX2UVUd+pZ5yg/vCOsM0j6C+yiqmh23vtv0dBuMuIcbVHJwqQojI9gvdIX2TTHMnHI5KLavyh6iluUrtYlHIWdQhuj0lAAAAAUNQ5/6qVd9Z33pDNZT93Zr3HOItEP14nJJ5xmHOjsit6TzOg3bxPjlj74nJJ5xmHOjsh0nmdBu3iOWHicknnGYc6OyHSeZ0G7eI5YeJySecZhzo7IdJ5nQbt4jljFtSlbMks8lksh1rcah4tKUqXdiO9Lh57uMdsDmHTOIxIzkoqt4HrHXOLspXaxKOQs6hDYnYlAAAAAUJRR3WqVZ9d33pDN5Td3Zr3EeYWjULJxDFUId4xBQXDEFBcMQUFxXttp30rDctTqLGhya7270r8oSJdauUuCldrEo5CzqENwTCUAAAABQNHHdalVn13fekM5lL3dmvcRJxaMQsbEMXQrrhiCguGIKC4YgoLjQLajvpaG5anUWNDk33p3pX5Qlya1epcdK7WJRyFnUIbYsSUAAAABz/SJ3WpVX9d33pDO5Sd3Zr3EGfWjE1lh4hjaFTcMQUFwxBQXDEFBeaDbMd9MQ3LE6qhoMnE/lO9O9CbIOrEXUXPSu1iUchZ1CG0LclAAAAAc+UsrDahVZ/Pd94Qz+UKVgM17lK3EloxusxvGlFejjvTn2BE6PQ/O2fk583t0/33HjSivRx3pz7AdHofnbPyec3t0/33HjSivRx3pz7AdHmeds/I5vbp/vuPGlFH/xx3pz7AdHmeds/I5ubp/vufm0SZKm9Ay2PWwbCnoklG0ar8NxLLTcW8PrCYCS+IPhotaJ2+wk2WTLmItaIXzSp/5YlHIWdQhqS3JUAABoFqVoTVIwqYKAJL86iS+Cb0k0k82NRbufMRboA0Sg5BHwL8VOp08pcfHFetB6SvPEZq4TPc3Bj8ZxBkwqQofYn38TO4hONjKjGdiG45t4uYUVSsvGx3i5gF42O8XMAvGx3i5gqLyCrOReEUlODbdJp1CycaUZZjURGVx8B3iww2czSNyipVF6lJcnNchEuVOo+2VWgxMLGt0hVvwUU2ZMwkQu4sX7ratzRdhPdzFpuv3UOIyKxHsWqKaeG9sRqOavUpchaM4+z7I2pJzDU/I4yaxh/AwzZrNJaVHuJLjO4vWAKEomBiqlnETVk+PLPuumbJGWxv0XkW8nQRcAz+Nzrmpm8PtXt4FHis2rf+Bn37eBZbUPi0jPMl6lMyHU9jhc2gdc2OqwjGdZNGchHfAtOD2UMc1XDhQ43DEFDy8YgoLzUbQafKZy45hBpwzCDLGlaMylpLOZZt0tJf8AousInlgReTcv+Lti+PEtcMnuSicm76V+fEsWyarTqulm3IlwlTCDPIxO+o/kr9ZfiRjYmpNV/SHmjpwEpkEMZm5GPm6tJHdiJOxSR/aVf6h45UaiuX7Hy5yNarl7EM6QwDcBAw8IyVyGUEgvzMYW50eK6I7tUxCRHRoixHdqmywjGIizCzgwalnBh1M04TY6BLWX6iWsHqI6MYuIxAjwaECNDoQcSWFYqIrKKVEXqU8cQ5UOV4xDygvBqzD1EF5qtmkUVMWqx8rNWTgo9pRpLcvIsonm2ZDeSEflpZr17eBupCPy8s169v3PW1g+6LYJKy5nQ1CtXF9pagn3K2VeqeB5iT1ZKRFTwNvl6izDIy9DGSzkNlgFJzXi9l6GglnIS6lN5IWSubaWiubaQkwNOe4VUxQp5lyGtx6tkYoo6dZn5lyVMPEI1CLcMQUFwxBQXFbWhxTkrqiBmMIeF8oc7j/qL2GY1eBOVYDm+CmvyferpdzfBTarYkHBWqyKNWRk07DtpxHovJayP8FFzixnWXy70/os8Qh8pKRG/wBKbHCu4FXDGQnUU/PoMSik5CRVxFnFpCjULqBMUM/u3Y6RL5fqJuc9RHxkTeWkQ40WpAjx6oQUS5jWKuK6qlLGfcp4jkcgAACpX9XQKqgraBlDJ3LNg85Z7sylewvxGrwSHbLq7xU2uTrFbKq7xX4LH/SDki42mYSbsIM3Zc/8IotJNrzGfqUSRcdpf0Re0iZDMkTWUw0agyxLRsyI/iqLSXOMLNwFgRnM8D81nZZZaYdDX7fBLNRCkab7hzZFVDmyMrT37tzaR25c75yeD0Qa8xGOLoiqcHxlceA5HAAAAPy4tLbaluKJKEkZqMz0EPpqKq0Q+mIrnIidpDWLwaqgr2bVK4j/AA8Mk0NGZaVL2KeZCTv4yG6lYPIQWw/D9U/SZKXzeXZC8E2/cvCYQcPMYF+CjGidh32zbcQfykmVxjuSjnFlqJs7qqIkM2Uo5e8rHDxCiuSZHoX+R7xkKrFJFZhl7PqTahSYzhyzUPlIaf5t2p4cDeCMjIjI7yPORjJKlOowyoqdp9Hh4AAAAAABplaTZ+NiG6bkqVREbFrJtwm9JX/J9e7vENBhEiqry706k7OJqMCw1XOSZiJ1J2ceBdtBUu1SdNQ0sQZLeIscQ4Xy3D0nxFoLgIhozWmxgDWq6o6X1lKDg40sm+3eqGiUleppV34lvkAKNVET6zyOTKakhHHYG+5iIRnSafmK3S+aechUz2FsmFvZ1O2KUeJYKyaVYkPqfsX98TbZbNYCaMk7AxTbxbpEeyLjLSQzMeWiwFpEbQx8xKRpZ1sVtDNHAjAAeMVEsQjJuxTyGWy0qWq4h0hw3xFtalTpDhPiutYiqpp8xquLnEWUopGFdiop3Yk6hOfjSW59Y7rhfyWD0VHx/biajDsAoqRJn248C0LL7OGaUbOYzNSYmdPJ2bmlLJHpSk9099W77dAnUlENSiIiUQsMAAAAGJM5ZAzaEXBzOEZioZfxmnkEouPj4QBVs9sNgHHTiKbmj8ucvvJp29xBcRkZKL8R4qI5KKnUeOajko5KoabNaaranjUhc+hnUI0Ga1LM/wCpH5iI/D5V61VifHwQImFST1qsNP8Azq+DGlsBWs6VkmJzDN3ndeZmn2IHy3DZVv8A0PluESTVqkNNptsqsPiIxxD9UVC7EFdfk4e81H9tfUJbIbGJRiImonw4UOElGNRNSULSpyl5NTUL3PJYFqHIyIlrIr1ufWUecx9n2TI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801371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066800" y="55742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Classe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488</Words>
  <Application>Microsoft Office PowerPoint</Application>
  <PresentationFormat>On-screen Show (4:3)</PresentationFormat>
  <Paragraphs>77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CÂNCER DE PRÓSTATA - ESTÁGIO C</vt:lpstr>
      <vt:lpstr>Problema: Câncer de Próstata</vt:lpstr>
      <vt:lpstr>Estatísticas</vt:lpstr>
      <vt:lpstr>Conceitos: Estágios </vt:lpstr>
      <vt:lpstr>Conceitos: Grau</vt:lpstr>
      <vt:lpstr>Conceitos: Ploidia</vt:lpstr>
      <vt:lpstr>   Conceitos: Terapia Endócrina Adjuvante &amp; Fase G2  </vt:lpstr>
      <vt:lpstr>Análise de Dados</vt:lpstr>
      <vt:lpstr>Atributos: stagec.arff</vt:lpstr>
      <vt:lpstr>Aplicação</vt:lpstr>
      <vt:lpstr>Fim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CÂNCER DE PRÓSTATA - ESTÁGIO C</dc:title>
  <dc:creator>Carlos Henrique Scalassara Ferreira Menezes</dc:creator>
  <cp:lastModifiedBy>Carlos Henrique</cp:lastModifiedBy>
  <cp:revision>37</cp:revision>
  <dcterms:created xsi:type="dcterms:W3CDTF">2006-08-16T00:00:00Z</dcterms:created>
  <dcterms:modified xsi:type="dcterms:W3CDTF">2016-06-06T01:38:52Z</dcterms:modified>
</cp:coreProperties>
</file>