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F23E0-4FB7-4DFA-BA86-1D03E5E646CC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8FE57-E321-42C2-9303-A6ACC2B82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1470025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CÂNCER DE PRÓSTATA - ESTÁGIO C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524000"/>
            <a:ext cx="6781800" cy="5105400"/>
          </a:xfrm>
        </p:spPr>
        <p:txBody>
          <a:bodyPr>
            <a:normAutofit/>
          </a:bodyPr>
          <a:lstStyle/>
          <a:p>
            <a:r>
              <a:rPr lang="pt-BR" sz="3000" dirty="0" smtClean="0"/>
              <a:t>Projeto Semestral de Inteligência Artificial</a:t>
            </a:r>
          </a:p>
          <a:p>
            <a:endParaRPr lang="pt-BR" sz="3000" dirty="0" smtClean="0"/>
          </a:p>
          <a:p>
            <a:r>
              <a:rPr lang="pt-BR" sz="2800" dirty="0" smtClean="0"/>
              <a:t>Prof. Me Leonardo Villani</a:t>
            </a:r>
          </a:p>
          <a:p>
            <a:endParaRPr lang="pt-BR" sz="3000" dirty="0" smtClean="0"/>
          </a:p>
          <a:p>
            <a:endParaRPr lang="pt-BR" sz="3000" dirty="0" smtClean="0"/>
          </a:p>
          <a:p>
            <a:endParaRPr lang="pt-BR" sz="3000" dirty="0" smtClean="0"/>
          </a:p>
          <a:p>
            <a:r>
              <a:rPr lang="pt-BR" sz="3000" dirty="0" smtClean="0"/>
              <a:t/>
            </a:r>
            <a:br>
              <a:rPr lang="pt-BR" sz="3000" dirty="0" smtClean="0"/>
            </a:br>
            <a:r>
              <a:rPr lang="pt-BR" sz="3000" dirty="0" smtClean="0"/>
              <a:t>Carlos Henrique S. F Menezes</a:t>
            </a:r>
          </a:p>
          <a:p>
            <a:r>
              <a:rPr lang="pt-BR" sz="3000" dirty="0" smtClean="0"/>
              <a:t>Nicholas G. Teixeira</a:t>
            </a:r>
            <a:endParaRPr lang="en-US" sz="3000" dirty="0"/>
          </a:p>
        </p:txBody>
      </p:sp>
      <p:pic>
        <p:nvPicPr>
          <p:cNvPr id="1026" name="Picture 2" descr="http://www.fatecpg.com.br/Imagens%20Gerais/logotipo-fatec-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5975" y="3886200"/>
            <a:ext cx="2587625" cy="964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Aplicação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Agora apresentaremos a aplicação que desenvolvemos para avaliar os classificadores escolhidos que são o </a:t>
            </a:r>
            <a:r>
              <a:rPr lang="pt-BR" sz="2800" b="1" dirty="0" smtClean="0"/>
              <a:t>KNN</a:t>
            </a:r>
            <a:r>
              <a:rPr lang="pt-BR" sz="2800" dirty="0" smtClean="0"/>
              <a:t> e o </a:t>
            </a:r>
            <a:r>
              <a:rPr lang="pt-BR" sz="2800" b="1" dirty="0" smtClean="0"/>
              <a:t>Vizinho mais próximo</a:t>
            </a:r>
            <a:r>
              <a:rPr lang="pt-BR" sz="2800" dirty="0" smtClean="0"/>
              <a:t>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sp>
        <p:nvSpPr>
          <p:cNvPr id="20488" name="AutoShape 8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://4.bp.blogspot.com/-K7lNTh0myaM/U6QSU1_Pa0I/AAAAAAAARrc/5As9hXV8u8o/s1600/tomc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657600"/>
            <a:ext cx="1981200" cy="1981200"/>
          </a:xfrm>
          <a:prstGeom prst="rect">
            <a:avLst/>
          </a:prstGeom>
          <a:noFill/>
        </p:spPr>
      </p:pic>
      <p:pic>
        <p:nvPicPr>
          <p:cNvPr id="2052" name="Picture 4" descr="http://www.team23.co.uk/media/1025/jav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429000"/>
            <a:ext cx="2057400" cy="2057400"/>
          </a:xfrm>
          <a:prstGeom prst="rect">
            <a:avLst/>
          </a:prstGeom>
          <a:noFill/>
        </p:spPr>
      </p:pic>
      <p:pic>
        <p:nvPicPr>
          <p:cNvPr id="2054" name="Picture 6" descr="http://www.ashrafgalal.com/prog/icon/HTT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3581400"/>
            <a:ext cx="1676400" cy="1676402"/>
          </a:xfrm>
          <a:prstGeom prst="rect">
            <a:avLst/>
          </a:prstGeom>
          <a:noFill/>
        </p:spPr>
      </p:pic>
      <p:pic>
        <p:nvPicPr>
          <p:cNvPr id="2055" name="Picture 7" descr="C:\Users\Carlos Henrique\Desktop\logoJanssen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3810000"/>
            <a:ext cx="2428875" cy="150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Fim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sp>
        <p:nvSpPr>
          <p:cNvPr id="20488" name="AutoShape 8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4" name="Picture 2" descr="http://www.zenbu.cz/knihovna/2014/02/arigatou.jpg?size=po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66800"/>
            <a:ext cx="8077200" cy="538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t-BR" dirty="0" smtClean="0"/>
              <a:t>Problema: Câncer de Próstata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pt-BR" sz="2800" dirty="0" smtClean="0"/>
              <a:t>Doença em que células (malignas) se formam nos tecidos da próstata.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pic>
        <p:nvPicPr>
          <p:cNvPr id="5" name="image03.jpg" descr="Anatomy of the  male reproductive and urinary systems; drawing shows front and side views of ureters, lymph nodes, rectum, bladder, prostate gland, vas deferens,  penis, testicles, urethra, seminal vesicle, and ejaculatory duct.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2349500"/>
            <a:ext cx="6858000" cy="40513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pt-BR" dirty="0" smtClean="0"/>
              <a:t>Estatísticas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pt-BR" sz="2800" dirty="0" smtClean="0"/>
              <a:t>Além do câncer de pele e pulmão, o câncer de próstata é o câncer mais comum em homens.</a:t>
            </a:r>
          </a:p>
          <a:p>
            <a:r>
              <a:rPr lang="pt-BR" sz="2800" dirty="0" smtClean="0"/>
              <a:t>Cerca de 6 em cada 10 casos são diagnosticados em homens com mais de 65 anos, sendo raro antes dos 40 anos.</a:t>
            </a:r>
          </a:p>
          <a:p>
            <a:r>
              <a:rPr lang="pt-BR" sz="2800" dirty="0" smtClean="0"/>
              <a:t>Cerca de 1 homem em 36 morrerá de câncer de próstata.</a:t>
            </a:r>
            <a:endParaRPr lang="en-US" sz="2800" dirty="0"/>
          </a:p>
        </p:txBody>
      </p:sp>
      <p:pic>
        <p:nvPicPr>
          <p:cNvPr id="14338" name="Picture 2" descr="http://publish.illinois.edu/sahakyan/files/2012/12/statis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267200"/>
            <a:ext cx="4267200" cy="2047876"/>
          </a:xfrm>
          <a:prstGeom prst="rect">
            <a:avLst/>
          </a:prstGeom>
          <a:noFill/>
        </p:spPr>
      </p:pic>
      <p:pic>
        <p:nvPicPr>
          <p:cNvPr id="14340" name="Picture 4" descr="http://vignette4.wikia.nocookie.net/scratchpad/images/1/18/Death-FamilyGuy.png/revision/latest?cb=201305151200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5" y="4588449"/>
            <a:ext cx="2435225" cy="20409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pt-BR" dirty="0" smtClean="0"/>
              <a:t>Conceitos: Estágios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Processo pelo qual cientistas categorizam o risco do câncer ter espalhado além da próstata, ou equivalentemente, a probabilidade de ser curado </a:t>
            </a:r>
          </a:p>
          <a:p>
            <a:endParaRPr lang="pt-BR" sz="2800" dirty="0" smtClean="0"/>
          </a:p>
          <a:p>
            <a:r>
              <a:rPr lang="pt-BR" sz="2800" dirty="0" smtClean="0"/>
              <a:t>Classificação de estágios do câncer de próstata</a:t>
            </a:r>
          </a:p>
          <a:p>
            <a:pPr lvl="1"/>
            <a:r>
              <a:rPr lang="pt-BR" sz="2400" b="1" dirty="0" smtClean="0"/>
              <a:t>Estágios Gerais: </a:t>
            </a:r>
            <a:r>
              <a:rPr lang="pt-BR" sz="2400" b="1" dirty="0" smtClean="0">
                <a:solidFill>
                  <a:srgbClr val="00B050"/>
                </a:solidFill>
              </a:rPr>
              <a:t>T1</a:t>
            </a:r>
            <a:r>
              <a:rPr lang="pt-BR" sz="2400" b="1" dirty="0" smtClean="0">
                <a:solidFill>
                  <a:srgbClr val="00FF00"/>
                </a:solidFill>
              </a:rPr>
              <a:t> </a:t>
            </a:r>
            <a:r>
              <a:rPr lang="pt-BR" sz="2400" dirty="0" smtClean="0"/>
              <a:t>(não detectável) – </a:t>
            </a:r>
            <a:r>
              <a:rPr lang="pt-BR" sz="2400" b="1" dirty="0" smtClean="0">
                <a:solidFill>
                  <a:srgbClr val="FF0000"/>
                </a:solidFill>
              </a:rPr>
              <a:t>T4 </a:t>
            </a:r>
            <a:r>
              <a:rPr lang="pt-BR" sz="2400" dirty="0" smtClean="0"/>
              <a:t>(invasão vizinha)</a:t>
            </a:r>
          </a:p>
          <a:p>
            <a:pPr lvl="1"/>
            <a:r>
              <a:rPr lang="pt-BR" sz="2400" b="1" dirty="0" smtClean="0"/>
              <a:t>Whitmore-Jewett</a:t>
            </a:r>
          </a:p>
          <a:p>
            <a:pPr lvl="1"/>
            <a:endParaRPr lang="pt-B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751" y="4562475"/>
            <a:ext cx="7013049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 descr="http://4.bp.blogspot.com/-v96snyxMGpE/U3SQCsKOKzI/AAAAAAAAAGM/Y_GJvLM3oHE/s1600/tape-meas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1812" y="5029200"/>
            <a:ext cx="2262188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pt-BR" dirty="0" smtClean="0"/>
              <a:t>Conceitos: Grau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de um tumor baseada em quão anormal as células cancerígenas e o tecido cancerígeno aparecem sob um microscópio.</a:t>
            </a:r>
          </a:p>
          <a:p>
            <a:endParaRPr lang="pt-BR" sz="2800" dirty="0" smtClean="0"/>
          </a:p>
          <a:p>
            <a:r>
              <a:rPr lang="pt-BR" sz="2800" dirty="0" smtClean="0"/>
              <a:t>Sistemas de Classificação:</a:t>
            </a:r>
          </a:p>
          <a:p>
            <a:pPr lvl="1"/>
            <a:endParaRPr lang="pt-B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4419600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Gleason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3714690"/>
            <a:ext cx="103964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b="1" dirty="0" smtClean="0"/>
              <a:t>Farrow</a:t>
            </a:r>
            <a:endParaRPr lang="en-US" sz="2300" b="1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305300"/>
            <a:ext cx="88106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03956" y="3733800"/>
            <a:ext cx="11737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b="1" dirty="0" smtClean="0"/>
              <a:t>Gleason</a:t>
            </a:r>
            <a:endParaRPr lang="en-US" sz="2300" b="1" dirty="0"/>
          </a:p>
        </p:txBody>
      </p:sp>
      <p:sp>
        <p:nvSpPr>
          <p:cNvPr id="20488" name="AutoShape 8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93" name="Picture 13" descr="C:\Users\Carlos Henrique\Desktop\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8173" y="2057400"/>
            <a:ext cx="562827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pt-BR" dirty="0" smtClean="0"/>
              <a:t>Conceitos: Ploidia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pt-BR" sz="2500" b="1" dirty="0" smtClean="0"/>
              <a:t>Cromossomos: </a:t>
            </a:r>
            <a:r>
              <a:rPr lang="pt-BR" sz="2400" dirty="0" smtClean="0"/>
              <a:t>Estruturas em formato de filamentos compostos por ácidos nucleicos e proteínas que carregam informação genética.</a:t>
            </a:r>
          </a:p>
          <a:p>
            <a:endParaRPr lang="pt-BR" sz="2400" dirty="0" smtClean="0"/>
          </a:p>
          <a:p>
            <a:r>
              <a:rPr lang="pt-BR" sz="2500" b="1" dirty="0" smtClean="0"/>
              <a:t>Ploidia</a:t>
            </a:r>
            <a:r>
              <a:rPr lang="pt-BR" sz="2400" dirty="0" smtClean="0"/>
              <a:t> é o número de conjuntos de cromossomos em uma célula.</a:t>
            </a:r>
          </a:p>
          <a:p>
            <a:pPr lvl="1"/>
            <a:r>
              <a:rPr lang="pt-BR" sz="2000" dirty="0" smtClean="0"/>
              <a:t>Gameta (esperma ou óvulo): </a:t>
            </a:r>
            <a:r>
              <a:rPr lang="pt-BR" sz="2000" b="1" dirty="0" smtClean="0"/>
              <a:t>haploide (n)</a:t>
            </a:r>
          </a:p>
          <a:p>
            <a:pPr lvl="1"/>
            <a:r>
              <a:rPr lang="pt-BR" sz="2000" dirty="0" smtClean="0"/>
              <a:t>Zigoto (dois gametas): </a:t>
            </a:r>
            <a:r>
              <a:rPr lang="pt-BR" sz="2000" b="1" dirty="0" smtClean="0"/>
              <a:t>diploide (n)</a:t>
            </a:r>
            <a:endParaRPr lang="pt-BR" sz="1600" b="1" dirty="0" smtClean="0"/>
          </a:p>
          <a:p>
            <a:pPr lvl="1"/>
            <a:endParaRPr lang="pt-BR" sz="1600" b="1" dirty="0" smtClean="0"/>
          </a:p>
          <a:p>
            <a:r>
              <a:rPr lang="pt-BR" sz="2400" dirty="0" smtClean="0"/>
              <a:t>Em humanos </a:t>
            </a:r>
            <a:r>
              <a:rPr lang="pt-BR" sz="2400" b="1" dirty="0" smtClean="0"/>
              <a:t>n = 23</a:t>
            </a:r>
            <a:endParaRPr lang="pt-BR" sz="2400" dirty="0" smtClean="0"/>
          </a:p>
          <a:p>
            <a:r>
              <a:rPr lang="pt-BR" sz="2400" b="1" dirty="0" smtClean="0"/>
              <a:t>Aneuploidia: </a:t>
            </a:r>
            <a:r>
              <a:rPr lang="pt-BR" sz="2400" dirty="0" smtClean="0"/>
              <a:t>Número anormal de cromossomos.</a:t>
            </a:r>
          </a:p>
          <a:p>
            <a:pPr lvl="1"/>
            <a:r>
              <a:rPr lang="pt-BR" sz="2000" b="1" dirty="0" smtClean="0"/>
              <a:t>Exemplo: </a:t>
            </a:r>
            <a:r>
              <a:rPr lang="pt-BR" sz="2000" dirty="0" smtClean="0"/>
              <a:t>Célula com 45 ou 47 cromossomos.</a:t>
            </a:r>
          </a:p>
          <a:p>
            <a:pPr lvl="1"/>
            <a:r>
              <a:rPr lang="pt-BR" sz="2000" dirty="0" smtClean="0"/>
              <a:t>Quase impossível de medir a quantidade de células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sp>
        <p:nvSpPr>
          <p:cNvPr id="20488" name="AutoShape 8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4" name="Picture 2" descr="https://cdn2.iconfinder.com/data/icons/pregnancy-1/500/x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143000"/>
            <a:ext cx="1066800" cy="1066800"/>
          </a:xfrm>
          <a:prstGeom prst="rect">
            <a:avLst/>
          </a:prstGeom>
          <a:noFill/>
        </p:spPr>
      </p:pic>
      <p:pic>
        <p:nvPicPr>
          <p:cNvPr id="14" name="image05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162800" y="3429000"/>
            <a:ext cx="1214223" cy="25908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000" dirty="0" smtClean="0"/>
              <a:t/>
            </a:r>
            <a:br>
              <a:rPr lang="pt-BR" sz="3000" dirty="0" smtClean="0"/>
            </a:br>
            <a:r>
              <a:rPr lang="pt-BR" sz="3000" dirty="0" smtClean="0"/>
              <a:t/>
            </a:r>
            <a:br>
              <a:rPr lang="pt-BR" sz="3000" dirty="0" smtClean="0"/>
            </a:br>
            <a:r>
              <a:rPr lang="pt-BR" sz="3000" dirty="0" smtClean="0"/>
              <a:t/>
            </a:r>
            <a:br>
              <a:rPr lang="pt-BR" sz="3000" dirty="0" smtClean="0"/>
            </a:br>
            <a:r>
              <a:rPr lang="pt-BR" sz="3000" b="1" dirty="0" smtClean="0"/>
              <a:t>Conceitos: Terapia Endócrina Adjuvante &amp; Fase G2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sz="2500" b="1" dirty="0" smtClean="0"/>
              <a:t>TEA: </a:t>
            </a:r>
            <a:r>
              <a:rPr lang="pt-BR" sz="2500" dirty="0" smtClean="0"/>
              <a:t>U</a:t>
            </a:r>
            <a:r>
              <a:rPr lang="pt-BR" sz="2400" dirty="0" smtClean="0"/>
              <a:t>so de hormônios em tratamentos médicos. É aplicada após a remoção da próstata, porém há perigos de efeitos colaterais que podem aumentar o risco de reocorrência do câncer.</a:t>
            </a:r>
          </a:p>
          <a:p>
            <a:endParaRPr lang="pt-BR" sz="2400" dirty="0" smtClean="0"/>
          </a:p>
          <a:p>
            <a:r>
              <a:rPr lang="pt-BR" sz="2400" b="1" dirty="0" smtClean="0"/>
              <a:t>Mitose: </a:t>
            </a:r>
            <a:r>
              <a:rPr lang="pt-BR" sz="2400" dirty="0" smtClean="0"/>
              <a:t>Parte do ciclo celular no qual cromossomos no núcleo celular são separados em dois conjuntos idênticos de cromossomos.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Fase G2: </a:t>
            </a:r>
            <a:r>
              <a:rPr lang="pt-BR" sz="2400" dirty="0" smtClean="0"/>
              <a:t>É </a:t>
            </a:r>
            <a:r>
              <a:rPr lang="pt-BR" sz="2400" dirty="0" smtClean="0"/>
              <a:t>uma sub-fase da </a:t>
            </a:r>
            <a:r>
              <a:rPr lang="pt-BR" sz="2400" b="1" dirty="0" smtClean="0"/>
              <a:t>Interfase</a:t>
            </a:r>
            <a:r>
              <a:rPr lang="pt-BR" sz="2400" dirty="0" smtClean="0"/>
              <a:t> (fase em 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</a:t>
            </a:r>
            <a:r>
              <a:rPr lang="pt-BR" sz="2400" dirty="0" smtClean="0"/>
              <a:t>    </a:t>
            </a:r>
            <a:r>
              <a:rPr lang="pt-BR" sz="2400" dirty="0" smtClean="0"/>
              <a:t>que </a:t>
            </a:r>
            <a:r>
              <a:rPr lang="pt-BR" sz="2400" dirty="0" smtClean="0"/>
              <a:t>a celula copia o DNA para a realização 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</a:t>
            </a:r>
            <a:r>
              <a:rPr lang="pt-BR" sz="2400" dirty="0" smtClean="0"/>
              <a:t>    </a:t>
            </a:r>
            <a:r>
              <a:rPr lang="pt-BR" sz="2400" dirty="0" smtClean="0"/>
              <a:t>da </a:t>
            </a:r>
            <a:r>
              <a:rPr lang="pt-BR" sz="2400" b="1" dirty="0" smtClean="0"/>
              <a:t>mitose</a:t>
            </a:r>
            <a:r>
              <a:rPr lang="pt-BR" sz="2400" dirty="0" smtClean="0"/>
              <a:t>).</a:t>
            </a:r>
            <a:endParaRPr lang="pt-BR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sp>
        <p:nvSpPr>
          <p:cNvPr id="20488" name="AutoShape 8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http://www.biolegend.com/media_assets/stemcell/HematopoieticStemCe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038600"/>
            <a:ext cx="2133600" cy="2207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Análise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Análises da ploidia nuclear do DNA foram utilizadas para estudar a patologia do câncer de prostata no estágio C em </a:t>
            </a:r>
            <a:r>
              <a:rPr lang="pt-BR" sz="2800" b="1" dirty="0" smtClean="0"/>
              <a:t>146 pacientes</a:t>
            </a:r>
            <a:r>
              <a:rPr lang="pt-BR" sz="2800" dirty="0" smtClean="0"/>
              <a:t>. </a:t>
            </a:r>
          </a:p>
          <a:p>
            <a:endParaRPr lang="pt-BR" sz="2800" dirty="0" smtClean="0"/>
          </a:p>
          <a:p>
            <a:r>
              <a:rPr lang="pt-BR" sz="2800" dirty="0" smtClean="0"/>
              <a:t>Destes tumores, </a:t>
            </a:r>
            <a:r>
              <a:rPr lang="pt-BR" sz="2800" b="1" dirty="0" smtClean="0">
                <a:solidFill>
                  <a:srgbClr val="0070C0"/>
                </a:solidFill>
              </a:rPr>
              <a:t>46% (67)</a:t>
            </a:r>
            <a:r>
              <a:rPr lang="pt-BR" sz="2800" dirty="0" smtClean="0"/>
              <a:t> tinham um padrão </a:t>
            </a:r>
            <a:r>
              <a:rPr lang="pt-BR" sz="2800" b="1" dirty="0" smtClean="0">
                <a:solidFill>
                  <a:srgbClr val="0070C0"/>
                </a:solidFill>
              </a:rPr>
              <a:t>diploide</a:t>
            </a:r>
            <a:r>
              <a:rPr lang="pt-BR" sz="2800" dirty="0" smtClean="0"/>
              <a:t> de DNA, </a:t>
            </a:r>
            <a:r>
              <a:rPr lang="pt-BR" sz="2800" b="1" dirty="0" smtClean="0">
                <a:solidFill>
                  <a:srgbClr val="FF0000"/>
                </a:solidFill>
              </a:rPr>
              <a:t>47% (68)</a:t>
            </a:r>
            <a:r>
              <a:rPr lang="pt-BR" sz="2800" dirty="0" smtClean="0"/>
              <a:t> apresentava o padrão </a:t>
            </a:r>
            <a:r>
              <a:rPr lang="pt-BR" sz="2800" b="1" dirty="0" smtClean="0">
                <a:solidFill>
                  <a:srgbClr val="FF0000"/>
                </a:solidFill>
              </a:rPr>
              <a:t>tetraploide</a:t>
            </a:r>
            <a:r>
              <a:rPr lang="pt-BR" sz="2800" dirty="0" smtClean="0"/>
              <a:t>, e </a:t>
            </a:r>
            <a:r>
              <a:rPr lang="pt-BR" sz="2800" b="1" dirty="0" smtClean="0">
                <a:solidFill>
                  <a:srgbClr val="00B050"/>
                </a:solidFill>
              </a:rPr>
              <a:t>7% (11)</a:t>
            </a:r>
            <a:r>
              <a:rPr lang="pt-BR" sz="2800" dirty="0" smtClean="0"/>
              <a:t> possuía um padrão </a:t>
            </a:r>
            <a:r>
              <a:rPr lang="pt-BR" sz="2800" b="1" dirty="0" smtClean="0">
                <a:solidFill>
                  <a:srgbClr val="00B050"/>
                </a:solidFill>
              </a:rPr>
              <a:t>aneuploide</a:t>
            </a:r>
            <a:r>
              <a:rPr lang="pt-BR" sz="2800" dirty="0" smtClean="0"/>
              <a:t> de DNA.</a:t>
            </a:r>
          </a:p>
          <a:p>
            <a:endParaRPr lang="pt-BR" sz="2800" dirty="0" smtClean="0"/>
          </a:p>
          <a:p>
            <a:r>
              <a:rPr lang="pt-BR" sz="2800" dirty="0" smtClean="0"/>
              <a:t>Descobriu-se que o </a:t>
            </a:r>
            <a:r>
              <a:rPr lang="pt-BR" sz="2800" b="1" dirty="0" smtClean="0"/>
              <a:t>grau</a:t>
            </a:r>
            <a:r>
              <a:rPr lang="pt-BR" sz="2800" dirty="0" smtClean="0"/>
              <a:t> do tumor e a </a:t>
            </a:r>
            <a:r>
              <a:rPr lang="pt-BR" sz="2800" b="1" dirty="0" smtClean="0"/>
              <a:t>ploidia</a:t>
            </a:r>
            <a:r>
              <a:rPr lang="pt-BR" sz="2800" dirty="0" smtClean="0"/>
              <a:t> do DNA estavam relacionadas com a </a:t>
            </a:r>
            <a:r>
              <a:rPr lang="pt-BR" sz="2800" b="1" dirty="0" smtClean="0"/>
              <a:t>progressão</a:t>
            </a:r>
            <a:r>
              <a:rPr lang="pt-BR" sz="2800" dirty="0" smtClean="0"/>
              <a:t>, logo com a probabilidade de cura e prognóstico do câncer de próstata.</a:t>
            </a:r>
          </a:p>
          <a:p>
            <a:endParaRPr lang="pt-BR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sp>
        <p:nvSpPr>
          <p:cNvPr id="20488" name="AutoShape 8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Atributos: stagec.arff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Nicholas Guedes</a:t>
            </a:r>
            <a:endParaRPr lang="en-US" sz="2000" b="1" dirty="0"/>
          </a:p>
        </p:txBody>
      </p:sp>
      <p:sp>
        <p:nvSpPr>
          <p:cNvPr id="20488" name="AutoShape 8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90600"/>
            <a:ext cx="8013715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066800" y="557426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Classe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480</Words>
  <Application>Microsoft Office PowerPoint</Application>
  <PresentationFormat>On-screen Show (4:3)</PresentationFormat>
  <Paragraphs>77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CÂNCER DE PRÓSTATA - ESTÁGIO C</vt:lpstr>
      <vt:lpstr>Problema: Câncer de Próstata</vt:lpstr>
      <vt:lpstr>Estatísticas</vt:lpstr>
      <vt:lpstr>Conceitos: Estágios </vt:lpstr>
      <vt:lpstr>Conceitos: Grau</vt:lpstr>
      <vt:lpstr>Conceitos: Ploidia</vt:lpstr>
      <vt:lpstr>   Conceitos: Terapia Endócrina Adjuvante &amp; Fase G2  </vt:lpstr>
      <vt:lpstr>Análise de Dados</vt:lpstr>
      <vt:lpstr>Atributos: stagec.arff</vt:lpstr>
      <vt:lpstr>Aplicação</vt:lpstr>
      <vt:lpstr>Fim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CÂNCER DE PRÓSTATA - ESTÁGIO C</dc:title>
  <dc:creator>Carlos Henrique Scalassara Ferreira Menezes</dc:creator>
  <cp:lastModifiedBy>Carlos Henrique</cp:lastModifiedBy>
  <cp:revision>34</cp:revision>
  <dcterms:created xsi:type="dcterms:W3CDTF">2006-08-16T00:00:00Z</dcterms:created>
  <dcterms:modified xsi:type="dcterms:W3CDTF">2016-05-28T16:31:45Z</dcterms:modified>
</cp:coreProperties>
</file>