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Cs5FigsBFz9De5BjZy0UglJO/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kori.shinyapps.io/Norwalk_Transit_Map/" TargetMode="External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zingtree.com/host.php?tree_id=761981665" TargetMode="External"/><Relationship Id="rId5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>
            <p:ph type="ctrTitle"/>
          </p:nvPr>
        </p:nvSpPr>
        <p:spPr>
          <a:xfrm>
            <a:off x="4380588" y="965199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lt1"/>
                </a:solidFill>
              </a:rPr>
              <a:t>Norwalk Transportation Project</a:t>
            </a:r>
            <a:endParaRPr/>
          </a:p>
        </p:txBody>
      </p:sp>
      <p:sp>
        <p:nvSpPr>
          <p:cNvPr id="104" name="Google Shape;104;p2"/>
          <p:cNvSpPr txBox="1"/>
          <p:nvPr>
            <p:ph idx="1" type="subTitle"/>
          </p:nvPr>
        </p:nvSpPr>
        <p:spPr>
          <a:xfrm>
            <a:off x="1023257" y="965198"/>
            <a:ext cx="2707937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None/>
            </a:pPr>
            <a:r>
              <a:rPr lang="en-US" sz="2000">
                <a:solidFill>
                  <a:srgbClr val="FFC000"/>
                </a:solidFill>
              </a:rPr>
              <a:t>MVP Slide Deck</a:t>
            </a:r>
            <a:endParaRPr/>
          </a:p>
        </p:txBody>
      </p:sp>
      <p:cxnSp>
        <p:nvCxnSpPr>
          <p:cNvPr id="105" name="Google Shape;105;p2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 result for carnegie mellon logo black background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1250" y="5473720"/>
            <a:ext cx="1915503" cy="798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ity of norwalk connecticut logo black background"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6347" y="5473720"/>
            <a:ext cx="1258941" cy="77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 rot="10800000">
            <a:off x="9016005" y="5367908"/>
            <a:ext cx="3175996" cy="1490093"/>
          </a:xfrm>
          <a:custGeom>
            <a:rect b="b" l="l" r="r" t="t"/>
            <a:pathLst>
              <a:path extrusionOk="0" h="1490093" w="3175996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0" y="5367908"/>
            <a:ext cx="9566296" cy="1490093"/>
          </a:xfrm>
          <a:custGeom>
            <a:rect b="b" l="l" r="r" t="t"/>
            <a:pathLst>
              <a:path extrusionOk="0" h="1490093" w="9566296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1"/>
          <p:cNvGrpSpPr/>
          <p:nvPr/>
        </p:nvGrpSpPr>
        <p:grpSpPr>
          <a:xfrm>
            <a:off x="839483" y="1015635"/>
            <a:ext cx="10513032" cy="3336636"/>
            <a:chOff x="1283" y="372168"/>
            <a:chExt cx="10513032" cy="3336636"/>
          </a:xfrm>
        </p:grpSpPr>
        <p:sp>
          <p:nvSpPr>
            <p:cNvPr id="202" name="Google Shape;202;p11"/>
            <p:cNvSpPr/>
            <p:nvPr/>
          </p:nvSpPr>
          <p:spPr>
            <a:xfrm>
              <a:off x="1283" y="372168"/>
              <a:ext cx="4505585" cy="2861046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01904" y="847758"/>
              <a:ext cx="4505585" cy="28610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 txBox="1"/>
            <p:nvPr/>
          </p:nvSpPr>
          <p:spPr>
            <a:xfrm>
              <a:off x="585701" y="931555"/>
              <a:ext cx="4337991" cy="269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“We imagine the downtown area becoming like a big, friendly, open air mall.”</a:t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508110" y="372168"/>
              <a:ext cx="4505585" cy="2861046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008730" y="847758"/>
              <a:ext cx="4505585" cy="286104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 txBox="1"/>
            <p:nvPr/>
          </p:nvSpPr>
          <p:spPr>
            <a:xfrm>
              <a:off x="6092527" y="931555"/>
              <a:ext cx="4337991" cy="2693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-Resident of Norwalk Arts District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/>
          <p:nvPr/>
        </p:nvSpPr>
        <p:spPr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 txBox="1"/>
          <p:nvPr>
            <p:ph type="title"/>
          </p:nvPr>
        </p:nvSpPr>
        <p:spPr>
          <a:xfrm>
            <a:off x="742950" y="742951"/>
            <a:ext cx="3476625" cy="496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Physical Signage and Kiosks</a:t>
            </a:r>
            <a:endParaRPr/>
          </a:p>
        </p:txBody>
      </p:sp>
      <p:pic>
        <p:nvPicPr>
          <p:cNvPr descr="A person standing in front of a building&#10;&#10;Description automatically generated" id="214" name="Google Shape;21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0303" r="0" t="9091"/>
          <a:stretch/>
        </p:blipFill>
        <p:spPr>
          <a:xfrm>
            <a:off x="5153822" y="1589789"/>
            <a:ext cx="6553545" cy="368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4965430" y="629268"/>
            <a:ext cx="6586491" cy="128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User-view District Maps</a:t>
            </a:r>
            <a:endParaRPr/>
          </a:p>
        </p:txBody>
      </p:sp>
      <p:pic>
        <p:nvPicPr>
          <p:cNvPr descr="A picture containing text, map&#10;&#10;Description automatically generated"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29954" r="33038" t="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13"/>
          <p:cNvCxnSpPr/>
          <p:nvPr/>
        </p:nvCxnSpPr>
        <p:spPr>
          <a:xfrm>
            <a:off x="5080934" y="2115117"/>
            <a:ext cx="6309360" cy="0"/>
          </a:xfrm>
          <a:prstGeom prst="straightConnector1">
            <a:avLst/>
          </a:prstGeom>
          <a:noFill/>
          <a:ln cap="flat" cmpd="sng" w="19050">
            <a:solidFill>
              <a:srgbClr val="EAB76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4965431" y="2438400"/>
            <a:ext cx="6586489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Present the District’s destinations and other assets as the average user views them (through the lens of </a:t>
            </a:r>
            <a:r>
              <a:rPr i="1" lang="en-US" sz="2000"/>
              <a:t>accessibility)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Generated using standard analytical protocol, which redraws District boundaries using most common measures of user accessibility </a:t>
            </a:r>
            <a:endParaRPr/>
          </a:p>
          <a:p>
            <a:pPr indent="-341313" lvl="1" marL="7985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Travel time</a:t>
            </a:r>
            <a:endParaRPr/>
          </a:p>
          <a:p>
            <a:pPr indent="-341313" lvl="1" marL="7985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Number of modes/connections</a:t>
            </a:r>
            <a:endParaRPr/>
          </a:p>
          <a:p>
            <a:pPr indent="-341313" lvl="1" marL="7985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Total distance walking</a:t>
            </a:r>
            <a:endParaRPr/>
          </a:p>
          <a:p>
            <a:pPr indent="-341313" lvl="1" marL="7985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Cost</a:t>
            </a:r>
            <a:endParaRPr i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Deployed via interactive kiosks installed in each District’s “natural center” and/or wayfinding app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 txBox="1"/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Transit Difficulty Map &amp; Analytical Tool</a:t>
            </a:r>
            <a:endParaRPr/>
          </a:p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1524000" y="1525638"/>
            <a:ext cx="9144000" cy="42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None/>
            </a:pPr>
            <a:r>
              <a:rPr lang="en-US" sz="2000" u="sng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https://dkori.shinyapps.io/Norwalk_Transit_Map/</a:t>
            </a:r>
            <a:endParaRPr sz="20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4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1" name="Google Shape;23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463" y="2517200"/>
            <a:ext cx="8947075" cy="398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Unintended Consequences</a:t>
            </a:r>
            <a:endParaRPr/>
          </a:p>
        </p:txBody>
      </p:sp>
      <p:cxnSp>
        <p:nvCxnSpPr>
          <p:cNvPr id="238" name="Google Shape;238;p15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15"/>
          <p:cNvSpPr txBox="1"/>
          <p:nvPr>
            <p:ph idx="1" type="body"/>
          </p:nvPr>
        </p:nvSpPr>
        <p:spPr>
          <a:xfrm>
            <a:off x="655320" y="2644518"/>
            <a:ext cx="9013052" cy="332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Stratification: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Economic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Geographic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Technological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 txBox="1"/>
          <p:nvPr>
            <p:ph type="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n-US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cxnSp>
        <p:nvCxnSpPr>
          <p:cNvPr id="247" name="Google Shape;247;p16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336883" y="321176"/>
            <a:ext cx="5759117" cy="5896743"/>
          </a:xfrm>
          <a:prstGeom prst="rect">
            <a:avLst/>
          </a:prstGeom>
          <a:solidFill>
            <a:schemeClr val="dk1">
              <a:alpha val="14901"/>
            </a:schemeClr>
          </a:solidFill>
          <a:ln cap="sq" cmpd="thinThick" w="127000">
            <a:solidFill>
              <a:schemeClr val="dk1">
                <a:alpha val="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821516" y="640263"/>
            <a:ext cx="4911826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Design Challenge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821515" y="2121762"/>
            <a:ext cx="4911827" cy="36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To provide guidance to the city of Norwalk to make it easier for residents and visitors to wayfind using the city’s public transit infrastructure.</a:t>
            </a:r>
            <a:endParaRPr/>
          </a:p>
        </p:txBody>
      </p:sp>
      <p:pic>
        <p:nvPicPr>
          <p:cNvPr descr="Image result for bike sharing icon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5442" y="778398"/>
            <a:ext cx="2400970" cy="240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7281" y="744730"/>
            <a:ext cx="2434638" cy="2434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17" name="Google Shape;11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1674" y="3319156"/>
            <a:ext cx="2404738" cy="2404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ock, drawing&#10;&#10;Description automatically generated" id="118" name="Google Shape;11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17280" y="3319156"/>
            <a:ext cx="2434639" cy="243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Prototype Portfolio</a:t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5194300" y="473366"/>
            <a:ext cx="6513603" cy="5880540"/>
            <a:chOff x="0" y="2442"/>
            <a:chExt cx="6513603" cy="5880540"/>
          </a:xfrm>
        </p:grpSpPr>
        <p:sp>
          <p:nvSpPr>
            <p:cNvPr id="126" name="Google Shape;126;p4"/>
            <p:cNvSpPr/>
            <p:nvPr/>
          </p:nvSpPr>
          <p:spPr>
            <a:xfrm>
              <a:off x="0" y="2442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74497" y="280994"/>
              <a:ext cx="680904" cy="6809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1429899" y="2442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Journey Map &amp; Simulator</a:t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0" y="1549953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74497" y="1828505"/>
              <a:ext cx="680904" cy="6809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Wayfinding App &amp; App Patches</a:t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0" y="309746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41188" y="3435155"/>
              <a:ext cx="547522" cy="56262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Physical Signage &amp; Kiosks</a:t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0" y="464497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74497" y="4923526"/>
              <a:ext cx="680904" cy="6809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 Difficulty Map &amp; Analytical Tool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 amt="35000"/>
          </a:blip>
          <a:srcRect b="6067" l="0" r="0" t="6068"/>
          <a:stretch/>
        </p:blipFill>
        <p:spPr>
          <a:xfrm>
            <a:off x="-17" y="10"/>
            <a:ext cx="12192000" cy="68559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>
            <p:ph type="title"/>
          </p:nvPr>
        </p:nvSpPr>
        <p:spPr>
          <a:xfrm>
            <a:off x="801098" y="1396289"/>
            <a:ext cx="52773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User Journey Map &amp; Simulator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805543" y="2871982"/>
            <a:ext cx="5272888" cy="318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Uses user research to map the experiences of different types of public transit users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Each path represents a different possible user experience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Can be refined and updated as new information is obtained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Helps planners identify obstacles and opportunities across the broader public transit system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Informs future transit-related policy and development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5"/>
              <a:buChar char="•"/>
            </a:pPr>
            <a:r>
              <a:rPr lang="en-US" sz="1665"/>
              <a:t>Demo: </a:t>
            </a:r>
            <a:r>
              <a:rPr lang="en-US" sz="1665" u="sng">
                <a:solidFill>
                  <a:srgbClr val="00B0F0"/>
                </a:solidFill>
                <a:hlinkClick r:id="rId4"/>
              </a:rPr>
              <a:t>https://zingtree.com/host.php?tree_id=761981665</a:t>
            </a:r>
            <a:endParaRPr sz="1665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t/>
            </a:r>
            <a:endParaRPr sz="1665"/>
          </a:p>
        </p:txBody>
      </p:sp>
      <p:sp>
        <p:nvSpPr>
          <p:cNvPr id="149" name="Google Shape;149;p5"/>
          <p:cNvSpPr/>
          <p:nvPr/>
        </p:nvSpPr>
        <p:spPr>
          <a:xfrm flipH="1">
            <a:off x="6713914" y="581159"/>
            <a:ext cx="5478085" cy="6276841"/>
          </a:xfrm>
          <a:custGeom>
            <a:rect b="b" l="l" r="r" t="t"/>
            <a:pathLst>
              <a:path extrusionOk="0" h="6276841" w="5478085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hand holding a cellphone screenshot of a cell phone&#10;&#10;Description automatically generated" id="150" name="Google Shape;150;p5"/>
          <p:cNvPicPr preferRelativeResize="0"/>
          <p:nvPr/>
        </p:nvPicPr>
        <p:blipFill rotWithShape="1">
          <a:blip r:embed="rId5">
            <a:alphaModFix/>
          </a:blip>
          <a:srcRect b="1" l="0" r="13318" t="0"/>
          <a:stretch/>
        </p:blipFill>
        <p:spPr>
          <a:xfrm>
            <a:off x="6893342" y="760562"/>
            <a:ext cx="5298683" cy="6097438"/>
          </a:xfrm>
          <a:custGeom>
            <a:rect b="b" l="l" r="r" t="t"/>
            <a:pathLst>
              <a:path extrusionOk="0" h="6097438" w="5298683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742950" y="742951"/>
            <a:ext cx="3476625" cy="496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 Use Case: No car scenario</a:t>
            </a:r>
            <a:endParaRPr/>
          </a:p>
        </p:txBody>
      </p:sp>
      <p:pic>
        <p:nvPicPr>
          <p:cNvPr id="157" name="Google Shape;15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822" y="557603"/>
            <a:ext cx="6553545" cy="575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Wayfinding App &amp; App Patches</a:t>
            </a:r>
            <a:endParaRPr/>
          </a:p>
        </p:txBody>
      </p:sp>
      <p:cxnSp>
        <p:nvCxnSpPr>
          <p:cNvPr id="164" name="Google Shape;164;p7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840828" y="2448911"/>
            <a:ext cx="10512972" cy="3728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Insights gleaned from User Journey Map Simulator become features in new local transit 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insights become supplements to existing Navigation apps, like Google Maps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493" y="3359211"/>
            <a:ext cx="8428826" cy="137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9493" y="5902527"/>
            <a:ext cx="6860840" cy="53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>
            <p:ph type="title"/>
          </p:nvPr>
        </p:nvSpPr>
        <p:spPr>
          <a:xfrm>
            <a:off x="742950" y="742951"/>
            <a:ext cx="3476625" cy="496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Norwalk Transit App</a:t>
            </a:r>
            <a:endParaRPr/>
          </a:p>
        </p:txBody>
      </p:sp>
      <p:pic>
        <p:nvPicPr>
          <p:cNvPr descr="A screenshot of a cell phone&#10;&#10;Description automatically generated" id="174" name="Google Shape;17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257" y="529155"/>
            <a:ext cx="3079750" cy="5799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1073" y="531046"/>
            <a:ext cx="3078747" cy="579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 txBox="1"/>
          <p:nvPr>
            <p:ph type="title"/>
          </p:nvPr>
        </p:nvSpPr>
        <p:spPr>
          <a:xfrm>
            <a:off x="742950" y="742951"/>
            <a:ext cx="3476625" cy="496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Norwalk Transit Patch for Google Maps</a:t>
            </a:r>
            <a:endParaRPr/>
          </a:p>
        </p:txBody>
      </p:sp>
      <p:pic>
        <p:nvPicPr>
          <p:cNvPr descr="A screen shot of a smart phone&#10;&#10;Description automatically generated" id="182" name="Google Shape;18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325" y="533400"/>
            <a:ext cx="3041650" cy="579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83" name="Google Shape;1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2129" y="430924"/>
            <a:ext cx="3255354" cy="59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 txBox="1"/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Physical Signage &amp; Kiosks</a:t>
            </a:r>
            <a:endParaRPr/>
          </a:p>
        </p:txBody>
      </p:sp>
      <p:cxnSp>
        <p:nvCxnSpPr>
          <p:cNvPr id="190" name="Google Shape;190;p10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10"/>
          <p:cNvSpPr txBox="1"/>
          <p:nvPr/>
        </p:nvSpPr>
        <p:spPr>
          <a:xfrm>
            <a:off x="851338" y="2511973"/>
            <a:ext cx="10520855" cy="366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insights become physical signage, directories, or interactive kiosks</a:t>
            </a:r>
            <a:endParaRPr/>
          </a:p>
        </p:txBody>
      </p:sp>
      <p:grpSp>
        <p:nvGrpSpPr>
          <p:cNvPr id="192" name="Google Shape;192;p10"/>
          <p:cNvGrpSpPr/>
          <p:nvPr/>
        </p:nvGrpSpPr>
        <p:grpSpPr>
          <a:xfrm>
            <a:off x="2508367" y="3429000"/>
            <a:ext cx="8337754" cy="1845371"/>
            <a:chOff x="3014491" y="2962603"/>
            <a:chExt cx="8445074" cy="1712421"/>
          </a:xfrm>
        </p:grpSpPr>
        <p:pic>
          <p:nvPicPr>
            <p:cNvPr id="193" name="Google Shape;19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6468" y="2962603"/>
              <a:ext cx="3690617" cy="932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14491" y="3878319"/>
              <a:ext cx="8445074" cy="7967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2019-10-10T17:28:29Z</dcterms:created>
  <dc:creator>Patrick Campbell</dc:creator>
</cp:coreProperties>
</file>