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7010400" cy="9296400"/>
  <p:embeddedFontLs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0"/>
            <a:ext cx="3038475"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4c0ea3626_4_2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4c0ea3626_4_26: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84c0ea3626_4_26: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c0ea3626_2_1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84c0ea3626_2_14: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76cad17a9_7_1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6cad17a9_7_18: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776cad17a9_7_18: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4c0ea3626_2_1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84c0ea3626_2_18: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4dde9afed_1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4dde9afed_1_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84dde9afed_1_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dde9afed_2_1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dde9afed_2_13: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84dde9afed_2_13: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dde9afed_2_2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84dde9afed_2_20: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6cad17a9_7_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6cad17a9_7_6: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776cad17a9_7_6: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dde9afed_2_2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dde9afed_2_24: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4dde9afed_2_24: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c0ea3626_4_6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c0ea3626_4_67: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84c0ea3626_4_67: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dde9afed_2_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4dde9afed_2_6: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c0ea3626_4_4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c0ea3626_4_47: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84c0ea3626_4_47: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c0ea3626_4_5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c0ea3626_4_54: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84c0ea3626_4_54: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4dde9afed_2_8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4dde9afed_2_88: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4dde9afed_2_88: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4dde9afed_2_3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dde9afed_2_33: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84dde9afed_2_33: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8411fcbf_0_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8411fcbf_0_4: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778411fcbf_0_4: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78411446a_3_21: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78411446a_3_21: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778411446a_3_21: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4dde9afed_2_7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4dde9afed_2_76: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4c0ea3626_2_2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84c0ea3626_2_22: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78411446a_3_1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78411446a_3_15: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778411446a_3_15: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78411446a_3_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61" name="Google Shape;61;g778411446a_3_2: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778411446a_3_2: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76cad17a9_5_1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76cad17a9_5_16: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776cad17a9_5_16: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78411446a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8411446a_0_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778411446a_0_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4c0ea3626_2_2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84c0ea3626_2_26: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4c0ea3626_2_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4c0ea3626_2_8: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4c0ea3626_2_8: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4dde9afed_2_4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84dde9afed_2_45: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4dde9afed_2_3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4dde9afed_2_39: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84dde9afed_2_39: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4dde9afed_2_5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84dde9afed_2_55: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4dde9afed_2_4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4dde9afed_2_49: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84dde9afed_2_49: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4c0ea3626_4_7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84c0ea3626_4_79:notes"/>
          <p:cNvSpPr txBox="1"/>
          <p:nvPr>
            <p:ph idx="1" type="body"/>
          </p:nvPr>
        </p:nvSpPr>
        <p:spPr>
          <a:xfrm>
            <a:off x="701675" y="4473575"/>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701675" y="4473575"/>
            <a:ext cx="5607050" cy="36607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4c0ea3626_4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c0ea3626_4_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84c0ea3626_4_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701675" y="4473575"/>
            <a:ext cx="5607050" cy="36607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dde9afed_2_61: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dde9afed_2_61: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84dde9afed_2_61: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4c0ea3626_4_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98" name="Google Shape;98;g84c0ea3626_4_8: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84c0ea3626_4_8: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4c0ea3626_4_1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c0ea3626_4_14: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84c0ea3626_4_14: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4c0ea3626_4_2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4c0ea3626_4_20:notes"/>
          <p:cNvSpPr txBox="1"/>
          <p:nvPr>
            <p:ph idx="1" type="body"/>
          </p:nvPr>
        </p:nvSpPr>
        <p:spPr>
          <a:xfrm>
            <a:off x="701675" y="4473575"/>
            <a:ext cx="5607000" cy="366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84c0ea3626_4_20:notes"/>
          <p:cNvSpPr txBox="1"/>
          <p:nvPr>
            <p:ph idx="12" type="sldNum"/>
          </p:nvPr>
        </p:nvSpPr>
        <p:spPr>
          <a:xfrm>
            <a:off x="3970338" y="8829675"/>
            <a:ext cx="3038400" cy="466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 Slide">
  <p:cSld name="Intro Slide">
    <p:spTree>
      <p:nvGrpSpPr>
        <p:cNvPr id="14" name="Shape 14"/>
        <p:cNvGrpSpPr/>
        <p:nvPr/>
      </p:nvGrpSpPr>
      <p:grpSpPr>
        <a:xfrm>
          <a:off x="0" y="0"/>
          <a:ext cx="0" cy="0"/>
          <a:chOff x="0" y="0"/>
          <a:chExt cx="0" cy="0"/>
        </a:xfrm>
      </p:grpSpPr>
      <p:sp>
        <p:nvSpPr>
          <p:cNvPr id="15" name="Google Shape;15;p2"/>
          <p:cNvSpPr txBox="1"/>
          <p:nvPr>
            <p:ph type="ctrTitle"/>
          </p:nvPr>
        </p:nvSpPr>
        <p:spPr>
          <a:xfrm>
            <a:off x="838200" y="1482453"/>
            <a:ext cx="10515600" cy="63680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6192E"/>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38200" y="2117482"/>
            <a:ext cx="10515600" cy="52889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SzPts val="192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2" type="body"/>
          </p:nvPr>
        </p:nvSpPr>
        <p:spPr>
          <a:xfrm>
            <a:off x="838200" y="4604579"/>
            <a:ext cx="7123113" cy="4038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920"/>
              <a:buNone/>
              <a:defRPr sz="2400">
                <a:latin typeface="Calibri"/>
                <a:ea typeface="Calibri"/>
                <a:cs typeface="Calibri"/>
                <a:sym typeface="Calibri"/>
              </a:defRPr>
            </a:lvl1pPr>
            <a:lvl2pPr indent="-228600" lvl="1" marL="914400" algn="l">
              <a:lnSpc>
                <a:spcPct val="90000"/>
              </a:lnSpc>
              <a:spcBef>
                <a:spcPts val="500"/>
              </a:spcBef>
              <a:spcAft>
                <a:spcPts val="0"/>
              </a:spcAft>
              <a:buSzPts val="2400"/>
              <a:buNone/>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3" type="body"/>
          </p:nvPr>
        </p:nvSpPr>
        <p:spPr>
          <a:xfrm>
            <a:off x="838200" y="5008419"/>
            <a:ext cx="7123113" cy="8413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40"/>
              <a:buNone/>
              <a:defRPr sz="1800"/>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ing Slide">
  <p:cSld name="Ending Slide">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6192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3060" lvl="0" marL="457200" algn="l">
              <a:lnSpc>
                <a:spcPct val="90000"/>
              </a:lnSpc>
              <a:spcBef>
                <a:spcPts val="1000"/>
              </a:spcBef>
              <a:spcAft>
                <a:spcPts val="0"/>
              </a:spcAft>
              <a:buSzPts val="1960"/>
              <a:buChar char="o"/>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lide">
  <p:cSld name="Quote Slide">
    <p:spTree>
      <p:nvGrpSpPr>
        <p:cNvPr id="22" name="Shape 22"/>
        <p:cNvGrpSpPr/>
        <p:nvPr/>
      </p:nvGrpSpPr>
      <p:grpSpPr>
        <a:xfrm>
          <a:off x="0" y="0"/>
          <a:ext cx="0" cy="0"/>
          <a:chOff x="0" y="0"/>
          <a:chExt cx="0" cy="0"/>
        </a:xfrm>
      </p:grpSpPr>
      <p:sp>
        <p:nvSpPr>
          <p:cNvPr id="23" name="Google Shape;23;p4"/>
          <p:cNvSpPr txBox="1"/>
          <p:nvPr>
            <p:ph type="title"/>
          </p:nvPr>
        </p:nvSpPr>
        <p:spPr>
          <a:xfrm>
            <a:off x="800677" y="1662545"/>
            <a:ext cx="10515600" cy="187123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A6192E"/>
              </a:buClr>
              <a:buSzPts val="6000"/>
              <a:buFont typeface="Calibri"/>
              <a:buNone/>
              <a:defRPr i="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6192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000"/>
              </a:spcBef>
              <a:spcAft>
                <a:spcPts val="0"/>
              </a:spcAft>
              <a:buSzPts val="1440"/>
              <a:buChar char="o"/>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000"/>
              </a:spcBef>
              <a:spcAft>
                <a:spcPts val="0"/>
              </a:spcAft>
              <a:buSzPts val="1440"/>
              <a:buChar char="o"/>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6192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192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000"/>
              </a:spcBef>
              <a:spcAft>
                <a:spcPts val="0"/>
              </a:spcAft>
              <a:buSzPts val="1440"/>
              <a:buChar char="o"/>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192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20040" lvl="0" marL="457200" algn="l">
              <a:lnSpc>
                <a:spcPct val="90000"/>
              </a:lnSpc>
              <a:spcBef>
                <a:spcPts val="1000"/>
              </a:spcBef>
              <a:spcAft>
                <a:spcPts val="0"/>
              </a:spcAft>
              <a:buSzPts val="1440"/>
              <a:buChar char="o"/>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6192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7" name="Shape 37"/>
        <p:cNvGrpSpPr/>
        <p:nvPr/>
      </p:nvGrpSpPr>
      <p:grpSpPr>
        <a:xfrm>
          <a:off x="0" y="0"/>
          <a:ext cx="0" cy="0"/>
          <a:chOff x="0" y="0"/>
          <a:chExt cx="0" cy="0"/>
        </a:xfrm>
      </p:grpSpPr>
      <p:sp>
        <p:nvSpPr>
          <p:cNvPr id="38" name="Google Shape;3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6192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391160" lvl="0" marL="457200" algn="l">
              <a:lnSpc>
                <a:spcPct val="90000"/>
              </a:lnSpc>
              <a:spcBef>
                <a:spcPts val="1000"/>
              </a:spcBef>
              <a:spcAft>
                <a:spcPts val="0"/>
              </a:spcAft>
              <a:buSzPts val="2560"/>
              <a:buChar char="o"/>
              <a:defRPr sz="3200"/>
            </a:lvl1pPr>
            <a:lvl2pPr indent="-406400" lvl="1" marL="914400" algn="l">
              <a:lnSpc>
                <a:spcPct val="90000"/>
              </a:lnSpc>
              <a:spcBef>
                <a:spcPts val="500"/>
              </a:spcBef>
              <a:spcAft>
                <a:spcPts val="0"/>
              </a:spcAft>
              <a:buSzPts val="2800"/>
              <a:buChar char="•"/>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0" name="Google Shape;4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28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1" name="Shape 41"/>
        <p:cNvGrpSpPr/>
        <p:nvPr/>
      </p:nvGrpSpPr>
      <p:grpSpPr>
        <a:xfrm>
          <a:off x="0" y="0"/>
          <a:ext cx="0" cy="0"/>
          <a:chOff x="0" y="0"/>
          <a:chExt cx="0" cy="0"/>
        </a:xfrm>
      </p:grpSpPr>
      <p:sp>
        <p:nvSpPr>
          <p:cNvPr id="42" name="Google Shape;4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A6192E"/>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A6192E"/>
              </a:buClr>
              <a:buSzPts val="2560"/>
              <a:buFont typeface="Courier New"/>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rgbClr val="A6192E"/>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rgbClr val="A6192E"/>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rgbClr val="A6192E"/>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rgbClr val="A6192E"/>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4" name="Google Shape;4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28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A6192E"/>
              </a:buClr>
              <a:buSzPts val="4400"/>
              <a:buFont typeface="Calibri"/>
              <a:buNone/>
              <a:defRPr b="0" i="0" sz="4400" u="none" cap="none" strike="noStrike">
                <a:solidFill>
                  <a:srgbClr val="A6192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70840" lvl="0" marL="457200" marR="0" rtl="0" algn="l">
              <a:lnSpc>
                <a:spcPct val="90000"/>
              </a:lnSpc>
              <a:spcBef>
                <a:spcPts val="1000"/>
              </a:spcBef>
              <a:spcAft>
                <a:spcPts val="0"/>
              </a:spcAft>
              <a:buClr>
                <a:srgbClr val="A6192E"/>
              </a:buClr>
              <a:buSzPts val="2240"/>
              <a:buFont typeface="Courier New"/>
              <a:buChar char="o"/>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A6192E"/>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A6192E"/>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rgbClr val="A6192E"/>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rgbClr val="A6192E"/>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12" name="Google Shape;12;p1"/>
          <p:cNvCxnSpPr/>
          <p:nvPr/>
        </p:nvCxnSpPr>
        <p:spPr>
          <a:xfrm rot="10800000">
            <a:off x="0" y="6477000"/>
            <a:ext cx="8984672" cy="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id="13" name="Google Shape;13;p1"/>
          <p:cNvPicPr preferRelativeResize="0"/>
          <p:nvPr/>
        </p:nvPicPr>
        <p:blipFill rotWithShape="1">
          <a:blip r:embed="rId1">
            <a:alphaModFix/>
          </a:blip>
          <a:srcRect b="0" l="0" r="0" t="0"/>
          <a:stretch/>
        </p:blipFill>
        <p:spPr>
          <a:xfrm>
            <a:off x="9216151" y="5891153"/>
            <a:ext cx="2837626" cy="850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5" name="Shape 4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drive.google.com/file/d/1kH8A0MJpQ9QyT6PBgvkgyiO0it6adZcI/view"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5.jpg"/><Relationship Id="rId7" Type="http://schemas.openxmlformats.org/officeDocument/2006/relationships/image" Target="../media/image8.jpg"/><Relationship Id="rId8"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032313" y="444750"/>
            <a:ext cx="10127375" cy="532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Approach</a:t>
            </a:r>
            <a:endParaRPr i="1" sz="4000">
              <a:solidFill>
                <a:srgbClr val="A6192E"/>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Initial Approach</a:t>
            </a:r>
            <a:endParaRPr/>
          </a:p>
        </p:txBody>
      </p:sp>
      <p:sp>
        <p:nvSpPr>
          <p:cNvPr id="134" name="Google Shape;134;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Font typeface="Arial"/>
              <a:buChar char="●"/>
            </a:pPr>
            <a:r>
              <a:rPr lang="en-US" sz="2400">
                <a:latin typeface="Open Sans"/>
                <a:ea typeface="Open Sans"/>
                <a:cs typeface="Open Sans"/>
                <a:sym typeface="Open Sans"/>
              </a:rPr>
              <a:t>Market-based approach</a:t>
            </a:r>
            <a:endParaRPr sz="2400">
              <a:latin typeface="Open Sans"/>
              <a:ea typeface="Open Sans"/>
              <a:cs typeface="Open Sans"/>
              <a:sym typeface="Open Sans"/>
            </a:endParaRPr>
          </a:p>
          <a:p>
            <a:pPr indent="0" lvl="0" marL="457200" rtl="0" algn="l">
              <a:spcBef>
                <a:spcPts val="1000"/>
              </a:spcBef>
              <a:spcAft>
                <a:spcPts val="0"/>
              </a:spcAft>
              <a:buNone/>
            </a:pPr>
            <a:r>
              <a:t/>
            </a:r>
            <a:endParaRPr sz="2400">
              <a:latin typeface="Open Sans"/>
              <a:ea typeface="Open Sans"/>
              <a:cs typeface="Open Sans"/>
              <a:sym typeface="Open Sans"/>
            </a:endParaRPr>
          </a:p>
          <a:p>
            <a:pPr indent="-381000" lvl="0" marL="457200" rtl="0" algn="l">
              <a:spcBef>
                <a:spcPts val="1000"/>
              </a:spcBef>
              <a:spcAft>
                <a:spcPts val="0"/>
              </a:spcAft>
              <a:buClr>
                <a:schemeClr val="dk1"/>
              </a:buClr>
              <a:buSzPts val="2400"/>
              <a:buFont typeface="Arial"/>
              <a:buChar char="●"/>
            </a:pPr>
            <a:r>
              <a:rPr lang="en-US" sz="2400">
                <a:latin typeface="Open Sans"/>
                <a:ea typeface="Open Sans"/>
                <a:cs typeface="Open Sans"/>
                <a:sym typeface="Open Sans"/>
              </a:rPr>
              <a:t>HALC prioritization model</a:t>
            </a:r>
            <a:endParaRPr sz="2400">
              <a:latin typeface="Open Sans"/>
              <a:ea typeface="Open Sans"/>
              <a:cs typeface="Open Sans"/>
              <a:sym typeface="Open San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Decision Support Tool v.1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393200" y="1329600"/>
            <a:ext cx="11405600" cy="4548675"/>
          </a:xfrm>
          <a:prstGeom prst="rect">
            <a:avLst/>
          </a:prstGeom>
          <a:noFill/>
          <a:ln>
            <a:noFill/>
          </a:ln>
        </p:spPr>
      </p:pic>
      <p:sp>
        <p:nvSpPr>
          <p:cNvPr id="146" name="Google Shape;146;p26"/>
          <p:cNvSpPr txBox="1"/>
          <p:nvPr>
            <p:ph type="title"/>
          </p:nvPr>
        </p:nvSpPr>
        <p:spPr>
          <a:xfrm>
            <a:off x="838200" y="1551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 Case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210500" y="1364600"/>
            <a:ext cx="11770998" cy="4443725"/>
          </a:xfrm>
          <a:prstGeom prst="rect">
            <a:avLst/>
          </a:prstGeom>
          <a:noFill/>
          <a:ln>
            <a:noFill/>
          </a:ln>
        </p:spPr>
      </p:pic>
      <p:sp>
        <p:nvSpPr>
          <p:cNvPr id="153" name="Google Shape;153;p27"/>
          <p:cNvSpPr txBox="1"/>
          <p:nvPr>
            <p:ph type="title"/>
          </p:nvPr>
        </p:nvSpPr>
        <p:spPr>
          <a:xfrm>
            <a:off x="733225" y="1376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 Case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Decision Support Tool v.2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Steps to approach the problem</a:t>
            </a:r>
            <a:endParaRPr/>
          </a:p>
        </p:txBody>
      </p:sp>
      <p:sp>
        <p:nvSpPr>
          <p:cNvPr id="165" name="Google Shape;165;p2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Arial"/>
              <a:buAutoNum type="arabicPeriod"/>
            </a:pPr>
            <a:r>
              <a:rPr lang="en-US" sz="2400">
                <a:latin typeface="Open Sans"/>
                <a:ea typeface="Open Sans"/>
                <a:cs typeface="Open Sans"/>
                <a:sym typeface="Open Sans"/>
              </a:rPr>
              <a:t>Identification of HALCs that are at risk due to extreme weather events</a:t>
            </a:r>
            <a:endParaRPr sz="2400">
              <a:latin typeface="Open Sans"/>
              <a:ea typeface="Open Sans"/>
              <a:cs typeface="Open Sans"/>
              <a:sym typeface="Open Sans"/>
            </a:endParaRPr>
          </a:p>
          <a:p>
            <a:pPr indent="-381000" lvl="0" marL="457200" rtl="0" algn="l">
              <a:lnSpc>
                <a:spcPct val="115000"/>
              </a:lnSpc>
              <a:spcBef>
                <a:spcPts val="1000"/>
              </a:spcBef>
              <a:spcAft>
                <a:spcPts val="0"/>
              </a:spcAft>
              <a:buClr>
                <a:schemeClr val="dk1"/>
              </a:buClr>
              <a:buSzPts val="2400"/>
              <a:buFont typeface="Arial"/>
              <a:buAutoNum type="arabicPeriod"/>
            </a:pPr>
            <a:r>
              <a:rPr lang="en-US" sz="2400">
                <a:latin typeface="Open Sans"/>
                <a:ea typeface="Open Sans"/>
                <a:cs typeface="Open Sans"/>
                <a:sym typeface="Open Sans"/>
              </a:rPr>
              <a:t>Calculating the maximum possible benefits for each category of environmental risk</a:t>
            </a:r>
            <a:endParaRPr sz="2400">
              <a:latin typeface="Open Sans"/>
              <a:ea typeface="Open Sans"/>
              <a:cs typeface="Open Sans"/>
              <a:sym typeface="Open Sans"/>
            </a:endParaRPr>
          </a:p>
          <a:p>
            <a:pPr indent="-381000" lvl="0" marL="457200" marR="0" rtl="0" algn="l">
              <a:lnSpc>
                <a:spcPct val="115000"/>
              </a:lnSpc>
              <a:spcBef>
                <a:spcPts val="1000"/>
              </a:spcBef>
              <a:spcAft>
                <a:spcPts val="0"/>
              </a:spcAft>
              <a:buClr>
                <a:schemeClr val="dk1"/>
              </a:buClr>
              <a:buSzPts val="2400"/>
              <a:buFont typeface="Arial"/>
              <a:buAutoNum type="arabicPeriod"/>
            </a:pPr>
            <a:r>
              <a:rPr lang="en-US" sz="2400">
                <a:latin typeface="Open Sans"/>
                <a:ea typeface="Open Sans"/>
                <a:cs typeface="Open Sans"/>
                <a:sym typeface="Open Sans"/>
              </a:rPr>
              <a:t>Creating a retrofit recommendation engine for each HALC</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 Case #1: Proposing revisions to budget proposal</a:t>
            </a:r>
            <a:endParaRPr/>
          </a:p>
        </p:txBody>
      </p:sp>
      <p:pic>
        <p:nvPicPr>
          <p:cNvPr id="172" name="Google Shape;172;p30"/>
          <p:cNvPicPr preferRelativeResize="0"/>
          <p:nvPr/>
        </p:nvPicPr>
        <p:blipFill>
          <a:blip r:embed="rId3">
            <a:alphaModFix/>
          </a:blip>
          <a:stretch>
            <a:fillRect/>
          </a:stretch>
        </p:blipFill>
        <p:spPr>
          <a:xfrm>
            <a:off x="968775" y="1888900"/>
            <a:ext cx="7112850" cy="44113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Use Case #2: Grant preparation</a:t>
            </a:r>
            <a:endParaRPr/>
          </a:p>
        </p:txBody>
      </p:sp>
      <p:pic>
        <p:nvPicPr>
          <p:cNvPr id="179" name="Google Shape;179;p31"/>
          <p:cNvPicPr preferRelativeResize="0"/>
          <p:nvPr/>
        </p:nvPicPr>
        <p:blipFill>
          <a:blip r:embed="rId3">
            <a:alphaModFix/>
          </a:blip>
          <a:stretch>
            <a:fillRect/>
          </a:stretch>
        </p:blipFill>
        <p:spPr>
          <a:xfrm>
            <a:off x="838200" y="1485425"/>
            <a:ext cx="6767849" cy="471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4"/>
          <p:cNvSpPr txBox="1"/>
          <p:nvPr/>
        </p:nvSpPr>
        <p:spPr>
          <a:xfrm>
            <a:off x="777250" y="4602475"/>
            <a:ext cx="7327800" cy="16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lang="en-US" sz="2000">
                <a:latin typeface="Calibri"/>
                <a:ea typeface="Calibri"/>
                <a:cs typeface="Calibri"/>
                <a:sym typeface="Calibri"/>
              </a:rPr>
              <a:t>City of Pittsburgh Sustainability and Resilience Division</a:t>
            </a:r>
            <a:endParaRPr sz="20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US" sz="2000">
                <a:latin typeface="Calibri"/>
                <a:ea typeface="Calibri"/>
                <a:cs typeface="Calibri"/>
                <a:sym typeface="Calibri"/>
              </a:rPr>
              <a:t>Carnegie Mellon University</a:t>
            </a:r>
            <a:endParaRPr sz="2000">
              <a:latin typeface="Calibri"/>
              <a:ea typeface="Calibri"/>
              <a:cs typeface="Calibri"/>
              <a:sym typeface="Calibri"/>
            </a:endParaRPr>
          </a:p>
          <a:p>
            <a:pPr indent="0" lvl="0" marL="0" rtl="0" algn="l">
              <a:spcBef>
                <a:spcPts val="0"/>
              </a:spcBef>
              <a:spcAft>
                <a:spcPts val="0"/>
              </a:spcAft>
              <a:buClr>
                <a:srgbClr val="000000"/>
              </a:buClr>
              <a:buFont typeface="Arial"/>
              <a:buNone/>
            </a:pPr>
            <a:r>
              <a:rPr lang="en-US" sz="2000">
                <a:latin typeface="Calibri"/>
                <a:ea typeface="Calibri"/>
                <a:cs typeface="Calibri"/>
                <a:sym typeface="Calibri"/>
              </a:rPr>
              <a:t>Heinz College of Information Systems and Public Policy</a:t>
            </a:r>
            <a:endParaRPr sz="20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Calibri"/>
              <a:buNone/>
            </a:pPr>
            <a:r>
              <a:rPr lang="en-US" sz="2000">
                <a:latin typeface="Calibri"/>
                <a:ea typeface="Calibri"/>
                <a:cs typeface="Calibri"/>
                <a:sym typeface="Calibri"/>
              </a:rPr>
              <a:t>Faculty Advisor: Edson Severnini</a:t>
            </a:r>
            <a:endParaRPr sz="2000">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a:p>
            <a:pPr indent="0" lvl="0" marL="0" marR="0" rtl="0" algn="l">
              <a:spcBef>
                <a:spcPts val="0"/>
              </a:spcBef>
              <a:spcAft>
                <a:spcPts val="0"/>
              </a:spcAft>
              <a:buNone/>
            </a:pPr>
            <a:r>
              <a:t/>
            </a:r>
            <a:endParaRPr sz="2000">
              <a:latin typeface="Calibri"/>
              <a:ea typeface="Calibri"/>
              <a:cs typeface="Calibri"/>
              <a:sym typeface="Calibri"/>
            </a:endParaRPr>
          </a:p>
        </p:txBody>
      </p:sp>
      <p:sp>
        <p:nvSpPr>
          <p:cNvPr id="57" name="Google Shape;57;p14"/>
          <p:cNvSpPr txBox="1"/>
          <p:nvPr/>
        </p:nvSpPr>
        <p:spPr>
          <a:xfrm>
            <a:off x="777240" y="1569720"/>
            <a:ext cx="10698480"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6192E"/>
              </a:buClr>
              <a:buSzPts val="4000"/>
              <a:buFont typeface="Calibri"/>
              <a:buNone/>
            </a:pPr>
            <a:r>
              <a:rPr b="0" i="0" lang="en-US" sz="4000" u="none" cap="none" strike="noStrike">
                <a:solidFill>
                  <a:srgbClr val="A6192E"/>
                </a:solidFill>
                <a:latin typeface="Calibri"/>
                <a:ea typeface="Calibri"/>
                <a:cs typeface="Calibri"/>
                <a:sym typeface="Calibri"/>
              </a:rPr>
              <a:t>Cost and Carbon Analysis of the Impact of Inaction </a:t>
            </a:r>
            <a:r>
              <a:rPr lang="en-US" sz="2400">
                <a:latin typeface="Calibri"/>
                <a:ea typeface="Calibri"/>
                <a:cs typeface="Calibri"/>
                <a:sym typeface="Calibri"/>
              </a:rPr>
              <a:t>Final Presentation</a:t>
            </a:r>
            <a:endParaRPr/>
          </a:p>
        </p:txBody>
      </p:sp>
      <p:pic>
        <p:nvPicPr>
          <p:cNvPr id="58" name="Google Shape;58;p14"/>
          <p:cNvPicPr preferRelativeResize="0"/>
          <p:nvPr/>
        </p:nvPicPr>
        <p:blipFill>
          <a:blip r:embed="rId3">
            <a:alphaModFix/>
          </a:blip>
          <a:stretch>
            <a:fillRect/>
          </a:stretch>
        </p:blipFill>
        <p:spPr>
          <a:xfrm>
            <a:off x="10173525" y="4347575"/>
            <a:ext cx="1302200" cy="130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Resilience Oriented Planning Map</a:t>
            </a:r>
            <a:endParaRPr i="1" sz="4000">
              <a:solidFill>
                <a:srgbClr val="A6192E"/>
              </a:solidFill>
              <a:latin typeface="Calibri"/>
              <a:ea typeface="Calibri"/>
              <a:cs typeface="Calibri"/>
              <a:sym typeface="Calibri"/>
            </a:endParaRPr>
          </a:p>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(Hazards Map)</a:t>
            </a:r>
            <a:endParaRPr i="1" sz="4000">
              <a:solidFill>
                <a:srgbClr val="A6192E"/>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the Map</a:t>
            </a:r>
            <a:endParaRPr/>
          </a:p>
        </p:txBody>
      </p:sp>
      <p:sp>
        <p:nvSpPr>
          <p:cNvPr id="191" name="Google Shape;191;p33"/>
          <p:cNvSpPr txBox="1"/>
          <p:nvPr>
            <p:ph idx="1" type="body"/>
          </p:nvPr>
        </p:nvSpPr>
        <p:spPr>
          <a:xfrm>
            <a:off x="838200" y="158067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000000"/>
              </a:buClr>
              <a:buSzPts val="2400"/>
              <a:buFont typeface="Open Sans"/>
              <a:buChar char="●"/>
            </a:pPr>
            <a:r>
              <a:rPr lang="en-US" sz="2400">
                <a:latin typeface="Open Sans"/>
                <a:ea typeface="Open Sans"/>
                <a:cs typeface="Open Sans"/>
                <a:sym typeface="Open Sans"/>
              </a:rPr>
              <a:t>Explore location of HALCs in relation to environmental hazards</a:t>
            </a:r>
            <a:endParaRPr sz="2400">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Flood zones</a:t>
            </a:r>
            <a:endParaRPr>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Landslide prone areas</a:t>
            </a:r>
            <a:endParaRPr>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Air pollution</a:t>
            </a:r>
            <a:br>
              <a:rPr lang="en-US">
                <a:latin typeface="Open Sans"/>
                <a:ea typeface="Open Sans"/>
                <a:cs typeface="Open Sans"/>
                <a:sym typeface="Open Sans"/>
              </a:rPr>
            </a:br>
            <a:endParaRPr>
              <a:latin typeface="Open Sans"/>
              <a:ea typeface="Open Sans"/>
              <a:cs typeface="Open Sans"/>
              <a:sym typeface="Open Sans"/>
            </a:endParaRPr>
          </a:p>
          <a:p>
            <a:pPr indent="-381000" lvl="0" marL="457200" rtl="0" algn="l">
              <a:spcBef>
                <a:spcPts val="0"/>
              </a:spcBef>
              <a:spcAft>
                <a:spcPts val="0"/>
              </a:spcAft>
              <a:buClr>
                <a:srgbClr val="000000"/>
              </a:buClr>
              <a:buSzPts val="2400"/>
              <a:buFont typeface="Open Sans"/>
              <a:buChar char="●"/>
            </a:pPr>
            <a:r>
              <a:rPr lang="en-US" sz="2400">
                <a:latin typeface="Open Sans"/>
                <a:ea typeface="Open Sans"/>
                <a:cs typeface="Open Sans"/>
                <a:sym typeface="Open Sans"/>
              </a:rPr>
              <a:t>Run analyses to obtain center-specific data</a:t>
            </a:r>
            <a:endParaRPr sz="2400">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Community demographics</a:t>
            </a:r>
            <a:endParaRPr>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Number of hazardous incidents</a:t>
            </a:r>
            <a:endParaRPr>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Parcel area</a:t>
            </a:r>
            <a:endParaRPr>
              <a:latin typeface="Open Sans"/>
              <a:ea typeface="Open Sans"/>
              <a:cs typeface="Open Sans"/>
              <a:sym typeface="Open Sans"/>
            </a:endParaRPr>
          </a:p>
          <a:p>
            <a:pPr indent="-381000" lvl="1" marL="914400" rtl="0" algn="l">
              <a:spcBef>
                <a:spcPts val="0"/>
              </a:spcBef>
              <a:spcAft>
                <a:spcPts val="0"/>
              </a:spcAft>
              <a:buClr>
                <a:srgbClr val="000000"/>
              </a:buClr>
              <a:buSzPts val="2400"/>
              <a:buFont typeface="Open Sans"/>
              <a:buChar char="○"/>
            </a:pPr>
            <a:r>
              <a:rPr lang="en-US">
                <a:latin typeface="Open Sans"/>
                <a:ea typeface="Open Sans"/>
                <a:cs typeface="Open Sans"/>
                <a:sym typeface="Open Sans"/>
              </a:rPr>
              <a:t>Roof area</a:t>
            </a:r>
            <a:br>
              <a:rPr lang="en-US">
                <a:latin typeface="Open Sans"/>
                <a:ea typeface="Open Sans"/>
                <a:cs typeface="Open Sans"/>
                <a:sym typeface="Open Sans"/>
              </a:rPr>
            </a:br>
            <a:endParaRPr>
              <a:latin typeface="Open Sans"/>
              <a:ea typeface="Open Sans"/>
              <a:cs typeface="Open Sans"/>
              <a:sym typeface="Open Sans"/>
            </a:endParaRPr>
          </a:p>
          <a:p>
            <a:pPr indent="-381000" lvl="0" marL="457200" rtl="0" algn="l">
              <a:spcBef>
                <a:spcPts val="0"/>
              </a:spcBef>
              <a:spcAft>
                <a:spcPts val="0"/>
              </a:spcAft>
              <a:buClr>
                <a:srgbClr val="000000"/>
              </a:buClr>
              <a:buSzPts val="2400"/>
              <a:buFont typeface="Open Sans"/>
              <a:buChar char="●"/>
            </a:pPr>
            <a:r>
              <a:rPr lang="en-US" sz="2400">
                <a:latin typeface="Open Sans"/>
                <a:ea typeface="Open Sans"/>
                <a:cs typeface="Open Sans"/>
                <a:sym typeface="Open Sans"/>
              </a:rPr>
              <a:t>Export results to Decision Support Tool for further analysis and planning of retrofit projects</a:t>
            </a:r>
            <a:endParaRPr sz="24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612700" y="24742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i="1" lang="en-US"/>
              <a:t>Hazards Map: Demo</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612700" y="247425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i="1" lang="en-US"/>
              <a:t>Decision Support Tool</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Cost Benefit Analysis of Retrofits</a:t>
            </a:r>
            <a:endParaRPr/>
          </a:p>
        </p:txBody>
      </p:sp>
      <p:sp>
        <p:nvSpPr>
          <p:cNvPr id="210" name="Google Shape;210;p36"/>
          <p:cNvSpPr/>
          <p:nvPr/>
        </p:nvSpPr>
        <p:spPr>
          <a:xfrm>
            <a:off x="1422650" y="1969150"/>
            <a:ext cx="3864900" cy="1521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Capital expenditure</a:t>
            </a:r>
            <a:endParaRPr/>
          </a:p>
        </p:txBody>
      </p:sp>
      <p:sp>
        <p:nvSpPr>
          <p:cNvPr id="211" name="Google Shape;211;p36"/>
          <p:cNvSpPr/>
          <p:nvPr/>
        </p:nvSpPr>
        <p:spPr>
          <a:xfrm>
            <a:off x="1422650" y="3490121"/>
            <a:ext cx="3864900" cy="1668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Operating expenditure</a:t>
            </a:r>
            <a:endParaRPr/>
          </a:p>
        </p:txBody>
      </p:sp>
      <p:sp>
        <p:nvSpPr>
          <p:cNvPr id="212" name="Google Shape;212;p36"/>
          <p:cNvSpPr/>
          <p:nvPr/>
        </p:nvSpPr>
        <p:spPr>
          <a:xfrm>
            <a:off x="6633775" y="1969150"/>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Energy</a:t>
            </a:r>
            <a:endParaRPr sz="2400">
              <a:solidFill>
                <a:schemeClr val="dk1"/>
              </a:solidFill>
              <a:latin typeface="Calibri"/>
              <a:ea typeface="Calibri"/>
              <a:cs typeface="Calibri"/>
              <a:sym typeface="Calibri"/>
            </a:endParaRPr>
          </a:p>
        </p:txBody>
      </p:sp>
      <p:sp>
        <p:nvSpPr>
          <p:cNvPr id="213" name="Google Shape;213;p36"/>
          <p:cNvSpPr/>
          <p:nvPr/>
        </p:nvSpPr>
        <p:spPr>
          <a:xfrm>
            <a:off x="6633775" y="2502350"/>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Carbon</a:t>
            </a:r>
            <a:endParaRPr sz="2400">
              <a:solidFill>
                <a:schemeClr val="dk1"/>
              </a:solidFill>
              <a:latin typeface="Calibri"/>
              <a:ea typeface="Calibri"/>
              <a:cs typeface="Calibri"/>
              <a:sym typeface="Calibri"/>
            </a:endParaRPr>
          </a:p>
        </p:txBody>
      </p:sp>
      <p:sp>
        <p:nvSpPr>
          <p:cNvPr id="214" name="Google Shape;214;p36"/>
          <p:cNvSpPr/>
          <p:nvPr/>
        </p:nvSpPr>
        <p:spPr>
          <a:xfrm>
            <a:off x="6633775" y="3035550"/>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Air Quality</a:t>
            </a:r>
            <a:endParaRPr sz="2400">
              <a:solidFill>
                <a:schemeClr val="dk1"/>
              </a:solidFill>
              <a:latin typeface="Calibri"/>
              <a:ea typeface="Calibri"/>
              <a:cs typeface="Calibri"/>
              <a:sym typeface="Calibri"/>
            </a:endParaRPr>
          </a:p>
        </p:txBody>
      </p:sp>
      <p:sp>
        <p:nvSpPr>
          <p:cNvPr id="215" name="Google Shape;215;p36"/>
          <p:cNvSpPr/>
          <p:nvPr/>
        </p:nvSpPr>
        <p:spPr>
          <a:xfrm>
            <a:off x="6633775" y="3568751"/>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Temperature</a:t>
            </a:r>
            <a:endParaRPr sz="2400">
              <a:solidFill>
                <a:schemeClr val="dk1"/>
              </a:solidFill>
              <a:latin typeface="Calibri"/>
              <a:ea typeface="Calibri"/>
              <a:cs typeface="Calibri"/>
              <a:sym typeface="Calibri"/>
            </a:endParaRPr>
          </a:p>
        </p:txBody>
      </p:sp>
      <p:sp>
        <p:nvSpPr>
          <p:cNvPr id="216" name="Google Shape;216;p36"/>
          <p:cNvSpPr/>
          <p:nvPr/>
        </p:nvSpPr>
        <p:spPr>
          <a:xfrm>
            <a:off x="6633775" y="4101951"/>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Stormwater Management</a:t>
            </a:r>
            <a:endParaRPr sz="2400">
              <a:solidFill>
                <a:schemeClr val="dk1"/>
              </a:solidFill>
              <a:latin typeface="Calibri"/>
              <a:ea typeface="Calibri"/>
              <a:cs typeface="Calibri"/>
              <a:sym typeface="Calibri"/>
            </a:endParaRPr>
          </a:p>
        </p:txBody>
      </p:sp>
      <p:sp>
        <p:nvSpPr>
          <p:cNvPr id="217" name="Google Shape;217;p36"/>
          <p:cNvSpPr/>
          <p:nvPr/>
        </p:nvSpPr>
        <p:spPr>
          <a:xfrm>
            <a:off x="6633775" y="4635151"/>
            <a:ext cx="3864900" cy="522900"/>
          </a:xfrm>
          <a:prstGeom prst="roundRect">
            <a:avLst>
              <a:gd fmla="val 16667" name="adj"/>
            </a:avLst>
          </a:prstGeom>
          <a:solidFill>
            <a:srgbClr val="D9EAD3"/>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000"/>
              </a:spcAft>
              <a:buNone/>
            </a:pPr>
            <a:r>
              <a:rPr lang="en-US" sz="2400">
                <a:solidFill>
                  <a:schemeClr val="dk1"/>
                </a:solidFill>
                <a:latin typeface="Calibri"/>
                <a:ea typeface="Calibri"/>
                <a:cs typeface="Calibri"/>
                <a:sym typeface="Calibri"/>
              </a:rPr>
              <a:t>Other Values</a:t>
            </a:r>
            <a:endParaRPr sz="2400">
              <a:solidFill>
                <a:schemeClr val="dk1"/>
              </a:solidFill>
              <a:latin typeface="Calibri"/>
              <a:ea typeface="Calibri"/>
              <a:cs typeface="Calibri"/>
              <a:sym typeface="Calibri"/>
            </a:endParaRPr>
          </a:p>
        </p:txBody>
      </p:sp>
      <p:sp>
        <p:nvSpPr>
          <p:cNvPr id="218" name="Google Shape;218;p36"/>
          <p:cNvSpPr/>
          <p:nvPr/>
        </p:nvSpPr>
        <p:spPr>
          <a:xfrm rot="-5400000">
            <a:off x="5845750" y="2760050"/>
            <a:ext cx="309600" cy="5180400"/>
          </a:xfrm>
          <a:prstGeom prst="leftBracket">
            <a:avLst>
              <a:gd fmla="val 8333"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6"/>
          <p:cNvSpPr/>
          <p:nvPr/>
        </p:nvSpPr>
        <p:spPr>
          <a:xfrm>
            <a:off x="5383875" y="5455700"/>
            <a:ext cx="1101900" cy="597900"/>
          </a:xfrm>
          <a:prstGeom prst="triangle">
            <a:avLst>
              <a:gd fmla="val 50000" name="adj"/>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2"/>
                </a:solidFill>
              </a:rPr>
              <a:t>Cost Benefit Analysis of Retrofits</a:t>
            </a:r>
            <a:endParaRPr/>
          </a:p>
        </p:txBody>
      </p:sp>
      <p:sp>
        <p:nvSpPr>
          <p:cNvPr id="226" name="Google Shape;226;p37"/>
          <p:cNvSpPr txBox="1"/>
          <p:nvPr>
            <p:ph idx="1" type="body"/>
          </p:nvPr>
        </p:nvSpPr>
        <p:spPr>
          <a:xfrm>
            <a:off x="838200" y="1402775"/>
            <a:ext cx="10515600" cy="52878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Energy saving = [Energy saved by the retrofit] x [Energy cost per unit]</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Carbon emissions reduction = [Carbon emissions reduced] x [Carbon price]</a:t>
            </a:r>
            <a:endParaRPr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Air quality improvement = [Pollutants removed] x [avoided mortality per unit] x VSL</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Temperature</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Stormwater management = [Annual precipitation in Pittsburgh] </a:t>
            </a:r>
            <a:endParaRPr sz="1900">
              <a:latin typeface="Open Sans"/>
              <a:ea typeface="Open Sans"/>
              <a:cs typeface="Open Sans"/>
              <a:sym typeface="Open Sans"/>
            </a:endParaRPr>
          </a:p>
          <a:p>
            <a:pPr indent="457200" lvl="0" marL="1828800" rtl="0" algn="l">
              <a:lnSpc>
                <a:spcPct val="115000"/>
              </a:lnSpc>
              <a:spcBef>
                <a:spcPts val="0"/>
              </a:spcBef>
              <a:spcAft>
                <a:spcPts val="0"/>
              </a:spcAft>
              <a:buNone/>
            </a:pPr>
            <a:r>
              <a:rPr lang="en-US" sz="1900">
                <a:latin typeface="Open Sans"/>
                <a:ea typeface="Open Sans"/>
                <a:cs typeface="Open Sans"/>
                <a:sym typeface="Open Sans"/>
              </a:rPr>
              <a:t>x [rainwater retention rate of the retrofit] x [avoided cost per gallon] </a:t>
            </a:r>
            <a:endParaRPr sz="1900">
              <a:latin typeface="Open Sans"/>
              <a:ea typeface="Open Sans"/>
              <a:cs typeface="Open Sans"/>
              <a:sym typeface="Open Sans"/>
            </a:endParaRPr>
          </a:p>
          <a:p>
            <a:pPr indent="0" lvl="0" marL="0" rtl="0" algn="l">
              <a:lnSpc>
                <a:spcPct val="115000"/>
              </a:lnSpc>
              <a:spcBef>
                <a:spcPts val="0"/>
              </a:spcBef>
              <a:spcAft>
                <a:spcPts val="0"/>
              </a:spcAft>
              <a:buNone/>
            </a:pPr>
            <a:r>
              <a:t/>
            </a:r>
            <a:endParaRPr sz="1900">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Other values</a:t>
            </a:r>
            <a:endParaRPr sz="1900">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Aesthetic values of green infrastructure which improve property values</a:t>
            </a:r>
            <a:endParaRPr sz="1900">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US" sz="1900">
                <a:latin typeface="Open Sans"/>
                <a:ea typeface="Open Sans"/>
                <a:cs typeface="Open Sans"/>
                <a:sym typeface="Open Sans"/>
              </a:rPr>
              <a:t>Other benefits for facility users and broader societal values</a:t>
            </a:r>
            <a:endParaRPr sz="19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Process Guideline</a:t>
            </a:r>
            <a:endParaRPr/>
          </a:p>
        </p:txBody>
      </p:sp>
      <p:sp>
        <p:nvSpPr>
          <p:cNvPr id="233" name="Google Shape;233;p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rgbClr val="000000"/>
              </a:buClr>
              <a:buSzPts val="2400"/>
              <a:buFont typeface="Open Sans"/>
              <a:buAutoNum type="arabicPeriod"/>
            </a:pPr>
            <a:r>
              <a:rPr lang="en-US" sz="2400">
                <a:latin typeface="Open Sans"/>
                <a:ea typeface="Open Sans"/>
                <a:cs typeface="Open Sans"/>
                <a:sym typeface="Open Sans"/>
              </a:rPr>
              <a:t>Select a center</a:t>
            </a:r>
            <a:endParaRPr sz="2400">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Set parameters</a:t>
            </a:r>
            <a:endParaRPr sz="2400">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Choose </a:t>
            </a:r>
            <a:r>
              <a:rPr lang="en-US" sz="2400">
                <a:latin typeface="Open Sans"/>
                <a:ea typeface="Open Sans"/>
                <a:cs typeface="Open Sans"/>
                <a:sym typeface="Open Sans"/>
              </a:rPr>
              <a:t>retrofits and quantities</a:t>
            </a:r>
            <a:endParaRPr sz="2400">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Run optimization</a:t>
            </a:r>
            <a:endParaRPr sz="2400">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Generate report</a:t>
            </a:r>
            <a:endParaRPr sz="2400">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Evaluate your project</a:t>
            </a:r>
            <a:endParaRPr sz="24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Demo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Demo</a:t>
            </a:r>
            <a:endParaRPr/>
          </a:p>
        </p:txBody>
      </p:sp>
      <p:sp>
        <p:nvSpPr>
          <p:cNvPr id="244" name="Google Shape;244;p40"/>
          <p:cNvSpPr txBox="1"/>
          <p:nvPr/>
        </p:nvSpPr>
        <p:spPr>
          <a:xfrm>
            <a:off x="370095" y="4845679"/>
            <a:ext cx="10129200" cy="70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Calibri"/>
                <a:ea typeface="Calibri"/>
                <a:cs typeface="Calibri"/>
                <a:sym typeface="Calibri"/>
              </a:rPr>
              <a:t>[Insert playable video or link to video on YouTube]</a:t>
            </a:r>
            <a:endParaRPr sz="2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A6192E"/>
              </a:buClr>
              <a:buSzPts val="4000"/>
              <a:buFont typeface="Calibri"/>
              <a:buNone/>
            </a:pPr>
            <a:r>
              <a:t/>
            </a:r>
            <a:endParaRPr i="1" sz="4000">
              <a:solidFill>
                <a:srgbClr val="A6192E"/>
              </a:solidFill>
              <a:latin typeface="Calibri"/>
              <a:ea typeface="Calibri"/>
              <a:cs typeface="Calibri"/>
              <a:sym typeface="Calibri"/>
            </a:endParaRPr>
          </a:p>
        </p:txBody>
      </p:sp>
      <p:pic>
        <p:nvPicPr>
          <p:cNvPr id="245" name="Google Shape;245;p40" title="Tool Demo Presentation.mp4">
            <a:hlinkClick r:id="rId3"/>
          </p:cNvPr>
          <p:cNvPicPr preferRelativeResize="0"/>
          <p:nvPr/>
        </p:nvPicPr>
        <p:blipFill>
          <a:blip r:embed="rId4">
            <a:alphaModFix/>
          </a:blip>
          <a:stretch>
            <a:fillRect/>
          </a:stretch>
        </p:blipFill>
        <p:spPr>
          <a:xfrm>
            <a:off x="298075" y="152400"/>
            <a:ext cx="8403900" cy="630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81013"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Output Example</a:t>
            </a:r>
            <a:endParaRPr/>
          </a:p>
        </p:txBody>
      </p:sp>
      <p:pic>
        <p:nvPicPr>
          <p:cNvPr id="252" name="Google Shape;252;p41"/>
          <p:cNvPicPr preferRelativeResize="0"/>
          <p:nvPr/>
        </p:nvPicPr>
        <p:blipFill>
          <a:blip r:embed="rId3">
            <a:alphaModFix/>
          </a:blip>
          <a:stretch>
            <a:fillRect/>
          </a:stretch>
        </p:blipFill>
        <p:spPr>
          <a:xfrm>
            <a:off x="1082563" y="1183788"/>
            <a:ext cx="10026876" cy="4490425"/>
          </a:xfrm>
          <a:prstGeom prst="rect">
            <a:avLst/>
          </a:prstGeom>
          <a:noFill/>
          <a:ln>
            <a:noFill/>
          </a:ln>
        </p:spPr>
      </p:pic>
      <p:cxnSp>
        <p:nvCxnSpPr>
          <p:cNvPr id="253" name="Google Shape;253;p41"/>
          <p:cNvCxnSpPr/>
          <p:nvPr/>
        </p:nvCxnSpPr>
        <p:spPr>
          <a:xfrm>
            <a:off x="11097825" y="1346500"/>
            <a:ext cx="11400" cy="4324800"/>
          </a:xfrm>
          <a:prstGeom prst="straightConnector1">
            <a:avLst/>
          </a:prstGeom>
          <a:noFill/>
          <a:ln cap="flat" cmpd="sng" w="19050">
            <a:solidFill>
              <a:srgbClr val="000000"/>
            </a:solidFill>
            <a:prstDash val="solid"/>
            <a:round/>
            <a:headEnd len="med" w="med" type="none"/>
            <a:tailEnd len="med" w="med" type="none"/>
          </a:ln>
        </p:spPr>
      </p:cxnSp>
      <p:cxnSp>
        <p:nvCxnSpPr>
          <p:cNvPr id="254" name="Google Shape;254;p41"/>
          <p:cNvCxnSpPr/>
          <p:nvPr/>
        </p:nvCxnSpPr>
        <p:spPr>
          <a:xfrm flipH="1">
            <a:off x="1067575" y="1346500"/>
            <a:ext cx="11400" cy="4245000"/>
          </a:xfrm>
          <a:prstGeom prst="straightConnector1">
            <a:avLst/>
          </a:prstGeom>
          <a:noFill/>
          <a:ln cap="flat" cmpd="sng" w="19050">
            <a:solidFill>
              <a:srgbClr val="000000"/>
            </a:solidFill>
            <a:prstDash val="solid"/>
            <a:round/>
            <a:headEnd len="med" w="med" type="none"/>
            <a:tailEnd len="med" w="med" type="none"/>
          </a:ln>
        </p:spPr>
      </p:cxnSp>
      <p:cxnSp>
        <p:nvCxnSpPr>
          <p:cNvPr id="255" name="Google Shape;255;p41"/>
          <p:cNvCxnSpPr/>
          <p:nvPr/>
        </p:nvCxnSpPr>
        <p:spPr>
          <a:xfrm>
            <a:off x="1067550" y="5602800"/>
            <a:ext cx="10041600" cy="570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718575" y="89875"/>
            <a:ext cx="10515600" cy="1133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Student Team</a:t>
            </a:r>
            <a:endParaRPr/>
          </a:p>
        </p:txBody>
      </p:sp>
      <p:pic>
        <p:nvPicPr>
          <p:cNvPr id="65" name="Google Shape;65;p15"/>
          <p:cNvPicPr preferRelativeResize="0"/>
          <p:nvPr/>
        </p:nvPicPr>
        <p:blipFill>
          <a:blip r:embed="rId3">
            <a:alphaModFix/>
          </a:blip>
          <a:stretch>
            <a:fillRect/>
          </a:stretch>
        </p:blipFill>
        <p:spPr>
          <a:xfrm>
            <a:off x="4694288" y="3571767"/>
            <a:ext cx="2803426" cy="1868958"/>
          </a:xfrm>
          <a:prstGeom prst="rect">
            <a:avLst/>
          </a:prstGeom>
          <a:noFill/>
          <a:ln>
            <a:noFill/>
          </a:ln>
        </p:spPr>
      </p:pic>
      <p:pic>
        <p:nvPicPr>
          <p:cNvPr id="66" name="Google Shape;66;p15"/>
          <p:cNvPicPr preferRelativeResize="0"/>
          <p:nvPr/>
        </p:nvPicPr>
        <p:blipFill rotWithShape="1">
          <a:blip r:embed="rId4">
            <a:alphaModFix/>
          </a:blip>
          <a:srcRect b="16666" l="0" r="0" t="16666"/>
          <a:stretch/>
        </p:blipFill>
        <p:spPr>
          <a:xfrm>
            <a:off x="785125" y="3571767"/>
            <a:ext cx="2803426" cy="1868958"/>
          </a:xfrm>
          <a:prstGeom prst="rect">
            <a:avLst/>
          </a:prstGeom>
          <a:noFill/>
          <a:ln>
            <a:noFill/>
          </a:ln>
        </p:spPr>
      </p:pic>
      <p:pic>
        <p:nvPicPr>
          <p:cNvPr id="67" name="Google Shape;67;p15"/>
          <p:cNvPicPr preferRelativeResize="0"/>
          <p:nvPr/>
        </p:nvPicPr>
        <p:blipFill rotWithShape="1">
          <a:blip r:embed="rId5">
            <a:alphaModFix/>
          </a:blip>
          <a:srcRect b="16666" l="0" r="0" t="16666"/>
          <a:stretch/>
        </p:blipFill>
        <p:spPr>
          <a:xfrm>
            <a:off x="4694288" y="1038906"/>
            <a:ext cx="2803425" cy="1868983"/>
          </a:xfrm>
          <a:prstGeom prst="rect">
            <a:avLst/>
          </a:prstGeom>
          <a:noFill/>
          <a:ln>
            <a:noFill/>
          </a:ln>
        </p:spPr>
      </p:pic>
      <p:pic>
        <p:nvPicPr>
          <p:cNvPr id="68" name="Google Shape;68;p15"/>
          <p:cNvPicPr preferRelativeResize="0"/>
          <p:nvPr/>
        </p:nvPicPr>
        <p:blipFill rotWithShape="1">
          <a:blip r:embed="rId6">
            <a:alphaModFix/>
          </a:blip>
          <a:srcRect b="17328" l="0" r="0" t="17328"/>
          <a:stretch/>
        </p:blipFill>
        <p:spPr>
          <a:xfrm>
            <a:off x="8442275" y="1038929"/>
            <a:ext cx="2803425" cy="1868936"/>
          </a:xfrm>
          <a:prstGeom prst="rect">
            <a:avLst/>
          </a:prstGeom>
          <a:noFill/>
          <a:ln>
            <a:noFill/>
          </a:ln>
        </p:spPr>
      </p:pic>
      <p:sp>
        <p:nvSpPr>
          <p:cNvPr id="69" name="Google Shape;69;p15"/>
          <p:cNvSpPr txBox="1"/>
          <p:nvPr/>
        </p:nvSpPr>
        <p:spPr>
          <a:xfrm>
            <a:off x="8603450" y="5440725"/>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Haoran Yan</a:t>
            </a:r>
            <a:endParaRPr sz="2600">
              <a:latin typeface="Calibri"/>
              <a:ea typeface="Calibri"/>
              <a:cs typeface="Calibri"/>
              <a:sym typeface="Calibri"/>
            </a:endParaRPr>
          </a:p>
        </p:txBody>
      </p:sp>
      <p:sp>
        <p:nvSpPr>
          <p:cNvPr id="70" name="Google Shape;70;p15"/>
          <p:cNvSpPr txBox="1"/>
          <p:nvPr/>
        </p:nvSpPr>
        <p:spPr>
          <a:xfrm>
            <a:off x="8603450" y="2929413"/>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Kensuke Onishi</a:t>
            </a:r>
            <a:endParaRPr sz="2600">
              <a:latin typeface="Calibri"/>
              <a:ea typeface="Calibri"/>
              <a:cs typeface="Calibri"/>
              <a:sym typeface="Calibri"/>
            </a:endParaRPr>
          </a:p>
        </p:txBody>
      </p:sp>
      <p:sp>
        <p:nvSpPr>
          <p:cNvPr id="71" name="Google Shape;71;p15"/>
          <p:cNvSpPr txBox="1"/>
          <p:nvPr/>
        </p:nvSpPr>
        <p:spPr>
          <a:xfrm>
            <a:off x="4694250" y="5440725"/>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Chanté Solomon</a:t>
            </a:r>
            <a:endParaRPr sz="2600">
              <a:latin typeface="Calibri"/>
              <a:ea typeface="Calibri"/>
              <a:cs typeface="Calibri"/>
              <a:sym typeface="Calibri"/>
            </a:endParaRPr>
          </a:p>
        </p:txBody>
      </p:sp>
      <p:sp>
        <p:nvSpPr>
          <p:cNvPr id="72" name="Google Shape;72;p15"/>
          <p:cNvSpPr txBox="1"/>
          <p:nvPr/>
        </p:nvSpPr>
        <p:spPr>
          <a:xfrm>
            <a:off x="4694250" y="2929413"/>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Shule (Barry) Chen</a:t>
            </a:r>
            <a:endParaRPr sz="2600">
              <a:latin typeface="Calibri"/>
              <a:ea typeface="Calibri"/>
              <a:cs typeface="Calibri"/>
              <a:sym typeface="Calibri"/>
            </a:endParaRPr>
          </a:p>
        </p:txBody>
      </p:sp>
      <p:sp>
        <p:nvSpPr>
          <p:cNvPr id="73" name="Google Shape;73;p15"/>
          <p:cNvSpPr txBox="1"/>
          <p:nvPr/>
        </p:nvSpPr>
        <p:spPr>
          <a:xfrm>
            <a:off x="785050" y="2929425"/>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Patrick Campbell</a:t>
            </a:r>
            <a:endParaRPr sz="2600">
              <a:latin typeface="Calibri"/>
              <a:ea typeface="Calibri"/>
              <a:cs typeface="Calibri"/>
              <a:sym typeface="Calibri"/>
            </a:endParaRPr>
          </a:p>
        </p:txBody>
      </p:sp>
      <p:sp>
        <p:nvSpPr>
          <p:cNvPr id="74" name="Google Shape;74;p15"/>
          <p:cNvSpPr txBox="1"/>
          <p:nvPr/>
        </p:nvSpPr>
        <p:spPr>
          <a:xfrm>
            <a:off x="785038" y="5440725"/>
            <a:ext cx="28035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Calibri"/>
                <a:ea typeface="Calibri"/>
                <a:cs typeface="Calibri"/>
                <a:sym typeface="Calibri"/>
              </a:rPr>
              <a:t>Adhiraj Shekhawat</a:t>
            </a:r>
            <a:endParaRPr sz="2600">
              <a:latin typeface="Calibri"/>
              <a:ea typeface="Calibri"/>
              <a:cs typeface="Calibri"/>
              <a:sym typeface="Calibri"/>
            </a:endParaRPr>
          </a:p>
        </p:txBody>
      </p:sp>
      <p:pic>
        <p:nvPicPr>
          <p:cNvPr id="75" name="Google Shape;75;p15"/>
          <p:cNvPicPr preferRelativeResize="0"/>
          <p:nvPr/>
        </p:nvPicPr>
        <p:blipFill>
          <a:blip r:embed="rId7">
            <a:alphaModFix/>
          </a:blip>
          <a:stretch>
            <a:fillRect/>
          </a:stretch>
        </p:blipFill>
        <p:spPr>
          <a:xfrm>
            <a:off x="9153250" y="3571775"/>
            <a:ext cx="1703900" cy="1986949"/>
          </a:xfrm>
          <a:prstGeom prst="rect">
            <a:avLst/>
          </a:prstGeom>
          <a:noFill/>
          <a:ln>
            <a:noFill/>
          </a:ln>
        </p:spPr>
      </p:pic>
      <p:pic>
        <p:nvPicPr>
          <p:cNvPr id="76" name="Google Shape;76;p15"/>
          <p:cNvPicPr preferRelativeResize="0"/>
          <p:nvPr/>
        </p:nvPicPr>
        <p:blipFill rotWithShape="1">
          <a:blip r:embed="rId8">
            <a:alphaModFix/>
          </a:blip>
          <a:srcRect b="6866" l="3300" r="8219" t="4654"/>
          <a:stretch/>
        </p:blipFill>
        <p:spPr>
          <a:xfrm flipH="1">
            <a:off x="785037" y="1060425"/>
            <a:ext cx="2803500" cy="186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Climate projection: annual precipitation in Pittsburgh</a:t>
            </a:r>
            <a:endParaRPr/>
          </a:p>
        </p:txBody>
      </p:sp>
      <p:pic>
        <p:nvPicPr>
          <p:cNvPr id="262" name="Google Shape;262;p42"/>
          <p:cNvPicPr preferRelativeResize="0"/>
          <p:nvPr/>
        </p:nvPicPr>
        <p:blipFill>
          <a:blip r:embed="rId3">
            <a:alphaModFix/>
          </a:blip>
          <a:stretch>
            <a:fillRect/>
          </a:stretch>
        </p:blipFill>
        <p:spPr>
          <a:xfrm>
            <a:off x="833875" y="1825625"/>
            <a:ext cx="8191550" cy="4622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Climate projection: PM2.5 Concentration Trend</a:t>
            </a:r>
            <a:endParaRPr/>
          </a:p>
        </p:txBody>
      </p:sp>
      <p:pic>
        <p:nvPicPr>
          <p:cNvPr id="269" name="Google Shape;269;p43"/>
          <p:cNvPicPr preferRelativeResize="0"/>
          <p:nvPr/>
        </p:nvPicPr>
        <p:blipFill rotWithShape="1">
          <a:blip r:embed="rId3">
            <a:alphaModFix/>
          </a:blip>
          <a:srcRect b="2610" l="10648" r="9351" t="3474"/>
          <a:stretch/>
        </p:blipFill>
        <p:spPr>
          <a:xfrm>
            <a:off x="152400" y="1843225"/>
            <a:ext cx="5617798" cy="3939750"/>
          </a:xfrm>
          <a:prstGeom prst="rect">
            <a:avLst/>
          </a:prstGeom>
          <a:noFill/>
          <a:ln>
            <a:noFill/>
          </a:ln>
        </p:spPr>
      </p:pic>
      <p:pic>
        <p:nvPicPr>
          <p:cNvPr id="270" name="Google Shape;270;p43"/>
          <p:cNvPicPr preferRelativeResize="0"/>
          <p:nvPr/>
        </p:nvPicPr>
        <p:blipFill rotWithShape="1">
          <a:blip r:embed="rId4">
            <a:alphaModFix/>
          </a:blip>
          <a:srcRect b="3042" l="10912" r="10123" t="3042"/>
          <a:stretch/>
        </p:blipFill>
        <p:spPr>
          <a:xfrm>
            <a:off x="6320250" y="1843225"/>
            <a:ext cx="5544825" cy="3939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Challenges and Limitations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and Limitations</a:t>
            </a:r>
            <a:endParaRPr/>
          </a:p>
        </p:txBody>
      </p:sp>
      <p:sp>
        <p:nvSpPr>
          <p:cNvPr id="282" name="Google Shape;282;p4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200000"/>
              </a:lnSpc>
              <a:spcBef>
                <a:spcPts val="100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Estimating benefit provided by a typical air purifier</a:t>
            </a:r>
            <a:endParaRPr sz="2400">
              <a:solidFill>
                <a:srgbClr val="000000"/>
              </a:solidFill>
              <a:latin typeface="Open Sans"/>
              <a:ea typeface="Open Sans"/>
              <a:cs typeface="Open Sans"/>
              <a:sym typeface="Open Sans"/>
            </a:endParaRPr>
          </a:p>
          <a:p>
            <a:pPr indent="-381000" lvl="0" marL="457200" rtl="0" algn="l">
              <a:lnSpc>
                <a:spcPct val="200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Projected effects of climate change on attributes</a:t>
            </a:r>
            <a:endParaRPr sz="2400">
              <a:solidFill>
                <a:srgbClr val="000000"/>
              </a:solidFill>
              <a:latin typeface="Open Sans"/>
              <a:ea typeface="Open Sans"/>
              <a:cs typeface="Open Sans"/>
              <a:sym typeface="Open Sans"/>
            </a:endParaRPr>
          </a:p>
          <a:p>
            <a:pPr indent="-381000" lvl="0" marL="457200" rtl="0" algn="l">
              <a:lnSpc>
                <a:spcPct val="200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Inversion events</a:t>
            </a:r>
            <a:endParaRPr sz="2400">
              <a:solidFill>
                <a:srgbClr val="000000"/>
              </a:solidFill>
              <a:latin typeface="Open Sans"/>
              <a:ea typeface="Open Sans"/>
              <a:cs typeface="Open Sans"/>
              <a:sym typeface="Open Sans"/>
            </a:endParaRPr>
          </a:p>
          <a:p>
            <a:pPr indent="-381000" lvl="0" marL="457200" rtl="0" algn="l">
              <a:lnSpc>
                <a:spcPct val="200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Landslides and flooding</a:t>
            </a:r>
            <a:endParaRPr sz="2400">
              <a:solidFill>
                <a:srgbClr val="000000"/>
              </a:solidFill>
              <a:latin typeface="Open Sans"/>
              <a:ea typeface="Open Sans"/>
              <a:cs typeface="Open Sans"/>
              <a:sym typeface="Open Sans"/>
            </a:endParaRPr>
          </a:p>
          <a:p>
            <a:pPr indent="0" lvl="0" marL="0" rtl="0" algn="l">
              <a:spcBef>
                <a:spcPts val="1000"/>
              </a:spcBef>
              <a:spcAft>
                <a:spcPts val="0"/>
              </a:spcAft>
              <a:buNone/>
            </a:pPr>
            <a:r>
              <a:t/>
            </a:r>
            <a:endParaRPr sz="2400">
              <a:solidFill>
                <a:srgbClr val="000000"/>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6"/>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Recommendations for Future Work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Calibri"/>
              <a:buNone/>
            </a:pPr>
            <a:r>
              <a:rPr i="1" lang="en-US" sz="4000">
                <a:solidFill>
                  <a:schemeClr val="dk2"/>
                </a:solidFill>
              </a:rPr>
              <a:t>Recommendations for Future Work</a:t>
            </a:r>
            <a:endParaRPr/>
          </a:p>
        </p:txBody>
      </p:sp>
      <p:sp>
        <p:nvSpPr>
          <p:cNvPr id="294" name="Google Shape;294;p4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000000"/>
              </a:buClr>
              <a:buSzPts val="2400"/>
              <a:buFont typeface="Open Sans"/>
              <a:buAutoNum type="arabicPeriod"/>
            </a:pPr>
            <a:r>
              <a:rPr lang="en-US" sz="2400">
                <a:latin typeface="Open Sans"/>
                <a:ea typeface="Open Sans"/>
                <a:cs typeface="Open Sans"/>
                <a:sym typeface="Open Sans"/>
              </a:rPr>
              <a:t>Consideration for Interoperability with Cartegrap</a:t>
            </a:r>
            <a:r>
              <a:rPr lang="en-US" sz="2400">
                <a:latin typeface="Open Sans"/>
                <a:ea typeface="Open Sans"/>
                <a:cs typeface="Open Sans"/>
                <a:sym typeface="Open Sans"/>
              </a:rPr>
              <a:t>h</a:t>
            </a:r>
            <a:br>
              <a:rPr lang="en-US" sz="2400">
                <a:latin typeface="Open Sans"/>
                <a:ea typeface="Open Sans"/>
                <a:cs typeface="Open Sans"/>
                <a:sym typeface="Open Sans"/>
              </a:rPr>
            </a:br>
            <a:endParaRPr sz="2400">
              <a:latin typeface="Open Sans"/>
              <a:ea typeface="Open Sans"/>
              <a:cs typeface="Open Sans"/>
              <a:sym typeface="Open Sans"/>
            </a:endParaRPr>
          </a:p>
          <a:p>
            <a:pPr indent="-381000" lvl="0" marL="457200" rtl="0" algn="l">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Updating and Quality Assurance/Quality Control of source data sets</a:t>
            </a:r>
            <a:br>
              <a:rPr lang="en-US" sz="2400">
                <a:latin typeface="Open Sans"/>
                <a:ea typeface="Open Sans"/>
                <a:cs typeface="Open Sans"/>
                <a:sym typeface="Open Sans"/>
              </a:rPr>
            </a:br>
            <a:endParaRPr sz="2400">
              <a:latin typeface="Open Sans"/>
              <a:ea typeface="Open Sans"/>
              <a:cs typeface="Open Sans"/>
              <a:sym typeface="Open Sans"/>
            </a:endParaRPr>
          </a:p>
          <a:p>
            <a:pPr indent="-381000" lvl="0" marL="457200" rtl="0" algn="l">
              <a:spcBef>
                <a:spcPts val="0"/>
              </a:spcBef>
              <a:spcAft>
                <a:spcPts val="0"/>
              </a:spcAft>
              <a:buClr>
                <a:srgbClr val="000000"/>
              </a:buClr>
              <a:buSzPts val="2400"/>
              <a:buFont typeface="Open Sans"/>
              <a:buAutoNum type="arabicPeriod"/>
            </a:pPr>
            <a:r>
              <a:rPr lang="en-US" sz="2400">
                <a:latin typeface="Open Sans"/>
                <a:ea typeface="Open Sans"/>
                <a:cs typeface="Open Sans"/>
                <a:sym typeface="Open Sans"/>
              </a:rPr>
              <a:t>Addition/update of retrofits with engineering expertise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8"/>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Acknowledgements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9"/>
          <p:cNvSpPr txBox="1"/>
          <p:nvPr>
            <p:ph idx="1" type="body"/>
          </p:nvPr>
        </p:nvSpPr>
        <p:spPr>
          <a:xfrm>
            <a:off x="931800" y="484800"/>
            <a:ext cx="4161000" cy="5844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50">
                <a:solidFill>
                  <a:srgbClr val="222222"/>
                </a:solidFill>
                <a:highlight>
                  <a:srgbClr val="FFFFFF"/>
                </a:highlight>
                <a:latin typeface="Open Sans"/>
                <a:ea typeface="Open Sans"/>
                <a:cs typeface="Open Sans"/>
                <a:sym typeface="Open Sans"/>
              </a:rPr>
              <a:t>People</a:t>
            </a:r>
            <a:endParaRPr b="1" sz="18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40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Grant Ervin</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Rebecca Kiernan</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Flore Marion</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Sarah Yeager</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Erin Copeland</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Michelle Fanzo</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Casimir Pellegrini</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Matthew Jacob</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Felipe Palomo</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Lisa Ceoffe</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Azizan Abdul-Aziz</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Jonathan Caulkins</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Matthew Mehalik</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Albert Presto</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Constantine (Costa) Samaras</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Tania Lopez Cantu</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Kara Smith</a:t>
            </a:r>
            <a:endParaRPr>
              <a:latin typeface="Open Sans"/>
              <a:ea typeface="Open Sans"/>
              <a:cs typeface="Open Sans"/>
              <a:sym typeface="Open Sans"/>
            </a:endParaRPr>
          </a:p>
        </p:txBody>
      </p:sp>
      <p:sp>
        <p:nvSpPr>
          <p:cNvPr id="306" name="Google Shape;306;p49"/>
          <p:cNvSpPr txBox="1"/>
          <p:nvPr>
            <p:ph idx="1" type="body"/>
          </p:nvPr>
        </p:nvSpPr>
        <p:spPr>
          <a:xfrm>
            <a:off x="5349700" y="484800"/>
            <a:ext cx="4828800" cy="5844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50">
                <a:solidFill>
                  <a:srgbClr val="222222"/>
                </a:solidFill>
                <a:highlight>
                  <a:srgbClr val="FFFFFF"/>
                </a:highlight>
                <a:latin typeface="Open Sans"/>
                <a:ea typeface="Open Sans"/>
                <a:cs typeface="Open Sans"/>
                <a:sym typeface="Open Sans"/>
              </a:rPr>
              <a:t>Courses</a:t>
            </a:r>
            <a:endParaRPr b="1" sz="18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40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Cost Benefit Analysis</a:t>
            </a:r>
            <a:br>
              <a:rPr lang="en-US" sz="1750">
                <a:solidFill>
                  <a:srgbClr val="222222"/>
                </a:solidFill>
                <a:highlight>
                  <a:srgbClr val="FFFFFF"/>
                </a:highlight>
                <a:latin typeface="Open Sans"/>
                <a:ea typeface="Open Sans"/>
                <a:cs typeface="Open Sans"/>
                <a:sym typeface="Open Sans"/>
              </a:rPr>
            </a:br>
            <a:r>
              <a:rPr lang="en-US" sz="1750">
                <a:solidFill>
                  <a:srgbClr val="222222"/>
                </a:solidFill>
                <a:highlight>
                  <a:srgbClr val="FFFFFF"/>
                </a:highlight>
                <a:latin typeface="Open Sans"/>
                <a:ea typeface="Open Sans"/>
                <a:cs typeface="Open Sans"/>
                <a:sym typeface="Open Sans"/>
              </a:rPr>
              <a:t>(Mary Ellen Benedict)</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Climate Change Adaptation</a:t>
            </a:r>
            <a:br>
              <a:rPr lang="en-US" sz="1750">
                <a:solidFill>
                  <a:srgbClr val="222222"/>
                </a:solidFill>
                <a:highlight>
                  <a:srgbClr val="FFFFFF"/>
                </a:highlight>
                <a:latin typeface="Open Sans"/>
                <a:ea typeface="Open Sans"/>
                <a:cs typeface="Open Sans"/>
                <a:sym typeface="Open Sans"/>
              </a:rPr>
            </a:br>
            <a:r>
              <a:rPr lang="en-US" sz="1750">
                <a:solidFill>
                  <a:srgbClr val="222222"/>
                </a:solidFill>
                <a:highlight>
                  <a:srgbClr val="FFFFFF"/>
                </a:highlight>
                <a:latin typeface="Open Sans"/>
                <a:ea typeface="Open Sans"/>
                <a:cs typeface="Open Sans"/>
                <a:sym typeface="Open Sans"/>
              </a:rPr>
              <a:t>(Constantine Samaras)</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Decision Analysis and Multi-Criteria Decision Making</a:t>
            </a:r>
            <a:br>
              <a:rPr lang="en-US" sz="1750">
                <a:solidFill>
                  <a:srgbClr val="222222"/>
                </a:solidFill>
                <a:highlight>
                  <a:srgbClr val="FFFFFF"/>
                </a:highlight>
                <a:latin typeface="Open Sans"/>
                <a:ea typeface="Open Sans"/>
                <a:cs typeface="Open Sans"/>
                <a:sym typeface="Open Sans"/>
              </a:rPr>
            </a:br>
            <a:r>
              <a:rPr lang="en-US" sz="1750">
                <a:solidFill>
                  <a:srgbClr val="222222"/>
                </a:solidFill>
                <a:highlight>
                  <a:srgbClr val="FFFFFF"/>
                </a:highlight>
                <a:latin typeface="Open Sans"/>
                <a:ea typeface="Open Sans"/>
                <a:cs typeface="Open Sans"/>
                <a:sym typeface="Open Sans"/>
              </a:rPr>
              <a:t>(Jonathan Caulkins)</a:t>
            </a:r>
            <a:endParaRPr sz="1750">
              <a:solidFill>
                <a:srgbClr val="222222"/>
              </a:solidFill>
              <a:highlight>
                <a:srgbClr val="FFFFFF"/>
              </a:highlight>
              <a:latin typeface="Open Sans"/>
              <a:ea typeface="Open Sans"/>
              <a:cs typeface="Open Sans"/>
              <a:sym typeface="Open Sans"/>
            </a:endParaRPr>
          </a:p>
          <a:p>
            <a:pPr indent="-339725" lvl="0" marL="457200" rtl="0" algn="l">
              <a:lnSpc>
                <a:spcPct val="115000"/>
              </a:lnSpc>
              <a:spcBef>
                <a:spcPts val="0"/>
              </a:spcBef>
              <a:spcAft>
                <a:spcPts val="0"/>
              </a:spcAft>
              <a:buClr>
                <a:srgbClr val="222222"/>
              </a:buClr>
              <a:buSzPts val="1750"/>
              <a:buFont typeface="Open Sans"/>
              <a:buChar char="●"/>
            </a:pPr>
            <a:r>
              <a:rPr lang="en-US" sz="1750">
                <a:solidFill>
                  <a:srgbClr val="222222"/>
                </a:solidFill>
                <a:highlight>
                  <a:srgbClr val="FFFFFF"/>
                </a:highlight>
                <a:latin typeface="Open Sans"/>
                <a:ea typeface="Open Sans"/>
                <a:cs typeface="Open Sans"/>
                <a:sym typeface="Open Sans"/>
              </a:rPr>
              <a:t>Geographic Information </a:t>
            </a:r>
            <a:r>
              <a:rPr lang="en-US" sz="1750">
                <a:solidFill>
                  <a:srgbClr val="222222"/>
                </a:solidFill>
                <a:highlight>
                  <a:srgbClr val="FFFFFF"/>
                </a:highlight>
                <a:latin typeface="Open Sans"/>
                <a:ea typeface="Open Sans"/>
                <a:cs typeface="Open Sans"/>
                <a:sym typeface="Open Sans"/>
              </a:rPr>
              <a:t>Systems</a:t>
            </a:r>
            <a:br>
              <a:rPr lang="en-US" sz="1750">
                <a:solidFill>
                  <a:srgbClr val="222222"/>
                </a:solidFill>
                <a:highlight>
                  <a:srgbClr val="FFFFFF"/>
                </a:highlight>
                <a:latin typeface="Open Sans"/>
                <a:ea typeface="Open Sans"/>
                <a:cs typeface="Open Sans"/>
                <a:sym typeface="Open Sans"/>
              </a:rPr>
            </a:br>
            <a:r>
              <a:rPr lang="en-US" sz="1750">
                <a:solidFill>
                  <a:srgbClr val="222222"/>
                </a:solidFill>
                <a:highlight>
                  <a:srgbClr val="FFFFFF"/>
                </a:highlight>
                <a:latin typeface="Open Sans"/>
                <a:ea typeface="Open Sans"/>
                <a:cs typeface="Open Sans"/>
                <a:sym typeface="Open Sans"/>
              </a:rPr>
              <a:t>(Chris Goranson)</a:t>
            </a:r>
            <a:endParaRPr sz="1750">
              <a:solidFill>
                <a:srgbClr val="222222"/>
              </a:solidFill>
              <a:highlight>
                <a:srgbClr val="FFFFFF"/>
              </a:highlight>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0"/>
          <p:cNvSpPr txBox="1"/>
          <p:nvPr/>
        </p:nvSpPr>
        <p:spPr>
          <a:xfrm>
            <a:off x="1039945" y="2576404"/>
            <a:ext cx="101292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Questions?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Agenda</a:t>
            </a:r>
            <a:endParaRPr/>
          </a:p>
        </p:txBody>
      </p:sp>
      <p:sp>
        <p:nvSpPr>
          <p:cNvPr id="83" name="Google Shape;83;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Introductions</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Framing the Problem</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Approach</a:t>
            </a:r>
            <a:endParaRPr sz="2400">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Decision Support Tool v.1</a:t>
            </a:r>
            <a:endParaRPr>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Decision Support Tool v.2</a:t>
            </a:r>
            <a:endParaRPr>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Product Demo</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Challenges and Limitations</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Recommendations for Future Work</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Acknowledgements</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Q&amp;A</a:t>
            </a:r>
            <a:endParaRPr sz="2400">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nvSpPr>
        <p:spPr>
          <a:xfrm>
            <a:off x="1039945" y="2576404"/>
            <a:ext cx="10129232"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A6192E"/>
              </a:buClr>
              <a:buSzPts val="4000"/>
              <a:buFont typeface="Calibri"/>
              <a:buNone/>
            </a:pPr>
            <a:r>
              <a:rPr i="1" lang="en-US" sz="4000">
                <a:solidFill>
                  <a:srgbClr val="A6192E"/>
                </a:solidFill>
                <a:latin typeface="Calibri"/>
                <a:ea typeface="Calibri"/>
                <a:cs typeface="Calibri"/>
                <a:sym typeface="Calibri"/>
              </a:rPr>
              <a:t>Framing the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About the Client</a:t>
            </a:r>
            <a:endParaRPr/>
          </a:p>
        </p:txBody>
      </p:sp>
      <p:sp>
        <p:nvSpPr>
          <p:cNvPr id="95" name="Google Shape;95;p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Open Sans"/>
                <a:ea typeface="Open Sans"/>
                <a:cs typeface="Open Sans"/>
                <a:sym typeface="Open Sans"/>
              </a:rPr>
              <a:t>City of Pittsburgh Division of Sustainability and Resilience</a:t>
            </a:r>
            <a:endParaRPr sz="2400">
              <a:latin typeface="Open Sans"/>
              <a:ea typeface="Open Sans"/>
              <a:cs typeface="Open Sans"/>
              <a:sym typeface="Open Sans"/>
            </a:endParaRPr>
          </a:p>
          <a:p>
            <a:pPr indent="0" lvl="0" marL="0" rtl="0" algn="l">
              <a:spcBef>
                <a:spcPts val="1000"/>
              </a:spcBef>
              <a:spcAft>
                <a:spcPts val="0"/>
              </a:spcAft>
              <a:buNone/>
            </a:pPr>
            <a:r>
              <a:rPr lang="en-US" sz="2400">
                <a:latin typeface="Open Sans"/>
                <a:ea typeface="Open Sans"/>
                <a:cs typeface="Open Sans"/>
                <a:sym typeface="Open Sans"/>
              </a:rPr>
              <a:t>Mission Statement: </a:t>
            </a:r>
            <a:endParaRPr sz="2400">
              <a:latin typeface="Open Sans"/>
              <a:ea typeface="Open Sans"/>
              <a:cs typeface="Open Sans"/>
              <a:sym typeface="Open Sans"/>
            </a:endParaRPr>
          </a:p>
          <a:p>
            <a:pPr indent="0" lvl="0" marL="0" rtl="0" algn="l">
              <a:spcBef>
                <a:spcPts val="1000"/>
              </a:spcBef>
              <a:spcAft>
                <a:spcPts val="0"/>
              </a:spcAft>
              <a:buNone/>
            </a:pPr>
            <a:r>
              <a:rPr lang="en-US" sz="1800">
                <a:solidFill>
                  <a:srgbClr val="031316"/>
                </a:solidFill>
                <a:highlight>
                  <a:srgbClr val="FFFFFF"/>
                </a:highlight>
                <a:latin typeface="Open Sans"/>
                <a:ea typeface="Open Sans"/>
                <a:cs typeface="Open Sans"/>
                <a:sym typeface="Open Sans"/>
              </a:rPr>
              <a:t>“Sustainability and resilience empowers all Pittsburghers to address the climate crisis through reducing pollution, improving access to food, and integrating the environment into their daily decisions. As a division, we champion preventative resilience strategies in partner operations in order to mitigate stressors facing the City and prepare for future shocks. We also advise City officials, departments and partners to enable an enduring and adaptable city through holistic decision making.”</a:t>
            </a:r>
            <a:endParaRPr sz="1800">
              <a:solidFill>
                <a:srgbClr val="031316"/>
              </a:solidFill>
              <a:highlight>
                <a:srgbClr val="FFFFFF"/>
              </a:highlight>
              <a:latin typeface="Open Sans"/>
              <a:ea typeface="Open Sans"/>
              <a:cs typeface="Open Sans"/>
              <a:sym typeface="Open Sans"/>
            </a:endParaRPr>
          </a:p>
          <a:p>
            <a:pPr indent="0" lvl="0" marL="0" rtl="0" algn="l">
              <a:spcBef>
                <a:spcPts val="1000"/>
              </a:spcBef>
              <a:spcAft>
                <a:spcPts val="0"/>
              </a:spcAft>
              <a:buNone/>
            </a:pPr>
            <a:r>
              <a:t/>
            </a:r>
            <a:endParaRPr sz="1600">
              <a:solidFill>
                <a:srgbClr val="031316"/>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US" sz="1800">
                <a:solidFill>
                  <a:srgbClr val="031316"/>
                </a:solidFill>
                <a:highlight>
                  <a:srgbClr val="FFFFFF"/>
                </a:highlight>
                <a:latin typeface="Open Sans"/>
                <a:ea typeface="Open Sans"/>
                <a:cs typeface="Open Sans"/>
                <a:sym typeface="Open Sans"/>
              </a:rPr>
              <a:t>Rebecca Kiernan, Principal Resilience Planner</a:t>
            </a:r>
            <a:endParaRPr sz="1800">
              <a:solidFill>
                <a:srgbClr val="031316"/>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US" sz="1800">
                <a:solidFill>
                  <a:srgbClr val="031316"/>
                </a:solidFill>
                <a:highlight>
                  <a:srgbClr val="FFFFFF"/>
                </a:highlight>
                <a:latin typeface="Open Sans"/>
                <a:ea typeface="Open Sans"/>
                <a:cs typeface="Open Sans"/>
                <a:sym typeface="Open Sans"/>
              </a:rPr>
              <a:t>Flore Marion, Energy Advisor</a:t>
            </a:r>
            <a:endParaRPr sz="1800">
              <a:solidFill>
                <a:srgbClr val="031316"/>
              </a:solidFill>
              <a:highlight>
                <a:srgbClr val="FFFFFF"/>
              </a:highlight>
              <a:latin typeface="Open Sans"/>
              <a:ea typeface="Open Sans"/>
              <a:cs typeface="Open Sans"/>
              <a:sym typeface="Open Sans"/>
            </a:endParaRPr>
          </a:p>
          <a:p>
            <a:pPr indent="0" lvl="0" marL="0" rtl="0" algn="l">
              <a:spcBef>
                <a:spcPts val="1000"/>
              </a:spcBef>
              <a:spcAft>
                <a:spcPts val="0"/>
              </a:spcAft>
              <a:buNone/>
            </a:pPr>
            <a:r>
              <a:rPr lang="en-US" sz="1800">
                <a:solidFill>
                  <a:srgbClr val="031316"/>
                </a:solidFill>
                <a:highlight>
                  <a:srgbClr val="FFFFFF"/>
                </a:highlight>
                <a:latin typeface="Open Sans"/>
                <a:ea typeface="Open Sans"/>
                <a:cs typeface="Open Sans"/>
                <a:sym typeface="Open Sans"/>
              </a:rPr>
              <a:t>Grant Ervin, Chief Resilience Officer</a:t>
            </a:r>
            <a:endParaRPr sz="1800">
              <a:solidFill>
                <a:srgbClr val="031316"/>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Context and Problem Statement</a:t>
            </a:r>
            <a:endParaRPr/>
          </a:p>
        </p:txBody>
      </p:sp>
      <p:sp>
        <p:nvSpPr>
          <p:cNvPr id="102" name="Google Shape;102;p1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rgbClr val="000000"/>
                </a:solidFill>
                <a:latin typeface="Open Sans"/>
                <a:ea typeface="Open Sans"/>
                <a:cs typeface="Open Sans"/>
                <a:sym typeface="Open Sans"/>
              </a:rPr>
              <a:t>Context</a:t>
            </a:r>
            <a:endParaRPr b="1"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Client: City of Pittsburgh’s Division of Sustainability and Resilience </a:t>
            </a: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City would like to better anticipate and respond to the impacts of climate change on public facilities and the communities they service</a:t>
            </a:r>
            <a:endParaRPr sz="24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br>
              <a:rPr b="1" lang="en-US" sz="2400">
                <a:solidFill>
                  <a:srgbClr val="000000"/>
                </a:solidFill>
                <a:latin typeface="Open Sans"/>
                <a:ea typeface="Open Sans"/>
                <a:cs typeface="Open Sans"/>
                <a:sym typeface="Open Sans"/>
              </a:rPr>
            </a:br>
            <a:r>
              <a:rPr b="1" lang="en-US" sz="2400">
                <a:solidFill>
                  <a:srgbClr val="000000"/>
                </a:solidFill>
                <a:latin typeface="Open Sans"/>
                <a:ea typeface="Open Sans"/>
                <a:cs typeface="Open Sans"/>
                <a:sym typeface="Open Sans"/>
              </a:rPr>
              <a:t>Problem Statement</a:t>
            </a:r>
            <a:endParaRPr b="1"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How should the City allocate funding to the maintenance and renovation of its building stock in order to maximize resilience value to the community while minimizing long-term costs?</a:t>
            </a:r>
            <a:endParaRPr sz="240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Scope</a:t>
            </a:r>
            <a:endParaRPr/>
          </a:p>
        </p:txBody>
      </p:sp>
      <p:sp>
        <p:nvSpPr>
          <p:cNvPr id="109" name="Google Shape;109;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Healthy Active Living Centers (HALCs) used as a case study</a:t>
            </a:r>
            <a:br>
              <a:rPr lang="en-US" sz="2400">
                <a:solidFill>
                  <a:srgbClr val="000000"/>
                </a:solidFill>
                <a:latin typeface="Open Sans"/>
                <a:ea typeface="Open Sans"/>
                <a:cs typeface="Open Sans"/>
                <a:sym typeface="Open Sans"/>
              </a:rPr>
            </a:b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Fill the gap between current evaluation frameworks (NZE - Net Zero Energy) and a more holistic resilience-oriented planning framework</a:t>
            </a:r>
            <a:endParaRPr sz="2400">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Air quality</a:t>
            </a:r>
            <a:endParaRPr>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Extreme temperature</a:t>
            </a:r>
            <a:endParaRPr>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Flooding</a:t>
            </a:r>
            <a:endParaRPr>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Landslides</a:t>
            </a:r>
            <a:br>
              <a:rPr lang="en-US">
                <a:solidFill>
                  <a:srgbClr val="000000"/>
                </a:solidFill>
                <a:latin typeface="Open Sans"/>
                <a:ea typeface="Open Sans"/>
                <a:cs typeface="Open Sans"/>
                <a:sym typeface="Open Sans"/>
              </a:rPr>
            </a:br>
            <a:endParaRPr>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Synergy between building and environment</a:t>
            </a:r>
            <a:endParaRPr sz="2400">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Healthy Active Living Centers (HALCs)</a:t>
            </a:r>
            <a:endParaRPr/>
          </a:p>
        </p:txBody>
      </p:sp>
      <p:sp>
        <p:nvSpPr>
          <p:cNvPr id="116" name="Google Shape;116;p21"/>
          <p:cNvSpPr txBox="1"/>
          <p:nvPr>
            <p:ph idx="1" type="body"/>
          </p:nvPr>
        </p:nvSpPr>
        <p:spPr>
          <a:xfrm>
            <a:off x="838200" y="1615700"/>
            <a:ext cx="10515600" cy="43512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Year-round City-operated centers serving persons 60 years and older by addressing physical, intellectual, social, cultural, &amp; financial needs</a:t>
            </a:r>
            <a:br>
              <a:rPr lang="en-US" sz="2400">
                <a:solidFill>
                  <a:srgbClr val="000000"/>
                </a:solidFill>
                <a:latin typeface="Open Sans"/>
                <a:ea typeface="Open Sans"/>
                <a:cs typeface="Open Sans"/>
                <a:sym typeface="Open Sans"/>
              </a:rPr>
            </a:br>
            <a:endParaRPr sz="2400">
              <a:solidFill>
                <a:srgbClr val="000000"/>
              </a:solidFill>
              <a:latin typeface="Open Sans"/>
              <a:ea typeface="Open Sans"/>
              <a:cs typeface="Open Sans"/>
              <a:sym typeface="Open Sans"/>
            </a:endParaRPr>
          </a:p>
          <a:p>
            <a:pPr indent="-381000" lvl="0" marL="4572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35 centers total</a:t>
            </a:r>
            <a:endParaRPr sz="2400">
              <a:solidFill>
                <a:srgbClr val="000000"/>
              </a:solidFill>
              <a:latin typeface="Open Sans"/>
              <a:ea typeface="Open Sans"/>
              <a:cs typeface="Open Sans"/>
              <a:sym typeface="Open Sans"/>
            </a:endParaRPr>
          </a:p>
          <a:p>
            <a:pPr indent="-381000" lvl="1" marL="914400" rtl="0" algn="l">
              <a:lnSpc>
                <a:spcPct val="115000"/>
              </a:lnSpc>
              <a:spcBef>
                <a:spcPts val="0"/>
              </a:spcBef>
              <a:spcAft>
                <a:spcPts val="0"/>
              </a:spcAft>
              <a:buClr>
                <a:srgbClr val="000000"/>
              </a:buClr>
              <a:buSzPts val="2400"/>
              <a:buFont typeface="Open Sans"/>
              <a:buChar char="○"/>
            </a:pPr>
            <a:r>
              <a:rPr lang="en-US">
                <a:solidFill>
                  <a:srgbClr val="000000"/>
                </a:solidFill>
                <a:latin typeface="Open Sans"/>
                <a:ea typeface="Open Sans"/>
                <a:cs typeface="Open Sans"/>
                <a:sym typeface="Open Sans"/>
              </a:rPr>
              <a:t>6 priority centers</a:t>
            </a:r>
            <a:endParaRPr>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Ammon Recreation Center</a:t>
            </a:r>
            <a:endParaRPr sz="2400">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Brighton Heights Senior Center</a:t>
            </a:r>
            <a:endParaRPr sz="2400">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Homewood Senior Center</a:t>
            </a:r>
            <a:endParaRPr sz="2400">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Magee Recreation Center</a:t>
            </a:r>
            <a:endParaRPr sz="2400">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Sheraden Senior Center </a:t>
            </a:r>
            <a:endParaRPr sz="2400">
              <a:solidFill>
                <a:srgbClr val="000000"/>
              </a:solidFill>
              <a:latin typeface="Open Sans"/>
              <a:ea typeface="Open Sans"/>
              <a:cs typeface="Open Sans"/>
              <a:sym typeface="Open Sans"/>
            </a:endParaRPr>
          </a:p>
          <a:p>
            <a:pPr indent="-381000" lvl="2" marL="1371600" rtl="0" algn="l">
              <a:lnSpc>
                <a:spcPct val="115000"/>
              </a:lnSpc>
              <a:spcBef>
                <a:spcPts val="0"/>
              </a:spcBef>
              <a:spcAft>
                <a:spcPts val="0"/>
              </a:spcAft>
              <a:buClr>
                <a:srgbClr val="000000"/>
              </a:buClr>
              <a:buSzPts val="2400"/>
              <a:buFont typeface="Open Sans"/>
              <a:buChar char="■"/>
            </a:pPr>
            <a:r>
              <a:rPr lang="en-US" sz="2400">
                <a:solidFill>
                  <a:srgbClr val="000000"/>
                </a:solidFill>
                <a:latin typeface="Open Sans"/>
                <a:ea typeface="Open Sans"/>
                <a:cs typeface="Open Sans"/>
                <a:sym typeface="Open Sans"/>
              </a:rPr>
              <a:t>Southside Market House</a:t>
            </a:r>
            <a:endParaRPr sz="2400">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19 Heinz College">
      <a:dk1>
        <a:srgbClr val="000000"/>
      </a:dk1>
      <a:lt1>
        <a:srgbClr val="FFFFFF"/>
      </a:lt1>
      <a:dk2>
        <a:srgbClr val="A6192E"/>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