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66" r:id="rId5"/>
    <p:sldId id="262" r:id="rId6"/>
    <p:sldId id="267" r:id="rId7"/>
    <p:sldId id="268" r:id="rId8"/>
    <p:sldId id="269" r:id="rId9"/>
    <p:sldId id="270" r:id="rId10"/>
    <p:sldId id="271" r:id="rId11"/>
    <p:sldId id="273" r:id="rId12"/>
    <p:sldId id="27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y Campbell" initials="A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4A38B-CB3B-4AB5-8E6E-7F93CEAC008B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2099F-6DC8-4761-82BB-F0F70AF4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3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2099F-6DC8-4761-82BB-F0F70AF42C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3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hyperlink" Target="https://en.wikipedia.org/wiki/Selection_sort#/media/File:Selection-Sort-Animation.gi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dirty="0" smtClean="0"/>
              <a:t>Sorting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dirty="0" smtClean="0"/>
              <a:t>JAVA 201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537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Sorting: Selection sort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1108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Thinking: How about we sort by putting the smallest element first, the second-smallest element second, the third smallest element third,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2679" y="3510195"/>
            <a:ext cx="99634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 charset="0"/>
              </a:rPr>
              <a:t>64 25 12 22 11 // this is the initial, starting state of the array </a:t>
            </a:r>
            <a:endParaRPr lang="en-US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11 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25 12 22 64 // sorted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sublist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= {11} </a:t>
            </a:r>
            <a:endParaRPr lang="en-US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11 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12 25 22 64 // sorted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sublist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= {11, 12} </a:t>
            </a:r>
            <a:endParaRPr lang="en-US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11 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12 22 25 64 // sorted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sublist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= {11, 12, 22} </a:t>
            </a:r>
            <a:endParaRPr lang="en-US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11 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12 22 25 64 // sorted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sublist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= {11, 12, 22, 25} </a:t>
            </a:r>
            <a:endParaRPr lang="en-US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11 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12 22 25 64 // sorted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sublist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= {11, 12, 22, 25, 64}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Sorting: Selection sort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1108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https://en.wikipedia.org/wiki/Selection_sort#/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media/File:Selection-Sort-Animation.gif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Sorting: Implementing Selection sort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2581" y="2097088"/>
            <a:ext cx="99634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//sort from smallest to largest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[] sort(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[] input) {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//hint: you'll need a nested loop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//A for loop inside of a for loop!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return input;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7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Homework: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94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Now take what you have learned and try: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Implement selection sort with recursion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Implement selection sort on a linked list instead of an array.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code snippets for the code are on </a:t>
            </a:r>
            <a:r>
              <a:rPr lang="en-US" dirty="0" err="1" smtClean="0">
                <a:solidFill>
                  <a:schemeClr val="bg1"/>
                </a:solidFill>
              </a:rPr>
              <a:t>github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Submit your code by next class. Please submit your code to </a:t>
            </a:r>
            <a:r>
              <a:rPr lang="en-US" dirty="0" err="1" smtClean="0">
                <a:solidFill>
                  <a:schemeClr val="bg1"/>
                </a:solidFill>
              </a:rPr>
              <a:t>skoohgoli@expedia.com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Office hours: Tuesday, 12-1pm, Lower Lobby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Today’s Lesson: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988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Today we will cover: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An important announcement</a:t>
            </a:r>
            <a:endParaRPr lang="en-US" dirty="0" smtClean="0">
              <a:solidFill>
                <a:schemeClr val="bg1"/>
              </a:solidFill>
            </a:endParaRP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A quick review of arrays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Sorting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Selection Sort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Homework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4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Important announcement: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28800"/>
            <a:ext cx="10251266" cy="4637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In order to receive credit for this course, the following must be completed: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All of the assignment questions for this lecture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 of the assignment questions for the next lecture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 of the assignment questions for the lecture after that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Review: Arrays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4125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An </a:t>
            </a:r>
            <a:r>
              <a:rPr lang="en-US" sz="2000" b="1" dirty="0" smtClean="0">
                <a:solidFill>
                  <a:schemeClr val="bg1"/>
                </a:solidFill>
              </a:rPr>
              <a:t>array</a:t>
            </a:r>
            <a:r>
              <a:rPr lang="en-US" sz="2000" dirty="0" smtClean="0">
                <a:solidFill>
                  <a:schemeClr val="bg1"/>
                </a:solidFill>
              </a:rPr>
              <a:t> is a series of numbers (or other variables) organized into a row, so we can move them around, copy them, and manipulate them in a set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sz="2000" i="1" dirty="0">
                <a:solidFill>
                  <a:schemeClr val="bg1"/>
                </a:solidFill>
              </a:rPr>
              <a:t>e</a:t>
            </a:r>
            <a:r>
              <a:rPr lang="en-US" sz="2000" i="1" dirty="0" smtClean="0">
                <a:solidFill>
                  <a:schemeClr val="bg1"/>
                </a:solidFill>
              </a:rPr>
              <a:t>x</a:t>
            </a:r>
            <a:r>
              <a:rPr lang="en-US" sz="2000" i="1" dirty="0" smtClean="0">
                <a:solidFill>
                  <a:schemeClr val="bg1"/>
                </a:solidFill>
              </a:rPr>
              <a:t>: </a:t>
            </a:r>
            <a:r>
              <a:rPr lang="en-US" sz="2000" i="1" dirty="0" smtClean="0">
                <a:solidFill>
                  <a:schemeClr val="bg1"/>
                </a:solidFill>
              </a:rPr>
              <a:t>An array with ten integers: </a:t>
            </a:r>
            <a:r>
              <a:rPr lang="en-US" sz="2000" i="1" dirty="0" err="1" smtClean="0">
                <a:solidFill>
                  <a:schemeClr val="bg1"/>
                </a:solidFill>
              </a:rPr>
              <a:t>int</a:t>
            </a:r>
            <a:r>
              <a:rPr lang="en-US" sz="2000" i="1" dirty="0" smtClean="0">
                <a:solidFill>
                  <a:schemeClr val="bg1"/>
                </a:solidFill>
              </a:rPr>
              <a:t> a[] = [1</a:t>
            </a:r>
            <a:r>
              <a:rPr lang="en-US" sz="2000" i="1" dirty="0" smtClean="0">
                <a:solidFill>
                  <a:schemeClr val="bg1"/>
                </a:solidFill>
              </a:rPr>
              <a:t>, 2, 3, 67, 4, 8, 9, 654, 8, 10</a:t>
            </a:r>
            <a:r>
              <a:rPr lang="en-US" sz="2000" i="1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An array has </a:t>
            </a:r>
            <a:r>
              <a:rPr lang="en-US" sz="2000" b="1" dirty="0" smtClean="0">
                <a:solidFill>
                  <a:schemeClr val="bg1"/>
                </a:solidFill>
              </a:rPr>
              <a:t>direct access</a:t>
            </a:r>
            <a:r>
              <a:rPr lang="en-US" sz="2000" dirty="0" smtClean="0">
                <a:solidFill>
                  <a:schemeClr val="bg1"/>
                </a:solidFill>
              </a:rPr>
              <a:t>, which means that you can retrieve (or store) a value with its </a:t>
            </a:r>
            <a:r>
              <a:rPr lang="en-US" sz="2000" b="1" dirty="0" smtClean="0">
                <a:solidFill>
                  <a:schemeClr val="bg1"/>
                </a:solidFill>
              </a:rPr>
              <a:t>index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Array numbering begins at </a:t>
            </a:r>
            <a:r>
              <a:rPr lang="en-US" sz="1800" b="1" dirty="0" smtClean="0">
                <a:solidFill>
                  <a:schemeClr val="bg1"/>
                </a:solidFill>
              </a:rPr>
              <a:t>0</a:t>
            </a:r>
            <a:r>
              <a:rPr lang="en-US" sz="1800" dirty="0" smtClean="0">
                <a:solidFill>
                  <a:schemeClr val="bg1"/>
                </a:solidFill>
              </a:rPr>
              <a:t>, so the last element in an array of length </a:t>
            </a:r>
            <a:r>
              <a:rPr lang="en-US" sz="1800" i="1" dirty="0" smtClean="0">
                <a:solidFill>
                  <a:schemeClr val="bg1"/>
                </a:solidFill>
              </a:rPr>
              <a:t>n </a:t>
            </a:r>
            <a:r>
              <a:rPr lang="en-US" sz="1800" dirty="0" smtClean="0">
                <a:solidFill>
                  <a:schemeClr val="bg1"/>
                </a:solidFill>
              </a:rPr>
              <a:t>would be at index </a:t>
            </a:r>
            <a:r>
              <a:rPr lang="en-US" sz="1800" i="1" dirty="0" smtClean="0">
                <a:solidFill>
                  <a:schemeClr val="bg1"/>
                </a:solidFill>
              </a:rPr>
              <a:t>n-1</a:t>
            </a:r>
          </a:p>
          <a:p>
            <a:pPr lvl="1"/>
            <a:endParaRPr lang="en-US" sz="1600" b="1" i="1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47738" y="4781862"/>
            <a:ext cx="221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nt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a[] = [];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[0] = 1;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[1] = 2;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0564" y="4781862"/>
            <a:ext cx="3627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a[1] </a:t>
            </a:r>
            <a:r>
              <a:rPr lang="en-US" i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=&gt; 2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a[1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] =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999;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a[1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] </a:t>
            </a:r>
            <a:r>
              <a:rPr lang="en-US" i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=&gt; 999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1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Sorting: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Sometimes we need to have our data organized.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It’s easier to find something in a large set of data when it’s sorted than when it’s not.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See: Linear search O(</a:t>
            </a:r>
            <a:r>
              <a:rPr lang="en-US" i="1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) vs Binary Search O(log </a:t>
            </a:r>
            <a:r>
              <a:rPr lang="en-US" i="1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See also: Finding something on a desk, file system, refrigerator, or anything else where things can be organized.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48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Sorting: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Q: So how do we sort?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A: Wrong question.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Sorting: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Q: So how do we sort quickly and efficiently?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A: Better question.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Sorting: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Q: So how do we sort quickly and efficiently?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A: Better question.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Sorting: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There are several sorting methods that we can use on a set of </a:t>
            </a:r>
            <a:r>
              <a:rPr lang="en-US" i="1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elements.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Naïve implementation: O(</a:t>
            </a:r>
            <a:r>
              <a:rPr lang="en-US" i="1" dirty="0" smtClean="0">
                <a:solidFill>
                  <a:schemeClr val="bg1"/>
                </a:solidFill>
              </a:rPr>
              <a:t>n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selection sort, bubble sort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Smart implementation: O(</a:t>
            </a:r>
            <a:r>
              <a:rPr lang="en-US" i="1" dirty="0" smtClean="0">
                <a:solidFill>
                  <a:schemeClr val="bg1"/>
                </a:solidFill>
              </a:rPr>
              <a:t>n * </a:t>
            </a:r>
            <a:r>
              <a:rPr lang="en-US" dirty="0" err="1" smtClean="0">
                <a:solidFill>
                  <a:schemeClr val="bg1"/>
                </a:solidFill>
              </a:rPr>
              <a:t>log</a:t>
            </a:r>
            <a:r>
              <a:rPr lang="en-US" i="1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mergesort</a:t>
            </a:r>
            <a:r>
              <a:rPr lang="en-US" dirty="0" smtClean="0">
                <a:solidFill>
                  <a:schemeClr val="bg1"/>
                </a:solidFill>
              </a:rPr>
              <a:t>, quicksort, </a:t>
            </a:r>
            <a:r>
              <a:rPr lang="en-US" dirty="0" err="1" smtClean="0">
                <a:solidFill>
                  <a:schemeClr val="bg1"/>
                </a:solidFill>
              </a:rPr>
              <a:t>heapsort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Really smart dumb implementation: </a:t>
            </a:r>
            <a:r>
              <a:rPr lang="da-DK" dirty="0">
                <a:solidFill>
                  <a:schemeClr val="bg1"/>
                </a:solidFill>
              </a:rPr>
              <a:t>O(</a:t>
            </a:r>
            <a:r>
              <a:rPr lang="da-DK" i="1" dirty="0" err="1">
                <a:solidFill>
                  <a:schemeClr val="bg1"/>
                </a:solidFill>
              </a:rPr>
              <a:t>n</a:t>
            </a:r>
            <a:r>
              <a:rPr lang="da-DK" baseline="30000" dirty="0" err="1">
                <a:solidFill>
                  <a:schemeClr val="bg1"/>
                </a:solidFill>
              </a:rPr>
              <a:t>log</a:t>
            </a:r>
            <a:r>
              <a:rPr lang="da-DK" baseline="30000" dirty="0">
                <a:solidFill>
                  <a:schemeClr val="bg1"/>
                </a:solidFill>
              </a:rPr>
              <a:t> 3 / log 1.5</a:t>
            </a:r>
            <a:r>
              <a:rPr lang="da-DK" dirty="0">
                <a:solidFill>
                  <a:schemeClr val="bg1"/>
                </a:solidFill>
              </a:rPr>
              <a:t> ) = O(</a:t>
            </a:r>
            <a:r>
              <a:rPr lang="da-DK" i="1" dirty="0">
                <a:solidFill>
                  <a:schemeClr val="bg1"/>
                </a:solidFill>
              </a:rPr>
              <a:t>n</a:t>
            </a:r>
            <a:r>
              <a:rPr lang="da-DK" baseline="30000" dirty="0">
                <a:solidFill>
                  <a:schemeClr val="bg1"/>
                </a:solidFill>
              </a:rPr>
              <a:t>2.7095</a:t>
            </a:r>
            <a:r>
              <a:rPr lang="da-DK" baseline="30000" dirty="0" smtClean="0">
                <a:solidFill>
                  <a:schemeClr val="bg1"/>
                </a:solidFill>
              </a:rPr>
              <a:t>...</a:t>
            </a:r>
            <a:r>
              <a:rPr lang="da-DK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	</a:t>
            </a:r>
            <a:r>
              <a:rPr lang="da-DK" dirty="0" err="1" smtClean="0">
                <a:solidFill>
                  <a:schemeClr val="bg1"/>
                </a:solidFill>
              </a:rPr>
              <a:t>stooge</a:t>
            </a:r>
            <a:r>
              <a:rPr lang="da-DK" dirty="0" smtClean="0">
                <a:solidFill>
                  <a:schemeClr val="bg1"/>
                </a:solidFill>
              </a:rPr>
              <a:t> sort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 Template" id="{FDE674C0-7773-EF4B-90FB-30CE4457CB72}" vid="{4D3FFD03-83A9-9842-85A8-C20A067679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201 Class Template</Template>
  <TotalTime>305</TotalTime>
  <Words>431</Words>
  <Application>Microsoft Macintosh PowerPoint</Application>
  <PresentationFormat>Widescreen</PresentationFormat>
  <Paragraphs>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Courier New</vt:lpstr>
      <vt:lpstr>Trebuchet MS</vt:lpstr>
      <vt:lpstr>Tw Cen MT</vt:lpstr>
      <vt:lpstr>Arial</vt:lpstr>
      <vt:lpstr>Circuit</vt:lpstr>
      <vt:lpstr>Sorting</vt:lpstr>
      <vt:lpstr>Today’s Lesson:</vt:lpstr>
      <vt:lpstr>Important announcement:</vt:lpstr>
      <vt:lpstr>Review: Arrays</vt:lpstr>
      <vt:lpstr>Sorting:</vt:lpstr>
      <vt:lpstr>Sorting:</vt:lpstr>
      <vt:lpstr>Sorting:</vt:lpstr>
      <vt:lpstr>Sorting:</vt:lpstr>
      <vt:lpstr>Sorting:</vt:lpstr>
      <vt:lpstr>Sorting: Selection sort</vt:lpstr>
      <vt:lpstr>Sorting: Selection sort</vt:lpstr>
      <vt:lpstr>Sorting: Implementing Selection sort</vt:lpstr>
      <vt:lpstr>Homework: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Microsoft Office User</dc:creator>
  <cp:lastModifiedBy>Microsoft Office User</cp:lastModifiedBy>
  <cp:revision>19</cp:revision>
  <dcterms:created xsi:type="dcterms:W3CDTF">2016-06-08T00:01:11Z</dcterms:created>
  <dcterms:modified xsi:type="dcterms:W3CDTF">2016-06-08T05:07:11Z</dcterms:modified>
</cp:coreProperties>
</file>