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6" r:id="rId6"/>
    <p:sldId id="273" r:id="rId7"/>
    <p:sldId id="268" r:id="rId8"/>
    <p:sldId id="274" r:id="rId9"/>
    <p:sldId id="267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y Campbe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38B-CB3B-4AB5-8E6E-7F93CEAC008B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099F-6DC8-4761-82BB-F0F70AF4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099F-6DC8-4761-82BB-F0F70AF42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Recursion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JAVA 201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37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9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Solution</a:t>
            </a:r>
            <a:r>
              <a:rPr dirty="0" smtClean="0">
                <a:solidFill>
                  <a:schemeClr val="bg1"/>
                </a:solidFill>
              </a:rPr>
              <a:t>: </a:t>
            </a:r>
            <a:r>
              <a:rPr dirty="0">
                <a:solidFill>
                  <a:schemeClr val="bg1"/>
                </a:solidFill>
              </a:rPr>
              <a:t>calculate a Fibonacci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8648" y="2095553"/>
            <a:ext cx="8779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if (n &lt; 1)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0;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 else if (n == 1)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1;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 else if (n == 2)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1;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 else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 - 1) +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 - 2);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1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1413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Homework: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141412" y="1774372"/>
            <a:ext cx="9906000" cy="4569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9500"/>
          </a:bodyPr>
          <a:lstStyle>
            <a:lvl1pPr marL="228600" lvl="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Reverse a string using recursion (no loops):</a:t>
            </a:r>
          </a:p>
          <a:p>
            <a:pPr lvl="1"/>
            <a:r>
              <a:rPr lang="en-US" smtClean="0">
                <a:solidFill>
                  <a:schemeClr val="bg1"/>
                </a:solidFill>
              </a:rPr>
              <a:t>You can solve the same problem with many different methods! </a:t>
            </a:r>
          </a:p>
          <a:p>
            <a:pPr lvl="1"/>
            <a:r>
              <a:rPr lang="en-US" smtClean="0">
                <a:solidFill>
                  <a:schemeClr val="bg1"/>
                </a:solidFill>
              </a:rPr>
              <a:t>We've already solved it with stacks and loops. Don't worry, this will be the last time you'll see this problem.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Submit your code by next class. Please submit your code to skoohgoli@expedia.com or github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Next week: trees!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Lesson: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9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chemeClr val="bg1"/>
                </a:solidFill>
              </a:rPr>
              <a:t>Today we will cover: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Introduction to recursion 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Applications of recursion 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Recursion vs loops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Calculating a Fibonacci number using recursion 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Homework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A solution to last week's assignment will be posted before the next lesson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1412" y="213785"/>
            <a:ext cx="9905998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Introduction to Recursion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726" y="1692355"/>
            <a:ext cx="10692542" cy="5078313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What is recursion? </a:t>
            </a:r>
          </a:p>
          <a:p>
            <a:pPr lvl="0"/>
            <a:endParaRPr>
              <a:solidFill>
                <a:schemeClr val="bg1"/>
              </a:solidFill>
            </a:endParaRPr>
          </a:p>
          <a:p>
            <a:pPr lvl="0"/>
            <a:r>
              <a:rPr>
                <a:solidFill>
                  <a:schemeClr val="bg1"/>
                </a:solidFill>
              </a:rPr>
              <a:t>To understand recursion, you must first understand recursion. 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738974" y="1642974"/>
            <a:ext cx="2963964" cy="4699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127316" y="32972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But what is it really?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322" y="2231999"/>
            <a:ext cx="5568676" cy="2246769"/>
          </a:xfrm>
          <a:prstGeom prst="rect">
            <a:avLst/>
          </a:prstGeom>
          <a:noFill/>
        </p:spPr>
        <p:txBody>
          <a:bodyPr wrap="square"/>
          <a:lstStyle>
            <a:lvl1pPr lvl="0">
              <a:defRPr/>
            </a:lvl1pPr>
          </a:lstStyle>
          <a:p>
            <a:pPr marL="285750" lvl="0" indent="-285750">
              <a:buFont typeface="Arial"/>
              <a:buChar char="•"/>
            </a:pPr>
            <a:r>
              <a:rPr sz="2000" dirty="0">
                <a:solidFill>
                  <a:schemeClr val="bg1"/>
                </a:solidFill>
              </a:rPr>
              <a:t>It's defining something based off of a previous definition of itself</a:t>
            </a:r>
          </a:p>
          <a:p>
            <a:pPr marL="285750" lvl="0" indent="-285750">
              <a:buFont typeface="Arial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sz="2000" dirty="0">
                <a:solidFill>
                  <a:schemeClr val="bg1"/>
                </a:solidFill>
              </a:rPr>
              <a:t>Ex: You are your parent's descendant, who in turn are their parent's (your grandparents) descendant, who are </a:t>
            </a:r>
            <a:r>
              <a:rPr sz="2000" i="1" dirty="0">
                <a:solidFill>
                  <a:schemeClr val="bg1"/>
                </a:solidFill>
              </a:rPr>
              <a:t>their </a:t>
            </a:r>
            <a:r>
              <a:rPr sz="2000" i="0" dirty="0">
                <a:solidFill>
                  <a:schemeClr val="bg1"/>
                </a:solidFill>
              </a:rPr>
              <a:t>parent's (your great-grandparents) descendant, etc</a:t>
            </a:r>
          </a:p>
          <a:p>
            <a:pPr marL="285750" lvl="0" indent="-285750">
              <a:buFont typeface="Arial"/>
              <a:buChar char="•"/>
            </a:pPr>
            <a:endParaRPr sz="2000" i="0" dirty="0">
              <a:solidFill>
                <a:schemeClr val="bg1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sz="2000" dirty="0">
                <a:solidFill>
                  <a:schemeClr val="bg1"/>
                </a:solidFill>
              </a:rPr>
              <a:t>If you keep on going up the chain, how far will you go until you stop? The first human? DNA? </a:t>
            </a:r>
            <a:r>
              <a:rPr sz="2000">
                <a:solidFill>
                  <a:schemeClr val="bg1"/>
                </a:solidFill>
              </a:rPr>
              <a:t>The first cell?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93118" y="2470127"/>
            <a:ext cx="3810000" cy="30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141412" y="21378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Recursion: a formal definition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993" y="1910194"/>
            <a:ext cx="7685155" cy="3116930"/>
          </a:xfrm>
          <a:prstGeom prst="rect">
            <a:avLst/>
          </a:prstGeom>
        </p:spPr>
        <p:txBody>
          <a:bodyPr/>
          <a:lstStyle>
            <a:lvl1pPr lvl="0" indent="-171450">
              <a:defRPr/>
            </a:lvl1pPr>
          </a:lstStyle>
          <a:p>
            <a:pPr lvl="0">
              <a:buNone/>
            </a:pPr>
            <a:r>
              <a:rPr dirty="0">
                <a:solidFill>
                  <a:srgbClr val="000000"/>
                </a:solidFill>
              </a:rPr>
              <a:t>For something to be </a:t>
            </a:r>
            <a:r>
              <a:rPr b="1" dirty="0">
                <a:solidFill>
                  <a:srgbClr val="000000"/>
                </a:solidFill>
              </a:rPr>
              <a:t>recursive</a:t>
            </a:r>
            <a:r>
              <a:rPr dirty="0">
                <a:solidFill>
                  <a:srgbClr val="000000"/>
                </a:solidFill>
              </a:rPr>
              <a:t>, it must fulfill the following properties:</a:t>
            </a:r>
          </a:p>
          <a:p>
            <a:pPr marL="342900" lvl="0" indent="-342900"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dirty="0">
                <a:solidFill>
                  <a:srgbClr val="000000"/>
                </a:solidFill>
              </a:rPr>
              <a:t>A simple base case (or cases)—a terminating scenario that does not use recursion to produce an answer</a:t>
            </a:r>
          </a:p>
          <a:p>
            <a:pPr marL="800100" lvl="1" indent="-342900">
              <a:buFont typeface="+mj-lt"/>
              <a:buAutoNum type="arabicPeriod"/>
            </a:pPr>
            <a:r>
              <a:rPr dirty="0">
                <a:solidFill>
                  <a:srgbClr val="000000"/>
                </a:solidFill>
              </a:rPr>
              <a:t>A set of rules that reduce all other cases toward the base case</a:t>
            </a:r>
          </a:p>
          <a:p>
            <a:pPr lvl="0"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dirty="0">
                <a:solidFill>
                  <a:srgbClr val="000000"/>
                </a:solidFill>
              </a:rPr>
              <a:t>Back to the previous example:</a:t>
            </a:r>
          </a:p>
          <a:p>
            <a:pPr marL="800100" lvl="1" indent="-342900">
              <a:buFont typeface="+mj-lt"/>
              <a:buAutoNum type="arabicPeriod"/>
            </a:pPr>
            <a:r>
              <a:rPr dirty="0">
                <a:solidFill>
                  <a:srgbClr val="000000"/>
                </a:solidFill>
              </a:rPr>
              <a:t>The </a:t>
            </a:r>
            <a:r>
              <a:rPr b="1" dirty="0">
                <a:solidFill>
                  <a:srgbClr val="000000"/>
                </a:solidFill>
              </a:rPr>
              <a:t>base case</a:t>
            </a:r>
            <a:r>
              <a:rPr b="0" dirty="0">
                <a:solidFill>
                  <a:srgbClr val="000000"/>
                </a:solidFill>
              </a:rPr>
              <a:t> could be the first human </a:t>
            </a:r>
          </a:p>
          <a:p>
            <a:pPr marL="800100" lvl="1" indent="-342900">
              <a:buFont typeface="+mj-lt"/>
              <a:buAutoNum type="arabicPeriod"/>
            </a:pPr>
            <a:r>
              <a:rPr b="0" dirty="0">
                <a:solidFill>
                  <a:srgbClr val="000000"/>
                </a:solidFill>
              </a:rPr>
              <a:t>You and all of your ancestors can be reduced to a series of reproductive operations on their parents</a:t>
            </a:r>
          </a:p>
        </p:txBody>
      </p:sp>
    </p:spTree>
    <p:extLst>
      <p:ext uri="{BB962C8B-B14F-4D97-AF65-F5344CB8AC3E}">
        <p14:creationId xmlns:p14="http://schemas.microsoft.com/office/powerpoint/2010/main" val="15287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9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Applications of recursion: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141412" y="2039627"/>
            <a:ext cx="9906000" cy="4241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9500"/>
          </a:bodyPr>
          <a:lstStyle>
            <a:lvl1pPr marL="228600" lvl="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Recursion can be seen in other areas than just genealogy: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Mathematics and Computer Science : </a:t>
            </a:r>
          </a:p>
          <a:p>
            <a:pPr marL="800100" lvl="2" indent="-342900"/>
            <a:r>
              <a:rPr lang="en-US" dirty="0" smtClean="0">
                <a:solidFill>
                  <a:schemeClr val="bg1"/>
                </a:solidFill>
              </a:rPr>
              <a:t>Factorials, the Fibonacci sequence, set theory, graph theory, sorting, searching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Linguistics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800100" lvl="2" indent="-342900"/>
            <a:r>
              <a:rPr lang="en-US" dirty="0" smtClean="0">
                <a:solidFill>
                  <a:schemeClr val="bg1"/>
                </a:solidFill>
              </a:rPr>
              <a:t>Language structure and grammar, self-reference, </a:t>
            </a:r>
            <a:r>
              <a:rPr lang="en-US" dirty="0" err="1" smtClean="0">
                <a:solidFill>
                  <a:schemeClr val="bg1"/>
                </a:solidFill>
              </a:rPr>
              <a:t>humour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Art</a:t>
            </a:r>
          </a:p>
          <a:p>
            <a:pPr marL="800100" lvl="2" indent="-342900"/>
            <a:r>
              <a:rPr lang="en-US" dirty="0" smtClean="0">
                <a:solidFill>
                  <a:schemeClr val="bg1"/>
                </a:solidFill>
              </a:rPr>
              <a:t>M.C. Escher, Russian </a:t>
            </a:r>
            <a:r>
              <a:rPr lang="en-US" dirty="0" err="1" smtClean="0">
                <a:solidFill>
                  <a:schemeClr val="bg1"/>
                </a:solidFill>
              </a:rPr>
              <a:t>matroshka</a:t>
            </a:r>
            <a:r>
              <a:rPr lang="en-US" dirty="0" smtClean="0">
                <a:solidFill>
                  <a:schemeClr val="bg1"/>
                </a:solidFill>
              </a:rPr>
              <a:t> dolls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9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Recursion vs loops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1412" y="2039627"/>
            <a:ext cx="6173788" cy="42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b="1" smtClean="0">
                <a:solidFill>
                  <a:schemeClr val="bg1"/>
                </a:solidFill>
              </a:rPr>
              <a:t>All</a:t>
            </a:r>
            <a:r>
              <a:rPr lang="en-US" sz="2000" smtClean="0">
                <a:solidFill>
                  <a:schemeClr val="bg1"/>
                </a:solidFill>
              </a:rPr>
              <a:t> problems that can be solved with a loop can also be solved with recursion.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Granted, the readability of the code will depend on the nature of the problem that you're trying solve.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9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Recursion vs loops: Factorial example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4718" y="2929971"/>
            <a:ext cx="2620259" cy="2244453"/>
          </a:xfrm>
          <a:prstGeom prst="rect">
            <a:avLst/>
          </a:prstGeom>
        </p:spPr>
        <p:txBody>
          <a:bodyPr/>
          <a:lstStyle>
            <a:lvl1pPr lvl="0" indent="-171450">
              <a:defRPr/>
            </a:lvl1pPr>
          </a:lstStyle>
          <a:p>
            <a:pPr lvl="0"/>
            <a:r>
              <a:rPr b="1">
                <a:solidFill>
                  <a:srgbClr val="000000"/>
                </a:solidFill>
              </a:rPr>
              <a:t>With loops:</a:t>
            </a:r>
          </a:p>
          <a:p>
            <a:pPr lvl="0"/>
            <a:endParaRPr b="1">
              <a:solidFill>
                <a:srgbClr val="000000"/>
              </a:solidFill>
            </a:endParaRPr>
          </a:p>
          <a:p>
            <a:pPr lvl="0"/>
            <a:r>
              <a:rPr>
                <a:solidFill>
                  <a:srgbClr val="000000"/>
                </a:solidFill>
              </a:rPr>
              <a:t>int factorial (int n) {</a:t>
            </a:r>
          </a:p>
          <a:p>
            <a:pPr lvl="0"/>
            <a:r>
              <a:rPr>
                <a:solidFill>
                  <a:srgbClr val="000000"/>
                </a:solidFill>
              </a:rPr>
              <a:t>    int product = 1;</a:t>
            </a:r>
          </a:p>
          <a:p>
            <a:pPr lvl="0"/>
            <a:r>
              <a:rPr>
                <a:solidFill>
                  <a:srgbClr val="000000"/>
                </a:solidFill>
              </a:rPr>
              <a:t>    for(int i=2; i&lt;n; i++) {</a:t>
            </a:r>
          </a:p>
          <a:p>
            <a:pPr lvl="0"/>
            <a:r>
              <a:rPr>
                <a:solidFill>
                  <a:srgbClr val="000000"/>
                </a:solidFill>
              </a:rPr>
              <a:t>        product *= i;</a:t>
            </a:r>
          </a:p>
          <a:p>
            <a:pPr lvl="0"/>
            <a:r>
              <a:rPr>
                <a:solidFill>
                  <a:srgbClr val="000000"/>
                </a:solidFill>
              </a:rPr>
              <a:t>    }</a:t>
            </a:r>
          </a:p>
          <a:p>
            <a:pPr lvl="0"/>
            <a:r>
              <a:rPr>
                <a:solidFill>
                  <a:srgbClr val="000000"/>
                </a:solidFill>
              </a:rPr>
              <a:t>    return product;</a:t>
            </a:r>
          </a:p>
          <a:p>
            <a:pPr lvl="0"/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5157" y="2952633"/>
            <a:ext cx="3810001" cy="2573047"/>
          </a:xfrm>
          <a:prstGeom prst="rect">
            <a:avLst/>
          </a:prstGeom>
        </p:spPr>
        <p:txBody>
          <a:bodyPr/>
          <a:lstStyle>
            <a:lvl1pPr lvl="0" indent="-171450">
              <a:defRPr/>
            </a:lvl1pPr>
          </a:lstStyle>
          <a:p>
            <a:pPr lvl="0"/>
            <a:r>
              <a:rPr b="1">
                <a:solidFill>
                  <a:srgbClr val="000000"/>
                </a:solidFill>
              </a:rPr>
              <a:t>With recursion:</a:t>
            </a:r>
          </a:p>
          <a:p>
            <a:pPr lvl="0"/>
            <a:endParaRPr b="1">
              <a:solidFill>
                <a:srgbClr val="000000"/>
              </a:solidFill>
            </a:endParaRPr>
          </a:p>
          <a:p>
            <a:pPr lvl="0"/>
            <a:r>
              <a:rPr>
                <a:solidFill>
                  <a:srgbClr val="000000"/>
                </a:solidFill>
              </a:rPr>
              <a:t>int factorial (int n) { </a:t>
            </a:r>
          </a:p>
          <a:p>
            <a:pPr lvl="0"/>
            <a:r>
              <a:rPr>
                <a:solidFill>
                  <a:srgbClr val="000000"/>
                </a:solidFill>
              </a:rPr>
              <a:t>    if (n == 1) {</a:t>
            </a:r>
          </a:p>
          <a:p>
            <a:pPr lvl="0"/>
            <a:r>
              <a:rPr>
                <a:solidFill>
                  <a:srgbClr val="000000"/>
                </a:solidFill>
              </a:rPr>
              <a:t>        return 1;</a:t>
            </a:r>
          </a:p>
          <a:p>
            <a:pPr lvl="0"/>
            <a:r>
              <a:rPr>
                <a:solidFill>
                  <a:srgbClr val="000000"/>
                </a:solidFill>
              </a:rPr>
              <a:t>    } else { </a:t>
            </a:r>
          </a:p>
          <a:p>
            <a:pPr lvl="0"/>
            <a:r>
              <a:rPr>
                <a:solidFill>
                  <a:srgbClr val="000000"/>
                </a:solidFill>
              </a:rPr>
              <a:t>         return n*factorial(n-1); </a:t>
            </a:r>
          </a:p>
          <a:p>
            <a:pPr lvl="0"/>
            <a:r>
              <a:rPr>
                <a:solidFill>
                  <a:srgbClr val="000000"/>
                </a:solidFill>
              </a:rPr>
              <a:t>   }</a:t>
            </a:r>
          </a:p>
          <a:p>
            <a:pPr lvl="0"/>
            <a:r>
              <a:rPr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654" y="1898863"/>
            <a:ext cx="5407651" cy="1269999"/>
          </a:xfrm>
          <a:prstGeom prst="rect">
            <a:avLst/>
          </a:prstGeom>
        </p:spPr>
        <p:txBody>
          <a:bodyPr/>
          <a:lstStyle>
            <a:lvl1pPr lvl="0" indent="-171450">
              <a:defRPr/>
            </a:lvl1pPr>
          </a:lstStyle>
          <a:p>
            <a:pPr lvl="0"/>
            <a:r>
              <a:rPr sz="2600">
                <a:solidFill>
                  <a:srgbClr val="000000"/>
                </a:solidFill>
              </a:rPr>
              <a:t>Calculate </a:t>
            </a:r>
            <a:r>
              <a:rPr sz="2600" b="1" i="1">
                <a:solidFill>
                  <a:srgbClr val="000000"/>
                </a:solidFill>
              </a:rPr>
              <a:t>N!  = n*(n-1)*(n-2)*....*2*1</a:t>
            </a:r>
          </a:p>
        </p:txBody>
      </p:sp>
    </p:spTree>
    <p:extLst>
      <p:ext uri="{BB962C8B-B14F-4D97-AF65-F5344CB8AC3E}">
        <p14:creationId xmlns:p14="http://schemas.microsoft.com/office/powerpoint/2010/main" val="14806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 txBox="1">
            <a:spLocks/>
          </p:cNvSpPr>
          <p:nvPr/>
        </p:nvSpPr>
        <p:spPr>
          <a:xfrm>
            <a:off x="1141412" y="2249487"/>
            <a:ext cx="990600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Calculate fib(int n), which returns the nth number in the Fibonacci sequence</a:t>
            </a:r>
          </a:p>
          <a:p>
            <a:r>
              <a:rPr lang="en-US" smtClean="0">
                <a:solidFill>
                  <a:schemeClr val="bg1"/>
                </a:solidFill>
              </a:rPr>
              <a:t>Ex: fib(3) = 2, fib(5) =5</a:t>
            </a:r>
          </a:p>
          <a:p>
            <a:r>
              <a:rPr lang="en-US" smtClean="0">
                <a:solidFill>
                  <a:schemeClr val="bg1"/>
                </a:solidFill>
              </a:rPr>
              <a:t>For see negative/0 input, just return 0.</a:t>
            </a:r>
          </a:p>
          <a:p>
            <a:r>
              <a:rPr lang="en-US" smtClean="0">
                <a:solidFill>
                  <a:schemeClr val="bg1"/>
                </a:solidFill>
              </a:rPr>
              <a:t>What are the base cases? How would you solve it?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9" cy="147857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>
                <a:solidFill>
                  <a:schemeClr val="bg1"/>
                </a:solidFill>
              </a:rPr>
              <a:t>Problem: calculate a 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7172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Template" id="{FDE674C0-7773-EF4B-90FB-30CE4457CB72}" vid="{4D3FFD03-83A9-9842-85A8-C20A06767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201 Class Template</Template>
  <TotalTime>25</TotalTime>
  <Words>526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Trebuchet MS</vt:lpstr>
      <vt:lpstr>Tw Cen MT</vt:lpstr>
      <vt:lpstr>Arial</vt:lpstr>
      <vt:lpstr>Circuit</vt:lpstr>
      <vt:lpstr>Recursion</vt:lpstr>
      <vt:lpstr>Today’s Lesson:</vt:lpstr>
      <vt:lpstr>Introduction to Recursion </vt:lpstr>
      <vt:lpstr>But what is it really? </vt:lpstr>
      <vt:lpstr>PowerPoint Presentation</vt:lpstr>
      <vt:lpstr>Applications of recursion:</vt:lpstr>
      <vt:lpstr>Recursion vs loops </vt:lpstr>
      <vt:lpstr>Recursion vs loops: Factorial example </vt:lpstr>
      <vt:lpstr>Problem: calculate a Fibonacci number</vt:lpstr>
      <vt:lpstr>Solution: calculate a Fibonacci number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Microsoft Office User</dc:creator>
  <cp:lastModifiedBy>Microsoft Office User</cp:lastModifiedBy>
  <cp:revision>6</cp:revision>
  <dcterms:created xsi:type="dcterms:W3CDTF">2016-05-31T16:47:28Z</dcterms:created>
  <dcterms:modified xsi:type="dcterms:W3CDTF">2016-05-31T17:13:06Z</dcterms:modified>
</cp:coreProperties>
</file>