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y Campbell" initials="AC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5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4A38B-CB3B-4AB5-8E6E-7F93CEAC008B}" type="datetimeFigureOut">
              <a:rPr lang="en-US" smtClean="0"/>
              <a:t>5/20/16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2099F-6DC8-4761-82BB-F0F70AF4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3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6000" dirty="0" smtClean="0"/>
              <a:t>Queues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400" dirty="0" smtClean="0"/>
              <a:t>JAVA 201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5374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Queues: Operations and </a:t>
            </a:r>
            <a:r>
              <a:rPr lang="en-US" dirty="0" err="1" smtClean="0">
                <a:solidFill>
                  <a:schemeClr val="bg1"/>
                </a:solidFill>
              </a:rPr>
              <a:t>behaviour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41412" y="2039627"/>
            <a:ext cx="6173788" cy="4241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 smtClean="0">
                <a:solidFill>
                  <a:schemeClr val="bg1"/>
                </a:solidFill>
              </a:rPr>
              <a:t>enqueue</a:t>
            </a:r>
            <a:r>
              <a:rPr lang="en-US" sz="2000" b="1" dirty="0" smtClean="0">
                <a:solidFill>
                  <a:schemeClr val="bg1"/>
                </a:solidFill>
              </a:rPr>
              <a:t>() </a:t>
            </a:r>
            <a:r>
              <a:rPr lang="en-US" sz="2000" dirty="0" smtClean="0">
                <a:solidFill>
                  <a:schemeClr val="bg1"/>
                </a:solidFill>
              </a:rPr>
              <a:t>adds an element to the back of the queue</a:t>
            </a:r>
          </a:p>
          <a:p>
            <a:r>
              <a:rPr lang="en-US" sz="2000" b="1" dirty="0" err="1" smtClean="0">
                <a:solidFill>
                  <a:schemeClr val="bg1"/>
                </a:solidFill>
              </a:rPr>
              <a:t>dequeue</a:t>
            </a:r>
            <a:r>
              <a:rPr lang="en-US" sz="2000" b="1" dirty="0" smtClean="0">
                <a:solidFill>
                  <a:schemeClr val="bg1"/>
                </a:solidFill>
              </a:rPr>
              <a:t>() </a:t>
            </a:r>
            <a:r>
              <a:rPr lang="en-US" sz="2000" dirty="0" smtClean="0">
                <a:solidFill>
                  <a:schemeClr val="bg1"/>
                </a:solidFill>
              </a:rPr>
              <a:t>removes the element at the front of the queue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l</a:t>
            </a:r>
            <a:r>
              <a:rPr lang="en-US" sz="2000" b="1" dirty="0" smtClean="0">
                <a:solidFill>
                  <a:schemeClr val="bg1"/>
                </a:solidFill>
              </a:rPr>
              <a:t>ength() </a:t>
            </a:r>
            <a:r>
              <a:rPr lang="en-US" sz="2000" dirty="0" smtClean="0">
                <a:solidFill>
                  <a:schemeClr val="bg1"/>
                </a:solidFill>
              </a:rPr>
              <a:t>tells us the length of the queue</a:t>
            </a:r>
          </a:p>
          <a:p>
            <a:r>
              <a:rPr lang="en-US" sz="2000" b="1" dirty="0" err="1" smtClean="0">
                <a:solidFill>
                  <a:schemeClr val="bg1"/>
                </a:solidFill>
              </a:rPr>
              <a:t>isEmpty</a:t>
            </a:r>
            <a:r>
              <a:rPr lang="en-US" sz="2000" b="1" dirty="0" smtClean="0">
                <a:solidFill>
                  <a:schemeClr val="bg1"/>
                </a:solidFill>
              </a:rPr>
              <a:t>()</a:t>
            </a:r>
            <a:r>
              <a:rPr lang="en-US" sz="2000" dirty="0" smtClean="0">
                <a:solidFill>
                  <a:schemeClr val="bg1"/>
                </a:solidFill>
              </a:rPr>
              <a:t> checks to see if the stack is empty. It returns TRUE if it is, FALSE otherwise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bg1"/>
                </a:solidFill>
              </a:rPr>
              <a:t>All of these operations are </a:t>
            </a:r>
            <a:r>
              <a:rPr lang="en-US" i="1" dirty="0" smtClean="0">
                <a:solidFill>
                  <a:schemeClr val="bg1"/>
                </a:solidFill>
              </a:rPr>
              <a:t>atomic</a:t>
            </a:r>
            <a:r>
              <a:rPr lang="en-US" dirty="0" smtClean="0">
                <a:solidFill>
                  <a:schemeClr val="bg1"/>
                </a:solidFill>
              </a:rPr>
              <a:t>, meaning that they all have </a:t>
            </a:r>
            <a:r>
              <a:rPr lang="en-US" i="1" dirty="0" smtClean="0">
                <a:solidFill>
                  <a:schemeClr val="bg1"/>
                </a:solidFill>
              </a:rPr>
              <a:t>O(1) </a:t>
            </a:r>
            <a:r>
              <a:rPr lang="en-US" dirty="0" smtClean="0">
                <a:solidFill>
                  <a:schemeClr val="bg1"/>
                </a:solidFill>
              </a:rPr>
              <a:t>runtime complexity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24457" y="3222171"/>
            <a:ext cx="609600" cy="4113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678678"/>
            <a:ext cx="2915417" cy="190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5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Stacks: Implementation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15584" y="1745588"/>
            <a:ext cx="507433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public class Node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public 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String value;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public Node </a:t>
            </a:r>
            <a:r>
              <a:rPr lang="en-US" sz="16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prev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16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public Node next;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public Node(String value) 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this.value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= value;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}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55315" y="4158067"/>
            <a:ext cx="784311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6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MyQueue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private Node front;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private Node 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back;</a:t>
            </a:r>
            <a:endParaRPr lang="en-US" sz="16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public void </a:t>
            </a:r>
            <a:r>
              <a:rPr lang="en-US" sz="16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enqueue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(Node </a:t>
            </a:r>
            <a:r>
              <a:rPr lang="en-US" sz="16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toInsert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{ }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public Node </a:t>
            </a:r>
            <a:r>
              <a:rPr lang="en-US" sz="16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dequeue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{ }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public </a:t>
            </a:r>
            <a:r>
              <a:rPr lang="en-US" sz="16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length() 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{ 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sz="16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boolean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isEmpty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() { return head == null; }</a:t>
            </a:r>
            <a:endParaRPr lang="en-US" sz="16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778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Homework: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94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See </a:t>
            </a:r>
            <a:r>
              <a:rPr lang="en-US" dirty="0" err="1" smtClean="0">
                <a:solidFill>
                  <a:schemeClr val="bg1"/>
                </a:solidFill>
              </a:rPr>
              <a:t>github</a:t>
            </a:r>
            <a:r>
              <a:rPr lang="en-US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97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Today’s Lesson: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1413" y="1828800"/>
            <a:ext cx="10251266" cy="4637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Today we will cover: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 solution to last week’s assignment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Exception and Error handling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Queues and their applications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Queue operations: </a:t>
            </a:r>
            <a:r>
              <a:rPr lang="en-US" dirty="0" err="1" smtClean="0">
                <a:solidFill>
                  <a:schemeClr val="bg1"/>
                </a:solidFill>
              </a:rPr>
              <a:t>enqueue</a:t>
            </a:r>
            <a:r>
              <a:rPr lang="en-US" dirty="0" smtClean="0">
                <a:solidFill>
                  <a:schemeClr val="bg1"/>
                </a:solidFill>
              </a:rPr>
              <a:t>(), </a:t>
            </a:r>
            <a:r>
              <a:rPr lang="en-US" dirty="0" err="1" smtClean="0">
                <a:solidFill>
                  <a:schemeClr val="bg1"/>
                </a:solidFill>
              </a:rPr>
              <a:t>dequeue</a:t>
            </a:r>
            <a:r>
              <a:rPr lang="en-US" dirty="0" smtClean="0">
                <a:solidFill>
                  <a:schemeClr val="bg1"/>
                </a:solidFill>
              </a:rPr>
              <a:t>(), length()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Homework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44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1412" y="213785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Solution to The Homework: RPN calculator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1412" y="1774372"/>
            <a:ext cx="9905999" cy="45697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Create a postfix expression calculator that utilizes stacks: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Normal arithmetic is called </a:t>
            </a:r>
            <a:r>
              <a:rPr lang="en-US" i="1" dirty="0" smtClean="0">
                <a:solidFill>
                  <a:schemeClr val="bg1"/>
                </a:solidFill>
              </a:rPr>
              <a:t>infix</a:t>
            </a:r>
            <a:r>
              <a:rPr lang="en-US" dirty="0" smtClean="0">
                <a:solidFill>
                  <a:schemeClr val="bg1"/>
                </a:solidFill>
              </a:rPr>
              <a:t>: 1 + 2 =&gt; 3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Postfix is actually how computers used to do it: 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Ex: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1 2 + =&gt; 3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1 2 - =&gt; -1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operators will be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+ - * /</a:t>
            </a:r>
            <a:r>
              <a:rPr lang="en-US" dirty="0" smtClean="0">
                <a:solidFill>
                  <a:schemeClr val="bg1"/>
                </a:solidFill>
              </a:rPr>
              <a:t>. Remember to follow order of operations!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input will be a string.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Hint 1: Use the </a:t>
            </a:r>
            <a:r>
              <a:rPr lang="en-US" dirty="0" err="1" smtClean="0">
                <a:solidFill>
                  <a:schemeClr val="bg1"/>
                </a:solidFill>
              </a:rPr>
              <a:t>Integer.valueOf</a:t>
            </a:r>
            <a:r>
              <a:rPr lang="en-US" dirty="0" smtClean="0">
                <a:solidFill>
                  <a:schemeClr val="bg1"/>
                </a:solidFill>
              </a:rPr>
              <a:t>() and </a:t>
            </a:r>
            <a:r>
              <a:rPr lang="en-US" dirty="0" err="1" smtClean="0">
                <a:solidFill>
                  <a:schemeClr val="bg1"/>
                </a:solidFill>
              </a:rPr>
              <a:t>String.valueOf</a:t>
            </a:r>
            <a:r>
              <a:rPr lang="en-US" dirty="0" smtClean="0">
                <a:solidFill>
                  <a:schemeClr val="bg1"/>
                </a:solidFill>
              </a:rPr>
              <a:t>() functions to convert strings and chars into numbers and back.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Hint 2: A string can also be seen as an array of chars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	 input:</a:t>
            </a: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      “5 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9 3 + 4 2 * * 7 + </a:t>
            </a: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*”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 output:                  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515</a:t>
            </a:r>
          </a:p>
          <a:p>
            <a:pPr marL="0" indent="0">
              <a:buNone/>
            </a:pPr>
            <a:endParaRPr lang="en-US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10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1412" y="213783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Reverse Polish Notation Calculator: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7293" y="2677144"/>
            <a:ext cx="605395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//Input would have the form "2 3 +"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//Or “5 9 3 + 4 2 * * 7 + *”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public double calculate(String input)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double result = 0;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MyStack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s = new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MyStack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List&lt;String&gt;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inputArray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input.split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(" </a:t>
            </a:r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");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for (String </a:t>
            </a:r>
            <a:r>
              <a:rPr lang="en-US" sz="14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lang="en-US" sz="14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inputArray</a:t>
            </a:r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 {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4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s.push</a:t>
            </a:r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sz="14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}</a:t>
            </a:r>
            <a:endParaRPr lang="en-US" sz="14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calculate(</a:t>
            </a:r>
            <a:r>
              <a:rPr lang="en-US" sz="14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inputArray</a:t>
            </a:r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, s);</a:t>
            </a:r>
            <a:endParaRPr lang="en-US" sz="14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return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Double.valueOf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s.pop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008699" y="1198574"/>
            <a:ext cx="85344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rivate void calculate(List&lt;String&gt; </a:t>
            </a:r>
            <a:r>
              <a:rPr lang="en-US" sz="14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inputArray</a:t>
            </a:r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MyStack</a:t>
            </a:r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s) {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while (</a:t>
            </a:r>
            <a:r>
              <a:rPr lang="en-US" sz="14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s.size</a:t>
            </a:r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() &gt; 1) 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if (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== "+")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	double x =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Double.valueOf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s.pop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	double y =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Double.valueOf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s.pop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s.push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(new Node(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String.valueOf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(y + x));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} else if (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== "-")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	double x =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Double.valueOf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s.pop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	double y =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Double.valueOf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s.pop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s.push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(new Node(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String.valueOf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(y - x));	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} else if (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== "*")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	double x =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Double.valueOf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s.pop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	double y =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Double.valueOf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s.pop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s.push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(new Node(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String.valueOf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(y - x));			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} else if (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== "/")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	double x =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Double.valueOf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s.pop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	double y =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Double.valueOf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s.pop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	if (x == 0)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		return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Double.NAN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	}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s.push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(new Node(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String.valueOf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(y / x));						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} else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s.push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(new Node(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String.valueOf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Double.valueOf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}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31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1412" y="213783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Reverse Polish Notation Calculator: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41412" y="1692353"/>
            <a:ext cx="9905999" cy="4241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Additional checks that we could do: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Try </a:t>
            </a:r>
            <a:r>
              <a:rPr lang="en-US" dirty="0">
                <a:solidFill>
                  <a:schemeClr val="bg1"/>
                </a:solidFill>
              </a:rPr>
              <a:t>to create a form of order of </a:t>
            </a:r>
            <a:r>
              <a:rPr lang="en-US" dirty="0" smtClean="0">
                <a:solidFill>
                  <a:schemeClr val="bg1"/>
                </a:solidFill>
              </a:rPr>
              <a:t>operations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Check </a:t>
            </a:r>
            <a:r>
              <a:rPr lang="en-US" dirty="0">
                <a:solidFill>
                  <a:schemeClr val="bg1"/>
                </a:solidFill>
              </a:rPr>
              <a:t>if the input is properly formed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Simple solution would require </a:t>
            </a:r>
            <a:r>
              <a:rPr lang="en-US" dirty="0">
                <a:solidFill>
                  <a:schemeClr val="bg1"/>
                </a:solidFill>
              </a:rPr>
              <a:t>using a "tree" data structure, covered in Java 202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Ensuring </a:t>
            </a:r>
            <a:r>
              <a:rPr lang="en-US" dirty="0">
                <a:solidFill>
                  <a:schemeClr val="bg1"/>
                </a:solidFill>
              </a:rPr>
              <a:t>that x and y aren't null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Making </a:t>
            </a:r>
            <a:r>
              <a:rPr lang="en-US" dirty="0">
                <a:solidFill>
                  <a:schemeClr val="bg1"/>
                </a:solidFill>
              </a:rPr>
              <a:t>sure that x and y can actually be turned into numbers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What </a:t>
            </a:r>
            <a:r>
              <a:rPr lang="en-US" dirty="0">
                <a:solidFill>
                  <a:schemeClr val="bg1"/>
                </a:solidFill>
              </a:rPr>
              <a:t>would could possibly happen if they couldn't be numbers?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How </a:t>
            </a:r>
            <a:r>
              <a:rPr lang="en-US" dirty="0">
                <a:solidFill>
                  <a:schemeClr val="bg1"/>
                </a:solidFill>
              </a:rPr>
              <a:t>could we catch that?</a:t>
            </a:r>
          </a:p>
        </p:txBody>
      </p:sp>
    </p:spTree>
    <p:extLst>
      <p:ext uri="{BB962C8B-B14F-4D97-AF65-F5344CB8AC3E}">
        <p14:creationId xmlns:p14="http://schemas.microsoft.com/office/powerpoint/2010/main" val="200194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1412" y="213783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Exception </a:t>
            </a:r>
            <a:r>
              <a:rPr lang="en-US" dirty="0" err="1" smtClean="0">
                <a:solidFill>
                  <a:schemeClr val="bg1"/>
                </a:solidFill>
              </a:rPr>
              <a:t>HAndling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5185" y="2217868"/>
            <a:ext cx="6507460" cy="4241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//try something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Integer </a:t>
            </a:r>
            <a:r>
              <a:rPr lang="en-US" sz="16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Integer.valueOf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(“</a:t>
            </a:r>
            <a:r>
              <a:rPr lang="en-US" sz="16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ming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vase”);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//It fails spectacularly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//It throws a </a:t>
            </a:r>
            <a:r>
              <a:rPr lang="en-US" sz="16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NumberFormatException</a:t>
            </a:r>
            <a:endParaRPr lang="en-US" sz="16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//It cries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//We cry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//Sad times happen</a:t>
            </a:r>
          </a:p>
        </p:txBody>
      </p:sp>
      <p:sp>
        <p:nvSpPr>
          <p:cNvPr id="2" name="Rectangle 1"/>
          <p:cNvSpPr/>
          <p:nvPr/>
        </p:nvSpPr>
        <p:spPr>
          <a:xfrm>
            <a:off x="970099" y="229162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//try something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Integer </a:t>
            </a:r>
            <a:r>
              <a:rPr lang="en-US" sz="16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Integer.valueOf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(“99”);</a:t>
            </a:r>
            <a:endParaRPr lang="en-US" sz="16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//It 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works</a:t>
            </a:r>
            <a:endParaRPr lang="en-US" sz="16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  <a:r>
              <a:rPr lang="en-US" sz="16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has a value of 99</a:t>
            </a:r>
            <a:endParaRPr lang="en-US" sz="16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//Continue on with what you were doing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//Grab an ice cream</a:t>
            </a:r>
            <a:endParaRPr lang="en-US" sz="16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980386" y="1502979"/>
            <a:ext cx="21021" cy="3636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714703" y="2175639"/>
            <a:ext cx="11403725" cy="31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34383" y="1652419"/>
            <a:ext cx="307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Good Case: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85185" y="1647071"/>
            <a:ext cx="307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Case: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5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1412" y="213783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Exception </a:t>
            </a:r>
            <a:r>
              <a:rPr lang="en-US" dirty="0" err="1" smtClean="0">
                <a:solidFill>
                  <a:schemeClr val="bg1"/>
                </a:solidFill>
              </a:rPr>
              <a:t>HAndling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64198" y="1692353"/>
            <a:ext cx="6772877" cy="4241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ry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//try something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Integer 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Integer.valueOf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(“</a:t>
            </a:r>
            <a:r>
              <a:rPr lang="en-US" sz="16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ming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vase”);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 catch (Exception e)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//catch the problem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//deal with the problem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 finally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//Finish up what you were doing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//Grab an ice cream</a:t>
            </a:r>
            <a:endParaRPr lang="en-US" sz="16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44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1412" y="213783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Exception </a:t>
            </a:r>
            <a:r>
              <a:rPr lang="en-US" dirty="0" err="1" smtClean="0">
                <a:solidFill>
                  <a:schemeClr val="bg1"/>
                </a:solidFill>
              </a:rPr>
              <a:t>HAndling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41412" y="1524187"/>
            <a:ext cx="6772877" cy="4241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tring s = null;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try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Integer 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Integer.valueOf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(s);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 catch (</a:t>
            </a:r>
            <a:r>
              <a:rPr lang="en-US" sz="16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NullPointerException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e)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//deal with this specific problem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 catch (</a:t>
            </a:r>
            <a:r>
              <a:rPr lang="en-US" sz="16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NumberFormatException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e)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//Alternatively, deal with this one.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05422" y="1986642"/>
            <a:ext cx="35419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 will contain a lot of useful information, such as what the cause of the error was, where it failed.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It’s important to package and log this data when building large applications, so you can debug easily.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5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Queues: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1412" y="2039627"/>
            <a:ext cx="9905999" cy="42412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 queue is a data structure, commonly represented using nodes, that is similar in structure to a linked list or stack but different in </a:t>
            </a:r>
            <a:r>
              <a:rPr lang="en-US" dirty="0" err="1" smtClean="0">
                <a:solidFill>
                  <a:schemeClr val="bg1"/>
                </a:solidFill>
              </a:rPr>
              <a:t>behaviour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 queue’s nodes are connected in two directions, unlike the stack’s below: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However, a </a:t>
            </a:r>
            <a:r>
              <a:rPr lang="en-US" dirty="0" smtClean="0">
                <a:solidFill>
                  <a:schemeClr val="bg1"/>
                </a:solidFill>
              </a:rPr>
              <a:t>queue only </a:t>
            </a:r>
            <a:r>
              <a:rPr lang="en-US" dirty="0" smtClean="0">
                <a:solidFill>
                  <a:schemeClr val="bg1"/>
                </a:solidFill>
              </a:rPr>
              <a:t>has </a:t>
            </a:r>
            <a:r>
              <a:rPr lang="en-US" dirty="0" smtClean="0">
                <a:solidFill>
                  <a:schemeClr val="bg1"/>
                </a:solidFill>
              </a:rPr>
              <a:t>four operations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b="1" dirty="0" err="1" smtClean="0">
                <a:solidFill>
                  <a:schemeClr val="bg1"/>
                </a:solidFill>
              </a:rPr>
              <a:t>enqueue</a:t>
            </a:r>
            <a:r>
              <a:rPr lang="en-US" b="1" dirty="0" smtClean="0">
                <a:solidFill>
                  <a:schemeClr val="bg1"/>
                </a:solidFill>
              </a:rPr>
              <a:t>()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</a:rPr>
              <a:t>dequeue</a:t>
            </a:r>
            <a:r>
              <a:rPr lang="en-US" b="1" dirty="0" smtClean="0">
                <a:solidFill>
                  <a:schemeClr val="bg1"/>
                </a:solidFill>
              </a:rPr>
              <a:t>()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</a:rPr>
              <a:t>isEmpty</a:t>
            </a:r>
            <a:r>
              <a:rPr lang="en-US" b="1" dirty="0" smtClean="0">
                <a:solidFill>
                  <a:schemeClr val="bg1"/>
                </a:solidFill>
              </a:rPr>
              <a:t>() </a:t>
            </a:r>
            <a:r>
              <a:rPr lang="en-US" dirty="0" smtClean="0">
                <a:solidFill>
                  <a:schemeClr val="bg1"/>
                </a:solidFill>
              </a:rPr>
              <a:t>and </a:t>
            </a:r>
            <a:r>
              <a:rPr lang="en-US" b="1" dirty="0" smtClean="0">
                <a:solidFill>
                  <a:schemeClr val="bg1"/>
                </a:solidFill>
              </a:rPr>
              <a:t>length()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 queue doesn’t intrinsically contain the same operations that the </a:t>
            </a:r>
            <a:r>
              <a:rPr lang="en-US" b="1" dirty="0" smtClean="0">
                <a:solidFill>
                  <a:schemeClr val="bg1"/>
                </a:solidFill>
              </a:rPr>
              <a:t>linked list</a:t>
            </a:r>
            <a:r>
              <a:rPr lang="en-US" dirty="0" smtClean="0">
                <a:solidFill>
                  <a:schemeClr val="bg1"/>
                </a:solidFill>
              </a:rPr>
              <a:t> or </a:t>
            </a:r>
            <a:r>
              <a:rPr lang="en-US" b="1" dirty="0" smtClean="0">
                <a:solidFill>
                  <a:schemeClr val="bg1"/>
                </a:solidFill>
              </a:rPr>
              <a:t>stack</a:t>
            </a:r>
            <a:r>
              <a:rPr lang="en-US" dirty="0" smtClean="0">
                <a:solidFill>
                  <a:schemeClr val="bg1"/>
                </a:solidFill>
              </a:rPr>
              <a:t> has, and but we could emulate them (with some difficulty) using the above operations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611" y="3914894"/>
            <a:ext cx="51816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3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 Template" id="{FDE674C0-7773-EF4B-90FB-30CE4457CB72}" vid="{4D3FFD03-83A9-9842-85A8-C20A067679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 201 Class Template</Template>
  <TotalTime>447</TotalTime>
  <Words>577</Words>
  <Application>Microsoft Macintosh PowerPoint</Application>
  <PresentationFormat>Widescreen</PresentationFormat>
  <Paragraphs>148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Courier New</vt:lpstr>
      <vt:lpstr>Trebuchet MS</vt:lpstr>
      <vt:lpstr>Tw Cen MT</vt:lpstr>
      <vt:lpstr>Arial</vt:lpstr>
      <vt:lpstr>Circuit</vt:lpstr>
      <vt:lpstr>Queues</vt:lpstr>
      <vt:lpstr>Today’s Lesson:</vt:lpstr>
      <vt:lpstr>Solution to The Homework: RPN calculator</vt:lpstr>
      <vt:lpstr>Reverse Polish Notation Calculator:</vt:lpstr>
      <vt:lpstr>Reverse Polish Notation Calculator:</vt:lpstr>
      <vt:lpstr>Exception HAndling:</vt:lpstr>
      <vt:lpstr>Exception HAndling:</vt:lpstr>
      <vt:lpstr>Exception HAndling:</vt:lpstr>
      <vt:lpstr>Queues:</vt:lpstr>
      <vt:lpstr>PowerPoint Presentation</vt:lpstr>
      <vt:lpstr>Stacks: Implementation</vt:lpstr>
      <vt:lpstr>Homework: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Queues</dc:title>
  <dc:creator>Microsoft Office User</dc:creator>
  <cp:lastModifiedBy>Microsoft Office User</cp:lastModifiedBy>
  <cp:revision>18</cp:revision>
  <dcterms:created xsi:type="dcterms:W3CDTF">2016-05-18T14:48:00Z</dcterms:created>
  <dcterms:modified xsi:type="dcterms:W3CDTF">2016-05-20T18:02:10Z</dcterms:modified>
</cp:coreProperties>
</file>