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y Campbell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38B-CB3B-4AB5-8E6E-7F93CEAC008B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2099F-6DC8-4761-82BB-F0F70AF4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s://en.wikipedia.org/wiki/Merge_sort#/media/File:Merge-sort-example-300px.gi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Sorting 2: </a:t>
            </a:r>
            <a:r>
              <a:rPr lang="en-US" sz="6000" dirty="0" err="1" smtClean="0"/>
              <a:t>Mergesort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JAVA 201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37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Runtime: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compare one element to half of the array, and half of that, and half of that,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Comes out to </a:t>
            </a:r>
            <a:r>
              <a:rPr lang="en-US" i="1" dirty="0" smtClean="0">
                <a:solidFill>
                  <a:schemeClr val="bg1"/>
                </a:solidFill>
              </a:rPr>
              <a:t>log(n) comparisons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We do this for each of the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elements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Compared </a:t>
            </a:r>
            <a:r>
              <a:rPr lang="en-US" dirty="0" smtClean="0">
                <a:solidFill>
                  <a:schemeClr val="bg1"/>
                </a:solidFill>
              </a:rPr>
              <a:t>to selection </a:t>
            </a:r>
            <a:r>
              <a:rPr lang="en-US" dirty="0" smtClean="0">
                <a:solidFill>
                  <a:schemeClr val="bg1"/>
                </a:solidFill>
              </a:rPr>
              <a:t>sort comparing each </a:t>
            </a:r>
            <a:r>
              <a:rPr lang="en-US" i="1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elements</a:t>
            </a:r>
            <a:r>
              <a:rPr lang="en-US" i="1" dirty="0" smtClean="0">
                <a:solidFill>
                  <a:schemeClr val="bg1"/>
                </a:solidFill>
              </a:rPr>
              <a:t> n-1 </a:t>
            </a:r>
            <a:r>
              <a:rPr lang="en-US" dirty="0" smtClean="0">
                <a:solidFill>
                  <a:schemeClr val="bg1"/>
                </a:solidFill>
              </a:rPr>
              <a:t>times (n * (n-1)):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18839"/>
              </p:ext>
            </p:extLst>
          </p:nvPr>
        </p:nvGraphicFramePr>
        <p:xfrm>
          <a:off x="2755734" y="4860406"/>
          <a:ext cx="6963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076"/>
                <a:gridCol w="2321076"/>
                <a:gridCol w="232107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Runtime complexity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O(1)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O(n</a:t>
                      </a:r>
                      <a:r>
                        <a:rPr lang="en-US" i="1" baseline="30000" dirty="0" smtClean="0"/>
                        <a:t>2</a:t>
                      </a:r>
                      <a:r>
                        <a:rPr lang="en-US" i="1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O(n*log(n))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413" y="1680097"/>
            <a:ext cx="97414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mergeSort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[] input) {</a:t>
            </a:r>
            <a:b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//You’ll want to identify your base case right off the bat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//How are you going to recursively split this?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Arrays.copyOfRange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will be your friend here</a:t>
            </a: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//You will need to create a separate merge function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//The merge function is not recursive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//You’ll want to step through the input arrays of the merge function, instead of blindly iterating through.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return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sortedArray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Homework: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take what you have learned and try: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</a:t>
            </a:r>
            <a:r>
              <a:rPr lang="en-US" dirty="0" err="1" smtClean="0">
                <a:solidFill>
                  <a:schemeClr val="bg1"/>
                </a:solidFill>
              </a:rPr>
              <a:t>mergesort</a:t>
            </a:r>
            <a:r>
              <a:rPr lang="en-US" dirty="0" smtClean="0">
                <a:solidFill>
                  <a:schemeClr val="bg1"/>
                </a:solidFill>
              </a:rPr>
              <a:t> using </a:t>
            </a:r>
            <a:r>
              <a:rPr lang="en-US" dirty="0" err="1" smtClean="0">
                <a:solidFill>
                  <a:schemeClr val="bg1"/>
                </a:solidFill>
              </a:rPr>
              <a:t>MyLinkedList</a:t>
            </a:r>
            <a:r>
              <a:rPr lang="en-US" dirty="0" smtClean="0">
                <a:solidFill>
                  <a:schemeClr val="bg1"/>
                </a:solidFill>
              </a:rPr>
              <a:t> instead of an array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</a:t>
            </a:r>
            <a:r>
              <a:rPr lang="en-US" dirty="0" err="1" smtClean="0">
                <a:solidFill>
                  <a:schemeClr val="bg1"/>
                </a:solidFill>
              </a:rPr>
              <a:t>mergesort</a:t>
            </a:r>
            <a:r>
              <a:rPr lang="en-US" dirty="0" smtClean="0">
                <a:solidFill>
                  <a:schemeClr val="bg1"/>
                </a:solidFill>
              </a:rPr>
              <a:t> in an array, but do it in place instead of O(n) additional space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hint: You’ll want to pass indices around</a:t>
            </a:r>
            <a:r>
              <a:rPr lang="en-US" dirty="0" smtClean="0">
                <a:solidFill>
                  <a:schemeClr val="bg1"/>
                </a:solidFill>
              </a:rPr>
              <a:t> during the recursive calls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hint: You do </a:t>
            </a:r>
            <a:r>
              <a:rPr lang="en-US" dirty="0" smtClean="0">
                <a:solidFill>
                  <a:schemeClr val="bg1"/>
                </a:solidFill>
              </a:rPr>
              <a:t>not want to pass the array through each recursive call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Submit your code by next class. Please submit your code to </a:t>
            </a:r>
            <a:r>
              <a:rPr lang="en-US" dirty="0" err="1" smtClean="0">
                <a:solidFill>
                  <a:schemeClr val="bg1"/>
                </a:solidFill>
              </a:rPr>
              <a:t>skoohgoli@expedia.com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Office hours: Tuesday, 12-1pm, Lower Lobby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Today’s Lesson: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Today we will cover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Conceptual theory of </a:t>
            </a:r>
            <a:r>
              <a:rPr lang="en-US" dirty="0" err="1" smtClean="0">
                <a:solidFill>
                  <a:schemeClr val="bg1"/>
                </a:solidFill>
              </a:rPr>
              <a:t>mergesort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A short video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Runtime and storage analysis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Homework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different way of thinking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selection sort</a:t>
            </a:r>
            <a:r>
              <a:rPr lang="en-US" dirty="0" smtClean="0">
                <a:solidFill>
                  <a:schemeClr val="bg1"/>
                </a:solidFill>
              </a:rPr>
              <a:t>, we covered a very brute force approach to sorting our </a:t>
            </a: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 smtClean="0">
                <a:solidFill>
                  <a:schemeClr val="bg1"/>
                </a:solidFill>
              </a:rPr>
              <a:t>compared each element in the array to all of the other elements in the array, and moved the smallest to the front, the second smallest to second-front,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akes </a:t>
            </a:r>
            <a:r>
              <a:rPr lang="en-US" i="1" dirty="0" smtClean="0">
                <a:solidFill>
                  <a:schemeClr val="bg1"/>
                </a:solidFill>
              </a:rPr>
              <a:t>O(n</a:t>
            </a:r>
            <a:r>
              <a:rPr lang="en-US" i="1" baseline="30000" dirty="0" smtClean="0">
                <a:solidFill>
                  <a:schemeClr val="bg1"/>
                </a:solidFill>
              </a:rPr>
              <a:t>2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comparisons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 smtClean="0">
                <a:solidFill>
                  <a:schemeClr val="bg1"/>
                </a:solidFill>
              </a:rPr>
              <a:t>array with 10 elements would take 41 comparisons!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different way of thinking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Instead of trying to sort one large array, what if we broke down the problem?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One array with 10 elements becomes two arrays of 5 elements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6628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1770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13314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50226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68682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91793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05594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19395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34766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8567" y="354654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19570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45598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27142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4054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82510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46366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60167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73968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78453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192254" y="5366111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126442" y="4365169"/>
            <a:ext cx="699010" cy="8708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434186" y="4319427"/>
            <a:ext cx="699010" cy="8708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different way of thinking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Two arrays of 5 elements become </a:t>
            </a:r>
            <a:r>
              <a:rPr lang="en-US" dirty="0" smtClean="0">
                <a:solidFill>
                  <a:schemeClr val="bg1"/>
                </a:solidFill>
              </a:rPr>
              <a:t>two arrays </a:t>
            </a:r>
            <a:r>
              <a:rPr lang="en-US" dirty="0" smtClean="0">
                <a:solidFill>
                  <a:schemeClr val="bg1"/>
                </a:solidFill>
              </a:rPr>
              <a:t>of 2 elements and two arrays of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elements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9570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37856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4054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82510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46366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0167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73968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78453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92254" y="3500799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28197" y="4371655"/>
            <a:ext cx="699010" cy="8708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852472" y="4359115"/>
            <a:ext cx="699010" cy="8708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01114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08686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59939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778395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11744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30030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11574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79095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97381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78925" y="5342685"/>
            <a:ext cx="718456" cy="66623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104685" y="4350371"/>
            <a:ext cx="699010" cy="8708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28960" y="4337831"/>
            <a:ext cx="699010" cy="8708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different way of thinking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Which eventually </a:t>
            </a:r>
            <a:r>
              <a:rPr lang="en-US" dirty="0" smtClean="0">
                <a:solidFill>
                  <a:schemeClr val="bg1"/>
                </a:solidFill>
              </a:rPr>
              <a:t>become 10 arrays of one element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911733" y="5401456"/>
            <a:ext cx="281417" cy="42240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606714" y="5401456"/>
            <a:ext cx="216911" cy="36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15218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03371" y="5401456"/>
            <a:ext cx="105763" cy="42240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51861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77146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02431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27716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53001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78286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03571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28856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606714" y="597625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98093" y="4669944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34736" y="4669944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60021" y="4669944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0166" y="4683548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63947" y="4683548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2094" y="4669944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93094" y="4683548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900827" y="4683548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804087" y="4683548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362912" y="4683548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436730" y="5401456"/>
            <a:ext cx="144854" cy="4484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074782" y="4072347"/>
            <a:ext cx="216911" cy="36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43244" y="3286337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405667" y="3283675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88536" y="3297279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47361" y="3297279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606186" y="3297279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28740" y="3297279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74991" y="3297279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47348" y="3297279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510185" y="3297279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061141" y="3298053"/>
            <a:ext cx="562837" cy="56551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8229964" y="4092483"/>
            <a:ext cx="280221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38674" y="4081469"/>
            <a:ext cx="216911" cy="36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6293856" y="4101605"/>
            <a:ext cx="280221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562135" y="4072347"/>
            <a:ext cx="216911" cy="36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717317" y="4092483"/>
            <a:ext cx="280221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626140" y="4072347"/>
            <a:ext cx="216911" cy="3613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883403" y="4092483"/>
            <a:ext cx="178141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052331" y="5460597"/>
            <a:ext cx="143778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203680" y="5401456"/>
            <a:ext cx="143778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477235" y="5424224"/>
            <a:ext cx="143778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735733" y="5460597"/>
            <a:ext cx="143778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543307" y="5431026"/>
            <a:ext cx="143778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086883" y="5423228"/>
            <a:ext cx="143778" cy="3632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different way of thinking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And then we merge it all back together!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86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Visually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/>
              </a:rPr>
              <a:t>https://en.wikipedia.org/wiki/Merge_sort#/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hlinkClick r:id="rId3"/>
              </a:rPr>
              <a:t>media/File:Merge-sort-example-300px.gif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Storage: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have to make copies of the main array, to hold all of the smaller arrays.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 an array with n elements would need </a:t>
            </a:r>
            <a:r>
              <a:rPr lang="en-US" i="1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 additional space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Compared to an </a:t>
            </a:r>
            <a:r>
              <a:rPr lang="en-US" b="1" dirty="0" smtClean="0">
                <a:solidFill>
                  <a:schemeClr val="bg1"/>
                </a:solidFill>
              </a:rPr>
              <a:t>in-place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 like selection sort, that doesn’t need that much space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20241"/>
              </p:ext>
            </p:extLst>
          </p:nvPr>
        </p:nvGraphicFramePr>
        <p:xfrm>
          <a:off x="2911958" y="4593909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Complexity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O(1)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O(n)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Template" id="{FDE674C0-7773-EF4B-90FB-30CE4457CB72}" vid="{4D3FFD03-83A9-9842-85A8-C20A06767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201 Class Template</Template>
  <TotalTime>237</TotalTime>
  <Words>402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Trebuchet MS</vt:lpstr>
      <vt:lpstr>Tw Cen MT</vt:lpstr>
      <vt:lpstr>Arial</vt:lpstr>
      <vt:lpstr>Circuit</vt:lpstr>
      <vt:lpstr>Sorting 2: Mergesort</vt:lpstr>
      <vt:lpstr>Today’s Lesson:</vt:lpstr>
      <vt:lpstr>A different way of thinking</vt:lpstr>
      <vt:lpstr>A different way of thinking</vt:lpstr>
      <vt:lpstr>A different way of thinking</vt:lpstr>
      <vt:lpstr>A different way of thinking</vt:lpstr>
      <vt:lpstr>A different way of thinking</vt:lpstr>
      <vt:lpstr>Visually</vt:lpstr>
      <vt:lpstr>Analysis</vt:lpstr>
      <vt:lpstr>Analysis</vt:lpstr>
      <vt:lpstr>Implementation</vt:lpstr>
      <vt:lpstr>Homework: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2: Mergesort</dc:title>
  <dc:creator>Microsoft Office User</dc:creator>
  <cp:lastModifiedBy>Microsoft Office User</cp:lastModifiedBy>
  <cp:revision>23</cp:revision>
  <dcterms:created xsi:type="dcterms:W3CDTF">2016-06-15T01:25:20Z</dcterms:created>
  <dcterms:modified xsi:type="dcterms:W3CDTF">2016-06-15T15:51:10Z</dcterms:modified>
</cp:coreProperties>
</file>