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7" r:id="rId4"/>
    <p:sldId id="260" r:id="rId5"/>
    <p:sldId id="276" r:id="rId6"/>
    <p:sldId id="268" r:id="rId7"/>
    <p:sldId id="274" r:id="rId8"/>
    <p:sldId id="267" r:id="rId9"/>
    <p:sldId id="280" r:id="rId10"/>
    <p:sldId id="264" r:id="rId11"/>
    <p:sldId id="277" r:id="rId12"/>
    <p:sldId id="278" r:id="rId13"/>
    <p:sldId id="279" r:id="rId14"/>
    <p:sldId id="281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y Campbell" initials="A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4A38B-CB3B-4AB5-8E6E-7F93CEAC008B}" type="datetimeFigureOut">
              <a:rPr lang="en-US" smtClean="0"/>
              <a:t>5/12/16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2099F-6DC8-4761-82BB-F0F70AF4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3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2099F-6DC8-4761-82BB-F0F70AF42C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3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000" dirty="0" smtClean="0"/>
              <a:t>Stacks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dirty="0" smtClean="0"/>
              <a:t>JAVA 201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5374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Stacks: Implementation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5584" y="1745588"/>
            <a:ext cx="507433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public class Node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public char value;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public Node next;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public Node(char value, Node next)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this.value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value;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this.next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= next;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}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5315" y="4158067"/>
            <a:ext cx="78431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MyStack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private Node head;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public void push(Node 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toPush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 { }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public Node pop() { }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public char peek() { 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isEmpty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 { return head == null; }</a:t>
            </a:r>
            <a:endParaRPr lang="en-US" sz="16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31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Stacks: push()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9113" y="1556381"/>
            <a:ext cx="49597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MyStack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private Node head;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public void push(Node 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toPush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if (head == null)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	head = 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toPush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} else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	Node temp = head;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toPush.next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temp;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	head = 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toPush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}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38813" y="1764061"/>
            <a:ext cx="56048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push() function will add a Node to the top of the stack.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Things to be aware of: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What to do if the stack is empty?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What to do if the stack has an element in it?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What to do if the stack has more than one element in it?</a:t>
            </a:r>
            <a:r>
              <a:rPr lang="en-US" dirty="0">
                <a:solidFill>
                  <a:schemeClr val="bg1"/>
                </a:solidFill>
              </a:rPr>
              <a:t>	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i="1" dirty="0" smtClean="0">
                <a:solidFill>
                  <a:schemeClr val="bg1"/>
                </a:solidFill>
              </a:rPr>
              <a:t>Notes: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 smtClean="0">
                <a:solidFill>
                  <a:schemeClr val="bg1"/>
                </a:solidFill>
              </a:rPr>
              <a:t>In this case, don’t do a check for null input. If the input is null, we’ll want the code to fail automatically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 smtClean="0">
                <a:solidFill>
                  <a:schemeClr val="bg1"/>
                </a:solidFill>
              </a:rPr>
              <a:t>This operation should take O(1)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84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Stacks: Pop()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9113" y="1556381"/>
            <a:ext cx="49597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MyStack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private Node head;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public Node pop()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if (head != null)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	Node temp = head;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	head = 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head.next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temp.next</a:t>
            </a:r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null;</a:t>
            </a:r>
            <a:endParaRPr lang="en-US" sz="16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	return temp;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}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return null;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38813" y="1764061"/>
            <a:ext cx="56048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pop() function will return the top node from the stack, and remove it from the stack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Things to be aware of: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What to do if the stack is empty?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What to do if the stack has an element in it?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What to do if the stack has more than one element in it?</a:t>
            </a:r>
            <a:r>
              <a:rPr lang="en-US" dirty="0">
                <a:solidFill>
                  <a:schemeClr val="bg1"/>
                </a:solidFill>
              </a:rPr>
              <a:t>	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i="1" dirty="0" smtClean="0">
                <a:solidFill>
                  <a:schemeClr val="bg1"/>
                </a:solidFill>
              </a:rPr>
              <a:t>Note: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 smtClean="0">
                <a:solidFill>
                  <a:schemeClr val="bg1"/>
                </a:solidFill>
              </a:rPr>
              <a:t>This operation should take O(1)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7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Stacks: Peek()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9113" y="1556381"/>
            <a:ext cx="49597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MyStack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private Node head;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public char peek()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if (head != null)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	return 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head.value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}		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return '\u0000';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38813" y="1764061"/>
            <a:ext cx="56048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peek() function will return the value of the top node from the stack, but will leave the node in the stack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Things to be aware of: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What to do if the stack is empty?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What to do if the stack has an element in it?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i="1" dirty="0" smtClean="0">
                <a:solidFill>
                  <a:schemeClr val="bg1"/>
                </a:solidFill>
              </a:rPr>
              <a:t>Note: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 smtClean="0">
                <a:solidFill>
                  <a:schemeClr val="bg1"/>
                </a:solidFill>
              </a:rPr>
              <a:t>This operation should take O(1)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4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Exercise: Reversing a string using stacks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5167" y="1556381"/>
            <a:ext cx="589364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public String reverse(String input)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MyStack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 = new 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MyStack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char[] 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inputArray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input.toCharArray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String result = "";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for (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input.length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(); 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++)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s.push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(new Node(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inputArray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], null));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}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while(!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s.isEmpty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())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result = result + </a:t>
            </a:r>
            <a:r>
              <a:rPr lang="en-US" sz="16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().value;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}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return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38813" y="1764061"/>
            <a:ext cx="56048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are given a non-null string as input, and are asked to reverse it using your stack implementation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Things to be aware of: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What to do if the string is empty?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What to do if the string is non-empty?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i="1" dirty="0" smtClean="0">
                <a:solidFill>
                  <a:schemeClr val="bg1"/>
                </a:solidFill>
              </a:rPr>
              <a:t>Hints: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 smtClean="0">
                <a:solidFill>
                  <a:schemeClr val="bg1"/>
                </a:solidFill>
              </a:rPr>
              <a:t>This operation should take O(n) runtime, and O(n) extra space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 smtClean="0">
                <a:solidFill>
                  <a:schemeClr val="bg1"/>
                </a:solidFill>
              </a:rPr>
              <a:t>Strings are fancy char arrays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93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Homework: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74372"/>
            <a:ext cx="9905999" cy="45697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Create a postfix expression calculator that utilizes stacks: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Normal arithmetic is called </a:t>
            </a:r>
            <a:r>
              <a:rPr lang="en-US" i="1" dirty="0" smtClean="0">
                <a:solidFill>
                  <a:schemeClr val="bg1"/>
                </a:solidFill>
              </a:rPr>
              <a:t>infix</a:t>
            </a:r>
            <a:r>
              <a:rPr lang="en-US" dirty="0" smtClean="0">
                <a:solidFill>
                  <a:schemeClr val="bg1"/>
                </a:solidFill>
              </a:rPr>
              <a:t>: 1 + 2 =&gt; 3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Postfix is actually how computers used to do it: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Ex: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1 2 + =&gt; 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1 2 - =&gt; -1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operators will be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+ - * /</a:t>
            </a:r>
            <a:r>
              <a:rPr lang="en-US" dirty="0" smtClean="0">
                <a:solidFill>
                  <a:schemeClr val="bg1"/>
                </a:solidFill>
              </a:rPr>
              <a:t>. Remember to follow order of operations!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input will be a string.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Hint 1: Use the </a:t>
            </a:r>
            <a:r>
              <a:rPr lang="en-US" dirty="0" err="1" smtClean="0">
                <a:solidFill>
                  <a:schemeClr val="bg1"/>
                </a:solidFill>
              </a:rPr>
              <a:t>Integer.valueOf</a:t>
            </a:r>
            <a:r>
              <a:rPr lang="en-US" dirty="0" smtClean="0">
                <a:solidFill>
                  <a:schemeClr val="bg1"/>
                </a:solidFill>
              </a:rPr>
              <a:t>() and </a:t>
            </a:r>
            <a:r>
              <a:rPr lang="en-US" dirty="0" err="1" smtClean="0">
                <a:solidFill>
                  <a:schemeClr val="bg1"/>
                </a:solidFill>
              </a:rPr>
              <a:t>String.valueOf</a:t>
            </a:r>
            <a:r>
              <a:rPr lang="en-US" dirty="0" smtClean="0">
                <a:solidFill>
                  <a:schemeClr val="bg1"/>
                </a:solidFill>
              </a:rPr>
              <a:t>() functions to convert strings and chars into numbers and back.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Hint 2: A string can also be seen as an array of chars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 input: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     “5 </a:t>
            </a:r>
            <a:r>
              <a:rPr lang="en-US" sz="18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9 3 + 4 2 * * 7 + </a:t>
            </a:r>
            <a:r>
              <a:rPr lang="en-US" sz="18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*”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 output:                  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515</a:t>
            </a: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Submit your code by next class. Please submit your code to </a:t>
            </a:r>
            <a:r>
              <a:rPr lang="en-US" dirty="0" err="1" smtClean="0">
                <a:solidFill>
                  <a:schemeClr val="bg1"/>
                </a:solidFill>
              </a:rPr>
              <a:t>skoohgoli@expedia.com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Office hours: Thursday, 12-1pm, Lower Lobby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9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Today’s Lesson: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1413" y="1828800"/>
            <a:ext cx="10251266" cy="4637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Today we will cover: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Two possible solutions to a question in last week’s assignment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Stacks and their applications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Stack operations: push(), pop(), and peek()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Reversing a string with a stack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Homework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44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2" y="213785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Solution to The Homework: MIDDLE()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1726" y="1692355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middle() </a:t>
            </a:r>
            <a:r>
              <a:rPr lang="en-US" dirty="0">
                <a:solidFill>
                  <a:schemeClr val="bg1"/>
                </a:solidFill>
              </a:rPr>
              <a:t>function will return the middle element in the list</a:t>
            </a:r>
          </a:p>
          <a:p>
            <a:r>
              <a:rPr lang="en-US" dirty="0">
                <a:solidFill>
                  <a:schemeClr val="bg1"/>
                </a:solidFill>
              </a:rPr>
              <a:t>Things to consider: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if the list does not contain any elements in it?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 we implement it without knowing the size of the list beforehand?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Using length() is still a valid, albeit slower, option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Hint: It normally takes twice as long to get to the end of the list than it would to get to the middle of the list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1200150" lvl="2" indent="-285750">
              <a:buFont typeface="Arial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LinkedList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private Node head;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public Node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getHead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 {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return head;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}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57726" y="1692355"/>
            <a:ext cx="57990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public class Node {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public char value;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public Node next;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public Node(char value, Node next) {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this.value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value;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this.next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next;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5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1412" y="213783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Middle(): Slow version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71082" y="1692353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public Node m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iddle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 {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if (head == null) {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	return null;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}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Node current = head;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size = length() / 2;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for (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&lt; size;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++) {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	current =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current.next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;	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}</a:t>
            </a:r>
          </a:p>
          <a:p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return current;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4322" y="2231999"/>
            <a:ext cx="55686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How many times does this solution traverse the list?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What is the runtime complexity?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What is the space complexity?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How could this solution run faster?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1412" y="213783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Middle(): Fast version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6410" y="1606333"/>
            <a:ext cx="759660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public Node m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iddle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 {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if (head == null) {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	return null;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}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Node fast = head;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Node slow = head;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while(fast != null &amp;&amp;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fast.next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!= null) {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	slow =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slow.next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	fast =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fast.next.next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;  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}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return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slow;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1040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Stacks: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1412" y="2039627"/>
            <a:ext cx="9905999" cy="42412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 stack is a data structure, commonly represented using nodes, that is similar in structure to a linked list but different in </a:t>
            </a:r>
            <a:r>
              <a:rPr lang="en-US" dirty="0" err="1" smtClean="0">
                <a:solidFill>
                  <a:schemeClr val="bg1"/>
                </a:solidFill>
              </a:rPr>
              <a:t>behaviour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 stack’s nodes are also connected in one direction, like so: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However, a stack only has three operations: </a:t>
            </a:r>
            <a:r>
              <a:rPr lang="en-US" b="1" dirty="0" smtClean="0">
                <a:solidFill>
                  <a:schemeClr val="bg1"/>
                </a:solidFill>
              </a:rPr>
              <a:t>push()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b="1" dirty="0" smtClean="0">
                <a:solidFill>
                  <a:schemeClr val="bg1"/>
                </a:solidFill>
              </a:rPr>
              <a:t>pop()</a:t>
            </a:r>
            <a:r>
              <a:rPr lang="en-US" dirty="0" smtClean="0">
                <a:solidFill>
                  <a:schemeClr val="bg1"/>
                </a:solidFill>
              </a:rPr>
              <a:t>, and </a:t>
            </a:r>
            <a:r>
              <a:rPr lang="en-US" b="1" dirty="0" smtClean="0">
                <a:solidFill>
                  <a:schemeClr val="bg1"/>
                </a:solidFill>
              </a:rPr>
              <a:t>peek()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 stack doesn’t intrinsically contain the same operations that the </a:t>
            </a:r>
            <a:r>
              <a:rPr lang="en-US" b="1" dirty="0" smtClean="0">
                <a:solidFill>
                  <a:schemeClr val="bg1"/>
                </a:solidFill>
              </a:rPr>
              <a:t>linked list</a:t>
            </a:r>
            <a:r>
              <a:rPr lang="en-US" dirty="0" smtClean="0">
                <a:solidFill>
                  <a:schemeClr val="bg1"/>
                </a:solidFill>
              </a:rPr>
              <a:t> we saw last week has, although we could implement them using the above three operations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611" y="3914894"/>
            <a:ext cx="5181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Stacks: Operations and </a:t>
            </a:r>
            <a:r>
              <a:rPr lang="en-US" dirty="0" err="1" smtClean="0">
                <a:solidFill>
                  <a:schemeClr val="bg1"/>
                </a:solidFill>
              </a:rPr>
              <a:t>behaviour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1412" y="2039627"/>
            <a:ext cx="6173788" cy="424125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</a:t>
            </a:r>
            <a:r>
              <a:rPr lang="en-US" sz="2000" b="1" dirty="0" smtClean="0">
                <a:solidFill>
                  <a:schemeClr val="bg1"/>
                </a:solidFill>
              </a:rPr>
              <a:t>ush() </a:t>
            </a:r>
            <a:r>
              <a:rPr lang="en-US" sz="2000" dirty="0" smtClean="0">
                <a:solidFill>
                  <a:schemeClr val="bg1"/>
                </a:solidFill>
              </a:rPr>
              <a:t>adds an element to the top of the stack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p</a:t>
            </a:r>
            <a:r>
              <a:rPr lang="en-US" sz="2000" b="1" dirty="0" smtClean="0">
                <a:solidFill>
                  <a:schemeClr val="bg1"/>
                </a:solidFill>
              </a:rPr>
              <a:t>op() </a:t>
            </a:r>
            <a:r>
              <a:rPr lang="en-US" sz="2000" dirty="0" smtClean="0">
                <a:solidFill>
                  <a:schemeClr val="bg1"/>
                </a:solidFill>
              </a:rPr>
              <a:t>removes the top element of the stack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p</a:t>
            </a:r>
            <a:r>
              <a:rPr lang="en-US" sz="2000" b="1" dirty="0" smtClean="0">
                <a:solidFill>
                  <a:schemeClr val="bg1"/>
                </a:solidFill>
              </a:rPr>
              <a:t>eek() </a:t>
            </a:r>
            <a:r>
              <a:rPr lang="en-US" sz="2000" dirty="0" smtClean="0">
                <a:solidFill>
                  <a:schemeClr val="bg1"/>
                </a:solidFill>
              </a:rPr>
              <a:t>looks at the value of the top element of the stack, but doesn’t modify the stack in any way.</a:t>
            </a:r>
          </a:p>
          <a:p>
            <a:r>
              <a:rPr lang="en-US" sz="2000" b="1" dirty="0" err="1" smtClean="0">
                <a:solidFill>
                  <a:schemeClr val="bg1"/>
                </a:solidFill>
              </a:rPr>
              <a:t>isEmpty</a:t>
            </a:r>
            <a:r>
              <a:rPr lang="en-US" sz="2000" b="1" dirty="0" smtClean="0">
                <a:solidFill>
                  <a:schemeClr val="bg1"/>
                </a:solidFill>
              </a:rPr>
              <a:t>()</a:t>
            </a:r>
            <a:r>
              <a:rPr lang="en-US" sz="2000" dirty="0" smtClean="0">
                <a:solidFill>
                  <a:schemeClr val="bg1"/>
                </a:solidFill>
              </a:rPr>
              <a:t> checks to see if the stack is empty. It returns TRUE if it is, FALSE otherwise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All of these operations are </a:t>
            </a:r>
            <a:r>
              <a:rPr lang="en-US" i="1" dirty="0" smtClean="0">
                <a:solidFill>
                  <a:schemeClr val="bg1"/>
                </a:solidFill>
              </a:rPr>
              <a:t>atomic</a:t>
            </a:r>
            <a:r>
              <a:rPr lang="en-US" dirty="0" smtClean="0">
                <a:solidFill>
                  <a:schemeClr val="bg1"/>
                </a:solidFill>
              </a:rPr>
              <a:t>, meaning that they all have </a:t>
            </a:r>
            <a:r>
              <a:rPr lang="en-US" i="1" dirty="0" smtClean="0">
                <a:solidFill>
                  <a:schemeClr val="bg1"/>
                </a:solidFill>
              </a:rPr>
              <a:t>O(1) </a:t>
            </a:r>
            <a:r>
              <a:rPr lang="en-US" dirty="0" smtClean="0">
                <a:solidFill>
                  <a:schemeClr val="bg1"/>
                </a:solidFill>
              </a:rPr>
              <a:t>runtime complexity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111" y="2039627"/>
            <a:ext cx="3543300" cy="3187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624457" y="3222171"/>
            <a:ext cx="609600" cy="4113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542020" y="3181522"/>
            <a:ext cx="119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peek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60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stack of plates at a buffet, where people always take the first (top) clean plate available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Keeping track of function calls in a computer’s memory (</a:t>
            </a:r>
            <a:r>
              <a:rPr lang="en-US" i="1" dirty="0" smtClean="0">
                <a:solidFill>
                  <a:schemeClr val="bg1"/>
                </a:solidFill>
              </a:rPr>
              <a:t>stack frame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Backtracking in programs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Language parsing and analysis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Stacks: Applications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25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Inception: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Stacks: Applications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48" t="9048" r="1496" b="3492"/>
          <a:stretch/>
        </p:blipFill>
        <p:spPr>
          <a:xfrm>
            <a:off x="4040824" y="1621971"/>
            <a:ext cx="3513862" cy="515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 Template" id="{FDE674C0-7773-EF4B-90FB-30CE4457CB72}" vid="{4D3FFD03-83A9-9842-85A8-C20A067679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 201 Class Template</Template>
  <TotalTime>1197</TotalTime>
  <Words>782</Words>
  <Application>Microsoft Macintosh PowerPoint</Application>
  <PresentationFormat>Widescreen</PresentationFormat>
  <Paragraphs>220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Courier New</vt:lpstr>
      <vt:lpstr>Trebuchet MS</vt:lpstr>
      <vt:lpstr>Tw Cen MT</vt:lpstr>
      <vt:lpstr>Arial</vt:lpstr>
      <vt:lpstr>Circuit</vt:lpstr>
      <vt:lpstr>Stacks</vt:lpstr>
      <vt:lpstr>Today’s Lesson:</vt:lpstr>
      <vt:lpstr>Solution to The Homework: MIDDLE()</vt:lpstr>
      <vt:lpstr>Middle(): Slow version</vt:lpstr>
      <vt:lpstr>Middle(): Fast version</vt:lpstr>
      <vt:lpstr>Stacks:</vt:lpstr>
      <vt:lpstr>Stacks: Operations and behaviour</vt:lpstr>
      <vt:lpstr>Stacks: Applications</vt:lpstr>
      <vt:lpstr>Stacks: Applications</vt:lpstr>
      <vt:lpstr>Stacks: Implementation</vt:lpstr>
      <vt:lpstr>Stacks: push()</vt:lpstr>
      <vt:lpstr>Stacks: Pop()</vt:lpstr>
      <vt:lpstr>Stacks: Peek()</vt:lpstr>
      <vt:lpstr>Exercise: Reversing a string using stacks</vt:lpstr>
      <vt:lpstr>Homework: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Microsoft Office User</dc:creator>
  <cp:lastModifiedBy>Microsoft Office User</cp:lastModifiedBy>
  <cp:revision>31</cp:revision>
  <dcterms:created xsi:type="dcterms:W3CDTF">2016-05-11T01:16:14Z</dcterms:created>
  <dcterms:modified xsi:type="dcterms:W3CDTF">2016-05-12T17:04:38Z</dcterms:modified>
</cp:coreProperties>
</file>