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3460750" cx="4610100"/>
  <p:notesSz cx="4610100" cy="34607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coomon paper</a:t>
            </a:r>
            <a:endParaRPr/>
          </a:p>
        </p:txBody>
      </p:sp>
      <p:sp>
        <p:nvSpPr>
          <p:cNvPr id="285" name="Google Shape;285;p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e4d0ad03e_0_3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gae4d0ad03e_0_3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e4d0ad03e_0_16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gae4d0ad03e_0_16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e4d0ad03e_0_27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gae4d0ad03e_0_27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p1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p1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5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6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16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e4d0ad03e_1_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ae4d0ad03e_1_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ae4d0ad03e_0_62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ae4d0ad03e_0_62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b7172a9049_0_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b7172a9049_0_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8" name="Google Shape;418;p1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1" name="Google Shape;431;p2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ae4d0ad03e_0_5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4" name="Google Shape;444;gae4d0ad03e_0_5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7" name="Google Shape;457;p2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3" name="Google Shape;473;p2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1" name="Google Shape;521;p2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e4d0ad03e_0_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ae4d0ad03e_0_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HELLO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LITERATURE SURVEY VACHO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ITH ENTE NJAN VAKKAM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ithe ninte papera/?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YES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appo adv and dis mathinne alle parnje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NJAN INTRO ADV DISADV ellam ithil thanne vakkunne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aah okay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pinne parayumbol anghane present cheytha mathi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kazhinju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eljone nee velthu typeeyinda?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aah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githubinn venda ath mathi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aah okay athe ninakku overleaf lu keraan pattindo? njan link ayachindu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nokate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vannatila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evidya vera?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6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ith jackson nte alle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nee ee paper github lu upload cheytha?? ER complete aayo?</a:t>
            </a:r>
            <a:endParaRPr/>
          </a:p>
        </p:txBody>
      </p:sp>
      <p:sp>
        <p:nvSpPr>
          <p:cNvPr id="247" name="Google Shape;247;p7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ith Akash nte </a:t>
            </a:r>
            <a:endParaRPr/>
          </a:p>
        </p:txBody>
      </p:sp>
      <p:sp>
        <p:nvSpPr>
          <p:cNvPr id="268" name="Google Shape;268;p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/>
          <p:nvPr/>
        </p:nvSpPr>
        <p:spPr>
          <a:xfrm>
            <a:off x="4139994" y="2659574"/>
            <a:ext cx="400155" cy="50954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3088361" y="3249230"/>
            <a:ext cx="43180" cy="30480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999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3008744" y="324526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3186546" y="324526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3339032" y="3238918"/>
            <a:ext cx="64135" cy="50800"/>
          </a:xfrm>
          <a:custGeom>
            <a:rect b="b" l="l" r="r" t="t"/>
            <a:pathLst>
              <a:path extrusionOk="0" h="50800" w="64135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extrusionOk="0" h="50800" w="64135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extrusionOk="0" h="50800" w="64135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noFill/>
          <a:ln cap="flat" cmpd="sng" w="9525">
            <a:solidFill>
              <a:srgbClr val="999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3275863" y="3245268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3631883" y="3251618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999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3542982" y="3245268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3619183" y="323891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25400"/>
                </a:moveTo>
                <a:lnTo>
                  <a:pt x="50801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noFill/>
          <a:ln cap="flat" cmpd="sng" w="9525">
            <a:solidFill>
              <a:srgbClr val="CCCC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3886302" y="3238918"/>
            <a:ext cx="50800" cy="25400"/>
          </a:xfrm>
          <a:custGeom>
            <a:rect b="b" l="l" r="r" t="t"/>
            <a:pathLst>
              <a:path extrusionOk="0" h="25400" w="50800">
                <a:moveTo>
                  <a:pt x="0" y="0"/>
                </a:moveTo>
                <a:lnTo>
                  <a:pt x="38100" y="0"/>
                </a:lnTo>
              </a:path>
              <a:path extrusionOk="0" h="25400" w="50800">
                <a:moveTo>
                  <a:pt x="12700" y="12700"/>
                </a:moveTo>
                <a:lnTo>
                  <a:pt x="50801" y="12700"/>
                </a:lnTo>
              </a:path>
              <a:path extrusionOk="0" h="25400" w="508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noFill/>
          <a:ln cap="flat" cmpd="sng" w="9525">
            <a:solidFill>
              <a:srgbClr val="999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3810101" y="3245268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3886302" y="3277019"/>
            <a:ext cx="50800" cy="12700"/>
          </a:xfrm>
          <a:custGeom>
            <a:rect b="b" l="l" r="r" t="t"/>
            <a:pathLst>
              <a:path extrusionOk="0" h="12700" w="50800">
                <a:moveTo>
                  <a:pt x="0" y="0"/>
                </a:moveTo>
                <a:lnTo>
                  <a:pt x="38100" y="0"/>
                </a:lnTo>
              </a:path>
              <a:path extrusionOk="0" h="12700" w="508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noFill/>
          <a:ln cap="flat" cmpd="sng" w="9525">
            <a:solidFill>
              <a:srgbClr val="CCCC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4153434" y="323891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1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1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noFill/>
          <a:ln cap="flat" cmpd="sng" w="9525">
            <a:solidFill>
              <a:srgbClr val="999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4451033" y="3269398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999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4423969" y="3242904"/>
            <a:ext cx="30480" cy="30480"/>
          </a:xfrm>
          <a:custGeom>
            <a:rect b="b" l="l" r="r" t="t"/>
            <a:pathLst>
              <a:path extrusionOk="0" h="30479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999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4329112" y="3238918"/>
            <a:ext cx="233679" cy="50800"/>
          </a:xfrm>
          <a:custGeom>
            <a:rect b="b" l="l" r="r" t="t"/>
            <a:pathLst>
              <a:path extrusionOk="0" h="50800" w="233679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extrusionOk="0" h="50800" w="233679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extrusionOk="0" h="50800" w="233679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extrusionOk="0" h="50800" w="233679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cap="flat" cmpd="sng" w="9525">
            <a:solidFill>
              <a:srgbClr val="999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0" y="0"/>
            <a:ext cx="4608004" cy="48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309193" y="661847"/>
            <a:ext cx="3989704" cy="82550"/>
          </a:xfrm>
          <a:custGeom>
            <a:rect b="b" l="l" r="r" t="t"/>
            <a:pathLst>
              <a:path extrusionOk="0" h="82550" w="3989704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0000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359994" y="1293761"/>
            <a:ext cx="101600" cy="101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410794" y="1281061"/>
            <a:ext cx="3938802" cy="114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4298848" y="712406"/>
            <a:ext cx="50749" cy="58135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309193" y="706259"/>
            <a:ext cx="3989704" cy="638810"/>
          </a:xfrm>
          <a:custGeom>
            <a:rect b="b" l="l" r="r" t="t"/>
            <a:pathLst>
              <a:path extrusionOk="0" h="638810" w="3989704">
                <a:moveTo>
                  <a:pt x="3989654" y="0"/>
                </a:moveTo>
                <a:lnTo>
                  <a:pt x="0" y="0"/>
                </a:lnTo>
                <a:lnTo>
                  <a:pt x="0" y="587501"/>
                </a:lnTo>
                <a:lnTo>
                  <a:pt x="4008" y="607226"/>
                </a:lnTo>
                <a:lnTo>
                  <a:pt x="14922" y="623379"/>
                </a:lnTo>
                <a:lnTo>
                  <a:pt x="31075" y="634293"/>
                </a:lnTo>
                <a:lnTo>
                  <a:pt x="50800" y="638302"/>
                </a:lnTo>
                <a:lnTo>
                  <a:pt x="3938854" y="638302"/>
                </a:lnTo>
                <a:lnTo>
                  <a:pt x="3958579" y="634293"/>
                </a:lnTo>
                <a:lnTo>
                  <a:pt x="3974732" y="623379"/>
                </a:lnTo>
                <a:lnTo>
                  <a:pt x="3985646" y="607226"/>
                </a:lnTo>
                <a:lnTo>
                  <a:pt x="3989654" y="587501"/>
                </a:lnTo>
                <a:lnTo>
                  <a:pt x="3989654" y="0"/>
                </a:lnTo>
                <a:close/>
              </a:path>
            </a:pathLst>
          </a:custGeom>
          <a:solidFill>
            <a:srgbClr val="0000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4298848" y="750496"/>
            <a:ext cx="0" cy="562610"/>
          </a:xfrm>
          <a:custGeom>
            <a:rect b="b" l="l" r="r" t="t"/>
            <a:pathLst>
              <a:path extrusionOk="0" h="562610" w="120000">
                <a:moveTo>
                  <a:pt x="0" y="56231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4298848" y="737796"/>
            <a:ext cx="0" cy="12700"/>
          </a:xfrm>
          <a:custGeom>
            <a:rect b="b" l="l" r="r" t="t"/>
            <a:pathLst>
              <a:path extrusionOk="0" h="12700" w="1200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FAF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4298848" y="725096"/>
            <a:ext cx="0" cy="12700"/>
          </a:xfrm>
          <a:custGeom>
            <a:rect b="b" l="l" r="r" t="t"/>
            <a:pathLst>
              <a:path extrusionOk="0" h="12700" w="1200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ECE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4298848" y="712396"/>
            <a:ext cx="0" cy="12700"/>
          </a:xfrm>
          <a:custGeom>
            <a:rect b="b" l="l" r="r" t="t"/>
            <a:pathLst>
              <a:path extrusionOk="0" h="12700" w="1200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 txBox="1"/>
          <p:nvPr>
            <p:ph type="ctrTitle"/>
          </p:nvPr>
        </p:nvSpPr>
        <p:spPr>
          <a:xfrm>
            <a:off x="482473" y="772906"/>
            <a:ext cx="3645153" cy="471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"/>
          <p:cNvSpPr txBox="1"/>
          <p:nvPr>
            <p:ph idx="11" type="ftr"/>
          </p:nvPr>
        </p:nvSpPr>
        <p:spPr>
          <a:xfrm>
            <a:off x="1779689" y="3345405"/>
            <a:ext cx="411480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"/>
          <p:cNvSpPr txBox="1"/>
          <p:nvPr>
            <p:ph idx="12" type="sldNum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title"/>
          </p:nvPr>
        </p:nvSpPr>
        <p:spPr>
          <a:xfrm>
            <a:off x="129641" y="-15839"/>
            <a:ext cx="4350816" cy="471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"/>
          <p:cNvSpPr txBox="1"/>
          <p:nvPr>
            <p:ph idx="1" type="body"/>
          </p:nvPr>
        </p:nvSpPr>
        <p:spPr>
          <a:xfrm>
            <a:off x="409930" y="1202861"/>
            <a:ext cx="3790238" cy="746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"/>
          <p:cNvSpPr txBox="1"/>
          <p:nvPr>
            <p:ph idx="11" type="ftr"/>
          </p:nvPr>
        </p:nvSpPr>
        <p:spPr>
          <a:xfrm>
            <a:off x="1779689" y="3345405"/>
            <a:ext cx="411480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"/>
          <p:cNvSpPr txBox="1"/>
          <p:nvPr>
            <p:ph idx="12" type="sldNum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idx="11" type="ftr"/>
          </p:nvPr>
        </p:nvSpPr>
        <p:spPr>
          <a:xfrm>
            <a:off x="1779689" y="3345405"/>
            <a:ext cx="411480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"/>
          <p:cNvSpPr txBox="1"/>
          <p:nvPr>
            <p:ph idx="12" type="sldNum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>
            <p:ph type="title"/>
          </p:nvPr>
        </p:nvSpPr>
        <p:spPr>
          <a:xfrm>
            <a:off x="129641" y="-15839"/>
            <a:ext cx="4350816" cy="471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1" type="body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idx="2" type="body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11" type="ftr"/>
          </p:nvPr>
        </p:nvSpPr>
        <p:spPr>
          <a:xfrm>
            <a:off x="1779689" y="3345405"/>
            <a:ext cx="411480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"/>
          <p:cNvSpPr txBox="1"/>
          <p:nvPr>
            <p:ph idx="12" type="sldNum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>
            <p:ph type="title"/>
          </p:nvPr>
        </p:nvSpPr>
        <p:spPr>
          <a:xfrm>
            <a:off x="129641" y="-15839"/>
            <a:ext cx="4350816" cy="471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1" type="ftr"/>
          </p:nvPr>
        </p:nvSpPr>
        <p:spPr>
          <a:xfrm>
            <a:off x="1779689" y="3345405"/>
            <a:ext cx="411480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139994" y="2659574"/>
            <a:ext cx="400155" cy="50954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3088361" y="3249230"/>
            <a:ext cx="43180" cy="30480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999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3008744" y="3245268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3186546" y="3245268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3339032" y="3238918"/>
            <a:ext cx="64135" cy="50800"/>
          </a:xfrm>
          <a:custGeom>
            <a:rect b="b" l="l" r="r" t="t"/>
            <a:pathLst>
              <a:path extrusionOk="0" h="50800" w="64135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extrusionOk="0" h="50800" w="64135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extrusionOk="0" h="50800" w="64135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noFill/>
          <a:ln cap="flat" cmpd="sng" w="9525">
            <a:solidFill>
              <a:srgbClr val="999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3275863" y="3245268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3631883" y="3251618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999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3542982" y="3245268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3619183" y="323891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25400"/>
                </a:moveTo>
                <a:lnTo>
                  <a:pt x="50801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noFill/>
          <a:ln cap="flat" cmpd="sng" w="9525">
            <a:solidFill>
              <a:srgbClr val="CCCC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3886302" y="3238918"/>
            <a:ext cx="50800" cy="25400"/>
          </a:xfrm>
          <a:custGeom>
            <a:rect b="b" l="l" r="r" t="t"/>
            <a:pathLst>
              <a:path extrusionOk="0" h="25400" w="50800">
                <a:moveTo>
                  <a:pt x="0" y="0"/>
                </a:moveTo>
                <a:lnTo>
                  <a:pt x="38100" y="0"/>
                </a:lnTo>
              </a:path>
              <a:path extrusionOk="0" h="25400" w="50800">
                <a:moveTo>
                  <a:pt x="12700" y="12700"/>
                </a:moveTo>
                <a:lnTo>
                  <a:pt x="50801" y="12700"/>
                </a:lnTo>
              </a:path>
              <a:path extrusionOk="0" h="25400" w="508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noFill/>
          <a:ln cap="flat" cmpd="sng" w="9525">
            <a:solidFill>
              <a:srgbClr val="999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3810101" y="3245268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3886302" y="3277019"/>
            <a:ext cx="50800" cy="12700"/>
          </a:xfrm>
          <a:custGeom>
            <a:rect b="b" l="l" r="r" t="t"/>
            <a:pathLst>
              <a:path extrusionOk="0" h="12700" w="50800">
                <a:moveTo>
                  <a:pt x="0" y="0"/>
                </a:moveTo>
                <a:lnTo>
                  <a:pt x="38100" y="0"/>
                </a:lnTo>
              </a:path>
              <a:path extrusionOk="0" h="12700" w="508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noFill/>
          <a:ln cap="flat" cmpd="sng" w="9525">
            <a:solidFill>
              <a:srgbClr val="CCCC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4153434" y="3238918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1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1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noFill/>
          <a:ln cap="flat" cmpd="sng" w="9525">
            <a:solidFill>
              <a:srgbClr val="999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4451033" y="3269398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999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4423969" y="3242904"/>
            <a:ext cx="30480" cy="30480"/>
          </a:xfrm>
          <a:custGeom>
            <a:rect b="b" l="l" r="r" t="t"/>
            <a:pathLst>
              <a:path extrusionOk="0" h="30479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999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329112" y="3238918"/>
            <a:ext cx="233679" cy="50800"/>
          </a:xfrm>
          <a:custGeom>
            <a:rect b="b" l="l" r="r" t="t"/>
            <a:pathLst>
              <a:path extrusionOk="0" h="50800" w="233679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extrusionOk="0" h="50800" w="233679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extrusionOk="0" h="50800" w="233679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extrusionOk="0" h="50800" w="233679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cap="flat" cmpd="sng" w="9525">
            <a:solidFill>
              <a:srgbClr val="9999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/>
          <p:nvPr>
            <p:ph type="title"/>
          </p:nvPr>
        </p:nvSpPr>
        <p:spPr>
          <a:xfrm>
            <a:off x="129641" y="-15839"/>
            <a:ext cx="4350816" cy="471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" type="body"/>
          </p:nvPr>
        </p:nvSpPr>
        <p:spPr>
          <a:xfrm>
            <a:off x="409930" y="1202861"/>
            <a:ext cx="3790238" cy="746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1779689" y="3345405"/>
            <a:ext cx="411480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"/>
          <p:cNvSpPr txBox="1"/>
          <p:nvPr>
            <p:ph idx="12" type="sldNum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36.png"/><Relationship Id="rId7" Type="http://schemas.openxmlformats.org/officeDocument/2006/relationships/slide" Target="/ppt/slides/slide26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3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4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11" Type="http://schemas.openxmlformats.org/officeDocument/2006/relationships/image" Target="../media/image7.png"/><Relationship Id="rId10" Type="http://schemas.openxmlformats.org/officeDocument/2006/relationships/image" Target="../media/image11.png"/><Relationship Id="rId12" Type="http://schemas.openxmlformats.org/officeDocument/2006/relationships/image" Target="../media/image12.png"/><Relationship Id="rId9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20.png"/><Relationship Id="rId8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34.png"/><Relationship Id="rId9" Type="http://schemas.openxmlformats.org/officeDocument/2006/relationships/image" Target="../media/image41.png"/><Relationship Id="rId5" Type="http://schemas.openxmlformats.org/officeDocument/2006/relationships/image" Target="../media/image37.png"/><Relationship Id="rId6" Type="http://schemas.openxmlformats.org/officeDocument/2006/relationships/image" Target="../media/image32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19.png"/><Relationship Id="rId13" Type="http://schemas.openxmlformats.org/officeDocument/2006/relationships/image" Target="../media/image25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21.png"/><Relationship Id="rId8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type="ctrTitle"/>
          </p:nvPr>
        </p:nvSpPr>
        <p:spPr>
          <a:xfrm>
            <a:off x="482473" y="772906"/>
            <a:ext cx="3645153" cy="471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25">
            <a:noAutofit/>
          </a:bodyPr>
          <a:lstStyle/>
          <a:p>
            <a:pPr indent="51435" lvl="0" marL="12700" marR="5080" rtl="0" algn="ctr">
              <a:lnSpc>
                <a:spcPct val="1067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SOCIAL MEDIA APP &amp; AUTOMATION</a:t>
            </a:r>
            <a:endParaRPr/>
          </a:p>
        </p:txBody>
      </p:sp>
      <p:sp>
        <p:nvSpPr>
          <p:cNvPr id="86" name="Google Shape;86;p7"/>
          <p:cNvSpPr txBox="1"/>
          <p:nvPr/>
        </p:nvSpPr>
        <p:spPr>
          <a:xfrm>
            <a:off x="1476679" y="1552199"/>
            <a:ext cx="165481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CSE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Jyothi Engineering College</a:t>
            </a:r>
            <a:endParaRPr sz="1000"/>
          </a:p>
          <a:p>
            <a:pPr indent="0" lvl="0" marL="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Thrissur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000"/>
              <a:t>January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000"/>
              <a:t>22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202</a:t>
            </a:r>
            <a:r>
              <a:rPr b="1" lang="en-US" sz="1000"/>
              <a:t>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7"/>
          <p:cNvGrpSpPr/>
          <p:nvPr/>
        </p:nvGrpSpPr>
        <p:grpSpPr>
          <a:xfrm>
            <a:off x="0" y="3334004"/>
            <a:ext cx="4608410" cy="122555"/>
            <a:chOff x="0" y="3334004"/>
            <a:chExt cx="4608410" cy="122555"/>
          </a:xfrm>
        </p:grpSpPr>
        <p:sp>
          <p:nvSpPr>
            <p:cNvPr id="88" name="Google Shape;88;p7"/>
            <p:cNvSpPr/>
            <p:nvPr/>
          </p:nvSpPr>
          <p:spPr>
            <a:xfrm>
              <a:off x="0" y="3334004"/>
              <a:ext cx="2304415" cy="122555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2303995" y="3334004"/>
              <a:ext cx="2304415" cy="122555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7"/>
          <p:cNvSpPr txBox="1"/>
          <p:nvPr>
            <p:ph idx="11" type="ftr"/>
          </p:nvPr>
        </p:nvSpPr>
        <p:spPr>
          <a:xfrm>
            <a:off x="1779689" y="3345405"/>
            <a:ext cx="411480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Group No : 4</a:t>
            </a:r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2399296" y="3345405"/>
            <a:ext cx="2228215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lang="en-US" sz="500"/>
              <a:t>SOCIAL MEDIA APP &amp; AUTOMATION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"/>
          <p:cNvSpPr/>
          <p:nvPr/>
        </p:nvSpPr>
        <p:spPr>
          <a:xfrm>
            <a:off x="0" y="0"/>
            <a:ext cx="4608000" cy="447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16"/>
          <p:cNvGrpSpPr/>
          <p:nvPr/>
        </p:nvGrpSpPr>
        <p:grpSpPr>
          <a:xfrm>
            <a:off x="422236" y="1221420"/>
            <a:ext cx="122700" cy="122700"/>
            <a:chOff x="422236" y="1188107"/>
            <a:chExt cx="122700" cy="122700"/>
          </a:xfrm>
        </p:grpSpPr>
        <p:sp>
          <p:nvSpPr>
            <p:cNvPr id="289" name="Google Shape;289;p16"/>
            <p:cNvSpPr/>
            <p:nvPr/>
          </p:nvSpPr>
          <p:spPr>
            <a:xfrm>
              <a:off x="422236" y="1188107"/>
              <a:ext cx="122700" cy="1227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6"/>
            <p:cNvSpPr txBox="1"/>
            <p:nvPr/>
          </p:nvSpPr>
          <p:spPr>
            <a:xfrm>
              <a:off x="453326" y="1189846"/>
              <a:ext cx="60900" cy="1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050">
              <a:no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-US" sz="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16"/>
          <p:cNvGrpSpPr/>
          <p:nvPr/>
        </p:nvGrpSpPr>
        <p:grpSpPr>
          <a:xfrm>
            <a:off x="422236" y="1558449"/>
            <a:ext cx="122700" cy="122700"/>
            <a:chOff x="422236" y="1529724"/>
            <a:chExt cx="122700" cy="122700"/>
          </a:xfrm>
        </p:grpSpPr>
        <p:sp>
          <p:nvSpPr>
            <p:cNvPr id="292" name="Google Shape;292;p16"/>
            <p:cNvSpPr/>
            <p:nvPr/>
          </p:nvSpPr>
          <p:spPr>
            <a:xfrm>
              <a:off x="422236" y="1529724"/>
              <a:ext cx="122700" cy="122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6"/>
            <p:cNvSpPr txBox="1"/>
            <p:nvPr/>
          </p:nvSpPr>
          <p:spPr>
            <a:xfrm>
              <a:off x="453326" y="1531463"/>
              <a:ext cx="60900" cy="1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050">
              <a:no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-US" sz="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16"/>
          <p:cNvGrpSpPr/>
          <p:nvPr/>
        </p:nvGrpSpPr>
        <p:grpSpPr>
          <a:xfrm>
            <a:off x="422236" y="1928791"/>
            <a:ext cx="122700" cy="122700"/>
            <a:chOff x="422236" y="1871341"/>
            <a:chExt cx="122700" cy="122700"/>
          </a:xfrm>
        </p:grpSpPr>
        <p:sp>
          <p:nvSpPr>
            <p:cNvPr id="295" name="Google Shape;295;p16"/>
            <p:cNvSpPr/>
            <p:nvPr/>
          </p:nvSpPr>
          <p:spPr>
            <a:xfrm>
              <a:off x="422236" y="1871341"/>
              <a:ext cx="122700" cy="1227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6"/>
            <p:cNvSpPr txBox="1"/>
            <p:nvPr/>
          </p:nvSpPr>
          <p:spPr>
            <a:xfrm>
              <a:off x="453325" y="1871350"/>
              <a:ext cx="60900" cy="1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050">
              <a:no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-US" sz="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16"/>
          <p:cNvGrpSpPr/>
          <p:nvPr/>
        </p:nvGrpSpPr>
        <p:grpSpPr>
          <a:xfrm rot="212586">
            <a:off x="422232" y="2422247"/>
            <a:ext cx="122701" cy="122701"/>
            <a:chOff x="422236" y="2061130"/>
            <a:chExt cx="122700" cy="122700"/>
          </a:xfrm>
        </p:grpSpPr>
        <p:sp>
          <p:nvSpPr>
            <p:cNvPr id="298" name="Google Shape;298;p16"/>
            <p:cNvSpPr/>
            <p:nvPr/>
          </p:nvSpPr>
          <p:spPr>
            <a:xfrm>
              <a:off x="422236" y="2061130"/>
              <a:ext cx="122700" cy="1227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6"/>
            <p:cNvSpPr txBox="1"/>
            <p:nvPr/>
          </p:nvSpPr>
          <p:spPr>
            <a:xfrm>
              <a:off x="453326" y="2062870"/>
              <a:ext cx="60900" cy="1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050">
              <a:no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-US" sz="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16"/>
          <p:cNvGrpSpPr/>
          <p:nvPr/>
        </p:nvGrpSpPr>
        <p:grpSpPr>
          <a:xfrm>
            <a:off x="0" y="3334004"/>
            <a:ext cx="4608410" cy="122554"/>
            <a:chOff x="0" y="3334004"/>
            <a:chExt cx="4608410" cy="122554"/>
          </a:xfrm>
        </p:grpSpPr>
        <p:sp>
          <p:nvSpPr>
            <p:cNvPr id="301" name="Google Shape;301;p16"/>
            <p:cNvSpPr/>
            <p:nvPr/>
          </p:nvSpPr>
          <p:spPr>
            <a:xfrm>
              <a:off x="0" y="3334004"/>
              <a:ext cx="2304415" cy="122554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2303995" y="3334004"/>
              <a:ext cx="2304415" cy="122554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Google Shape;303;p16"/>
          <p:cNvSpPr txBox="1"/>
          <p:nvPr>
            <p:ph idx="11" type="ftr"/>
          </p:nvPr>
        </p:nvSpPr>
        <p:spPr>
          <a:xfrm>
            <a:off x="1779689" y="3345405"/>
            <a:ext cx="4116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Group No : 8</a:t>
            </a:r>
            <a:endParaRPr/>
          </a:p>
        </p:txBody>
      </p:sp>
      <p:sp>
        <p:nvSpPr>
          <p:cNvPr id="304" name="Google Shape;304;p16"/>
          <p:cNvSpPr txBox="1"/>
          <p:nvPr/>
        </p:nvSpPr>
        <p:spPr>
          <a:xfrm>
            <a:off x="2399296" y="3345405"/>
            <a:ext cx="22281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7"/>
              </a:rPr>
              <a:t>AUDIO BASED DRONE DETECTION AND IDENTIFICATION USING DEEP L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642625" y="1086175"/>
            <a:ext cx="38379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6"/>
          <p:cNvSpPr txBox="1"/>
          <p:nvPr/>
        </p:nvSpPr>
        <p:spPr>
          <a:xfrm>
            <a:off x="173050" y="50475"/>
            <a:ext cx="37029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l">
              <a:lnSpc>
                <a:spcPct val="106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Literature Survey   Reference Paper-5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7" name="Google Shape;307;p16"/>
          <p:cNvSpPr txBox="1"/>
          <p:nvPr/>
        </p:nvSpPr>
        <p:spPr>
          <a:xfrm>
            <a:off x="688475" y="1096300"/>
            <a:ext cx="379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Web is the most frequently used networking aid which satisfies the requirements of all types of users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 While developing a web portal the appearance of web portal makes a development more critical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Flask is  a better technology f</a:t>
            </a:r>
            <a:r>
              <a:rPr lang="en-US" sz="1100"/>
              <a:t>or designing and developing a well structured and with the good appearance of web.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The technological needs of satisfying a good web portal can be fulfilled by "python" and "flask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08" name="Google Shape;308;p16"/>
          <p:cNvSpPr txBox="1"/>
          <p:nvPr/>
        </p:nvSpPr>
        <p:spPr>
          <a:xfrm>
            <a:off x="273975" y="454275"/>
            <a:ext cx="37029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 u="sng">
                <a:solidFill>
                  <a:srgbClr val="FF0000"/>
                </a:solidFill>
              </a:rPr>
              <a:t>Efficient Way Of Web Development Using Python And Flask</a:t>
            </a:r>
            <a:endParaRPr i="1" sz="900" u="sng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/>
          <p:nvPr/>
        </p:nvSpPr>
        <p:spPr>
          <a:xfrm>
            <a:off x="0" y="0"/>
            <a:ext cx="4608000" cy="29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7"/>
          <p:cNvSpPr txBox="1"/>
          <p:nvPr>
            <p:ph type="title"/>
          </p:nvPr>
        </p:nvSpPr>
        <p:spPr>
          <a:xfrm>
            <a:off x="145949" y="0"/>
            <a:ext cx="2557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Modules of Proposed System</a:t>
            </a:r>
            <a:endParaRPr/>
          </a:p>
        </p:txBody>
      </p:sp>
      <p:sp>
        <p:nvSpPr>
          <p:cNvPr id="315" name="Google Shape;315;p17"/>
          <p:cNvSpPr txBox="1"/>
          <p:nvPr/>
        </p:nvSpPr>
        <p:spPr>
          <a:xfrm>
            <a:off x="600350" y="1263150"/>
            <a:ext cx="29685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644525" rtl="0" algn="l">
              <a:lnSpc>
                <a:spcPct val="12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Website Creation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644525" rtl="0" algn="l">
              <a:lnSpc>
                <a:spcPct val="12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Data Collection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644525" rtl="0" algn="l">
              <a:lnSpc>
                <a:spcPct val="12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Automation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644525" rtl="0" algn="l">
              <a:lnSpc>
                <a:spcPct val="12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Application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Google Shape;316;p17"/>
          <p:cNvGrpSpPr/>
          <p:nvPr/>
        </p:nvGrpSpPr>
        <p:grpSpPr>
          <a:xfrm>
            <a:off x="0" y="3334004"/>
            <a:ext cx="4608410" cy="122554"/>
            <a:chOff x="0" y="3334004"/>
            <a:chExt cx="4608410" cy="122554"/>
          </a:xfrm>
        </p:grpSpPr>
        <p:sp>
          <p:nvSpPr>
            <p:cNvPr id="317" name="Google Shape;317;p17"/>
            <p:cNvSpPr/>
            <p:nvPr/>
          </p:nvSpPr>
          <p:spPr>
            <a:xfrm>
              <a:off x="0" y="3334004"/>
              <a:ext cx="2304415" cy="122554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303995" y="3334004"/>
              <a:ext cx="2304415" cy="122554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17"/>
          <p:cNvSpPr txBox="1"/>
          <p:nvPr>
            <p:ph idx="11" type="ftr"/>
          </p:nvPr>
        </p:nvSpPr>
        <p:spPr>
          <a:xfrm>
            <a:off x="1779689" y="3345405"/>
            <a:ext cx="4116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Group No : 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17"/>
          <p:cNvSpPr txBox="1"/>
          <p:nvPr/>
        </p:nvSpPr>
        <p:spPr>
          <a:xfrm>
            <a:off x="2399296" y="3345405"/>
            <a:ext cx="22281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lang="en-US" sz="500">
                <a:solidFill>
                  <a:schemeClr val="dk1"/>
                </a:solidFill>
              </a:rPr>
              <a:t>SOCIAL MEDIA APP &amp; AUTOMATION</a:t>
            </a:r>
            <a:endParaRPr sz="5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sz="500"/>
          </a:p>
        </p:txBody>
      </p:sp>
      <p:sp>
        <p:nvSpPr>
          <p:cNvPr id="321" name="Google Shape;321;p17"/>
          <p:cNvSpPr txBox="1"/>
          <p:nvPr/>
        </p:nvSpPr>
        <p:spPr>
          <a:xfrm>
            <a:off x="439800" y="1398725"/>
            <a:ext cx="37029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/>
          <p:nvPr/>
        </p:nvSpPr>
        <p:spPr>
          <a:xfrm>
            <a:off x="0" y="0"/>
            <a:ext cx="4608000" cy="29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145950" y="0"/>
            <a:ext cx="25362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SRS-Functional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18"/>
          <p:cNvGrpSpPr/>
          <p:nvPr/>
        </p:nvGrpSpPr>
        <p:grpSpPr>
          <a:xfrm>
            <a:off x="0" y="3334004"/>
            <a:ext cx="4608410" cy="122554"/>
            <a:chOff x="0" y="3334004"/>
            <a:chExt cx="4608410" cy="122554"/>
          </a:xfrm>
        </p:grpSpPr>
        <p:sp>
          <p:nvSpPr>
            <p:cNvPr id="329" name="Google Shape;329;p18"/>
            <p:cNvSpPr/>
            <p:nvPr/>
          </p:nvSpPr>
          <p:spPr>
            <a:xfrm>
              <a:off x="0" y="3334004"/>
              <a:ext cx="2304415" cy="122554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2303995" y="3334004"/>
              <a:ext cx="2304415" cy="122554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18"/>
          <p:cNvSpPr txBox="1"/>
          <p:nvPr>
            <p:ph idx="11" type="ftr"/>
          </p:nvPr>
        </p:nvSpPr>
        <p:spPr>
          <a:xfrm>
            <a:off x="1779689" y="3345405"/>
            <a:ext cx="4116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Group No : 4</a:t>
            </a:r>
            <a:endParaRPr/>
          </a:p>
        </p:txBody>
      </p:sp>
      <p:sp>
        <p:nvSpPr>
          <p:cNvPr id="332" name="Google Shape;332;p18"/>
          <p:cNvSpPr txBox="1"/>
          <p:nvPr/>
        </p:nvSpPr>
        <p:spPr>
          <a:xfrm>
            <a:off x="2399296" y="3345405"/>
            <a:ext cx="22281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lang="en-US" sz="500">
                <a:solidFill>
                  <a:schemeClr val="dk1"/>
                </a:solidFill>
              </a:rPr>
              <a:t>SOCIAL MEDIA APP &amp; AUTOMATION</a:t>
            </a:r>
            <a:endParaRPr sz="5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sz="500"/>
          </a:p>
        </p:txBody>
      </p:sp>
      <p:sp>
        <p:nvSpPr>
          <p:cNvPr id="333" name="Google Shape;333;p18"/>
          <p:cNvSpPr txBox="1"/>
          <p:nvPr/>
        </p:nvSpPr>
        <p:spPr>
          <a:xfrm>
            <a:off x="453600" y="1158950"/>
            <a:ext cx="37029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Automation of Application development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i="0" lang="en-US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- User</a:t>
            </a:r>
            <a:endParaRPr i="0" sz="13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i="0" lang="en-US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- Admin</a:t>
            </a:r>
            <a:endParaRPr i="0" sz="13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"/>
          <p:cNvSpPr/>
          <p:nvPr/>
        </p:nvSpPr>
        <p:spPr>
          <a:xfrm>
            <a:off x="0" y="0"/>
            <a:ext cx="4608000" cy="29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145950" y="0"/>
            <a:ext cx="2860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SRS-Non Functional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0" name="Google Shape;340;p19"/>
          <p:cNvGrpSpPr/>
          <p:nvPr/>
        </p:nvGrpSpPr>
        <p:grpSpPr>
          <a:xfrm>
            <a:off x="0" y="3334004"/>
            <a:ext cx="4608410" cy="122554"/>
            <a:chOff x="0" y="3334004"/>
            <a:chExt cx="4608410" cy="122554"/>
          </a:xfrm>
        </p:grpSpPr>
        <p:sp>
          <p:nvSpPr>
            <p:cNvPr id="341" name="Google Shape;341;p19"/>
            <p:cNvSpPr/>
            <p:nvPr/>
          </p:nvSpPr>
          <p:spPr>
            <a:xfrm>
              <a:off x="0" y="3334004"/>
              <a:ext cx="2304415" cy="122554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2303995" y="3334004"/>
              <a:ext cx="2304415" cy="122554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3" name="Google Shape;343;p19"/>
          <p:cNvSpPr txBox="1"/>
          <p:nvPr>
            <p:ph idx="11" type="ftr"/>
          </p:nvPr>
        </p:nvSpPr>
        <p:spPr>
          <a:xfrm>
            <a:off x="1779689" y="3345405"/>
            <a:ext cx="4116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Group No : 4</a:t>
            </a:r>
            <a:endParaRPr/>
          </a:p>
        </p:txBody>
      </p:sp>
      <p:sp>
        <p:nvSpPr>
          <p:cNvPr id="344" name="Google Shape;344;p19"/>
          <p:cNvSpPr txBox="1"/>
          <p:nvPr/>
        </p:nvSpPr>
        <p:spPr>
          <a:xfrm>
            <a:off x="2399296" y="3345405"/>
            <a:ext cx="22281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lang="en-US" sz="500">
                <a:solidFill>
                  <a:schemeClr val="dk1"/>
                </a:solidFill>
              </a:rPr>
              <a:t>SOCIAL MEDIA APP &amp; AUTOMATION</a:t>
            </a:r>
            <a:endParaRPr sz="5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sz="500"/>
          </a:p>
        </p:txBody>
      </p:sp>
      <p:sp>
        <p:nvSpPr>
          <p:cNvPr id="345" name="Google Shape;345;p19"/>
          <p:cNvSpPr txBox="1"/>
          <p:nvPr/>
        </p:nvSpPr>
        <p:spPr>
          <a:xfrm>
            <a:off x="453600" y="1158950"/>
            <a:ext cx="37029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i="0" lang="en-US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Requirements</a:t>
            </a:r>
            <a:r>
              <a:rPr b="1" i="0" lang="en-US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13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i="0" lang="en-US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Safety Requirements </a:t>
            </a:r>
            <a:endParaRPr i="0" sz="13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i="0" lang="en-US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Requirements</a:t>
            </a:r>
            <a:r>
              <a:rPr b="1" i="0" lang="en-US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13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i="0" lang="en-US" sz="13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Quality Attributes </a:t>
            </a:r>
            <a:endParaRPr i="0" sz="13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"/>
          <p:cNvSpPr/>
          <p:nvPr/>
        </p:nvSpPr>
        <p:spPr>
          <a:xfrm>
            <a:off x="1050" y="0"/>
            <a:ext cx="4608000" cy="29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0"/>
          <p:cNvSpPr txBox="1"/>
          <p:nvPr/>
        </p:nvSpPr>
        <p:spPr>
          <a:xfrm>
            <a:off x="145948" y="0"/>
            <a:ext cx="399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DFD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0"/>
          <p:cNvSpPr txBox="1"/>
          <p:nvPr/>
        </p:nvSpPr>
        <p:spPr>
          <a:xfrm>
            <a:off x="1663602" y="1288450"/>
            <a:ext cx="9783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>
                <a:solidFill>
                  <a:srgbClr val="00007F"/>
                </a:solidFill>
              </a:rPr>
              <a:t>Figure: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 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3" name="Google Shape;353;p20"/>
          <p:cNvGrpSpPr/>
          <p:nvPr/>
        </p:nvGrpSpPr>
        <p:grpSpPr>
          <a:xfrm>
            <a:off x="0" y="3334004"/>
            <a:ext cx="4608410" cy="122554"/>
            <a:chOff x="0" y="3334004"/>
            <a:chExt cx="4608410" cy="122554"/>
          </a:xfrm>
        </p:grpSpPr>
        <p:sp>
          <p:nvSpPr>
            <p:cNvPr id="354" name="Google Shape;354;p20"/>
            <p:cNvSpPr/>
            <p:nvPr/>
          </p:nvSpPr>
          <p:spPr>
            <a:xfrm>
              <a:off x="0" y="3334004"/>
              <a:ext cx="2304415" cy="122554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303995" y="3334004"/>
              <a:ext cx="2304415" cy="122554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6" name="Google Shape;356;p20"/>
          <p:cNvSpPr txBox="1"/>
          <p:nvPr>
            <p:ph idx="11" type="ftr"/>
          </p:nvPr>
        </p:nvSpPr>
        <p:spPr>
          <a:xfrm>
            <a:off x="1855889" y="3345405"/>
            <a:ext cx="4116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Group No : 4</a:t>
            </a:r>
            <a:endParaRPr/>
          </a:p>
        </p:txBody>
      </p:sp>
      <p:sp>
        <p:nvSpPr>
          <p:cNvPr id="357" name="Google Shape;357;p20"/>
          <p:cNvSpPr txBox="1"/>
          <p:nvPr/>
        </p:nvSpPr>
        <p:spPr>
          <a:xfrm>
            <a:off x="2399296" y="3345405"/>
            <a:ext cx="22281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lang="en-US" sz="500">
                <a:solidFill>
                  <a:schemeClr val="dk1"/>
                </a:solidFill>
              </a:rPr>
              <a:t>SOCIAL MEDIA APP &amp; AUTOMATION</a:t>
            </a:r>
            <a:endParaRPr sz="5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sz="500"/>
          </a:p>
        </p:txBody>
      </p:sp>
      <p:sp>
        <p:nvSpPr>
          <p:cNvPr id="358" name="Google Shape;358;p20"/>
          <p:cNvSpPr txBox="1"/>
          <p:nvPr/>
        </p:nvSpPr>
        <p:spPr>
          <a:xfrm>
            <a:off x="1754650" y="3067445"/>
            <a:ext cx="796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7F"/>
                </a:solidFill>
                <a:latin typeface="Arial"/>
                <a:ea typeface="Arial"/>
                <a:cs typeface="Arial"/>
                <a:sym typeface="Arial"/>
              </a:rPr>
              <a:t>Figure: </a:t>
            </a: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 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1475"/>
            <a:ext cx="4610100" cy="99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0" y="1504075"/>
            <a:ext cx="4288900" cy="152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"/>
          <p:cNvSpPr/>
          <p:nvPr/>
        </p:nvSpPr>
        <p:spPr>
          <a:xfrm>
            <a:off x="0" y="0"/>
            <a:ext cx="4608004" cy="2954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1"/>
          <p:cNvSpPr txBox="1"/>
          <p:nvPr/>
        </p:nvSpPr>
        <p:spPr>
          <a:xfrm>
            <a:off x="145948" y="0"/>
            <a:ext cx="123761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DFD CONTD...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1"/>
          <p:cNvSpPr txBox="1"/>
          <p:nvPr/>
        </p:nvSpPr>
        <p:spPr>
          <a:xfrm>
            <a:off x="1645174" y="2690025"/>
            <a:ext cx="1032600" cy="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7F"/>
                </a:solidFill>
                <a:latin typeface="Arial"/>
                <a:ea typeface="Arial"/>
                <a:cs typeface="Arial"/>
                <a:sym typeface="Arial"/>
              </a:rPr>
              <a:t>Figure: </a:t>
            </a: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 2.1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" name="Google Shape;368;p21"/>
          <p:cNvGrpSpPr/>
          <p:nvPr/>
        </p:nvGrpSpPr>
        <p:grpSpPr>
          <a:xfrm>
            <a:off x="0" y="3334004"/>
            <a:ext cx="4608410" cy="122555"/>
            <a:chOff x="0" y="3334004"/>
            <a:chExt cx="4608410" cy="122555"/>
          </a:xfrm>
        </p:grpSpPr>
        <p:sp>
          <p:nvSpPr>
            <p:cNvPr id="369" name="Google Shape;369;p21"/>
            <p:cNvSpPr/>
            <p:nvPr/>
          </p:nvSpPr>
          <p:spPr>
            <a:xfrm>
              <a:off x="0" y="3334004"/>
              <a:ext cx="2304415" cy="122555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303995" y="3334004"/>
              <a:ext cx="2304415" cy="122555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1" name="Google Shape;371;p21"/>
          <p:cNvSpPr txBox="1"/>
          <p:nvPr>
            <p:ph idx="11" type="ftr"/>
          </p:nvPr>
        </p:nvSpPr>
        <p:spPr>
          <a:xfrm>
            <a:off x="1779689" y="3345405"/>
            <a:ext cx="411480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Group No : 4</a:t>
            </a:r>
            <a:endParaRPr/>
          </a:p>
        </p:txBody>
      </p:sp>
      <p:sp>
        <p:nvSpPr>
          <p:cNvPr id="372" name="Google Shape;372;p21"/>
          <p:cNvSpPr txBox="1"/>
          <p:nvPr/>
        </p:nvSpPr>
        <p:spPr>
          <a:xfrm>
            <a:off x="2399296" y="3345405"/>
            <a:ext cx="2228215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lang="en-US" sz="500">
                <a:solidFill>
                  <a:schemeClr val="dk1"/>
                </a:solidFill>
              </a:rPr>
              <a:t>SOCIAL MEDIA APP &amp; AUTOMATION</a:t>
            </a:r>
            <a:endParaRPr sz="5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sz="500"/>
          </a:p>
        </p:txBody>
      </p:sp>
      <p:sp>
        <p:nvSpPr>
          <p:cNvPr id="373" name="Google Shape;373;p21"/>
          <p:cNvSpPr txBox="1"/>
          <p:nvPr/>
        </p:nvSpPr>
        <p:spPr>
          <a:xfrm>
            <a:off x="223500" y="165825"/>
            <a:ext cx="37029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950" y="428775"/>
            <a:ext cx="3956125" cy="22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"/>
          <p:cNvSpPr txBox="1"/>
          <p:nvPr/>
        </p:nvSpPr>
        <p:spPr>
          <a:xfrm>
            <a:off x="1661100" y="2596875"/>
            <a:ext cx="128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7F"/>
                </a:solidFill>
                <a:latin typeface="Arial"/>
                <a:ea typeface="Arial"/>
                <a:cs typeface="Arial"/>
                <a:sym typeface="Arial"/>
              </a:rPr>
              <a:t>Figure: </a:t>
            </a: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2.2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1050" y="0"/>
            <a:ext cx="4608000" cy="29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DFD CONTD….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0" y="0"/>
            <a:ext cx="4608000" cy="29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165825" y="43250"/>
            <a:ext cx="37029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 txBox="1"/>
          <p:nvPr/>
        </p:nvSpPr>
        <p:spPr>
          <a:xfrm>
            <a:off x="1050" y="-50550"/>
            <a:ext cx="38028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DFD CONTD...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43850"/>
            <a:ext cx="3913975" cy="215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3"/>
          <p:cNvSpPr txBox="1"/>
          <p:nvPr/>
        </p:nvSpPr>
        <p:spPr>
          <a:xfrm>
            <a:off x="1547875" y="3137650"/>
            <a:ext cx="133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7F"/>
                </a:solidFill>
                <a:latin typeface="Arial"/>
                <a:ea typeface="Arial"/>
                <a:cs typeface="Arial"/>
                <a:sym typeface="Arial"/>
              </a:rPr>
              <a:t>Figure: </a:t>
            </a: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2.3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3"/>
          <p:cNvSpPr/>
          <p:nvPr/>
        </p:nvSpPr>
        <p:spPr>
          <a:xfrm>
            <a:off x="0" y="0"/>
            <a:ext cx="4608000" cy="29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3"/>
          <p:cNvSpPr txBox="1"/>
          <p:nvPr/>
        </p:nvSpPr>
        <p:spPr>
          <a:xfrm>
            <a:off x="1050" y="-50550"/>
            <a:ext cx="38028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DFD CONTD...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98450"/>
            <a:ext cx="3957249" cy="24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4"/>
          <p:cNvSpPr txBox="1"/>
          <p:nvPr/>
        </p:nvSpPr>
        <p:spPr>
          <a:xfrm>
            <a:off x="1547875" y="3137650"/>
            <a:ext cx="147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7F"/>
                </a:solidFill>
                <a:latin typeface="Arial"/>
                <a:ea typeface="Arial"/>
                <a:cs typeface="Arial"/>
                <a:sym typeface="Arial"/>
              </a:rPr>
              <a:t>Figure: </a:t>
            </a:r>
            <a:r>
              <a:rPr b="1" lang="en-US" sz="900">
                <a:solidFill>
                  <a:schemeClr val="dk1"/>
                </a:solidFill>
              </a:rPr>
              <a:t>structure chart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4"/>
          <p:cNvSpPr/>
          <p:nvPr/>
        </p:nvSpPr>
        <p:spPr>
          <a:xfrm>
            <a:off x="0" y="0"/>
            <a:ext cx="4608000" cy="29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4"/>
          <p:cNvSpPr txBox="1"/>
          <p:nvPr/>
        </p:nvSpPr>
        <p:spPr>
          <a:xfrm>
            <a:off x="1050" y="-50550"/>
            <a:ext cx="38028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STRUCTURE CHART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350" y="493225"/>
            <a:ext cx="4305301" cy="225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5"/>
          <p:cNvSpPr txBox="1"/>
          <p:nvPr/>
        </p:nvSpPr>
        <p:spPr>
          <a:xfrm>
            <a:off x="1547875" y="3137650"/>
            <a:ext cx="133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5"/>
          <p:cNvSpPr/>
          <p:nvPr/>
        </p:nvSpPr>
        <p:spPr>
          <a:xfrm>
            <a:off x="0" y="0"/>
            <a:ext cx="4608000" cy="29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5"/>
          <p:cNvSpPr txBox="1"/>
          <p:nvPr/>
        </p:nvSpPr>
        <p:spPr>
          <a:xfrm>
            <a:off x="1050" y="-50550"/>
            <a:ext cx="38028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Use Case Diagram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00" y="427498"/>
            <a:ext cx="3452550" cy="2710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>
            <a:off x="0" y="0"/>
            <a:ext cx="4608004" cy="2954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8"/>
          <p:cNvSpPr txBox="1"/>
          <p:nvPr>
            <p:ph type="title"/>
          </p:nvPr>
        </p:nvSpPr>
        <p:spPr>
          <a:xfrm>
            <a:off x="145948" y="0"/>
            <a:ext cx="23717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Mission &amp; Vision</a:t>
            </a:r>
            <a:endParaRPr/>
          </a:p>
        </p:txBody>
      </p:sp>
      <p:grpSp>
        <p:nvGrpSpPr>
          <p:cNvPr id="98" name="Google Shape;98;p8"/>
          <p:cNvGrpSpPr/>
          <p:nvPr/>
        </p:nvGrpSpPr>
        <p:grpSpPr>
          <a:xfrm>
            <a:off x="309193" y="454507"/>
            <a:ext cx="4040404" cy="750837"/>
            <a:chOff x="309193" y="454507"/>
            <a:chExt cx="4040404" cy="750837"/>
          </a:xfrm>
        </p:grpSpPr>
        <p:sp>
          <p:nvSpPr>
            <p:cNvPr id="99" name="Google Shape;99;p8"/>
            <p:cNvSpPr/>
            <p:nvPr/>
          </p:nvSpPr>
          <p:spPr>
            <a:xfrm>
              <a:off x="309193" y="454507"/>
              <a:ext cx="3989704" cy="173990"/>
            </a:xfrm>
            <a:custGeom>
              <a:rect b="b" l="l" r="r" t="t"/>
              <a:pathLst>
                <a:path extrusionOk="0" h="173990" w="3989704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3799"/>
                  </a:lnTo>
                  <a:lnTo>
                    <a:pt x="3989654" y="173799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005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09194" y="615657"/>
              <a:ext cx="3989653" cy="5060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359994" y="1103744"/>
              <a:ext cx="101600" cy="1016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410794" y="1091044"/>
              <a:ext cx="3938802" cy="1143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4298848" y="498754"/>
              <a:ext cx="50749" cy="60498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09193" y="659935"/>
              <a:ext cx="3989704" cy="494665"/>
            </a:xfrm>
            <a:custGeom>
              <a:rect b="b" l="l" r="r" t="t"/>
              <a:pathLst>
                <a:path extrusionOk="0" h="494665" w="3989704">
                  <a:moveTo>
                    <a:pt x="3989654" y="0"/>
                  </a:moveTo>
                  <a:lnTo>
                    <a:pt x="0" y="0"/>
                  </a:lnTo>
                  <a:lnTo>
                    <a:pt x="0" y="443809"/>
                  </a:lnTo>
                  <a:lnTo>
                    <a:pt x="4008" y="463533"/>
                  </a:lnTo>
                  <a:lnTo>
                    <a:pt x="14922" y="479686"/>
                  </a:lnTo>
                  <a:lnTo>
                    <a:pt x="31075" y="490601"/>
                  </a:lnTo>
                  <a:lnTo>
                    <a:pt x="50800" y="494609"/>
                  </a:lnTo>
                  <a:lnTo>
                    <a:pt x="3938854" y="494609"/>
                  </a:lnTo>
                  <a:lnTo>
                    <a:pt x="3958579" y="490601"/>
                  </a:lnTo>
                  <a:lnTo>
                    <a:pt x="3974732" y="479686"/>
                  </a:lnTo>
                  <a:lnTo>
                    <a:pt x="3985646" y="463533"/>
                  </a:lnTo>
                  <a:lnTo>
                    <a:pt x="3989654" y="443809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5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4298848" y="536841"/>
              <a:ext cx="0" cy="586105"/>
            </a:xfrm>
            <a:custGeom>
              <a:rect b="b" l="l" r="r" t="t"/>
              <a:pathLst>
                <a:path extrusionOk="0" h="586105" w="120000">
                  <a:moveTo>
                    <a:pt x="0" y="58595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4298848" y="524141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4298848" y="511441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4298848" y="498741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479640" y="706323"/>
              <a:ext cx="70142" cy="7014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8"/>
          <p:cNvGrpSpPr/>
          <p:nvPr/>
        </p:nvGrpSpPr>
        <p:grpSpPr>
          <a:xfrm>
            <a:off x="309193" y="1306474"/>
            <a:ext cx="4040404" cy="1899869"/>
            <a:chOff x="309193" y="1306474"/>
            <a:chExt cx="4040404" cy="1899869"/>
          </a:xfrm>
        </p:grpSpPr>
        <p:sp>
          <p:nvSpPr>
            <p:cNvPr id="111" name="Google Shape;111;p8"/>
            <p:cNvSpPr/>
            <p:nvPr/>
          </p:nvSpPr>
          <p:spPr>
            <a:xfrm>
              <a:off x="309193" y="1306474"/>
              <a:ext cx="3989704" cy="173990"/>
            </a:xfrm>
            <a:custGeom>
              <a:rect b="b" l="l" r="r" t="t"/>
              <a:pathLst>
                <a:path extrusionOk="0" h="173990" w="3989704">
                  <a:moveTo>
                    <a:pt x="393885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3799"/>
                  </a:lnTo>
                  <a:lnTo>
                    <a:pt x="3989654" y="173799"/>
                  </a:lnTo>
                  <a:lnTo>
                    <a:pt x="3989654" y="50800"/>
                  </a:lnTo>
                  <a:lnTo>
                    <a:pt x="3985646" y="31075"/>
                  </a:lnTo>
                  <a:lnTo>
                    <a:pt x="3974732" y="14922"/>
                  </a:lnTo>
                  <a:lnTo>
                    <a:pt x="3958579" y="4008"/>
                  </a:lnTo>
                  <a:lnTo>
                    <a:pt x="3938854" y="0"/>
                  </a:lnTo>
                  <a:close/>
                </a:path>
              </a:pathLst>
            </a:custGeom>
            <a:solidFill>
              <a:srgbClr val="00005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09194" y="1467612"/>
              <a:ext cx="3989653" cy="50609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359994" y="3104743"/>
              <a:ext cx="101600" cy="10160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410794" y="3092043"/>
              <a:ext cx="3938802" cy="1143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4298848" y="1350708"/>
              <a:ext cx="50749" cy="1754035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309193" y="1511884"/>
              <a:ext cx="3989704" cy="1644014"/>
            </a:xfrm>
            <a:custGeom>
              <a:rect b="b" l="l" r="r" t="t"/>
              <a:pathLst>
                <a:path extrusionOk="0" h="1644014" w="3989704">
                  <a:moveTo>
                    <a:pt x="3989654" y="0"/>
                  </a:moveTo>
                  <a:lnTo>
                    <a:pt x="0" y="0"/>
                  </a:lnTo>
                  <a:lnTo>
                    <a:pt x="0" y="1592859"/>
                  </a:lnTo>
                  <a:lnTo>
                    <a:pt x="4008" y="1612584"/>
                  </a:lnTo>
                  <a:lnTo>
                    <a:pt x="14922" y="1628737"/>
                  </a:lnTo>
                  <a:lnTo>
                    <a:pt x="31075" y="1639651"/>
                  </a:lnTo>
                  <a:lnTo>
                    <a:pt x="50800" y="1643659"/>
                  </a:lnTo>
                  <a:lnTo>
                    <a:pt x="3938854" y="1643659"/>
                  </a:lnTo>
                  <a:lnTo>
                    <a:pt x="3958579" y="1639651"/>
                  </a:lnTo>
                  <a:lnTo>
                    <a:pt x="3974732" y="1628737"/>
                  </a:lnTo>
                  <a:lnTo>
                    <a:pt x="3985646" y="1612584"/>
                  </a:lnTo>
                  <a:lnTo>
                    <a:pt x="3989654" y="1592859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E5E5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4298848" y="1388783"/>
              <a:ext cx="0" cy="1735455"/>
            </a:xfrm>
            <a:custGeom>
              <a:rect b="b" l="l" r="r" t="t"/>
              <a:pathLst>
                <a:path extrusionOk="0" h="1735455" w="120000">
                  <a:moveTo>
                    <a:pt x="0" y="173501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4298848" y="137608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4298848" y="136338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4298848" y="1350683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479640" y="1556829"/>
              <a:ext cx="70142" cy="7014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479640" y="2050275"/>
              <a:ext cx="70142" cy="7014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479640" y="2391905"/>
              <a:ext cx="70142" cy="7014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479640" y="2733522"/>
              <a:ext cx="70142" cy="7014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8"/>
          <p:cNvSpPr txBox="1"/>
          <p:nvPr/>
        </p:nvSpPr>
        <p:spPr>
          <a:xfrm>
            <a:off x="347244" y="441531"/>
            <a:ext cx="3913500" cy="27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5430" marR="11176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eminent and ethical leaders in the domain of  computational sciences through quality professional  education with a focus on holistic learning and excellence.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Mission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5430" marR="508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create technically competent and ethically conscious  graduates in the field of Computer Science &amp; Engineering by  encouraging holistic learning and excellence.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5430" marR="14732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prepare students for careers in Industry, Academia and  the Government.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5430" marR="62992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instill Entrepreneurial Orientation and research  motivation among the students of the department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5430" marR="42799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emerge as a leader in education in the region by  encouraging teaching, learning, industry and societal  connect.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0" y="3334004"/>
            <a:ext cx="4608410" cy="122555"/>
            <a:chOff x="0" y="3334004"/>
            <a:chExt cx="4608410" cy="122555"/>
          </a:xfrm>
        </p:grpSpPr>
        <p:sp>
          <p:nvSpPr>
            <p:cNvPr id="127" name="Google Shape;127;p8"/>
            <p:cNvSpPr/>
            <p:nvPr/>
          </p:nvSpPr>
          <p:spPr>
            <a:xfrm>
              <a:off x="0" y="3334004"/>
              <a:ext cx="2304415" cy="122555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303995" y="3334004"/>
              <a:ext cx="2304415" cy="122555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8"/>
          <p:cNvSpPr txBox="1"/>
          <p:nvPr>
            <p:ph idx="11" type="ftr"/>
          </p:nvPr>
        </p:nvSpPr>
        <p:spPr>
          <a:xfrm>
            <a:off x="1779689" y="3345405"/>
            <a:ext cx="411480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Group No : 4</a:t>
            </a:r>
            <a:endParaRPr/>
          </a:p>
        </p:txBody>
      </p:sp>
      <p:sp>
        <p:nvSpPr>
          <p:cNvPr id="130" name="Google Shape;130;p8"/>
          <p:cNvSpPr txBox="1"/>
          <p:nvPr/>
        </p:nvSpPr>
        <p:spPr>
          <a:xfrm>
            <a:off x="2399296" y="3345405"/>
            <a:ext cx="2228215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lang="en-US" sz="500">
                <a:solidFill>
                  <a:schemeClr val="dk1"/>
                </a:solidFill>
              </a:rPr>
              <a:t>SOCIAL MEDIA APP &amp; AUTOMATION</a:t>
            </a:r>
            <a:endParaRPr sz="5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sz="50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"/>
          <p:cNvSpPr/>
          <p:nvPr/>
        </p:nvSpPr>
        <p:spPr>
          <a:xfrm>
            <a:off x="0" y="0"/>
            <a:ext cx="4608000" cy="29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 ER diagram</a:t>
            </a:r>
            <a:endParaRPr b="0" i="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375" y="334350"/>
            <a:ext cx="2919726" cy="25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6"/>
          <p:cNvSpPr txBox="1"/>
          <p:nvPr/>
        </p:nvSpPr>
        <p:spPr>
          <a:xfrm>
            <a:off x="1547900" y="2965400"/>
            <a:ext cx="133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7F"/>
                </a:solidFill>
                <a:latin typeface="Arial"/>
                <a:ea typeface="Arial"/>
                <a:cs typeface="Arial"/>
                <a:sym typeface="Arial"/>
              </a:rPr>
              <a:t>Figure: </a:t>
            </a:r>
            <a:r>
              <a:rPr b="1" lang="en-US" sz="900">
                <a:solidFill>
                  <a:schemeClr val="dk1"/>
                </a:solidFill>
              </a:rPr>
              <a:t>ER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/>
          <p:nvPr/>
        </p:nvSpPr>
        <p:spPr>
          <a:xfrm>
            <a:off x="0" y="0"/>
            <a:ext cx="4608000" cy="29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7"/>
          <p:cNvSpPr txBox="1"/>
          <p:nvPr/>
        </p:nvSpPr>
        <p:spPr>
          <a:xfrm>
            <a:off x="145950" y="0"/>
            <a:ext cx="2860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Expected Output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27"/>
          <p:cNvGrpSpPr/>
          <p:nvPr/>
        </p:nvGrpSpPr>
        <p:grpSpPr>
          <a:xfrm>
            <a:off x="0" y="3334004"/>
            <a:ext cx="4608410" cy="122554"/>
            <a:chOff x="0" y="3334004"/>
            <a:chExt cx="4608410" cy="122554"/>
          </a:xfrm>
        </p:grpSpPr>
        <p:sp>
          <p:nvSpPr>
            <p:cNvPr id="423" name="Google Shape;423;p27"/>
            <p:cNvSpPr/>
            <p:nvPr/>
          </p:nvSpPr>
          <p:spPr>
            <a:xfrm>
              <a:off x="0" y="3334004"/>
              <a:ext cx="2304415" cy="122554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2303995" y="3334004"/>
              <a:ext cx="2304415" cy="122554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" name="Google Shape;425;p27"/>
          <p:cNvSpPr txBox="1"/>
          <p:nvPr>
            <p:ph idx="11" type="ftr"/>
          </p:nvPr>
        </p:nvSpPr>
        <p:spPr>
          <a:xfrm>
            <a:off x="1779689" y="3345405"/>
            <a:ext cx="4116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Group No : 4</a:t>
            </a:r>
            <a:endParaRPr/>
          </a:p>
        </p:txBody>
      </p:sp>
      <p:sp>
        <p:nvSpPr>
          <p:cNvPr id="426" name="Google Shape;426;p27"/>
          <p:cNvSpPr txBox="1"/>
          <p:nvPr/>
        </p:nvSpPr>
        <p:spPr>
          <a:xfrm>
            <a:off x="2399296" y="3345405"/>
            <a:ext cx="22281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lang="en-US" sz="500">
                <a:solidFill>
                  <a:schemeClr val="dk1"/>
                </a:solidFill>
              </a:rPr>
              <a:t>SOCIAL MEDIA APP &amp; AUTOMATION</a:t>
            </a:r>
            <a:endParaRPr sz="5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sz="500"/>
          </a:p>
        </p:txBody>
      </p:sp>
      <p:pic>
        <p:nvPicPr>
          <p:cNvPr id="427" name="Google Shape;4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350" y="676675"/>
            <a:ext cx="4305299" cy="1752664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7"/>
          <p:cNvSpPr txBox="1"/>
          <p:nvPr/>
        </p:nvSpPr>
        <p:spPr>
          <a:xfrm>
            <a:off x="1661100" y="2596875"/>
            <a:ext cx="128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7F"/>
                </a:solidFill>
                <a:latin typeface="Arial"/>
                <a:ea typeface="Arial"/>
                <a:cs typeface="Arial"/>
                <a:sym typeface="Arial"/>
              </a:rPr>
              <a:t>Figure: </a:t>
            </a: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UML of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"/>
          <p:cNvSpPr/>
          <p:nvPr/>
        </p:nvSpPr>
        <p:spPr>
          <a:xfrm>
            <a:off x="0" y="0"/>
            <a:ext cx="4608000" cy="29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8"/>
          <p:cNvSpPr txBox="1"/>
          <p:nvPr/>
        </p:nvSpPr>
        <p:spPr>
          <a:xfrm>
            <a:off x="145950" y="0"/>
            <a:ext cx="2860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Expected Output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CONTD..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28"/>
          <p:cNvGrpSpPr/>
          <p:nvPr/>
        </p:nvGrpSpPr>
        <p:grpSpPr>
          <a:xfrm>
            <a:off x="0" y="3334004"/>
            <a:ext cx="4608410" cy="122554"/>
            <a:chOff x="0" y="3334004"/>
            <a:chExt cx="4608410" cy="122554"/>
          </a:xfrm>
        </p:grpSpPr>
        <p:sp>
          <p:nvSpPr>
            <p:cNvPr id="436" name="Google Shape;436;p28"/>
            <p:cNvSpPr/>
            <p:nvPr/>
          </p:nvSpPr>
          <p:spPr>
            <a:xfrm>
              <a:off x="0" y="3334004"/>
              <a:ext cx="2304415" cy="122554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2303995" y="3334004"/>
              <a:ext cx="2304415" cy="122554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8" name="Google Shape;438;p28"/>
          <p:cNvSpPr txBox="1"/>
          <p:nvPr>
            <p:ph idx="11" type="ftr"/>
          </p:nvPr>
        </p:nvSpPr>
        <p:spPr>
          <a:xfrm>
            <a:off x="1779689" y="3345405"/>
            <a:ext cx="4116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Group No : 4</a:t>
            </a:r>
            <a:endParaRPr/>
          </a:p>
        </p:txBody>
      </p:sp>
      <p:sp>
        <p:nvSpPr>
          <p:cNvPr id="439" name="Google Shape;439;p28"/>
          <p:cNvSpPr txBox="1"/>
          <p:nvPr/>
        </p:nvSpPr>
        <p:spPr>
          <a:xfrm>
            <a:off x="2399296" y="3345405"/>
            <a:ext cx="22281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lang="en-US" sz="500">
                <a:solidFill>
                  <a:schemeClr val="dk1"/>
                </a:solidFill>
              </a:rPr>
              <a:t>SOCIAL MEDIA APP &amp; AUTOMATION</a:t>
            </a:r>
            <a:endParaRPr sz="5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sz="500"/>
          </a:p>
        </p:txBody>
      </p:sp>
      <p:sp>
        <p:nvSpPr>
          <p:cNvPr id="440" name="Google Shape;440;p28"/>
          <p:cNvSpPr txBox="1"/>
          <p:nvPr/>
        </p:nvSpPr>
        <p:spPr>
          <a:xfrm>
            <a:off x="1661100" y="2596875"/>
            <a:ext cx="128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7F"/>
                </a:solidFill>
                <a:latin typeface="Arial"/>
                <a:ea typeface="Arial"/>
                <a:cs typeface="Arial"/>
                <a:sym typeface="Arial"/>
              </a:rPr>
              <a:t>Figure: </a:t>
            </a: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UML of 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1" name="Google Shape;44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600" y="547525"/>
            <a:ext cx="3549470" cy="1996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>
            <a:off x="0" y="0"/>
            <a:ext cx="4608000" cy="29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9"/>
          <p:cNvSpPr txBox="1"/>
          <p:nvPr/>
        </p:nvSpPr>
        <p:spPr>
          <a:xfrm>
            <a:off x="145950" y="0"/>
            <a:ext cx="2860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Pending Work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" name="Google Shape;448;p29"/>
          <p:cNvGrpSpPr/>
          <p:nvPr/>
        </p:nvGrpSpPr>
        <p:grpSpPr>
          <a:xfrm>
            <a:off x="0" y="3334004"/>
            <a:ext cx="4608410" cy="122554"/>
            <a:chOff x="0" y="3334004"/>
            <a:chExt cx="4608410" cy="122554"/>
          </a:xfrm>
        </p:grpSpPr>
        <p:sp>
          <p:nvSpPr>
            <p:cNvPr id="449" name="Google Shape;449;p29"/>
            <p:cNvSpPr/>
            <p:nvPr/>
          </p:nvSpPr>
          <p:spPr>
            <a:xfrm>
              <a:off x="0" y="3334004"/>
              <a:ext cx="2304415" cy="122554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2303995" y="3334004"/>
              <a:ext cx="2304415" cy="122554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1" name="Google Shape;451;p29"/>
          <p:cNvSpPr txBox="1"/>
          <p:nvPr>
            <p:ph idx="11" type="ftr"/>
          </p:nvPr>
        </p:nvSpPr>
        <p:spPr>
          <a:xfrm>
            <a:off x="1779689" y="3345405"/>
            <a:ext cx="4116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Group No : 4</a:t>
            </a:r>
            <a:endParaRPr/>
          </a:p>
        </p:txBody>
      </p:sp>
      <p:sp>
        <p:nvSpPr>
          <p:cNvPr id="452" name="Google Shape;452;p29"/>
          <p:cNvSpPr txBox="1"/>
          <p:nvPr/>
        </p:nvSpPr>
        <p:spPr>
          <a:xfrm>
            <a:off x="2399296" y="3345405"/>
            <a:ext cx="22281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lang="en-US" sz="500">
                <a:solidFill>
                  <a:schemeClr val="dk1"/>
                </a:solidFill>
              </a:rPr>
              <a:t>SOCIAL MEDIA APP &amp; AUTOMATION</a:t>
            </a:r>
            <a:endParaRPr sz="5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sz="500"/>
          </a:p>
        </p:txBody>
      </p:sp>
      <p:sp>
        <p:nvSpPr>
          <p:cNvPr id="453" name="Google Shape;453;p29"/>
          <p:cNvSpPr txBox="1"/>
          <p:nvPr/>
        </p:nvSpPr>
        <p:spPr>
          <a:xfrm>
            <a:off x="219900" y="408375"/>
            <a:ext cx="3936600" cy="27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9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Times New Roman"/>
              <a:buChar char="●"/>
            </a:pPr>
            <a:r>
              <a:rPr lang="en-US" sz="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 template for social media app in flutter.</a:t>
            </a:r>
            <a:endParaRPr sz="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includes:</a:t>
            </a:r>
            <a:endParaRPr sz="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lang="en-US" sz="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system</a:t>
            </a:r>
            <a:endParaRPr sz="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story updation</a:t>
            </a:r>
            <a:endParaRPr sz="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chat system</a:t>
            </a:r>
            <a:endParaRPr sz="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attendance viewer</a:t>
            </a:r>
            <a:endParaRPr sz="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89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Times New Roman"/>
              <a:buChar char="●"/>
            </a:pPr>
            <a:r>
              <a:rPr lang="en-US" sz="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 website for accessing data from clients.</a:t>
            </a:r>
            <a:endParaRPr sz="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89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Times New Roman"/>
              <a:buChar char="●"/>
            </a:pPr>
            <a:r>
              <a:rPr lang="en-US" sz="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 server using flask for generating the app using the data from website.</a:t>
            </a:r>
            <a:endParaRPr sz="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89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Times New Roman"/>
              <a:buChar char="●"/>
            </a:pPr>
            <a:r>
              <a:rPr lang="en-US" sz="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the generated application in different devices.</a:t>
            </a:r>
            <a:endParaRPr sz="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29"/>
          <p:cNvSpPr txBox="1"/>
          <p:nvPr/>
        </p:nvSpPr>
        <p:spPr>
          <a:xfrm>
            <a:off x="1146375" y="1752000"/>
            <a:ext cx="37029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0"/>
          <p:cNvSpPr/>
          <p:nvPr/>
        </p:nvSpPr>
        <p:spPr>
          <a:xfrm>
            <a:off x="0" y="0"/>
            <a:ext cx="4608004" cy="2954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0"/>
          <p:cNvSpPr txBox="1"/>
          <p:nvPr>
            <p:ph type="title"/>
          </p:nvPr>
        </p:nvSpPr>
        <p:spPr>
          <a:xfrm>
            <a:off x="145948" y="0"/>
            <a:ext cx="124015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461" name="Google Shape;461;p30"/>
          <p:cNvSpPr txBox="1"/>
          <p:nvPr/>
        </p:nvSpPr>
        <p:spPr>
          <a:xfrm>
            <a:off x="616100" y="1226511"/>
            <a:ext cx="36525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1612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Nowadays people more attractive to applications than websites to access data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612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612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 are more simple to handle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612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612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Trespassers cannot access the application, so more secure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0"/>
          <p:cNvSpPr txBox="1"/>
          <p:nvPr/>
        </p:nvSpPr>
        <p:spPr>
          <a:xfrm>
            <a:off x="514274" y="1815402"/>
            <a:ext cx="2646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3" name="Google Shape;463;p30"/>
          <p:cNvGrpSpPr/>
          <p:nvPr/>
        </p:nvGrpSpPr>
        <p:grpSpPr>
          <a:xfrm>
            <a:off x="0" y="3334004"/>
            <a:ext cx="4608410" cy="122555"/>
            <a:chOff x="0" y="3334004"/>
            <a:chExt cx="4608410" cy="122555"/>
          </a:xfrm>
        </p:grpSpPr>
        <p:sp>
          <p:nvSpPr>
            <p:cNvPr id="464" name="Google Shape;464;p30"/>
            <p:cNvSpPr/>
            <p:nvPr/>
          </p:nvSpPr>
          <p:spPr>
            <a:xfrm>
              <a:off x="0" y="3334004"/>
              <a:ext cx="2304415" cy="122555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2303995" y="3334004"/>
              <a:ext cx="2304415" cy="122555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30"/>
          <p:cNvSpPr txBox="1"/>
          <p:nvPr>
            <p:ph idx="11" type="ftr"/>
          </p:nvPr>
        </p:nvSpPr>
        <p:spPr>
          <a:xfrm>
            <a:off x="1779689" y="3345405"/>
            <a:ext cx="411480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Group No : 4</a:t>
            </a:r>
            <a:endParaRPr/>
          </a:p>
        </p:txBody>
      </p:sp>
      <p:sp>
        <p:nvSpPr>
          <p:cNvPr id="467" name="Google Shape;467;p30"/>
          <p:cNvSpPr txBox="1"/>
          <p:nvPr/>
        </p:nvSpPr>
        <p:spPr>
          <a:xfrm>
            <a:off x="2399296" y="3345405"/>
            <a:ext cx="2228215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lang="en-US" sz="500">
                <a:solidFill>
                  <a:schemeClr val="dk1"/>
                </a:solidFill>
              </a:rPr>
              <a:t>SOCIAL MEDIA APP &amp; AUTOMATION</a:t>
            </a:r>
            <a:endParaRPr sz="5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sz="500"/>
          </a:p>
        </p:txBody>
      </p:sp>
      <p:sp>
        <p:nvSpPr>
          <p:cNvPr id="468" name="Google Shape;468;p30"/>
          <p:cNvSpPr txBox="1"/>
          <p:nvPr/>
        </p:nvSpPr>
        <p:spPr>
          <a:xfrm>
            <a:off x="351300" y="1175275"/>
            <a:ext cx="264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0"/>
          <p:cNvSpPr txBox="1"/>
          <p:nvPr/>
        </p:nvSpPr>
        <p:spPr>
          <a:xfrm>
            <a:off x="351300" y="1608125"/>
            <a:ext cx="2646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0"/>
          <p:cNvSpPr txBox="1"/>
          <p:nvPr/>
        </p:nvSpPr>
        <p:spPr>
          <a:xfrm>
            <a:off x="351300" y="1932250"/>
            <a:ext cx="264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1"/>
          <p:cNvSpPr/>
          <p:nvPr/>
        </p:nvSpPr>
        <p:spPr>
          <a:xfrm>
            <a:off x="0" y="0"/>
            <a:ext cx="4608004" cy="2954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1"/>
          <p:cNvSpPr txBox="1"/>
          <p:nvPr>
            <p:ph type="title"/>
          </p:nvPr>
        </p:nvSpPr>
        <p:spPr>
          <a:xfrm>
            <a:off x="145948" y="0"/>
            <a:ext cx="127063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REFERENCES</a:t>
            </a:r>
            <a:endParaRPr/>
          </a:p>
        </p:txBody>
      </p:sp>
      <p:grpSp>
        <p:nvGrpSpPr>
          <p:cNvPr id="477" name="Google Shape;477;p31"/>
          <p:cNvGrpSpPr/>
          <p:nvPr/>
        </p:nvGrpSpPr>
        <p:grpSpPr>
          <a:xfrm>
            <a:off x="296354" y="554791"/>
            <a:ext cx="101600" cy="139700"/>
            <a:chOff x="397954" y="554791"/>
            <a:chExt cx="101600" cy="139700"/>
          </a:xfrm>
        </p:grpSpPr>
        <p:sp>
          <p:nvSpPr>
            <p:cNvPr id="478" name="Google Shape;478;p31"/>
            <p:cNvSpPr/>
            <p:nvPr/>
          </p:nvSpPr>
          <p:spPr>
            <a:xfrm>
              <a:off x="397954" y="554791"/>
              <a:ext cx="101219" cy="13917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397954" y="554791"/>
              <a:ext cx="101600" cy="139700"/>
            </a:xfrm>
            <a:custGeom>
              <a:rect b="b" l="l" r="r" t="t"/>
              <a:pathLst>
                <a:path extrusionOk="0" h="139700" w="1016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410606" y="573770"/>
              <a:ext cx="63500" cy="0"/>
            </a:xfrm>
            <a:custGeom>
              <a:rect b="b" l="l" r="r" t="t"/>
              <a:pathLst>
                <a:path extrusionOk="0" h="120000"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23259" y="592748"/>
              <a:ext cx="50800" cy="12700"/>
            </a:xfrm>
            <a:custGeom>
              <a:rect b="b" l="l" r="r" t="t"/>
              <a:pathLst>
                <a:path extrusionOk="0" h="12700" w="50800">
                  <a:moveTo>
                    <a:pt x="0" y="0"/>
                  </a:moveTo>
                  <a:lnTo>
                    <a:pt x="50609" y="0"/>
                  </a:lnTo>
                </a:path>
                <a:path extrusionOk="0" h="12700" w="508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410606" y="624379"/>
              <a:ext cx="31750" cy="50800"/>
            </a:xfrm>
            <a:custGeom>
              <a:rect b="b" l="l" r="r" t="t"/>
              <a:pathLst>
                <a:path extrusionOk="0" h="50800" w="31750">
                  <a:moveTo>
                    <a:pt x="0" y="0"/>
                  </a:moveTo>
                  <a:lnTo>
                    <a:pt x="31631" y="0"/>
                  </a:lnTo>
                </a:path>
                <a:path extrusionOk="0" h="50800" w="31750">
                  <a:moveTo>
                    <a:pt x="0" y="12652"/>
                  </a:moveTo>
                  <a:lnTo>
                    <a:pt x="31631" y="12652"/>
                  </a:lnTo>
                </a:path>
                <a:path extrusionOk="0" h="50800" w="31750">
                  <a:moveTo>
                    <a:pt x="0" y="25304"/>
                  </a:moveTo>
                  <a:lnTo>
                    <a:pt x="31631" y="25304"/>
                  </a:lnTo>
                </a:path>
                <a:path extrusionOk="0" h="50800" w="31750">
                  <a:moveTo>
                    <a:pt x="0" y="37956"/>
                  </a:moveTo>
                  <a:lnTo>
                    <a:pt x="31631" y="37956"/>
                  </a:lnTo>
                </a:path>
                <a:path extrusionOk="0" h="50800" w="3175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noFill/>
            <a:ln cap="flat" cmpd="sng" w="9525">
              <a:solidFill>
                <a:srgbClr val="B2B2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454890" y="621215"/>
              <a:ext cx="31635" cy="4428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454890" y="674988"/>
              <a:ext cx="31750" cy="0"/>
            </a:xfrm>
            <a:custGeom>
              <a:rect b="b" l="l" r="r" t="t"/>
              <a:pathLst>
                <a:path extrusionOk="0" h="120000"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noFill/>
            <a:ln cap="flat" cmpd="sng" w="9525">
              <a:solidFill>
                <a:srgbClr val="B2B2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3868" y="55479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6" name="Google Shape;486;p31"/>
          <p:cNvSpPr txBox="1"/>
          <p:nvPr/>
        </p:nvSpPr>
        <p:spPr>
          <a:xfrm>
            <a:off x="472350" y="474275"/>
            <a:ext cx="4062600" cy="25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050" u="none" cap="none" strike="noStrike">
                <a:solidFill>
                  <a:srgbClr val="00007F"/>
                </a:solidFill>
                <a:highlight>
                  <a:schemeClr val="lt1"/>
                </a:highlight>
              </a:rPr>
              <a:t>Philipp Brune. </a:t>
            </a:r>
            <a:endParaRPr b="1" i="0" sz="1050" u="none" cap="none" strike="noStrike">
              <a:solidFill>
                <a:srgbClr val="00007F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00007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Simulating user interactions</a:t>
            </a:r>
            <a:r>
              <a:rPr i="0" lang="en-US" sz="1050" u="none" cap="none" strike="noStrike">
                <a:solidFill>
                  <a:srgbClr val="00007F"/>
                </a:solidFill>
                <a:highlight>
                  <a:schemeClr val="lt1"/>
                </a:highlight>
              </a:rPr>
              <a:t>: </a:t>
            </a:r>
            <a:r>
              <a:rPr b="1" i="0" lang="en-US" sz="1000" u="none" cap="none" strike="noStrike">
                <a:solidFill>
                  <a:srgbClr val="00007F"/>
                </a:solidFill>
                <a:highlight>
                  <a:schemeClr val="lt1"/>
                </a:highlight>
              </a:rPr>
              <a:t>A model and tool for semi-realistic load</a:t>
            </a:r>
            <a:r>
              <a:rPr b="1" lang="en-US" sz="1000">
                <a:solidFill>
                  <a:srgbClr val="00007F"/>
                </a:solidFill>
                <a:highlight>
                  <a:schemeClr val="lt1"/>
                </a:highlight>
              </a:rPr>
              <a:t> </a:t>
            </a:r>
            <a:r>
              <a:rPr b="1" i="0" lang="en-US" sz="1000" u="none" cap="none" strike="noStrike">
                <a:solidFill>
                  <a:srgbClr val="00007F"/>
                </a:solidFill>
                <a:highlight>
                  <a:schemeClr val="lt1"/>
                </a:highlight>
              </a:rPr>
              <a:t>testing of s</a:t>
            </a:r>
            <a:r>
              <a:rPr b="1" lang="en-US" sz="1000">
                <a:solidFill>
                  <a:srgbClr val="00007F"/>
                </a:solidFill>
                <a:highlight>
                  <a:schemeClr val="lt1"/>
                </a:highlight>
              </a:rPr>
              <a:t>ocial app backend web services. In</a:t>
            </a:r>
            <a:endParaRPr b="1" sz="1000">
              <a:solidFill>
                <a:srgbClr val="00007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rgbClr val="00007F"/>
                </a:solidFill>
                <a:highlight>
                  <a:schemeClr val="lt1"/>
                </a:highlight>
              </a:rPr>
              <a:t>WEBIST, pages 235–242, 2017.</a:t>
            </a:r>
            <a:endParaRPr b="1" sz="1000">
              <a:solidFill>
                <a:srgbClr val="00007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-US" sz="1000">
                <a:solidFill>
                  <a:srgbClr val="00007F"/>
                </a:solidFill>
                <a:highlight>
                  <a:srgbClr val="FFFFFF"/>
                </a:highlight>
              </a:rPr>
              <a:t>Zhang, Melvyn, et al. "Application of low-cost methodologies for mobile phone app development." </a:t>
            </a:r>
            <a:r>
              <a:rPr b="1" i="1" lang="en-US" sz="1000">
                <a:solidFill>
                  <a:srgbClr val="00007F"/>
                </a:solidFill>
                <a:highlight>
                  <a:srgbClr val="FFFFFF"/>
                </a:highlight>
              </a:rPr>
              <a:t>JMIR mHealth and uHealth</a:t>
            </a:r>
            <a:r>
              <a:rPr b="1" lang="en-US" sz="1000">
                <a:solidFill>
                  <a:srgbClr val="00007F"/>
                </a:solidFill>
                <a:highlight>
                  <a:srgbClr val="FFFFFF"/>
                </a:highlight>
              </a:rPr>
              <a:t> 2.</a:t>
            </a:r>
            <a:r>
              <a:rPr lang="en-US" sz="1000">
                <a:solidFill>
                  <a:srgbClr val="00007F"/>
                </a:solidFill>
                <a:highlight>
                  <a:srgbClr val="FFFFFF"/>
                </a:highlight>
              </a:rPr>
              <a:t>4 (2014): e55.</a:t>
            </a:r>
            <a:endParaRPr b="1" sz="1000">
              <a:solidFill>
                <a:srgbClr val="00007F"/>
              </a:solidFill>
            </a:endParaRPr>
          </a:p>
          <a:p>
            <a:pPr indent="0" lvl="0" marL="0" marR="394970" rtl="0" algn="l">
              <a:lnSpc>
                <a:spcPct val="12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-US" sz="1000">
                <a:solidFill>
                  <a:srgbClr val="00007F"/>
                </a:solidFill>
              </a:rPr>
              <a:t>Erik Blokland.</a:t>
            </a:r>
            <a:endParaRPr b="1" sz="1000">
              <a:solidFill>
                <a:srgbClr val="00007F"/>
              </a:solidFill>
            </a:endParaRPr>
          </a:p>
          <a:p>
            <a:pPr indent="0" lvl="0" marL="12700" marR="394970" rtl="0" algn="l">
              <a:lnSpc>
                <a:spcPct val="12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-US" sz="1000">
                <a:solidFill>
                  <a:srgbClr val="00007F"/>
                </a:solidFill>
              </a:rPr>
              <a:t>An Empirical Evaluation of the User Interface Energy Consumption of React Native and Flutter</a:t>
            </a:r>
            <a:endParaRPr b="1" sz="1000">
              <a:solidFill>
                <a:srgbClr val="00007F"/>
              </a:solidFill>
            </a:endParaRPr>
          </a:p>
          <a:p>
            <a:pPr indent="0" lvl="0" marL="12700" marR="394970" rtl="0" algn="l">
              <a:lnSpc>
                <a:spcPct val="12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sz="1000">
              <a:solidFill>
                <a:srgbClr val="00007F"/>
              </a:solidFill>
            </a:endParaRPr>
          </a:p>
          <a:p>
            <a:pPr indent="0" lvl="0" marL="12700" marR="394970" rtl="0" algn="l">
              <a:lnSpc>
                <a:spcPct val="12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-US" sz="1000">
                <a:solidFill>
                  <a:srgbClr val="00007F"/>
                </a:solidFill>
              </a:rPr>
              <a:t>Anmol Khandeparkar,Rashmi Gupta,B.Sindhya</a:t>
            </a:r>
            <a:endParaRPr b="1" sz="1000">
              <a:solidFill>
                <a:srgbClr val="00007F"/>
              </a:solidFill>
            </a:endParaRPr>
          </a:p>
          <a:p>
            <a:pPr indent="0" lvl="0" marL="12700" marR="394970" rtl="0" algn="l">
              <a:lnSpc>
                <a:spcPct val="12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-US" sz="1000">
                <a:solidFill>
                  <a:srgbClr val="00007F"/>
                </a:solidFill>
              </a:rPr>
              <a:t>An Introduction to Hybrid Platform Mobile Application Development .</a:t>
            </a:r>
            <a:r>
              <a:rPr b="1" i="1" lang="en-US" sz="1000">
                <a:solidFill>
                  <a:srgbClr val="00007F"/>
                </a:solidFill>
              </a:rPr>
              <a:t>Volume 118 – No.15, May 2015</a:t>
            </a:r>
            <a:endParaRPr b="1" i="1" sz="1000">
              <a:solidFill>
                <a:srgbClr val="00007F"/>
              </a:solidFill>
            </a:endParaRPr>
          </a:p>
        </p:txBody>
      </p:sp>
      <p:grpSp>
        <p:nvGrpSpPr>
          <p:cNvPr id="487" name="Google Shape;487;p31"/>
          <p:cNvGrpSpPr/>
          <p:nvPr/>
        </p:nvGrpSpPr>
        <p:grpSpPr>
          <a:xfrm>
            <a:off x="296354" y="1158704"/>
            <a:ext cx="101600" cy="139700"/>
            <a:chOff x="397954" y="1062791"/>
            <a:chExt cx="101600" cy="139700"/>
          </a:xfrm>
        </p:grpSpPr>
        <p:sp>
          <p:nvSpPr>
            <p:cNvPr id="488" name="Google Shape;488;p31"/>
            <p:cNvSpPr/>
            <p:nvPr/>
          </p:nvSpPr>
          <p:spPr>
            <a:xfrm>
              <a:off x="397954" y="1062791"/>
              <a:ext cx="101219" cy="13917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397954" y="1062791"/>
              <a:ext cx="101600" cy="139700"/>
            </a:xfrm>
            <a:custGeom>
              <a:rect b="b" l="l" r="r" t="t"/>
              <a:pathLst>
                <a:path extrusionOk="0" h="139700" w="1016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410606" y="1081770"/>
              <a:ext cx="63500" cy="0"/>
            </a:xfrm>
            <a:custGeom>
              <a:rect b="b" l="l" r="r" t="t"/>
              <a:pathLst>
                <a:path extrusionOk="0" h="120000"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423259" y="1100748"/>
              <a:ext cx="50800" cy="12700"/>
            </a:xfrm>
            <a:custGeom>
              <a:rect b="b" l="l" r="r" t="t"/>
              <a:pathLst>
                <a:path extrusionOk="0" h="12700" w="50800">
                  <a:moveTo>
                    <a:pt x="0" y="0"/>
                  </a:moveTo>
                  <a:lnTo>
                    <a:pt x="50609" y="0"/>
                  </a:lnTo>
                </a:path>
                <a:path extrusionOk="0" h="12700" w="508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410606" y="1132379"/>
              <a:ext cx="31750" cy="50800"/>
            </a:xfrm>
            <a:custGeom>
              <a:rect b="b" l="l" r="r" t="t"/>
              <a:pathLst>
                <a:path extrusionOk="0" h="50800" w="31750">
                  <a:moveTo>
                    <a:pt x="0" y="0"/>
                  </a:moveTo>
                  <a:lnTo>
                    <a:pt x="31631" y="0"/>
                  </a:lnTo>
                </a:path>
                <a:path extrusionOk="0" h="50800" w="31750">
                  <a:moveTo>
                    <a:pt x="0" y="12652"/>
                  </a:moveTo>
                  <a:lnTo>
                    <a:pt x="31631" y="12652"/>
                  </a:lnTo>
                </a:path>
                <a:path extrusionOk="0" h="50800" w="31750">
                  <a:moveTo>
                    <a:pt x="0" y="25304"/>
                  </a:moveTo>
                  <a:lnTo>
                    <a:pt x="31631" y="25304"/>
                  </a:lnTo>
                </a:path>
                <a:path extrusionOk="0" h="50800" w="31750">
                  <a:moveTo>
                    <a:pt x="0" y="37956"/>
                  </a:moveTo>
                  <a:lnTo>
                    <a:pt x="31631" y="37956"/>
                  </a:lnTo>
                </a:path>
                <a:path extrusionOk="0" h="50800" w="3175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noFill/>
            <a:ln cap="flat" cmpd="sng" w="9525">
              <a:solidFill>
                <a:srgbClr val="B2B2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54890" y="1129215"/>
              <a:ext cx="31635" cy="4428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454890" y="1182988"/>
              <a:ext cx="31750" cy="0"/>
            </a:xfrm>
            <a:custGeom>
              <a:rect b="b" l="l" r="r" t="t"/>
              <a:pathLst>
                <a:path extrusionOk="0" h="120000"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noFill/>
            <a:ln cap="flat" cmpd="sng" w="9525">
              <a:solidFill>
                <a:srgbClr val="B2B2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473868" y="106279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31"/>
          <p:cNvGrpSpPr/>
          <p:nvPr/>
        </p:nvGrpSpPr>
        <p:grpSpPr>
          <a:xfrm>
            <a:off x="296354" y="1719397"/>
            <a:ext cx="101600" cy="139700"/>
            <a:chOff x="397954" y="1748185"/>
            <a:chExt cx="101600" cy="139700"/>
          </a:xfrm>
        </p:grpSpPr>
        <p:sp>
          <p:nvSpPr>
            <p:cNvPr id="497" name="Google Shape;497;p31"/>
            <p:cNvSpPr/>
            <p:nvPr/>
          </p:nvSpPr>
          <p:spPr>
            <a:xfrm>
              <a:off x="397954" y="1748185"/>
              <a:ext cx="101219" cy="13917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397954" y="1748185"/>
              <a:ext cx="101600" cy="139700"/>
            </a:xfrm>
            <a:custGeom>
              <a:rect b="b" l="l" r="r" t="t"/>
              <a:pathLst>
                <a:path extrusionOk="0" h="139700" w="1016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410606" y="1767164"/>
              <a:ext cx="63500" cy="0"/>
            </a:xfrm>
            <a:custGeom>
              <a:rect b="b" l="l" r="r" t="t"/>
              <a:pathLst>
                <a:path extrusionOk="0" h="120000"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423259" y="1786142"/>
              <a:ext cx="50800" cy="12700"/>
            </a:xfrm>
            <a:custGeom>
              <a:rect b="b" l="l" r="r" t="t"/>
              <a:pathLst>
                <a:path extrusionOk="0" h="12700" w="50800">
                  <a:moveTo>
                    <a:pt x="0" y="0"/>
                  </a:moveTo>
                  <a:lnTo>
                    <a:pt x="50609" y="0"/>
                  </a:lnTo>
                </a:path>
                <a:path extrusionOk="0" h="12700" w="508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410606" y="1817773"/>
              <a:ext cx="31750" cy="50800"/>
            </a:xfrm>
            <a:custGeom>
              <a:rect b="b" l="l" r="r" t="t"/>
              <a:pathLst>
                <a:path extrusionOk="0" h="50800" w="31750">
                  <a:moveTo>
                    <a:pt x="0" y="0"/>
                  </a:moveTo>
                  <a:lnTo>
                    <a:pt x="31631" y="0"/>
                  </a:lnTo>
                </a:path>
                <a:path extrusionOk="0" h="50800" w="31750">
                  <a:moveTo>
                    <a:pt x="0" y="12652"/>
                  </a:moveTo>
                  <a:lnTo>
                    <a:pt x="31631" y="12652"/>
                  </a:lnTo>
                </a:path>
                <a:path extrusionOk="0" h="50800" w="31750">
                  <a:moveTo>
                    <a:pt x="0" y="25304"/>
                  </a:moveTo>
                  <a:lnTo>
                    <a:pt x="31631" y="25304"/>
                  </a:lnTo>
                </a:path>
                <a:path extrusionOk="0" h="50800" w="31750">
                  <a:moveTo>
                    <a:pt x="0" y="37956"/>
                  </a:moveTo>
                  <a:lnTo>
                    <a:pt x="31631" y="37956"/>
                  </a:lnTo>
                </a:path>
                <a:path extrusionOk="0" h="50800" w="3175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noFill/>
            <a:ln cap="flat" cmpd="sng" w="9525">
              <a:solidFill>
                <a:srgbClr val="B2B2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454890" y="1814608"/>
              <a:ext cx="31635" cy="44283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454890" y="1868382"/>
              <a:ext cx="31750" cy="0"/>
            </a:xfrm>
            <a:custGeom>
              <a:rect b="b" l="l" r="r" t="t"/>
              <a:pathLst>
                <a:path extrusionOk="0" h="120000"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noFill/>
            <a:ln cap="flat" cmpd="sng" w="9525">
              <a:solidFill>
                <a:srgbClr val="B2B2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473868" y="174818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31"/>
          <p:cNvGrpSpPr/>
          <p:nvPr/>
        </p:nvGrpSpPr>
        <p:grpSpPr>
          <a:xfrm>
            <a:off x="296354" y="2526707"/>
            <a:ext cx="101600" cy="139700"/>
            <a:chOff x="397954" y="2585407"/>
            <a:chExt cx="101600" cy="139700"/>
          </a:xfrm>
        </p:grpSpPr>
        <p:sp>
          <p:nvSpPr>
            <p:cNvPr id="506" name="Google Shape;506;p31"/>
            <p:cNvSpPr/>
            <p:nvPr/>
          </p:nvSpPr>
          <p:spPr>
            <a:xfrm>
              <a:off x="397954" y="2585407"/>
              <a:ext cx="101219" cy="13917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397954" y="2585407"/>
              <a:ext cx="101600" cy="139700"/>
            </a:xfrm>
            <a:custGeom>
              <a:rect b="b" l="l" r="r" t="t"/>
              <a:pathLst>
                <a:path extrusionOk="0" h="139700" w="1016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410606" y="2604386"/>
              <a:ext cx="63500" cy="0"/>
            </a:xfrm>
            <a:custGeom>
              <a:rect b="b" l="l" r="r" t="t"/>
              <a:pathLst>
                <a:path extrusionOk="0" h="120000"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423259" y="2623364"/>
              <a:ext cx="50800" cy="12700"/>
            </a:xfrm>
            <a:custGeom>
              <a:rect b="b" l="l" r="r" t="t"/>
              <a:pathLst>
                <a:path extrusionOk="0" h="12700" w="50800">
                  <a:moveTo>
                    <a:pt x="0" y="0"/>
                  </a:moveTo>
                  <a:lnTo>
                    <a:pt x="50609" y="0"/>
                  </a:lnTo>
                </a:path>
                <a:path extrusionOk="0" h="12700" w="508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noFill/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410606" y="2654995"/>
              <a:ext cx="31750" cy="50800"/>
            </a:xfrm>
            <a:custGeom>
              <a:rect b="b" l="l" r="r" t="t"/>
              <a:pathLst>
                <a:path extrusionOk="0" h="50800" w="31750">
                  <a:moveTo>
                    <a:pt x="0" y="0"/>
                  </a:moveTo>
                  <a:lnTo>
                    <a:pt x="31631" y="0"/>
                  </a:lnTo>
                </a:path>
                <a:path extrusionOk="0" h="50800" w="31750">
                  <a:moveTo>
                    <a:pt x="0" y="12652"/>
                  </a:moveTo>
                  <a:lnTo>
                    <a:pt x="31631" y="12652"/>
                  </a:lnTo>
                </a:path>
                <a:path extrusionOk="0" h="50800" w="31750">
                  <a:moveTo>
                    <a:pt x="0" y="25304"/>
                  </a:moveTo>
                  <a:lnTo>
                    <a:pt x="31631" y="25304"/>
                  </a:lnTo>
                </a:path>
                <a:path extrusionOk="0" h="50800" w="31750">
                  <a:moveTo>
                    <a:pt x="0" y="37956"/>
                  </a:moveTo>
                  <a:lnTo>
                    <a:pt x="31631" y="37956"/>
                  </a:lnTo>
                </a:path>
                <a:path extrusionOk="0" h="50800" w="3175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noFill/>
            <a:ln cap="flat" cmpd="sng" w="9525">
              <a:solidFill>
                <a:srgbClr val="B2B2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454890" y="2651831"/>
              <a:ext cx="31635" cy="44283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454890" y="2705604"/>
              <a:ext cx="31750" cy="0"/>
            </a:xfrm>
            <a:custGeom>
              <a:rect b="b" l="l" r="r" t="t"/>
              <a:pathLst>
                <a:path extrusionOk="0" h="120000"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noFill/>
            <a:ln cap="flat" cmpd="sng" w="9525">
              <a:solidFill>
                <a:srgbClr val="B2B2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473868" y="258540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Google Shape;514;p31"/>
          <p:cNvGrpSpPr/>
          <p:nvPr/>
        </p:nvGrpSpPr>
        <p:grpSpPr>
          <a:xfrm>
            <a:off x="0" y="3334004"/>
            <a:ext cx="4608410" cy="122555"/>
            <a:chOff x="0" y="3334004"/>
            <a:chExt cx="4608410" cy="122555"/>
          </a:xfrm>
        </p:grpSpPr>
        <p:sp>
          <p:nvSpPr>
            <p:cNvPr id="515" name="Google Shape;515;p31"/>
            <p:cNvSpPr/>
            <p:nvPr/>
          </p:nvSpPr>
          <p:spPr>
            <a:xfrm>
              <a:off x="0" y="3334004"/>
              <a:ext cx="2304415" cy="122555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2303995" y="3334004"/>
              <a:ext cx="2304415" cy="122555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7" name="Google Shape;517;p31"/>
          <p:cNvSpPr txBox="1"/>
          <p:nvPr>
            <p:ph idx="11" type="ftr"/>
          </p:nvPr>
        </p:nvSpPr>
        <p:spPr>
          <a:xfrm>
            <a:off x="1779689" y="3345405"/>
            <a:ext cx="411480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Group No : 4</a:t>
            </a:r>
            <a:endParaRPr/>
          </a:p>
        </p:txBody>
      </p:sp>
      <p:sp>
        <p:nvSpPr>
          <p:cNvPr id="518" name="Google Shape;518;p31"/>
          <p:cNvSpPr txBox="1"/>
          <p:nvPr/>
        </p:nvSpPr>
        <p:spPr>
          <a:xfrm>
            <a:off x="2399296" y="3345405"/>
            <a:ext cx="2228215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lang="en-US" sz="500">
                <a:solidFill>
                  <a:schemeClr val="dk1"/>
                </a:solidFill>
              </a:rPr>
              <a:t>SOCIAL MEDIA APP &amp; AUTOMATION</a:t>
            </a:r>
            <a:endParaRPr sz="5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sz="500"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"/>
          <p:cNvSpPr/>
          <p:nvPr/>
        </p:nvSpPr>
        <p:spPr>
          <a:xfrm>
            <a:off x="0" y="0"/>
            <a:ext cx="4608004" cy="48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2"/>
          <p:cNvSpPr txBox="1"/>
          <p:nvPr/>
        </p:nvSpPr>
        <p:spPr>
          <a:xfrm>
            <a:off x="1725815" y="1042703"/>
            <a:ext cx="1121410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034" marR="0" rtl="0" algn="ctr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Query?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5" name="Google Shape;525;p32"/>
          <p:cNvGrpSpPr/>
          <p:nvPr/>
        </p:nvGrpSpPr>
        <p:grpSpPr>
          <a:xfrm>
            <a:off x="0" y="3334004"/>
            <a:ext cx="4608410" cy="122555"/>
            <a:chOff x="0" y="3334004"/>
            <a:chExt cx="4608410" cy="122555"/>
          </a:xfrm>
        </p:grpSpPr>
        <p:sp>
          <p:nvSpPr>
            <p:cNvPr id="526" name="Google Shape;526;p32"/>
            <p:cNvSpPr/>
            <p:nvPr/>
          </p:nvSpPr>
          <p:spPr>
            <a:xfrm>
              <a:off x="0" y="3334004"/>
              <a:ext cx="2304415" cy="122555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2303995" y="3334004"/>
              <a:ext cx="2304415" cy="122555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8" name="Google Shape;528;p32"/>
          <p:cNvSpPr txBox="1"/>
          <p:nvPr>
            <p:ph idx="11" type="ftr"/>
          </p:nvPr>
        </p:nvSpPr>
        <p:spPr>
          <a:xfrm>
            <a:off x="1779689" y="3345405"/>
            <a:ext cx="411480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Group No : 4</a:t>
            </a:r>
            <a:endParaRPr/>
          </a:p>
        </p:txBody>
      </p:sp>
      <p:sp>
        <p:nvSpPr>
          <p:cNvPr id="529" name="Google Shape;529;p32"/>
          <p:cNvSpPr txBox="1"/>
          <p:nvPr/>
        </p:nvSpPr>
        <p:spPr>
          <a:xfrm>
            <a:off x="2399296" y="3345405"/>
            <a:ext cx="2228215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lang="en-US" sz="500">
                <a:solidFill>
                  <a:schemeClr val="dk1"/>
                </a:solidFill>
              </a:rPr>
              <a:t>SOCIAL MEDIA APP &amp; AUTOMATION</a:t>
            </a:r>
            <a:endParaRPr sz="5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sz="50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/>
          <p:nvPr/>
        </p:nvSpPr>
        <p:spPr>
          <a:xfrm>
            <a:off x="0" y="0"/>
            <a:ext cx="4608004" cy="2954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 txBox="1"/>
          <p:nvPr>
            <p:ph type="title"/>
          </p:nvPr>
        </p:nvSpPr>
        <p:spPr>
          <a:xfrm>
            <a:off x="145948" y="0"/>
            <a:ext cx="9874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OUR TEAM</a:t>
            </a:r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318807" y="1005407"/>
            <a:ext cx="1657350" cy="175895"/>
          </a:xfrm>
          <a:custGeom>
            <a:rect b="b" l="l" r="r" t="t"/>
            <a:pathLst>
              <a:path extrusionOk="0" h="175894" w="1657350">
                <a:moveTo>
                  <a:pt x="1605991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635"/>
                </a:lnTo>
                <a:lnTo>
                  <a:pt x="1656791" y="175635"/>
                </a:lnTo>
                <a:lnTo>
                  <a:pt x="1656791" y="50800"/>
                </a:lnTo>
                <a:lnTo>
                  <a:pt x="1652783" y="31075"/>
                </a:lnTo>
                <a:lnTo>
                  <a:pt x="1641869" y="14922"/>
                </a:lnTo>
                <a:lnTo>
                  <a:pt x="1625716" y="4008"/>
                </a:lnTo>
                <a:lnTo>
                  <a:pt x="1605991" y="0"/>
                </a:lnTo>
                <a:close/>
              </a:path>
            </a:pathLst>
          </a:custGeom>
          <a:solidFill>
            <a:srgbClr val="0000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9"/>
          <p:cNvSpPr txBox="1"/>
          <p:nvPr/>
        </p:nvSpPr>
        <p:spPr>
          <a:xfrm>
            <a:off x="356908" y="997526"/>
            <a:ext cx="11620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 MEMBERS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9"/>
          <p:cNvGrpSpPr/>
          <p:nvPr/>
        </p:nvGrpSpPr>
        <p:grpSpPr>
          <a:xfrm>
            <a:off x="293695" y="1060504"/>
            <a:ext cx="1707579" cy="1596085"/>
            <a:chOff x="318807" y="1049617"/>
            <a:chExt cx="1707579" cy="1596085"/>
          </a:xfrm>
        </p:grpSpPr>
        <p:sp>
          <p:nvSpPr>
            <p:cNvPr id="140" name="Google Shape;140;p9"/>
            <p:cNvSpPr/>
            <p:nvPr/>
          </p:nvSpPr>
          <p:spPr>
            <a:xfrm>
              <a:off x="318808" y="1168387"/>
              <a:ext cx="1656803" cy="5060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369608" y="2544102"/>
              <a:ext cx="101600" cy="1016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420408" y="2531402"/>
              <a:ext cx="1605977" cy="1143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1975599" y="1049642"/>
              <a:ext cx="50787" cy="149445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318807" y="1212646"/>
              <a:ext cx="1657350" cy="1382395"/>
            </a:xfrm>
            <a:custGeom>
              <a:rect b="b" l="l" r="r" t="t"/>
              <a:pathLst>
                <a:path extrusionOk="0" h="1382395" w="1657350">
                  <a:moveTo>
                    <a:pt x="1656791" y="0"/>
                  </a:moveTo>
                  <a:lnTo>
                    <a:pt x="0" y="0"/>
                  </a:lnTo>
                  <a:lnTo>
                    <a:pt x="0" y="1331455"/>
                  </a:lnTo>
                  <a:lnTo>
                    <a:pt x="4008" y="1351180"/>
                  </a:lnTo>
                  <a:lnTo>
                    <a:pt x="14922" y="1367332"/>
                  </a:lnTo>
                  <a:lnTo>
                    <a:pt x="31075" y="1378247"/>
                  </a:lnTo>
                  <a:lnTo>
                    <a:pt x="50800" y="1382255"/>
                  </a:lnTo>
                  <a:lnTo>
                    <a:pt x="1605991" y="1382255"/>
                  </a:lnTo>
                  <a:lnTo>
                    <a:pt x="1625716" y="1378247"/>
                  </a:lnTo>
                  <a:lnTo>
                    <a:pt x="1641869" y="1367332"/>
                  </a:lnTo>
                  <a:lnTo>
                    <a:pt x="1652783" y="1351180"/>
                  </a:lnTo>
                  <a:lnTo>
                    <a:pt x="1656791" y="1331455"/>
                  </a:lnTo>
                  <a:lnTo>
                    <a:pt x="1656791" y="0"/>
                  </a:lnTo>
                  <a:close/>
                </a:path>
              </a:pathLst>
            </a:custGeom>
            <a:solidFill>
              <a:srgbClr val="E5E5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1975599" y="1087717"/>
              <a:ext cx="0" cy="1475740"/>
            </a:xfrm>
            <a:custGeom>
              <a:rect b="b" l="l" r="r" t="t"/>
              <a:pathLst>
                <a:path extrusionOk="0" h="1475739" w="120000">
                  <a:moveTo>
                    <a:pt x="0" y="147543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1975599" y="107501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1975599" y="106231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975599" y="1049617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431850" y="1242768"/>
              <a:ext cx="122748" cy="122748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9"/>
          <p:cNvSpPr txBox="1"/>
          <p:nvPr/>
        </p:nvSpPr>
        <p:spPr>
          <a:xfrm>
            <a:off x="462940" y="1244507"/>
            <a:ext cx="6096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431850" y="1584385"/>
            <a:ext cx="122748" cy="12274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462940" y="1586124"/>
            <a:ext cx="6096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431850" y="1926015"/>
            <a:ext cx="122748" cy="122748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462940" y="1927157"/>
            <a:ext cx="6096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431850" y="2267632"/>
            <a:ext cx="122748" cy="122748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462940" y="2269359"/>
            <a:ext cx="6096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609955" y="1181302"/>
            <a:ext cx="1202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323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Divya Peter (JEC17CS044)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23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Eljo Joy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23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(JEC17CS045)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Akash Kumar (JEC17CS012)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47955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Jackson James (JEC17CS052)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9"/>
          <p:cNvGrpSpPr/>
          <p:nvPr/>
        </p:nvGrpSpPr>
        <p:grpSpPr>
          <a:xfrm>
            <a:off x="2243594" y="1005407"/>
            <a:ext cx="2096402" cy="598552"/>
            <a:chOff x="2243594" y="1005407"/>
            <a:chExt cx="2096402" cy="598552"/>
          </a:xfrm>
        </p:grpSpPr>
        <p:sp>
          <p:nvSpPr>
            <p:cNvPr id="159" name="Google Shape;159;p9"/>
            <p:cNvSpPr/>
            <p:nvPr/>
          </p:nvSpPr>
          <p:spPr>
            <a:xfrm>
              <a:off x="2243594" y="1005407"/>
              <a:ext cx="2045970" cy="175895"/>
            </a:xfrm>
            <a:custGeom>
              <a:rect b="b" l="l" r="r" t="t"/>
              <a:pathLst>
                <a:path extrusionOk="0" h="175894" w="2045970">
                  <a:moveTo>
                    <a:pt x="199482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5635"/>
                  </a:lnTo>
                  <a:lnTo>
                    <a:pt x="2045627" y="175635"/>
                  </a:lnTo>
                  <a:lnTo>
                    <a:pt x="2045627" y="50800"/>
                  </a:lnTo>
                  <a:lnTo>
                    <a:pt x="2041619" y="31075"/>
                  </a:lnTo>
                  <a:lnTo>
                    <a:pt x="2030705" y="14922"/>
                  </a:lnTo>
                  <a:lnTo>
                    <a:pt x="2014552" y="4008"/>
                  </a:lnTo>
                  <a:lnTo>
                    <a:pt x="1994827" y="0"/>
                  </a:lnTo>
                  <a:close/>
                </a:path>
              </a:pathLst>
            </a:custGeom>
            <a:solidFill>
              <a:srgbClr val="00005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2243594" y="1168387"/>
              <a:ext cx="2045626" cy="50609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2294394" y="1502359"/>
              <a:ext cx="101600" cy="10160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2345195" y="1489659"/>
              <a:ext cx="1994801" cy="114300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4289221" y="1049642"/>
              <a:ext cx="50774" cy="452716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2243594" y="1212660"/>
              <a:ext cx="2045970" cy="340995"/>
            </a:xfrm>
            <a:custGeom>
              <a:rect b="b" l="l" r="r" t="t"/>
              <a:pathLst>
                <a:path extrusionOk="0" h="340994" w="2045970">
                  <a:moveTo>
                    <a:pt x="2045627" y="0"/>
                  </a:moveTo>
                  <a:lnTo>
                    <a:pt x="0" y="0"/>
                  </a:lnTo>
                  <a:lnTo>
                    <a:pt x="0" y="289698"/>
                  </a:lnTo>
                  <a:lnTo>
                    <a:pt x="4008" y="309423"/>
                  </a:lnTo>
                  <a:lnTo>
                    <a:pt x="14922" y="325576"/>
                  </a:lnTo>
                  <a:lnTo>
                    <a:pt x="31075" y="336490"/>
                  </a:lnTo>
                  <a:lnTo>
                    <a:pt x="50800" y="340498"/>
                  </a:lnTo>
                  <a:lnTo>
                    <a:pt x="1994827" y="340498"/>
                  </a:lnTo>
                  <a:lnTo>
                    <a:pt x="2014552" y="336490"/>
                  </a:lnTo>
                  <a:lnTo>
                    <a:pt x="2030705" y="325576"/>
                  </a:lnTo>
                  <a:lnTo>
                    <a:pt x="2041619" y="309423"/>
                  </a:lnTo>
                  <a:lnTo>
                    <a:pt x="2045627" y="289698"/>
                  </a:lnTo>
                  <a:lnTo>
                    <a:pt x="2045627" y="0"/>
                  </a:lnTo>
                  <a:close/>
                </a:path>
              </a:pathLst>
            </a:custGeom>
            <a:solidFill>
              <a:srgbClr val="E5E5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4289221" y="1087730"/>
              <a:ext cx="0" cy="433705"/>
            </a:xfrm>
            <a:custGeom>
              <a:rect b="b" l="l" r="r" t="t"/>
              <a:pathLst>
                <a:path extrusionOk="0" h="433705" w="120000">
                  <a:moveTo>
                    <a:pt x="0" y="43367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4289221" y="1075030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289221" y="1062330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289221" y="1049630"/>
              <a:ext cx="0" cy="12700"/>
            </a:xfrm>
            <a:custGeom>
              <a:rect b="b" l="l" r="r" t="t"/>
              <a:pathLst>
                <a:path extrusionOk="0" h="12700" w="1200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9"/>
          <p:cNvSpPr txBox="1"/>
          <p:nvPr/>
        </p:nvSpPr>
        <p:spPr>
          <a:xfrm>
            <a:off x="2281709" y="955830"/>
            <a:ext cx="1798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Guide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Mr. Shaiju Paul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2281775" y="1342950"/>
            <a:ext cx="17988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Assistant prof,Dept. of CSE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9"/>
          <p:cNvGrpSpPr/>
          <p:nvPr/>
        </p:nvGrpSpPr>
        <p:grpSpPr>
          <a:xfrm>
            <a:off x="0" y="3334004"/>
            <a:ext cx="4608423" cy="122555"/>
            <a:chOff x="0" y="3334004"/>
            <a:chExt cx="4608423" cy="122555"/>
          </a:xfrm>
        </p:grpSpPr>
        <p:sp>
          <p:nvSpPr>
            <p:cNvPr id="172" name="Google Shape;172;p9"/>
            <p:cNvSpPr/>
            <p:nvPr/>
          </p:nvSpPr>
          <p:spPr>
            <a:xfrm>
              <a:off x="0" y="3334004"/>
              <a:ext cx="2304415" cy="122555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04008" y="3334004"/>
              <a:ext cx="2304415" cy="122555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9"/>
          <p:cNvSpPr txBox="1"/>
          <p:nvPr>
            <p:ph idx="11" type="ftr"/>
          </p:nvPr>
        </p:nvSpPr>
        <p:spPr>
          <a:xfrm>
            <a:off x="1779689" y="3345405"/>
            <a:ext cx="411480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Group No : 4</a:t>
            </a:r>
            <a:endParaRPr/>
          </a:p>
        </p:txBody>
      </p:sp>
      <p:sp>
        <p:nvSpPr>
          <p:cNvPr id="175" name="Google Shape;175;p9"/>
          <p:cNvSpPr txBox="1"/>
          <p:nvPr/>
        </p:nvSpPr>
        <p:spPr>
          <a:xfrm>
            <a:off x="2399296" y="3345405"/>
            <a:ext cx="2228215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lang="en-US" sz="500">
                <a:solidFill>
                  <a:schemeClr val="dk1"/>
                </a:solidFill>
              </a:rPr>
              <a:t>SOCIAL MEDIA APP &amp; AUTOMATION</a:t>
            </a:r>
            <a:endParaRPr sz="5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sz="50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/>
          <p:nvPr/>
        </p:nvSpPr>
        <p:spPr>
          <a:xfrm>
            <a:off x="0" y="0"/>
            <a:ext cx="4608004" cy="2954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 txBox="1"/>
          <p:nvPr>
            <p:ph type="title"/>
          </p:nvPr>
        </p:nvSpPr>
        <p:spPr>
          <a:xfrm>
            <a:off x="145948" y="0"/>
            <a:ext cx="112839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grpSp>
        <p:nvGrpSpPr>
          <p:cNvPr id="182" name="Google Shape;182;p10"/>
          <p:cNvGrpSpPr/>
          <p:nvPr/>
        </p:nvGrpSpPr>
        <p:grpSpPr>
          <a:xfrm>
            <a:off x="0" y="3334004"/>
            <a:ext cx="4608410" cy="122555"/>
            <a:chOff x="0" y="3334004"/>
            <a:chExt cx="4608410" cy="122555"/>
          </a:xfrm>
        </p:grpSpPr>
        <p:sp>
          <p:nvSpPr>
            <p:cNvPr id="183" name="Google Shape;183;p10"/>
            <p:cNvSpPr/>
            <p:nvPr/>
          </p:nvSpPr>
          <p:spPr>
            <a:xfrm>
              <a:off x="0" y="3334004"/>
              <a:ext cx="2304415" cy="122555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303995" y="3334004"/>
              <a:ext cx="2304415" cy="122555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10"/>
          <p:cNvSpPr txBox="1"/>
          <p:nvPr>
            <p:ph idx="11" type="ftr"/>
          </p:nvPr>
        </p:nvSpPr>
        <p:spPr>
          <a:xfrm>
            <a:off x="1779689" y="3345405"/>
            <a:ext cx="411480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Group No4: 8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2399296" y="3345405"/>
            <a:ext cx="2228215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lang="en-US" sz="500">
                <a:solidFill>
                  <a:schemeClr val="dk1"/>
                </a:solidFill>
              </a:rPr>
              <a:t>SOCIAL MEDIA APP &amp; AUTOMATION</a:t>
            </a:r>
            <a:endParaRPr sz="5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sz="500"/>
          </a:p>
        </p:txBody>
      </p:sp>
      <p:sp>
        <p:nvSpPr>
          <p:cNvPr id="187" name="Google Shape;187;p10"/>
          <p:cNvSpPr txBox="1"/>
          <p:nvPr/>
        </p:nvSpPr>
        <p:spPr>
          <a:xfrm>
            <a:off x="569600" y="653738"/>
            <a:ext cx="3702900" cy="22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early 2000s, the primary purpose of mobile phones was to communicate by calling or texting an interlocutor</a:t>
            </a:r>
            <a:endParaRPr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Mobile phones have become tools that have changed our world, allowing users to entertain themselves learn, and search for information faster and more efficiently</a:t>
            </a:r>
            <a:endParaRPr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Our project is a platform for generating applications for educational institutions</a:t>
            </a:r>
            <a:endParaRPr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/>
          <p:nvPr/>
        </p:nvSpPr>
        <p:spPr>
          <a:xfrm>
            <a:off x="0" y="0"/>
            <a:ext cx="4608000" cy="295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1"/>
          <p:cNvSpPr txBox="1"/>
          <p:nvPr>
            <p:ph type="title"/>
          </p:nvPr>
        </p:nvSpPr>
        <p:spPr>
          <a:xfrm>
            <a:off x="145948" y="0"/>
            <a:ext cx="1128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Objective</a:t>
            </a:r>
            <a:endParaRPr/>
          </a:p>
        </p:txBody>
      </p:sp>
      <p:grpSp>
        <p:nvGrpSpPr>
          <p:cNvPr id="194" name="Google Shape;194;p11"/>
          <p:cNvGrpSpPr/>
          <p:nvPr/>
        </p:nvGrpSpPr>
        <p:grpSpPr>
          <a:xfrm>
            <a:off x="0" y="3334004"/>
            <a:ext cx="4608410" cy="122554"/>
            <a:chOff x="0" y="3334004"/>
            <a:chExt cx="4608410" cy="122554"/>
          </a:xfrm>
        </p:grpSpPr>
        <p:sp>
          <p:nvSpPr>
            <p:cNvPr id="195" name="Google Shape;195;p11"/>
            <p:cNvSpPr/>
            <p:nvPr/>
          </p:nvSpPr>
          <p:spPr>
            <a:xfrm>
              <a:off x="0" y="3334004"/>
              <a:ext cx="2304415" cy="122554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303995" y="3334004"/>
              <a:ext cx="2304415" cy="122554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11"/>
          <p:cNvSpPr txBox="1"/>
          <p:nvPr>
            <p:ph idx="11" type="ftr"/>
          </p:nvPr>
        </p:nvSpPr>
        <p:spPr>
          <a:xfrm>
            <a:off x="1779689" y="3345405"/>
            <a:ext cx="4116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Group No4: 8</a:t>
            </a:r>
            <a:endParaRPr/>
          </a:p>
        </p:txBody>
      </p:sp>
      <p:sp>
        <p:nvSpPr>
          <p:cNvPr id="198" name="Google Shape;198;p11"/>
          <p:cNvSpPr txBox="1"/>
          <p:nvPr/>
        </p:nvSpPr>
        <p:spPr>
          <a:xfrm>
            <a:off x="2399296" y="3345405"/>
            <a:ext cx="22281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lang="en-US" sz="500">
                <a:solidFill>
                  <a:schemeClr val="dk1"/>
                </a:solidFill>
              </a:rPr>
              <a:t>SOCIAL MEDIA APP &amp; AUTOMATION</a:t>
            </a:r>
            <a:endParaRPr sz="5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sz="500"/>
          </a:p>
        </p:txBody>
      </p:sp>
      <p:sp>
        <p:nvSpPr>
          <p:cNvPr id="199" name="Google Shape;199;p11"/>
          <p:cNvSpPr txBox="1"/>
          <p:nvPr/>
        </p:nvSpPr>
        <p:spPr>
          <a:xfrm>
            <a:off x="0" y="908450"/>
            <a:ext cx="443400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access the application easily to every colleges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•To reduce the time taken and the cost needed for creating a social media application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•Limited expense is needed for its maintenance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/>
          <p:nvPr/>
        </p:nvSpPr>
        <p:spPr>
          <a:xfrm>
            <a:off x="0" y="0"/>
            <a:ext cx="4608004" cy="447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2"/>
          <p:cNvSpPr txBox="1"/>
          <p:nvPr>
            <p:ph type="title"/>
          </p:nvPr>
        </p:nvSpPr>
        <p:spPr>
          <a:xfrm>
            <a:off x="128550" y="91628"/>
            <a:ext cx="4350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25">
            <a:noAutofit/>
          </a:bodyPr>
          <a:lstStyle/>
          <a:p>
            <a:pPr indent="0" lvl="0" marL="0" marR="5080" rtl="0" algn="l">
              <a:lnSpc>
                <a:spcPct val="1067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Literature Survey   Reference Paper-1</a:t>
            </a:r>
            <a:endParaRPr/>
          </a:p>
        </p:txBody>
      </p:sp>
      <p:grpSp>
        <p:nvGrpSpPr>
          <p:cNvPr id="206" name="Google Shape;206;p12"/>
          <p:cNvGrpSpPr/>
          <p:nvPr/>
        </p:nvGrpSpPr>
        <p:grpSpPr>
          <a:xfrm>
            <a:off x="422236" y="1188107"/>
            <a:ext cx="122748" cy="122748"/>
            <a:chOff x="422236" y="1188107"/>
            <a:chExt cx="122748" cy="122748"/>
          </a:xfrm>
        </p:grpSpPr>
        <p:sp>
          <p:nvSpPr>
            <p:cNvPr id="207" name="Google Shape;207;p12"/>
            <p:cNvSpPr/>
            <p:nvPr/>
          </p:nvSpPr>
          <p:spPr>
            <a:xfrm>
              <a:off x="422236" y="1188107"/>
              <a:ext cx="122748" cy="12274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2"/>
            <p:cNvSpPr txBox="1"/>
            <p:nvPr/>
          </p:nvSpPr>
          <p:spPr>
            <a:xfrm>
              <a:off x="453328" y="1189852"/>
              <a:ext cx="60900" cy="1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050">
              <a:no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-US" sz="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12"/>
          <p:cNvGrpSpPr/>
          <p:nvPr/>
        </p:nvGrpSpPr>
        <p:grpSpPr>
          <a:xfrm>
            <a:off x="422236" y="1713749"/>
            <a:ext cx="122748" cy="122748"/>
            <a:chOff x="422236" y="1529724"/>
            <a:chExt cx="122748" cy="122748"/>
          </a:xfrm>
        </p:grpSpPr>
        <p:sp>
          <p:nvSpPr>
            <p:cNvPr id="210" name="Google Shape;210;p12"/>
            <p:cNvSpPr/>
            <p:nvPr/>
          </p:nvSpPr>
          <p:spPr>
            <a:xfrm>
              <a:off x="422236" y="1529724"/>
              <a:ext cx="122748" cy="12274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2"/>
            <p:cNvSpPr txBox="1"/>
            <p:nvPr/>
          </p:nvSpPr>
          <p:spPr>
            <a:xfrm>
              <a:off x="453151" y="1540238"/>
              <a:ext cx="60900" cy="1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050">
              <a:no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-US" sz="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12"/>
          <p:cNvGrpSpPr/>
          <p:nvPr/>
        </p:nvGrpSpPr>
        <p:grpSpPr>
          <a:xfrm>
            <a:off x="0" y="3334004"/>
            <a:ext cx="4608410" cy="122555"/>
            <a:chOff x="0" y="3334004"/>
            <a:chExt cx="4608410" cy="122555"/>
          </a:xfrm>
        </p:grpSpPr>
        <p:sp>
          <p:nvSpPr>
            <p:cNvPr id="213" name="Google Shape;213;p12"/>
            <p:cNvSpPr/>
            <p:nvPr/>
          </p:nvSpPr>
          <p:spPr>
            <a:xfrm>
              <a:off x="0" y="3334004"/>
              <a:ext cx="2304415" cy="122555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2303995" y="3334004"/>
              <a:ext cx="2304415" cy="122555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12"/>
          <p:cNvSpPr txBox="1"/>
          <p:nvPr>
            <p:ph idx="11" type="ftr"/>
          </p:nvPr>
        </p:nvSpPr>
        <p:spPr>
          <a:xfrm>
            <a:off x="1779689" y="3345405"/>
            <a:ext cx="4116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Group NO : 4</a:t>
            </a:r>
            <a:endParaRPr/>
          </a:p>
        </p:txBody>
      </p:sp>
      <p:sp>
        <p:nvSpPr>
          <p:cNvPr id="216" name="Google Shape;216;p12"/>
          <p:cNvSpPr txBox="1"/>
          <p:nvPr/>
        </p:nvSpPr>
        <p:spPr>
          <a:xfrm>
            <a:off x="2399296" y="3345405"/>
            <a:ext cx="2228215" cy="105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lang="en-US" sz="500">
                <a:solidFill>
                  <a:schemeClr val="dk1"/>
                </a:solidFill>
              </a:rPr>
              <a:t>SOCIAL MEDIA APP &amp; AUTOMATION</a:t>
            </a:r>
            <a:endParaRPr sz="5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sz="500"/>
          </a:p>
        </p:txBody>
      </p:sp>
      <p:sp>
        <p:nvSpPr>
          <p:cNvPr id="217" name="Google Shape;217;p12"/>
          <p:cNvSpPr txBox="1"/>
          <p:nvPr/>
        </p:nvSpPr>
        <p:spPr>
          <a:xfrm>
            <a:off x="642625" y="1086175"/>
            <a:ext cx="38379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2"/>
          <p:cNvSpPr txBox="1"/>
          <p:nvPr/>
        </p:nvSpPr>
        <p:spPr>
          <a:xfrm>
            <a:off x="1658275" y="1404500"/>
            <a:ext cx="37029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2"/>
          <p:cNvSpPr txBox="1"/>
          <p:nvPr/>
        </p:nvSpPr>
        <p:spPr>
          <a:xfrm>
            <a:off x="601050" y="1043900"/>
            <a:ext cx="3878400" cy="18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Many mobile apps today support interactions between their users and/or the provider within the app.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Simulating interacting users of a social app is proposed and evaluated by implementing it in a prototype load testing tool and using it to test a backend of new real-world social app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Adaptability to test different OSN backends needs to be demonstrated by evaluating the tool in various scenarios, in lab tests as well as in practice. </a:t>
            </a:r>
            <a:endParaRPr sz="1100"/>
          </a:p>
        </p:txBody>
      </p:sp>
      <p:sp>
        <p:nvSpPr>
          <p:cNvPr id="220" name="Google Shape;220;p12"/>
          <p:cNvSpPr txBox="1"/>
          <p:nvPr/>
        </p:nvSpPr>
        <p:spPr>
          <a:xfrm>
            <a:off x="252325" y="461350"/>
            <a:ext cx="37029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 u="sng">
                <a:solidFill>
                  <a:srgbClr val="FF0000"/>
                </a:solidFill>
              </a:rPr>
              <a:t>Simulating User Interactions: A Model and Tool for Semi-realistic Load Testing of Social App Backend Web Services</a:t>
            </a:r>
            <a:endParaRPr i="1" sz="900" u="sng">
              <a:solidFill>
                <a:srgbClr val="FF0000"/>
              </a:solidFill>
            </a:endParaRPr>
          </a:p>
        </p:txBody>
      </p:sp>
      <p:grpSp>
        <p:nvGrpSpPr>
          <p:cNvPr id="221" name="Google Shape;221;p12"/>
          <p:cNvGrpSpPr/>
          <p:nvPr/>
        </p:nvGrpSpPr>
        <p:grpSpPr>
          <a:xfrm>
            <a:off x="422261" y="2373566"/>
            <a:ext cx="122700" cy="122700"/>
            <a:chOff x="422236" y="1871341"/>
            <a:chExt cx="122700" cy="122700"/>
          </a:xfrm>
        </p:grpSpPr>
        <p:sp>
          <p:nvSpPr>
            <p:cNvPr id="222" name="Google Shape;222;p12"/>
            <p:cNvSpPr/>
            <p:nvPr/>
          </p:nvSpPr>
          <p:spPr>
            <a:xfrm>
              <a:off x="422236" y="1871341"/>
              <a:ext cx="122700" cy="1227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2"/>
            <p:cNvSpPr txBox="1"/>
            <p:nvPr/>
          </p:nvSpPr>
          <p:spPr>
            <a:xfrm>
              <a:off x="453326" y="1872496"/>
              <a:ext cx="60900" cy="1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050">
              <a:no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en-US" sz="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/>
          <p:nvPr/>
        </p:nvSpPr>
        <p:spPr>
          <a:xfrm>
            <a:off x="0" y="0"/>
            <a:ext cx="4608000" cy="447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3"/>
          <p:cNvSpPr/>
          <p:nvPr/>
        </p:nvSpPr>
        <p:spPr>
          <a:xfrm>
            <a:off x="248126" y="1370962"/>
            <a:ext cx="118200" cy="141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3"/>
          <p:cNvSpPr txBox="1"/>
          <p:nvPr/>
        </p:nvSpPr>
        <p:spPr>
          <a:xfrm>
            <a:off x="277764" y="1395349"/>
            <a:ext cx="1182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3"/>
          <p:cNvSpPr/>
          <p:nvPr/>
        </p:nvSpPr>
        <p:spPr>
          <a:xfrm>
            <a:off x="262943" y="1819703"/>
            <a:ext cx="118200" cy="141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3"/>
          <p:cNvSpPr txBox="1"/>
          <p:nvPr/>
        </p:nvSpPr>
        <p:spPr>
          <a:xfrm>
            <a:off x="292898" y="1821711"/>
            <a:ext cx="585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3"/>
          <p:cNvSpPr/>
          <p:nvPr/>
        </p:nvSpPr>
        <p:spPr>
          <a:xfrm>
            <a:off x="263143" y="2436493"/>
            <a:ext cx="118200" cy="141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293098" y="2437827"/>
            <a:ext cx="585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"/>
          <p:cNvSpPr/>
          <p:nvPr/>
        </p:nvSpPr>
        <p:spPr>
          <a:xfrm>
            <a:off x="262943" y="2885254"/>
            <a:ext cx="118200" cy="141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292898" y="2887263"/>
            <a:ext cx="585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13"/>
          <p:cNvGrpSpPr/>
          <p:nvPr/>
        </p:nvGrpSpPr>
        <p:grpSpPr>
          <a:xfrm>
            <a:off x="0" y="3334004"/>
            <a:ext cx="4608410" cy="122554"/>
            <a:chOff x="0" y="3334004"/>
            <a:chExt cx="4608410" cy="122554"/>
          </a:xfrm>
        </p:grpSpPr>
        <p:sp>
          <p:nvSpPr>
            <p:cNvPr id="238" name="Google Shape;238;p13"/>
            <p:cNvSpPr/>
            <p:nvPr/>
          </p:nvSpPr>
          <p:spPr>
            <a:xfrm>
              <a:off x="0" y="3334004"/>
              <a:ext cx="2304415" cy="122554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2303995" y="3334004"/>
              <a:ext cx="2304415" cy="122554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13"/>
          <p:cNvSpPr txBox="1"/>
          <p:nvPr>
            <p:ph idx="11" type="ftr"/>
          </p:nvPr>
        </p:nvSpPr>
        <p:spPr>
          <a:xfrm>
            <a:off x="1779689" y="3345405"/>
            <a:ext cx="4116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Group No : 4</a:t>
            </a:r>
            <a:endParaRPr/>
          </a:p>
        </p:txBody>
      </p:sp>
      <p:sp>
        <p:nvSpPr>
          <p:cNvPr id="241" name="Google Shape;241;p13"/>
          <p:cNvSpPr txBox="1"/>
          <p:nvPr/>
        </p:nvSpPr>
        <p:spPr>
          <a:xfrm>
            <a:off x="2399296" y="3345405"/>
            <a:ext cx="22281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lang="en-US" sz="500">
                <a:solidFill>
                  <a:schemeClr val="dk1"/>
                </a:solidFill>
              </a:rPr>
              <a:t>SOCIAL MEDIA APP &amp; AUTOMATION</a:t>
            </a:r>
            <a:endParaRPr sz="5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sz="500"/>
          </a:p>
        </p:txBody>
      </p:sp>
      <p:sp>
        <p:nvSpPr>
          <p:cNvPr id="242" name="Google Shape;242;p13"/>
          <p:cNvSpPr txBox="1"/>
          <p:nvPr/>
        </p:nvSpPr>
        <p:spPr>
          <a:xfrm>
            <a:off x="433850" y="953625"/>
            <a:ext cx="3837900" cy="20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/>
              <a:t>The aims of this research article are to: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/>
              <a:t>Highlight a low-cost methodology that clinicians without technical knowledge could use to develop educational apps.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/>
              <a:t> 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/>
              <a:t>Illustrate how limitations pertaining to dissemination could be addressed. As the apps are not in the respective app stores, it might be hard for dissemination of the apps as well. 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/>
              <a:t>There are various online Web-based mobile phone app builders such as Conduit Mobile and IbuildApp.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/>
              <a:t>Users could access the application via a Web-link. 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243" name="Google Shape;243;p13"/>
          <p:cNvSpPr txBox="1"/>
          <p:nvPr/>
        </p:nvSpPr>
        <p:spPr>
          <a:xfrm>
            <a:off x="134050" y="5775"/>
            <a:ext cx="37029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l">
              <a:lnSpc>
                <a:spcPct val="106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Literature Survey   Reference Paper-2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4" name="Google Shape;244;p13"/>
          <p:cNvSpPr txBox="1"/>
          <p:nvPr/>
        </p:nvSpPr>
        <p:spPr>
          <a:xfrm>
            <a:off x="293000" y="474838"/>
            <a:ext cx="370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 u="sng">
                <a:solidFill>
                  <a:srgbClr val="FF0000"/>
                </a:solidFill>
              </a:rPr>
              <a:t>Application of Low-Cost Methodologies for Mobile Phone App Development</a:t>
            </a:r>
            <a:endParaRPr i="1" sz="1100" u="sng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/>
          <p:nvPr/>
        </p:nvSpPr>
        <p:spPr>
          <a:xfrm>
            <a:off x="0" y="0"/>
            <a:ext cx="4608000" cy="447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4"/>
          <p:cNvSpPr/>
          <p:nvPr/>
        </p:nvSpPr>
        <p:spPr>
          <a:xfrm>
            <a:off x="422236" y="1188107"/>
            <a:ext cx="122700" cy="122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4"/>
          <p:cNvSpPr txBox="1"/>
          <p:nvPr/>
        </p:nvSpPr>
        <p:spPr>
          <a:xfrm>
            <a:off x="453326" y="1189846"/>
            <a:ext cx="609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4"/>
          <p:cNvSpPr/>
          <p:nvPr/>
        </p:nvSpPr>
        <p:spPr>
          <a:xfrm>
            <a:off x="422236" y="1529724"/>
            <a:ext cx="122700" cy="122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4"/>
          <p:cNvSpPr txBox="1"/>
          <p:nvPr/>
        </p:nvSpPr>
        <p:spPr>
          <a:xfrm>
            <a:off x="453326" y="1531463"/>
            <a:ext cx="609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4"/>
          <p:cNvSpPr/>
          <p:nvPr/>
        </p:nvSpPr>
        <p:spPr>
          <a:xfrm>
            <a:off x="422236" y="1871341"/>
            <a:ext cx="122700" cy="1227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4"/>
          <p:cNvSpPr txBox="1"/>
          <p:nvPr/>
        </p:nvSpPr>
        <p:spPr>
          <a:xfrm>
            <a:off x="453326" y="1871346"/>
            <a:ext cx="609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4"/>
          <p:cNvSpPr/>
          <p:nvPr/>
        </p:nvSpPr>
        <p:spPr>
          <a:xfrm>
            <a:off x="422436" y="2212980"/>
            <a:ext cx="122700" cy="1227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453325" y="2272272"/>
            <a:ext cx="60900" cy="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14"/>
          <p:cNvGrpSpPr/>
          <p:nvPr/>
        </p:nvGrpSpPr>
        <p:grpSpPr>
          <a:xfrm>
            <a:off x="0" y="3334004"/>
            <a:ext cx="4608410" cy="122554"/>
            <a:chOff x="0" y="3334004"/>
            <a:chExt cx="4608410" cy="122554"/>
          </a:xfrm>
        </p:grpSpPr>
        <p:sp>
          <p:nvSpPr>
            <p:cNvPr id="259" name="Google Shape;259;p14"/>
            <p:cNvSpPr/>
            <p:nvPr/>
          </p:nvSpPr>
          <p:spPr>
            <a:xfrm>
              <a:off x="0" y="3334004"/>
              <a:ext cx="2304415" cy="122554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303995" y="3334004"/>
              <a:ext cx="2304415" cy="122554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4"/>
          <p:cNvSpPr txBox="1"/>
          <p:nvPr>
            <p:ph idx="11" type="ftr"/>
          </p:nvPr>
        </p:nvSpPr>
        <p:spPr>
          <a:xfrm>
            <a:off x="1779689" y="3345405"/>
            <a:ext cx="4116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Group No : 4</a:t>
            </a:r>
            <a:endParaRPr/>
          </a:p>
        </p:txBody>
      </p:sp>
      <p:sp>
        <p:nvSpPr>
          <p:cNvPr id="262" name="Google Shape;262;p14"/>
          <p:cNvSpPr txBox="1"/>
          <p:nvPr/>
        </p:nvSpPr>
        <p:spPr>
          <a:xfrm>
            <a:off x="2399296" y="3345405"/>
            <a:ext cx="22281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lang="en-US" sz="500">
                <a:solidFill>
                  <a:schemeClr val="dk1"/>
                </a:solidFill>
              </a:rPr>
              <a:t>SOCIAL MEDIA APP &amp; AUTOMATION</a:t>
            </a:r>
            <a:endParaRPr sz="5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sz="500"/>
          </a:p>
        </p:txBody>
      </p:sp>
      <p:sp>
        <p:nvSpPr>
          <p:cNvPr id="263" name="Google Shape;263;p14"/>
          <p:cNvSpPr txBox="1"/>
          <p:nvPr/>
        </p:nvSpPr>
        <p:spPr>
          <a:xfrm>
            <a:off x="642625" y="1081775"/>
            <a:ext cx="3837900" cy="20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/>
              <a:t>Energy efficiency is a growing area of concern for mobile developers.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/>
              <a:t>React Native and flutter are leading platform in mobile application development.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/>
              <a:t>Measuring overall energy use between both platform is necessary to make the right choice.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/>
              <a:t>Comparison can be done between energy use of the React Native and Flutter frameworks while performing User Interface tasks to the native Android API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264" name="Google Shape;264;p14"/>
          <p:cNvSpPr txBox="1"/>
          <p:nvPr/>
        </p:nvSpPr>
        <p:spPr>
          <a:xfrm>
            <a:off x="194675" y="5775"/>
            <a:ext cx="37029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l">
              <a:lnSpc>
                <a:spcPct val="106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Literature Survey   Reference Paper-3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5" name="Google Shape;265;p14"/>
          <p:cNvSpPr txBox="1"/>
          <p:nvPr/>
        </p:nvSpPr>
        <p:spPr>
          <a:xfrm>
            <a:off x="330050" y="502938"/>
            <a:ext cx="370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 u="sng">
                <a:solidFill>
                  <a:srgbClr val="FF0000"/>
                </a:solidFill>
              </a:rPr>
              <a:t>An Empirical Evaluation of the User Interface Energy Consumption of React Native and Flutter</a:t>
            </a:r>
            <a:endParaRPr i="1" sz="1100" u="sng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/>
          <p:nvPr/>
        </p:nvSpPr>
        <p:spPr>
          <a:xfrm>
            <a:off x="0" y="0"/>
            <a:ext cx="4608000" cy="447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422236" y="1188107"/>
            <a:ext cx="122700" cy="122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5"/>
          <p:cNvSpPr txBox="1"/>
          <p:nvPr/>
        </p:nvSpPr>
        <p:spPr>
          <a:xfrm>
            <a:off x="453326" y="1189846"/>
            <a:ext cx="609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5"/>
          <p:cNvSpPr/>
          <p:nvPr/>
        </p:nvSpPr>
        <p:spPr>
          <a:xfrm>
            <a:off x="422236" y="1724249"/>
            <a:ext cx="122700" cy="122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5"/>
          <p:cNvSpPr txBox="1"/>
          <p:nvPr/>
        </p:nvSpPr>
        <p:spPr>
          <a:xfrm>
            <a:off x="422226" y="1734738"/>
            <a:ext cx="60900" cy="1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15"/>
          <p:cNvGrpSpPr/>
          <p:nvPr/>
        </p:nvGrpSpPr>
        <p:grpSpPr>
          <a:xfrm>
            <a:off x="0" y="3334004"/>
            <a:ext cx="4608410" cy="122554"/>
            <a:chOff x="0" y="3334004"/>
            <a:chExt cx="4608410" cy="122554"/>
          </a:xfrm>
        </p:grpSpPr>
        <p:sp>
          <p:nvSpPr>
            <p:cNvPr id="276" name="Google Shape;276;p15"/>
            <p:cNvSpPr/>
            <p:nvPr/>
          </p:nvSpPr>
          <p:spPr>
            <a:xfrm>
              <a:off x="0" y="3334004"/>
              <a:ext cx="2304415" cy="122554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2303995" y="3334004"/>
              <a:ext cx="2304415" cy="122554"/>
            </a:xfrm>
            <a:custGeom>
              <a:rect b="b" l="l" r="r" t="t"/>
              <a:pathLst>
                <a:path extrusionOk="0" h="122554" w="2304415">
                  <a:moveTo>
                    <a:pt x="2303995" y="0"/>
                  </a:moveTo>
                  <a:lnTo>
                    <a:pt x="0" y="0"/>
                  </a:lnTo>
                  <a:lnTo>
                    <a:pt x="0" y="121996"/>
                  </a:lnTo>
                  <a:lnTo>
                    <a:pt x="2303995" y="12199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15"/>
          <p:cNvSpPr txBox="1"/>
          <p:nvPr>
            <p:ph idx="11" type="ftr"/>
          </p:nvPr>
        </p:nvSpPr>
        <p:spPr>
          <a:xfrm>
            <a:off x="1779689" y="3345405"/>
            <a:ext cx="4116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Group No : 4</a:t>
            </a:r>
            <a:endParaRPr/>
          </a:p>
        </p:txBody>
      </p:sp>
      <p:sp>
        <p:nvSpPr>
          <p:cNvPr id="279" name="Google Shape;279;p15"/>
          <p:cNvSpPr txBox="1"/>
          <p:nvPr/>
        </p:nvSpPr>
        <p:spPr>
          <a:xfrm>
            <a:off x="2399296" y="3345405"/>
            <a:ext cx="2228100" cy="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lang="en-US" sz="500">
                <a:solidFill>
                  <a:schemeClr val="dk1"/>
                </a:solidFill>
              </a:rPr>
              <a:t>SOCIAL MEDIA APP &amp; AUTOMATION</a:t>
            </a:r>
            <a:endParaRPr sz="5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sz="500"/>
          </a:p>
        </p:txBody>
      </p:sp>
      <p:sp>
        <p:nvSpPr>
          <p:cNvPr id="280" name="Google Shape;280;p15"/>
          <p:cNvSpPr txBox="1"/>
          <p:nvPr/>
        </p:nvSpPr>
        <p:spPr>
          <a:xfrm>
            <a:off x="620975" y="1021300"/>
            <a:ext cx="3837900" cy="19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/>
              <a:t> Hybrid platform mobile applications help in cost cutting and saving time as well as providing components for easier development of applications.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The aims of this research article are to:</a:t>
            </a:r>
            <a:endParaRPr sz="11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to help developers make the right choice in order to build an application</a:t>
            </a:r>
            <a:endParaRPr sz="11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to give vital information about hybrid platform mobile application approaches</a:t>
            </a:r>
            <a:endParaRPr sz="11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advantages and disadvantages </a:t>
            </a:r>
            <a:r>
              <a:rPr lang="en-US" sz="1100">
                <a:solidFill>
                  <a:schemeClr val="dk1"/>
                </a:solidFill>
              </a:rPr>
              <a:t>hybrid platform mobile application </a:t>
            </a:r>
            <a:r>
              <a:rPr lang="en-US" sz="1100"/>
              <a:t> .</a:t>
            </a:r>
            <a:endParaRPr sz="1100"/>
          </a:p>
        </p:txBody>
      </p:sp>
      <p:sp>
        <p:nvSpPr>
          <p:cNvPr id="281" name="Google Shape;281;p15"/>
          <p:cNvSpPr txBox="1"/>
          <p:nvPr/>
        </p:nvSpPr>
        <p:spPr>
          <a:xfrm>
            <a:off x="230700" y="15300"/>
            <a:ext cx="37029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l">
              <a:lnSpc>
                <a:spcPct val="106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Literature Survey   Reference Paper-4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2" name="Google Shape;282;p15"/>
          <p:cNvSpPr txBox="1"/>
          <p:nvPr/>
        </p:nvSpPr>
        <p:spPr>
          <a:xfrm>
            <a:off x="330050" y="502938"/>
            <a:ext cx="370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 u="sng">
                <a:solidFill>
                  <a:srgbClr val="FF0000"/>
                </a:solidFill>
              </a:rPr>
              <a:t>An Introduction to Hybrid Platform Mobile Application Development</a:t>
            </a:r>
            <a:endParaRPr i="1" sz="1100" u="sng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