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  <p:sldMasterId id="2147484069" r:id="rId2"/>
    <p:sldMasterId id="2147484081" r:id="rId3"/>
    <p:sldMasterId id="2147484141" r:id="rId4"/>
  </p:sldMasterIdLst>
  <p:notesMasterIdLst>
    <p:notesMasterId r:id="rId45"/>
  </p:notesMasterIdLst>
  <p:sldIdLst>
    <p:sldId id="256" r:id="rId5"/>
    <p:sldId id="362" r:id="rId6"/>
    <p:sldId id="399" r:id="rId7"/>
    <p:sldId id="444" r:id="rId8"/>
    <p:sldId id="445" r:id="rId9"/>
    <p:sldId id="443" r:id="rId10"/>
    <p:sldId id="400" r:id="rId11"/>
    <p:sldId id="401" r:id="rId12"/>
    <p:sldId id="402" r:id="rId13"/>
    <p:sldId id="403" r:id="rId14"/>
    <p:sldId id="404" r:id="rId15"/>
    <p:sldId id="407" r:id="rId16"/>
    <p:sldId id="408" r:id="rId17"/>
    <p:sldId id="412" r:id="rId18"/>
    <p:sldId id="409" r:id="rId19"/>
    <p:sldId id="410" r:id="rId20"/>
    <p:sldId id="411" r:id="rId21"/>
    <p:sldId id="424" r:id="rId22"/>
    <p:sldId id="413" r:id="rId23"/>
    <p:sldId id="426" r:id="rId24"/>
    <p:sldId id="427" r:id="rId25"/>
    <p:sldId id="428" r:id="rId26"/>
    <p:sldId id="429" r:id="rId27"/>
    <p:sldId id="431" r:id="rId28"/>
    <p:sldId id="430" r:id="rId29"/>
    <p:sldId id="425" r:id="rId30"/>
    <p:sldId id="420" r:id="rId31"/>
    <p:sldId id="421" r:id="rId32"/>
    <p:sldId id="442" r:id="rId33"/>
    <p:sldId id="423" r:id="rId34"/>
    <p:sldId id="433" r:id="rId35"/>
    <p:sldId id="432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398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 autoAdjust="0"/>
    <p:restoredTop sz="94580" autoAdjust="0"/>
  </p:normalViewPr>
  <p:slideViewPr>
    <p:cSldViewPr>
      <p:cViewPr>
        <p:scale>
          <a:sx n="70" d="100"/>
          <a:sy n="70" d="100"/>
        </p:scale>
        <p:origin x="-115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011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8F79-AE45-47E2-BCB9-E07D19956A54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56AE2-811A-4C2B-A93C-01B34D295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88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285720" y="142852"/>
            <a:ext cx="8572560" cy="4857784"/>
          </a:xfrm>
          <a:prstGeom prst="roundRect">
            <a:avLst>
              <a:gd name="adj" fmla="val 2353"/>
            </a:avLst>
          </a:prstGeom>
          <a:gradFill>
            <a:gsLst>
              <a:gs pos="0">
                <a:schemeClr val="bg2"/>
              </a:gs>
              <a:gs pos="35000">
                <a:schemeClr val="bg2">
                  <a:lumMod val="90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500" y="2928934"/>
            <a:ext cx="8001000" cy="1470025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5000636"/>
            <a:ext cx="8401080" cy="107157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1" name="Oval 55"/>
          <p:cNvSpPr>
            <a:spLocks noChangeArrowheads="1"/>
          </p:cNvSpPr>
          <p:nvPr/>
        </p:nvSpPr>
        <p:spPr bwMode="auto">
          <a:xfrm>
            <a:off x="5638800" y="54102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69" name="Oval 53"/>
          <p:cNvSpPr>
            <a:spLocks noChangeArrowheads="1"/>
          </p:cNvSpPr>
          <p:nvPr/>
        </p:nvSpPr>
        <p:spPr bwMode="auto">
          <a:xfrm>
            <a:off x="3352800" y="34290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4572000" y="36576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64" name="Oval 48"/>
          <p:cNvSpPr>
            <a:spLocks noChangeArrowheads="1"/>
          </p:cNvSpPr>
          <p:nvPr/>
        </p:nvSpPr>
        <p:spPr bwMode="auto">
          <a:xfrm>
            <a:off x="4419600" y="35052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66" name="Oval 50"/>
          <p:cNvSpPr>
            <a:spLocks noChangeArrowheads="1"/>
          </p:cNvSpPr>
          <p:nvPr/>
        </p:nvSpPr>
        <p:spPr bwMode="auto">
          <a:xfrm>
            <a:off x="5791200" y="33528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57" name="Oval 41"/>
          <p:cNvSpPr>
            <a:spLocks noChangeArrowheads="1"/>
          </p:cNvSpPr>
          <p:nvPr/>
        </p:nvSpPr>
        <p:spPr bwMode="auto">
          <a:xfrm>
            <a:off x="4419600" y="19812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1524000" y="15240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76400" y="16764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1981200" y="19812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2133600" y="21336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1447800" y="3124200"/>
            <a:ext cx="990600" cy="12192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 algn="ctr"/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 algn="ctr">
            <a:solidFill>
              <a:srgbClr val="000080"/>
            </a:solidFill>
          </a:ln>
        </p:spPr>
        <p:txBody>
          <a:bodyPr anchor="ctr"/>
          <a:lstStyle>
            <a:lvl1pPr marL="0" indent="0" algn="ctr">
              <a:spcBef>
                <a:spcPct val="0"/>
              </a:spcBef>
              <a:buFontTx/>
              <a:buNone/>
              <a:defRPr sz="44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152400" y="1524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304800" y="3048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457200" y="4572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762000" y="7620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1066800" y="10668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>
            <a:off x="1371600" y="13716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828800" y="18288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1752600" y="8382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1905000" y="9906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46" name="Oval 30"/>
          <p:cNvSpPr>
            <a:spLocks noChangeArrowheads="1"/>
          </p:cNvSpPr>
          <p:nvPr/>
        </p:nvSpPr>
        <p:spPr bwMode="auto">
          <a:xfrm>
            <a:off x="2743200" y="3048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47" name="Oval 31"/>
          <p:cNvSpPr>
            <a:spLocks noChangeArrowheads="1"/>
          </p:cNvSpPr>
          <p:nvPr/>
        </p:nvSpPr>
        <p:spPr bwMode="auto">
          <a:xfrm>
            <a:off x="2895600" y="4572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49" name="Oval 33"/>
          <p:cNvSpPr>
            <a:spLocks noChangeArrowheads="1"/>
          </p:cNvSpPr>
          <p:nvPr/>
        </p:nvSpPr>
        <p:spPr bwMode="auto">
          <a:xfrm>
            <a:off x="3200400" y="7620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50" name="Oval 34"/>
          <p:cNvSpPr>
            <a:spLocks noChangeArrowheads="1"/>
          </p:cNvSpPr>
          <p:nvPr/>
        </p:nvSpPr>
        <p:spPr bwMode="auto">
          <a:xfrm>
            <a:off x="3352800" y="9144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52" name="Oval 36"/>
          <p:cNvSpPr>
            <a:spLocks noChangeArrowheads="1"/>
          </p:cNvSpPr>
          <p:nvPr/>
        </p:nvSpPr>
        <p:spPr bwMode="auto">
          <a:xfrm>
            <a:off x="3657600" y="12192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53" name="Oval 37"/>
          <p:cNvSpPr>
            <a:spLocks noChangeArrowheads="1"/>
          </p:cNvSpPr>
          <p:nvPr/>
        </p:nvSpPr>
        <p:spPr bwMode="auto">
          <a:xfrm>
            <a:off x="3810000" y="13716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54" name="Oval 38"/>
          <p:cNvSpPr>
            <a:spLocks noChangeArrowheads="1"/>
          </p:cNvSpPr>
          <p:nvPr/>
        </p:nvSpPr>
        <p:spPr bwMode="auto">
          <a:xfrm>
            <a:off x="3962400" y="15240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72" name="Oval 56"/>
          <p:cNvSpPr>
            <a:spLocks noChangeArrowheads="1"/>
          </p:cNvSpPr>
          <p:nvPr/>
        </p:nvSpPr>
        <p:spPr bwMode="auto">
          <a:xfrm>
            <a:off x="5943600" y="57150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74" name="Oval 58"/>
          <p:cNvSpPr>
            <a:spLocks noChangeArrowheads="1"/>
          </p:cNvSpPr>
          <p:nvPr/>
        </p:nvSpPr>
        <p:spPr bwMode="auto">
          <a:xfrm>
            <a:off x="6324600" y="60960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75" name="Oval 59"/>
          <p:cNvSpPr>
            <a:spLocks noChangeArrowheads="1"/>
          </p:cNvSpPr>
          <p:nvPr/>
        </p:nvSpPr>
        <p:spPr bwMode="auto">
          <a:xfrm>
            <a:off x="6629400" y="64008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76" name="Oval 60"/>
          <p:cNvSpPr>
            <a:spLocks noChangeArrowheads="1"/>
          </p:cNvSpPr>
          <p:nvPr/>
        </p:nvSpPr>
        <p:spPr bwMode="auto">
          <a:xfrm>
            <a:off x="8534400" y="0"/>
            <a:ext cx="6096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77" name="Oval 61"/>
          <p:cNvSpPr>
            <a:spLocks noChangeArrowheads="1"/>
          </p:cNvSpPr>
          <p:nvPr/>
        </p:nvSpPr>
        <p:spPr bwMode="auto">
          <a:xfrm>
            <a:off x="8534400" y="990600"/>
            <a:ext cx="6096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78" name="Oval 62"/>
          <p:cNvSpPr>
            <a:spLocks noChangeArrowheads="1"/>
          </p:cNvSpPr>
          <p:nvPr/>
        </p:nvSpPr>
        <p:spPr bwMode="auto">
          <a:xfrm>
            <a:off x="8534400" y="1981200"/>
            <a:ext cx="6096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79" name="Oval 63"/>
          <p:cNvSpPr>
            <a:spLocks noChangeArrowheads="1"/>
          </p:cNvSpPr>
          <p:nvPr/>
        </p:nvSpPr>
        <p:spPr bwMode="auto">
          <a:xfrm>
            <a:off x="8534400" y="2971800"/>
            <a:ext cx="6096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40042E-6 L 0.58333 -3.40042E-6 " pathEditMode="relative" ptsTypes="AA">
                                      <p:cBhvr>
                                        <p:cTn id="6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4400" y="1905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/>
          <p:nvPr/>
        </p:nvSpPr>
        <p:spPr>
          <a:xfrm>
            <a:off x="457200" y="274638"/>
            <a:ext cx="82296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686700" cy="914400"/>
          </a:xfrm>
        </p:spPr>
        <p:txBody>
          <a:bodyPr>
            <a:noAutofit/>
          </a:bodyPr>
          <a:lstStyle>
            <a:lvl1pPr marL="742950" indent="-742950" algn="l">
              <a:buFont typeface="+mj-lt"/>
              <a:buNone/>
              <a:defRPr lang="pt-BR" sz="28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12" name="Straight Connector 16"/>
          <p:cNvCxnSpPr/>
          <p:nvPr/>
        </p:nvCxnSpPr>
        <p:spPr>
          <a:xfrm rot="5400000">
            <a:off x="542106" y="731044"/>
            <a:ext cx="9144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Texto 19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274638"/>
            <a:ext cx="514297" cy="914400"/>
          </a:xfrm>
        </p:spPr>
        <p:txBody>
          <a:bodyPr anchor="ctr"/>
          <a:lstStyle>
            <a:lvl1pPr>
              <a:buNone/>
              <a:defRPr lang="pt-BR" sz="5000" kern="1200" dirty="0" smtClean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dirty="0" smtClean="0"/>
              <a:t>1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61563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61563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1" name="Oval 55"/>
          <p:cNvSpPr>
            <a:spLocks noChangeArrowheads="1"/>
          </p:cNvSpPr>
          <p:nvPr/>
        </p:nvSpPr>
        <p:spPr bwMode="auto">
          <a:xfrm>
            <a:off x="5638800" y="54102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69" name="Oval 53"/>
          <p:cNvSpPr>
            <a:spLocks noChangeArrowheads="1"/>
          </p:cNvSpPr>
          <p:nvPr/>
        </p:nvSpPr>
        <p:spPr bwMode="auto">
          <a:xfrm>
            <a:off x="3352800" y="34290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4572000" y="36576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64" name="Oval 48"/>
          <p:cNvSpPr>
            <a:spLocks noChangeArrowheads="1"/>
          </p:cNvSpPr>
          <p:nvPr/>
        </p:nvSpPr>
        <p:spPr bwMode="auto">
          <a:xfrm>
            <a:off x="4419600" y="35052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66" name="Oval 50"/>
          <p:cNvSpPr>
            <a:spLocks noChangeArrowheads="1"/>
          </p:cNvSpPr>
          <p:nvPr/>
        </p:nvSpPr>
        <p:spPr bwMode="auto">
          <a:xfrm>
            <a:off x="5791200" y="33528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57" name="Oval 41"/>
          <p:cNvSpPr>
            <a:spLocks noChangeArrowheads="1"/>
          </p:cNvSpPr>
          <p:nvPr/>
        </p:nvSpPr>
        <p:spPr bwMode="auto">
          <a:xfrm>
            <a:off x="4419600" y="19812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1524000" y="15240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76400" y="16764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1981200" y="19812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2133600" y="21336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1447800" y="3124200"/>
            <a:ext cx="990600" cy="12192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 algn="ctr"/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 algn="ctr">
            <a:solidFill>
              <a:srgbClr val="000080"/>
            </a:solidFill>
          </a:ln>
        </p:spPr>
        <p:txBody>
          <a:bodyPr anchor="ctr"/>
          <a:lstStyle>
            <a:lvl1pPr marL="0" indent="0" algn="ctr">
              <a:spcBef>
                <a:spcPct val="0"/>
              </a:spcBef>
              <a:buFontTx/>
              <a:buNone/>
              <a:defRPr sz="44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152400" y="1524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304800" y="3048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457200" y="4572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762000" y="7620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1066800" y="10668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>
            <a:off x="1371600" y="13716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828800" y="18288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1752600" y="8382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1905000" y="9906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46" name="Oval 30"/>
          <p:cNvSpPr>
            <a:spLocks noChangeArrowheads="1"/>
          </p:cNvSpPr>
          <p:nvPr/>
        </p:nvSpPr>
        <p:spPr bwMode="auto">
          <a:xfrm>
            <a:off x="2743200" y="3048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47" name="Oval 31"/>
          <p:cNvSpPr>
            <a:spLocks noChangeArrowheads="1"/>
          </p:cNvSpPr>
          <p:nvPr/>
        </p:nvSpPr>
        <p:spPr bwMode="auto">
          <a:xfrm>
            <a:off x="2895600" y="4572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49" name="Oval 33"/>
          <p:cNvSpPr>
            <a:spLocks noChangeArrowheads="1"/>
          </p:cNvSpPr>
          <p:nvPr/>
        </p:nvSpPr>
        <p:spPr bwMode="auto">
          <a:xfrm>
            <a:off x="3200400" y="7620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50" name="Oval 34"/>
          <p:cNvSpPr>
            <a:spLocks noChangeArrowheads="1"/>
          </p:cNvSpPr>
          <p:nvPr/>
        </p:nvSpPr>
        <p:spPr bwMode="auto">
          <a:xfrm>
            <a:off x="3352800" y="9144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52" name="Oval 36"/>
          <p:cNvSpPr>
            <a:spLocks noChangeArrowheads="1"/>
          </p:cNvSpPr>
          <p:nvPr/>
        </p:nvSpPr>
        <p:spPr bwMode="auto">
          <a:xfrm>
            <a:off x="3657600" y="12192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53" name="Oval 37"/>
          <p:cNvSpPr>
            <a:spLocks noChangeArrowheads="1"/>
          </p:cNvSpPr>
          <p:nvPr/>
        </p:nvSpPr>
        <p:spPr bwMode="auto">
          <a:xfrm>
            <a:off x="3810000" y="13716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54" name="Oval 38"/>
          <p:cNvSpPr>
            <a:spLocks noChangeArrowheads="1"/>
          </p:cNvSpPr>
          <p:nvPr/>
        </p:nvSpPr>
        <p:spPr bwMode="auto">
          <a:xfrm>
            <a:off x="3962400" y="15240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72" name="Oval 56"/>
          <p:cNvSpPr>
            <a:spLocks noChangeArrowheads="1"/>
          </p:cNvSpPr>
          <p:nvPr/>
        </p:nvSpPr>
        <p:spPr bwMode="auto">
          <a:xfrm>
            <a:off x="5943600" y="57150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74" name="Oval 58"/>
          <p:cNvSpPr>
            <a:spLocks noChangeArrowheads="1"/>
          </p:cNvSpPr>
          <p:nvPr/>
        </p:nvSpPr>
        <p:spPr bwMode="auto">
          <a:xfrm>
            <a:off x="6324600" y="60960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75" name="Oval 59"/>
          <p:cNvSpPr>
            <a:spLocks noChangeArrowheads="1"/>
          </p:cNvSpPr>
          <p:nvPr/>
        </p:nvSpPr>
        <p:spPr bwMode="auto">
          <a:xfrm>
            <a:off x="6629400" y="6400800"/>
            <a:ext cx="2286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76" name="Oval 60"/>
          <p:cNvSpPr>
            <a:spLocks noChangeArrowheads="1"/>
          </p:cNvSpPr>
          <p:nvPr/>
        </p:nvSpPr>
        <p:spPr bwMode="auto">
          <a:xfrm>
            <a:off x="8534400" y="0"/>
            <a:ext cx="6096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77" name="Oval 61"/>
          <p:cNvSpPr>
            <a:spLocks noChangeArrowheads="1"/>
          </p:cNvSpPr>
          <p:nvPr/>
        </p:nvSpPr>
        <p:spPr bwMode="auto">
          <a:xfrm>
            <a:off x="8534400" y="990600"/>
            <a:ext cx="6096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78" name="Oval 62"/>
          <p:cNvSpPr>
            <a:spLocks noChangeArrowheads="1"/>
          </p:cNvSpPr>
          <p:nvPr/>
        </p:nvSpPr>
        <p:spPr bwMode="auto">
          <a:xfrm>
            <a:off x="8534400" y="1981200"/>
            <a:ext cx="6096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79" name="Oval 63"/>
          <p:cNvSpPr>
            <a:spLocks noChangeArrowheads="1"/>
          </p:cNvSpPr>
          <p:nvPr/>
        </p:nvSpPr>
        <p:spPr bwMode="auto">
          <a:xfrm>
            <a:off x="8534400" y="2971800"/>
            <a:ext cx="6096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40042E-6 L 0.58333 -3.40042E-6 " pathEditMode="relative" ptsTypes="AA">
                                      <p:cBhvr>
                                        <p:cTn id="6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4400" y="1905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61563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61563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 flipH="1"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4" name="Rectangle 5"/>
          <p:cNvSpPr/>
          <p:nvPr/>
        </p:nvSpPr>
        <p:spPr>
          <a:xfrm>
            <a:off x="384464" y="1524000"/>
            <a:ext cx="27432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6" name="Straight Connector 9"/>
          <p:cNvCxnSpPr/>
          <p:nvPr/>
        </p:nvCxnSpPr>
        <p:spPr>
          <a:xfrm rot="5400000">
            <a:off x="728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0"/>
          <p:cNvSpPr/>
          <p:nvPr/>
        </p:nvSpPr>
        <p:spPr>
          <a:xfrm>
            <a:off x="3238500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 smtClean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9" name="Straight Connector 12"/>
          <p:cNvCxnSpPr/>
          <p:nvPr/>
        </p:nvCxnSpPr>
        <p:spPr>
          <a:xfrm rot="5400000">
            <a:off x="3582194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4"/>
          <p:cNvSpPr/>
          <p:nvPr/>
        </p:nvSpPr>
        <p:spPr>
          <a:xfrm>
            <a:off x="6099464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42" name="Straight Connector 16"/>
          <p:cNvCxnSpPr/>
          <p:nvPr/>
        </p:nvCxnSpPr>
        <p:spPr>
          <a:xfrm rot="5400000">
            <a:off x="6443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spaço Reservado para Texto 54"/>
          <p:cNvSpPr>
            <a:spLocks noGrp="1"/>
          </p:cNvSpPr>
          <p:nvPr>
            <p:ph type="body" sz="quarter" idx="14" hasCustomPrompt="1"/>
          </p:nvPr>
        </p:nvSpPr>
        <p:spPr>
          <a:xfrm>
            <a:off x="1055962" y="1533532"/>
            <a:ext cx="2071702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1</a:t>
            </a:r>
            <a:endParaRPr lang="pt-BR" dirty="0"/>
          </a:p>
        </p:txBody>
      </p:sp>
      <p:sp>
        <p:nvSpPr>
          <p:cNvPr id="56" name="Espaço Reservado para Texto 54"/>
          <p:cNvSpPr>
            <a:spLocks noGrp="1"/>
          </p:cNvSpPr>
          <p:nvPr>
            <p:ph type="body" sz="quarter" idx="15" hasCustomPrompt="1"/>
          </p:nvPr>
        </p:nvSpPr>
        <p:spPr>
          <a:xfrm>
            <a:off x="3925888" y="1524000"/>
            <a:ext cx="2003434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2</a:t>
            </a:r>
            <a:endParaRPr lang="pt-BR" dirty="0"/>
          </a:p>
        </p:txBody>
      </p:sp>
      <p:sp>
        <p:nvSpPr>
          <p:cNvPr id="57" name="Espaço Reservado para Texto 54"/>
          <p:cNvSpPr>
            <a:spLocks noGrp="1"/>
          </p:cNvSpPr>
          <p:nvPr>
            <p:ph type="body" sz="quarter" idx="16" hasCustomPrompt="1"/>
          </p:nvPr>
        </p:nvSpPr>
        <p:spPr>
          <a:xfrm>
            <a:off x="6786852" y="1524000"/>
            <a:ext cx="1999990" cy="904868"/>
          </a:xfrm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3</a:t>
            </a:r>
            <a:endParaRPr lang="pt-BR" dirty="0"/>
          </a:p>
        </p:txBody>
      </p:sp>
      <p:sp>
        <p:nvSpPr>
          <p:cNvPr id="59" name="Espaço Reservado para Texto 58"/>
          <p:cNvSpPr>
            <a:spLocks noGrp="1"/>
          </p:cNvSpPr>
          <p:nvPr>
            <p:ph type="body" sz="quarter" idx="17"/>
          </p:nvPr>
        </p:nvSpPr>
        <p:spPr>
          <a:xfrm>
            <a:off x="384464" y="2428868"/>
            <a:ext cx="2743200" cy="388800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0" name="Espaço Reservado para Texto 58"/>
          <p:cNvSpPr>
            <a:spLocks noGrp="1"/>
          </p:cNvSpPr>
          <p:nvPr>
            <p:ph type="body" sz="quarter" idx="18"/>
          </p:nvPr>
        </p:nvSpPr>
        <p:spPr>
          <a:xfrm>
            <a:off x="3238500" y="2428868"/>
            <a:ext cx="2690822" cy="392909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1" name="Espaço Reservado para Texto 58"/>
          <p:cNvSpPr>
            <a:spLocks noGrp="1"/>
          </p:cNvSpPr>
          <p:nvPr>
            <p:ph type="body" sz="quarter" idx="19"/>
          </p:nvPr>
        </p:nvSpPr>
        <p:spPr>
          <a:xfrm>
            <a:off x="6092576" y="2438400"/>
            <a:ext cx="2694266" cy="3835374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3" name="Espaço Reservado para Texto 62"/>
          <p:cNvSpPr>
            <a:spLocks noGrp="1"/>
          </p:cNvSpPr>
          <p:nvPr>
            <p:ph type="body" sz="quarter" idx="20" hasCustomPrompt="1"/>
          </p:nvPr>
        </p:nvSpPr>
        <p:spPr>
          <a:xfrm>
            <a:off x="384464" y="1524000"/>
            <a:ext cx="671498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4" name="Espaço Reservado para Texto 62"/>
          <p:cNvSpPr>
            <a:spLocks noGrp="1"/>
          </p:cNvSpPr>
          <p:nvPr>
            <p:ph type="body" sz="quarter" idx="21" hasCustomPrompt="1"/>
          </p:nvPr>
        </p:nvSpPr>
        <p:spPr>
          <a:xfrm>
            <a:off x="3254390" y="1524000"/>
            <a:ext cx="671498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5" name="Espaço Reservado para Texto 62"/>
          <p:cNvSpPr>
            <a:spLocks noGrp="1"/>
          </p:cNvSpPr>
          <p:nvPr>
            <p:ph type="body" sz="quarter" idx="22" hasCustomPrompt="1"/>
          </p:nvPr>
        </p:nvSpPr>
        <p:spPr>
          <a:xfrm>
            <a:off x="6092576" y="1524000"/>
            <a:ext cx="671498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1812" y="2143116"/>
            <a:ext cx="4040188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5"/>
          <p:cNvSpPr/>
          <p:nvPr/>
        </p:nvSpPr>
        <p:spPr>
          <a:xfrm>
            <a:off x="531812" y="1417638"/>
            <a:ext cx="4040188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457176" y="1357298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1</a:t>
            </a:r>
          </a:p>
        </p:txBody>
      </p:sp>
      <p:cxnSp>
        <p:nvCxnSpPr>
          <p:cNvPr id="12" name="Straight Connector 9"/>
          <p:cNvCxnSpPr/>
          <p:nvPr/>
        </p:nvCxnSpPr>
        <p:spPr>
          <a:xfrm rot="5400000">
            <a:off x="729432" y="1799422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3127" y="1428736"/>
            <a:ext cx="3424262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Rectangle 5"/>
          <p:cNvSpPr/>
          <p:nvPr/>
        </p:nvSpPr>
        <p:spPr>
          <a:xfrm>
            <a:off x="4645025" y="1417638"/>
            <a:ext cx="4041775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4572000" y="1357298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2</a:t>
            </a:r>
            <a:endParaRPr lang="en-US" sz="5000" dirty="0">
              <a:solidFill>
                <a:srgbClr val="EEECE1">
                  <a:lumMod val="75000"/>
                </a:srgbClr>
              </a:solidFill>
              <a:latin typeface="Calisto MT" pitchFamily="18" charset="0"/>
            </a:endParaRPr>
          </a:p>
        </p:txBody>
      </p:sp>
      <p:cxnSp>
        <p:nvCxnSpPr>
          <p:cNvPr id="16" name="Straight Connector 9"/>
          <p:cNvCxnSpPr/>
          <p:nvPr/>
        </p:nvCxnSpPr>
        <p:spPr>
          <a:xfrm rot="5400000">
            <a:off x="4872836" y="1799422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2"/>
          <p:cNvSpPr>
            <a:spLocks noGrp="1"/>
          </p:cNvSpPr>
          <p:nvPr>
            <p:ph type="body" idx="13"/>
          </p:nvPr>
        </p:nvSpPr>
        <p:spPr>
          <a:xfrm>
            <a:off x="5214942" y="1428736"/>
            <a:ext cx="3424262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>
                  <a:lumMod val="9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algn="l">
              <a:defRPr sz="20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rotWithShape="0">
          <a:gsLst>
            <a:gs pos="0">
              <a:srgbClr val="5F5F5F"/>
            </a:gs>
            <a:gs pos="100000">
              <a:srgbClr val="5F5F5F">
                <a:gamma/>
                <a:shade val="46275"/>
                <a:invGamma/>
              </a:srgb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8534400" y="0"/>
            <a:ext cx="6096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8534400" y="990600"/>
            <a:ext cx="6096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8534400" y="1981200"/>
            <a:ext cx="6096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8534400" y="2971800"/>
            <a:ext cx="6096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8229600" cy="4525963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rotWithShape="0">
          <a:gsLst>
            <a:gs pos="0">
              <a:srgbClr val="5F5F5F"/>
            </a:gs>
            <a:gs pos="100000">
              <a:srgbClr val="5F5F5F">
                <a:gamma/>
                <a:shade val="46275"/>
                <a:invGamma/>
              </a:srgb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8534400" y="0"/>
            <a:ext cx="6096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8534400" y="990600"/>
            <a:ext cx="6096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8534400" y="1981200"/>
            <a:ext cx="6096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8534400" y="2971800"/>
            <a:ext cx="6096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8229600" cy="4525963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 flipH="1">
            <a:off x="3706326" y="5787738"/>
            <a:ext cx="5449134" cy="1084723"/>
            <a:chOff x="-9237" y="5787738"/>
            <a:chExt cx="5449134" cy="1084723"/>
          </a:xfrm>
        </p:grpSpPr>
        <p:sp>
          <p:nvSpPr>
            <p:cNvPr id="13" name="Forma livre 12"/>
            <p:cNvSpPr>
              <a:spLocks/>
            </p:cNvSpPr>
            <p:nvPr/>
          </p:nvSpPr>
          <p:spPr bwMode="auto">
            <a:xfrm>
              <a:off x="499273" y="5944936"/>
              <a:ext cx="4940624" cy="9210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2" name="Forma livre 11"/>
            <p:cNvSpPr>
              <a:spLocks/>
            </p:cNvSpPr>
            <p:nvPr/>
          </p:nvSpPr>
          <p:spPr bwMode="auto">
            <a:xfrm>
              <a:off x="485717" y="5939011"/>
              <a:ext cx="3690451" cy="93345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4" name="Triângulo retângulo 13"/>
            <p:cNvSpPr>
              <a:spLocks/>
            </p:cNvSpPr>
            <p:nvPr/>
          </p:nvSpPr>
          <p:spPr bwMode="auto">
            <a:xfrm>
              <a:off x="-6042" y="5791253"/>
              <a:ext cx="3402314" cy="1080868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DA0EF0-1532-436E-BA19-0BD63DC62329}" type="datetimeFigureOut">
              <a:rPr lang="pt-BR" smtClean="0"/>
              <a:t>14/11/2015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D358A77-E658-4071-815C-F907136C8FF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.org/TR/html401/references.html" TargetMode="External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01/charset.html" TargetMode="External"/><Relationship Id="rId2" Type="http://schemas.openxmlformats.org/officeDocument/2006/relationships/hyperlink" Target="http://www.w3.org/TR/html401/interact/forms.html" TargetMode="Externa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3.png"/><Relationship Id="rId4" Type="http://schemas.openxmlformats.org/officeDocument/2006/relationships/hyperlink" Target="http://www.w3.org/TR/html401/reference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org/" TargetMode="External"/><Relationship Id="rId2" Type="http://schemas.openxmlformats.org/officeDocument/2006/relationships/hyperlink" Target="https://tools.ietf.org/html/rfc4627" TargetMode="Externa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2696"/>
            <a:ext cx="5184576" cy="367240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13628" y="6181349"/>
            <a:ext cx="323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Pesquisa Desenvolvimento </a:t>
            </a:r>
          </a:p>
          <a:p>
            <a:pPr algn="ctr"/>
            <a:r>
              <a:rPr lang="pt-BR" b="1" dirty="0" smtClean="0"/>
              <a:t>e Inovação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32240" y="5301208"/>
            <a:ext cx="12875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92280" y="580526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&amp;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51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JSON </a:t>
            </a:r>
            <a:r>
              <a:rPr lang="pt-BR" sz="3200" dirty="0" smtClean="0"/>
              <a:t>(</a:t>
            </a:r>
            <a:r>
              <a:rPr lang="pt-BR" sz="3200" dirty="0" err="1" smtClean="0"/>
              <a:t>Javascript</a:t>
            </a:r>
            <a:r>
              <a:rPr lang="pt-BR" sz="3200" dirty="0" smtClean="0"/>
              <a:t> </a:t>
            </a:r>
            <a:r>
              <a:rPr lang="pt-BR" sz="3200" dirty="0" err="1" smtClean="0"/>
              <a:t>Object</a:t>
            </a:r>
            <a:r>
              <a:rPr lang="pt-BR" sz="3200" dirty="0" smtClean="0"/>
              <a:t> </a:t>
            </a:r>
            <a:r>
              <a:rPr lang="pt-BR" sz="3200" dirty="0" err="1" smtClean="0"/>
              <a:t>Notation</a:t>
            </a:r>
            <a:r>
              <a:rPr lang="pt-BR" sz="3200" dirty="0" smtClean="0"/>
              <a:t>)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9" y="1234349"/>
            <a:ext cx="7596187" cy="523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2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JSON </a:t>
            </a:r>
            <a:r>
              <a:rPr lang="pt-BR" sz="3200" dirty="0" smtClean="0"/>
              <a:t>(</a:t>
            </a:r>
            <a:r>
              <a:rPr lang="pt-BR" sz="3200" dirty="0" err="1" smtClean="0"/>
              <a:t>Javascript</a:t>
            </a:r>
            <a:r>
              <a:rPr lang="pt-BR" sz="3200" dirty="0" smtClean="0"/>
              <a:t> </a:t>
            </a:r>
            <a:r>
              <a:rPr lang="pt-BR" sz="3200" dirty="0" err="1" smtClean="0"/>
              <a:t>Object</a:t>
            </a:r>
            <a:r>
              <a:rPr lang="pt-BR" sz="3200" dirty="0" smtClean="0"/>
              <a:t> </a:t>
            </a:r>
            <a:r>
              <a:rPr lang="pt-BR" sz="3200" dirty="0" err="1" smtClean="0"/>
              <a:t>Notation</a:t>
            </a:r>
            <a:r>
              <a:rPr lang="pt-BR" sz="3200" dirty="0" smtClean="0"/>
              <a:t>)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5" y="1268760"/>
            <a:ext cx="7596187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3" y="3141578"/>
            <a:ext cx="7596187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7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pt-BR" dirty="0" smtClean="0"/>
              <a:t>Usamos o protocolo </a:t>
            </a:r>
            <a:r>
              <a:rPr lang="pt-BR" dirty="0" err="1" smtClean="0"/>
              <a:t>http</a:t>
            </a:r>
            <a:r>
              <a:rPr lang="pt-BR" dirty="0" smtClean="0"/>
              <a:t> para realizar a comunicação entre o </a:t>
            </a:r>
            <a:r>
              <a:rPr lang="pt-BR" dirty="0" err="1" smtClean="0"/>
              <a:t>java</a:t>
            </a:r>
            <a:r>
              <a:rPr lang="pt-BR" dirty="0" smtClean="0"/>
              <a:t> e o angular.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 smtClean="0"/>
              <a:t>Enviamos uma mensagem pela rede (</a:t>
            </a:r>
            <a:r>
              <a:rPr lang="pt-BR" dirty="0" err="1" smtClean="0"/>
              <a:t>Request</a:t>
            </a:r>
            <a:r>
              <a:rPr lang="pt-BR" dirty="0" smtClean="0"/>
              <a:t>) e recebemos uma resposta (Response), ambas em formato de texto.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por </a:t>
            </a:r>
            <a:r>
              <a:rPr lang="pt-BR" dirty="0" err="1" smtClean="0"/>
              <a:t>Http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pt-BR" dirty="0" err="1" smtClean="0"/>
              <a:t>Request</a:t>
            </a:r>
            <a:r>
              <a:rPr lang="pt-BR" dirty="0" smtClean="0"/>
              <a:t> (Requisição)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por </a:t>
            </a:r>
            <a:r>
              <a:rPr lang="pt-BR" dirty="0" err="1" smtClean="0"/>
              <a:t>Http</a:t>
            </a:r>
            <a:endParaRPr lang="pt-BR" dirty="0"/>
          </a:p>
        </p:txBody>
      </p:sp>
      <p:pic>
        <p:nvPicPr>
          <p:cNvPr id="3074" name="Picture 2" descr="http://www.dee.ufma.br/~cbrandao/disciplinas/teoria/EE5085-1/ebook/LivroKurose_primeiraedicao/2.2_arquivos/deluxe-content_arquivos/02-07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4178"/>
            <a:ext cx="6873136" cy="37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pt-BR" dirty="0" err="1" smtClean="0"/>
              <a:t>Metodos</a:t>
            </a:r>
            <a:r>
              <a:rPr lang="pt-BR" dirty="0" smtClean="0"/>
              <a:t> </a:t>
            </a:r>
            <a:r>
              <a:rPr lang="pt-BR" dirty="0" err="1" smtClean="0"/>
              <a:t>Http</a:t>
            </a:r>
            <a:endParaRPr lang="pt-BR" dirty="0" smtClean="0"/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r>
              <a:rPr lang="pt-BR" dirty="0" smtClean="0"/>
              <a:t>GET – Obter informações</a:t>
            </a:r>
          </a:p>
          <a:p>
            <a:pPr marL="109728" indent="0">
              <a:buNone/>
            </a:pPr>
            <a:r>
              <a:rPr lang="pt-BR" dirty="0" smtClean="0"/>
              <a:t>POST – Enviar Informações</a:t>
            </a:r>
          </a:p>
          <a:p>
            <a:pPr marL="109728" indent="0">
              <a:buNone/>
            </a:pPr>
            <a:r>
              <a:rPr lang="pt-BR" dirty="0" smtClean="0"/>
              <a:t>PUT – Alterar Informações</a:t>
            </a:r>
          </a:p>
          <a:p>
            <a:pPr marL="109728" indent="0">
              <a:buNone/>
            </a:pPr>
            <a:r>
              <a:rPr lang="pt-BR" dirty="0" smtClean="0"/>
              <a:t>DELETE - Remover</a:t>
            </a:r>
          </a:p>
          <a:p>
            <a:pPr marL="109728" indent="0">
              <a:buNone/>
            </a:pPr>
            <a:r>
              <a:rPr lang="pt-BR" dirty="0" smtClean="0"/>
              <a:t>HEAD – Solicitar Ações</a:t>
            </a:r>
          </a:p>
          <a:p>
            <a:pPr marL="109728" indent="0">
              <a:buNone/>
            </a:pPr>
            <a:r>
              <a:rPr lang="pt-BR" dirty="0" smtClean="0"/>
              <a:t>OPTIONS – Solicitar Informações </a:t>
            </a:r>
            <a:endParaRPr lang="pt-BR" dirty="0"/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por </a:t>
            </a:r>
            <a:r>
              <a:rPr lang="pt-BR" dirty="0" err="1"/>
              <a:t>Http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5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dirty="0" err="1" smtClean="0"/>
              <a:t>Request</a:t>
            </a:r>
            <a:r>
              <a:rPr lang="pt-BR" dirty="0" smtClean="0"/>
              <a:t> (Requisição)</a:t>
            </a:r>
          </a:p>
          <a:p>
            <a:pPr marL="109728" indent="0">
              <a:buNone/>
            </a:pPr>
            <a:endParaRPr lang="pt-BR" dirty="0"/>
          </a:p>
          <a:p>
            <a:pPr marL="109728" indent="0" fontAlgn="base">
              <a:buNone/>
            </a:pPr>
            <a:r>
              <a:rPr lang="pt-BR" sz="1600" dirty="0"/>
              <a:t>POST /</a:t>
            </a:r>
            <a:r>
              <a:rPr lang="pt-BR" sz="1600" dirty="0" err="1" smtClean="0"/>
              <a:t>foo</a:t>
            </a:r>
            <a:r>
              <a:rPr lang="pt-BR" sz="1600" dirty="0" smtClean="0"/>
              <a:t>/  HTTP/1.1</a:t>
            </a:r>
            <a:endParaRPr lang="pt-BR" sz="1600" dirty="0"/>
          </a:p>
          <a:p>
            <a:pPr marL="109728" indent="0" fontAlgn="base">
              <a:buNone/>
            </a:pPr>
            <a:r>
              <a:rPr lang="pt-BR" sz="1600" dirty="0"/>
              <a:t>Host: </a:t>
            </a:r>
            <a:r>
              <a:rPr lang="pt-BR" sz="1600" dirty="0" err="1"/>
              <a:t>localhost</a:t>
            </a:r>
            <a:endParaRPr lang="pt-BR" sz="1600" dirty="0"/>
          </a:p>
          <a:p>
            <a:pPr marL="109728" indent="0" fontAlgn="base">
              <a:buNone/>
            </a:pPr>
            <a:r>
              <a:rPr lang="pt-BR" sz="1600" dirty="0" err="1"/>
              <a:t>User</a:t>
            </a:r>
            <a:r>
              <a:rPr lang="pt-BR" sz="1600" dirty="0"/>
              <a:t>-Agent: Mozilla/5.0 (Windows; U; Windows NT 6.1; </a:t>
            </a:r>
            <a:r>
              <a:rPr lang="pt-BR" sz="1600" dirty="0" err="1"/>
              <a:t>en</a:t>
            </a:r>
            <a:r>
              <a:rPr lang="pt-BR" sz="1600" dirty="0"/>
              <a:t>-US; rv:1.9.1.5) </a:t>
            </a:r>
            <a:r>
              <a:rPr lang="pt-BR" sz="1600" dirty="0" err="1"/>
              <a:t>Gecko</a:t>
            </a:r>
            <a:r>
              <a:rPr lang="pt-BR" sz="1600" dirty="0"/>
              <a:t>/20091102 Firefox/3.5.5 (.NET CLR 3.5.30729)</a:t>
            </a:r>
          </a:p>
          <a:p>
            <a:pPr marL="109728" indent="0" fontAlgn="base">
              <a:buNone/>
            </a:pPr>
            <a:r>
              <a:rPr lang="pt-BR" sz="1600" dirty="0" err="1"/>
              <a:t>Accept</a:t>
            </a:r>
            <a:r>
              <a:rPr lang="pt-BR" sz="1600" dirty="0"/>
              <a:t>: </a:t>
            </a:r>
            <a:r>
              <a:rPr lang="pt-BR" sz="1600" dirty="0" err="1"/>
              <a:t>text</a:t>
            </a:r>
            <a:r>
              <a:rPr lang="pt-BR" sz="1600" dirty="0"/>
              <a:t>/</a:t>
            </a:r>
            <a:r>
              <a:rPr lang="pt-BR" sz="1600" dirty="0" err="1"/>
              <a:t>html,application</a:t>
            </a:r>
            <a:r>
              <a:rPr lang="pt-BR" sz="1600" dirty="0"/>
              <a:t>/</a:t>
            </a:r>
            <a:r>
              <a:rPr lang="pt-BR" sz="1600" dirty="0" err="1"/>
              <a:t>xhtml+xml,application</a:t>
            </a:r>
            <a:r>
              <a:rPr lang="pt-BR" sz="1600" dirty="0"/>
              <a:t>/</a:t>
            </a:r>
            <a:r>
              <a:rPr lang="pt-BR" sz="1600" dirty="0" err="1"/>
              <a:t>xml;q</a:t>
            </a:r>
            <a:r>
              <a:rPr lang="pt-BR" sz="1600" dirty="0"/>
              <a:t>=0.9,*/*;q=0.8</a:t>
            </a:r>
          </a:p>
          <a:p>
            <a:pPr marL="109728" indent="0" fontAlgn="base">
              <a:buNone/>
            </a:pPr>
            <a:r>
              <a:rPr lang="pt-BR" sz="1600" dirty="0" err="1"/>
              <a:t>Accept-Language</a:t>
            </a:r>
            <a:r>
              <a:rPr lang="pt-BR" sz="1600" dirty="0"/>
              <a:t>: </a:t>
            </a:r>
            <a:r>
              <a:rPr lang="pt-BR" sz="1600" dirty="0" err="1"/>
              <a:t>en-us,en;q</a:t>
            </a:r>
            <a:r>
              <a:rPr lang="pt-BR" sz="1600" dirty="0"/>
              <a:t>=0.5</a:t>
            </a:r>
          </a:p>
          <a:p>
            <a:pPr marL="109728" indent="0" fontAlgn="base">
              <a:buNone/>
            </a:pPr>
            <a:r>
              <a:rPr lang="pt-BR" sz="1600" dirty="0" err="1"/>
              <a:t>Accept-Encoding</a:t>
            </a:r>
            <a:r>
              <a:rPr lang="pt-BR" sz="1600" dirty="0"/>
              <a:t>: </a:t>
            </a:r>
            <a:r>
              <a:rPr lang="pt-BR" sz="1600" dirty="0" err="1"/>
              <a:t>gzip,deflate</a:t>
            </a:r>
            <a:endParaRPr lang="pt-BR" sz="1600" dirty="0"/>
          </a:p>
          <a:p>
            <a:pPr marL="109728" indent="0" fontAlgn="base">
              <a:buNone/>
            </a:pPr>
            <a:r>
              <a:rPr lang="pt-BR" sz="1600" dirty="0" err="1"/>
              <a:t>Accept-Charset</a:t>
            </a:r>
            <a:r>
              <a:rPr lang="pt-BR" sz="1600" dirty="0"/>
              <a:t>: ISO-8859-1,utf-8;q=0.7,*;q=0.7</a:t>
            </a:r>
          </a:p>
          <a:p>
            <a:pPr marL="109728" indent="0" fontAlgn="base">
              <a:buNone/>
            </a:pPr>
            <a:r>
              <a:rPr lang="pt-BR" sz="1600" dirty="0" err="1" smtClean="0"/>
              <a:t>Content-Type</a:t>
            </a:r>
            <a:r>
              <a:rPr lang="pt-BR" sz="1600" dirty="0"/>
              <a:t>: </a:t>
            </a:r>
            <a:r>
              <a:rPr lang="pt-BR" sz="1600" dirty="0" err="1"/>
              <a:t>application</a:t>
            </a:r>
            <a:r>
              <a:rPr lang="pt-BR" sz="1600" dirty="0"/>
              <a:t>/x-</a:t>
            </a:r>
            <a:r>
              <a:rPr lang="pt-BR" sz="1600" dirty="0" err="1"/>
              <a:t>www</a:t>
            </a:r>
            <a:r>
              <a:rPr lang="pt-BR" sz="1600" dirty="0"/>
              <a:t>-</a:t>
            </a:r>
            <a:r>
              <a:rPr lang="pt-BR" sz="1600" dirty="0" err="1"/>
              <a:t>form-urlencoded</a:t>
            </a:r>
            <a:endParaRPr lang="pt-BR" sz="1600" dirty="0"/>
          </a:p>
          <a:p>
            <a:pPr marL="109728" indent="0" fontAlgn="base">
              <a:buNone/>
            </a:pPr>
            <a:r>
              <a:rPr lang="pt-BR" sz="1600" dirty="0" err="1"/>
              <a:t>Content-Length</a:t>
            </a:r>
            <a:r>
              <a:rPr lang="pt-BR" sz="1600" dirty="0"/>
              <a:t>: 43</a:t>
            </a:r>
          </a:p>
          <a:p>
            <a:pPr marL="109728" indent="0" fontAlgn="base">
              <a:buNone/>
            </a:pPr>
            <a:r>
              <a:rPr lang="pt-BR" sz="1600" dirty="0"/>
              <a:t> </a:t>
            </a:r>
          </a:p>
          <a:p>
            <a:pPr marL="109728" indent="0" fontAlgn="base">
              <a:buNone/>
            </a:pPr>
            <a:r>
              <a:rPr lang="pt-BR" sz="1600" dirty="0" err="1"/>
              <a:t>first_name</a:t>
            </a:r>
            <a:r>
              <a:rPr lang="pt-BR" sz="1600" dirty="0"/>
              <a:t>=</a:t>
            </a:r>
            <a:r>
              <a:rPr lang="pt-BR" sz="1600" dirty="0" err="1"/>
              <a:t>John&amp;last_name</a:t>
            </a:r>
            <a:r>
              <a:rPr lang="pt-BR" sz="1600" dirty="0"/>
              <a:t>=</a:t>
            </a:r>
            <a:r>
              <a:rPr lang="pt-BR" sz="1600" dirty="0" err="1"/>
              <a:t>Doe&amp;action</a:t>
            </a:r>
            <a:r>
              <a:rPr lang="pt-BR" sz="1600" dirty="0"/>
              <a:t>=</a:t>
            </a:r>
            <a:r>
              <a:rPr lang="pt-BR" sz="1600" dirty="0" err="1"/>
              <a:t>Submit</a:t>
            </a:r>
            <a:endParaRPr lang="pt-BR" sz="1600" dirty="0"/>
          </a:p>
          <a:p>
            <a:pPr marL="109728" indent="0">
              <a:buNone/>
            </a:pPr>
            <a:endParaRPr lang="pt-BR" sz="1800" dirty="0" smtClean="0"/>
          </a:p>
          <a:p>
            <a:pPr marL="109728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por </a:t>
            </a:r>
            <a:r>
              <a:rPr lang="pt-BR" dirty="0" err="1"/>
              <a:t>Http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dirty="0" err="1" smtClean="0"/>
              <a:t>Request</a:t>
            </a:r>
            <a:r>
              <a:rPr lang="pt-BR" dirty="0" smtClean="0"/>
              <a:t> (Requisição)</a:t>
            </a:r>
          </a:p>
          <a:p>
            <a:pPr marL="109728" indent="0">
              <a:buNone/>
            </a:pPr>
            <a:endParaRPr lang="pt-BR" dirty="0"/>
          </a:p>
          <a:p>
            <a:pPr marL="109728" indent="0" fontAlgn="base">
              <a:buNone/>
            </a:pPr>
            <a:r>
              <a:rPr lang="en-US" sz="1600" dirty="0"/>
              <a:t>POST /blog/posts </a:t>
            </a:r>
            <a:r>
              <a:rPr lang="en-US" sz="1600" dirty="0" smtClean="0"/>
              <a:t> </a:t>
            </a:r>
            <a:r>
              <a:rPr lang="pt-BR" sz="1600" dirty="0" smtClean="0"/>
              <a:t>HTTP/1.1</a:t>
            </a:r>
          </a:p>
          <a:p>
            <a:pPr marL="109728" indent="0" fontAlgn="base">
              <a:buNone/>
            </a:pPr>
            <a:r>
              <a:rPr lang="pt-BR" sz="1600" dirty="0"/>
              <a:t>Host: </a:t>
            </a:r>
            <a:r>
              <a:rPr lang="pt-BR" sz="1600" dirty="0" err="1" smtClean="0"/>
              <a:t>localhost</a:t>
            </a:r>
            <a:endParaRPr lang="pt-BR" sz="1600" dirty="0" smtClean="0"/>
          </a:p>
          <a:p>
            <a:pPr marL="109728" indent="0" fontAlgn="base">
              <a:buNone/>
            </a:pPr>
            <a:r>
              <a:rPr lang="pt-BR" sz="1600" dirty="0" err="1"/>
              <a:t>User</a:t>
            </a:r>
            <a:r>
              <a:rPr lang="pt-BR" sz="1600" dirty="0"/>
              <a:t>-Agent: Mozilla/5.0 (Windows; U; Windows NT 6.1; </a:t>
            </a:r>
            <a:r>
              <a:rPr lang="pt-BR" sz="1600" dirty="0" err="1"/>
              <a:t>en</a:t>
            </a:r>
            <a:r>
              <a:rPr lang="pt-BR" sz="1600" dirty="0"/>
              <a:t>-US; rv:1.9.1.5) </a:t>
            </a:r>
            <a:r>
              <a:rPr lang="pt-BR" sz="1600" dirty="0" err="1"/>
              <a:t>Gecko</a:t>
            </a:r>
            <a:r>
              <a:rPr lang="pt-BR" sz="1600" dirty="0"/>
              <a:t>/20091102 Firefox/3.5.5 (.NET CLR 3.5.30729)</a:t>
            </a:r>
          </a:p>
          <a:p>
            <a:pPr marL="109728" indent="0" fontAlgn="base">
              <a:buNone/>
            </a:pPr>
            <a:r>
              <a:rPr lang="en-US" sz="1600" dirty="0" smtClean="0"/>
              <a:t>Accept</a:t>
            </a:r>
            <a:r>
              <a:rPr lang="en-US" sz="1600" dirty="0"/>
              <a:t>: application/</a:t>
            </a:r>
            <a:r>
              <a:rPr lang="en-US" sz="1600" dirty="0" err="1"/>
              <a:t>json</a:t>
            </a:r>
            <a:r>
              <a:rPr lang="en-US" sz="1600" dirty="0"/>
              <a:t> </a:t>
            </a:r>
            <a:endParaRPr lang="en-US" sz="1600" dirty="0" smtClean="0"/>
          </a:p>
          <a:p>
            <a:pPr marL="109728" indent="0" fontAlgn="base">
              <a:buNone/>
            </a:pPr>
            <a:r>
              <a:rPr lang="pt-BR" sz="1600" dirty="0" err="1"/>
              <a:t>Accept-Language</a:t>
            </a:r>
            <a:r>
              <a:rPr lang="pt-BR" sz="1600" dirty="0"/>
              <a:t>: </a:t>
            </a:r>
            <a:r>
              <a:rPr lang="pt-BR" sz="1600" dirty="0" err="1"/>
              <a:t>en-us,en;q</a:t>
            </a:r>
            <a:r>
              <a:rPr lang="pt-BR" sz="1600" dirty="0"/>
              <a:t>=0.5</a:t>
            </a:r>
          </a:p>
          <a:p>
            <a:pPr marL="109728" indent="0" fontAlgn="base">
              <a:buNone/>
            </a:pPr>
            <a:r>
              <a:rPr lang="pt-BR" sz="1600" dirty="0" err="1"/>
              <a:t>Accept-Encoding</a:t>
            </a:r>
            <a:r>
              <a:rPr lang="pt-BR" sz="1600" dirty="0"/>
              <a:t>: </a:t>
            </a:r>
            <a:r>
              <a:rPr lang="pt-BR" sz="1600" dirty="0" err="1"/>
              <a:t>gzip,deflate</a:t>
            </a:r>
            <a:endParaRPr lang="pt-BR" sz="1600" dirty="0"/>
          </a:p>
          <a:p>
            <a:pPr marL="109728" indent="0" fontAlgn="base">
              <a:buNone/>
            </a:pPr>
            <a:r>
              <a:rPr lang="pt-BR" sz="1600" dirty="0" err="1"/>
              <a:t>Accept-Charset</a:t>
            </a:r>
            <a:r>
              <a:rPr lang="pt-BR" sz="1600" dirty="0"/>
              <a:t>: ISO-8859-1,utf-8;q=0.7,*;q=0.7</a:t>
            </a:r>
          </a:p>
          <a:p>
            <a:pPr marL="109728" indent="0" fontAlgn="base">
              <a:buNone/>
            </a:pPr>
            <a:r>
              <a:rPr lang="en-US" sz="1600" dirty="0" smtClean="0"/>
              <a:t>Content-Type</a:t>
            </a:r>
            <a:r>
              <a:rPr lang="en-US" sz="1600" dirty="0"/>
              <a:t>: application/</a:t>
            </a:r>
            <a:r>
              <a:rPr lang="en-US" sz="1600" dirty="0" err="1"/>
              <a:t>json</a:t>
            </a:r>
            <a:r>
              <a:rPr lang="en-US" sz="1600" dirty="0"/>
              <a:t> </a:t>
            </a:r>
            <a:endParaRPr lang="en-US" sz="1600" dirty="0" smtClean="0"/>
          </a:p>
          <a:p>
            <a:pPr marL="109728" indent="0" fontAlgn="base">
              <a:buNone/>
            </a:pPr>
            <a:r>
              <a:rPr lang="en-US" sz="1600" dirty="0" smtClean="0"/>
              <a:t>Content-Length</a:t>
            </a:r>
            <a:r>
              <a:rPr lang="en-US" sz="1600" dirty="0"/>
              <a:t>: 57 </a:t>
            </a:r>
            <a:endParaRPr lang="en-US" sz="1600" dirty="0" smtClean="0"/>
          </a:p>
          <a:p>
            <a:pPr marL="109728" indent="0" fontAlgn="base">
              <a:buNone/>
            </a:pPr>
            <a:endParaRPr lang="en-US" sz="1600" dirty="0"/>
          </a:p>
          <a:p>
            <a:pPr marL="109728" indent="0" fontAlgn="base">
              <a:buNone/>
            </a:pPr>
            <a:r>
              <a:rPr lang="en-US" sz="1600" dirty="0" smtClean="0"/>
              <a:t>{"</a:t>
            </a:r>
            <a:r>
              <a:rPr lang="en-US" sz="1600" dirty="0" err="1"/>
              <a:t>title":"Hello</a:t>
            </a:r>
            <a:r>
              <a:rPr lang="en-US" sz="1600" dirty="0"/>
              <a:t> </a:t>
            </a:r>
            <a:r>
              <a:rPr lang="en-US" sz="1600" dirty="0" err="1"/>
              <a:t>World!","body":"This</a:t>
            </a:r>
            <a:r>
              <a:rPr lang="en-US" sz="1600" dirty="0"/>
              <a:t> is my first post!"}</a:t>
            </a:r>
            <a:endParaRPr lang="pt-BR" sz="1800" dirty="0" smtClean="0"/>
          </a:p>
          <a:p>
            <a:pPr marL="109728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por </a:t>
            </a:r>
            <a:r>
              <a:rPr lang="pt-BR" dirty="0" err="1"/>
              <a:t>Http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472608"/>
          </a:xfrm>
        </p:spPr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pt-BR" dirty="0" err="1" smtClean="0"/>
              <a:t>Request</a:t>
            </a:r>
            <a:r>
              <a:rPr lang="pt-BR" dirty="0" smtClean="0"/>
              <a:t> (Requisição)</a:t>
            </a:r>
          </a:p>
          <a:p>
            <a:pPr marL="109728" indent="0">
              <a:buNone/>
            </a:pPr>
            <a:endParaRPr lang="pt-BR" dirty="0"/>
          </a:p>
          <a:p>
            <a:pPr marL="109728" indent="0" fontAlgn="base">
              <a:buNone/>
            </a:pPr>
            <a:r>
              <a:rPr lang="pt-BR" sz="2000" dirty="0"/>
              <a:t>POST /</a:t>
            </a:r>
            <a:r>
              <a:rPr lang="pt-BR" sz="2000" dirty="0" err="1"/>
              <a:t>cgi</a:t>
            </a:r>
            <a:r>
              <a:rPr lang="pt-BR" sz="2000" dirty="0"/>
              <a:t>-bin/</a:t>
            </a:r>
            <a:r>
              <a:rPr lang="pt-BR" sz="2000" dirty="0" err="1"/>
              <a:t>qtest</a:t>
            </a:r>
            <a:r>
              <a:rPr lang="pt-BR" sz="2000" dirty="0"/>
              <a:t> </a:t>
            </a:r>
            <a:r>
              <a:rPr lang="pt-BR" sz="2000" dirty="0" smtClean="0"/>
              <a:t>HTTP/1.1</a:t>
            </a:r>
          </a:p>
          <a:p>
            <a:pPr marL="109728" indent="0" fontAlgn="base">
              <a:buNone/>
            </a:pPr>
            <a:r>
              <a:rPr lang="pt-BR" sz="2000" dirty="0" smtClean="0"/>
              <a:t>Host</a:t>
            </a:r>
            <a:r>
              <a:rPr lang="pt-BR" sz="2000" dirty="0"/>
              <a:t>: aram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User</a:t>
            </a:r>
            <a:r>
              <a:rPr lang="pt-BR" sz="2000" dirty="0" smtClean="0"/>
              <a:t>-Agent</a:t>
            </a:r>
            <a:r>
              <a:rPr lang="pt-BR" sz="2000" dirty="0"/>
              <a:t>: Mozilla/5.0 (Windows; U; Windows NT 5.1; </a:t>
            </a:r>
            <a:r>
              <a:rPr lang="pt-BR" sz="2000" dirty="0" err="1"/>
              <a:t>en</a:t>
            </a:r>
            <a:r>
              <a:rPr lang="pt-BR" sz="2000" dirty="0"/>
              <a:t>-US; rv:1.9.0.10) </a:t>
            </a:r>
            <a:r>
              <a:rPr lang="pt-BR" sz="2000" dirty="0" err="1"/>
              <a:t>Gecko</a:t>
            </a:r>
            <a:r>
              <a:rPr lang="pt-BR" sz="2000" dirty="0"/>
              <a:t>/2009042316 Firefox/3.0.10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Accept</a:t>
            </a:r>
            <a:r>
              <a:rPr lang="pt-BR" sz="2000" dirty="0"/>
              <a:t>: </a:t>
            </a:r>
            <a:r>
              <a:rPr lang="pt-BR" sz="2000" dirty="0" err="1"/>
              <a:t>text</a:t>
            </a:r>
            <a:r>
              <a:rPr lang="pt-BR" sz="2000" dirty="0"/>
              <a:t>/</a:t>
            </a:r>
            <a:r>
              <a:rPr lang="pt-BR" sz="2000" dirty="0" err="1"/>
              <a:t>html,application</a:t>
            </a:r>
            <a:r>
              <a:rPr lang="pt-BR" sz="2000" dirty="0"/>
              <a:t>/</a:t>
            </a:r>
            <a:r>
              <a:rPr lang="pt-BR" sz="2000" dirty="0" err="1"/>
              <a:t>xhtml+xml,application</a:t>
            </a:r>
            <a:r>
              <a:rPr lang="pt-BR" sz="2000" dirty="0"/>
              <a:t>/</a:t>
            </a:r>
            <a:r>
              <a:rPr lang="pt-BR" sz="2000" dirty="0" err="1"/>
              <a:t>xml;q</a:t>
            </a:r>
            <a:r>
              <a:rPr lang="pt-BR" sz="2000" dirty="0"/>
              <a:t>=0.9,*/*;q=0.8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Accept-Language</a:t>
            </a:r>
            <a:r>
              <a:rPr lang="pt-BR" sz="2000" dirty="0"/>
              <a:t>: </a:t>
            </a:r>
            <a:r>
              <a:rPr lang="pt-BR" sz="2000" dirty="0" err="1"/>
              <a:t>en-us,en;q</a:t>
            </a:r>
            <a:r>
              <a:rPr lang="pt-BR" sz="2000" dirty="0"/>
              <a:t>=0.5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Accept-Encoding</a:t>
            </a:r>
            <a:r>
              <a:rPr lang="pt-BR" sz="2000" dirty="0"/>
              <a:t>: </a:t>
            </a:r>
            <a:r>
              <a:rPr lang="pt-BR" sz="2000" dirty="0" err="1"/>
              <a:t>gzip,deflate</a:t>
            </a:r>
            <a:r>
              <a:rPr lang="pt-BR" sz="2000" dirty="0"/>
              <a:t>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Accept-Charset</a:t>
            </a:r>
            <a:r>
              <a:rPr lang="pt-BR" sz="2000" dirty="0"/>
              <a:t>: ISO-8859-1,utf-8;q=0.7,*;q=0.7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Referer</a:t>
            </a:r>
            <a:r>
              <a:rPr lang="pt-BR" sz="2000" dirty="0"/>
              <a:t>: http://aram/~martind/banner.htm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Content-Type</a:t>
            </a:r>
            <a:r>
              <a:rPr lang="pt-BR" sz="2000" dirty="0"/>
              <a:t>: </a:t>
            </a:r>
            <a:r>
              <a:rPr lang="pt-BR" sz="2000" dirty="0" err="1"/>
              <a:t>multipart</a:t>
            </a:r>
            <a:r>
              <a:rPr lang="pt-BR" sz="2000" dirty="0"/>
              <a:t>/</a:t>
            </a:r>
            <a:r>
              <a:rPr lang="pt-BR" sz="2000" dirty="0" err="1"/>
              <a:t>form-data</a:t>
            </a:r>
            <a:r>
              <a:rPr lang="pt-BR" sz="2000" dirty="0"/>
              <a:t>; </a:t>
            </a:r>
            <a:r>
              <a:rPr lang="pt-BR" sz="2000" dirty="0" err="1"/>
              <a:t>boundary</a:t>
            </a:r>
            <a:r>
              <a:rPr lang="pt-BR" sz="2000" dirty="0" smtClean="0"/>
              <a:t>=-287032381131322 </a:t>
            </a:r>
          </a:p>
          <a:p>
            <a:pPr marL="109728" indent="0" fontAlgn="base">
              <a:buNone/>
            </a:pPr>
            <a:r>
              <a:rPr lang="pt-BR" sz="2000" dirty="0" err="1" smtClean="0"/>
              <a:t>Content-Length</a:t>
            </a:r>
            <a:r>
              <a:rPr lang="pt-BR" sz="2000" dirty="0"/>
              <a:t>: 582 </a:t>
            </a:r>
            <a:endParaRPr lang="pt-BR" sz="2000" dirty="0" smtClean="0"/>
          </a:p>
          <a:p>
            <a:pPr marL="109728" indent="0" fontAlgn="base">
              <a:buNone/>
            </a:pPr>
            <a:endParaRPr lang="pt-BR" sz="2000" dirty="0"/>
          </a:p>
          <a:p>
            <a:pPr marL="109728" indent="0" fontAlgn="base">
              <a:buNone/>
            </a:pPr>
            <a:r>
              <a:rPr lang="pt-BR" sz="2000" dirty="0" smtClean="0"/>
              <a:t>---287032381131322 </a:t>
            </a:r>
          </a:p>
          <a:p>
            <a:pPr marL="109728" indent="0" fontAlgn="base">
              <a:buNone/>
            </a:pPr>
            <a:r>
              <a:rPr lang="pt-BR" sz="2000" dirty="0" err="1" smtClean="0"/>
              <a:t>Content-Disposition</a:t>
            </a:r>
            <a:r>
              <a:rPr lang="pt-BR" sz="2000" dirty="0"/>
              <a:t>: </a:t>
            </a:r>
            <a:r>
              <a:rPr lang="pt-BR" sz="2000" dirty="0" err="1"/>
              <a:t>form-data</a:t>
            </a:r>
            <a:r>
              <a:rPr lang="pt-BR" sz="2000" dirty="0"/>
              <a:t>; </a:t>
            </a:r>
            <a:r>
              <a:rPr lang="pt-BR" sz="2000" dirty="0" err="1"/>
              <a:t>name</a:t>
            </a:r>
            <a:r>
              <a:rPr lang="pt-BR" sz="2000" dirty="0"/>
              <a:t>="datafile1"; </a:t>
            </a:r>
            <a:r>
              <a:rPr lang="pt-BR" sz="2000" dirty="0" err="1"/>
              <a:t>filename</a:t>
            </a:r>
            <a:r>
              <a:rPr lang="pt-BR" sz="2000" dirty="0"/>
              <a:t>="r.gif"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Content-Type</a:t>
            </a:r>
            <a:r>
              <a:rPr lang="pt-BR" sz="2000" dirty="0"/>
              <a:t>: </a:t>
            </a:r>
            <a:r>
              <a:rPr lang="pt-BR" sz="2000" dirty="0" err="1"/>
              <a:t>image</a:t>
            </a:r>
            <a:r>
              <a:rPr lang="pt-BR" sz="2000" dirty="0"/>
              <a:t>/</a:t>
            </a:r>
            <a:r>
              <a:rPr lang="pt-BR" sz="2000" dirty="0" err="1"/>
              <a:t>gif</a:t>
            </a:r>
            <a:r>
              <a:rPr lang="pt-BR" sz="2000" dirty="0"/>
              <a:t> </a:t>
            </a:r>
            <a:endParaRPr lang="pt-BR" sz="2000" dirty="0" smtClean="0"/>
          </a:p>
          <a:p>
            <a:pPr marL="109728" indent="0" fontAlgn="base">
              <a:buNone/>
            </a:pPr>
            <a:endParaRPr lang="pt-BR" sz="2000" dirty="0"/>
          </a:p>
          <a:p>
            <a:pPr marL="109728" indent="0" fontAlgn="base">
              <a:buNone/>
            </a:pPr>
            <a:r>
              <a:rPr lang="pt-BR" sz="2000" dirty="0" smtClean="0"/>
              <a:t>GIF87a</a:t>
            </a:r>
            <a:r>
              <a:rPr lang="pt-BR" sz="2000" dirty="0"/>
              <a:t>.............,...........D..;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smtClean="0"/>
              <a:t>---287032381131322 </a:t>
            </a:r>
          </a:p>
          <a:p>
            <a:pPr marL="109728" indent="0" fontAlgn="base">
              <a:buNone/>
            </a:pPr>
            <a:r>
              <a:rPr lang="pt-BR" sz="2000" dirty="0" err="1" smtClean="0"/>
              <a:t>Content-Disposition</a:t>
            </a:r>
            <a:r>
              <a:rPr lang="pt-BR" sz="2000" dirty="0"/>
              <a:t>: </a:t>
            </a:r>
            <a:r>
              <a:rPr lang="pt-BR" sz="2000" dirty="0" err="1"/>
              <a:t>form-data</a:t>
            </a:r>
            <a:r>
              <a:rPr lang="pt-BR" sz="2000" dirty="0"/>
              <a:t>; </a:t>
            </a:r>
            <a:r>
              <a:rPr lang="pt-BR" sz="2000" dirty="0" err="1"/>
              <a:t>name</a:t>
            </a:r>
            <a:r>
              <a:rPr lang="pt-BR" sz="2000" dirty="0"/>
              <a:t>="datafile2"; </a:t>
            </a:r>
            <a:r>
              <a:rPr lang="pt-BR" sz="2000" dirty="0" err="1"/>
              <a:t>filename</a:t>
            </a:r>
            <a:r>
              <a:rPr lang="pt-BR" sz="2000" dirty="0"/>
              <a:t>="g.gif"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Content-Type</a:t>
            </a:r>
            <a:r>
              <a:rPr lang="pt-BR" sz="2000" dirty="0"/>
              <a:t>: </a:t>
            </a:r>
            <a:r>
              <a:rPr lang="pt-BR" sz="2000" dirty="0" err="1"/>
              <a:t>image</a:t>
            </a:r>
            <a:r>
              <a:rPr lang="pt-BR" sz="2000" dirty="0"/>
              <a:t>/</a:t>
            </a:r>
            <a:r>
              <a:rPr lang="pt-BR" sz="2000" dirty="0" err="1"/>
              <a:t>gif</a:t>
            </a:r>
            <a:r>
              <a:rPr lang="pt-BR" sz="2000" dirty="0"/>
              <a:t> </a:t>
            </a:r>
            <a:endParaRPr lang="pt-BR" sz="2000" dirty="0" smtClean="0"/>
          </a:p>
          <a:p>
            <a:pPr marL="109728" indent="0" fontAlgn="base">
              <a:buNone/>
            </a:pP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smtClean="0"/>
              <a:t>GIF87a</a:t>
            </a:r>
            <a:r>
              <a:rPr lang="pt-BR" sz="2000" dirty="0"/>
              <a:t>.............,...........D..;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smtClean="0"/>
              <a:t>---287032381131322 </a:t>
            </a:r>
          </a:p>
          <a:p>
            <a:pPr marL="109728" indent="0" fontAlgn="base">
              <a:buNone/>
            </a:pPr>
            <a:r>
              <a:rPr lang="pt-BR" sz="2000" dirty="0" err="1" smtClean="0"/>
              <a:t>Content-Disposition</a:t>
            </a:r>
            <a:r>
              <a:rPr lang="pt-BR" sz="2000" dirty="0"/>
              <a:t>: </a:t>
            </a:r>
            <a:r>
              <a:rPr lang="pt-BR" sz="2000" dirty="0" err="1"/>
              <a:t>form-data</a:t>
            </a:r>
            <a:r>
              <a:rPr lang="pt-BR" sz="2000" dirty="0"/>
              <a:t>; </a:t>
            </a:r>
            <a:r>
              <a:rPr lang="pt-BR" sz="2000" dirty="0" err="1"/>
              <a:t>name</a:t>
            </a:r>
            <a:r>
              <a:rPr lang="pt-BR" sz="2000" dirty="0"/>
              <a:t>="datafile3"; </a:t>
            </a:r>
            <a:r>
              <a:rPr lang="pt-BR" sz="2000" dirty="0" err="1"/>
              <a:t>filename</a:t>
            </a:r>
            <a:r>
              <a:rPr lang="pt-BR" sz="2000" dirty="0"/>
              <a:t>="b.gif"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Content-Type</a:t>
            </a:r>
            <a:r>
              <a:rPr lang="pt-BR" sz="2000" dirty="0"/>
              <a:t>: </a:t>
            </a:r>
            <a:r>
              <a:rPr lang="pt-BR" sz="2000" dirty="0" err="1"/>
              <a:t>image</a:t>
            </a:r>
            <a:r>
              <a:rPr lang="pt-BR" sz="2000" dirty="0"/>
              <a:t>/</a:t>
            </a:r>
            <a:r>
              <a:rPr lang="pt-BR" sz="2000" dirty="0" err="1"/>
              <a:t>gif</a:t>
            </a:r>
            <a:r>
              <a:rPr lang="pt-BR" sz="2000" dirty="0"/>
              <a:t> </a:t>
            </a:r>
            <a:endParaRPr lang="pt-BR" sz="2000" dirty="0" smtClean="0"/>
          </a:p>
          <a:p>
            <a:pPr marL="109728" indent="0" fontAlgn="base">
              <a:buNone/>
            </a:pPr>
            <a:endParaRPr lang="pt-BR" sz="2000" dirty="0"/>
          </a:p>
          <a:p>
            <a:pPr marL="109728" indent="0" fontAlgn="base">
              <a:buNone/>
            </a:pPr>
            <a:r>
              <a:rPr lang="pt-BR" sz="2000" dirty="0" smtClean="0"/>
              <a:t>GIF87a</a:t>
            </a:r>
            <a:r>
              <a:rPr lang="pt-BR" sz="2000" dirty="0"/>
              <a:t>.............,...........D..;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smtClean="0"/>
              <a:t>---287032381131322--</a:t>
            </a:r>
            <a:endParaRPr lang="pt-BR" sz="23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por </a:t>
            </a:r>
            <a:r>
              <a:rPr lang="pt-BR" dirty="0" err="1"/>
              <a:t>Http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pt-BR" dirty="0" smtClean="0"/>
              <a:t>Response (Resposta)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por </a:t>
            </a:r>
            <a:r>
              <a:rPr lang="pt-BR" dirty="0" err="1"/>
              <a:t>Http</a:t>
            </a:r>
            <a:endParaRPr lang="pt-BR" dirty="0"/>
          </a:p>
        </p:txBody>
      </p:sp>
      <p:pic>
        <p:nvPicPr>
          <p:cNvPr id="2050" name="Picture 2" descr="http://www.dee.ufma.br/~cbrandao/disciplinas/teoria/EE5085-1/ebook/LivroKurose_primeiraedicao/2.2_arquivos/deluxe-content_arquivos/02-08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3"/>
            <a:ext cx="6624736" cy="34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7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dirty="0" smtClean="0"/>
              <a:t>Códigos de Status</a:t>
            </a:r>
          </a:p>
          <a:p>
            <a:pPr marL="109728" indent="0">
              <a:buNone/>
            </a:pPr>
            <a:endParaRPr lang="pt-BR" dirty="0"/>
          </a:p>
          <a:p>
            <a:pPr marL="365760" lvl="1" indent="0">
              <a:buNone/>
            </a:pPr>
            <a:r>
              <a:rPr lang="pt-BR" b="1" dirty="0"/>
              <a:t>1xx Informativa</a:t>
            </a:r>
          </a:p>
          <a:p>
            <a:pPr marL="365760" lvl="1" indent="0">
              <a:buNone/>
            </a:pPr>
            <a:r>
              <a:rPr lang="pt-BR" b="1" dirty="0"/>
              <a:t>2xx Sucesso</a:t>
            </a:r>
          </a:p>
          <a:p>
            <a:pPr marL="365760" lvl="1" indent="0">
              <a:buNone/>
            </a:pPr>
            <a:r>
              <a:rPr lang="pt-BR" b="1" dirty="0"/>
              <a:t>3xx Redirecionamento</a:t>
            </a:r>
          </a:p>
          <a:p>
            <a:pPr marL="365760" lvl="1" indent="0">
              <a:buNone/>
            </a:pPr>
            <a:r>
              <a:rPr lang="pt-BR" b="1" dirty="0"/>
              <a:t>4xx Erro de cliente</a:t>
            </a:r>
          </a:p>
          <a:p>
            <a:pPr marL="365760" lvl="1" indent="0">
              <a:buNone/>
            </a:pPr>
            <a:r>
              <a:rPr lang="pt-BR" b="1" dirty="0"/>
              <a:t>5xx outros erros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por </a:t>
            </a:r>
            <a:r>
              <a:rPr lang="pt-BR" dirty="0" err="1"/>
              <a:t>Http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Visão </a:t>
            </a:r>
            <a:r>
              <a:rPr lang="pt-BR" dirty="0" smtClean="0"/>
              <a:t>Geral</a:t>
            </a:r>
          </a:p>
          <a:p>
            <a:pPr>
              <a:lnSpc>
                <a:spcPct val="150000"/>
              </a:lnSpc>
            </a:pPr>
            <a:r>
              <a:rPr lang="pt-BR" dirty="0"/>
              <a:t>Aplicação Exemplo (contatos)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JSON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Comunicação por HTTP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REQUEST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RESPONSE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Restful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SPA (Single Page </a:t>
            </a:r>
            <a:r>
              <a:rPr lang="pt-BR" dirty="0" err="1" smtClean="0"/>
              <a:t>Application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 </a:t>
            </a:r>
            <a:r>
              <a:rPr lang="pt-BR" dirty="0" smtClean="0"/>
              <a:t>com </a:t>
            </a:r>
            <a:r>
              <a:rPr lang="pt-BR" dirty="0" err="1" smtClean="0"/>
              <a:t>AngularJS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b="1" dirty="0" smtClean="0"/>
              <a:t>1xx </a:t>
            </a:r>
            <a:r>
              <a:rPr lang="pt-BR" b="1" dirty="0"/>
              <a:t>Informativa</a:t>
            </a:r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r>
              <a:rPr lang="pt-BR" dirty="0"/>
              <a:t>100 Continuar</a:t>
            </a:r>
          </a:p>
          <a:p>
            <a:pPr marL="109728" indent="0">
              <a:buNone/>
            </a:pPr>
            <a:r>
              <a:rPr lang="pt-BR" dirty="0"/>
              <a:t>101 Mudando protocolos</a:t>
            </a:r>
          </a:p>
          <a:p>
            <a:pPr marL="109728" indent="0">
              <a:buNone/>
            </a:pPr>
            <a:r>
              <a:rPr lang="pt-BR" dirty="0"/>
              <a:t>122 Pedido-URI muito longo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por </a:t>
            </a:r>
            <a:r>
              <a:rPr lang="pt-BR" dirty="0" err="1"/>
              <a:t>Http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b="1" dirty="0" smtClean="0"/>
              <a:t>2xx Sucesso</a:t>
            </a:r>
            <a:endParaRPr lang="pt-BR" dirty="0"/>
          </a:p>
          <a:p>
            <a:pPr marL="109728" indent="0">
              <a:buNone/>
            </a:pPr>
            <a:endParaRPr lang="pt-BR" b="1" dirty="0"/>
          </a:p>
          <a:p>
            <a:pPr marL="109728" indent="0">
              <a:buNone/>
            </a:pPr>
            <a:r>
              <a:rPr lang="pt-BR" sz="2400" dirty="0"/>
              <a:t>200 OK</a:t>
            </a:r>
          </a:p>
          <a:p>
            <a:pPr marL="109728" indent="0">
              <a:buNone/>
            </a:pPr>
            <a:r>
              <a:rPr lang="pt-BR" sz="2400" dirty="0"/>
              <a:t>201 Criado</a:t>
            </a:r>
          </a:p>
          <a:p>
            <a:pPr marL="109728" indent="0">
              <a:buNone/>
            </a:pPr>
            <a:r>
              <a:rPr lang="pt-BR" sz="2400" dirty="0"/>
              <a:t>202 Aceito</a:t>
            </a:r>
          </a:p>
          <a:p>
            <a:pPr marL="109728" indent="0">
              <a:buNone/>
            </a:pPr>
            <a:r>
              <a:rPr lang="pt-BR" sz="2400" dirty="0"/>
              <a:t>203 não-autorizado (desde HTTP/1.1)</a:t>
            </a:r>
          </a:p>
          <a:p>
            <a:pPr marL="109728" indent="0">
              <a:buNone/>
            </a:pPr>
            <a:r>
              <a:rPr lang="pt-BR" sz="2400" dirty="0"/>
              <a:t>204 Nenhum conteúdo</a:t>
            </a:r>
          </a:p>
          <a:p>
            <a:pPr marL="109728" indent="0">
              <a:buNone/>
            </a:pPr>
            <a:r>
              <a:rPr lang="pt-BR" sz="2400" dirty="0"/>
              <a:t>205 Reset</a:t>
            </a:r>
          </a:p>
          <a:p>
            <a:pPr marL="109728" indent="0">
              <a:buNone/>
            </a:pPr>
            <a:r>
              <a:rPr lang="pt-BR" sz="2400" dirty="0"/>
              <a:t>206 Conteúdo parcial</a:t>
            </a:r>
          </a:p>
          <a:p>
            <a:pPr marL="109728" indent="0">
              <a:buNone/>
            </a:pPr>
            <a:r>
              <a:rPr lang="pt-BR" sz="2400" dirty="0"/>
              <a:t>207-Status </a:t>
            </a:r>
            <a:r>
              <a:rPr lang="pt-BR" sz="2400" dirty="0" err="1"/>
              <a:t>Multi</a:t>
            </a:r>
            <a:r>
              <a:rPr lang="pt-BR" sz="2400" dirty="0"/>
              <a:t> (</a:t>
            </a:r>
            <a:r>
              <a:rPr lang="pt-BR" sz="2400" dirty="0" err="1"/>
              <a:t>WebDAV</a:t>
            </a:r>
            <a:r>
              <a:rPr lang="pt-BR" sz="2400" dirty="0"/>
              <a:t>) (RFC 4918)</a:t>
            </a:r>
          </a:p>
          <a:p>
            <a:pPr marL="109728" indent="0">
              <a:buNone/>
            </a:pP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por </a:t>
            </a:r>
            <a:r>
              <a:rPr lang="pt-BR" dirty="0" err="1"/>
              <a:t>Http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b="1" dirty="0" smtClean="0"/>
              <a:t>3xx Redirecionamento</a:t>
            </a:r>
            <a:endParaRPr lang="pt-BR" dirty="0"/>
          </a:p>
          <a:p>
            <a:pPr marL="109728" indent="0">
              <a:buNone/>
            </a:pPr>
            <a:endParaRPr lang="pt-BR" b="1" dirty="0" smtClean="0"/>
          </a:p>
          <a:p>
            <a:pPr marL="109728" indent="0">
              <a:buNone/>
            </a:pPr>
            <a:r>
              <a:rPr lang="pt-BR" sz="2400" dirty="0"/>
              <a:t>300 Múltipla escolha</a:t>
            </a:r>
          </a:p>
          <a:p>
            <a:pPr marL="109728" indent="0">
              <a:buNone/>
            </a:pPr>
            <a:r>
              <a:rPr lang="pt-BR" sz="2400" dirty="0"/>
              <a:t>301 Movido</a:t>
            </a:r>
          </a:p>
          <a:p>
            <a:pPr marL="109728" indent="0">
              <a:buNone/>
            </a:pPr>
            <a:r>
              <a:rPr lang="pt-BR" sz="2400" dirty="0"/>
              <a:t>302 Encontrado</a:t>
            </a:r>
          </a:p>
          <a:p>
            <a:pPr marL="109728" indent="0">
              <a:buNone/>
            </a:pPr>
            <a:r>
              <a:rPr lang="pt-BR" sz="2400" dirty="0"/>
              <a:t>304 Não modificado</a:t>
            </a:r>
          </a:p>
          <a:p>
            <a:pPr marL="109728" indent="0">
              <a:buNone/>
            </a:pPr>
            <a:r>
              <a:rPr lang="pt-BR" sz="2400" dirty="0"/>
              <a:t>305 Use Proxy (desde HTTP/1.1)</a:t>
            </a:r>
          </a:p>
          <a:p>
            <a:pPr marL="109728" indent="0">
              <a:buNone/>
            </a:pPr>
            <a:r>
              <a:rPr lang="pt-BR" sz="2400" dirty="0"/>
              <a:t>306 Proxy Switch</a:t>
            </a:r>
          </a:p>
          <a:p>
            <a:pPr marL="109728" indent="0">
              <a:buNone/>
            </a:pPr>
            <a:r>
              <a:rPr lang="pt-BR" sz="2400" dirty="0"/>
              <a:t>307 Redirecionamento temporário (desde HTTP/1.1)</a:t>
            </a:r>
          </a:p>
          <a:p>
            <a:pPr marL="109728" indent="0">
              <a:buNone/>
            </a:pP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por </a:t>
            </a:r>
            <a:r>
              <a:rPr lang="pt-BR" dirty="0" err="1"/>
              <a:t>Http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5102027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pt-BR" b="1" dirty="0" smtClean="0"/>
              <a:t>4xx </a:t>
            </a:r>
            <a:r>
              <a:rPr lang="pt-BR" b="1" dirty="0"/>
              <a:t>Erro de </a:t>
            </a:r>
            <a:r>
              <a:rPr lang="pt-BR" b="1" dirty="0" smtClean="0"/>
              <a:t>cliente</a:t>
            </a:r>
          </a:p>
          <a:p>
            <a:pPr marL="109728" indent="0">
              <a:buNone/>
            </a:pPr>
            <a:endParaRPr lang="pt-BR" b="1" dirty="0"/>
          </a:p>
          <a:p>
            <a:pPr marL="109728" indent="0">
              <a:buNone/>
            </a:pPr>
            <a:r>
              <a:rPr lang="pt-BR" dirty="0"/>
              <a:t>400 Requisição inválida</a:t>
            </a:r>
          </a:p>
          <a:p>
            <a:pPr marL="109728" indent="0">
              <a:buNone/>
            </a:pPr>
            <a:r>
              <a:rPr lang="pt-BR" dirty="0"/>
              <a:t>401 Não autorizado</a:t>
            </a:r>
          </a:p>
          <a:p>
            <a:pPr marL="109728" indent="0">
              <a:buNone/>
            </a:pPr>
            <a:r>
              <a:rPr lang="pt-BR" dirty="0"/>
              <a:t>402 Pagamento necessário</a:t>
            </a:r>
          </a:p>
          <a:p>
            <a:pPr marL="109728" indent="0">
              <a:buNone/>
            </a:pPr>
            <a:r>
              <a:rPr lang="pt-BR" dirty="0"/>
              <a:t>403 Proibido</a:t>
            </a:r>
          </a:p>
          <a:p>
            <a:pPr marL="109728" indent="0">
              <a:buNone/>
            </a:pPr>
            <a:r>
              <a:rPr lang="pt-BR" dirty="0"/>
              <a:t>404 Não encontrado</a:t>
            </a:r>
          </a:p>
          <a:p>
            <a:pPr marL="109728" indent="0">
              <a:buNone/>
            </a:pPr>
            <a:r>
              <a:rPr lang="pt-BR" dirty="0"/>
              <a:t>405 Método não permitido</a:t>
            </a:r>
          </a:p>
          <a:p>
            <a:pPr marL="109728" indent="0">
              <a:buNone/>
            </a:pPr>
            <a:r>
              <a:rPr lang="pt-BR" dirty="0"/>
              <a:t>406 Não Aceitável</a:t>
            </a:r>
          </a:p>
          <a:p>
            <a:pPr marL="109728" indent="0">
              <a:buNone/>
            </a:pPr>
            <a:r>
              <a:rPr lang="pt-BR" dirty="0"/>
              <a:t>407 Autenticação de proxy necessária</a:t>
            </a:r>
          </a:p>
          <a:p>
            <a:pPr marL="109728" indent="0">
              <a:buNone/>
            </a:pPr>
            <a:r>
              <a:rPr lang="pt-BR" dirty="0"/>
              <a:t>408 Tempo de requisição esgotou (Timeout)</a:t>
            </a:r>
          </a:p>
          <a:p>
            <a:pPr marL="109728" indent="0">
              <a:buNone/>
            </a:pPr>
            <a:r>
              <a:rPr lang="pt-BR" dirty="0"/>
              <a:t>409 Conflito</a:t>
            </a:r>
          </a:p>
          <a:p>
            <a:pPr marL="109728" indent="0">
              <a:buNone/>
            </a:pPr>
            <a:r>
              <a:rPr lang="pt-BR" dirty="0"/>
              <a:t>410 </a:t>
            </a:r>
            <a:r>
              <a:rPr lang="pt-BR" dirty="0" err="1"/>
              <a:t>Gone</a:t>
            </a:r>
            <a:endParaRPr lang="pt-BR" dirty="0"/>
          </a:p>
          <a:p>
            <a:pPr marL="109728" indent="0">
              <a:buNone/>
            </a:pPr>
            <a:r>
              <a:rPr lang="pt-BR" dirty="0"/>
              <a:t>411 comprimento </a:t>
            </a:r>
            <a:r>
              <a:rPr lang="pt-BR" dirty="0" smtClean="0"/>
              <a:t>necessário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por </a:t>
            </a:r>
            <a:r>
              <a:rPr lang="pt-BR" dirty="0" err="1"/>
              <a:t>Http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5174035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1800" b="1" dirty="0"/>
              <a:t>4xx Erro de </a:t>
            </a:r>
            <a:r>
              <a:rPr lang="pt-BR" sz="1800" b="1" dirty="0" smtClean="0"/>
              <a:t>cliente</a:t>
            </a:r>
          </a:p>
          <a:p>
            <a:pPr marL="109728" indent="0">
              <a:buNone/>
            </a:pPr>
            <a:r>
              <a:rPr lang="pt-BR" sz="1800" dirty="0" smtClean="0"/>
              <a:t>412 </a:t>
            </a:r>
            <a:r>
              <a:rPr lang="pt-BR" sz="1800" dirty="0"/>
              <a:t>Pré-condição falhou</a:t>
            </a:r>
          </a:p>
          <a:p>
            <a:pPr marL="109728" indent="0">
              <a:buNone/>
            </a:pPr>
            <a:r>
              <a:rPr lang="pt-BR" sz="1800" dirty="0"/>
              <a:t>413 Entidade de solicitação muito grande</a:t>
            </a:r>
          </a:p>
          <a:p>
            <a:pPr marL="109728" indent="0">
              <a:buNone/>
            </a:pPr>
            <a:r>
              <a:rPr lang="pt-BR" sz="1800" dirty="0"/>
              <a:t>414 Pedido-URI Too </a:t>
            </a:r>
            <a:r>
              <a:rPr lang="pt-BR" sz="1800" dirty="0" err="1"/>
              <a:t>Long</a:t>
            </a:r>
            <a:endParaRPr lang="pt-BR" sz="1800" dirty="0"/>
          </a:p>
          <a:p>
            <a:pPr marL="109728" indent="0">
              <a:buNone/>
            </a:pPr>
            <a:r>
              <a:rPr lang="pt-BR" sz="1800" dirty="0"/>
              <a:t>415 Tipo de mídia não suportado</a:t>
            </a:r>
          </a:p>
          <a:p>
            <a:pPr marL="109728" indent="0">
              <a:buNone/>
            </a:pPr>
            <a:r>
              <a:rPr lang="pt-BR" sz="1800" dirty="0"/>
              <a:t>416 Solicitada de Faixa Não Satisfatória</a:t>
            </a:r>
          </a:p>
          <a:p>
            <a:pPr marL="109728" indent="0">
              <a:buNone/>
            </a:pPr>
            <a:r>
              <a:rPr lang="pt-BR" sz="1800" dirty="0"/>
              <a:t>417 Falha na expectativa</a:t>
            </a:r>
          </a:p>
          <a:p>
            <a:pPr marL="109728" indent="0">
              <a:buNone/>
            </a:pPr>
            <a:r>
              <a:rPr lang="pt-BR" sz="1800" dirty="0"/>
              <a:t>418 Eu sou um bule de chá</a:t>
            </a:r>
          </a:p>
          <a:p>
            <a:pPr marL="109728" indent="0">
              <a:buNone/>
            </a:pPr>
            <a:r>
              <a:rPr lang="pt-BR" sz="1800" dirty="0"/>
              <a:t>422 Entidade </a:t>
            </a:r>
            <a:r>
              <a:rPr lang="pt-BR" sz="1800" dirty="0" err="1"/>
              <a:t>improcessável</a:t>
            </a:r>
            <a:r>
              <a:rPr lang="pt-BR" sz="1800" dirty="0"/>
              <a:t> (</a:t>
            </a:r>
            <a:r>
              <a:rPr lang="pt-BR" sz="1800" dirty="0" err="1"/>
              <a:t>WebDAV</a:t>
            </a:r>
            <a:r>
              <a:rPr lang="pt-BR" sz="1800" dirty="0"/>
              <a:t>) (RFC 4918)</a:t>
            </a:r>
          </a:p>
          <a:p>
            <a:pPr marL="109728" indent="0">
              <a:buNone/>
            </a:pPr>
            <a:r>
              <a:rPr lang="pt-BR" sz="1800" dirty="0"/>
              <a:t>423 Fechado (</a:t>
            </a:r>
            <a:r>
              <a:rPr lang="pt-BR" sz="1800" dirty="0" err="1"/>
              <a:t>WebDAV</a:t>
            </a:r>
            <a:r>
              <a:rPr lang="pt-BR" sz="1800" dirty="0"/>
              <a:t>) (RFC 4918)</a:t>
            </a:r>
          </a:p>
          <a:p>
            <a:pPr marL="109728" indent="0">
              <a:buNone/>
            </a:pPr>
            <a:r>
              <a:rPr lang="pt-BR" sz="1800" dirty="0"/>
              <a:t>424 Falha de Dependência (</a:t>
            </a:r>
            <a:r>
              <a:rPr lang="pt-BR" sz="1800" dirty="0" err="1"/>
              <a:t>WebDAV</a:t>
            </a:r>
            <a:r>
              <a:rPr lang="pt-BR" sz="1800" dirty="0"/>
              <a:t>) (RFC 4918)</a:t>
            </a:r>
          </a:p>
          <a:p>
            <a:pPr marL="109728" indent="0">
              <a:buNone/>
            </a:pPr>
            <a:r>
              <a:rPr lang="pt-BR" sz="1800" dirty="0"/>
              <a:t>425 coleção não ordenada (RFC 3648)</a:t>
            </a:r>
          </a:p>
          <a:p>
            <a:pPr marL="109728" indent="0">
              <a:buNone/>
            </a:pPr>
            <a:r>
              <a:rPr lang="pt-BR" sz="1800" dirty="0"/>
              <a:t>426 Upgrade Obrigatório (RFC 2817)</a:t>
            </a:r>
          </a:p>
          <a:p>
            <a:pPr marL="109728" indent="0">
              <a:buNone/>
            </a:pPr>
            <a:r>
              <a:rPr lang="pt-BR" sz="1800" dirty="0"/>
              <a:t>450 bloqueados pelo Controle de Pais do Windows</a:t>
            </a:r>
          </a:p>
          <a:p>
            <a:pPr marL="109728" indent="0">
              <a:buNone/>
            </a:pPr>
            <a:r>
              <a:rPr lang="pt-BR" sz="1800" dirty="0"/>
              <a:t>499 cliente fechou Pedido (utilizado em </a:t>
            </a:r>
            <a:r>
              <a:rPr lang="pt-BR" sz="1800" dirty="0" err="1"/>
              <a:t>ERPs</a:t>
            </a:r>
            <a:r>
              <a:rPr lang="pt-BR" sz="1800" dirty="0"/>
              <a:t>/VPSA)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por </a:t>
            </a:r>
            <a:r>
              <a:rPr lang="pt-BR" dirty="0" err="1"/>
              <a:t>Http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b="1" dirty="0" smtClean="0"/>
              <a:t>5xx </a:t>
            </a:r>
            <a:r>
              <a:rPr lang="pt-BR" b="1" dirty="0"/>
              <a:t>outros </a:t>
            </a:r>
            <a:r>
              <a:rPr lang="pt-BR" b="1" dirty="0" smtClean="0"/>
              <a:t>erros</a:t>
            </a:r>
          </a:p>
          <a:p>
            <a:pPr marL="109728" indent="0">
              <a:buNone/>
            </a:pPr>
            <a:endParaRPr lang="pt-BR" b="1" dirty="0"/>
          </a:p>
          <a:p>
            <a:pPr marL="109728" indent="0">
              <a:buNone/>
            </a:pPr>
            <a:r>
              <a:rPr lang="pt-BR" sz="2400" dirty="0"/>
              <a:t>500 Erro interno do servidor (</a:t>
            </a:r>
            <a:r>
              <a:rPr lang="pt-BR" sz="2400" dirty="0" err="1"/>
              <a:t>Internal</a:t>
            </a:r>
            <a:r>
              <a:rPr lang="pt-BR" sz="2400" dirty="0"/>
              <a:t> Server </a:t>
            </a:r>
            <a:r>
              <a:rPr lang="pt-BR" sz="2400" dirty="0" err="1"/>
              <a:t>Error</a:t>
            </a:r>
            <a:r>
              <a:rPr lang="pt-BR" sz="2400" dirty="0"/>
              <a:t>)</a:t>
            </a:r>
          </a:p>
          <a:p>
            <a:pPr marL="109728" indent="0">
              <a:buNone/>
            </a:pPr>
            <a:r>
              <a:rPr lang="pt-BR" sz="2400" dirty="0"/>
              <a:t>501 Não implementado (</a:t>
            </a:r>
            <a:r>
              <a:rPr lang="pt-BR" sz="2400" dirty="0" err="1"/>
              <a:t>Not</a:t>
            </a:r>
            <a:r>
              <a:rPr lang="pt-BR" sz="2400" dirty="0"/>
              <a:t> </a:t>
            </a:r>
            <a:r>
              <a:rPr lang="pt-BR" sz="2400" dirty="0" err="1"/>
              <a:t>implemented</a:t>
            </a:r>
            <a:r>
              <a:rPr lang="pt-BR" sz="2400" dirty="0"/>
              <a:t>)</a:t>
            </a:r>
          </a:p>
          <a:p>
            <a:pPr marL="109728" indent="0">
              <a:buNone/>
            </a:pPr>
            <a:r>
              <a:rPr lang="pt-BR" sz="2400" dirty="0"/>
              <a:t>502 </a:t>
            </a:r>
            <a:r>
              <a:rPr lang="pt-BR" sz="2400" dirty="0" err="1"/>
              <a:t>Bad</a:t>
            </a:r>
            <a:r>
              <a:rPr lang="pt-BR" sz="2400" dirty="0"/>
              <a:t> Gateway</a:t>
            </a:r>
          </a:p>
          <a:p>
            <a:pPr marL="109728" indent="0">
              <a:buNone/>
            </a:pPr>
            <a:r>
              <a:rPr lang="pt-BR" sz="2400" dirty="0"/>
              <a:t>503 Serviço indisponível (Service </a:t>
            </a:r>
            <a:r>
              <a:rPr lang="pt-BR" sz="2400" dirty="0" err="1"/>
              <a:t>Unavailable</a:t>
            </a:r>
            <a:r>
              <a:rPr lang="pt-BR" sz="2400" dirty="0"/>
              <a:t>)</a:t>
            </a:r>
          </a:p>
          <a:p>
            <a:pPr marL="109728" indent="0">
              <a:buNone/>
            </a:pPr>
            <a:r>
              <a:rPr lang="pt-BR" sz="2400" dirty="0"/>
              <a:t>504 Gateway </a:t>
            </a:r>
            <a:r>
              <a:rPr lang="pt-BR" sz="2400" dirty="0" err="1"/>
              <a:t>Time-Out</a:t>
            </a:r>
            <a:endParaRPr lang="pt-BR" sz="2400" dirty="0"/>
          </a:p>
          <a:p>
            <a:pPr marL="109728" indent="0">
              <a:buNone/>
            </a:pPr>
            <a:r>
              <a:rPr lang="pt-BR" sz="2400" dirty="0"/>
              <a:t>505 HTTP </a:t>
            </a:r>
            <a:r>
              <a:rPr lang="pt-BR" sz="2400" dirty="0" err="1"/>
              <a:t>Version</a:t>
            </a:r>
            <a:r>
              <a:rPr lang="pt-BR" sz="2400" dirty="0"/>
              <a:t> </a:t>
            </a:r>
            <a:r>
              <a:rPr lang="pt-BR" sz="2400" dirty="0" err="1"/>
              <a:t>not</a:t>
            </a:r>
            <a:r>
              <a:rPr lang="pt-BR" sz="2400" dirty="0"/>
              <a:t> </a:t>
            </a:r>
            <a:r>
              <a:rPr lang="pt-BR" sz="2400" dirty="0" err="1"/>
              <a:t>supported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por </a:t>
            </a:r>
            <a:r>
              <a:rPr lang="pt-BR" dirty="0" err="1"/>
              <a:t>Http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dirty="0" smtClean="0"/>
              <a:t>Response (Resposta)</a:t>
            </a:r>
          </a:p>
          <a:p>
            <a:pPr marL="109728" indent="0">
              <a:buNone/>
            </a:pPr>
            <a:endParaRPr lang="pt-BR" dirty="0"/>
          </a:p>
          <a:p>
            <a:pPr marL="109728" indent="0" fontAlgn="base">
              <a:buNone/>
            </a:pPr>
            <a:r>
              <a:rPr lang="en-US" sz="1600" dirty="0"/>
              <a:t>HTTP/1.1 201 Created </a:t>
            </a:r>
            <a:endParaRPr lang="en-US" sz="1600" dirty="0" smtClean="0"/>
          </a:p>
          <a:p>
            <a:pPr marL="109728" indent="0" fontAlgn="base">
              <a:buNone/>
            </a:pPr>
            <a:r>
              <a:rPr lang="en-US" sz="1600" dirty="0" smtClean="0"/>
              <a:t>Content-Type</a:t>
            </a:r>
            <a:r>
              <a:rPr lang="en-US" sz="1600" dirty="0"/>
              <a:t>: application/</a:t>
            </a:r>
            <a:r>
              <a:rPr lang="en-US" sz="1600" dirty="0" err="1"/>
              <a:t>json</a:t>
            </a:r>
            <a:r>
              <a:rPr lang="en-US" sz="1600" dirty="0"/>
              <a:t> </a:t>
            </a:r>
            <a:endParaRPr lang="en-US" sz="1600" dirty="0" smtClean="0"/>
          </a:p>
          <a:p>
            <a:pPr marL="109728" indent="0" fontAlgn="base">
              <a:buNone/>
            </a:pPr>
            <a:r>
              <a:rPr lang="en-US" sz="1600" dirty="0" smtClean="0"/>
              <a:t>Content-Length</a:t>
            </a:r>
            <a:r>
              <a:rPr lang="en-US" sz="1600" dirty="0"/>
              <a:t>: 65 </a:t>
            </a:r>
            <a:endParaRPr lang="en-US" sz="1600" dirty="0" smtClean="0"/>
          </a:p>
          <a:p>
            <a:pPr marL="109728" indent="0" fontAlgn="base">
              <a:buNone/>
            </a:pPr>
            <a:r>
              <a:rPr lang="en-US" sz="1600" dirty="0" smtClean="0"/>
              <a:t>Connection</a:t>
            </a:r>
            <a:r>
              <a:rPr lang="en-US" sz="1600" dirty="0"/>
              <a:t>: close </a:t>
            </a:r>
            <a:endParaRPr lang="en-US" sz="1600" dirty="0" smtClean="0"/>
          </a:p>
          <a:p>
            <a:pPr marL="109728" indent="0" fontAlgn="base">
              <a:buNone/>
            </a:pPr>
            <a:endParaRPr lang="en-US" sz="1600" dirty="0"/>
          </a:p>
          <a:p>
            <a:pPr marL="109728" indent="0" fontAlgn="base">
              <a:buNone/>
            </a:pPr>
            <a:r>
              <a:rPr lang="en-US" sz="1600" dirty="0" smtClean="0"/>
              <a:t>{"</a:t>
            </a:r>
            <a:r>
              <a:rPr lang="en-US" sz="1600" dirty="0"/>
              <a:t>id":"1","title":"Hello </a:t>
            </a:r>
            <a:r>
              <a:rPr lang="en-US" sz="1600" dirty="0" err="1"/>
              <a:t>World!","body":"This</a:t>
            </a:r>
            <a:r>
              <a:rPr lang="en-US" sz="1600" dirty="0"/>
              <a:t> is my first post!"}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por </a:t>
            </a:r>
            <a:r>
              <a:rPr lang="pt-BR" dirty="0" err="1"/>
              <a:t>Http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pt-BR" dirty="0" smtClean="0"/>
              <a:t>Normalmente o método post envia dados no formato </a:t>
            </a:r>
            <a:r>
              <a:rPr lang="pt-BR" b="1" dirty="0" err="1"/>
              <a:t>application</a:t>
            </a:r>
            <a:r>
              <a:rPr lang="pt-BR" b="1" dirty="0"/>
              <a:t>/x-</a:t>
            </a:r>
            <a:r>
              <a:rPr lang="pt-BR" b="1" dirty="0" err="1"/>
              <a:t>www</a:t>
            </a:r>
            <a:r>
              <a:rPr lang="pt-BR" b="1" dirty="0"/>
              <a:t>-</a:t>
            </a:r>
            <a:r>
              <a:rPr lang="pt-BR" b="1" dirty="0" err="1"/>
              <a:t>form-urlencoded</a:t>
            </a:r>
            <a:r>
              <a:rPr lang="pt-BR" b="1" dirty="0"/>
              <a:t>  </a:t>
            </a:r>
          </a:p>
          <a:p>
            <a:pPr marL="109728" indent="0">
              <a:buNone/>
            </a:pPr>
            <a:endParaRPr lang="pt-BR" dirty="0" smtClean="0"/>
          </a:p>
          <a:p>
            <a:r>
              <a:rPr lang="en-US" dirty="0"/>
              <a:t>Control names </a:t>
            </a:r>
            <a:r>
              <a:rPr lang="en-US" dirty="0" smtClean="0"/>
              <a:t>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codificados</a:t>
            </a:r>
            <a:r>
              <a:rPr lang="en-US" dirty="0" smtClean="0"/>
              <a:t>. </a:t>
            </a:r>
            <a:r>
              <a:rPr lang="en-US" dirty="0" err="1" smtClean="0"/>
              <a:t>Espaços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substituidos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’+’, e </a:t>
            </a:r>
            <a:r>
              <a:rPr lang="en-US" dirty="0" err="1" smtClean="0"/>
              <a:t>caracteres</a:t>
            </a:r>
            <a:r>
              <a:rPr lang="en-US" dirty="0" smtClean="0"/>
              <a:t> </a:t>
            </a:r>
            <a:r>
              <a:rPr lang="en-US" dirty="0" err="1" smtClean="0"/>
              <a:t>reservados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substituidos</a:t>
            </a:r>
            <a:r>
              <a:rPr lang="en-US" dirty="0" smtClean="0"/>
              <a:t>, de </a:t>
            </a:r>
            <a:r>
              <a:rPr lang="en-US" dirty="0" err="1" smtClean="0"/>
              <a:t>acordo</a:t>
            </a:r>
            <a:r>
              <a:rPr lang="en-US" dirty="0" smtClean="0"/>
              <a:t> com a 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[RFC1738]</a:t>
            </a:r>
            <a:r>
              <a:rPr lang="en-US" dirty="0"/>
              <a:t>, </a:t>
            </a:r>
            <a:r>
              <a:rPr lang="en-US" dirty="0" err="1" smtClean="0"/>
              <a:t>seção</a:t>
            </a:r>
            <a:r>
              <a:rPr lang="en-US" dirty="0" smtClean="0"/>
              <a:t> </a:t>
            </a:r>
            <a:r>
              <a:rPr lang="en-US" dirty="0"/>
              <a:t>2.2: </a:t>
            </a:r>
            <a:r>
              <a:rPr lang="en-US" dirty="0" err="1" smtClean="0"/>
              <a:t>Caracteres</a:t>
            </a:r>
            <a:r>
              <a:rPr lang="en-US" dirty="0" smtClean="0"/>
              <a:t> </a:t>
            </a:r>
            <a:r>
              <a:rPr lang="en-US" dirty="0" err="1" smtClean="0"/>
              <a:t>não-alphanumericos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trocados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’%HH’, </a:t>
            </a:r>
            <a:r>
              <a:rPr lang="pt-BR" dirty="0"/>
              <a:t>um sinal de percentagem e dois dígitos hexadecimais que representam o código ASCII do caractere</a:t>
            </a:r>
            <a:r>
              <a:rPr lang="en-US" dirty="0" smtClean="0"/>
              <a:t>. </a:t>
            </a:r>
            <a:r>
              <a:rPr lang="en-US" dirty="0" err="1" smtClean="0"/>
              <a:t>Quebras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representadas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 </a:t>
            </a:r>
            <a:r>
              <a:rPr lang="en-US" dirty="0"/>
              <a:t>"CR LF" </a:t>
            </a:r>
            <a:r>
              <a:rPr lang="en-US" dirty="0" smtClean="0"/>
              <a:t>par </a:t>
            </a:r>
            <a:r>
              <a:rPr lang="en-US" dirty="0"/>
              <a:t>(i.e., </a:t>
            </a:r>
            <a:r>
              <a:rPr lang="en-US" dirty="0" smtClean="0"/>
              <a:t>’%0D%0A’).</a:t>
            </a:r>
            <a:endParaRPr lang="en-US" dirty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/>
              <a:t>control </a:t>
            </a:r>
            <a:r>
              <a:rPr lang="en-US" dirty="0" smtClean="0"/>
              <a:t>names/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listados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ordem</a:t>
            </a:r>
            <a:r>
              <a:rPr lang="en-US" dirty="0" smtClean="0"/>
              <a:t> que </a:t>
            </a:r>
            <a:r>
              <a:rPr lang="en-US" dirty="0" err="1" smtClean="0"/>
              <a:t>aparecem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. A </a:t>
            </a:r>
            <a:r>
              <a:rPr lang="en-US" dirty="0" err="1" smtClean="0"/>
              <a:t>propriedade</a:t>
            </a:r>
            <a:r>
              <a:rPr lang="en-US" dirty="0" smtClean="0"/>
              <a:t> “name” é </a:t>
            </a:r>
            <a:r>
              <a:rPr lang="en-US" dirty="0" err="1" smtClean="0"/>
              <a:t>separada</a:t>
            </a:r>
            <a:r>
              <a:rPr lang="en-US" dirty="0" smtClean="0"/>
              <a:t> do valor </a:t>
            </a:r>
            <a:r>
              <a:rPr lang="en-US" dirty="0" err="1" smtClean="0"/>
              <a:t>por</a:t>
            </a:r>
            <a:r>
              <a:rPr lang="en-US" dirty="0"/>
              <a:t> </a:t>
            </a:r>
            <a:r>
              <a:rPr lang="en-US" dirty="0" smtClean="0"/>
              <a:t>’=‘</a:t>
            </a:r>
            <a:r>
              <a:rPr lang="en-US" dirty="0"/>
              <a:t> </a:t>
            </a:r>
            <a:r>
              <a:rPr lang="en-US" dirty="0" smtClean="0"/>
              <a:t>e </a:t>
            </a:r>
            <a:r>
              <a:rPr lang="en-US" dirty="0" err="1" smtClean="0"/>
              <a:t>os</a:t>
            </a:r>
            <a:r>
              <a:rPr lang="en-US" dirty="0" smtClean="0"/>
              <a:t> pares </a:t>
            </a:r>
            <a:r>
              <a:rPr lang="en-US" dirty="0" err="1" smtClean="0"/>
              <a:t>nome</a:t>
            </a:r>
            <a:r>
              <a:rPr lang="en-US" dirty="0" smtClean="0"/>
              <a:t>/valor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separadas</a:t>
            </a:r>
            <a:r>
              <a:rPr lang="en-US" dirty="0" smtClean="0"/>
              <a:t> entre </a:t>
            </a:r>
            <a:r>
              <a:rPr lang="en-US" dirty="0" err="1" smtClean="0"/>
              <a:t>sí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‘&amp;’.</a:t>
            </a:r>
            <a:endParaRPr lang="en-US" dirty="0"/>
          </a:p>
          <a:p>
            <a:pPr marL="109728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Content-Type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32047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r>
              <a:rPr lang="pt-BR" sz="4400" dirty="0" smtClean="0"/>
              <a:t>Outro formato muito usado é </a:t>
            </a:r>
            <a:r>
              <a:rPr lang="pt-BR" sz="4400" b="1" dirty="0" err="1" smtClean="0"/>
              <a:t>multipart</a:t>
            </a:r>
            <a:r>
              <a:rPr lang="pt-BR" sz="4400" b="1" dirty="0" smtClean="0"/>
              <a:t>/</a:t>
            </a:r>
            <a:r>
              <a:rPr lang="pt-BR" sz="4400" b="1" dirty="0" err="1" smtClean="0"/>
              <a:t>form-data</a:t>
            </a:r>
            <a:r>
              <a:rPr lang="pt-BR" sz="4400" b="1" dirty="0" smtClean="0"/>
              <a:t> </a:t>
            </a:r>
            <a:endParaRPr lang="pt-BR" sz="4400" b="1" dirty="0"/>
          </a:p>
          <a:p>
            <a:pPr marL="109728" indent="0">
              <a:buNone/>
            </a:pPr>
            <a:endParaRPr lang="pt-BR" dirty="0" smtClean="0"/>
          </a:p>
          <a:p>
            <a:r>
              <a:rPr lang="en-US" sz="3700" dirty="0" smtClean="0"/>
              <a:t>Uma </a:t>
            </a:r>
            <a:r>
              <a:rPr lang="en-US" sz="3700" dirty="0" err="1" smtClean="0"/>
              <a:t>mensagem</a:t>
            </a:r>
            <a:r>
              <a:rPr lang="en-US" sz="3700" dirty="0" smtClean="0"/>
              <a:t> </a:t>
            </a:r>
            <a:r>
              <a:rPr lang="en-US" sz="3700" dirty="0"/>
              <a:t>"multipart/form-data" </a:t>
            </a:r>
            <a:r>
              <a:rPr lang="en-US" sz="3700" dirty="0" err="1" smtClean="0"/>
              <a:t>contem</a:t>
            </a:r>
            <a:r>
              <a:rPr lang="en-US" sz="3700" dirty="0" smtClean="0"/>
              <a:t> </a:t>
            </a:r>
            <a:r>
              <a:rPr lang="en-US" sz="3700" dirty="0" err="1" smtClean="0"/>
              <a:t>várias</a:t>
            </a:r>
            <a:r>
              <a:rPr lang="en-US" sz="3700" dirty="0" smtClean="0"/>
              <a:t> </a:t>
            </a:r>
            <a:r>
              <a:rPr lang="en-US" sz="3700" dirty="0" err="1" smtClean="0"/>
              <a:t>partes</a:t>
            </a:r>
            <a:r>
              <a:rPr lang="en-US" sz="3700" dirty="0" smtClean="0"/>
              <a:t>, </a:t>
            </a:r>
            <a:r>
              <a:rPr lang="en-US" sz="3700" dirty="0" err="1" smtClean="0"/>
              <a:t>Cada</a:t>
            </a:r>
            <a:r>
              <a:rPr lang="en-US" sz="3700" dirty="0" smtClean="0"/>
              <a:t> </a:t>
            </a:r>
            <a:r>
              <a:rPr lang="en-US" sz="3700" dirty="0" err="1" smtClean="0"/>
              <a:t>uma</a:t>
            </a:r>
            <a:r>
              <a:rPr lang="en-US" sz="3700" dirty="0" smtClean="0"/>
              <a:t> </a:t>
            </a:r>
            <a:r>
              <a:rPr lang="en-US" sz="3700" dirty="0" err="1" smtClean="0"/>
              <a:t>representando</a:t>
            </a:r>
            <a:r>
              <a:rPr lang="en-US" sz="3700" dirty="0" smtClean="0"/>
              <a:t> </a:t>
            </a:r>
            <a:r>
              <a:rPr lang="en-US" sz="3700" dirty="0" err="1" smtClean="0"/>
              <a:t>uma</a:t>
            </a:r>
            <a:r>
              <a:rPr lang="en-US" sz="3700" dirty="0"/>
              <a:t> </a:t>
            </a:r>
            <a:r>
              <a:rPr lang="en-US" sz="3700" dirty="0">
                <a:hlinkClick r:id="rId2"/>
              </a:rPr>
              <a:t>successful control</a:t>
            </a:r>
            <a:r>
              <a:rPr lang="en-US" sz="3700" dirty="0"/>
              <a:t>. </a:t>
            </a:r>
            <a:r>
              <a:rPr lang="en-US" sz="3700" dirty="0" smtClean="0"/>
              <a:t>As </a:t>
            </a:r>
            <a:r>
              <a:rPr lang="en-US" sz="3700" dirty="0" err="1" smtClean="0"/>
              <a:t>partes</a:t>
            </a:r>
            <a:r>
              <a:rPr lang="en-US" sz="3700" dirty="0" smtClean="0"/>
              <a:t> </a:t>
            </a:r>
            <a:r>
              <a:rPr lang="en-US" sz="3700" dirty="0" err="1" smtClean="0"/>
              <a:t>são</a:t>
            </a:r>
            <a:r>
              <a:rPr lang="en-US" sz="3700" dirty="0" smtClean="0"/>
              <a:t> </a:t>
            </a:r>
            <a:r>
              <a:rPr lang="en-US" sz="3700" dirty="0" err="1" smtClean="0"/>
              <a:t>enviadas</a:t>
            </a:r>
            <a:r>
              <a:rPr lang="en-US" sz="3700" dirty="0" smtClean="0"/>
              <a:t> </a:t>
            </a:r>
            <a:r>
              <a:rPr lang="en-US" sz="3700" dirty="0" err="1" smtClean="0"/>
              <a:t>na</a:t>
            </a:r>
            <a:r>
              <a:rPr lang="en-US" sz="3700" dirty="0" smtClean="0"/>
              <a:t> </a:t>
            </a:r>
            <a:r>
              <a:rPr lang="en-US" sz="3700" dirty="0" err="1" smtClean="0"/>
              <a:t>mesma</a:t>
            </a:r>
            <a:r>
              <a:rPr lang="en-US" sz="3700" dirty="0" smtClean="0"/>
              <a:t> </a:t>
            </a:r>
            <a:r>
              <a:rPr lang="en-US" sz="3700" dirty="0" err="1" smtClean="0"/>
              <a:t>ordem</a:t>
            </a:r>
            <a:r>
              <a:rPr lang="en-US" sz="3700" dirty="0" smtClean="0"/>
              <a:t> que </a:t>
            </a:r>
            <a:r>
              <a:rPr lang="en-US" sz="3700" dirty="0" err="1" smtClean="0"/>
              <a:t>aparecem</a:t>
            </a:r>
            <a:r>
              <a:rPr lang="en-US" sz="3700" dirty="0" smtClean="0"/>
              <a:t> do </a:t>
            </a:r>
            <a:r>
              <a:rPr lang="en-US" sz="3700" dirty="0" err="1" smtClean="0"/>
              <a:t>documento</a:t>
            </a:r>
            <a:r>
              <a:rPr lang="en-US" sz="3700" dirty="0" smtClean="0"/>
              <a:t>.</a:t>
            </a:r>
            <a:r>
              <a:rPr lang="en-US" sz="3700" dirty="0"/>
              <a:t> Part </a:t>
            </a:r>
            <a:r>
              <a:rPr lang="en-US" sz="3700" dirty="0" err="1" smtClean="0"/>
              <a:t>boundarie</a:t>
            </a:r>
            <a:r>
              <a:rPr lang="en-US" sz="3700" dirty="0" smtClean="0"/>
              <a:t> </a:t>
            </a:r>
            <a:r>
              <a:rPr lang="en-US" sz="3700" dirty="0" err="1" smtClean="0"/>
              <a:t>não</a:t>
            </a:r>
            <a:r>
              <a:rPr lang="en-US" sz="3700" dirty="0" smtClean="0"/>
              <a:t> </a:t>
            </a:r>
            <a:r>
              <a:rPr lang="en-US" sz="3700" dirty="0" err="1" smtClean="0"/>
              <a:t>pode</a:t>
            </a:r>
            <a:r>
              <a:rPr lang="en-US" sz="3700" dirty="0" smtClean="0"/>
              <a:t> </a:t>
            </a:r>
            <a:r>
              <a:rPr lang="en-US" sz="3700" dirty="0" err="1" smtClean="0"/>
              <a:t>aparecer</a:t>
            </a:r>
            <a:r>
              <a:rPr lang="en-US" sz="3700" dirty="0" smtClean="0"/>
              <a:t> </a:t>
            </a:r>
            <a:r>
              <a:rPr lang="en-US" sz="3700" dirty="0" err="1" smtClean="0"/>
              <a:t>em</a:t>
            </a:r>
            <a:r>
              <a:rPr lang="en-US" sz="3700" dirty="0" smtClean="0"/>
              <a:t> </a:t>
            </a:r>
            <a:r>
              <a:rPr lang="en-US" sz="3700" dirty="0" err="1" smtClean="0"/>
              <a:t>nenhum</a:t>
            </a:r>
            <a:r>
              <a:rPr lang="en-US" sz="3700" dirty="0" smtClean="0"/>
              <a:t> dos dados; </a:t>
            </a:r>
            <a:endParaRPr lang="en-US" sz="3700" dirty="0"/>
          </a:p>
          <a:p>
            <a:r>
              <a:rPr lang="en-US" sz="3700" dirty="0" smtClean="0"/>
              <a:t>Como </a:t>
            </a:r>
            <a:r>
              <a:rPr lang="en-US" sz="3700" dirty="0" err="1" smtClean="0"/>
              <a:t>ocorre</a:t>
            </a:r>
            <a:r>
              <a:rPr lang="en-US" sz="3700" dirty="0" smtClean="0"/>
              <a:t> com </a:t>
            </a:r>
            <a:r>
              <a:rPr lang="en-US" sz="3700" dirty="0" err="1" smtClean="0"/>
              <a:t>todos</a:t>
            </a:r>
            <a:r>
              <a:rPr lang="en-US" sz="3700" dirty="0" smtClean="0"/>
              <a:t> </a:t>
            </a:r>
            <a:r>
              <a:rPr lang="en-US" sz="3700" dirty="0" err="1" smtClean="0"/>
              <a:t>os</a:t>
            </a:r>
            <a:r>
              <a:rPr lang="en-US" sz="3700" dirty="0" smtClean="0"/>
              <a:t> multipart </a:t>
            </a:r>
            <a:r>
              <a:rPr lang="en-US" sz="3700" dirty="0"/>
              <a:t>MIME types, </a:t>
            </a:r>
            <a:r>
              <a:rPr lang="en-US" sz="3700" dirty="0" err="1" smtClean="0"/>
              <a:t>cada</a:t>
            </a:r>
            <a:r>
              <a:rPr lang="en-US" sz="3700" dirty="0" smtClean="0"/>
              <a:t> parte tem um </a:t>
            </a:r>
            <a:r>
              <a:rPr lang="en-US" sz="3700" dirty="0" err="1" smtClean="0"/>
              <a:t>cabeçalho</a:t>
            </a:r>
            <a:r>
              <a:rPr lang="en-US" sz="3700" dirty="0" smtClean="0"/>
              <a:t> </a:t>
            </a:r>
            <a:r>
              <a:rPr lang="en-US" sz="3700" dirty="0" err="1" smtClean="0"/>
              <a:t>opcional</a:t>
            </a:r>
            <a:r>
              <a:rPr lang="en-US" sz="3700" dirty="0" smtClean="0"/>
              <a:t>  </a:t>
            </a:r>
            <a:r>
              <a:rPr lang="en-US" sz="3700" dirty="0"/>
              <a:t>"Content-Type" </a:t>
            </a:r>
            <a:r>
              <a:rPr lang="en-US" sz="3700" dirty="0" err="1" smtClean="0"/>
              <a:t>cujo</a:t>
            </a:r>
            <a:r>
              <a:rPr lang="en-US" sz="3700" dirty="0" smtClean="0"/>
              <a:t> default é  </a:t>
            </a:r>
            <a:r>
              <a:rPr lang="en-US" sz="3700" dirty="0"/>
              <a:t>"text/plain". </a:t>
            </a:r>
            <a:r>
              <a:rPr lang="en-US" sz="3700" dirty="0" smtClean="0"/>
              <a:t>O </a:t>
            </a:r>
            <a:r>
              <a:rPr lang="en-US" sz="3700" dirty="0" err="1" smtClean="0"/>
              <a:t>cabelhado</a:t>
            </a:r>
            <a:r>
              <a:rPr lang="en-US" sz="3700" dirty="0" smtClean="0"/>
              <a:t> </a:t>
            </a:r>
            <a:r>
              <a:rPr lang="en-US" sz="3700" dirty="0" err="1" smtClean="0"/>
              <a:t>deve</a:t>
            </a:r>
            <a:r>
              <a:rPr lang="en-US" sz="3700" dirty="0" smtClean="0"/>
              <a:t> </a:t>
            </a:r>
            <a:r>
              <a:rPr lang="en-US" sz="3700" dirty="0" err="1" smtClean="0"/>
              <a:t>ser</a:t>
            </a:r>
            <a:r>
              <a:rPr lang="en-US" sz="3700" dirty="0" smtClean="0"/>
              <a:t> </a:t>
            </a:r>
            <a:r>
              <a:rPr lang="en-US" sz="3700" dirty="0" err="1" smtClean="0"/>
              <a:t>fornecido</a:t>
            </a:r>
            <a:r>
              <a:rPr lang="en-US" sz="3700" dirty="0" smtClean="0"/>
              <a:t> com "Content-Type</a:t>
            </a:r>
            <a:r>
              <a:rPr lang="en-US" sz="3700" dirty="0"/>
              <a:t>" </a:t>
            </a:r>
            <a:r>
              <a:rPr lang="en-US" sz="3700" dirty="0" err="1" smtClean="0"/>
              <a:t>acompanhado</a:t>
            </a:r>
            <a:r>
              <a:rPr lang="en-US" sz="3700" dirty="0" smtClean="0"/>
              <a:t> do </a:t>
            </a:r>
            <a:r>
              <a:rPr lang="en-US" sz="3700" dirty="0" err="1" smtClean="0"/>
              <a:t>parêmetro</a:t>
            </a:r>
            <a:r>
              <a:rPr lang="en-US" sz="3700" dirty="0" smtClean="0"/>
              <a:t> </a:t>
            </a:r>
            <a:r>
              <a:rPr lang="en-US" sz="3700" dirty="0"/>
              <a:t>"charset</a:t>
            </a:r>
            <a:r>
              <a:rPr lang="en-US" sz="3700" dirty="0" smtClean="0"/>
              <a:t>".</a:t>
            </a:r>
            <a:endParaRPr lang="en-US" sz="3700" dirty="0"/>
          </a:p>
          <a:p>
            <a:r>
              <a:rPr lang="en-US" sz="3700" dirty="0" smtClean="0"/>
              <a:t>Para </a:t>
            </a:r>
            <a:r>
              <a:rPr lang="en-US" sz="3700" dirty="0" err="1" smtClean="0"/>
              <a:t>cada</a:t>
            </a:r>
            <a:r>
              <a:rPr lang="en-US" sz="3700" dirty="0" smtClean="0"/>
              <a:t> parte é </a:t>
            </a:r>
            <a:r>
              <a:rPr lang="en-US" sz="3700" dirty="0" err="1" smtClean="0"/>
              <a:t>esperado</a:t>
            </a:r>
            <a:r>
              <a:rPr lang="en-US" sz="3700" dirty="0" smtClean="0"/>
              <a:t> que </a:t>
            </a:r>
            <a:r>
              <a:rPr lang="en-US" sz="3700" dirty="0" err="1" smtClean="0"/>
              <a:t>contenha</a:t>
            </a:r>
            <a:r>
              <a:rPr lang="en-US" sz="3700" dirty="0" smtClean="0"/>
              <a:t>:</a:t>
            </a:r>
            <a:endParaRPr lang="en-US" sz="3700" dirty="0"/>
          </a:p>
          <a:p>
            <a:pPr lvl="1"/>
            <a:r>
              <a:rPr lang="en-US" sz="3300" dirty="0" err="1" smtClean="0"/>
              <a:t>Atributo</a:t>
            </a:r>
            <a:r>
              <a:rPr lang="en-US" sz="3300" dirty="0" smtClean="0"/>
              <a:t> "Content-Disposition</a:t>
            </a:r>
            <a:r>
              <a:rPr lang="en-US" sz="3300" dirty="0"/>
              <a:t>"  </a:t>
            </a:r>
            <a:r>
              <a:rPr lang="en-US" sz="3300" dirty="0" err="1" smtClean="0"/>
              <a:t>cujo</a:t>
            </a:r>
            <a:r>
              <a:rPr lang="en-US" sz="3300" dirty="0" smtClean="0"/>
              <a:t> valor é "form-data</a:t>
            </a:r>
            <a:r>
              <a:rPr lang="en-US" sz="3300" dirty="0"/>
              <a:t>".</a:t>
            </a:r>
          </a:p>
          <a:p>
            <a:pPr lvl="1"/>
            <a:r>
              <a:rPr lang="en-US" sz="3300" dirty="0" err="1" smtClean="0"/>
              <a:t>Atributo</a:t>
            </a:r>
            <a:r>
              <a:rPr lang="en-US" sz="3300" dirty="0" smtClean="0"/>
              <a:t> “name” </a:t>
            </a:r>
            <a:r>
              <a:rPr lang="en-US" sz="3300" dirty="0" err="1" smtClean="0"/>
              <a:t>especificando</a:t>
            </a:r>
            <a:r>
              <a:rPr lang="en-US" sz="3300" dirty="0" smtClean="0"/>
              <a:t>  o</a:t>
            </a:r>
            <a:r>
              <a:rPr lang="en-US" sz="3300" dirty="0"/>
              <a:t> </a:t>
            </a:r>
            <a:r>
              <a:rPr lang="en-US" sz="3300" dirty="0">
                <a:hlinkClick r:id="rId2"/>
              </a:rPr>
              <a:t>control name</a:t>
            </a:r>
            <a:r>
              <a:rPr lang="en-US" sz="3300" dirty="0"/>
              <a:t> </a:t>
            </a:r>
            <a:r>
              <a:rPr lang="en-US" sz="3300" dirty="0" smtClean="0"/>
              <a:t>do </a:t>
            </a:r>
            <a:r>
              <a:rPr lang="en-US" sz="3300" dirty="0" err="1" smtClean="0"/>
              <a:t>controle</a:t>
            </a:r>
            <a:r>
              <a:rPr lang="en-US" sz="3300" dirty="0" smtClean="0"/>
              <a:t> </a:t>
            </a:r>
            <a:r>
              <a:rPr lang="en-US" sz="3300" dirty="0" err="1" smtClean="0"/>
              <a:t>correspondente</a:t>
            </a:r>
            <a:r>
              <a:rPr lang="en-US" sz="3300" dirty="0" smtClean="0"/>
              <a:t>.</a:t>
            </a:r>
            <a:r>
              <a:rPr lang="en-US" sz="3300" dirty="0"/>
              <a:t> Control names </a:t>
            </a:r>
            <a:r>
              <a:rPr lang="en-US" sz="3300" dirty="0" err="1" smtClean="0"/>
              <a:t>originalmente</a:t>
            </a:r>
            <a:r>
              <a:rPr lang="en-US" sz="3300" dirty="0" smtClean="0"/>
              <a:t> </a:t>
            </a:r>
            <a:r>
              <a:rPr lang="en-US" sz="3300" dirty="0" err="1" smtClean="0"/>
              <a:t>codificadod</a:t>
            </a:r>
            <a:r>
              <a:rPr lang="en-US" sz="3300" dirty="0" smtClean="0"/>
              <a:t> </a:t>
            </a:r>
            <a:r>
              <a:rPr lang="en-US" sz="3300" dirty="0" err="1" smtClean="0"/>
              <a:t>em</a:t>
            </a:r>
            <a:r>
              <a:rPr lang="en-US" sz="3300" dirty="0" smtClean="0"/>
              <a:t> </a:t>
            </a:r>
            <a:r>
              <a:rPr lang="en-US" sz="3300" dirty="0" err="1" smtClean="0"/>
              <a:t>não</a:t>
            </a:r>
            <a:r>
              <a:rPr lang="en-US" sz="3300" dirty="0" smtClean="0"/>
              <a:t>-ASCII</a:t>
            </a:r>
            <a:r>
              <a:rPr lang="en-US" sz="3300" dirty="0"/>
              <a:t> </a:t>
            </a:r>
            <a:r>
              <a:rPr lang="en-US" sz="3300" dirty="0">
                <a:hlinkClick r:id="rId3"/>
              </a:rPr>
              <a:t>character sets</a:t>
            </a:r>
            <a:r>
              <a:rPr lang="en-US" sz="3300" dirty="0"/>
              <a:t> </a:t>
            </a:r>
            <a:r>
              <a:rPr lang="en-US" sz="3300" dirty="0" err="1" smtClean="0"/>
              <a:t>podem</a:t>
            </a:r>
            <a:r>
              <a:rPr lang="en-US" sz="3300" dirty="0" smtClean="0"/>
              <a:t> </a:t>
            </a:r>
            <a:r>
              <a:rPr lang="en-US" sz="3300" dirty="0" err="1" smtClean="0"/>
              <a:t>ser</a:t>
            </a:r>
            <a:r>
              <a:rPr lang="en-US" sz="3300" dirty="0" smtClean="0"/>
              <a:t> </a:t>
            </a:r>
            <a:r>
              <a:rPr lang="en-US" sz="3300" dirty="0" err="1" smtClean="0"/>
              <a:t>codificados</a:t>
            </a:r>
            <a:r>
              <a:rPr lang="en-US" sz="3300" dirty="0" smtClean="0"/>
              <a:t> </a:t>
            </a:r>
            <a:r>
              <a:rPr lang="en-US" sz="3300" dirty="0" err="1" smtClean="0"/>
              <a:t>usando</a:t>
            </a:r>
            <a:r>
              <a:rPr lang="en-US" sz="3300" dirty="0" smtClean="0"/>
              <a:t> o </a:t>
            </a:r>
            <a:r>
              <a:rPr lang="en-US" sz="3300" dirty="0" err="1" smtClean="0"/>
              <a:t>método</a:t>
            </a:r>
            <a:r>
              <a:rPr lang="en-US" sz="3300" dirty="0" smtClean="0"/>
              <a:t> </a:t>
            </a:r>
            <a:r>
              <a:rPr lang="en-US" sz="3300" dirty="0" err="1" smtClean="0"/>
              <a:t>descrito</a:t>
            </a:r>
            <a:r>
              <a:rPr lang="en-US" sz="3300" dirty="0" smtClean="0"/>
              <a:t> pela </a:t>
            </a:r>
            <a:r>
              <a:rPr lang="en-US" sz="3300" dirty="0" smtClean="0">
                <a:hlinkClick r:id="rId4"/>
              </a:rPr>
              <a:t>[</a:t>
            </a:r>
            <a:r>
              <a:rPr lang="en-US" sz="3300" dirty="0">
                <a:hlinkClick r:id="rId4"/>
              </a:rPr>
              <a:t>RFC2045]</a:t>
            </a:r>
            <a:r>
              <a:rPr lang="en-US" sz="3300" dirty="0"/>
              <a:t>.</a:t>
            </a:r>
          </a:p>
          <a:p>
            <a:pPr marL="109728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Content-Type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472608"/>
          </a:xfrm>
        </p:spPr>
        <p:txBody>
          <a:bodyPr>
            <a:normAutofit fontScale="55000" lnSpcReduction="20000"/>
          </a:bodyPr>
          <a:lstStyle/>
          <a:p>
            <a:pPr marL="109728" indent="0" fontAlgn="base">
              <a:buNone/>
            </a:pPr>
            <a:r>
              <a:rPr lang="pt-BR" sz="2000" dirty="0" smtClean="0"/>
              <a:t>POST </a:t>
            </a:r>
            <a:r>
              <a:rPr lang="pt-BR" sz="2000" dirty="0"/>
              <a:t>/</a:t>
            </a:r>
            <a:r>
              <a:rPr lang="pt-BR" sz="2000" dirty="0" err="1"/>
              <a:t>cgi</a:t>
            </a:r>
            <a:r>
              <a:rPr lang="pt-BR" sz="2000" dirty="0"/>
              <a:t>-bin/</a:t>
            </a:r>
            <a:r>
              <a:rPr lang="pt-BR" sz="2000" dirty="0" err="1"/>
              <a:t>qtest</a:t>
            </a:r>
            <a:r>
              <a:rPr lang="pt-BR" sz="2000" dirty="0"/>
              <a:t> </a:t>
            </a:r>
            <a:r>
              <a:rPr lang="pt-BR" sz="2000" dirty="0" smtClean="0"/>
              <a:t>HTTP/1.1</a:t>
            </a:r>
          </a:p>
          <a:p>
            <a:pPr marL="109728" indent="0" fontAlgn="base">
              <a:buNone/>
            </a:pPr>
            <a:r>
              <a:rPr lang="pt-BR" sz="2000" dirty="0" smtClean="0"/>
              <a:t>Host</a:t>
            </a:r>
            <a:r>
              <a:rPr lang="pt-BR" sz="2000" dirty="0"/>
              <a:t>: aram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User</a:t>
            </a:r>
            <a:r>
              <a:rPr lang="pt-BR" sz="2000" dirty="0" smtClean="0"/>
              <a:t>-Agent</a:t>
            </a:r>
            <a:r>
              <a:rPr lang="pt-BR" sz="2000" dirty="0"/>
              <a:t>: Mozilla/5.0 (Windows; U; Windows NT 5.1; </a:t>
            </a:r>
            <a:r>
              <a:rPr lang="pt-BR" sz="2000" dirty="0" err="1"/>
              <a:t>en</a:t>
            </a:r>
            <a:r>
              <a:rPr lang="pt-BR" sz="2000" dirty="0"/>
              <a:t>-US; rv:1.9.0.10) </a:t>
            </a:r>
            <a:r>
              <a:rPr lang="pt-BR" sz="2000" dirty="0" err="1"/>
              <a:t>Gecko</a:t>
            </a:r>
            <a:r>
              <a:rPr lang="pt-BR" sz="2000" dirty="0"/>
              <a:t>/2009042316 Firefox/3.0.10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Accept</a:t>
            </a:r>
            <a:r>
              <a:rPr lang="pt-BR" sz="2000" dirty="0"/>
              <a:t>: </a:t>
            </a:r>
            <a:r>
              <a:rPr lang="pt-BR" sz="2000" dirty="0" err="1"/>
              <a:t>text</a:t>
            </a:r>
            <a:r>
              <a:rPr lang="pt-BR" sz="2000" dirty="0"/>
              <a:t>/</a:t>
            </a:r>
            <a:r>
              <a:rPr lang="pt-BR" sz="2000" dirty="0" err="1"/>
              <a:t>html,application</a:t>
            </a:r>
            <a:r>
              <a:rPr lang="pt-BR" sz="2000" dirty="0"/>
              <a:t>/</a:t>
            </a:r>
            <a:r>
              <a:rPr lang="pt-BR" sz="2000" dirty="0" err="1"/>
              <a:t>xhtml+xml,application</a:t>
            </a:r>
            <a:r>
              <a:rPr lang="pt-BR" sz="2000" dirty="0"/>
              <a:t>/</a:t>
            </a:r>
            <a:r>
              <a:rPr lang="pt-BR" sz="2000" dirty="0" err="1"/>
              <a:t>xml;q</a:t>
            </a:r>
            <a:r>
              <a:rPr lang="pt-BR" sz="2000" dirty="0"/>
              <a:t>=0.9,*/*;q=0.8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Accept-Language</a:t>
            </a:r>
            <a:r>
              <a:rPr lang="pt-BR" sz="2000" dirty="0"/>
              <a:t>: </a:t>
            </a:r>
            <a:r>
              <a:rPr lang="pt-BR" sz="2000" dirty="0" err="1"/>
              <a:t>en-us,en;q</a:t>
            </a:r>
            <a:r>
              <a:rPr lang="pt-BR" sz="2000" dirty="0"/>
              <a:t>=0.5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Accept-Encoding</a:t>
            </a:r>
            <a:r>
              <a:rPr lang="pt-BR" sz="2000" dirty="0"/>
              <a:t>: </a:t>
            </a:r>
            <a:r>
              <a:rPr lang="pt-BR" sz="2000" dirty="0" err="1"/>
              <a:t>gzip,deflate</a:t>
            </a:r>
            <a:r>
              <a:rPr lang="pt-BR" sz="2000" dirty="0"/>
              <a:t>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Accept-Charset</a:t>
            </a:r>
            <a:r>
              <a:rPr lang="pt-BR" sz="2000" dirty="0"/>
              <a:t>: ISO-8859-1,utf-8;q=0.7,*;q=0.7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Referer</a:t>
            </a:r>
            <a:r>
              <a:rPr lang="pt-BR" sz="2000" dirty="0"/>
              <a:t>: http://aram/~martind/banner.htm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Content-Type</a:t>
            </a:r>
            <a:r>
              <a:rPr lang="pt-BR" sz="2000" dirty="0"/>
              <a:t>: </a:t>
            </a:r>
            <a:r>
              <a:rPr lang="pt-BR" sz="2000" dirty="0" err="1"/>
              <a:t>multipart</a:t>
            </a:r>
            <a:r>
              <a:rPr lang="pt-BR" sz="2000" dirty="0"/>
              <a:t>/</a:t>
            </a:r>
            <a:r>
              <a:rPr lang="pt-BR" sz="2000" dirty="0" err="1"/>
              <a:t>form-data</a:t>
            </a:r>
            <a:r>
              <a:rPr lang="pt-BR" sz="2000" dirty="0"/>
              <a:t>; </a:t>
            </a:r>
            <a:r>
              <a:rPr lang="pt-BR" sz="2000" dirty="0" err="1"/>
              <a:t>boundary</a:t>
            </a:r>
            <a:r>
              <a:rPr lang="pt-BR" sz="2000" dirty="0" smtClean="0"/>
              <a:t>=-287032381131322 </a:t>
            </a:r>
          </a:p>
          <a:p>
            <a:pPr marL="109728" indent="0" fontAlgn="base">
              <a:buNone/>
            </a:pPr>
            <a:r>
              <a:rPr lang="pt-BR" sz="2000" dirty="0" err="1" smtClean="0"/>
              <a:t>Content-Length</a:t>
            </a:r>
            <a:r>
              <a:rPr lang="pt-BR" sz="2000" dirty="0"/>
              <a:t>: 582 </a:t>
            </a:r>
            <a:endParaRPr lang="pt-BR" sz="2000" dirty="0" smtClean="0"/>
          </a:p>
          <a:p>
            <a:pPr marL="109728" indent="0" fontAlgn="base">
              <a:buNone/>
            </a:pPr>
            <a:endParaRPr lang="pt-BR" sz="2000" dirty="0"/>
          </a:p>
          <a:p>
            <a:pPr marL="109728" indent="0" fontAlgn="base">
              <a:buNone/>
            </a:pPr>
            <a:r>
              <a:rPr lang="pt-BR" sz="2000" dirty="0" smtClean="0"/>
              <a:t>---287032381131322 </a:t>
            </a:r>
          </a:p>
          <a:p>
            <a:pPr marL="109728" indent="0">
              <a:buNone/>
            </a:pPr>
            <a:r>
              <a:rPr lang="pt-BR" sz="2000" dirty="0" err="1"/>
              <a:t>Content-Disposition</a:t>
            </a:r>
            <a:r>
              <a:rPr lang="pt-BR" sz="2000" dirty="0"/>
              <a:t>: </a:t>
            </a:r>
            <a:r>
              <a:rPr lang="pt-BR" sz="2000" dirty="0" err="1"/>
              <a:t>form-data</a:t>
            </a:r>
            <a:r>
              <a:rPr lang="pt-BR" sz="2000" dirty="0"/>
              <a:t>; 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submit-name</a:t>
            </a:r>
            <a:r>
              <a:rPr lang="pt-BR" sz="2000" dirty="0"/>
              <a:t>" </a:t>
            </a:r>
          </a:p>
          <a:p>
            <a:pPr marL="109728" indent="0">
              <a:buNone/>
            </a:pPr>
            <a:endParaRPr lang="pt-BR" sz="2000" dirty="0"/>
          </a:p>
          <a:p>
            <a:pPr marL="109728" indent="0">
              <a:buNone/>
            </a:pPr>
            <a:r>
              <a:rPr lang="pt-BR" sz="2000" dirty="0" smtClean="0"/>
              <a:t>Larry</a:t>
            </a:r>
          </a:p>
          <a:p>
            <a:pPr marL="109728" indent="0" fontAlgn="base">
              <a:buNone/>
            </a:pPr>
            <a:r>
              <a:rPr lang="pt-BR" sz="2000" dirty="0" smtClean="0"/>
              <a:t>---287032381131322 </a:t>
            </a:r>
          </a:p>
          <a:p>
            <a:pPr marL="109728" indent="0" fontAlgn="base">
              <a:buNone/>
            </a:pPr>
            <a:r>
              <a:rPr lang="pt-BR" sz="2000" dirty="0" err="1" smtClean="0"/>
              <a:t>Content-Disposition</a:t>
            </a:r>
            <a:r>
              <a:rPr lang="pt-BR" sz="2000" dirty="0"/>
              <a:t>: </a:t>
            </a:r>
            <a:r>
              <a:rPr lang="pt-BR" sz="2000" dirty="0" err="1"/>
              <a:t>form-data</a:t>
            </a:r>
            <a:r>
              <a:rPr lang="pt-BR" sz="2000" dirty="0"/>
              <a:t>; 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smtClean="0"/>
              <a:t>datafile1"; </a:t>
            </a:r>
            <a:r>
              <a:rPr lang="pt-BR" sz="2000" dirty="0" err="1"/>
              <a:t>filename</a:t>
            </a:r>
            <a:r>
              <a:rPr lang="pt-BR" sz="2000" dirty="0"/>
              <a:t>="g.gif"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Content-Type</a:t>
            </a:r>
            <a:r>
              <a:rPr lang="pt-BR" sz="2000" dirty="0"/>
              <a:t>: </a:t>
            </a:r>
            <a:r>
              <a:rPr lang="pt-BR" sz="2000" dirty="0" err="1"/>
              <a:t>image</a:t>
            </a:r>
            <a:r>
              <a:rPr lang="pt-BR" sz="2000" dirty="0"/>
              <a:t>/</a:t>
            </a:r>
            <a:r>
              <a:rPr lang="pt-BR" sz="2000" dirty="0" err="1"/>
              <a:t>gif</a:t>
            </a:r>
            <a:r>
              <a:rPr lang="pt-BR" sz="2000" dirty="0"/>
              <a:t> </a:t>
            </a:r>
            <a:endParaRPr lang="pt-BR" sz="2000" dirty="0" smtClean="0"/>
          </a:p>
          <a:p>
            <a:pPr marL="109728" indent="0" fontAlgn="base">
              <a:buNone/>
            </a:pP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smtClean="0"/>
              <a:t>GIF87a</a:t>
            </a:r>
            <a:r>
              <a:rPr lang="pt-BR" sz="2000" dirty="0"/>
              <a:t>.............,...........D..;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smtClean="0"/>
              <a:t>---287032381131322 </a:t>
            </a:r>
          </a:p>
          <a:p>
            <a:pPr marL="109728" indent="0" fontAlgn="base">
              <a:buNone/>
            </a:pPr>
            <a:r>
              <a:rPr lang="pt-BR" sz="2000" dirty="0" err="1" smtClean="0"/>
              <a:t>Content-Disposition</a:t>
            </a:r>
            <a:r>
              <a:rPr lang="pt-BR" sz="2000" dirty="0"/>
              <a:t>: </a:t>
            </a:r>
            <a:r>
              <a:rPr lang="pt-BR" sz="2000" dirty="0" err="1"/>
              <a:t>form-data</a:t>
            </a:r>
            <a:r>
              <a:rPr lang="pt-BR" sz="2000" dirty="0"/>
              <a:t>; 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smtClean="0"/>
              <a:t>datafile1"; </a:t>
            </a:r>
            <a:r>
              <a:rPr lang="pt-BR" sz="2000" dirty="0" err="1"/>
              <a:t>filename</a:t>
            </a:r>
            <a:r>
              <a:rPr lang="pt-BR" sz="2000" dirty="0"/>
              <a:t>="b.gif"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err="1" smtClean="0"/>
              <a:t>Content-Type</a:t>
            </a:r>
            <a:r>
              <a:rPr lang="pt-BR" sz="2000" dirty="0"/>
              <a:t>: </a:t>
            </a:r>
            <a:r>
              <a:rPr lang="pt-BR" sz="2000" dirty="0" err="1"/>
              <a:t>image</a:t>
            </a:r>
            <a:r>
              <a:rPr lang="pt-BR" sz="2000" dirty="0"/>
              <a:t>/</a:t>
            </a:r>
            <a:r>
              <a:rPr lang="pt-BR" sz="2000" dirty="0" err="1"/>
              <a:t>gif</a:t>
            </a:r>
            <a:r>
              <a:rPr lang="pt-BR" sz="2000" dirty="0"/>
              <a:t> </a:t>
            </a:r>
            <a:endParaRPr lang="pt-BR" sz="2000" dirty="0" smtClean="0"/>
          </a:p>
          <a:p>
            <a:pPr marL="109728" indent="0" fontAlgn="base">
              <a:buNone/>
            </a:pPr>
            <a:endParaRPr lang="pt-BR" sz="2000" dirty="0"/>
          </a:p>
          <a:p>
            <a:pPr marL="109728" indent="0" fontAlgn="base">
              <a:buNone/>
            </a:pPr>
            <a:r>
              <a:rPr lang="pt-BR" sz="2000" dirty="0" smtClean="0"/>
              <a:t>GIF87a</a:t>
            </a:r>
            <a:r>
              <a:rPr lang="pt-BR" sz="2000" dirty="0"/>
              <a:t>.............,...........D..; </a:t>
            </a: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smtClean="0"/>
              <a:t>---287032381131322--</a:t>
            </a:r>
            <a:endParaRPr lang="pt-BR" sz="23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multipart</a:t>
            </a:r>
            <a:r>
              <a:rPr lang="pt-BR" dirty="0" smtClean="0"/>
              <a:t>/</a:t>
            </a:r>
            <a:r>
              <a:rPr lang="pt-BR" dirty="0" err="1" smtClean="0"/>
              <a:t>form-data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048" y="1115906"/>
            <a:ext cx="9468544" cy="569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3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JAX-RS  (Java </a:t>
            </a:r>
            <a:r>
              <a:rPr lang="en-US" sz="2400" dirty="0"/>
              <a:t>API for Restful Web Services </a:t>
            </a:r>
            <a:r>
              <a:rPr lang="en-US" sz="2400" dirty="0" smtClean="0"/>
              <a:t>)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Exemplos </a:t>
            </a:r>
          </a:p>
          <a:p>
            <a:endParaRPr lang="pt-BR" sz="2000" dirty="0"/>
          </a:p>
          <a:p>
            <a:pPr marL="393192" lvl="1" indent="0">
              <a:buNone/>
            </a:pPr>
            <a:r>
              <a:rPr lang="pt-BR" sz="1800" dirty="0" smtClean="0"/>
              <a:t>www.oracle.com/technetwork/articles/java/jaxrs20-1929352.html </a:t>
            </a:r>
          </a:p>
          <a:p>
            <a:pPr lvl="1"/>
            <a:endParaRPr lang="pt-B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Especificação </a:t>
            </a:r>
            <a:r>
              <a:rPr lang="pt-BR" sz="2400" dirty="0"/>
              <a:t>(API) </a:t>
            </a:r>
            <a:endParaRPr lang="pt-BR" sz="2400" dirty="0" smtClean="0"/>
          </a:p>
          <a:p>
            <a:pPr marL="109728" indent="0">
              <a:buNone/>
            </a:pPr>
            <a:endParaRPr lang="pt-BR" sz="2000" dirty="0"/>
          </a:p>
          <a:p>
            <a:pPr marL="393192" lvl="1" indent="0">
              <a:buNone/>
            </a:pPr>
            <a:r>
              <a:rPr lang="pt-BR" sz="1800" dirty="0" smtClean="0"/>
              <a:t>https</a:t>
            </a:r>
            <a:r>
              <a:rPr lang="pt-BR" sz="1800" dirty="0"/>
              <a:t>://jax-rs-spec.java.net/nonav/2.0-rev-a/apidocs/index.html </a:t>
            </a:r>
          </a:p>
          <a:p>
            <a:pPr marL="109728" indent="0">
              <a:buNone/>
            </a:pPr>
            <a:endParaRPr lang="pt-BR" sz="1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b="1" dirty="0" smtClean="0"/>
          </a:p>
          <a:p>
            <a:r>
              <a:rPr lang="pt-BR" sz="2400" b="1" dirty="0" smtClean="0"/>
              <a:t>A </a:t>
            </a:r>
            <a:r>
              <a:rPr lang="pt-BR" sz="2400" b="1" dirty="0" err="1"/>
              <a:t>Uniforme,constrained</a:t>
            </a:r>
            <a:r>
              <a:rPr lang="pt-BR" sz="2400" b="1" dirty="0"/>
              <a:t> </a:t>
            </a:r>
            <a:r>
              <a:rPr lang="pt-BR" sz="2400" b="1" dirty="0" smtClean="0"/>
              <a:t>interface</a:t>
            </a:r>
          </a:p>
          <a:p>
            <a:endParaRPr lang="pt-BR" sz="2400" b="1" dirty="0" smtClean="0"/>
          </a:p>
          <a:p>
            <a:r>
              <a:rPr lang="pt-BR" sz="2400" b="1" dirty="0" err="1" smtClean="0"/>
              <a:t>Representation-Oriented</a:t>
            </a:r>
            <a:r>
              <a:rPr lang="pt-BR" sz="2400" b="1" dirty="0" smtClean="0"/>
              <a:t> </a:t>
            </a:r>
          </a:p>
          <a:p>
            <a:endParaRPr lang="pt-BR" sz="2400" b="1" dirty="0" smtClean="0"/>
          </a:p>
          <a:p>
            <a:r>
              <a:rPr lang="pt-BR" sz="2400" b="1" dirty="0" err="1" smtClean="0"/>
              <a:t>Communicate</a:t>
            </a:r>
            <a:r>
              <a:rPr lang="pt-BR" sz="2400" b="1" dirty="0" smtClean="0"/>
              <a:t> </a:t>
            </a:r>
            <a:r>
              <a:rPr lang="pt-BR" sz="2400" b="1" dirty="0" err="1"/>
              <a:t>Statelessly</a:t>
            </a:r>
            <a:r>
              <a:rPr lang="pt-BR" sz="2400" b="1" dirty="0"/>
              <a:t> </a:t>
            </a:r>
            <a:endParaRPr lang="pt-BR" sz="2400" b="1" dirty="0" smtClean="0"/>
          </a:p>
          <a:p>
            <a:endParaRPr lang="pt-BR" sz="2400" b="1" dirty="0" smtClean="0"/>
          </a:p>
          <a:p>
            <a:r>
              <a:rPr lang="en-US" sz="2400" b="1" dirty="0" smtClean="0"/>
              <a:t>Hypermedia </a:t>
            </a:r>
            <a:r>
              <a:rPr lang="en-US" sz="2400" b="1" dirty="0"/>
              <a:t>As The Engine Of Application State (HATEOAS)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en-US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r>
              <a:rPr lang="pt-BR" dirty="0" smtClean="0"/>
              <a:t> - Requisitos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A </a:t>
            </a:r>
            <a:r>
              <a:rPr lang="pt-BR" sz="2400" b="1" dirty="0" err="1"/>
              <a:t>Uniforme,constrained</a:t>
            </a:r>
            <a:r>
              <a:rPr lang="pt-BR" sz="2400" b="1" dirty="0"/>
              <a:t> interface</a:t>
            </a:r>
          </a:p>
          <a:p>
            <a:pPr marL="109728" indent="0">
              <a:buNone/>
            </a:pPr>
            <a:endParaRPr lang="pt-BR" sz="2400" dirty="0" smtClean="0"/>
          </a:p>
          <a:p>
            <a:pPr marL="109728" indent="0">
              <a:buNone/>
            </a:pPr>
            <a:r>
              <a:rPr lang="pt-BR" sz="2400" dirty="0" smtClean="0"/>
              <a:t>Use </a:t>
            </a:r>
            <a:r>
              <a:rPr lang="pt-BR" sz="2400" dirty="0"/>
              <a:t>os métodos que já existem para </a:t>
            </a:r>
            <a:r>
              <a:rPr lang="pt-BR" sz="2400" dirty="0" err="1" smtClean="0"/>
              <a:t>http</a:t>
            </a:r>
            <a:endParaRPr lang="pt-BR" sz="2400" dirty="0" smtClean="0"/>
          </a:p>
          <a:p>
            <a:pPr marL="109728" indent="0">
              <a:buNone/>
            </a:pPr>
            <a:endParaRPr lang="pt-BR" sz="2400" dirty="0"/>
          </a:p>
          <a:p>
            <a:r>
              <a:rPr lang="pt-BR" sz="2000" dirty="0"/>
              <a:t>GET – Obter um item(passando id) ou uma lista </a:t>
            </a:r>
            <a:r>
              <a:rPr lang="pt-BR" sz="2000" dirty="0" smtClean="0"/>
              <a:t>deles</a:t>
            </a:r>
          </a:p>
          <a:p>
            <a:r>
              <a:rPr lang="pt-BR" sz="2000" dirty="0" smtClean="0"/>
              <a:t>POST </a:t>
            </a:r>
            <a:r>
              <a:rPr lang="pt-BR" sz="2000" dirty="0"/>
              <a:t>– Criar um novo item</a:t>
            </a:r>
          </a:p>
          <a:p>
            <a:r>
              <a:rPr lang="pt-BR" sz="2000" dirty="0"/>
              <a:t>PUT – Atualizar um item (passando id)</a:t>
            </a:r>
          </a:p>
          <a:p>
            <a:r>
              <a:rPr lang="pt-BR" sz="2000" dirty="0"/>
              <a:t>DELETE – remover um item</a:t>
            </a:r>
          </a:p>
          <a:p>
            <a:pPr marL="355600" indent="-246063"/>
            <a:r>
              <a:rPr lang="pt-BR" sz="2000" dirty="0"/>
              <a:t>HEAD – </a:t>
            </a:r>
            <a:r>
              <a:rPr lang="pt-BR" sz="2000" dirty="0" smtClean="0"/>
              <a:t>Executar uma ação para obter </a:t>
            </a:r>
            <a:r>
              <a:rPr lang="pt-BR" sz="2000" dirty="0"/>
              <a:t>um cabeçalho e </a:t>
            </a:r>
            <a:r>
              <a:rPr lang="pt-BR" sz="2000" dirty="0" err="1"/>
              <a:t>http</a:t>
            </a:r>
            <a:r>
              <a:rPr lang="pt-BR" sz="2000" dirty="0"/>
              <a:t> </a:t>
            </a:r>
            <a:r>
              <a:rPr lang="pt-BR" sz="2000" dirty="0" smtClean="0"/>
              <a:t>	      response </a:t>
            </a:r>
            <a:r>
              <a:rPr lang="pt-BR" sz="2000" dirty="0" err="1"/>
              <a:t>code</a:t>
            </a:r>
            <a:endParaRPr lang="pt-BR" sz="2000" dirty="0"/>
          </a:p>
          <a:p>
            <a:r>
              <a:rPr lang="pt-BR" sz="2000" dirty="0"/>
              <a:t>OPTIONS – obter informações do Webservice</a:t>
            </a:r>
            <a:endParaRPr lang="pt-BR" sz="11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err="1" smtClean="0"/>
              <a:t>Representation-Oriented</a:t>
            </a:r>
            <a:r>
              <a:rPr lang="pt-BR" sz="2400" b="1" dirty="0" smtClean="0"/>
              <a:t> </a:t>
            </a:r>
          </a:p>
          <a:p>
            <a:endParaRPr lang="pt-BR" sz="2400" dirty="0"/>
          </a:p>
          <a:p>
            <a:pPr marL="109728" indent="0">
              <a:buNone/>
            </a:pPr>
            <a:r>
              <a:rPr lang="pt-BR" sz="2400" dirty="0"/>
              <a:t>Diferentes plataformas precisam de diferentes formatos. </a:t>
            </a:r>
            <a:endParaRPr lang="pt-BR" sz="2400" dirty="0" smtClean="0"/>
          </a:p>
          <a:p>
            <a:pPr marL="109728" indent="0">
              <a:buNone/>
            </a:pPr>
            <a:endParaRPr lang="pt-BR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400" dirty="0" smtClean="0"/>
              <a:t>Browser </a:t>
            </a:r>
            <a:r>
              <a:rPr lang="pt-BR" sz="2400" dirty="0"/>
              <a:t>usa </a:t>
            </a:r>
            <a:r>
              <a:rPr lang="pt-BR" sz="2400" dirty="0" err="1"/>
              <a:t>html</a:t>
            </a:r>
            <a:r>
              <a:rPr lang="pt-BR" sz="2400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400" dirty="0" err="1" smtClean="0"/>
              <a:t>Javascript</a:t>
            </a:r>
            <a:r>
              <a:rPr lang="pt-BR" sz="2400" dirty="0" smtClean="0"/>
              <a:t> </a:t>
            </a:r>
            <a:r>
              <a:rPr lang="pt-BR" sz="2400" dirty="0"/>
              <a:t>usa </a:t>
            </a:r>
            <a:r>
              <a:rPr lang="pt-BR" sz="2400" dirty="0" err="1"/>
              <a:t>json</a:t>
            </a:r>
            <a:r>
              <a:rPr lang="pt-BR" sz="2400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400" dirty="0" smtClean="0"/>
              <a:t>Java </a:t>
            </a:r>
            <a:r>
              <a:rPr lang="pt-BR" sz="2400" dirty="0"/>
              <a:t>usa XML etc. </a:t>
            </a:r>
          </a:p>
          <a:p>
            <a:endParaRPr lang="pt-BR" sz="2400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err="1" smtClean="0"/>
              <a:t>Communicate</a:t>
            </a:r>
            <a:r>
              <a:rPr lang="pt-BR" sz="2400" b="1" dirty="0" smtClean="0"/>
              <a:t> </a:t>
            </a:r>
            <a:r>
              <a:rPr lang="pt-BR" sz="2400" b="1" dirty="0" err="1"/>
              <a:t>Statelessly</a:t>
            </a:r>
            <a:r>
              <a:rPr lang="pt-BR" sz="2400" b="1" dirty="0"/>
              <a:t> </a:t>
            </a:r>
            <a:endParaRPr lang="pt-BR" sz="2400" b="1" dirty="0" smtClean="0"/>
          </a:p>
          <a:p>
            <a:endParaRPr lang="pt-BR" sz="2400" b="1" dirty="0"/>
          </a:p>
          <a:p>
            <a:pPr marL="109728" indent="0">
              <a:buNone/>
            </a:pPr>
            <a:r>
              <a:rPr lang="pt-BR" sz="2400" dirty="0"/>
              <a:t>Aplicações sem estado (sem </a:t>
            </a:r>
            <a:r>
              <a:rPr lang="pt-BR" sz="2400" dirty="0" err="1"/>
              <a:t>beans</a:t>
            </a:r>
            <a:r>
              <a:rPr lang="pt-BR" sz="2400" dirty="0"/>
              <a:t> de sessão) são mais fáceis de escalar.</a:t>
            </a:r>
            <a:endParaRPr lang="pt-BR" sz="2400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Hypermedia </a:t>
            </a:r>
            <a:r>
              <a:rPr lang="en-US" sz="2400" b="1" dirty="0"/>
              <a:t>As The Engine Of Application State (HATEOAS) </a:t>
            </a:r>
          </a:p>
          <a:p>
            <a:endParaRPr lang="pt-BR" sz="2400" dirty="0" smtClean="0"/>
          </a:p>
          <a:p>
            <a:pPr marL="109728" indent="0">
              <a:buNone/>
            </a:pPr>
            <a:r>
              <a:rPr lang="pt-BR" sz="2400" dirty="0" smtClean="0"/>
              <a:t>Hipermídia </a:t>
            </a:r>
            <a:r>
              <a:rPr lang="pt-BR" sz="2400" dirty="0"/>
              <a:t>como motor do estado do </a:t>
            </a:r>
            <a:r>
              <a:rPr lang="pt-BR" sz="2400" dirty="0" smtClean="0"/>
              <a:t>aplicativo.</a:t>
            </a:r>
          </a:p>
          <a:p>
            <a:pPr marL="109728" indent="0">
              <a:buNone/>
            </a:pPr>
            <a:r>
              <a:rPr lang="pt-BR" sz="2400" dirty="0" smtClean="0"/>
              <a:t> </a:t>
            </a:r>
            <a:endParaRPr lang="pt-BR" sz="2400" dirty="0"/>
          </a:p>
          <a:p>
            <a:pPr marL="109728" indent="0">
              <a:buNone/>
            </a:pPr>
            <a:r>
              <a:rPr lang="pt-BR" sz="2400" dirty="0"/>
              <a:t>Use Links para realizar ações de vão modificar o estado do seu </a:t>
            </a:r>
            <a:r>
              <a:rPr lang="pt-BR" sz="2400" dirty="0" smtClean="0"/>
              <a:t>aplicativo.</a:t>
            </a:r>
            <a:endParaRPr lang="pt-BR" sz="2400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Hypermedia </a:t>
            </a:r>
            <a:r>
              <a:rPr lang="en-US" sz="2400" b="1" dirty="0"/>
              <a:t>As The Engine Of Application State (HATEOAS) </a:t>
            </a:r>
          </a:p>
          <a:p>
            <a:endParaRPr lang="pt-BR" sz="2400" dirty="0" smtClean="0"/>
          </a:p>
          <a:p>
            <a:pPr marL="109728" indent="0">
              <a:buNone/>
            </a:pPr>
            <a:r>
              <a:rPr lang="pt-BR" sz="2400" dirty="0" smtClean="0"/>
              <a:t>Hipermídia </a:t>
            </a:r>
            <a:r>
              <a:rPr lang="pt-BR" sz="2400" dirty="0"/>
              <a:t>como motor do estado do </a:t>
            </a:r>
            <a:r>
              <a:rPr lang="pt-BR" sz="2400" dirty="0" smtClean="0"/>
              <a:t>aplicativo.</a:t>
            </a:r>
          </a:p>
          <a:p>
            <a:pPr marL="109728" indent="0">
              <a:buNone/>
            </a:pPr>
            <a:r>
              <a:rPr lang="pt-BR" sz="2400" dirty="0" smtClean="0"/>
              <a:t> </a:t>
            </a:r>
            <a:endParaRPr lang="pt-BR" sz="2400" dirty="0"/>
          </a:p>
          <a:p>
            <a:pPr marL="109728" indent="0">
              <a:buNone/>
            </a:pPr>
            <a:r>
              <a:rPr lang="pt-BR" sz="2400" dirty="0"/>
              <a:t>Use Links para realizar ações de vão modificar o estado do seu </a:t>
            </a:r>
            <a:r>
              <a:rPr lang="pt-BR" sz="2400" dirty="0" smtClean="0"/>
              <a:t>aplicativo.</a:t>
            </a:r>
            <a:endParaRPr lang="pt-BR" sz="2400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8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Exemplo</a:t>
            </a:r>
            <a:r>
              <a:rPr lang="en-US" sz="2400" b="1" dirty="0" smtClean="0"/>
              <a:t> de Restful</a:t>
            </a:r>
            <a:endParaRPr lang="en-US" sz="2400" b="1" dirty="0"/>
          </a:p>
          <a:p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92288"/>
            <a:ext cx="8511263" cy="313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5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pt-BR" sz="2400" dirty="0" smtClean="0"/>
              <a:t> </a:t>
            </a:r>
          </a:p>
          <a:p>
            <a:r>
              <a:rPr lang="pt-BR" sz="2400" dirty="0"/>
              <a:t>Tudo numa página </a:t>
            </a:r>
            <a:r>
              <a:rPr lang="pt-BR" sz="2400" dirty="0" err="1"/>
              <a:t>soh</a:t>
            </a:r>
            <a:r>
              <a:rPr lang="pt-BR" sz="2400" dirty="0"/>
              <a:t>! Como o desktop! </a:t>
            </a:r>
            <a:endParaRPr lang="pt-BR" sz="2400" dirty="0" smtClean="0"/>
          </a:p>
          <a:p>
            <a:endParaRPr lang="pt-BR" sz="2400" dirty="0"/>
          </a:p>
          <a:p>
            <a:r>
              <a:rPr lang="es-ES" sz="2400" dirty="0"/>
              <a:t>Carga de </a:t>
            </a:r>
            <a:r>
              <a:rPr lang="es-ES" sz="2400" dirty="0" err="1"/>
              <a:t>html,css</a:t>
            </a:r>
            <a:r>
              <a:rPr lang="es-ES" sz="2400" dirty="0"/>
              <a:t> e </a:t>
            </a:r>
            <a:r>
              <a:rPr lang="es-ES" sz="2400" dirty="0" err="1"/>
              <a:t>javascript</a:t>
            </a:r>
            <a:r>
              <a:rPr lang="es-ES" sz="2400" dirty="0"/>
              <a:t> por demanda. </a:t>
            </a:r>
            <a:endParaRPr lang="es-ES" sz="2400" dirty="0" smtClean="0"/>
          </a:p>
          <a:p>
            <a:endParaRPr lang="es-ES" sz="2400" dirty="0"/>
          </a:p>
          <a:p>
            <a:r>
              <a:rPr lang="pt-BR" sz="2400" dirty="0"/>
              <a:t>Exemplos</a:t>
            </a:r>
            <a:r>
              <a:rPr lang="pt-BR" sz="2400" dirty="0" smtClean="0"/>
              <a:t>:</a:t>
            </a:r>
          </a:p>
          <a:p>
            <a:pPr marL="109728" indent="0">
              <a:buNone/>
            </a:pPr>
            <a:endParaRPr lang="pt-BR" sz="2400" dirty="0" smtClean="0"/>
          </a:p>
          <a:p>
            <a:pPr marL="708660" lvl="1" indent="-342900">
              <a:buFont typeface="Courier New" panose="02070309020205020404" pitchFamily="49" charset="0"/>
              <a:buChar char="o"/>
            </a:pPr>
            <a:r>
              <a:rPr lang="pt-BR" sz="2400" dirty="0" err="1" smtClean="0"/>
              <a:t>AngularJS</a:t>
            </a:r>
            <a:r>
              <a:rPr lang="pt-BR" sz="2400" dirty="0" smtClean="0"/>
              <a:t> </a:t>
            </a:r>
            <a:endParaRPr lang="pt-BR" sz="2400" dirty="0"/>
          </a:p>
          <a:p>
            <a:pPr marL="708660" lvl="1" indent="-342900">
              <a:buFont typeface="Courier New" panose="02070309020205020404" pitchFamily="49" charset="0"/>
              <a:buChar char="o"/>
            </a:pPr>
            <a:r>
              <a:rPr lang="pt-BR" sz="2400" dirty="0" smtClean="0"/>
              <a:t>Ember.JS </a:t>
            </a:r>
            <a:endParaRPr lang="pt-BR" sz="2400" dirty="0"/>
          </a:p>
          <a:p>
            <a:pPr marL="708660" lvl="1" indent="-342900">
              <a:buFont typeface="Courier New" panose="02070309020205020404" pitchFamily="49" charset="0"/>
              <a:buChar char="o"/>
            </a:pPr>
            <a:r>
              <a:rPr lang="pt-BR" sz="2400" dirty="0" err="1" smtClean="0"/>
              <a:t>ExtJS</a:t>
            </a:r>
            <a:r>
              <a:rPr lang="pt-BR" sz="2400" dirty="0" smtClean="0"/>
              <a:t> </a:t>
            </a:r>
            <a:endParaRPr lang="pt-BR" sz="2400" dirty="0"/>
          </a:p>
          <a:p>
            <a:pPr marL="708660" lvl="1" indent="-342900">
              <a:buFont typeface="Courier New" panose="02070309020205020404" pitchFamily="49" charset="0"/>
              <a:buChar char="o"/>
            </a:pPr>
            <a:r>
              <a:rPr lang="pt-BR" sz="2400" dirty="0" err="1" smtClean="0"/>
              <a:t>React</a:t>
            </a:r>
            <a:endParaRPr lang="pt-BR" sz="2400" dirty="0" smtClean="0"/>
          </a:p>
          <a:p>
            <a:pPr marL="708660" lvl="1" indent="-342900">
              <a:buFont typeface="Courier New" panose="02070309020205020404" pitchFamily="49" charset="0"/>
              <a:buChar char="o"/>
            </a:pPr>
            <a:r>
              <a:rPr lang="pt-BR" sz="2400" dirty="0" err="1" smtClean="0"/>
              <a:t>Beckbone</a:t>
            </a:r>
            <a:r>
              <a:rPr lang="pt-BR" sz="2400" dirty="0" smtClean="0"/>
              <a:t> </a:t>
            </a:r>
            <a:endParaRPr lang="pt-BR" sz="2400" dirty="0"/>
          </a:p>
          <a:p>
            <a:endParaRPr lang="en-US" sz="2400" b="1" dirty="0"/>
          </a:p>
          <a:p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SPA (Single Page </a:t>
            </a:r>
            <a:r>
              <a:rPr lang="pt-BR" sz="4400" dirty="0" err="1"/>
              <a:t>Application</a:t>
            </a:r>
            <a:r>
              <a:rPr lang="pt-BR" sz="4400" dirty="0"/>
              <a:t>) </a:t>
            </a:r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2400" dirty="0" smtClean="0"/>
              <a:t>MVVM </a:t>
            </a:r>
            <a:r>
              <a:rPr lang="pt-BR" sz="2400" dirty="0" err="1" smtClean="0"/>
              <a:t>Model-View-ViewModel</a:t>
            </a:r>
            <a:r>
              <a:rPr lang="pt-BR" sz="2400" dirty="0" smtClean="0"/>
              <a:t> </a:t>
            </a:r>
          </a:p>
          <a:p>
            <a:endParaRPr lang="en-US" sz="2400" b="1" dirty="0"/>
          </a:p>
          <a:p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SPA (Single Page </a:t>
            </a:r>
            <a:r>
              <a:rPr lang="pt-BR" sz="4400" dirty="0" err="1" smtClean="0"/>
              <a:t>Application</a:t>
            </a:r>
            <a:r>
              <a:rPr lang="pt-BR" sz="4400" dirty="0" smtClean="0"/>
              <a:t>) </a:t>
            </a:r>
            <a:endParaRPr lang="pt-BR" sz="4400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979987" cy="444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0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8640"/>
            <a:ext cx="8524428" cy="568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7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r>
              <a:rPr lang="pt-BR" dirty="0" smtClean="0"/>
              <a:t>Obrigado pela </a:t>
            </a:r>
            <a:r>
              <a:rPr lang="pt-BR" dirty="0" smtClean="0"/>
              <a:t>participação</a:t>
            </a:r>
            <a:r>
              <a:rPr lang="pt-BR" dirty="0"/>
              <a:t>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/>
          </a:p>
          <a:p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Aplicação Exemplo</a:t>
            </a:r>
            <a:endParaRPr lang="pt-BR" sz="4400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370140" cy="471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8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Criado por Douglas </a:t>
            </a:r>
            <a:r>
              <a:rPr lang="pt-BR" dirty="0" err="1" smtClean="0"/>
              <a:t>Crockford</a:t>
            </a:r>
            <a:r>
              <a:rPr lang="pt-BR" dirty="0"/>
              <a:t> </a:t>
            </a:r>
            <a:r>
              <a:rPr lang="pt-BR" dirty="0" smtClean="0"/>
              <a:t>e definido pela RFC 4627</a:t>
            </a:r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tools.ietf.org/html/rfc4627</a:t>
            </a:r>
            <a:endParaRPr lang="pt-BR" dirty="0" smtClean="0"/>
          </a:p>
          <a:p>
            <a:r>
              <a:rPr lang="pt-BR" dirty="0">
                <a:hlinkClick r:id="rId3"/>
              </a:rPr>
              <a:t>http://json.org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Exemplo:</a:t>
            </a:r>
          </a:p>
          <a:p>
            <a:endParaRPr lang="pt-BR" dirty="0"/>
          </a:p>
          <a:p>
            <a:pPr marL="109728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{“nome”:“joao”,“idade”:22,“salario”:2342.11,“interesses”:[“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musica”,”arte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”],”dependentes”:[{“nome”:“camila”,“idade”:6},{“nome”:“joana”,“idade”:21}]}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JSON </a:t>
            </a:r>
            <a:r>
              <a:rPr lang="pt-BR" sz="3200" dirty="0" smtClean="0"/>
              <a:t>(</a:t>
            </a:r>
            <a:r>
              <a:rPr lang="pt-BR" sz="3200" dirty="0" err="1" smtClean="0"/>
              <a:t>Javascript</a:t>
            </a:r>
            <a:r>
              <a:rPr lang="pt-BR" sz="3200" dirty="0" smtClean="0"/>
              <a:t> </a:t>
            </a:r>
            <a:r>
              <a:rPr lang="pt-BR" sz="3200" dirty="0" err="1" smtClean="0"/>
              <a:t>Object</a:t>
            </a:r>
            <a:r>
              <a:rPr lang="pt-BR" sz="3200" dirty="0" smtClean="0"/>
              <a:t> </a:t>
            </a:r>
            <a:r>
              <a:rPr lang="pt-BR" sz="3200" dirty="0" err="1" smtClean="0"/>
              <a:t>Notation</a:t>
            </a:r>
            <a:r>
              <a:rPr lang="pt-BR" sz="3200" dirty="0" smtClean="0"/>
              <a:t>)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109728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“nome”:“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joao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</a:p>
          <a:p>
            <a:pPr marL="109728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“idade”:22,</a:t>
            </a:r>
          </a:p>
          <a:p>
            <a:pPr marL="109728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“salario”:2342.11,</a:t>
            </a:r>
          </a:p>
          <a:p>
            <a:pPr marL="109728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“interesses”:[</a:t>
            </a:r>
          </a:p>
          <a:p>
            <a:pPr marL="109728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“musica”,</a:t>
            </a:r>
          </a:p>
          <a:p>
            <a:pPr marL="109728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”arte”</a:t>
            </a:r>
          </a:p>
          <a:p>
            <a:pPr marL="109728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</a:p>
          <a:p>
            <a:pPr marL="109728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”dependentes”:[</a:t>
            </a:r>
          </a:p>
          <a:p>
            <a:pPr marL="109728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{“nome”:“camila”,“idade”:6},</a:t>
            </a:r>
          </a:p>
          <a:p>
            <a:pPr marL="109728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{“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nome”:“joana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”, “idade”:21}</a:t>
            </a:r>
          </a:p>
          <a:p>
            <a:pPr marL="109728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109728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JSON </a:t>
            </a:r>
            <a:r>
              <a:rPr lang="pt-BR" sz="3200" dirty="0" smtClean="0"/>
              <a:t>(</a:t>
            </a:r>
            <a:r>
              <a:rPr lang="pt-BR" sz="3200" dirty="0" err="1" smtClean="0"/>
              <a:t>Javascript</a:t>
            </a:r>
            <a:r>
              <a:rPr lang="pt-BR" sz="3200" dirty="0" smtClean="0"/>
              <a:t> </a:t>
            </a:r>
            <a:r>
              <a:rPr lang="pt-BR" sz="3200" dirty="0" err="1" smtClean="0"/>
              <a:t>Object</a:t>
            </a:r>
            <a:r>
              <a:rPr lang="pt-BR" sz="3200" dirty="0" smtClean="0"/>
              <a:t> </a:t>
            </a:r>
            <a:r>
              <a:rPr lang="pt-BR" sz="3200" dirty="0" err="1" smtClean="0"/>
              <a:t>Notation</a:t>
            </a:r>
            <a:r>
              <a:rPr lang="pt-BR" sz="3200" dirty="0" smtClean="0"/>
              <a:t>)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Dados Representados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/Literal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Vetor (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(verdadeiro)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alse (falso)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JSON </a:t>
            </a:r>
            <a:r>
              <a:rPr lang="pt-BR" sz="3200" dirty="0" smtClean="0"/>
              <a:t>(</a:t>
            </a:r>
            <a:r>
              <a:rPr lang="pt-BR" sz="3200" dirty="0" err="1" smtClean="0"/>
              <a:t>Javascript</a:t>
            </a:r>
            <a:r>
              <a:rPr lang="pt-BR" sz="3200" dirty="0" smtClean="0"/>
              <a:t> </a:t>
            </a:r>
            <a:r>
              <a:rPr lang="pt-BR" sz="3200" dirty="0" err="1" smtClean="0"/>
              <a:t>Object</a:t>
            </a:r>
            <a:r>
              <a:rPr lang="pt-BR" sz="3200" dirty="0" smtClean="0"/>
              <a:t> </a:t>
            </a:r>
            <a:r>
              <a:rPr lang="pt-BR" sz="3200" dirty="0" err="1" smtClean="0"/>
              <a:t>Notation</a:t>
            </a:r>
            <a:r>
              <a:rPr lang="pt-BR" sz="3200" dirty="0" smtClean="0"/>
              <a:t>)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JSON </a:t>
            </a:r>
            <a:r>
              <a:rPr lang="pt-BR" sz="3200" dirty="0" smtClean="0"/>
              <a:t>(</a:t>
            </a:r>
            <a:r>
              <a:rPr lang="pt-BR" sz="3200" dirty="0" err="1" smtClean="0"/>
              <a:t>Javascript</a:t>
            </a:r>
            <a:r>
              <a:rPr lang="pt-BR" sz="3200" dirty="0" smtClean="0"/>
              <a:t> </a:t>
            </a:r>
            <a:r>
              <a:rPr lang="pt-BR" sz="3200" dirty="0" err="1" smtClean="0"/>
              <a:t>Object</a:t>
            </a:r>
            <a:r>
              <a:rPr lang="pt-BR" sz="3200" dirty="0" smtClean="0"/>
              <a:t> </a:t>
            </a:r>
            <a:r>
              <a:rPr lang="pt-BR" sz="3200" dirty="0" err="1" smtClean="0"/>
              <a:t>Notation</a:t>
            </a:r>
            <a:r>
              <a:rPr lang="pt-BR" sz="3200" dirty="0" smtClean="0"/>
              <a:t>)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70" y="6123298"/>
            <a:ext cx="974226" cy="690077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7583487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1" y="1489844"/>
            <a:ext cx="7596187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1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oncurs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TC030006182[[fn=Classic Theme 2007]]</Template>
  <TotalTime>18384</TotalTime>
  <Words>1211</Words>
  <Application>Microsoft Office PowerPoint</Application>
  <PresentationFormat>Apresentação na tela (4:3)</PresentationFormat>
  <Paragraphs>329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Classic</vt:lpstr>
      <vt:lpstr>Personalizar design</vt:lpstr>
      <vt:lpstr>1_Personalizar design</vt:lpstr>
      <vt:lpstr>Concurso</vt:lpstr>
      <vt:lpstr>Apresentação do PowerPoint</vt:lpstr>
      <vt:lpstr>Java com AngularJS</vt:lpstr>
      <vt:lpstr>Visão Geral</vt:lpstr>
      <vt:lpstr>Visão Geral</vt:lpstr>
      <vt:lpstr>Aplicação Exemplo</vt:lpstr>
      <vt:lpstr>JSON (Javascript Object Notation)</vt:lpstr>
      <vt:lpstr>JSON (Javascript Object Notation)</vt:lpstr>
      <vt:lpstr>JSON (Javascript Object Notation)</vt:lpstr>
      <vt:lpstr>JSON (Javascript Object Notation)</vt:lpstr>
      <vt:lpstr>JSON (Javascript Object Notation)</vt:lpstr>
      <vt:lpstr>JSON (Javascript Object Notation)</vt:lpstr>
      <vt:lpstr>Comunicação por Http</vt:lpstr>
      <vt:lpstr>Comunicação por Http</vt:lpstr>
      <vt:lpstr>Comunicação por Http</vt:lpstr>
      <vt:lpstr>Comunicação por Http</vt:lpstr>
      <vt:lpstr>Comunicação por Http</vt:lpstr>
      <vt:lpstr>Comunicação por Http</vt:lpstr>
      <vt:lpstr>Comunicação por Http</vt:lpstr>
      <vt:lpstr>Comunicação por Http</vt:lpstr>
      <vt:lpstr>Comunicação por Http</vt:lpstr>
      <vt:lpstr>Comunicação por Http</vt:lpstr>
      <vt:lpstr>Comunicação por Http</vt:lpstr>
      <vt:lpstr>Comunicação por Http</vt:lpstr>
      <vt:lpstr>Comunicação por Http</vt:lpstr>
      <vt:lpstr>Comunicação por Http</vt:lpstr>
      <vt:lpstr>Comunicação por Http</vt:lpstr>
      <vt:lpstr>Content-Type</vt:lpstr>
      <vt:lpstr>Content-Type</vt:lpstr>
      <vt:lpstr>multipart/form-data</vt:lpstr>
      <vt:lpstr>Restful</vt:lpstr>
      <vt:lpstr>Restful - Requisitos</vt:lpstr>
      <vt:lpstr>Restful</vt:lpstr>
      <vt:lpstr>Restful</vt:lpstr>
      <vt:lpstr>Restful</vt:lpstr>
      <vt:lpstr>Restful</vt:lpstr>
      <vt:lpstr>Restful</vt:lpstr>
      <vt:lpstr>Restful</vt:lpstr>
      <vt:lpstr>SPA (Single Page Application) </vt:lpstr>
      <vt:lpstr>SPA (Single Page Application) </vt:lpstr>
      <vt:lpstr>Fim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Karl</dc:creator>
  <cp:lastModifiedBy>dmartinez@azi.com.br</cp:lastModifiedBy>
  <cp:revision>447</cp:revision>
  <dcterms:created xsi:type="dcterms:W3CDTF">2012-04-27T13:30:19Z</dcterms:created>
  <dcterms:modified xsi:type="dcterms:W3CDTF">2015-11-14T17:48:08Z</dcterms:modified>
</cp:coreProperties>
</file>