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5.jpg" ContentType="image/jpg"/>
  <Override PartName="/ppt/media/image6.jpg" ContentType="image/jpg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62" r:id="rId3"/>
    <p:sldId id="1843" r:id="rId4"/>
    <p:sldId id="1844" r:id="rId5"/>
    <p:sldId id="1845" r:id="rId6"/>
    <p:sldId id="1846" r:id="rId7"/>
    <p:sldId id="1847" r:id="rId8"/>
    <p:sldId id="1848" r:id="rId9"/>
    <p:sldId id="1849" r:id="rId10"/>
    <p:sldId id="1850" r:id="rId11"/>
    <p:sldId id="1851" r:id="rId12"/>
    <p:sldId id="1852" r:id="rId13"/>
    <p:sldId id="1853" r:id="rId14"/>
    <p:sldId id="1854" r:id="rId15"/>
    <p:sldId id="1855" r:id="rId16"/>
    <p:sldId id="1856" r:id="rId17"/>
    <p:sldId id="1857" r:id="rId18"/>
    <p:sldId id="1858" r:id="rId19"/>
    <p:sldId id="1859" r:id="rId20"/>
    <p:sldId id="1860" r:id="rId21"/>
    <p:sldId id="1861" r:id="rId22"/>
    <p:sldId id="1862" r:id="rId23"/>
    <p:sldId id="1863" r:id="rId24"/>
    <p:sldId id="1864" r:id="rId25"/>
    <p:sldId id="1865" r:id="rId26"/>
    <p:sldId id="18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96"/>
    <p:restoredTop sz="96296"/>
  </p:normalViewPr>
  <p:slideViewPr>
    <p:cSldViewPr snapToGrid="0">
      <p:cViewPr varScale="1">
        <p:scale>
          <a:sx n="195" d="100"/>
          <a:sy n="195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CEB6-79E2-1684-3F77-362AC899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FA16F-FB52-6376-F597-56798BE0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8C01-1290-21F0-8B72-AC572A49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6AC3-34EE-17B1-18FB-0F5F63AF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1C43-F139-B3F0-CD0E-033CDAE8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8B6F-1CB2-CC34-0AFD-DAB3EC23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B91C3-6B33-A56F-A5DB-54E6AC57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51F1-FE8A-0563-80C9-C4BF4E84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4FB0-081D-955C-9D76-68E63A32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BC657-E06D-395C-FDC1-5B241308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2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20CA4-34C4-6D37-6AFC-7FC33F73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64A60-127C-66F6-F56C-C71A3DDF7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A98D-C7CC-EC7E-7810-F298FA55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BCA3-DF3F-90A4-40AD-CA4F1ED7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17CC-8721-7B40-D289-A7056508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7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ith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D9B950-D9DF-7541-A266-CE79D0A9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0" y="5565272"/>
            <a:ext cx="1814147" cy="880395"/>
          </a:xfrm>
          <a:prstGeom prst="rect">
            <a:avLst/>
          </a:prstGeom>
          <a:ln w="6350"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5311258-8550-6F40-BB50-693D1D0679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280" y="1869345"/>
            <a:ext cx="6506097" cy="86562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ts val="6620"/>
              </a:lnSpc>
              <a:defRPr sz="5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A16839-F903-C14A-8C23-60C27B9ADE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280" y="2806063"/>
            <a:ext cx="6506097" cy="43281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lnSpc>
                <a:spcPts val="2860"/>
              </a:lnSpc>
              <a:spcAft>
                <a:spcPts val="0"/>
              </a:spcAft>
              <a:buNone/>
              <a:defRPr sz="24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ABE5CB6-B6EB-C044-A141-32611B8981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280" y="3537942"/>
            <a:ext cx="3497815" cy="2845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400" b="1" i="0">
                <a:solidFill>
                  <a:srgbClr val="000000"/>
                </a:solidFill>
                <a:latin typeface="Barlow SemiBold" pitchFamily="2" charset="77"/>
                <a:ea typeface="DIN 2014 Demi" panose="020B0504020202020204" pitchFamily="34" charset="77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Presented by Name </a:t>
            </a:r>
            <a:r>
              <a:rPr lang="en-GB" dirty="0" err="1"/>
              <a:t>Lastname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34B6657-AB48-D24C-8CD9-DFE2033AD0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80" y="3865934"/>
            <a:ext cx="3497815" cy="2845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FontTx/>
              <a:buNone/>
              <a:defRPr sz="1400" b="0" i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  <a:cs typeface="Open Sans" panose="020B0606030504020204" pitchFamily="34" charset="0"/>
              </a:defRPr>
            </a:lvl1pPr>
          </a:lstStyle>
          <a:p>
            <a:pPr lvl="0"/>
            <a:r>
              <a:rPr lang="en-GB" dirty="0"/>
              <a:t>Day 00 Month, 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F95770-577E-2F4F-90B8-2401D9014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06" t="49360" r="68851" b="45400"/>
          <a:stretch/>
        </p:blipFill>
        <p:spPr>
          <a:xfrm>
            <a:off x="131977" y="323389"/>
            <a:ext cx="2780907" cy="8127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B7D4E7-3C73-7A4A-946D-63804544E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34" t="78297" r="1" b="10595"/>
          <a:stretch/>
        </p:blipFill>
        <p:spPr>
          <a:xfrm>
            <a:off x="8080513" y="4811775"/>
            <a:ext cx="3683888" cy="1722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CDDDD-6F87-BF44-8B03-FC4E347C60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23" t="71919" r="51711" b="23057"/>
          <a:stretch/>
        </p:blipFill>
        <p:spPr>
          <a:xfrm>
            <a:off x="6936377" y="3822520"/>
            <a:ext cx="806206" cy="779297"/>
          </a:xfrm>
          <a:prstGeom prst="rect">
            <a:avLst/>
          </a:prstGeom>
        </p:spPr>
      </p:pic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A52323EE-F917-4344-990B-84E13A1D88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75588" y="452438"/>
            <a:ext cx="4316412" cy="4270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image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2EAF4550-BE04-4D85-8140-CAEE531D60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22938" y="4722813"/>
            <a:ext cx="2152650" cy="1722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11395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knowledgement of Coun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301E3A-AEBD-1049-9450-8220EE1A2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98" t="84569" r="1" b="10595"/>
          <a:stretch/>
        </p:blipFill>
        <p:spPr>
          <a:xfrm>
            <a:off x="6358878" y="5784573"/>
            <a:ext cx="5405523" cy="750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0B0078-646E-0A42-AFBD-3E03F49122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606" t="49360" r="68851" b="45400"/>
          <a:stretch/>
        </p:blipFill>
        <p:spPr>
          <a:xfrm>
            <a:off x="131977" y="323389"/>
            <a:ext cx="2780907" cy="812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21D86-4D96-E542-A7AA-52E138A56A16}"/>
              </a:ext>
            </a:extLst>
          </p:cNvPr>
          <p:cNvSpPr txBox="1"/>
          <p:nvPr/>
        </p:nvSpPr>
        <p:spPr>
          <a:xfrm>
            <a:off x="427599" y="2792273"/>
            <a:ext cx="459280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respectfully acknowledge the </a:t>
            </a:r>
            <a:r>
              <a:rPr lang="en-GB" sz="1000" b="0" i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Wurundjeri</a:t>
            </a:r>
            <a:r>
              <a:rPr lang="en-GB" sz="1000" b="0" i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People of the Kulin Nation, who are the Traditional Owners of the land on which Swinburne’s Australian campuses are located in Melbourne’s east and outer-east, and pay our respect to their Elders past, present and emerging.</a:t>
            </a:r>
          </a:p>
          <a:p>
            <a:endParaRPr lang="en-GB" sz="1000" b="0" i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1000" b="0" i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are honoured to recognise our connection to </a:t>
            </a:r>
            <a:r>
              <a:rPr lang="en-GB" sz="1000" b="0" i="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Wurundjeri</a:t>
            </a:r>
            <a:r>
              <a:rPr lang="en-GB" sz="1000" b="0" i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Country, history, culture, and spirituality through these locations, and strive to ensure that we operate in a manner that respects and honours the Elders and Ancestors of these lands.</a:t>
            </a:r>
          </a:p>
          <a:p>
            <a:endParaRPr lang="en-GB" sz="1000" b="0" i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1000" b="0" i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also respectfully acknowledge Swinburne’s Aboriginal and Torres Strait Islander staff, students, alumni, partners and visitors.</a:t>
            </a:r>
          </a:p>
          <a:p>
            <a:endParaRPr lang="en-GB" sz="1000" b="0" i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GB" sz="1000" b="0" i="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We also acknowledge and respect the Traditional Owners of lands across Australia, their Elders, Ancestors, cultures, and heritage, and recognise the continuing sovereignties of all Aboriginal and Torres Strait Islander Nations.</a:t>
            </a:r>
          </a:p>
          <a:p>
            <a:endParaRPr lang="en-US" sz="1000" b="0" i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F0F09-72F3-3441-9402-E373F8E5EB3F}"/>
              </a:ext>
            </a:extLst>
          </p:cNvPr>
          <p:cNvSpPr txBox="1"/>
          <p:nvPr/>
        </p:nvSpPr>
        <p:spPr>
          <a:xfrm>
            <a:off x="434508" y="1858410"/>
            <a:ext cx="5661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latin typeface="Barlow Light" pitchFamily="2" charset="77"/>
                <a:ea typeface="DIN 2014 Light" panose="020B0404020202020204" pitchFamily="34" charset="77"/>
              </a:rPr>
              <a:t>Acknowledgement of Country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A067CD-E520-DC4D-B83A-C56E5FCC54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4921" t="28383" r="14498" b="18249"/>
          <a:stretch/>
        </p:blipFill>
        <p:spPr>
          <a:xfrm>
            <a:off x="7434470" y="404038"/>
            <a:ext cx="4757530" cy="5198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5ED88-E76B-A544-B183-904F871438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98" t="79189" r="57973" b="15495"/>
          <a:stretch/>
        </p:blipFill>
        <p:spPr>
          <a:xfrm>
            <a:off x="6358878" y="4950069"/>
            <a:ext cx="896687" cy="82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1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ody slide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3143AD1-9D72-DE4B-8F1E-2D6B178E53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6515" y="6104792"/>
            <a:ext cx="989746" cy="480318"/>
          </a:xfrm>
          <a:prstGeom prst="rect">
            <a:avLst/>
          </a:prstGeom>
          <a:ln w="635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117D9-7D31-CF43-ADFD-F98B62BD9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527" t="78481" r="2" b="14827"/>
          <a:stretch/>
        </p:blipFill>
        <p:spPr>
          <a:xfrm>
            <a:off x="7683335" y="4840357"/>
            <a:ext cx="4081066" cy="10379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086E4EA-34C8-E244-8CAB-C02FEF4020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0280" y="449927"/>
            <a:ext cx="6904799" cy="584775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lnSpc>
                <a:spcPct val="100000"/>
              </a:lnSpc>
              <a:defRPr sz="3200" b="0" i="0" cap="none" baseline="0">
                <a:solidFill>
                  <a:srgbClr val="000000"/>
                </a:solidFill>
                <a:latin typeface="Barlow Light" pitchFamily="2" charset="77"/>
                <a:ea typeface="DIN 2014 Light" panose="020B0404020202020204" pitchFamily="34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AE31527-290E-A24C-AA95-FA74345F0F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280" y="2247150"/>
            <a:ext cx="6904798" cy="276999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200" b="0" i="0" cap="none" baseline="0">
                <a:solidFill>
                  <a:srgbClr val="00000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Click to edit body copy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259A720-FEE8-5141-B4A1-A0D410B4C3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280" y="1508852"/>
            <a:ext cx="6904798" cy="51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98469BC-0212-0841-B9E2-4583B2ABE9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80" y="6335873"/>
            <a:ext cx="5049837" cy="249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GB" dirty="0"/>
              <a:t>Footnotes can go here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4CD2C42-FE07-4F3E-B6EF-9DF80CF9FEA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75588" y="449263"/>
            <a:ext cx="4316412" cy="4273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4906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0862-D059-1F2F-1113-F5E36CD1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68A7-9AAB-5189-0C23-577A4F137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8311-2062-CB4F-8D68-E02DF8DD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EAA4-073C-5BBE-49FE-C755BA71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9563-E081-1552-9A5D-2E7C8C0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A41B-2B09-870D-F857-05FAF742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C10E9-41FA-EF4B-3A6E-7394A45F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A7C2-6639-EAA6-6408-F1241614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5641-EDFF-9BF7-D4B8-AED5ABF2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48F8-2590-1996-A64F-326F107C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3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47EA-E3D4-EFEA-325C-96C80523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6202-A26E-F2BF-4953-FE1900B8C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3DF6C-880A-B2B1-AEA3-9F2CBDA7A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556DD-C8CB-3BE2-1EED-499009A5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236E-9D61-F1D1-50D1-BDC0CDE1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FCA68-9B9D-4294-D42B-6BF11D77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8E7A-55CD-5A0C-EF94-F6CBC16A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CDD58-27E9-139A-CD11-054A3836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D3C99-F205-1197-F8FE-D1787F268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C8D88-CE64-F141-E4B0-4C8F7ADF6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4DC70-4CD7-BA63-43F8-99AE6EF8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A609D-D8D5-65CC-2A04-50F7C720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65B3D-096C-05BD-C312-01EFE205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F343E-F144-E8D1-A192-3D587D8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1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EF0A-EA17-D593-5C54-F27D6F1E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A5E7-2BDB-3A62-89CD-CEE923A6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10516-2CD6-80A8-B650-A3B90B39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0EF52-9132-691A-E921-BE7E1F24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A0779-2339-61E7-D7D1-BC92DABF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DE1E1-6B80-5C2D-AC74-1118CD9B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E27F1-F3BA-9873-B6D5-A9871D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9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3DA7-0F17-6A0D-96D6-36EF9D72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B473-8D9B-A41D-1D7B-3E106357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310C9-CDC9-EFFB-6EC9-B217EF86F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CABB3-C539-763B-F96E-2D7601C7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5677D-900A-32EF-9212-50527777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C297C-6269-6EFD-F9B0-7116976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47BD-31F2-8B12-087E-99F73DAD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24259-6552-9C11-5D4E-12F0FCA94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AC17-0825-B612-E3A8-E7FB79441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7AE1D-E3FD-EDDB-E8C9-C9EAB50F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87514-EE0B-57BC-D14D-B4A0FEBD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AE951-71AD-711A-88FE-792020CB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FEBEB-24D4-6C6D-219C-37CF6CF4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BA69-4244-DCDE-40C8-022AAD4B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2099-79E4-B8F0-0E81-26DA5D6A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DBB6-AA46-A94C-BF9D-860ED32C433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0340-CE64-CD7E-345E-456F3D282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8E2B-D655-14D9-D2C1-49A421D09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3044E-41A1-0E40-AC1D-0CABC62F6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vice.writing.utoronto.c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swinburne.edu.au/librar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ED039-B6C7-C14D-95AB-6BCD2DF2F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1869345"/>
            <a:ext cx="10825153" cy="3368871"/>
          </a:xfrm>
        </p:spPr>
        <p:txBody>
          <a:bodyPr/>
          <a:lstStyle/>
          <a:p>
            <a:r>
              <a:rPr lang="en-AU" sz="4000" b="1" dirty="0"/>
              <a:t>Seminar 2 Week 2</a:t>
            </a:r>
            <a:br>
              <a:rPr lang="en-AU" sz="4000" b="1" dirty="0"/>
            </a:br>
            <a:r>
              <a:rPr lang="en-AU" sz="3200" b="1" dirty="0"/>
              <a:t>COS70008 – Technology Innovation Research and Project </a:t>
            </a:r>
            <a:br>
              <a:rPr lang="en-AU" sz="3200" b="1" dirty="0"/>
            </a:br>
            <a:br>
              <a:rPr lang="en-AU" sz="2800" b="1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786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Planning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285E7630-DB5A-6B52-041B-B7FE90A93D4D}"/>
              </a:ext>
            </a:extLst>
          </p:cNvPr>
          <p:cNvSpPr txBox="1"/>
          <p:nvPr/>
        </p:nvSpPr>
        <p:spPr>
          <a:xfrm>
            <a:off x="430280" y="1146422"/>
            <a:ext cx="11331440" cy="2714311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General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Questions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Interest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Nature</a:t>
            </a:r>
            <a:r>
              <a:rPr sz="2160" b="1" kern="0" spc="-6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of</a:t>
            </a:r>
            <a:r>
              <a:rPr sz="2160" b="1" kern="0" spc="-103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Literature</a:t>
            </a:r>
            <a:r>
              <a:rPr sz="2160" b="1" kern="0" spc="-113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Review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9542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specific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problem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question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my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reviews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helps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define?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type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am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conducting?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scope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my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review?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Planning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B04E17AB-77BD-FA94-4FFF-3E3D800DBCE3}"/>
              </a:ext>
            </a:extLst>
          </p:cNvPr>
          <p:cNvSpPr txBox="1">
            <a:spLocks/>
          </p:cNvSpPr>
          <p:nvPr/>
        </p:nvSpPr>
        <p:spPr>
          <a:xfrm>
            <a:off x="430279" y="953882"/>
            <a:ext cx="11450389" cy="3264718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>
            <a:lvl1pPr marL="0">
              <a:defRPr sz="2254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58759">
              <a:defRPr>
                <a:latin typeface="+mn-lt"/>
                <a:ea typeface="+mn-ea"/>
                <a:cs typeface="+mn-cs"/>
              </a:defRPr>
            </a:lvl2pPr>
            <a:lvl3pPr marL="1717518">
              <a:defRPr>
                <a:latin typeface="+mn-lt"/>
                <a:ea typeface="+mn-ea"/>
                <a:cs typeface="+mn-cs"/>
              </a:defRPr>
            </a:lvl3pPr>
            <a:lvl4pPr marL="2576276">
              <a:defRPr>
                <a:latin typeface="+mn-lt"/>
                <a:ea typeface="+mn-ea"/>
                <a:cs typeface="+mn-cs"/>
              </a:defRPr>
            </a:lvl4pPr>
            <a:lvl5pPr marL="3435035">
              <a:defRPr>
                <a:latin typeface="+mn-lt"/>
                <a:ea typeface="+mn-ea"/>
                <a:cs typeface="+mn-cs"/>
              </a:defRPr>
            </a:lvl5pPr>
            <a:lvl6pPr marL="4293794">
              <a:defRPr>
                <a:latin typeface="+mn-lt"/>
                <a:ea typeface="+mn-ea"/>
                <a:cs typeface="+mn-cs"/>
              </a:defRPr>
            </a:lvl6pPr>
            <a:lvl7pPr marL="5152553">
              <a:defRPr>
                <a:latin typeface="+mn-lt"/>
                <a:ea typeface="+mn-ea"/>
                <a:cs typeface="+mn-cs"/>
              </a:defRPr>
            </a:lvl7pPr>
            <a:lvl8pPr marL="6011311">
              <a:defRPr>
                <a:latin typeface="+mn-lt"/>
                <a:ea typeface="+mn-ea"/>
                <a:cs typeface="+mn-cs"/>
              </a:defRPr>
            </a:lvl8pPr>
            <a:lvl9pPr marL="6870070">
              <a:defRPr>
                <a:latin typeface="+mn-lt"/>
                <a:ea typeface="+mn-ea"/>
                <a:cs typeface="+mn-cs"/>
              </a:defRPr>
            </a:lvl9pPr>
          </a:lstStyle>
          <a:p>
            <a:pPr marL="79912" marR="0" lvl="0" indent="0" defTabSz="914400" eaLnBrk="1" fontAlgn="auto" latinLnBrk="0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54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General</a:t>
            </a:r>
            <a:r>
              <a:rPr kumimoji="0" lang="en-AU" sz="2254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254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Questions</a:t>
            </a:r>
            <a:r>
              <a:rPr kumimoji="0" lang="en-AU" sz="2254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254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AU" sz="2254" b="0" i="0" u="none" strike="noStrike" kern="0" cap="none" spc="-6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254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Interest</a:t>
            </a:r>
          </a:p>
          <a:p>
            <a:pPr marL="56058" marR="0" lvl="0" indent="0" defTabSz="914400" eaLnBrk="1" fontAlgn="auto" latinLnBrk="0" hangingPunct="1">
              <a:lnSpc>
                <a:spcPct val="100000"/>
              </a:lnSpc>
              <a:spcBef>
                <a:spcPts val="6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254" b="0" i="0" u="none" strike="noStrike" kern="0" cap="none" spc="-19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0647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160" b="1" i="0" u="none" strike="noStrike" kern="0" cap="none" spc="-19" normalizeH="0" baseline="0" noProof="0" dirty="0">
                <a:ln>
                  <a:noFill/>
                </a:ln>
                <a:solidFill>
                  <a:srgbClr val="006EB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Content</a:t>
            </a:r>
            <a:r>
              <a:rPr kumimoji="0" lang="en-AU" sz="2160" b="1" i="0" u="none" strike="noStrike" kern="0" cap="none" spc="-94" normalizeH="0" baseline="0" noProof="0" dirty="0">
                <a:ln>
                  <a:noFill/>
                </a:ln>
                <a:solidFill>
                  <a:srgbClr val="006EB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1" i="0" u="none" strike="noStrike" kern="0" cap="none" spc="0" normalizeH="0" baseline="0" noProof="0" dirty="0">
                <a:ln>
                  <a:noFill/>
                </a:ln>
                <a:solidFill>
                  <a:srgbClr val="006EB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AU" sz="2160" b="1" i="0" u="none" strike="noStrike" kern="0" cap="none" spc="-19" normalizeH="0" baseline="0" noProof="0" dirty="0">
                <a:ln>
                  <a:noFill/>
                </a:ln>
                <a:solidFill>
                  <a:srgbClr val="006EB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Articles</a:t>
            </a:r>
            <a:endParaRPr kumimoji="0" lang="en-AU" sz="216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8187" marR="83490" lvl="0" indent="-338733" defTabSz="914400" eaLnBrk="1" fontAlgn="auto" latinLnBrk="0" hangingPunct="1">
              <a:lnSpc>
                <a:spcPct val="100000"/>
              </a:lnSpc>
              <a:spcBef>
                <a:spcPts val="169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28187" algn="l"/>
              </a:tabLst>
              <a:defRPr/>
            </a:pP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AU" sz="2160" b="0" i="0" u="none" strike="noStrike" kern="0" cap="none" spc="-1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</a:t>
            </a:r>
            <a:r>
              <a:rPr kumimoji="0" lang="en-AU" sz="2160" b="0" i="0" u="none" strike="noStrike" kern="0" cap="none" spc="-4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ways</a:t>
            </a:r>
            <a:r>
              <a:rPr kumimoji="0" lang="en-AU" sz="2160" b="0" i="0" u="none" strike="noStrike" kern="0" cap="none" spc="-38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</a:t>
            </a:r>
            <a:r>
              <a:rPr kumimoji="0" lang="en-AU" sz="2160" b="0" i="0" u="none" strike="noStrike" kern="0" cap="none" spc="-10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AU" sz="216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articles</a:t>
            </a:r>
            <a:r>
              <a:rPr kumimoji="0" lang="en-AU" sz="2160" b="0" i="0" u="none" strike="noStrike" kern="0" cap="none" spc="-9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contribute</a:t>
            </a:r>
            <a:r>
              <a:rPr kumimoji="0" lang="en-AU" sz="2160" b="0" i="0" u="none" strike="noStrike" kern="0" cap="none" spc="-13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AU" sz="2160" b="0" i="0" u="none" strike="noStrike" kern="0" cap="none" spc="-10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our</a:t>
            </a:r>
            <a:r>
              <a:rPr kumimoji="0" lang="en-AU" sz="2160" b="0" i="0" u="none" strike="noStrike" kern="0" cap="none" spc="-1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understanding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lang="en-AU" sz="216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AU" sz="2160" b="0" i="0" u="none" strike="noStrike" kern="0" cap="none" spc="-6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problem</a:t>
            </a:r>
            <a:r>
              <a:rPr kumimoji="0" lang="en-AU" sz="216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</a:t>
            </a:r>
            <a:r>
              <a:rPr kumimoji="0" lang="en-AU" sz="2160" b="0" i="0" u="none" strike="noStrike" kern="0" cap="none" spc="-9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study?</a:t>
            </a:r>
            <a:endParaRPr kumimoji="0" lang="en-AU" sz="216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8187" marR="0" lvl="0" indent="-337540" defTabSz="914400" eaLnBrk="1" fontAlgn="auto" latinLnBrk="0" hangingPunct="1">
              <a:lnSpc>
                <a:spcPct val="100000"/>
              </a:lnSpc>
              <a:spcBef>
                <a:spcPts val="169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28187" algn="l"/>
              </a:tabLst>
              <a:defRPr/>
            </a:pP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AU" sz="2160" b="0" i="0" u="none" strike="noStrike" kern="0" cap="none" spc="-13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</a:t>
            </a:r>
            <a:r>
              <a:rPr kumimoji="0" lang="en-AU" sz="2160" b="0" i="0" u="none" strike="noStrike" kern="0" cap="none" spc="-4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ways</a:t>
            </a:r>
            <a:r>
              <a:rPr kumimoji="0" lang="en-AU" sz="2160" b="0" i="0" u="none" strike="noStrike" kern="0" cap="none" spc="-4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</a:t>
            </a:r>
            <a:r>
              <a:rPr kumimoji="0" lang="en-AU" sz="2160" b="0" i="0" u="none" strike="noStrike" kern="0" cap="none" spc="-10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they</a:t>
            </a:r>
            <a:r>
              <a:rPr kumimoji="0" lang="en-AU" sz="2160" b="0" i="0" u="none" strike="noStrike" kern="0" cap="none" spc="-1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useful</a:t>
            </a:r>
            <a:r>
              <a:rPr kumimoji="0" lang="en-AU" sz="2160" b="0" i="0" u="none" strike="noStrike" kern="0" cap="none" spc="-14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lang="en-AU" sz="216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practice?</a:t>
            </a:r>
            <a:endParaRPr kumimoji="0" lang="en-AU" sz="216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8187" marR="0" lvl="0" indent="-337540" defTabSz="914400" eaLnBrk="1" fontAlgn="auto" latinLnBrk="0" hangingPunct="1">
              <a:lnSpc>
                <a:spcPct val="100000"/>
              </a:lnSpc>
              <a:spcBef>
                <a:spcPts val="169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28187" algn="l"/>
              </a:tabLst>
              <a:defRPr/>
            </a:pP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</a:t>
            </a:r>
            <a:r>
              <a:rPr kumimoji="0" lang="en-AU" sz="2160" b="0" i="0" u="none" strike="noStrike" kern="0" cap="none" spc="-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</a:t>
            </a:r>
            <a:r>
              <a:rPr kumimoji="0" lang="en-AU" sz="2160" b="0" i="0" u="none" strike="noStrike" kern="0" cap="none" spc="-10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AU" sz="216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strengths</a:t>
            </a:r>
            <a:r>
              <a:rPr kumimoji="0" lang="en-AU" sz="2160" b="0" i="0" u="none" strike="noStrike" kern="0" cap="none" spc="-10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lang="en-AU" sz="2160" b="0" i="0" u="none" strike="noStrike" kern="0" cap="none" spc="-6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limitations?</a:t>
            </a:r>
            <a:endParaRPr kumimoji="0" lang="en-AU" sz="216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28187" marR="0" lvl="0" indent="-337540" defTabSz="914400" eaLnBrk="1" fontAlgn="auto" latinLnBrk="0" hangingPunct="1">
              <a:lnSpc>
                <a:spcPct val="100000"/>
              </a:lnSpc>
              <a:spcBef>
                <a:spcPts val="169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428187" algn="l"/>
              </a:tabLst>
              <a:defRPr/>
            </a:pP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</a:t>
            </a:r>
            <a:r>
              <a:rPr kumimoji="0" lang="en-AU" sz="2160" b="0" i="0" u="none" strike="noStrike" kern="0" cap="none" spc="-6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</a:t>
            </a:r>
            <a:r>
              <a:rPr kumimoji="0" lang="en-AU" sz="2160" b="0" i="0" u="none" strike="noStrike" kern="0" cap="none" spc="-9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they</a:t>
            </a:r>
            <a:r>
              <a:rPr kumimoji="0" lang="en-AU" sz="216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relate</a:t>
            </a:r>
            <a:r>
              <a:rPr kumimoji="0" lang="en-AU" sz="2160" b="0" i="0" u="none" strike="noStrike" kern="0" cap="none" spc="-9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AU" sz="2160" b="0" i="0" u="none" strike="noStrike" kern="0" cap="none" spc="-11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lang="en-AU" sz="216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specific</a:t>
            </a:r>
            <a:r>
              <a:rPr kumimoji="0" lang="en-AU" sz="216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question</a:t>
            </a:r>
            <a:r>
              <a:rPr kumimoji="0" lang="en-AU" sz="2160" b="0" i="0" u="none" strike="noStrike" kern="0" cap="none" spc="-122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AU" sz="2160" b="0" i="0" u="none" strike="noStrike" kern="0" cap="none" spc="-6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am</a:t>
            </a:r>
            <a:r>
              <a:rPr kumimoji="0" lang="en-AU" sz="2160" b="0" i="0" u="none" strike="noStrike" kern="0" cap="none" spc="-66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AU" sz="2160" b="0" i="0" u="none" strike="noStrike" kern="0" cap="none" spc="-1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developing?</a:t>
            </a:r>
            <a:endParaRPr kumimoji="0" lang="en-AU" sz="216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662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2" name="object 10">
            <a:extLst>
              <a:ext uri="{FF2B5EF4-FFF2-40B4-BE49-F238E27FC236}">
                <a16:creationId xmlns:a16="http://schemas.microsoft.com/office/drawing/2014/main" id="{BE207745-812D-6817-E0CB-BACDF49FD2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927464"/>
            <a:ext cx="7894689" cy="4674411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B15424D4-CFED-1573-D6EC-283A4D438D20}"/>
              </a:ext>
            </a:extLst>
          </p:cNvPr>
          <p:cNvSpPr txBox="1"/>
          <p:nvPr/>
        </p:nvSpPr>
        <p:spPr>
          <a:xfrm>
            <a:off x="430280" y="365836"/>
            <a:ext cx="378680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Searching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&amp;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Locating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66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lang="en-AU"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Searching and Locating 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4ACE65C3-64D2-0725-830F-7266FA3D8705}"/>
              </a:ext>
            </a:extLst>
          </p:cNvPr>
          <p:cNvSpPr txBox="1"/>
          <p:nvPr/>
        </p:nvSpPr>
        <p:spPr>
          <a:xfrm>
            <a:off x="430280" y="829761"/>
            <a:ext cx="11761720" cy="4740506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Articles,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Sources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&amp;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Methods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254" b="1" kern="0" spc="-19" dirty="0">
                <a:solidFill>
                  <a:srgbClr val="006EBF"/>
                </a:solidFill>
                <a:latin typeface="Arial"/>
                <a:cs typeface="Arial"/>
              </a:rPr>
              <a:t>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573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articles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72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Types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[Journals,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conference</a:t>
            </a:r>
            <a:r>
              <a:rPr sz="2066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papers,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proceedings]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Relevance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66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topic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>
              <a:spcBef>
                <a:spcPts val="1390"/>
              </a:spcBef>
            </a:pPr>
            <a:r>
              <a:rPr sz="2254" b="1" kern="0" dirty="0">
                <a:solidFill>
                  <a:srgbClr val="006EBF"/>
                </a:solidFill>
                <a:latin typeface="Arial"/>
                <a:cs typeface="Arial"/>
              </a:rPr>
              <a:t>Sources</a:t>
            </a:r>
            <a:r>
              <a:rPr sz="2254" b="1" kern="0" spc="-8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spc="-19" dirty="0">
                <a:solidFill>
                  <a:srgbClr val="006EBF"/>
                </a:solidFill>
                <a:latin typeface="Arial"/>
                <a:cs typeface="Arial"/>
              </a:rPr>
              <a:t>(databases)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0861" marR="9542" indent="-338733" defTabSz="1717518">
              <a:spcBef>
                <a:spcPts val="573"/>
              </a:spcBef>
              <a:buFontTx/>
              <a:buChar char="-"/>
              <a:tabLst>
                <a:tab pos="710861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Scopus,</a:t>
            </a:r>
            <a:r>
              <a:rPr sz="2066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Web</a:t>
            </a:r>
            <a:r>
              <a:rPr sz="2066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science,</a:t>
            </a:r>
            <a:r>
              <a:rPr sz="2066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EBSCOhost,</a:t>
            </a:r>
            <a:r>
              <a:rPr sz="2066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Swinburne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Library,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ACM,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IEEE,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etc.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>
              <a:spcBef>
                <a:spcPts val="1409"/>
              </a:spcBef>
            </a:pPr>
            <a:r>
              <a:rPr sz="2254" b="1" kern="0" dirty="0">
                <a:solidFill>
                  <a:srgbClr val="006EBF"/>
                </a:solidFill>
                <a:latin typeface="Arial"/>
                <a:cs typeface="Arial"/>
              </a:rPr>
              <a:t>Search</a:t>
            </a:r>
            <a:r>
              <a:rPr sz="2254" b="1" kern="0" spc="-6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spc="-19" dirty="0">
                <a:solidFill>
                  <a:srgbClr val="006EBF"/>
                </a:solidFill>
                <a:latin typeface="Arial"/>
                <a:cs typeface="Arial"/>
              </a:rPr>
              <a:t>Methods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573"/>
              </a:spcBef>
              <a:buFontTx/>
              <a:buChar char="-"/>
              <a:tabLst>
                <a:tab pos="709669" algn="l"/>
              </a:tabLst>
            </a:pP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Snowballing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72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Database</a:t>
            </a:r>
            <a:r>
              <a:rPr sz="2066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matching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(citations)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Database</a:t>
            </a:r>
            <a:r>
              <a:rPr sz="2066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matching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(keywords)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26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lang="en-AU"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Searching and Locating 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DF33C296-9AAC-B924-6465-E21C6694E596}"/>
              </a:ext>
            </a:extLst>
          </p:cNvPr>
          <p:cNvSpPr txBox="1"/>
          <p:nvPr/>
        </p:nvSpPr>
        <p:spPr>
          <a:xfrm>
            <a:off x="430280" y="984816"/>
            <a:ext cx="10176760" cy="488836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Criteria,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Process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&amp;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Justifications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254" b="1" kern="0" dirty="0">
                <a:solidFill>
                  <a:srgbClr val="006EBF"/>
                </a:solidFill>
                <a:latin typeface="Arial"/>
                <a:cs typeface="Arial"/>
              </a:rPr>
              <a:t>Search</a:t>
            </a:r>
            <a:r>
              <a:rPr sz="2254" b="1" kern="0" spc="-8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dirty="0">
                <a:solidFill>
                  <a:srgbClr val="006EBF"/>
                </a:solidFill>
                <a:latin typeface="Arial"/>
                <a:cs typeface="Arial"/>
              </a:rPr>
              <a:t>Criteria</a:t>
            </a:r>
            <a:r>
              <a:rPr sz="2254" b="1" kern="0" spc="-6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spc="-19" dirty="0">
                <a:solidFill>
                  <a:srgbClr val="006EBF"/>
                </a:solidFill>
                <a:latin typeface="Arial"/>
                <a:cs typeface="Arial"/>
              </a:rPr>
              <a:t>(Justifications)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573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Peer</a:t>
            </a:r>
            <a:r>
              <a:rPr sz="2066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reviewed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72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6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citations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article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Citation</a:t>
            </a:r>
            <a:r>
              <a:rPr sz="2066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index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author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72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Journal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impact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factor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Author</a:t>
            </a:r>
            <a:r>
              <a:rPr sz="2066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affiliations,</a:t>
            </a:r>
            <a:r>
              <a:rPr sz="2066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etc.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>
              <a:spcBef>
                <a:spcPts val="1390"/>
              </a:spcBef>
            </a:pPr>
            <a:r>
              <a:rPr sz="2254" b="1" kern="0" dirty="0">
                <a:solidFill>
                  <a:srgbClr val="006EBF"/>
                </a:solidFill>
                <a:latin typeface="Arial"/>
                <a:cs typeface="Arial"/>
              </a:rPr>
              <a:t>Search</a:t>
            </a:r>
            <a:r>
              <a:rPr sz="2254" b="1" kern="0" spc="-7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dirty="0">
                <a:solidFill>
                  <a:srgbClr val="006EBF"/>
                </a:solidFill>
                <a:latin typeface="Arial"/>
                <a:cs typeface="Arial"/>
              </a:rPr>
              <a:t>Process</a:t>
            </a:r>
            <a:r>
              <a:rPr sz="2254" b="1" kern="0" spc="-9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spc="-19" dirty="0">
                <a:solidFill>
                  <a:srgbClr val="006EBF"/>
                </a:solidFill>
                <a:latin typeface="Arial"/>
                <a:cs typeface="Arial"/>
              </a:rPr>
              <a:t>(Workbook</a:t>
            </a:r>
            <a:r>
              <a:rPr sz="2254" b="1" kern="0" spc="-5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dirty="0">
                <a:solidFill>
                  <a:srgbClr val="006EBF"/>
                </a:solidFill>
                <a:latin typeface="Arial"/>
                <a:cs typeface="Arial"/>
              </a:rPr>
              <a:t>/</a:t>
            </a:r>
            <a:r>
              <a:rPr sz="2254" b="1" kern="0" spc="-38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254" b="1" kern="0" spc="-19" dirty="0">
                <a:solidFill>
                  <a:srgbClr val="006EBF"/>
                </a:solidFill>
                <a:latin typeface="Arial"/>
                <a:cs typeface="Arial"/>
              </a:rPr>
              <a:t>Reflection)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573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Discuss</a:t>
            </a:r>
            <a:r>
              <a:rPr sz="2066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chose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keywords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u="sng" kern="0" spc="-47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WHY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Discuss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database(s)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searched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u="sng" kern="0" spc="-47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72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Discuss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criteria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applied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Present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result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6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your search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(references)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75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lang="en-AU"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Searching and Locating 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1F75B772-6067-CAD9-40C6-E0CB57C92743}"/>
              </a:ext>
            </a:extLst>
          </p:cNvPr>
          <p:cNvSpPr txBox="1"/>
          <p:nvPr/>
        </p:nvSpPr>
        <p:spPr>
          <a:xfrm>
            <a:off x="430280" y="1016896"/>
            <a:ext cx="11613674" cy="4197794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General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Questions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Interest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sources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am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using?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current,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complete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unbiased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source?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types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acceptable?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0861" lvl="1" indent="-338733" defTabSz="1717518">
              <a:spcBef>
                <a:spcPts val="563"/>
              </a:spcBef>
              <a:buFontTx/>
              <a:buChar char="-"/>
              <a:tabLst>
                <a:tab pos="710861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Academic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refereed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journal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0861" lvl="1" indent="-338733" defTabSz="1717518">
              <a:spcBef>
                <a:spcPts val="272"/>
              </a:spcBef>
              <a:buFontTx/>
              <a:buChar char="-"/>
              <a:tabLst>
                <a:tab pos="710861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Conference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proceedings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0861" lvl="1" indent="-338733" defTabSz="1717518">
              <a:spcBef>
                <a:spcPts val="291"/>
              </a:spcBef>
              <a:buFontTx/>
              <a:buChar char="-"/>
              <a:tabLst>
                <a:tab pos="710861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Textbooks,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Edited</a:t>
            </a:r>
            <a:r>
              <a:rPr sz="2160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books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0861" lvl="1" indent="-338733" defTabSz="1717518">
              <a:spcBef>
                <a:spcPts val="272"/>
              </a:spcBef>
              <a:buFontTx/>
              <a:buChar char="-"/>
              <a:tabLst>
                <a:tab pos="710861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Professional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trade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journals,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etc.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418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am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using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peer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reviewed?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29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lang="en-AU"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 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3" name="object 10">
            <a:extLst>
              <a:ext uri="{FF2B5EF4-FFF2-40B4-BE49-F238E27FC236}">
                <a16:creationId xmlns:a16="http://schemas.microsoft.com/office/drawing/2014/main" id="{4A60BB0B-6480-D6C6-9FCB-47CA55ADB6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150" y="1273630"/>
            <a:ext cx="7894689" cy="46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8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lang="en-AU"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 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A01BC093-6E4A-4338-8879-9BF0778A325C}"/>
              </a:ext>
            </a:extLst>
          </p:cNvPr>
          <p:cNvSpPr txBox="1"/>
          <p:nvPr/>
        </p:nvSpPr>
        <p:spPr>
          <a:xfrm>
            <a:off x="482874" y="1011200"/>
            <a:ext cx="11515360" cy="4264094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do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Look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when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</a:t>
            </a:r>
            <a:r>
              <a:rPr sz="2254" kern="0" spc="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paper?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75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58005" indent="-423416" defTabSz="1717518">
              <a:buFontTx/>
              <a:buAutoNum type="arabicPeriod"/>
              <a:tabLst>
                <a:tab pos="458005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problem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context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studied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58005" indent="-423416" defTabSz="1717518">
              <a:spcBef>
                <a:spcPts val="1690"/>
              </a:spcBef>
              <a:buFontTx/>
              <a:buAutoNum type="arabicPeriod"/>
              <a:tabLst>
                <a:tab pos="458005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aims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questions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sz="206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objectives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58005" indent="-423416" defTabSz="1717518">
              <a:spcBef>
                <a:spcPts val="1690"/>
              </a:spcBef>
              <a:buFontTx/>
              <a:buAutoNum type="arabicPeriod"/>
              <a:tabLst>
                <a:tab pos="458005" algn="l"/>
              </a:tabLst>
            </a:pP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Assumptions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58005" indent="-423416" defTabSz="1717518">
              <a:spcBef>
                <a:spcPts val="1690"/>
              </a:spcBef>
              <a:buFontTx/>
              <a:buAutoNum type="arabicPeriod"/>
              <a:tabLst>
                <a:tab pos="458005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066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did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they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build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other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people’s</a:t>
            </a:r>
            <a:r>
              <a:rPr sz="206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ideas?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58005" indent="-423416" defTabSz="1717518">
              <a:spcBef>
                <a:spcPts val="1690"/>
              </a:spcBef>
              <a:buFontTx/>
              <a:buAutoNum type="arabicPeriod"/>
              <a:tabLst>
                <a:tab pos="458005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sz="2066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researchers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who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else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has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studied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this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problem?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58005" indent="-423416" defTabSz="1717518">
              <a:spcBef>
                <a:spcPts val="1690"/>
              </a:spcBef>
              <a:buFontTx/>
              <a:buAutoNum type="arabicPeriod"/>
              <a:tabLst>
                <a:tab pos="458005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Writing</a:t>
            </a:r>
            <a:r>
              <a:rPr sz="2066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style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how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did</a:t>
            </a:r>
            <a:r>
              <a:rPr sz="206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they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communicate</a:t>
            </a:r>
            <a:r>
              <a:rPr sz="2066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research?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58005" indent="-423416" defTabSz="1717518">
              <a:spcBef>
                <a:spcPts val="1690"/>
              </a:spcBef>
              <a:buFontTx/>
              <a:buAutoNum type="arabicPeriod"/>
              <a:tabLst>
                <a:tab pos="458005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Related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r>
              <a:rPr sz="2066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206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66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there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other</a:t>
            </a:r>
            <a:r>
              <a:rPr sz="2066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2066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consult?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561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3" name="object 11">
            <a:extLst>
              <a:ext uri="{FF2B5EF4-FFF2-40B4-BE49-F238E27FC236}">
                <a16:creationId xmlns:a16="http://schemas.microsoft.com/office/drawing/2014/main" id="{D7A955D2-5676-A4AC-7915-E77D46B7EE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1115784"/>
            <a:ext cx="7757293" cy="4153443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id="{25E2AEF0-C6CE-C9D6-1C3F-00CC88C4FA00}"/>
              </a:ext>
            </a:extLst>
          </p:cNvPr>
          <p:cNvSpPr txBox="1"/>
          <p:nvPr/>
        </p:nvSpPr>
        <p:spPr>
          <a:xfrm>
            <a:off x="430280" y="323360"/>
            <a:ext cx="4787480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Analysis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&amp;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Synthesis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Table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826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0F7C78AD-DCEA-75A4-8832-B5B7F4FF32CC}"/>
              </a:ext>
            </a:extLst>
          </p:cNvPr>
          <p:cNvSpPr txBox="1"/>
          <p:nvPr/>
        </p:nvSpPr>
        <p:spPr>
          <a:xfrm>
            <a:off x="430279" y="441330"/>
            <a:ext cx="10215949" cy="3190659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Articles:</a:t>
            </a:r>
            <a:r>
              <a:rPr sz="2254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Problem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Statements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113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066" b="1" kern="0" dirty="0">
                <a:solidFill>
                  <a:srgbClr val="006EBF"/>
                </a:solidFill>
                <a:latin typeface="Arial"/>
                <a:cs typeface="Arial"/>
              </a:rPr>
              <a:t>How</a:t>
            </a:r>
            <a:r>
              <a:rPr sz="2066" b="1" kern="0" spc="5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066" b="1" kern="0" dirty="0">
                <a:solidFill>
                  <a:srgbClr val="006EBF"/>
                </a:solidFill>
                <a:latin typeface="Arial"/>
                <a:cs typeface="Arial"/>
              </a:rPr>
              <a:t>did</a:t>
            </a:r>
            <a:r>
              <a:rPr sz="2066" b="1" kern="0" spc="7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066" b="1" kern="0" dirty="0">
                <a:solidFill>
                  <a:srgbClr val="006EBF"/>
                </a:solidFill>
                <a:latin typeface="Arial"/>
                <a:cs typeface="Arial"/>
              </a:rPr>
              <a:t>the</a:t>
            </a:r>
            <a:r>
              <a:rPr sz="2066" b="1" kern="0" spc="5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066" b="1" kern="0" spc="-19" dirty="0">
                <a:solidFill>
                  <a:srgbClr val="006EBF"/>
                </a:solidFill>
                <a:latin typeface="Arial"/>
                <a:cs typeface="Arial"/>
              </a:rPr>
              <a:t>authors…???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3322" indent="-338733" defTabSz="1717518">
              <a:spcBef>
                <a:spcPts val="1737"/>
              </a:spcBef>
              <a:buFontTx/>
              <a:buChar char="-"/>
              <a:tabLst>
                <a:tab pos="373322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explain</a:t>
            </a:r>
            <a:r>
              <a:rPr sz="2066" kern="0" spc="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r>
              <a:rPr sz="2066" kern="0" spc="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challenge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3322" indent="-338733" defTabSz="1717518">
              <a:spcBef>
                <a:spcPts val="1756"/>
              </a:spcBef>
              <a:buFontTx/>
              <a:buChar char="-"/>
              <a:tabLst>
                <a:tab pos="373322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integrate</a:t>
            </a:r>
            <a:r>
              <a:rPr sz="2066" kern="0" spc="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context</a:t>
            </a:r>
            <a:r>
              <a:rPr sz="2066" kern="0" spc="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into</a:t>
            </a:r>
            <a:r>
              <a:rPr sz="2066" kern="0" spc="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discussion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3322" indent="-338733" defTabSz="1717518">
              <a:spcBef>
                <a:spcPts val="1737"/>
              </a:spcBef>
              <a:buFontTx/>
              <a:buChar char="-"/>
              <a:tabLst>
                <a:tab pos="373322" algn="l"/>
              </a:tabLst>
            </a:pP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explain</a:t>
            </a:r>
            <a:r>
              <a:rPr sz="2066" kern="0" spc="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66" kern="0" spc="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significance,</a:t>
            </a:r>
            <a:r>
              <a:rPr sz="2066" kern="0" spc="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scope,</a:t>
            </a:r>
            <a:r>
              <a:rPr sz="2066" kern="0" spc="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constraints,</a:t>
            </a:r>
            <a:r>
              <a:rPr sz="2066" kern="0" spc="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66" kern="0" spc="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marR="9542" defTabSz="1717518">
              <a:lnSpc>
                <a:spcPct val="101899"/>
              </a:lnSpc>
              <a:spcBef>
                <a:spcPts val="1709"/>
              </a:spcBef>
            </a:pP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066" kern="0" spc="2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there</a:t>
            </a:r>
            <a:r>
              <a:rPr sz="2066" kern="0" spc="3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66" kern="0" spc="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pattern</a:t>
            </a:r>
            <a:r>
              <a:rPr sz="2066" kern="0" spc="3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66" kern="0" spc="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066" kern="0" spc="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various</a:t>
            </a:r>
            <a:r>
              <a:rPr sz="2066" kern="0" spc="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articles</a:t>
            </a:r>
            <a:r>
              <a:rPr sz="2066" kern="0" spc="2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outline</a:t>
            </a:r>
            <a:r>
              <a:rPr sz="2066" kern="0" spc="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dirty="0">
                <a:solidFill>
                  <a:srgbClr val="FF0000"/>
                </a:solidFill>
                <a:latin typeface="Arial"/>
                <a:cs typeface="Arial"/>
              </a:rPr>
              <a:t>their</a:t>
            </a:r>
            <a:r>
              <a:rPr sz="2066" kern="0" spc="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66" kern="0" spc="-19" dirty="0">
                <a:solidFill>
                  <a:srgbClr val="FF0000"/>
                </a:solidFill>
                <a:latin typeface="Arial"/>
                <a:cs typeface="Arial"/>
              </a:rPr>
              <a:t>introductory section?</a:t>
            </a:r>
            <a:endParaRPr sz="2066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607440"/>
            <a:ext cx="7894689" cy="118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5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607440"/>
            <a:ext cx="7894689" cy="1182200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1E963DBF-1636-206A-CA3F-3A2A5E2DF71F}"/>
              </a:ext>
            </a:extLst>
          </p:cNvPr>
          <p:cNvSpPr txBox="1"/>
          <p:nvPr/>
        </p:nvSpPr>
        <p:spPr>
          <a:xfrm>
            <a:off x="430280" y="618201"/>
            <a:ext cx="7339849" cy="3264718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 Articles:</a:t>
            </a:r>
            <a:r>
              <a:rPr sz="2254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Design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How</a:t>
            </a:r>
            <a:r>
              <a:rPr sz="2160" b="1" kern="0" spc="-7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did</a:t>
            </a:r>
            <a:r>
              <a:rPr sz="2160" b="1" kern="0" spc="-122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the</a:t>
            </a:r>
            <a:r>
              <a:rPr sz="2160" b="1" kern="0" spc="-8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authors…???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outline</a:t>
            </a:r>
            <a:r>
              <a:rPr sz="2160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design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(data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collection,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analysis,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etc.)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outline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collection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steps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outline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analysis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steps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justify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measurement</a:t>
            </a:r>
            <a:r>
              <a:rPr sz="2160" kern="0" spc="-16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analysis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protocols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applied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29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607440"/>
            <a:ext cx="7894689" cy="1182200"/>
          </a:xfrm>
          <a:prstGeom prst="rect">
            <a:avLst/>
          </a:prstGeom>
        </p:spPr>
      </p:pic>
      <p:sp>
        <p:nvSpPr>
          <p:cNvPr id="2" name="object 9">
            <a:extLst>
              <a:ext uri="{FF2B5EF4-FFF2-40B4-BE49-F238E27FC236}">
                <a16:creationId xmlns:a16="http://schemas.microsoft.com/office/drawing/2014/main" id="{04265292-5C41-5B36-C283-A2581E330462}"/>
              </a:ext>
            </a:extLst>
          </p:cNvPr>
          <p:cNvSpPr txBox="1"/>
          <p:nvPr/>
        </p:nvSpPr>
        <p:spPr>
          <a:xfrm>
            <a:off x="387880" y="811499"/>
            <a:ext cx="11087839" cy="1945895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 Articles:</a:t>
            </a:r>
            <a:r>
              <a:rPr sz="2254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Design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marR="9542" defTabSz="1717518"/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160" kern="0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accurate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60" kern="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valid</a:t>
            </a:r>
            <a:r>
              <a:rPr sz="2160" kern="0" spc="-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160" kern="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160" kern="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measurement</a:t>
            </a:r>
            <a:r>
              <a:rPr sz="2160" kern="0" spc="-1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160" kern="0" spc="-4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analysis process</a:t>
            </a:r>
            <a:r>
              <a:rPr sz="2160" kern="0" spc="-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compared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60" kern="0" spc="-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 other</a:t>
            </a:r>
            <a:r>
              <a:rPr sz="2160" kern="0" spc="-10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papers</a:t>
            </a:r>
            <a:r>
              <a:rPr sz="2160" kern="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sz="2160" kern="0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suggested?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marR="33396" defTabSz="1717518">
              <a:spcBef>
                <a:spcPts val="1690"/>
              </a:spcBef>
            </a:pP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r>
              <a:rPr sz="2160" kern="0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did</a:t>
            </a:r>
            <a:r>
              <a:rPr sz="2160" kern="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they</a:t>
            </a:r>
            <a:r>
              <a:rPr sz="2160" kern="0" spc="-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justify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160" kern="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relevance</a:t>
            </a:r>
            <a:r>
              <a:rPr sz="2160" kern="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160" kern="0" spc="-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their</a:t>
            </a:r>
            <a:r>
              <a:rPr sz="2160" kern="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approach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60" kern="0" spc="-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47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r>
              <a:rPr sz="2160" kern="0" spc="-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question?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876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607440"/>
            <a:ext cx="7894689" cy="1182200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E1C1ACEC-54E4-D6B7-F73C-B9A457A51F34}"/>
              </a:ext>
            </a:extLst>
          </p:cNvPr>
          <p:cNvSpPr txBox="1"/>
          <p:nvPr/>
        </p:nvSpPr>
        <p:spPr>
          <a:xfrm>
            <a:off x="430279" y="730260"/>
            <a:ext cx="11515703" cy="3161100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Articles:</a:t>
            </a:r>
            <a:r>
              <a:rPr sz="2254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Critical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Analysis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9542" indent="-338733" defTabSz="1717518"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Have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compared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contrasted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various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items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identify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common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areas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difference?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203955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Have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assessed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ideas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knowledge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articles,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discussing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strengths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weaknesses?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329191" indent="-338733" defTabSz="1717518">
              <a:spcBef>
                <a:spcPts val="1690"/>
              </a:spcBef>
              <a:buClr>
                <a:srgbClr val="000000"/>
              </a:buClr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Have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cited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60" kern="0" spc="-1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discussed</a:t>
            </a:r>
            <a:r>
              <a:rPr sz="2160" kern="0" spc="-1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studies</a:t>
            </a:r>
            <a:r>
              <a:rPr sz="2160" kern="0" spc="-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160" kern="0" spc="-1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applied</a:t>
            </a:r>
            <a:r>
              <a:rPr sz="2160" kern="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different techniques</a:t>
            </a:r>
            <a:r>
              <a:rPr sz="2160" kern="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160" kern="0" spc="-1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may</a:t>
            </a:r>
            <a:r>
              <a:rPr sz="2160" kern="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160" kern="0" spc="-6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relevant</a:t>
            </a:r>
            <a:r>
              <a:rPr sz="2160" kern="0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60" kern="0" spc="-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my</a:t>
            </a:r>
            <a:r>
              <a:rPr sz="2160" kern="0"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research</a:t>
            </a:r>
            <a:r>
              <a:rPr sz="2160" kern="0" spc="-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plan?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21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607440"/>
            <a:ext cx="7894689" cy="1182200"/>
          </a:xfrm>
          <a:prstGeom prst="rect">
            <a:avLst/>
          </a:prstGeom>
        </p:spPr>
      </p:pic>
      <p:sp>
        <p:nvSpPr>
          <p:cNvPr id="2" name="object 9">
            <a:extLst>
              <a:ext uri="{FF2B5EF4-FFF2-40B4-BE49-F238E27FC236}">
                <a16:creationId xmlns:a16="http://schemas.microsoft.com/office/drawing/2014/main" id="{3FDBF9B2-7F2A-9F77-D9FF-4DE8FA9DC7F2}"/>
              </a:ext>
            </a:extLst>
          </p:cNvPr>
          <p:cNvSpPr txBox="1"/>
          <p:nvPr/>
        </p:nvSpPr>
        <p:spPr>
          <a:xfrm>
            <a:off x="430280" y="667083"/>
            <a:ext cx="11761720" cy="3597116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Evaluating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Writing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Techniques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Skills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How</a:t>
            </a:r>
            <a:r>
              <a:rPr sz="2160" b="1" kern="0" spc="-7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did</a:t>
            </a:r>
            <a:r>
              <a:rPr sz="2160" b="1" kern="0" spc="-122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the</a:t>
            </a:r>
            <a:r>
              <a:rPr sz="2160" b="1" kern="0" spc="-8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authors…???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relate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ideas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others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identify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known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remains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known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justify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explain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arguments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9542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highlight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acknowledge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limitations,</a:t>
            </a:r>
            <a:r>
              <a:rPr sz="2160" kern="0" spc="-16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caveats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blind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spots,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well</a:t>
            </a:r>
            <a:r>
              <a:rPr sz="2160" kern="0" spc="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contested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ideas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techniques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606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607440"/>
            <a:ext cx="7894689" cy="1182200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49FC7D05-B4E0-7B3A-7445-D7675DD06CC4}"/>
              </a:ext>
            </a:extLst>
          </p:cNvPr>
          <p:cNvSpPr txBox="1"/>
          <p:nvPr/>
        </p:nvSpPr>
        <p:spPr>
          <a:xfrm>
            <a:off x="430280" y="590965"/>
            <a:ext cx="11685520" cy="2714311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Evaluating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Writing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Techniques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Skills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How</a:t>
            </a:r>
            <a:r>
              <a:rPr sz="2160" b="1" kern="0" spc="-7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did</a:t>
            </a:r>
            <a:r>
              <a:rPr sz="2160" b="1" kern="0" spc="-94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the</a:t>
            </a:r>
            <a:r>
              <a:rPr sz="2160" b="1" kern="0" spc="-5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authors…???</a:t>
            </a:r>
            <a:r>
              <a:rPr sz="2160" b="1" kern="0" spc="-131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(advanced</a:t>
            </a:r>
            <a:r>
              <a:rPr sz="2160" b="1" kern="0" spc="-141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skills)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claim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novelty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work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acknowledge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debts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work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inspired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current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display</a:t>
            </a:r>
            <a:r>
              <a:rPr sz="2160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allegiances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/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identify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theoretical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positions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380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866141"/>
            <a:ext cx="7894689" cy="1182200"/>
          </a:xfrm>
          <a:prstGeom prst="rect">
            <a:avLst/>
          </a:prstGeom>
        </p:spPr>
      </p:pic>
      <p:sp>
        <p:nvSpPr>
          <p:cNvPr id="2" name="object 9">
            <a:extLst>
              <a:ext uri="{FF2B5EF4-FFF2-40B4-BE49-F238E27FC236}">
                <a16:creationId xmlns:a16="http://schemas.microsoft.com/office/drawing/2014/main" id="{7333B7D3-69D1-44F1-E92C-950D252734F4}"/>
              </a:ext>
            </a:extLst>
          </p:cNvPr>
          <p:cNvSpPr txBox="1"/>
          <p:nvPr/>
        </p:nvSpPr>
        <p:spPr>
          <a:xfrm>
            <a:off x="430280" y="500609"/>
            <a:ext cx="11548360" cy="4365532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Evaluating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Writing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Techniques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Skills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How</a:t>
            </a:r>
            <a:r>
              <a:rPr sz="2160" b="1" kern="0" spc="-94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did</a:t>
            </a:r>
            <a:r>
              <a:rPr sz="2160" b="1" kern="0" spc="-131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the</a:t>
            </a:r>
            <a:r>
              <a:rPr sz="2160" b="1" kern="0" spc="-122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authors</a:t>
            </a:r>
            <a:r>
              <a:rPr sz="2160" b="1" kern="0" spc="-131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organise</a:t>
            </a:r>
            <a:r>
              <a:rPr sz="2160" b="1" kern="0" spc="-141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dirty="0">
                <a:solidFill>
                  <a:srgbClr val="006EBF"/>
                </a:solidFill>
                <a:latin typeface="Arial"/>
                <a:cs typeface="Arial"/>
              </a:rPr>
              <a:t>ideas</a:t>
            </a:r>
            <a:r>
              <a:rPr sz="2160" b="1" kern="0" spc="-75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(macro</a:t>
            </a:r>
            <a:r>
              <a:rPr sz="2160" b="1" kern="0" spc="-6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structure)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Familiarity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(from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known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yet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unknown)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Complexity</a:t>
            </a:r>
            <a:r>
              <a:rPr sz="2160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(from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simple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complex)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Claims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&amp;</a:t>
            </a:r>
            <a:r>
              <a:rPr sz="2160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Arguments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(from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uncontested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contested)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Flow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(from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general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particular)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Chronology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(from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past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present)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marR="177715" defTabSz="1717518">
              <a:spcBef>
                <a:spcPts val="1690"/>
              </a:spcBef>
            </a:pP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2160" kern="0" spc="-10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must</a:t>
            </a:r>
            <a:r>
              <a:rPr sz="2160" kern="0" spc="-1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identify</a:t>
            </a:r>
            <a:r>
              <a:rPr sz="2160" kern="0" spc="-10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160" kern="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clear</a:t>
            </a:r>
            <a:r>
              <a:rPr sz="2160" kern="0" spc="-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structure</a:t>
            </a:r>
            <a:r>
              <a:rPr sz="2160" kern="0" spc="-9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60" kern="0" spc="-13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avoid</a:t>
            </a:r>
            <a:r>
              <a:rPr sz="2160" kern="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summarising</a:t>
            </a:r>
            <a:r>
              <a:rPr sz="2160" kern="0" spc="-1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ideas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instead</a:t>
            </a:r>
            <a:r>
              <a:rPr sz="2160" kern="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160" kern="0" spc="-5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rgbClr val="FF0000"/>
                </a:solidFill>
                <a:latin typeface="Arial"/>
                <a:cs typeface="Arial"/>
              </a:rPr>
              <a:t>evaluating</a:t>
            </a:r>
            <a:r>
              <a:rPr sz="2160" kern="0" spc="-1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60" kern="0" spc="-38" dirty="0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057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5C620052-66D1-BA74-63F6-D6FB5A83E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280" y="4866141"/>
            <a:ext cx="7894689" cy="1182200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E4A4F37F-0B9E-2700-F48D-ED625BC52E09}"/>
              </a:ext>
            </a:extLst>
          </p:cNvPr>
          <p:cNvSpPr txBox="1"/>
          <p:nvPr/>
        </p:nvSpPr>
        <p:spPr>
          <a:xfrm>
            <a:off x="478452" y="752549"/>
            <a:ext cx="11526314" cy="2880703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References</a:t>
            </a:r>
            <a:r>
              <a:rPr sz="2254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&amp;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Further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Reading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75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9542" indent="-338733" defTabSz="1717518">
              <a:tabLst>
                <a:tab pos="372129" algn="l"/>
              </a:tabLst>
            </a:pPr>
            <a:r>
              <a:rPr sz="1972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	Taylor,</a:t>
            </a:r>
            <a:r>
              <a:rPr sz="1972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D</a:t>
            </a:r>
            <a:r>
              <a:rPr sz="1972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1972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Procter,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M.</a:t>
            </a:r>
            <a:r>
              <a:rPr sz="1972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(2012),</a:t>
            </a:r>
            <a:r>
              <a:rPr sz="1972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972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1972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Review:</a:t>
            </a:r>
            <a:r>
              <a:rPr sz="1972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few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tips</a:t>
            </a:r>
            <a:r>
              <a:rPr sz="1972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1972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conducting</a:t>
            </a:r>
            <a:r>
              <a:rPr sz="1972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it,</a:t>
            </a:r>
            <a:r>
              <a:rPr sz="1972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u="sng" kern="0" spc="-19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www.advice.writing.utoronto.ca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  <a:hlinkClick r:id="rId3"/>
              </a:rPr>
              <a:t>.</a:t>
            </a:r>
            <a:endParaRPr sz="1972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103"/>
              </a:spcBef>
            </a:pPr>
            <a:endParaRPr sz="1972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667923" indent="-338733" defTabSz="1717518"/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Breda</a:t>
            </a:r>
            <a:r>
              <a:rPr sz="1972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University</a:t>
            </a:r>
            <a:r>
              <a:rPr sz="1972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972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Applied</a:t>
            </a:r>
            <a:r>
              <a:rPr sz="1972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Sciences,</a:t>
            </a:r>
            <a:r>
              <a:rPr sz="1972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LibGuides;General guides;Information</a:t>
            </a:r>
            <a:r>
              <a:rPr sz="1972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Skills </a:t>
            </a:r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Toolbox, </a:t>
            </a:r>
            <a:r>
              <a:rPr sz="1972" u="sng" kern="0" spc="-19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https://buas.libguides.com/c.php?g=670074&amp;p=4776470</a:t>
            </a:r>
            <a:endParaRPr sz="1972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94"/>
              </a:spcBef>
            </a:pPr>
            <a:endParaRPr sz="1972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/>
            <a:r>
              <a:rPr sz="1972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Swinburne</a:t>
            </a:r>
            <a:r>
              <a:rPr sz="1972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kern="0" dirty="0">
                <a:solidFill>
                  <a:sysClr val="windowText" lastClr="000000"/>
                </a:solidFill>
                <a:latin typeface="Arial"/>
                <a:cs typeface="Arial"/>
              </a:rPr>
              <a:t>Library,</a:t>
            </a:r>
            <a:r>
              <a:rPr sz="1972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972" u="sng" kern="0" spc="-19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https://</a:t>
            </a:r>
            <a:r>
              <a:rPr sz="1972" u="sng" kern="0" spc="-19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www.swinburne.edu.au/library/</a:t>
            </a:r>
            <a:endParaRPr sz="1972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95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538143"/>
          </a:xfrm>
        </p:spPr>
        <p:txBody>
          <a:bodyPr/>
          <a:lstStyle/>
          <a:p>
            <a:r>
              <a:rPr lang="en-US" b="1" dirty="0"/>
              <a:t>Literature Review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16E67EDB-3C27-9552-CBD4-2D9B90E6D6B1}"/>
              </a:ext>
            </a:extLst>
          </p:cNvPr>
          <p:cNvSpPr txBox="1"/>
          <p:nvPr/>
        </p:nvSpPr>
        <p:spPr>
          <a:xfrm>
            <a:off x="493832" y="1262234"/>
            <a:ext cx="5389792" cy="2772275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Content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254" kern="0" spc="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Why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Planning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Searching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&amp;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Locating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Reviewing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Articles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6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538143"/>
          </a:xfrm>
        </p:spPr>
        <p:txBody>
          <a:bodyPr/>
          <a:lstStyle/>
          <a:p>
            <a:r>
              <a:rPr lang="en-US" b="1" dirty="0"/>
              <a:t>Literature Review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3" name="object 10">
            <a:extLst>
              <a:ext uri="{FF2B5EF4-FFF2-40B4-BE49-F238E27FC236}">
                <a16:creationId xmlns:a16="http://schemas.microsoft.com/office/drawing/2014/main" id="{63D87FD0-825E-CF33-7CBA-48282F29F0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868" y="895954"/>
            <a:ext cx="7120631" cy="4240590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BF2496DB-7622-7BE1-E3E3-2C991D201FA1}"/>
              </a:ext>
            </a:extLst>
          </p:cNvPr>
          <p:cNvSpPr txBox="1"/>
          <p:nvPr/>
        </p:nvSpPr>
        <p:spPr>
          <a:xfrm>
            <a:off x="1225351" y="5221465"/>
            <a:ext cx="5860906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254" kern="0" spc="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WHY!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49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538143"/>
          </a:xfrm>
        </p:spPr>
        <p:txBody>
          <a:bodyPr/>
          <a:lstStyle/>
          <a:p>
            <a:r>
              <a:rPr lang="en-US" b="1" dirty="0"/>
              <a:t>Literature Review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1E565F6C-AE58-1352-204C-1423933C2E8E}"/>
              </a:ext>
            </a:extLst>
          </p:cNvPr>
          <p:cNvSpPr txBox="1"/>
          <p:nvPr/>
        </p:nvSpPr>
        <p:spPr>
          <a:xfrm>
            <a:off x="541597" y="1278137"/>
            <a:ext cx="10844669" cy="3248046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Review: The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Why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793159" indent="-338733" defTabSz="1717518">
              <a:buFont typeface="Arial"/>
              <a:buChar char="-"/>
              <a:tabLst>
                <a:tab pos="372129" algn="l"/>
              </a:tabLst>
            </a:pPr>
            <a:r>
              <a:rPr sz="2254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b="1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254" b="1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account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254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has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been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published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topic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accredited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scholars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researchers.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255242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It</a:t>
            </a:r>
            <a:r>
              <a:rPr sz="2254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piece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discursive</a:t>
            </a:r>
            <a:r>
              <a:rPr sz="2254" kern="0" spc="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prose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sheds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light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on,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and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enlarges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our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knowledge about,</a:t>
            </a:r>
            <a:r>
              <a:rPr sz="2254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topic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9542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purpose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convey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your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reader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knowledge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ideas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have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been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established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topic,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to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evaluate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their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strengths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weaknesses</a:t>
            </a:r>
            <a:r>
              <a:rPr sz="2254" i="1" kern="0" spc="-1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.</a:t>
            </a:r>
            <a:endParaRPr sz="2254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269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538143"/>
          </a:xfrm>
        </p:spPr>
        <p:txBody>
          <a:bodyPr/>
          <a:lstStyle/>
          <a:p>
            <a:r>
              <a:rPr lang="en-US" b="1" dirty="0"/>
              <a:t>Literature Review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703B491B-8B54-CAE6-F4F9-DBFBA91B6B03}"/>
              </a:ext>
            </a:extLst>
          </p:cNvPr>
          <p:cNvSpPr txBox="1"/>
          <p:nvPr/>
        </p:nvSpPr>
        <p:spPr>
          <a:xfrm>
            <a:off x="517685" y="1034566"/>
            <a:ext cx="11369515" cy="3607760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Review: The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Why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67985" indent="-338733" defTabSz="1717518"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254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must</a:t>
            </a:r>
            <a:r>
              <a:rPr sz="2254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guiding</a:t>
            </a:r>
            <a:r>
              <a:rPr sz="2254" kern="0" spc="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concept,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such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as: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lvl="1" indent="-337540" defTabSz="1717518">
              <a:spcBef>
                <a:spcPts val="563"/>
              </a:spcBef>
              <a:buFontTx/>
              <a:buChar char="-"/>
              <a:tabLst>
                <a:tab pos="70966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Your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objective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lvl="1" indent="-337540" defTabSz="1717518">
              <a:spcBef>
                <a:spcPts val="272"/>
              </a:spcBef>
              <a:buFontTx/>
              <a:buChar char="-"/>
              <a:tabLst>
                <a:tab pos="70966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problem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issue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discussing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lvl="1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Your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argumentative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thesis</a:t>
            </a:r>
            <a:r>
              <a:rPr sz="2254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(or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essay)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399"/>
              </a:spcBef>
              <a:buFontTx/>
              <a:buChar char="-"/>
              <a:tabLst>
                <a:tab pos="37212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NOT: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lvl="1" indent="-337540" defTabSz="1717518">
              <a:spcBef>
                <a:spcPts val="563"/>
              </a:spcBef>
              <a:buFontTx/>
              <a:buChar char="-"/>
              <a:tabLst>
                <a:tab pos="70966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descriptive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materials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available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9669" lvl="1" indent="-337540" defTabSz="1717518">
              <a:spcBef>
                <a:spcPts val="291"/>
              </a:spcBef>
              <a:buFontTx/>
              <a:buChar char="-"/>
              <a:tabLst>
                <a:tab pos="709669" algn="l"/>
              </a:tabLst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summarising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one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piece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after</a:t>
            </a:r>
            <a:r>
              <a:rPr sz="2254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another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903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538143"/>
          </a:xfrm>
        </p:spPr>
        <p:txBody>
          <a:bodyPr/>
          <a:lstStyle/>
          <a:p>
            <a:r>
              <a:rPr lang="en-US" b="1" dirty="0"/>
              <a:t>Literature Review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F41FE3C2-B8CD-C64A-DBFB-02AFBA3B47CA}"/>
              </a:ext>
            </a:extLst>
          </p:cNvPr>
          <p:cNvSpPr txBox="1"/>
          <p:nvPr/>
        </p:nvSpPr>
        <p:spPr>
          <a:xfrm>
            <a:off x="542827" y="1022839"/>
            <a:ext cx="11649173" cy="3815125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Review: The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Why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11927" indent="-338733" defTabSz="1717518">
              <a:buFontTx/>
              <a:buChar char="-"/>
              <a:tabLst>
                <a:tab pos="372129" algn="l"/>
              </a:tabLst>
            </a:pP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lets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gain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demonstrate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skills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two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areas: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>
              <a:spcBef>
                <a:spcPts val="1690"/>
              </a:spcBef>
            </a:pP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Information</a:t>
            </a:r>
            <a:r>
              <a:rPr sz="2160" b="1" kern="0" spc="-56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seeking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ability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scan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effectively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277904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Using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manual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computerised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methods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identify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set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of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useful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articles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publications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89" defTabSz="1717518">
              <a:spcBef>
                <a:spcPts val="1690"/>
              </a:spcBef>
            </a:pP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Critical</a:t>
            </a:r>
            <a:r>
              <a:rPr sz="2160" b="1" kern="0" spc="-94" dirty="0">
                <a:solidFill>
                  <a:srgbClr val="006EBF"/>
                </a:solidFill>
                <a:latin typeface="Arial"/>
                <a:cs typeface="Arial"/>
              </a:rPr>
              <a:t> </a:t>
            </a:r>
            <a:r>
              <a:rPr sz="2160" b="1" kern="0" spc="-19" dirty="0">
                <a:solidFill>
                  <a:srgbClr val="006EBF"/>
                </a:solidFill>
                <a:latin typeface="Arial"/>
                <a:cs typeface="Arial"/>
              </a:rPr>
              <a:t>appraisal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9542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ability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apply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principles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analysis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identify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unbiased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valid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studies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451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538143"/>
          </a:xfrm>
        </p:spPr>
        <p:txBody>
          <a:bodyPr/>
          <a:lstStyle/>
          <a:p>
            <a:r>
              <a:rPr lang="en-US" b="1" dirty="0"/>
              <a:t>Literature Review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6F6D31F9-195A-63EE-791C-7EB4ECA027D0}"/>
              </a:ext>
            </a:extLst>
          </p:cNvPr>
          <p:cNvSpPr txBox="1"/>
          <p:nvPr/>
        </p:nvSpPr>
        <p:spPr>
          <a:xfrm>
            <a:off x="525994" y="1047314"/>
            <a:ext cx="10623155" cy="2714311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254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r>
              <a:rPr sz="225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Must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Do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1717518">
              <a:spcBef>
                <a:spcPts val="66"/>
              </a:spcBef>
            </a:pP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9542" indent="-338733" defTabSz="1717518"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organised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around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related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directly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topic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you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researching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marR="236159" indent="-338733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160" kern="0" spc="-13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synthesised</a:t>
            </a:r>
            <a:r>
              <a:rPr sz="2160" kern="0" spc="-1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discussion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16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known</a:t>
            </a:r>
            <a:r>
              <a:rPr sz="2160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what</a:t>
            </a:r>
            <a:r>
              <a:rPr sz="2160" kern="0" spc="-2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known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Should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help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formulate</a:t>
            </a:r>
            <a:r>
              <a:rPr sz="2160" kern="0" spc="-17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questions</a:t>
            </a:r>
            <a:r>
              <a:rPr sz="216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need</a:t>
            </a:r>
            <a:r>
              <a:rPr sz="2160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further</a:t>
            </a:r>
            <a:r>
              <a:rPr sz="2160" kern="0" spc="-1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research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2129" indent="-337540" defTabSz="1717518">
              <a:spcBef>
                <a:spcPts val="1690"/>
              </a:spcBef>
              <a:buFontTx/>
              <a:buChar char="-"/>
              <a:tabLst>
                <a:tab pos="372129" algn="l"/>
              </a:tabLst>
            </a:pP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Must</a:t>
            </a:r>
            <a:r>
              <a:rPr sz="2160" kern="0" spc="-9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identify</a:t>
            </a:r>
            <a:r>
              <a:rPr sz="2160" kern="0" spc="-12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gaps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could</a:t>
            </a:r>
            <a:r>
              <a:rPr sz="2160" kern="0" spc="-141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lead</a:t>
            </a:r>
            <a:r>
              <a:rPr sz="2160" kern="0" spc="-10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160" kern="0" spc="-11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innovative</a:t>
            </a:r>
            <a:r>
              <a:rPr sz="2160" kern="0" spc="-4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60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application</a:t>
            </a:r>
            <a:endParaRPr sz="216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073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7E5DDC8-3999-E586-26DB-FE9E3D78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80" y="272890"/>
            <a:ext cx="6876969" cy="1077218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7A9475-2747-10FD-28C7-8ECC504501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SCIENCE</a:t>
            </a:r>
            <a:r>
              <a:rPr lang="en-AU" sz="800" spc="17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36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TECHNOLOGY</a:t>
            </a:r>
            <a:r>
              <a:rPr lang="en-AU" sz="800" spc="132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47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INNOVATION</a:t>
            </a:r>
            <a:r>
              <a:rPr lang="en-AU" sz="800" spc="141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BUSINESS</a:t>
            </a:r>
            <a:r>
              <a:rPr lang="en-AU" sz="800" spc="160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dirty="0">
                <a:solidFill>
                  <a:srgbClr val="7F7F7F"/>
                </a:solidFill>
                <a:latin typeface="Helvetica"/>
                <a:cs typeface="Helvetica"/>
              </a:rPr>
              <a:t>|</a:t>
            </a:r>
            <a:r>
              <a:rPr lang="en-AU" sz="800" spc="215" dirty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AU" sz="800" spc="-19" dirty="0">
                <a:solidFill>
                  <a:srgbClr val="7F7F7F"/>
                </a:solidFill>
                <a:latin typeface="Helvetica"/>
                <a:cs typeface="Helvetica"/>
              </a:rPr>
              <a:t>DESIGN</a:t>
            </a:r>
            <a:endParaRPr lang="en-AU" sz="800" dirty="0">
              <a:latin typeface="Helvetica"/>
              <a:cs typeface="Helvetica"/>
            </a:endParaRPr>
          </a:p>
          <a:p>
            <a:endParaRPr lang="en-US" dirty="0"/>
          </a:p>
        </p:txBody>
      </p:sp>
      <p:pic>
        <p:nvPicPr>
          <p:cNvPr id="2" name="object 10">
            <a:extLst>
              <a:ext uri="{FF2B5EF4-FFF2-40B4-BE49-F238E27FC236}">
                <a16:creationId xmlns:a16="http://schemas.microsoft.com/office/drawing/2014/main" id="{E3005587-FC68-E498-3A2F-9A00C0E190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875" y="1045030"/>
            <a:ext cx="7894689" cy="4674411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90CE0099-F33A-248D-148F-16E182D1CD5A}"/>
              </a:ext>
            </a:extLst>
          </p:cNvPr>
          <p:cNvSpPr txBox="1"/>
          <p:nvPr/>
        </p:nvSpPr>
        <p:spPr>
          <a:xfrm>
            <a:off x="430280" y="365837"/>
            <a:ext cx="7289869" cy="370977"/>
          </a:xfrm>
          <a:prstGeom prst="rect">
            <a:avLst/>
          </a:prstGeom>
        </p:spPr>
        <p:txBody>
          <a:bodyPr vert="horz" wrap="square" lIns="0" tIns="23854" rIns="0" bIns="0" rtlCol="0">
            <a:spAutoFit/>
          </a:bodyPr>
          <a:lstStyle/>
          <a:p>
            <a:pPr marL="23854" defTabSz="1717518">
              <a:spcBef>
                <a:spcPts val="188"/>
              </a:spcBef>
            </a:pP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Planning</a:t>
            </a:r>
            <a:r>
              <a:rPr sz="2254" kern="0" spc="-6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254" kern="0" spc="-3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dirty="0">
                <a:solidFill>
                  <a:sysClr val="windowText" lastClr="000000"/>
                </a:solidFill>
                <a:latin typeface="Arial"/>
                <a:cs typeface="Arial"/>
              </a:rPr>
              <a:t>Literature</a:t>
            </a:r>
            <a:r>
              <a:rPr sz="2254" kern="0" spc="-5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254" kern="0" spc="-19" dirty="0">
                <a:solidFill>
                  <a:sysClr val="windowText" lastClr="000000"/>
                </a:solidFill>
                <a:latin typeface="Arial"/>
                <a:cs typeface="Arial"/>
              </a:rPr>
              <a:t>Review</a:t>
            </a:r>
            <a:endParaRPr sz="2254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41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1328</Words>
  <Application>Microsoft Macintosh PowerPoint</Application>
  <PresentationFormat>Widescreen</PresentationFormat>
  <Paragraphs>203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Barlow Light</vt:lpstr>
      <vt:lpstr>Barlow SemiBold</vt:lpstr>
      <vt:lpstr>Calibri</vt:lpstr>
      <vt:lpstr>Calibri Light</vt:lpstr>
      <vt:lpstr>Helvetica</vt:lpstr>
      <vt:lpstr>Open Sans Light</vt:lpstr>
      <vt:lpstr>Open Sans Semibold</vt:lpstr>
      <vt:lpstr>Times New Roman</vt:lpstr>
      <vt:lpstr>Office Theme</vt:lpstr>
      <vt:lpstr>Seminar 2 Week 2 COS70008 – Technology Innovation Research and Project   </vt:lpstr>
      <vt:lpstr>PowerPoint Presentation</vt:lpstr>
      <vt:lpstr>Literature Review </vt:lpstr>
      <vt:lpstr>Literature Review </vt:lpstr>
      <vt:lpstr>Literature Review </vt:lpstr>
      <vt:lpstr>Literature Review </vt:lpstr>
      <vt:lpstr>Literature Review </vt:lpstr>
      <vt:lpstr>Literature Review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 COS10025 – Technology in an Indigenous context project ‘Connecting People with Technology’ </dc:title>
  <dc:creator>Sivachandran Chandrasekaran</dc:creator>
  <cp:lastModifiedBy>Sivachandran Chandrasekaran</cp:lastModifiedBy>
  <cp:revision>5</cp:revision>
  <dcterms:created xsi:type="dcterms:W3CDTF">2025-03-04T08:49:08Z</dcterms:created>
  <dcterms:modified xsi:type="dcterms:W3CDTF">2025-03-06T00:06:30Z</dcterms:modified>
</cp:coreProperties>
</file>