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61"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Investment Strategy Optimization Presentation</a:t>
            </a:r>
          </a:p>
        </p:txBody>
      </p:sp>
      <p:sp>
        <p:nvSpPr>
          <p:cNvPr id="6" name="TextBox 5">
            <a:extLst>
              <a:ext uri="{FF2B5EF4-FFF2-40B4-BE49-F238E27FC236}">
                <a16:creationId xmlns:a16="http://schemas.microsoft.com/office/drawing/2014/main" id="{B80EDE52-BA5C-B7EF-5414-C6DC932E3EB4}"/>
              </a:ext>
            </a:extLst>
          </p:cNvPr>
          <p:cNvSpPr txBox="1"/>
          <p:nvPr/>
        </p:nvSpPr>
        <p:spPr>
          <a:xfrm>
            <a:off x="6691691" y="3600450"/>
            <a:ext cx="1766509" cy="369332"/>
          </a:xfrm>
          <a:prstGeom prst="rect">
            <a:avLst/>
          </a:prstGeom>
          <a:noFill/>
        </p:spPr>
        <p:txBody>
          <a:bodyPr wrap="none" rtlCol="0">
            <a:spAutoFit/>
          </a:bodyPr>
          <a:lstStyle/>
          <a:p>
            <a:r>
              <a:rPr lang="en-US" dirty="0"/>
              <a:t>- Jay P. Asodariya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BEFD-01A1-DE8B-1AC0-0678C06C5E6F}"/>
              </a:ext>
            </a:extLst>
          </p:cNvPr>
          <p:cNvSpPr>
            <a:spLocks noGrp="1"/>
          </p:cNvSpPr>
          <p:nvPr>
            <p:ph type="title"/>
          </p:nvPr>
        </p:nvSpPr>
        <p:spPr/>
        <p:txBody>
          <a:bodyPr>
            <a:normAutofit fontScale="90000"/>
          </a:bodyPr>
          <a:lstStyle/>
          <a:p>
            <a:r>
              <a:rPr lang="en-US" dirty="0"/>
              <a:t>Accessing </a:t>
            </a:r>
            <a:r>
              <a:rPr lang="en-US" dirty="0" err="1"/>
              <a:t>Fama</a:t>
            </a:r>
            <a:r>
              <a:rPr lang="en-US" dirty="0"/>
              <a:t>-French factors and calculating rolling factor beta</a:t>
            </a:r>
            <a:endParaRPr lang="en-IN" dirty="0"/>
          </a:p>
        </p:txBody>
      </p:sp>
      <p:sp>
        <p:nvSpPr>
          <p:cNvPr id="3" name="Content Placeholder 2">
            <a:extLst>
              <a:ext uri="{FF2B5EF4-FFF2-40B4-BE49-F238E27FC236}">
                <a16:creationId xmlns:a16="http://schemas.microsoft.com/office/drawing/2014/main" id="{0B87E437-DD07-D467-ACC0-DE90AB08CED8}"/>
              </a:ext>
            </a:extLst>
          </p:cNvPr>
          <p:cNvSpPr>
            <a:spLocks noGrp="1"/>
          </p:cNvSpPr>
          <p:nvPr>
            <p:ph idx="1"/>
          </p:nvPr>
        </p:nvSpPr>
        <p:spPr>
          <a:xfrm>
            <a:off x="457200" y="1600199"/>
            <a:ext cx="8229600" cy="4983163"/>
          </a:xfrm>
        </p:spPr>
        <p:txBody>
          <a:bodyPr>
            <a:normAutofit fontScale="47500" lnSpcReduction="20000"/>
          </a:bodyPr>
          <a:lstStyle/>
          <a:p>
            <a:pPr algn="just">
              <a:lnSpc>
                <a:spcPct val="120000"/>
              </a:lnSpc>
            </a:pPr>
            <a:r>
              <a:rPr lang="en-US" sz="3500" b="1" dirty="0"/>
              <a:t>Objective</a:t>
            </a:r>
            <a:r>
              <a:rPr lang="en-US" sz="3500" dirty="0"/>
              <a:t>: Estimate the exposure of assets to common risk factors using the </a:t>
            </a:r>
            <a:r>
              <a:rPr lang="en-US" sz="3500" b="1" dirty="0" err="1"/>
              <a:t>Fama</a:t>
            </a:r>
            <a:r>
              <a:rPr lang="en-US" sz="3500" b="1" dirty="0"/>
              <a:t>-French five-factor model</a:t>
            </a:r>
            <a:r>
              <a:rPr lang="en-US" sz="3500" dirty="0"/>
              <a:t> and rolling linear regression.</a:t>
            </a:r>
          </a:p>
          <a:p>
            <a:pPr algn="just">
              <a:lnSpc>
                <a:spcPct val="120000"/>
              </a:lnSpc>
            </a:pPr>
            <a:r>
              <a:rPr lang="en-US" sz="3500" b="1" dirty="0" err="1"/>
              <a:t>Fama</a:t>
            </a:r>
            <a:r>
              <a:rPr lang="en-US" sz="3500" b="1" dirty="0"/>
              <a:t>-French Factors</a:t>
            </a:r>
            <a:r>
              <a:rPr lang="en-US" sz="3500" dirty="0"/>
              <a:t>:</a:t>
            </a:r>
          </a:p>
          <a:p>
            <a:pPr lvl="1" algn="just">
              <a:lnSpc>
                <a:spcPct val="120000"/>
              </a:lnSpc>
              <a:buFont typeface="Arial" panose="020B0604020202020204" pitchFamily="34" charset="0"/>
              <a:buChar char="•"/>
            </a:pPr>
            <a:r>
              <a:rPr lang="en-US" dirty="0"/>
              <a:t>Five factors: </a:t>
            </a:r>
            <a:r>
              <a:rPr lang="en-US" b="1" dirty="0"/>
              <a:t>Market Risk (Mkt-RF), Size (SMB), Value (HML), Profitability (RMW), and Investment (CMA)</a:t>
            </a:r>
            <a:r>
              <a:rPr lang="en-US" dirty="0"/>
              <a:t>.</a:t>
            </a:r>
          </a:p>
          <a:p>
            <a:pPr lvl="1" algn="just">
              <a:lnSpc>
                <a:spcPct val="120000"/>
              </a:lnSpc>
              <a:buFont typeface="Arial" panose="020B0604020202020204" pitchFamily="34" charset="0"/>
              <a:buChar char="•"/>
            </a:pPr>
            <a:r>
              <a:rPr lang="en-US" dirty="0"/>
              <a:t>These factors explain asset returns and help assess the risk/return profile of portfolios.</a:t>
            </a:r>
          </a:p>
          <a:p>
            <a:pPr algn="just">
              <a:lnSpc>
                <a:spcPct val="120000"/>
              </a:lnSpc>
            </a:pPr>
            <a:r>
              <a:rPr lang="en-US" sz="3500" b="1" dirty="0"/>
              <a:t>Factor Data Access</a:t>
            </a:r>
            <a:r>
              <a:rPr lang="en-US" sz="3500" dirty="0"/>
              <a:t>:</a:t>
            </a:r>
          </a:p>
          <a:p>
            <a:pPr lvl="1" algn="just">
              <a:lnSpc>
                <a:spcPct val="120000"/>
              </a:lnSpc>
              <a:buFont typeface="Arial" panose="020B0604020202020204" pitchFamily="34" charset="0"/>
              <a:buChar char="•"/>
            </a:pPr>
            <a:r>
              <a:rPr lang="en-US" dirty="0"/>
              <a:t>Used </a:t>
            </a:r>
            <a:r>
              <a:rPr lang="en-US" b="1" dirty="0"/>
              <a:t>pandas-</a:t>
            </a:r>
            <a:r>
              <a:rPr lang="en-US" b="1" dirty="0" err="1"/>
              <a:t>datareader</a:t>
            </a:r>
            <a:r>
              <a:rPr lang="en-US" dirty="0"/>
              <a:t> to download historical </a:t>
            </a:r>
            <a:r>
              <a:rPr lang="en-US" dirty="0" err="1"/>
              <a:t>Fama</a:t>
            </a:r>
            <a:r>
              <a:rPr lang="en-US" dirty="0"/>
              <a:t>-French factor returns.</a:t>
            </a:r>
          </a:p>
          <a:p>
            <a:pPr lvl="1" algn="just">
              <a:lnSpc>
                <a:spcPct val="120000"/>
              </a:lnSpc>
              <a:buFont typeface="Arial" panose="020B0604020202020204" pitchFamily="34" charset="0"/>
              <a:buChar char="•"/>
            </a:pPr>
            <a:r>
              <a:rPr lang="en-US" dirty="0"/>
              <a:t>Resampled the data monthly and merged it with the stock return data to calculate exposures.</a:t>
            </a:r>
          </a:p>
          <a:p>
            <a:pPr algn="just">
              <a:lnSpc>
                <a:spcPct val="120000"/>
              </a:lnSpc>
            </a:pPr>
            <a:r>
              <a:rPr lang="en-US" sz="3500" b="1" dirty="0"/>
              <a:t>Rolling Factor Betas</a:t>
            </a:r>
            <a:r>
              <a:rPr lang="en-US" sz="3500" dirty="0"/>
              <a:t>:</a:t>
            </a:r>
          </a:p>
          <a:p>
            <a:pPr lvl="1" algn="just">
              <a:lnSpc>
                <a:spcPct val="120000"/>
              </a:lnSpc>
              <a:buFont typeface="Arial" panose="020B0604020202020204" pitchFamily="34" charset="0"/>
              <a:buChar char="•"/>
            </a:pPr>
            <a:r>
              <a:rPr lang="en-US" dirty="0"/>
              <a:t>Applied </a:t>
            </a:r>
            <a:r>
              <a:rPr lang="en-US" b="1" dirty="0" err="1"/>
              <a:t>RollingOLS</a:t>
            </a:r>
            <a:r>
              <a:rPr lang="en-US" dirty="0"/>
              <a:t> linear regression on historical stock returns against </a:t>
            </a:r>
            <a:r>
              <a:rPr lang="en-US" dirty="0" err="1"/>
              <a:t>Fama</a:t>
            </a:r>
            <a:r>
              <a:rPr lang="en-US" dirty="0"/>
              <a:t>-French factors.</a:t>
            </a:r>
          </a:p>
          <a:p>
            <a:pPr lvl="1" algn="just">
              <a:lnSpc>
                <a:spcPct val="120000"/>
              </a:lnSpc>
              <a:buFont typeface="Arial" panose="020B0604020202020204" pitchFamily="34" charset="0"/>
              <a:buChar char="•"/>
            </a:pPr>
            <a:r>
              <a:rPr lang="en-US" dirty="0"/>
              <a:t>Calculated </a:t>
            </a:r>
            <a:r>
              <a:rPr lang="en-US" b="1" dirty="0"/>
              <a:t>factor betas</a:t>
            </a:r>
            <a:r>
              <a:rPr lang="en-US" dirty="0"/>
              <a:t> (coefficients) for each stock over a rolling window of 24 months to capture time-varying exposure to these factors.</a:t>
            </a:r>
          </a:p>
          <a:p>
            <a:pPr algn="just">
              <a:lnSpc>
                <a:spcPct val="120000"/>
              </a:lnSpc>
            </a:pPr>
            <a:r>
              <a:rPr lang="en-US" sz="3500" b="1" dirty="0"/>
              <a:t>Assumptions</a:t>
            </a:r>
            <a:r>
              <a:rPr lang="en-US" sz="3500" dirty="0"/>
              <a:t>:</a:t>
            </a:r>
          </a:p>
          <a:p>
            <a:pPr lvl="1" algn="just">
              <a:lnSpc>
                <a:spcPct val="120000"/>
              </a:lnSpc>
              <a:buFont typeface="Arial" panose="020B0604020202020204" pitchFamily="34" charset="0"/>
              <a:buChar char="•"/>
            </a:pPr>
            <a:r>
              <a:rPr lang="en-US" b="1" dirty="0"/>
              <a:t>10 observations per stock</a:t>
            </a:r>
            <a:r>
              <a:rPr lang="en-US" dirty="0"/>
              <a:t>: Only stocks with at least 10 months of data were considered valid for regression.</a:t>
            </a:r>
          </a:p>
          <a:p>
            <a:pPr lvl="1" algn="just">
              <a:lnSpc>
                <a:spcPct val="120000"/>
              </a:lnSpc>
              <a:buFont typeface="Arial" panose="020B0604020202020204" pitchFamily="34" charset="0"/>
              <a:buChar char="•"/>
            </a:pPr>
            <a:r>
              <a:rPr lang="en-US" b="1" dirty="0"/>
              <a:t>Rolling window</a:t>
            </a:r>
            <a:r>
              <a:rPr lang="en-US" dirty="0"/>
              <a:t>: A 24-month rolling window was used to estimate factor betas dynamically over time.</a:t>
            </a:r>
          </a:p>
          <a:p>
            <a:pPr lvl="1" algn="just">
              <a:lnSpc>
                <a:spcPct val="120000"/>
              </a:lnSpc>
              <a:buFont typeface="Arial" panose="020B0604020202020204" pitchFamily="34" charset="0"/>
              <a:buChar char="•"/>
            </a:pPr>
            <a:endParaRPr lang="en-US" dirty="0"/>
          </a:p>
          <a:p>
            <a:pPr marL="457200" lvl="1" indent="0" algn="just">
              <a:lnSpc>
                <a:spcPct val="120000"/>
              </a:lnSpc>
              <a:buNone/>
            </a:pPr>
            <a:r>
              <a:rPr lang="en-US" dirty="0"/>
              <a:t>This process integrates factor exposures into stock data, enabling models to incorporate both historical returns and risk factor sensitivities.</a:t>
            </a:r>
          </a:p>
          <a:p>
            <a:pPr lvl="1" algn="just">
              <a:buFont typeface="Arial" panose="020B0604020202020204" pitchFamily="34" charset="0"/>
              <a:buChar char="•"/>
            </a:pPr>
            <a:endParaRPr lang="en-US" dirty="0"/>
          </a:p>
          <a:p>
            <a:pPr algn="just"/>
            <a:endParaRPr lang="en-IN" dirty="0"/>
          </a:p>
        </p:txBody>
      </p:sp>
    </p:spTree>
    <p:extLst>
      <p:ext uri="{BB962C8B-B14F-4D97-AF65-F5344CB8AC3E}">
        <p14:creationId xmlns:p14="http://schemas.microsoft.com/office/powerpoint/2010/main" val="52733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BFFC-5FC8-246A-E649-BD9FAA0D5884}"/>
              </a:ext>
            </a:extLst>
          </p:cNvPr>
          <p:cNvSpPr>
            <a:spLocks noGrp="1"/>
          </p:cNvSpPr>
          <p:nvPr>
            <p:ph type="title"/>
          </p:nvPr>
        </p:nvSpPr>
        <p:spPr/>
        <p:txBody>
          <a:bodyPr>
            <a:normAutofit fontScale="90000"/>
          </a:bodyPr>
          <a:lstStyle/>
          <a:p>
            <a:r>
              <a:rPr lang="en-US" dirty="0"/>
              <a:t>Machine Learning Strategy - K-Means Clustering</a:t>
            </a:r>
            <a:endParaRPr lang="en-IN" dirty="0"/>
          </a:p>
        </p:txBody>
      </p:sp>
      <p:sp>
        <p:nvSpPr>
          <p:cNvPr id="3" name="Content Placeholder 2">
            <a:extLst>
              <a:ext uri="{FF2B5EF4-FFF2-40B4-BE49-F238E27FC236}">
                <a16:creationId xmlns:a16="http://schemas.microsoft.com/office/drawing/2014/main" id="{78FC44C7-32B7-3761-30BE-4EA753590A99}"/>
              </a:ext>
            </a:extLst>
          </p:cNvPr>
          <p:cNvSpPr>
            <a:spLocks noGrp="1"/>
          </p:cNvSpPr>
          <p:nvPr>
            <p:ph idx="1"/>
          </p:nvPr>
        </p:nvSpPr>
        <p:spPr/>
        <p:txBody>
          <a:bodyPr>
            <a:normAutofit fontScale="62500" lnSpcReduction="20000"/>
          </a:bodyPr>
          <a:lstStyle/>
          <a:p>
            <a:pPr algn="just">
              <a:lnSpc>
                <a:spcPct val="120000"/>
              </a:lnSpc>
            </a:pPr>
            <a:r>
              <a:rPr lang="en-US" b="1" dirty="0"/>
              <a:t>Objective:</a:t>
            </a:r>
          </a:p>
          <a:p>
            <a:pPr algn="just">
              <a:lnSpc>
                <a:spcPct val="120000"/>
              </a:lnSpc>
            </a:pPr>
            <a:r>
              <a:rPr lang="en-US" dirty="0"/>
              <a:t>Group similar assets based on their features using </a:t>
            </a:r>
            <a:r>
              <a:rPr lang="en-US" b="1" dirty="0"/>
              <a:t>K-Means Clustering</a:t>
            </a:r>
            <a:r>
              <a:rPr lang="en-US" dirty="0"/>
              <a:t> for each month.</a:t>
            </a:r>
          </a:p>
          <a:p>
            <a:pPr algn="just">
              <a:lnSpc>
                <a:spcPct val="120000"/>
              </a:lnSpc>
            </a:pPr>
            <a:r>
              <a:rPr lang="en-US" b="1" dirty="0"/>
              <a:t>Approach:</a:t>
            </a:r>
          </a:p>
          <a:p>
            <a:pPr lvl="1" algn="just">
              <a:lnSpc>
                <a:spcPct val="120000"/>
              </a:lnSpc>
              <a:buFont typeface="Arial" panose="020B0604020202020204" pitchFamily="34" charset="0"/>
              <a:buChar char="•"/>
            </a:pPr>
            <a:r>
              <a:rPr lang="en-US" b="1" dirty="0"/>
              <a:t>K-Means Clustering</a:t>
            </a:r>
            <a:r>
              <a:rPr lang="en-US" dirty="0"/>
              <a:t>:</a:t>
            </a:r>
          </a:p>
          <a:p>
            <a:pPr lvl="2" indent="-285750" algn="just">
              <a:lnSpc>
                <a:spcPct val="120000"/>
              </a:lnSpc>
              <a:buFont typeface="Arial" panose="020B0604020202020204" pitchFamily="34" charset="0"/>
              <a:buChar char="•"/>
            </a:pPr>
            <a:r>
              <a:rPr lang="en-US" dirty="0"/>
              <a:t>We cluster stocks based on predefined features and initialize centroids using their </a:t>
            </a:r>
            <a:r>
              <a:rPr lang="en-US" b="1" dirty="0"/>
              <a:t>RSI</a:t>
            </a:r>
            <a:r>
              <a:rPr lang="en-US" dirty="0"/>
              <a:t> values.</a:t>
            </a:r>
          </a:p>
          <a:p>
            <a:pPr lvl="2" indent="-285750" algn="just">
              <a:lnSpc>
                <a:spcPct val="120000"/>
              </a:lnSpc>
              <a:buFont typeface="Arial" panose="020B0604020202020204" pitchFamily="34" charset="0"/>
              <a:buChar char="•"/>
            </a:pPr>
            <a:r>
              <a:rPr lang="en-US" dirty="0"/>
              <a:t>The number of clusters is selected using the </a:t>
            </a:r>
            <a:r>
              <a:rPr lang="en-US" b="1" dirty="0"/>
              <a:t>elbow method</a:t>
            </a:r>
            <a:r>
              <a:rPr lang="en-US" dirty="0"/>
              <a:t>.</a:t>
            </a:r>
          </a:p>
          <a:p>
            <a:pPr algn="just">
              <a:lnSpc>
                <a:spcPct val="120000"/>
              </a:lnSpc>
            </a:pPr>
            <a:r>
              <a:rPr lang="en-US" b="1" dirty="0"/>
              <a:t>Key Points:</a:t>
            </a:r>
          </a:p>
          <a:p>
            <a:pPr lvl="1" algn="just">
              <a:lnSpc>
                <a:spcPct val="120000"/>
              </a:lnSpc>
              <a:buFont typeface="Arial" panose="020B0604020202020204" pitchFamily="34" charset="0"/>
              <a:buChar char="•"/>
            </a:pPr>
            <a:r>
              <a:rPr lang="en-US" b="1" dirty="0"/>
              <a:t>RSI-based Centroids</a:t>
            </a:r>
            <a:r>
              <a:rPr lang="en-US" dirty="0"/>
              <a:t>: We initialize clusters using RSI values of </a:t>
            </a:r>
            <a:r>
              <a:rPr lang="en-US" b="1" dirty="0"/>
              <a:t>30, 45, 55, and 70</a:t>
            </a:r>
            <a:r>
              <a:rPr lang="en-US" dirty="0"/>
              <a:t> to capture momentum.</a:t>
            </a:r>
          </a:p>
          <a:p>
            <a:pPr lvl="1" algn="just">
              <a:lnSpc>
                <a:spcPct val="120000"/>
              </a:lnSpc>
              <a:buFont typeface="Arial" panose="020B0604020202020204" pitchFamily="34" charset="0"/>
              <a:buChar char="•"/>
            </a:pPr>
            <a:r>
              <a:rPr lang="en-US" b="1" dirty="0"/>
              <a:t>Monthly Clustering</a:t>
            </a:r>
            <a:r>
              <a:rPr lang="en-US" dirty="0"/>
              <a:t>: The clustering is done monthly to capture time-based variations in asset behavior.</a:t>
            </a:r>
          </a:p>
          <a:p>
            <a:pPr algn="just"/>
            <a:endParaRPr lang="en-IN" dirty="0"/>
          </a:p>
        </p:txBody>
      </p:sp>
    </p:spTree>
    <p:extLst>
      <p:ext uri="{BB962C8B-B14F-4D97-AF65-F5344CB8AC3E}">
        <p14:creationId xmlns:p14="http://schemas.microsoft.com/office/powerpoint/2010/main" val="56615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DA58-4044-539F-B036-EE769CE1ECFB}"/>
              </a:ext>
            </a:extLst>
          </p:cNvPr>
          <p:cNvSpPr>
            <a:spLocks noGrp="1"/>
          </p:cNvSpPr>
          <p:nvPr>
            <p:ph type="title"/>
          </p:nvPr>
        </p:nvSpPr>
        <p:spPr/>
        <p:txBody>
          <a:bodyPr>
            <a:normAutofit fontScale="90000"/>
          </a:bodyPr>
          <a:lstStyle/>
          <a:p>
            <a:r>
              <a:rPr lang="en-US" dirty="0"/>
              <a:t>Selecting Optimal Number of Clusters - Elbow Method</a:t>
            </a:r>
            <a:endParaRPr lang="en-IN" dirty="0"/>
          </a:p>
        </p:txBody>
      </p:sp>
      <p:sp>
        <p:nvSpPr>
          <p:cNvPr id="3" name="Content Placeholder 2">
            <a:extLst>
              <a:ext uri="{FF2B5EF4-FFF2-40B4-BE49-F238E27FC236}">
                <a16:creationId xmlns:a16="http://schemas.microsoft.com/office/drawing/2014/main" id="{F3997172-0DD7-784C-A391-81A9BEBDCD22}"/>
              </a:ext>
            </a:extLst>
          </p:cNvPr>
          <p:cNvSpPr>
            <a:spLocks noGrp="1"/>
          </p:cNvSpPr>
          <p:nvPr>
            <p:ph idx="1"/>
          </p:nvPr>
        </p:nvSpPr>
        <p:spPr>
          <a:xfrm>
            <a:off x="457200" y="1600201"/>
            <a:ext cx="3861582" cy="4378568"/>
          </a:xfrm>
        </p:spPr>
        <p:txBody>
          <a:bodyPr>
            <a:normAutofit lnSpcReduction="10000"/>
          </a:bodyPr>
          <a:lstStyle/>
          <a:p>
            <a:pPr algn="just">
              <a:lnSpc>
                <a:spcPct val="110000"/>
              </a:lnSpc>
              <a:buFont typeface="Arial" panose="020B0604020202020204" pitchFamily="34" charset="0"/>
              <a:buChar char="•"/>
            </a:pPr>
            <a:r>
              <a:rPr lang="en-US" sz="2000" b="1" dirty="0"/>
              <a:t>Elbow Curve</a:t>
            </a:r>
            <a:r>
              <a:rPr lang="en-US" sz="2000" dirty="0"/>
              <a:t>:</a:t>
            </a:r>
          </a:p>
          <a:p>
            <a:pPr marL="742950" lvl="1" indent="-285750" algn="just">
              <a:lnSpc>
                <a:spcPct val="110000"/>
              </a:lnSpc>
              <a:buFont typeface="Arial" panose="020B0604020202020204" pitchFamily="34" charset="0"/>
              <a:buChar char="•"/>
            </a:pPr>
            <a:r>
              <a:rPr lang="en-US" sz="1800" dirty="0"/>
              <a:t>Plot the </a:t>
            </a:r>
            <a:r>
              <a:rPr lang="en-US" sz="1800" b="1" dirty="0"/>
              <a:t>inertia</a:t>
            </a:r>
            <a:r>
              <a:rPr lang="en-US" sz="1800" dirty="0"/>
              <a:t> (sum of squared distances to the nearest cluster center) for different cluster numbers.</a:t>
            </a:r>
          </a:p>
          <a:p>
            <a:pPr marL="742950" lvl="1" indent="-285750" algn="just">
              <a:lnSpc>
                <a:spcPct val="110000"/>
              </a:lnSpc>
              <a:buFont typeface="Arial" panose="020B0604020202020204" pitchFamily="34" charset="0"/>
              <a:buChar char="•"/>
            </a:pPr>
            <a:r>
              <a:rPr lang="en-US" sz="1800" dirty="0"/>
              <a:t>Identify the "elbow point" where increasing clusters does not significantly reduce inertia.</a:t>
            </a:r>
          </a:p>
          <a:p>
            <a:pPr marL="742950" lvl="1" indent="-285750" algn="just">
              <a:lnSpc>
                <a:spcPct val="110000"/>
              </a:lnSpc>
              <a:buFont typeface="Arial" panose="020B0604020202020204" pitchFamily="34" charset="0"/>
              <a:buChar char="•"/>
            </a:pPr>
            <a:r>
              <a:rPr lang="en-US" sz="1800" dirty="0"/>
              <a:t>Here, as seen in figure 1, we chose K = 4.</a:t>
            </a:r>
          </a:p>
          <a:p>
            <a:pPr algn="just">
              <a:lnSpc>
                <a:spcPct val="110000"/>
              </a:lnSpc>
            </a:pPr>
            <a:r>
              <a:rPr lang="en-US" sz="2000" b="1" dirty="0"/>
              <a:t>Key Points:</a:t>
            </a:r>
          </a:p>
          <a:p>
            <a:pPr algn="just">
              <a:lnSpc>
                <a:spcPct val="110000"/>
              </a:lnSpc>
              <a:buFont typeface="Arial" panose="020B0604020202020204" pitchFamily="34" charset="0"/>
              <a:buChar char="•"/>
            </a:pPr>
            <a:r>
              <a:rPr lang="en-US" sz="2000" b="1" dirty="0"/>
              <a:t>Max Clusters Considered</a:t>
            </a:r>
            <a:r>
              <a:rPr lang="en-US" sz="2000" dirty="0"/>
              <a:t>: A range of up to </a:t>
            </a:r>
            <a:r>
              <a:rPr lang="en-US" sz="2000" b="1" dirty="0"/>
              <a:t>10 clusters</a:t>
            </a:r>
            <a:r>
              <a:rPr lang="en-US" sz="2000" dirty="0"/>
              <a:t> is explored.</a:t>
            </a:r>
          </a:p>
          <a:p>
            <a:endParaRPr lang="en-IN" dirty="0"/>
          </a:p>
        </p:txBody>
      </p:sp>
      <p:pic>
        <p:nvPicPr>
          <p:cNvPr id="5" name="Picture 4">
            <a:extLst>
              <a:ext uri="{FF2B5EF4-FFF2-40B4-BE49-F238E27FC236}">
                <a16:creationId xmlns:a16="http://schemas.microsoft.com/office/drawing/2014/main" id="{B6244DC6-31EB-CB7B-3A41-AB990DF10EAD}"/>
              </a:ext>
            </a:extLst>
          </p:cNvPr>
          <p:cNvPicPr>
            <a:picLocks noChangeAspect="1"/>
          </p:cNvPicPr>
          <p:nvPr/>
        </p:nvPicPr>
        <p:blipFill>
          <a:blip r:embed="rId2"/>
          <a:stretch>
            <a:fillRect/>
          </a:stretch>
        </p:blipFill>
        <p:spPr>
          <a:xfrm>
            <a:off x="4571999" y="1600201"/>
            <a:ext cx="4390267" cy="2882924"/>
          </a:xfrm>
          <a:prstGeom prst="rect">
            <a:avLst/>
          </a:prstGeom>
        </p:spPr>
      </p:pic>
      <p:sp>
        <p:nvSpPr>
          <p:cNvPr id="6" name="TextBox 5">
            <a:extLst>
              <a:ext uri="{FF2B5EF4-FFF2-40B4-BE49-F238E27FC236}">
                <a16:creationId xmlns:a16="http://schemas.microsoft.com/office/drawing/2014/main" id="{4D156859-9931-A118-3B0B-1782968ECD7B}"/>
              </a:ext>
            </a:extLst>
          </p:cNvPr>
          <p:cNvSpPr txBox="1"/>
          <p:nvPr/>
        </p:nvSpPr>
        <p:spPr>
          <a:xfrm>
            <a:off x="5006954" y="4665688"/>
            <a:ext cx="4137046" cy="646331"/>
          </a:xfrm>
          <a:prstGeom prst="rect">
            <a:avLst/>
          </a:prstGeom>
          <a:noFill/>
        </p:spPr>
        <p:txBody>
          <a:bodyPr wrap="square" rtlCol="0">
            <a:spAutoFit/>
          </a:bodyPr>
          <a:lstStyle/>
          <a:p>
            <a:r>
              <a:rPr lang="en-US" dirty="0"/>
              <a:t>Figure 1 : Elbow Curve for selecting optimal value of K.</a:t>
            </a:r>
            <a:endParaRPr lang="en-IN" dirty="0"/>
          </a:p>
        </p:txBody>
      </p:sp>
    </p:spTree>
    <p:extLst>
      <p:ext uri="{BB962C8B-B14F-4D97-AF65-F5344CB8AC3E}">
        <p14:creationId xmlns:p14="http://schemas.microsoft.com/office/powerpoint/2010/main" val="184085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5265-E03B-1DB4-DA02-B7966111B180}"/>
              </a:ext>
            </a:extLst>
          </p:cNvPr>
          <p:cNvSpPr>
            <a:spLocks noGrp="1"/>
          </p:cNvSpPr>
          <p:nvPr>
            <p:ph type="title"/>
          </p:nvPr>
        </p:nvSpPr>
        <p:spPr/>
        <p:txBody>
          <a:bodyPr/>
          <a:lstStyle/>
          <a:p>
            <a:r>
              <a:rPr lang="en-IN" dirty="0"/>
              <a:t>Portfolio Selection Using Clusters</a:t>
            </a:r>
          </a:p>
        </p:txBody>
      </p:sp>
      <p:sp>
        <p:nvSpPr>
          <p:cNvPr id="3" name="Content Placeholder 2">
            <a:extLst>
              <a:ext uri="{FF2B5EF4-FFF2-40B4-BE49-F238E27FC236}">
                <a16:creationId xmlns:a16="http://schemas.microsoft.com/office/drawing/2014/main" id="{DFE6BBF7-598D-7560-2E9F-4EDBD16DD303}"/>
              </a:ext>
            </a:extLst>
          </p:cNvPr>
          <p:cNvSpPr>
            <a:spLocks noGrp="1"/>
          </p:cNvSpPr>
          <p:nvPr>
            <p:ph idx="1"/>
          </p:nvPr>
        </p:nvSpPr>
        <p:spPr/>
        <p:txBody>
          <a:bodyPr>
            <a:normAutofit fontScale="40000" lnSpcReduction="20000"/>
          </a:bodyPr>
          <a:lstStyle/>
          <a:p>
            <a:pPr algn="just">
              <a:lnSpc>
                <a:spcPct val="120000"/>
              </a:lnSpc>
            </a:pPr>
            <a:r>
              <a:rPr lang="en-US" sz="5100" b="1" dirty="0"/>
              <a:t>Objective:</a:t>
            </a:r>
          </a:p>
          <a:p>
            <a:pPr lvl="1" algn="just">
              <a:lnSpc>
                <a:spcPct val="120000"/>
              </a:lnSpc>
            </a:pPr>
            <a:r>
              <a:rPr lang="en-US" sz="5100" dirty="0"/>
              <a:t>Form a portfolio by selecting assets based on their cluster assignment.</a:t>
            </a:r>
          </a:p>
          <a:p>
            <a:pPr algn="just">
              <a:lnSpc>
                <a:spcPct val="120000"/>
              </a:lnSpc>
            </a:pPr>
            <a:r>
              <a:rPr lang="en-US" sz="5100" b="1" dirty="0"/>
              <a:t>Approach:</a:t>
            </a:r>
          </a:p>
          <a:p>
            <a:pPr lvl="1" algn="just">
              <a:lnSpc>
                <a:spcPct val="120000"/>
              </a:lnSpc>
              <a:buFont typeface="Arial" panose="020B0604020202020204" pitchFamily="34" charset="0"/>
              <a:buChar char="•"/>
            </a:pPr>
            <a:r>
              <a:rPr lang="en-US" sz="5100" b="1" dirty="0"/>
              <a:t>Cluster Selection</a:t>
            </a:r>
            <a:r>
              <a:rPr lang="en-US" sz="5100" dirty="0"/>
              <a:t>:</a:t>
            </a:r>
          </a:p>
          <a:p>
            <a:pPr lvl="2" indent="-285750" algn="just">
              <a:lnSpc>
                <a:spcPct val="120000"/>
              </a:lnSpc>
              <a:buFont typeface="Arial" panose="020B0604020202020204" pitchFamily="34" charset="0"/>
              <a:buChar char="•"/>
            </a:pPr>
            <a:r>
              <a:rPr lang="en-US" sz="3800" dirty="0"/>
              <a:t>Based on the hypothesis that </a:t>
            </a:r>
            <a:r>
              <a:rPr lang="en-US" sz="3800" b="1" dirty="0"/>
              <a:t>momentum is persistent</a:t>
            </a:r>
            <a:r>
              <a:rPr lang="en-US" sz="3800" dirty="0"/>
              <a:t>, stocks clustered around the </a:t>
            </a:r>
            <a:r>
              <a:rPr lang="en-US" sz="3800" b="1" dirty="0"/>
              <a:t>RSI 70 centroid</a:t>
            </a:r>
            <a:r>
              <a:rPr lang="en-US" sz="3800" dirty="0"/>
              <a:t> are selected for the following month.</a:t>
            </a:r>
          </a:p>
          <a:p>
            <a:pPr lvl="2" indent="-285750" algn="just">
              <a:lnSpc>
                <a:spcPct val="120000"/>
              </a:lnSpc>
              <a:buFont typeface="Arial" panose="020B0604020202020204" pitchFamily="34" charset="0"/>
              <a:buChar char="•"/>
            </a:pPr>
            <a:r>
              <a:rPr lang="en-US" sz="3800" dirty="0"/>
              <a:t>Only stocks in </a:t>
            </a:r>
            <a:r>
              <a:rPr lang="en-US" sz="3800" b="1" dirty="0"/>
              <a:t>Cluster 3</a:t>
            </a:r>
            <a:r>
              <a:rPr lang="en-US" sz="3800" dirty="0"/>
              <a:t> are included, assuming they will continue to outperform.</a:t>
            </a:r>
          </a:p>
          <a:p>
            <a:pPr algn="just">
              <a:lnSpc>
                <a:spcPct val="120000"/>
              </a:lnSpc>
            </a:pPr>
            <a:r>
              <a:rPr lang="en-US" sz="5100" b="1" dirty="0"/>
              <a:t>Key Points:</a:t>
            </a:r>
          </a:p>
          <a:p>
            <a:pPr lvl="1" algn="just">
              <a:lnSpc>
                <a:spcPct val="120000"/>
              </a:lnSpc>
              <a:buFont typeface="Arial" panose="020B0604020202020204" pitchFamily="34" charset="0"/>
              <a:buChar char="•"/>
            </a:pPr>
            <a:r>
              <a:rPr lang="en-US" sz="5100" b="1" dirty="0"/>
              <a:t>Momentum Hypothesis</a:t>
            </a:r>
            <a:r>
              <a:rPr lang="en-US" sz="5100" dirty="0"/>
              <a:t>: Stocks near </a:t>
            </a:r>
            <a:r>
              <a:rPr lang="en-US" sz="5100" b="1" dirty="0"/>
              <a:t>RSI 70</a:t>
            </a:r>
            <a:r>
              <a:rPr lang="en-US" sz="5100" dirty="0"/>
              <a:t> are likely to keep performing well.</a:t>
            </a:r>
          </a:p>
          <a:p>
            <a:pPr lvl="1" algn="just">
              <a:lnSpc>
                <a:spcPct val="120000"/>
              </a:lnSpc>
              <a:buFont typeface="Arial" panose="020B0604020202020204" pitchFamily="34" charset="0"/>
              <a:buChar char="•"/>
            </a:pPr>
            <a:r>
              <a:rPr lang="en-US" sz="5100" b="1" dirty="0"/>
              <a:t>Portfolio Construction</a:t>
            </a:r>
            <a:r>
              <a:rPr lang="en-US" sz="5100" dirty="0"/>
              <a:t>: The portfolio is built from stocks in </a:t>
            </a:r>
            <a:r>
              <a:rPr lang="en-US" sz="5100" b="1" dirty="0"/>
              <a:t>Cluster 3</a:t>
            </a:r>
            <a:r>
              <a:rPr lang="en-US" sz="5100" dirty="0"/>
              <a:t>, which reflects high momentum.</a:t>
            </a:r>
          </a:p>
          <a:p>
            <a:endParaRPr lang="en-IN" dirty="0"/>
          </a:p>
        </p:txBody>
      </p:sp>
    </p:spTree>
    <p:extLst>
      <p:ext uri="{BB962C8B-B14F-4D97-AF65-F5344CB8AC3E}">
        <p14:creationId xmlns:p14="http://schemas.microsoft.com/office/powerpoint/2010/main" val="26502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DACA-A1B2-C4CA-28C5-FBC1A1957284}"/>
              </a:ext>
            </a:extLst>
          </p:cNvPr>
          <p:cNvSpPr>
            <a:spLocks noGrp="1"/>
          </p:cNvSpPr>
          <p:nvPr>
            <p:ph type="title"/>
          </p:nvPr>
        </p:nvSpPr>
        <p:spPr/>
        <p:txBody>
          <a:bodyPr/>
          <a:lstStyle/>
          <a:p>
            <a:r>
              <a:rPr lang="en-US" dirty="0"/>
              <a:t>Cluster Visualization Example</a:t>
            </a:r>
            <a:endParaRPr lang="en-IN" dirty="0"/>
          </a:p>
        </p:txBody>
      </p:sp>
      <p:pic>
        <p:nvPicPr>
          <p:cNvPr id="5" name="Content Placeholder 4">
            <a:extLst>
              <a:ext uri="{FF2B5EF4-FFF2-40B4-BE49-F238E27FC236}">
                <a16:creationId xmlns:a16="http://schemas.microsoft.com/office/drawing/2014/main" id="{32BAA8C8-32B8-8AD0-748C-56BE1A696645}"/>
              </a:ext>
            </a:extLst>
          </p:cNvPr>
          <p:cNvPicPr>
            <a:picLocks noGrp="1" noChangeAspect="1"/>
          </p:cNvPicPr>
          <p:nvPr>
            <p:ph idx="1"/>
          </p:nvPr>
        </p:nvPicPr>
        <p:blipFill>
          <a:blip r:embed="rId2"/>
          <a:stretch>
            <a:fillRect/>
          </a:stretch>
        </p:blipFill>
        <p:spPr>
          <a:xfrm>
            <a:off x="1985962" y="1786731"/>
            <a:ext cx="5172075" cy="4152900"/>
          </a:xfrm>
        </p:spPr>
      </p:pic>
      <p:sp>
        <p:nvSpPr>
          <p:cNvPr id="6" name="TextBox 5">
            <a:extLst>
              <a:ext uri="{FF2B5EF4-FFF2-40B4-BE49-F238E27FC236}">
                <a16:creationId xmlns:a16="http://schemas.microsoft.com/office/drawing/2014/main" id="{47E685F8-165A-4A9C-57D1-8D6BEE7D6596}"/>
              </a:ext>
            </a:extLst>
          </p:cNvPr>
          <p:cNvSpPr txBox="1"/>
          <p:nvPr/>
        </p:nvSpPr>
        <p:spPr>
          <a:xfrm>
            <a:off x="2363371" y="5939392"/>
            <a:ext cx="4794666" cy="646331"/>
          </a:xfrm>
          <a:prstGeom prst="rect">
            <a:avLst/>
          </a:prstGeom>
          <a:noFill/>
        </p:spPr>
        <p:txBody>
          <a:bodyPr wrap="square" rtlCol="0">
            <a:spAutoFit/>
          </a:bodyPr>
          <a:lstStyle/>
          <a:p>
            <a:r>
              <a:rPr lang="en-US" dirty="0"/>
              <a:t>Figure 2 : Example for selecting cluster based on RSI value as feature.</a:t>
            </a:r>
            <a:endParaRPr lang="en-IN" dirty="0"/>
          </a:p>
        </p:txBody>
      </p:sp>
    </p:spTree>
    <p:extLst>
      <p:ext uri="{BB962C8B-B14F-4D97-AF65-F5344CB8AC3E}">
        <p14:creationId xmlns:p14="http://schemas.microsoft.com/office/powerpoint/2010/main" val="311922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BD62-0457-FB7E-068A-C09F05D2984E}"/>
              </a:ext>
            </a:extLst>
          </p:cNvPr>
          <p:cNvSpPr>
            <a:spLocks noGrp="1"/>
          </p:cNvSpPr>
          <p:nvPr>
            <p:ph type="title"/>
          </p:nvPr>
        </p:nvSpPr>
        <p:spPr/>
        <p:txBody>
          <a:bodyPr>
            <a:normAutofit fontScale="90000"/>
          </a:bodyPr>
          <a:lstStyle/>
          <a:p>
            <a:r>
              <a:rPr lang="en-US" dirty="0"/>
              <a:t>Portfolio Optimization with Efficient Frontier</a:t>
            </a:r>
            <a:endParaRPr lang="en-IN" dirty="0"/>
          </a:p>
        </p:txBody>
      </p:sp>
      <p:sp>
        <p:nvSpPr>
          <p:cNvPr id="3" name="Content Placeholder 2">
            <a:extLst>
              <a:ext uri="{FF2B5EF4-FFF2-40B4-BE49-F238E27FC236}">
                <a16:creationId xmlns:a16="http://schemas.microsoft.com/office/drawing/2014/main" id="{3ED25C87-6CA2-423B-8908-822A40FF8B3F}"/>
              </a:ext>
            </a:extLst>
          </p:cNvPr>
          <p:cNvSpPr>
            <a:spLocks noGrp="1"/>
          </p:cNvSpPr>
          <p:nvPr>
            <p:ph idx="1"/>
          </p:nvPr>
        </p:nvSpPr>
        <p:spPr>
          <a:xfrm>
            <a:off x="457200" y="1600201"/>
            <a:ext cx="8229600" cy="5257800"/>
          </a:xfrm>
        </p:spPr>
        <p:txBody>
          <a:bodyPr>
            <a:normAutofit fontScale="55000" lnSpcReduction="20000"/>
          </a:bodyPr>
          <a:lstStyle/>
          <a:p>
            <a:pPr algn="just">
              <a:lnSpc>
                <a:spcPct val="120000"/>
              </a:lnSpc>
            </a:pPr>
            <a:r>
              <a:rPr lang="en-US" sz="3600" b="1" dirty="0"/>
              <a:t>Objective:</a:t>
            </a:r>
          </a:p>
          <a:p>
            <a:pPr lvl="1" algn="just">
              <a:lnSpc>
                <a:spcPct val="120000"/>
              </a:lnSpc>
            </a:pPr>
            <a:r>
              <a:rPr lang="en-US" sz="2900" dirty="0"/>
              <a:t>Optimize portfolio weights using the </a:t>
            </a:r>
            <a:r>
              <a:rPr lang="en-US" sz="2900" b="1" dirty="0"/>
              <a:t>Efficient Frontier</a:t>
            </a:r>
            <a:r>
              <a:rPr lang="en-US" sz="2900" dirty="0"/>
              <a:t> to maximize the </a:t>
            </a:r>
            <a:r>
              <a:rPr lang="en-US" sz="2900" b="1" dirty="0"/>
              <a:t>Sharpe ratio</a:t>
            </a:r>
            <a:r>
              <a:rPr lang="en-US" sz="2900" dirty="0"/>
              <a:t>.</a:t>
            </a:r>
          </a:p>
          <a:p>
            <a:pPr algn="just">
              <a:lnSpc>
                <a:spcPct val="120000"/>
              </a:lnSpc>
            </a:pPr>
            <a:r>
              <a:rPr lang="en-US" sz="3600" b="1" dirty="0"/>
              <a:t>Approach:</a:t>
            </a:r>
          </a:p>
          <a:p>
            <a:pPr lvl="1" algn="just">
              <a:lnSpc>
                <a:spcPct val="120000"/>
              </a:lnSpc>
              <a:buFont typeface="Arial" panose="020B0604020202020204" pitchFamily="34" charset="0"/>
              <a:buChar char="•"/>
            </a:pPr>
            <a:r>
              <a:rPr lang="en-US" sz="2900" b="1" dirty="0"/>
              <a:t>Efficient Frontier</a:t>
            </a:r>
            <a:r>
              <a:rPr lang="en-US" sz="2900" dirty="0"/>
              <a:t>:</a:t>
            </a:r>
          </a:p>
          <a:p>
            <a:pPr lvl="2" algn="just">
              <a:lnSpc>
                <a:spcPct val="120000"/>
              </a:lnSpc>
            </a:pPr>
            <a:r>
              <a:rPr lang="en-US" sz="2500" dirty="0"/>
              <a:t>We use the </a:t>
            </a:r>
            <a:r>
              <a:rPr lang="en-US" sz="2500" b="1" dirty="0"/>
              <a:t>Efficient Frontier</a:t>
            </a:r>
            <a:r>
              <a:rPr lang="en-US" sz="2500" dirty="0"/>
              <a:t> technique to find the best combination of stocks that maximizes returns for a given level of risk.</a:t>
            </a:r>
          </a:p>
          <a:p>
            <a:pPr lvl="2" algn="just">
              <a:lnSpc>
                <a:spcPct val="120000"/>
              </a:lnSpc>
            </a:pPr>
            <a:r>
              <a:rPr lang="en-US" sz="2500" dirty="0"/>
              <a:t>The optimization process is powered by the </a:t>
            </a:r>
            <a:r>
              <a:rPr lang="en-US" sz="2500" b="1" dirty="0" err="1"/>
              <a:t>PyPortfolioOpt</a:t>
            </a:r>
            <a:r>
              <a:rPr lang="en-US" sz="2500" dirty="0"/>
              <a:t> library, which helps in determining how much of each stock to include in the portfolio.</a:t>
            </a:r>
            <a:endParaRPr lang="en-IN" sz="2500" dirty="0"/>
          </a:p>
          <a:p>
            <a:pPr lvl="1" algn="just">
              <a:lnSpc>
                <a:spcPct val="120000"/>
              </a:lnSpc>
              <a:buFont typeface="Arial" panose="020B0604020202020204" pitchFamily="34" charset="0"/>
              <a:buChar char="•"/>
            </a:pPr>
            <a:r>
              <a:rPr lang="en-US" sz="2900" b="1" dirty="0"/>
              <a:t>Maximizing the Sharpe Ratio</a:t>
            </a:r>
            <a:r>
              <a:rPr lang="en-US" sz="2900" dirty="0"/>
              <a:t>:</a:t>
            </a:r>
          </a:p>
          <a:p>
            <a:pPr lvl="2" algn="just">
              <a:lnSpc>
                <a:spcPct val="120000"/>
              </a:lnSpc>
              <a:buFont typeface="Arial" panose="020B0604020202020204" pitchFamily="34" charset="0"/>
              <a:buChar char="•"/>
            </a:pPr>
            <a:r>
              <a:rPr lang="en-US" sz="2500" dirty="0"/>
              <a:t>The </a:t>
            </a:r>
            <a:r>
              <a:rPr lang="en-US" sz="2500" b="1" dirty="0"/>
              <a:t>Sharpe ratio</a:t>
            </a:r>
            <a:r>
              <a:rPr lang="en-US" sz="2500" dirty="0"/>
              <a:t> is a commonly used metric that evaluates the performance of an investment by adjusting for its risk.</a:t>
            </a:r>
          </a:p>
          <a:p>
            <a:pPr lvl="2" algn="just">
              <a:lnSpc>
                <a:spcPct val="120000"/>
              </a:lnSpc>
              <a:buFont typeface="Arial" panose="020B0604020202020204" pitchFamily="34" charset="0"/>
              <a:buChar char="•"/>
            </a:pPr>
            <a:r>
              <a:rPr lang="en-US" sz="2500" b="1" dirty="0"/>
              <a:t>Maximizing the Sharpe ratio</a:t>
            </a:r>
            <a:r>
              <a:rPr lang="en-US" sz="2500" dirty="0"/>
              <a:t> means finding the optimal mix of stocks that gives us the highest return for the least amount of risk.</a:t>
            </a:r>
          </a:p>
          <a:p>
            <a:pPr algn="just">
              <a:lnSpc>
                <a:spcPct val="120000"/>
              </a:lnSpc>
            </a:pPr>
            <a:r>
              <a:rPr lang="en-US" sz="3600" b="1" dirty="0"/>
              <a:t>Key Constraints:</a:t>
            </a:r>
          </a:p>
          <a:p>
            <a:pPr lvl="1" algn="just">
              <a:lnSpc>
                <a:spcPct val="120000"/>
              </a:lnSpc>
              <a:buFont typeface="Arial" panose="020B0604020202020204" pitchFamily="34" charset="0"/>
              <a:buChar char="•"/>
            </a:pPr>
            <a:r>
              <a:rPr lang="en-US" sz="2900" b="1" dirty="0"/>
              <a:t>1-Year Lookback</a:t>
            </a:r>
            <a:r>
              <a:rPr lang="en-US" sz="2900" dirty="0"/>
              <a:t>: Portfolio optimization uses the last </a:t>
            </a:r>
            <a:r>
              <a:rPr lang="en-US" sz="2900" b="1" dirty="0"/>
              <a:t>1 year</a:t>
            </a:r>
            <a:r>
              <a:rPr lang="en-US" sz="2900" dirty="0"/>
              <a:t> of stock prices.</a:t>
            </a:r>
          </a:p>
          <a:p>
            <a:pPr lvl="1" algn="just">
              <a:lnSpc>
                <a:spcPct val="120000"/>
              </a:lnSpc>
              <a:buFont typeface="Arial" panose="020B0604020202020204" pitchFamily="34" charset="0"/>
              <a:buChar char="•"/>
            </a:pPr>
            <a:r>
              <a:rPr lang="en-US" sz="2900" b="1" dirty="0"/>
              <a:t>Weight Bounds</a:t>
            </a:r>
            <a:r>
              <a:rPr lang="en-US" sz="2900" dirty="0"/>
              <a:t>: Stock weights are constrained to be between </a:t>
            </a:r>
            <a:r>
              <a:rPr lang="en-US" sz="2900" b="1" dirty="0"/>
              <a:t>half of equal weight</a:t>
            </a:r>
            <a:r>
              <a:rPr lang="en-US" sz="2900" dirty="0"/>
              <a:t> and </a:t>
            </a:r>
            <a:r>
              <a:rPr lang="en-US" sz="2900" b="1" dirty="0"/>
              <a:t>10%</a:t>
            </a:r>
            <a:r>
              <a:rPr lang="en-US" sz="2900" dirty="0"/>
              <a:t> of the portfolio.</a:t>
            </a:r>
          </a:p>
          <a:p>
            <a:pPr lvl="2" algn="just">
              <a:lnSpc>
                <a:spcPct val="120000"/>
              </a:lnSpc>
              <a:buFont typeface="Arial" panose="020B0604020202020204" pitchFamily="34" charset="0"/>
              <a:buChar char="•"/>
            </a:pPr>
            <a:endParaRPr lang="en-US" dirty="0"/>
          </a:p>
          <a:p>
            <a:pPr lvl="2" algn="just">
              <a:lnSpc>
                <a:spcPct val="120000"/>
              </a:lnSpc>
            </a:pPr>
            <a:endParaRPr lang="en-US" dirty="0"/>
          </a:p>
        </p:txBody>
      </p:sp>
    </p:spTree>
    <p:extLst>
      <p:ext uri="{BB962C8B-B14F-4D97-AF65-F5344CB8AC3E}">
        <p14:creationId xmlns:p14="http://schemas.microsoft.com/office/powerpoint/2010/main" val="34145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6AD4-A1E3-FE78-D108-A7A3BBC82E3E}"/>
              </a:ext>
            </a:extLst>
          </p:cNvPr>
          <p:cNvSpPr>
            <a:spLocks noGrp="1"/>
          </p:cNvSpPr>
          <p:nvPr>
            <p:ph type="title"/>
          </p:nvPr>
        </p:nvSpPr>
        <p:spPr/>
        <p:txBody>
          <a:bodyPr/>
          <a:lstStyle/>
          <a:p>
            <a:r>
              <a:rPr lang="en-IN" dirty="0"/>
              <a:t>Handling Failed Optimization</a:t>
            </a:r>
          </a:p>
        </p:txBody>
      </p:sp>
      <p:sp>
        <p:nvSpPr>
          <p:cNvPr id="3" name="Content Placeholder 2">
            <a:extLst>
              <a:ext uri="{FF2B5EF4-FFF2-40B4-BE49-F238E27FC236}">
                <a16:creationId xmlns:a16="http://schemas.microsoft.com/office/drawing/2014/main" id="{60F1670C-0AF8-445E-80A7-8DEAC9785DE7}"/>
              </a:ext>
            </a:extLst>
          </p:cNvPr>
          <p:cNvSpPr>
            <a:spLocks noGrp="1"/>
          </p:cNvSpPr>
          <p:nvPr>
            <p:ph idx="1"/>
          </p:nvPr>
        </p:nvSpPr>
        <p:spPr/>
        <p:txBody>
          <a:bodyPr>
            <a:normAutofit fontScale="55000" lnSpcReduction="20000"/>
          </a:bodyPr>
          <a:lstStyle/>
          <a:p>
            <a:pPr algn="just">
              <a:lnSpc>
                <a:spcPct val="120000"/>
              </a:lnSpc>
            </a:pPr>
            <a:r>
              <a:rPr lang="en-US" sz="3600" b="1" dirty="0"/>
              <a:t>Objective:</a:t>
            </a:r>
          </a:p>
          <a:p>
            <a:pPr lvl="1" algn="just">
              <a:lnSpc>
                <a:spcPct val="120000"/>
              </a:lnSpc>
            </a:pPr>
            <a:r>
              <a:rPr lang="en-US" sz="3300" dirty="0"/>
              <a:t>Manage cases where Sharpe ratio optimization fails for a given month.</a:t>
            </a:r>
          </a:p>
          <a:p>
            <a:pPr algn="just">
              <a:lnSpc>
                <a:spcPct val="120000"/>
              </a:lnSpc>
            </a:pPr>
            <a:r>
              <a:rPr lang="en-US" sz="3600" b="1" dirty="0"/>
              <a:t>Approach:</a:t>
            </a:r>
          </a:p>
          <a:p>
            <a:pPr lvl="1" algn="just">
              <a:lnSpc>
                <a:spcPct val="120000"/>
              </a:lnSpc>
              <a:buFont typeface="Arial" panose="020B0604020202020204" pitchFamily="34" charset="0"/>
              <a:buChar char="•"/>
            </a:pPr>
            <a:r>
              <a:rPr lang="en-US" sz="3200" b="1" dirty="0"/>
              <a:t>Fallback Strategy</a:t>
            </a:r>
            <a:r>
              <a:rPr lang="en-US" sz="3200" dirty="0"/>
              <a:t>:</a:t>
            </a:r>
          </a:p>
          <a:p>
            <a:pPr lvl="2" indent="-285750" algn="just">
              <a:lnSpc>
                <a:spcPct val="120000"/>
              </a:lnSpc>
              <a:buFont typeface="Arial" panose="020B0604020202020204" pitchFamily="34" charset="0"/>
              <a:buChar char="•"/>
            </a:pPr>
            <a:r>
              <a:rPr lang="en-US" sz="3300" dirty="0"/>
              <a:t>If </a:t>
            </a:r>
            <a:r>
              <a:rPr lang="en-US" sz="3300" b="1" dirty="0"/>
              <a:t>Sharpe ratio optimization</a:t>
            </a:r>
            <a:r>
              <a:rPr lang="en-US" sz="3300" dirty="0"/>
              <a:t> fails, apply </a:t>
            </a:r>
            <a:r>
              <a:rPr lang="en-US" sz="3300" b="1" dirty="0"/>
              <a:t>equally weighted</a:t>
            </a:r>
            <a:r>
              <a:rPr lang="en-US" sz="3300" dirty="0"/>
              <a:t> allocations for that month’s portfolio.</a:t>
            </a:r>
          </a:p>
          <a:p>
            <a:pPr lvl="2" indent="-285750" algn="just">
              <a:lnSpc>
                <a:spcPct val="120000"/>
              </a:lnSpc>
              <a:buFont typeface="Arial" panose="020B0604020202020204" pitchFamily="34" charset="0"/>
              <a:buChar char="•"/>
            </a:pPr>
            <a:r>
              <a:rPr lang="en-US" sz="3300" dirty="0"/>
              <a:t>This ensures that the portfolio remains diversified, even if the optimization does not succeed.</a:t>
            </a:r>
          </a:p>
          <a:p>
            <a:pPr algn="just">
              <a:lnSpc>
                <a:spcPct val="120000"/>
              </a:lnSpc>
            </a:pPr>
            <a:r>
              <a:rPr lang="en-US" sz="3600" b="1" dirty="0"/>
              <a:t>Key Points:</a:t>
            </a:r>
          </a:p>
          <a:p>
            <a:pPr lvl="1" algn="just">
              <a:lnSpc>
                <a:spcPct val="120000"/>
              </a:lnSpc>
              <a:buFont typeface="Arial" panose="020B0604020202020204" pitchFamily="34" charset="0"/>
              <a:buChar char="•"/>
            </a:pPr>
            <a:r>
              <a:rPr lang="en-US" sz="2900" b="1" dirty="0"/>
              <a:t>Diversification</a:t>
            </a:r>
            <a:r>
              <a:rPr lang="en-US" sz="2900" dirty="0"/>
              <a:t>: The fallback equally-weighted strategy guarantees no stock is overly represented.</a:t>
            </a:r>
          </a:p>
          <a:p>
            <a:pPr lvl="1" algn="just">
              <a:lnSpc>
                <a:spcPct val="120000"/>
              </a:lnSpc>
              <a:buFont typeface="Arial" panose="020B0604020202020204" pitchFamily="34" charset="0"/>
              <a:buChar char="•"/>
            </a:pPr>
            <a:r>
              <a:rPr lang="en-US" sz="2900" b="1" dirty="0"/>
              <a:t>Resilient Approach</a:t>
            </a:r>
            <a:r>
              <a:rPr lang="en-US" sz="2900" dirty="0"/>
              <a:t>: This method ensures that the portfolio is always constructed, even under suboptimal conditions.</a:t>
            </a:r>
          </a:p>
          <a:p>
            <a:pPr algn="just">
              <a:lnSpc>
                <a:spcPct val="120000"/>
              </a:lnSpc>
            </a:pPr>
            <a:endParaRPr lang="en-IN" dirty="0"/>
          </a:p>
        </p:txBody>
      </p:sp>
    </p:spTree>
    <p:extLst>
      <p:ext uri="{BB962C8B-B14F-4D97-AF65-F5344CB8AC3E}">
        <p14:creationId xmlns:p14="http://schemas.microsoft.com/office/powerpoint/2010/main" val="4145143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B077-CC80-697E-41AF-F005A64FB46D}"/>
              </a:ext>
            </a:extLst>
          </p:cNvPr>
          <p:cNvSpPr>
            <a:spLocks noGrp="1"/>
          </p:cNvSpPr>
          <p:nvPr>
            <p:ph type="title"/>
          </p:nvPr>
        </p:nvSpPr>
        <p:spPr/>
        <p:txBody>
          <a:bodyPr>
            <a:normAutofit fontScale="90000"/>
          </a:bodyPr>
          <a:lstStyle/>
          <a:p>
            <a:r>
              <a:rPr lang="en-US" dirty="0"/>
              <a:t>Visualizing Optimized Portfolio with Stocks and Weights</a:t>
            </a:r>
            <a:endParaRPr lang="en-IN" dirty="0"/>
          </a:p>
        </p:txBody>
      </p:sp>
      <p:sp>
        <p:nvSpPr>
          <p:cNvPr id="3" name="Content Placeholder 2">
            <a:extLst>
              <a:ext uri="{FF2B5EF4-FFF2-40B4-BE49-F238E27FC236}">
                <a16:creationId xmlns:a16="http://schemas.microsoft.com/office/drawing/2014/main" id="{F9F3B9DE-04E5-DFF0-1A05-00E6FF4916C3}"/>
              </a:ext>
            </a:extLst>
          </p:cNvPr>
          <p:cNvSpPr>
            <a:spLocks noGrp="1"/>
          </p:cNvSpPr>
          <p:nvPr>
            <p:ph idx="1"/>
          </p:nvPr>
        </p:nvSpPr>
        <p:spPr>
          <a:xfrm>
            <a:off x="457200" y="1600200"/>
            <a:ext cx="3889717" cy="5257800"/>
          </a:xfrm>
        </p:spPr>
        <p:txBody>
          <a:bodyPr>
            <a:normAutofit/>
          </a:bodyPr>
          <a:lstStyle/>
          <a:p>
            <a:pPr algn="just">
              <a:lnSpc>
                <a:spcPct val="110000"/>
              </a:lnSpc>
            </a:pPr>
            <a:r>
              <a:rPr lang="en-US" sz="2000" dirty="0"/>
              <a:t>This part of the process allows the user to input a specific month and year, and the system will show the stocks that are selected for that month, along with how much of the portfolio was allocated to each stock. This helps visualize which stocks were favored in the optimized portfolio for a given period.</a:t>
            </a:r>
          </a:p>
          <a:p>
            <a:pPr algn="just">
              <a:lnSpc>
                <a:spcPct val="110000"/>
              </a:lnSpc>
            </a:pPr>
            <a:r>
              <a:rPr lang="en-US" sz="2000" dirty="0"/>
              <a:t>It gives output as the stock name and the % of its weight to be included in our portfolio.</a:t>
            </a:r>
          </a:p>
          <a:p>
            <a:pPr algn="just">
              <a:lnSpc>
                <a:spcPct val="110000"/>
              </a:lnSpc>
            </a:pPr>
            <a:r>
              <a:rPr lang="en-US" sz="2000" dirty="0"/>
              <a:t>Figure 3, shows the output for the stocks of October-2024.</a:t>
            </a:r>
            <a:endParaRPr lang="en-IN" sz="2000" dirty="0"/>
          </a:p>
        </p:txBody>
      </p:sp>
      <p:pic>
        <p:nvPicPr>
          <p:cNvPr id="5" name="Picture 4">
            <a:extLst>
              <a:ext uri="{FF2B5EF4-FFF2-40B4-BE49-F238E27FC236}">
                <a16:creationId xmlns:a16="http://schemas.microsoft.com/office/drawing/2014/main" id="{9529F902-516C-33C7-5C5A-20520ED821E9}"/>
              </a:ext>
            </a:extLst>
          </p:cNvPr>
          <p:cNvPicPr>
            <a:picLocks noChangeAspect="1"/>
          </p:cNvPicPr>
          <p:nvPr/>
        </p:nvPicPr>
        <p:blipFill>
          <a:blip r:embed="rId2"/>
          <a:stretch>
            <a:fillRect/>
          </a:stretch>
        </p:blipFill>
        <p:spPr>
          <a:xfrm>
            <a:off x="5781821" y="1600200"/>
            <a:ext cx="2072820" cy="4473328"/>
          </a:xfrm>
          <a:prstGeom prst="rect">
            <a:avLst/>
          </a:prstGeom>
        </p:spPr>
      </p:pic>
      <p:sp>
        <p:nvSpPr>
          <p:cNvPr id="6" name="TextBox 5">
            <a:extLst>
              <a:ext uri="{FF2B5EF4-FFF2-40B4-BE49-F238E27FC236}">
                <a16:creationId xmlns:a16="http://schemas.microsoft.com/office/drawing/2014/main" id="{3A92B125-936F-C391-628C-D260A1AC2E0B}"/>
              </a:ext>
            </a:extLst>
          </p:cNvPr>
          <p:cNvSpPr txBox="1"/>
          <p:nvPr/>
        </p:nvSpPr>
        <p:spPr>
          <a:xfrm>
            <a:off x="5584463" y="6173931"/>
            <a:ext cx="2467535" cy="369332"/>
          </a:xfrm>
          <a:prstGeom prst="rect">
            <a:avLst/>
          </a:prstGeom>
          <a:noFill/>
        </p:spPr>
        <p:txBody>
          <a:bodyPr wrap="none" rtlCol="0">
            <a:spAutoFit/>
          </a:bodyPr>
          <a:lstStyle/>
          <a:p>
            <a:r>
              <a:rPr lang="en-US" dirty="0"/>
              <a:t>Figure 3: Sample Output</a:t>
            </a:r>
            <a:endParaRPr lang="en-IN" dirty="0"/>
          </a:p>
        </p:txBody>
      </p:sp>
    </p:spTree>
    <p:extLst>
      <p:ext uri="{BB962C8B-B14F-4D97-AF65-F5344CB8AC3E}">
        <p14:creationId xmlns:p14="http://schemas.microsoft.com/office/powerpoint/2010/main" val="182520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Trade-offs and Prioritization</a:t>
            </a:r>
            <a:endParaRPr dirty="0"/>
          </a:p>
        </p:txBody>
      </p:sp>
      <p:sp>
        <p:nvSpPr>
          <p:cNvPr id="3" name="Content Placeholder 2"/>
          <p:cNvSpPr>
            <a:spLocks noGrp="1"/>
          </p:cNvSpPr>
          <p:nvPr>
            <p:ph idx="1"/>
          </p:nvPr>
        </p:nvSpPr>
        <p:spPr/>
        <p:txBody>
          <a:bodyPr>
            <a:normAutofit fontScale="62500" lnSpcReduction="20000"/>
          </a:bodyPr>
          <a:lstStyle/>
          <a:p>
            <a:pPr marL="514350" indent="-514350" algn="just">
              <a:lnSpc>
                <a:spcPct val="120000"/>
              </a:lnSpc>
              <a:buFont typeface="+mj-lt"/>
              <a:buAutoNum type="arabicPeriod"/>
            </a:pPr>
            <a:r>
              <a:rPr lang="en-US" b="1" dirty="0"/>
              <a:t> Trade-off Between Model Sophistication and Simplicity</a:t>
            </a:r>
          </a:p>
          <a:p>
            <a:pPr marL="857250" lvl="1" indent="-457200" algn="just">
              <a:lnSpc>
                <a:spcPct val="120000"/>
              </a:lnSpc>
              <a:buFont typeface="Arial" panose="020B0604020202020204" pitchFamily="34" charset="0"/>
              <a:buChar char="•"/>
            </a:pPr>
            <a:r>
              <a:rPr lang="en-US" sz="3200" b="1" dirty="0"/>
              <a:t>K-Means vs. More Complex Clustering Methods</a:t>
            </a:r>
            <a:r>
              <a:rPr lang="en-US" sz="3200" dirty="0"/>
              <a:t>:</a:t>
            </a:r>
          </a:p>
          <a:p>
            <a:pPr lvl="2" indent="-285750" algn="just">
              <a:lnSpc>
                <a:spcPct val="120000"/>
              </a:lnSpc>
              <a:buFont typeface="Arial" panose="020B0604020202020204" pitchFamily="34" charset="0"/>
              <a:buChar char="•"/>
            </a:pPr>
            <a:r>
              <a:rPr lang="en-US" b="1" dirty="0"/>
              <a:t>Chosen</a:t>
            </a:r>
            <a:r>
              <a:rPr lang="en-US" dirty="0"/>
              <a:t>: K-Means is computationally efficient and provides interpretable results, suitable for the scale of stock market data.</a:t>
            </a:r>
          </a:p>
          <a:p>
            <a:pPr lvl="2" indent="-285750" algn="just">
              <a:lnSpc>
                <a:spcPct val="120000"/>
              </a:lnSpc>
              <a:buFont typeface="Arial" panose="020B0604020202020204" pitchFamily="34" charset="0"/>
              <a:buChar char="•"/>
            </a:pPr>
            <a:r>
              <a:rPr lang="en-US" b="1" dirty="0"/>
              <a:t>Trade-off</a:t>
            </a:r>
            <a:r>
              <a:rPr lang="en-US" dirty="0"/>
              <a:t>: More sophisticated methods (e.g., Gaussian Mixture Models) might have provided more nuanced clusters but at the cost of interpretability and speed. K-Means offered a balance between simplicity and effectiveness, especially when clustering large datasets.</a:t>
            </a:r>
          </a:p>
          <a:p>
            <a:pPr algn="just">
              <a:lnSpc>
                <a:spcPct val="120000"/>
              </a:lnSpc>
              <a:buFont typeface="Arial" panose="020B0604020202020204" pitchFamily="34" charset="0"/>
              <a:buChar char="•"/>
            </a:pPr>
            <a:r>
              <a:rPr lang="en-US" b="1" dirty="0"/>
              <a:t>Efficient Frontier vs. Advanced Optimization Techniques</a:t>
            </a:r>
            <a:r>
              <a:rPr lang="en-US" dirty="0"/>
              <a:t>:</a:t>
            </a:r>
          </a:p>
          <a:p>
            <a:pPr marL="742950" lvl="1" indent="-285750" algn="just">
              <a:lnSpc>
                <a:spcPct val="120000"/>
              </a:lnSpc>
              <a:buFont typeface="Arial" panose="020B0604020202020204" pitchFamily="34" charset="0"/>
              <a:buChar char="•"/>
            </a:pPr>
            <a:r>
              <a:rPr lang="en-US" b="1" dirty="0"/>
              <a:t>Chosen</a:t>
            </a:r>
            <a:r>
              <a:rPr lang="en-US" dirty="0"/>
              <a:t>: The Efficient Frontier, combined with </a:t>
            </a:r>
            <a:r>
              <a:rPr lang="en-US" b="1" dirty="0" err="1"/>
              <a:t>PyPortfolioOpt</a:t>
            </a:r>
            <a:r>
              <a:rPr lang="en-US" dirty="0"/>
              <a:t>, strikes a balance between computational simplicity and powerful optimization.</a:t>
            </a:r>
          </a:p>
          <a:p>
            <a:pPr marL="742950" lvl="1" indent="-285750" algn="just">
              <a:lnSpc>
                <a:spcPct val="120000"/>
              </a:lnSpc>
              <a:buFont typeface="Arial" panose="020B0604020202020204" pitchFamily="34" charset="0"/>
              <a:buChar char="•"/>
            </a:pPr>
            <a:r>
              <a:rPr lang="en-US" b="1" dirty="0"/>
              <a:t>Trade-off</a:t>
            </a:r>
            <a:r>
              <a:rPr lang="en-US" dirty="0"/>
              <a:t>: While advanced optimization methods (e.g., neural networks for portfolio optimization) could potentially enhance returns, they introduce complexity and reduce the model’s interpretability, which is crucial in financial decisions.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E2F4-71B4-91AB-5154-F6A7A117CC95}"/>
              </a:ext>
            </a:extLst>
          </p:cNvPr>
          <p:cNvSpPr>
            <a:spLocks noGrp="1"/>
          </p:cNvSpPr>
          <p:nvPr>
            <p:ph type="title"/>
          </p:nvPr>
        </p:nvSpPr>
        <p:spPr/>
        <p:txBody>
          <a:bodyPr>
            <a:normAutofit fontScale="90000"/>
          </a:bodyPr>
          <a:lstStyle/>
          <a:p>
            <a:r>
              <a:rPr lang="en-US" dirty="0"/>
              <a:t>Prioritization of Stability and Interpretability</a:t>
            </a:r>
            <a:endParaRPr lang="en-IN" dirty="0"/>
          </a:p>
        </p:txBody>
      </p:sp>
      <p:sp>
        <p:nvSpPr>
          <p:cNvPr id="4" name="Rectangle 1">
            <a:extLst>
              <a:ext uri="{FF2B5EF4-FFF2-40B4-BE49-F238E27FC236}">
                <a16:creationId xmlns:a16="http://schemas.microsoft.com/office/drawing/2014/main" id="{FDFF9FD6-5AE5-796F-64C2-950A3C38FAE4}"/>
              </a:ext>
            </a:extLst>
          </p:cNvPr>
          <p:cNvSpPr>
            <a:spLocks noGrp="1" noChangeArrowheads="1"/>
          </p:cNvSpPr>
          <p:nvPr>
            <p:ph idx="1"/>
          </p:nvPr>
        </p:nvSpPr>
        <p:spPr bwMode="auto">
          <a:xfrm>
            <a:off x="457200" y="1554858"/>
            <a:ext cx="82296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Simplicity Over Complexity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00050" lvl="1" indent="0" algn="just" defTabSz="9144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We favored models like K-Means and Efficient Frontier because they are </a:t>
            </a:r>
            <a:r>
              <a:rPr kumimoji="0" lang="en-US" altLang="en-US" sz="1800" b="1" i="0" u="none" strike="noStrike" cap="none" normalizeH="0" baseline="0" dirty="0">
                <a:ln>
                  <a:noFill/>
                </a:ln>
                <a:solidFill>
                  <a:schemeClr val="tx1"/>
                </a:solidFill>
                <a:effectLst/>
                <a:latin typeface="Arial" panose="020B0604020202020204" pitchFamily="34" charset="0"/>
              </a:rPr>
              <a:t>well-understood</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trusted</a:t>
            </a:r>
            <a:r>
              <a:rPr kumimoji="0" lang="en-US" altLang="en-US" sz="1800" b="0" i="0" u="none" strike="noStrike" cap="none" normalizeH="0" baseline="0" dirty="0">
                <a:ln>
                  <a:noFill/>
                </a:ln>
                <a:solidFill>
                  <a:schemeClr val="tx1"/>
                </a:solidFill>
                <a:effectLst/>
                <a:latin typeface="Arial" panose="020B0604020202020204" pitchFamily="34" charset="0"/>
              </a:rPr>
              <a:t> in the financial industry.</a:t>
            </a:r>
          </a:p>
          <a:p>
            <a:pPr marL="400050" lvl="1" indent="0" algn="just" defTabSz="9144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allowed for a clear interpretation of results, making it easier to communicate insights and decisions to stakeholders.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Focus on Robustness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00050" lvl="1" indent="0" algn="just" defTabSz="9144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models were chosen for their </a:t>
            </a:r>
            <a:r>
              <a:rPr kumimoji="0" lang="en-US" altLang="en-US" sz="1800" b="1" i="0" u="none" strike="noStrike" cap="none" normalizeH="0" baseline="0" dirty="0">
                <a:ln>
                  <a:noFill/>
                </a:ln>
                <a:solidFill>
                  <a:schemeClr val="tx1"/>
                </a:solidFill>
                <a:effectLst/>
                <a:latin typeface="Arial" panose="020B0604020202020204" pitchFamily="34" charset="0"/>
              </a:rPr>
              <a:t>robustness in dynamic environments</a:t>
            </a:r>
            <a:r>
              <a:rPr kumimoji="0" lang="en-US" altLang="en-US" sz="1800" b="0" i="0" u="none" strike="noStrike" cap="none" normalizeH="0" baseline="0" dirty="0">
                <a:ln>
                  <a:noFill/>
                </a:ln>
                <a:solidFill>
                  <a:schemeClr val="tx1"/>
                </a:solidFill>
                <a:effectLst/>
                <a:latin typeface="Arial" panose="020B0604020202020204" pitchFamily="34" charset="0"/>
              </a:rPr>
              <a:t> like financial markets.</a:t>
            </a:r>
          </a:p>
          <a:p>
            <a:pPr marL="400050" lvl="1" indent="0" algn="just" defTabSz="91440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We emphasized </a:t>
            </a:r>
            <a:r>
              <a:rPr kumimoji="0" lang="en-US" altLang="en-US" sz="1800" b="1" i="0" u="none" strike="noStrike" cap="none" normalizeH="0" baseline="0" dirty="0">
                <a:ln>
                  <a:noFill/>
                </a:ln>
                <a:solidFill>
                  <a:schemeClr val="tx1"/>
                </a:solidFill>
                <a:effectLst/>
                <a:latin typeface="Arial" panose="020B0604020202020204" pitchFamily="34" charset="0"/>
              </a:rPr>
              <a:t>stability</a:t>
            </a:r>
            <a:r>
              <a:rPr kumimoji="0" lang="en-US" altLang="en-US" sz="1800" b="0" i="0" u="none" strike="noStrike" cap="none" normalizeH="0" baseline="0" dirty="0">
                <a:ln>
                  <a:noFill/>
                </a:ln>
                <a:solidFill>
                  <a:schemeClr val="tx1"/>
                </a:solidFill>
                <a:effectLst/>
                <a:latin typeface="Arial" panose="020B0604020202020204" pitchFamily="34" charset="0"/>
              </a:rPr>
              <a:t> by using rolling windows and clipping outliers, ensuring that the model is not overly sensitive to short-term market noise.</a:t>
            </a:r>
          </a:p>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082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Framing the Problem</a:t>
            </a:r>
          </a:p>
        </p:txBody>
      </p:sp>
      <p:sp>
        <p:nvSpPr>
          <p:cNvPr id="3" name="Content Placeholder 2"/>
          <p:cNvSpPr>
            <a:spLocks noGrp="1"/>
          </p:cNvSpPr>
          <p:nvPr>
            <p:ph idx="1"/>
          </p:nvPr>
        </p:nvSpPr>
        <p:spPr>
          <a:xfrm>
            <a:off x="457200" y="2090811"/>
            <a:ext cx="8229600" cy="2676378"/>
          </a:xfrm>
        </p:spPr>
        <p:txBody>
          <a:bodyPr>
            <a:normAutofit/>
          </a:bodyPr>
          <a:lstStyle/>
          <a:p>
            <a:pPr algn="just"/>
            <a:r>
              <a:rPr sz="2000" b="1" dirty="0"/>
              <a:t>Goal: </a:t>
            </a:r>
            <a:r>
              <a:rPr sz="2000" dirty="0"/>
              <a:t>Optimize an investment strategy by selecting stocks that provide the highest potential returns while managing risk.</a:t>
            </a:r>
          </a:p>
          <a:p>
            <a:pPr algn="just"/>
            <a:r>
              <a:rPr sz="2000" b="1" dirty="0"/>
              <a:t>Approach: </a:t>
            </a:r>
            <a:r>
              <a:rPr sz="2000" dirty="0"/>
              <a:t>We use stock market data (prices, volumes, and other factors) to filter and rank the best stocks for investment.</a:t>
            </a:r>
            <a:endParaRPr lang="en-US" sz="2000" dirty="0"/>
          </a:p>
          <a:p>
            <a:pPr algn="just"/>
            <a:r>
              <a:rPr lang="en-IN" sz="2000" dirty="0"/>
              <a:t>We considered this as an unsupervised Learning Problem : Extracting insights from data.</a:t>
            </a:r>
          </a:p>
          <a:p>
            <a:pPr lvl="1" algn="just"/>
            <a:r>
              <a:rPr lang="en-IN" sz="2000" dirty="0" err="1"/>
              <a:t>Eg</a:t>
            </a:r>
            <a:r>
              <a:rPr lang="en-IN" sz="2000" dirty="0"/>
              <a:t> : Discover patterns, relationships and structures.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Approach Overview</a:t>
            </a:r>
          </a:p>
        </p:txBody>
      </p:sp>
      <p:sp>
        <p:nvSpPr>
          <p:cNvPr id="3" name="Content Placeholder 2"/>
          <p:cNvSpPr>
            <a:spLocks noGrp="1"/>
          </p:cNvSpPr>
          <p:nvPr>
            <p:ph idx="1"/>
          </p:nvPr>
        </p:nvSpPr>
        <p:spPr>
          <a:xfrm>
            <a:off x="457200" y="1992337"/>
            <a:ext cx="8229600" cy="2873326"/>
          </a:xfrm>
        </p:spPr>
        <p:txBody>
          <a:bodyPr>
            <a:normAutofit/>
          </a:bodyPr>
          <a:lstStyle/>
          <a:p>
            <a:pPr marL="0" indent="0" algn="just">
              <a:buNone/>
            </a:pPr>
            <a:r>
              <a:rPr sz="2000" dirty="0"/>
              <a:t>The optimization process involves multiple steps:</a:t>
            </a:r>
            <a:endParaRPr lang="en-US" sz="2000" dirty="0"/>
          </a:p>
          <a:p>
            <a:pPr marL="0" indent="0" algn="just">
              <a:buNone/>
            </a:pPr>
            <a:endParaRPr sz="2000" dirty="0"/>
          </a:p>
          <a:p>
            <a:pPr marL="0" indent="0" algn="just">
              <a:buNone/>
            </a:pPr>
            <a:r>
              <a:rPr sz="2000" dirty="0"/>
              <a:t>1. Data preprocessing (e.g., calculating rolling</a:t>
            </a:r>
            <a:r>
              <a:rPr lang="en-US" sz="2000" dirty="0"/>
              <a:t> </a:t>
            </a:r>
            <a:r>
              <a:rPr sz="2000" dirty="0"/>
              <a:t>averages of stock data).</a:t>
            </a:r>
            <a:endParaRPr lang="en-US" sz="2000" dirty="0"/>
          </a:p>
          <a:p>
            <a:pPr marL="0" indent="0" algn="just">
              <a:buNone/>
            </a:pPr>
            <a:r>
              <a:rPr lang="en-US" sz="2000" dirty="0"/>
              <a:t>2. Feature Engineering for adding some additional features in our dataset.</a:t>
            </a:r>
            <a:endParaRPr sz="2000" dirty="0"/>
          </a:p>
          <a:p>
            <a:pPr marL="0" indent="0" algn="just">
              <a:buNone/>
            </a:pPr>
            <a:r>
              <a:rPr lang="en-US" sz="2000" dirty="0"/>
              <a:t>3</a:t>
            </a:r>
            <a:r>
              <a:rPr sz="2000" dirty="0"/>
              <a:t>. Factor analysis to evaluate stock risk/return</a:t>
            </a:r>
            <a:r>
              <a:rPr lang="en-US" sz="2000" dirty="0"/>
              <a:t> </a:t>
            </a:r>
            <a:r>
              <a:rPr sz="2000" dirty="0"/>
              <a:t>ratios.</a:t>
            </a:r>
          </a:p>
          <a:p>
            <a:pPr marL="0" indent="0" algn="just">
              <a:buNone/>
            </a:pPr>
            <a:r>
              <a:rPr lang="en-US" sz="2000" dirty="0"/>
              <a:t>4</a:t>
            </a:r>
            <a:r>
              <a:rPr sz="2000" dirty="0"/>
              <a:t>. </a:t>
            </a:r>
            <a:r>
              <a:rPr sz="2000" dirty="0" err="1"/>
              <a:t>KMeans</a:t>
            </a:r>
            <a:r>
              <a:rPr sz="2000" dirty="0"/>
              <a:t> clustering to group stocks based on </a:t>
            </a:r>
            <a:r>
              <a:rPr lang="en-US" sz="2000" dirty="0"/>
              <a:t>	</a:t>
            </a:r>
            <a:r>
              <a:rPr sz="2000" dirty="0"/>
              <a:t>similar characteristics.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a:t>
            </a:r>
            <a:endParaRPr dirty="0"/>
          </a:p>
        </p:txBody>
      </p:sp>
      <p:sp>
        <p:nvSpPr>
          <p:cNvPr id="3" name="Content Placeholder 2"/>
          <p:cNvSpPr>
            <a:spLocks noGrp="1"/>
          </p:cNvSpPr>
          <p:nvPr>
            <p:ph idx="1"/>
          </p:nvPr>
        </p:nvSpPr>
        <p:spPr>
          <a:xfrm>
            <a:off x="457200" y="1600200"/>
            <a:ext cx="8229600" cy="1649437"/>
          </a:xfrm>
        </p:spPr>
        <p:txBody>
          <a:bodyPr>
            <a:normAutofit/>
          </a:bodyPr>
          <a:lstStyle/>
          <a:p>
            <a:pPr marL="514350" indent="-514350">
              <a:buFont typeface="+mj-lt"/>
              <a:buAutoNum type="arabicPeriod"/>
            </a:pPr>
            <a:r>
              <a:rPr lang="en-US" sz="2000" dirty="0"/>
              <a:t>Collect and prepare data.</a:t>
            </a:r>
          </a:p>
          <a:p>
            <a:pPr marL="514350" indent="-514350">
              <a:buFont typeface="+mj-lt"/>
              <a:buAutoNum type="arabicPeriod"/>
            </a:pPr>
            <a:r>
              <a:rPr lang="en-US" sz="2000" dirty="0"/>
              <a:t>Develop a hypothesis for strategy</a:t>
            </a:r>
          </a:p>
          <a:p>
            <a:pPr marL="514350" indent="-514350">
              <a:buFont typeface="+mj-lt"/>
              <a:buAutoNum type="arabicPeriod"/>
            </a:pPr>
            <a:r>
              <a:rPr lang="en-US" sz="2000" dirty="0"/>
              <a:t>Coding the model</a:t>
            </a:r>
          </a:p>
          <a:p>
            <a:pPr marL="514350" indent="-514350">
              <a:buFont typeface="+mj-lt"/>
              <a:buAutoNum type="arabicPeriod"/>
            </a:pPr>
            <a:r>
              <a:rPr lang="en-US" sz="2000" dirty="0" err="1"/>
              <a:t>Backtest</a:t>
            </a:r>
            <a:r>
              <a:rPr lang="en-US" sz="2000" dirty="0"/>
              <a:t> the strategy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4C4C-331C-6647-A07F-243F9D3399C9}"/>
              </a:ext>
            </a:extLst>
          </p:cNvPr>
          <p:cNvSpPr>
            <a:spLocks noGrp="1"/>
          </p:cNvSpPr>
          <p:nvPr>
            <p:ph type="title"/>
          </p:nvPr>
        </p:nvSpPr>
        <p:spPr/>
        <p:txBody>
          <a:bodyPr/>
          <a:lstStyle/>
          <a:p>
            <a:r>
              <a:rPr lang="en-US" dirty="0"/>
              <a:t>Unsupervised Learning in Trading</a:t>
            </a:r>
            <a:endParaRPr lang="en-IN" dirty="0"/>
          </a:p>
        </p:txBody>
      </p:sp>
      <p:sp>
        <p:nvSpPr>
          <p:cNvPr id="3" name="Content Placeholder 2">
            <a:extLst>
              <a:ext uri="{FF2B5EF4-FFF2-40B4-BE49-F238E27FC236}">
                <a16:creationId xmlns:a16="http://schemas.microsoft.com/office/drawing/2014/main" id="{2BEF73BD-ED38-308E-48BB-84740ABE1A6B}"/>
              </a:ext>
            </a:extLst>
          </p:cNvPr>
          <p:cNvSpPr>
            <a:spLocks noGrp="1"/>
          </p:cNvSpPr>
          <p:nvPr>
            <p:ph idx="1"/>
          </p:nvPr>
        </p:nvSpPr>
        <p:spPr>
          <a:xfrm>
            <a:off x="457200" y="1600200"/>
            <a:ext cx="8229600" cy="3365695"/>
          </a:xfrm>
        </p:spPr>
        <p:txBody>
          <a:bodyPr>
            <a:normAutofit/>
          </a:bodyPr>
          <a:lstStyle/>
          <a:p>
            <a:pPr algn="just"/>
            <a:r>
              <a:rPr lang="en-US" sz="2400" dirty="0"/>
              <a:t>Unlike supervised learning, where the model is trained to make predictions, unsupervised learning focuses on extracting insights from data.</a:t>
            </a:r>
          </a:p>
          <a:p>
            <a:pPr algn="just"/>
            <a:r>
              <a:rPr lang="en-US" sz="2400" dirty="0"/>
              <a:t>How it is applied in trading ?</a:t>
            </a:r>
          </a:p>
          <a:p>
            <a:pPr lvl="1" algn="just"/>
            <a:r>
              <a:rPr lang="en-US" sz="2000" dirty="0"/>
              <a:t>Clustering</a:t>
            </a:r>
          </a:p>
          <a:p>
            <a:pPr lvl="1" algn="just"/>
            <a:r>
              <a:rPr lang="en-US" sz="2000" dirty="0"/>
              <a:t>Dimensionality Reduction</a:t>
            </a:r>
          </a:p>
          <a:p>
            <a:pPr lvl="1" algn="just"/>
            <a:r>
              <a:rPr lang="en-US" sz="2000" dirty="0"/>
              <a:t>Portfolio Optimization</a:t>
            </a:r>
          </a:p>
          <a:p>
            <a:pPr lvl="1" algn="just"/>
            <a:r>
              <a:rPr lang="en-US" sz="2000" dirty="0" err="1"/>
              <a:t>Analomy</a:t>
            </a:r>
            <a:r>
              <a:rPr lang="en-US" sz="2000" dirty="0"/>
              <a:t> Detection</a:t>
            </a:r>
            <a:endParaRPr lang="en-IN" sz="2000" dirty="0"/>
          </a:p>
        </p:txBody>
      </p:sp>
    </p:spTree>
    <p:extLst>
      <p:ext uri="{BB962C8B-B14F-4D97-AF65-F5344CB8AC3E}">
        <p14:creationId xmlns:p14="http://schemas.microsoft.com/office/powerpoint/2010/main" val="161891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7C3E-58A1-B4FD-9AA3-894D377F09DC}"/>
              </a:ext>
            </a:extLst>
          </p:cNvPr>
          <p:cNvSpPr>
            <a:spLocks noGrp="1"/>
          </p:cNvSpPr>
          <p:nvPr>
            <p:ph type="title"/>
          </p:nvPr>
        </p:nvSpPr>
        <p:spPr/>
        <p:txBody>
          <a:bodyPr/>
          <a:lstStyle/>
          <a:p>
            <a:r>
              <a:rPr lang="en-US" dirty="0"/>
              <a:t>What’s done in the project</a:t>
            </a:r>
            <a:endParaRPr lang="en-IN" dirty="0"/>
          </a:p>
        </p:txBody>
      </p:sp>
      <p:sp>
        <p:nvSpPr>
          <p:cNvPr id="3" name="Content Placeholder 2">
            <a:extLst>
              <a:ext uri="{FF2B5EF4-FFF2-40B4-BE49-F238E27FC236}">
                <a16:creationId xmlns:a16="http://schemas.microsoft.com/office/drawing/2014/main" id="{2471A905-1E42-FB8E-0BB0-9C4D64439EC2}"/>
              </a:ext>
            </a:extLst>
          </p:cNvPr>
          <p:cNvSpPr>
            <a:spLocks noGrp="1"/>
          </p:cNvSpPr>
          <p:nvPr>
            <p:ph idx="1"/>
          </p:nvPr>
        </p:nvSpPr>
        <p:spPr>
          <a:xfrm>
            <a:off x="457200" y="1600200"/>
            <a:ext cx="8229600" cy="4875245"/>
          </a:xfrm>
        </p:spPr>
        <p:txBody>
          <a:bodyPr>
            <a:normAutofit fontScale="62500" lnSpcReduction="20000"/>
          </a:bodyPr>
          <a:lstStyle/>
          <a:p>
            <a:pPr algn="just"/>
            <a:r>
              <a:rPr lang="en-US" dirty="0"/>
              <a:t>Collection of stock data.</a:t>
            </a:r>
          </a:p>
          <a:p>
            <a:pPr algn="just"/>
            <a:r>
              <a:rPr lang="en-US" dirty="0"/>
              <a:t>Calculate different technical indicators and features for each stock</a:t>
            </a:r>
          </a:p>
          <a:p>
            <a:pPr algn="just"/>
            <a:r>
              <a:rPr lang="en-US" dirty="0"/>
              <a:t>Aggregate on monthly level and filter for each month only top 150 most liquid stocks.</a:t>
            </a:r>
          </a:p>
          <a:p>
            <a:pPr algn="just"/>
            <a:r>
              <a:rPr lang="en-US" dirty="0"/>
              <a:t>Calculate the monthly return for different time horizons to add to features.</a:t>
            </a:r>
          </a:p>
          <a:p>
            <a:pPr algn="just"/>
            <a:r>
              <a:rPr lang="en-US" dirty="0"/>
              <a:t>Download </a:t>
            </a:r>
            <a:r>
              <a:rPr lang="en-US" dirty="0" err="1"/>
              <a:t>Fama</a:t>
            </a:r>
            <a:r>
              <a:rPr lang="en-US" dirty="0"/>
              <a:t>-French Factors and calculate rolling factor betas for each stock.</a:t>
            </a:r>
          </a:p>
          <a:p>
            <a:pPr algn="just"/>
            <a:r>
              <a:rPr lang="en-US" dirty="0"/>
              <a:t>For each month fit a  K-means clustering model to group similar assets based on their features.</a:t>
            </a:r>
          </a:p>
          <a:p>
            <a:pPr algn="just"/>
            <a:r>
              <a:rPr lang="en-US" dirty="0"/>
              <a:t>For each month, select assets based on the cluster and form a portfolio based on efficient frontier max </a:t>
            </a:r>
            <a:r>
              <a:rPr lang="en-US" dirty="0" err="1"/>
              <a:t>sharpe</a:t>
            </a:r>
            <a:r>
              <a:rPr lang="en-US" dirty="0"/>
              <a:t> ratio portfolio optimization.</a:t>
            </a:r>
          </a:p>
          <a:p>
            <a:pPr algn="just"/>
            <a:r>
              <a:rPr lang="en-US" dirty="0"/>
              <a:t>Get stocks to buy along with its weight.</a:t>
            </a:r>
          </a:p>
          <a:p>
            <a:pPr algn="just"/>
            <a:endParaRPr lang="en-US" dirty="0"/>
          </a:p>
          <a:p>
            <a:pPr marL="0" indent="0" algn="just">
              <a:buNone/>
            </a:pPr>
            <a:r>
              <a:rPr lang="en-US" dirty="0"/>
              <a:t>NOTE : our stock list is most recent, which means that there may be a survivorship bias in the list, in reality we need to use survivorship free data.</a:t>
            </a:r>
            <a:endParaRPr lang="en-IN" dirty="0"/>
          </a:p>
        </p:txBody>
      </p:sp>
    </p:spTree>
    <p:extLst>
      <p:ext uri="{BB962C8B-B14F-4D97-AF65-F5344CB8AC3E}">
        <p14:creationId xmlns:p14="http://schemas.microsoft.com/office/powerpoint/2010/main" val="219802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B1D3-21AA-1787-CA40-3F975D72EAE3}"/>
              </a:ext>
            </a:extLst>
          </p:cNvPr>
          <p:cNvSpPr>
            <a:spLocks noGrp="1"/>
          </p:cNvSpPr>
          <p:nvPr>
            <p:ph type="title"/>
          </p:nvPr>
        </p:nvSpPr>
        <p:spPr/>
        <p:txBody>
          <a:bodyPr/>
          <a:lstStyle/>
          <a:p>
            <a:r>
              <a:rPr lang="en-US" dirty="0"/>
              <a:t>Technical Indicators</a:t>
            </a:r>
            <a:endParaRPr lang="en-IN" dirty="0"/>
          </a:p>
        </p:txBody>
      </p:sp>
      <p:sp>
        <p:nvSpPr>
          <p:cNvPr id="3" name="Content Placeholder 2">
            <a:extLst>
              <a:ext uri="{FF2B5EF4-FFF2-40B4-BE49-F238E27FC236}">
                <a16:creationId xmlns:a16="http://schemas.microsoft.com/office/drawing/2014/main" id="{0FD2833C-C2E2-1AB7-0F27-4F8451A02155}"/>
              </a:ext>
            </a:extLst>
          </p:cNvPr>
          <p:cNvSpPr>
            <a:spLocks noGrp="1"/>
          </p:cNvSpPr>
          <p:nvPr>
            <p:ph idx="1"/>
          </p:nvPr>
        </p:nvSpPr>
        <p:spPr>
          <a:xfrm>
            <a:off x="457200" y="1450294"/>
            <a:ext cx="8229600" cy="5594317"/>
          </a:xfrm>
        </p:spPr>
        <p:txBody>
          <a:bodyPr>
            <a:normAutofit fontScale="47500" lnSpcReduction="20000"/>
          </a:bodyPr>
          <a:lstStyle/>
          <a:p>
            <a:pPr marL="0" indent="0" algn="just">
              <a:buNone/>
            </a:pPr>
            <a:r>
              <a:rPr lang="en-IN" sz="3400" b="1" dirty="0"/>
              <a:t>1.  Garman-</a:t>
            </a:r>
            <a:r>
              <a:rPr lang="en-IN" sz="3400" b="1" dirty="0" err="1"/>
              <a:t>Klass</a:t>
            </a:r>
            <a:r>
              <a:rPr lang="en-IN" sz="3400" b="1" dirty="0"/>
              <a:t> Volatility</a:t>
            </a:r>
          </a:p>
          <a:p>
            <a:pPr lvl="1" algn="just">
              <a:buFont typeface="Arial" panose="020B0604020202020204" pitchFamily="34" charset="0"/>
              <a:buChar char="•"/>
            </a:pPr>
            <a:r>
              <a:rPr lang="en-IN" sz="2900" b="1" dirty="0"/>
              <a:t>Purpose</a:t>
            </a:r>
            <a:r>
              <a:rPr lang="en-IN" sz="2900" dirty="0"/>
              <a:t>: Estimates stock volatility using high, low, open, and close prices.</a:t>
            </a:r>
          </a:p>
          <a:p>
            <a:pPr lvl="1" algn="just">
              <a:buFont typeface="Arial" panose="020B0604020202020204" pitchFamily="34" charset="0"/>
              <a:buChar char="•"/>
            </a:pPr>
            <a:r>
              <a:rPr lang="en-IN" sz="2900" b="1" dirty="0"/>
              <a:t>Benefit</a:t>
            </a:r>
            <a:r>
              <a:rPr lang="en-IN" sz="2900" dirty="0"/>
              <a:t>: Provides a more comprehensive volatility measure than simple close-to-close volatility.</a:t>
            </a:r>
          </a:p>
          <a:p>
            <a:pPr marL="457200" lvl="1" indent="0" algn="just">
              <a:buNone/>
            </a:pPr>
            <a:endParaRPr lang="en-IN" sz="2900" dirty="0"/>
          </a:p>
          <a:p>
            <a:pPr marL="0" indent="0" algn="just">
              <a:buNone/>
            </a:pPr>
            <a:r>
              <a:rPr lang="en-IN" sz="3400" b="1" dirty="0"/>
              <a:t>2. Relative Strength Index (RSI)</a:t>
            </a:r>
          </a:p>
          <a:p>
            <a:pPr lvl="1" algn="just">
              <a:buFont typeface="Arial" panose="020B0604020202020204" pitchFamily="34" charset="0"/>
              <a:buChar char="•"/>
            </a:pPr>
            <a:r>
              <a:rPr lang="en-IN" sz="2900" b="1" dirty="0"/>
              <a:t>Purpose</a:t>
            </a:r>
            <a:r>
              <a:rPr lang="en-IN" sz="2900" dirty="0"/>
              <a:t>: Measures momentum to indicate whether a stock is overbought or oversold.</a:t>
            </a:r>
          </a:p>
          <a:p>
            <a:pPr lvl="1" algn="just">
              <a:buFont typeface="Arial" panose="020B0604020202020204" pitchFamily="34" charset="0"/>
              <a:buChar char="•"/>
            </a:pPr>
            <a:r>
              <a:rPr lang="en-IN" sz="2900" b="1" dirty="0"/>
              <a:t>Range</a:t>
            </a:r>
            <a:r>
              <a:rPr lang="en-IN" sz="2900" dirty="0"/>
              <a:t>: 0-100, with readings above 70 indicating overbought conditions and below 30 indicating oversold.</a:t>
            </a:r>
          </a:p>
          <a:p>
            <a:pPr marL="457200" lvl="1" indent="0" algn="just">
              <a:buNone/>
            </a:pPr>
            <a:endParaRPr lang="en-IN" sz="2900" dirty="0"/>
          </a:p>
          <a:p>
            <a:pPr marL="0" indent="0" algn="just">
              <a:buNone/>
            </a:pPr>
            <a:r>
              <a:rPr lang="en-US" sz="3400" b="1" dirty="0"/>
              <a:t>3. Bollinger Bands (BB)	</a:t>
            </a:r>
          </a:p>
          <a:p>
            <a:pPr lvl="1" algn="just">
              <a:buFont typeface="Arial" panose="020B0604020202020204" pitchFamily="34" charset="0"/>
              <a:buChar char="•"/>
            </a:pPr>
            <a:r>
              <a:rPr lang="en-US" sz="2900" b="1" dirty="0"/>
              <a:t>Purpose</a:t>
            </a:r>
            <a:r>
              <a:rPr lang="en-US" sz="2900" dirty="0"/>
              <a:t>: Measures volatility using a moving average and bands set at two standard deviations above and below the price.</a:t>
            </a:r>
          </a:p>
          <a:p>
            <a:pPr marL="457200" lvl="1" indent="0" algn="just">
              <a:buNone/>
            </a:pPr>
            <a:endParaRPr lang="en-US" sz="2900" dirty="0"/>
          </a:p>
          <a:p>
            <a:pPr marL="0" indent="0" algn="just">
              <a:buNone/>
            </a:pPr>
            <a:r>
              <a:rPr lang="en-US" sz="3400" b="1" dirty="0"/>
              <a:t>4. Average True Range (ATR)</a:t>
            </a:r>
          </a:p>
          <a:p>
            <a:pPr lvl="1" algn="just">
              <a:buFont typeface="Arial" panose="020B0604020202020204" pitchFamily="34" charset="0"/>
              <a:buChar char="•"/>
            </a:pPr>
            <a:r>
              <a:rPr lang="en-US" sz="2900" b="1" dirty="0"/>
              <a:t>Purpose</a:t>
            </a:r>
            <a:r>
              <a:rPr lang="en-US" sz="2900" dirty="0"/>
              <a:t>: Measures volatility by analyzing the range between high and low prices, normalized using standard deviation.</a:t>
            </a:r>
          </a:p>
          <a:p>
            <a:pPr lvl="1" algn="just">
              <a:buFont typeface="Arial" panose="020B0604020202020204" pitchFamily="34" charset="0"/>
              <a:buChar char="•"/>
            </a:pPr>
            <a:r>
              <a:rPr lang="en-US" sz="2900" b="1" dirty="0"/>
              <a:t>Benefit</a:t>
            </a:r>
            <a:r>
              <a:rPr lang="en-US" sz="2900" dirty="0"/>
              <a:t>: Provides insights into stock price volatility trends.</a:t>
            </a:r>
          </a:p>
          <a:p>
            <a:pPr marL="0" indent="0" algn="just">
              <a:buNone/>
            </a:pPr>
            <a:endParaRPr lang="en-US" sz="3400" dirty="0"/>
          </a:p>
          <a:p>
            <a:pPr marL="0" indent="0" algn="just">
              <a:buNone/>
            </a:pPr>
            <a:r>
              <a:rPr lang="en-US" sz="3400" b="1" dirty="0"/>
              <a:t>5. Moving Average Convergence Divergence (MACD)</a:t>
            </a:r>
          </a:p>
          <a:p>
            <a:pPr lvl="1" algn="just">
              <a:buFont typeface="Arial" panose="020B0604020202020204" pitchFamily="34" charset="0"/>
              <a:buChar char="•"/>
            </a:pPr>
            <a:r>
              <a:rPr lang="en-US" sz="2900" b="1" dirty="0"/>
              <a:t>Purpose</a:t>
            </a:r>
            <a:r>
              <a:rPr lang="en-US" sz="2900" dirty="0"/>
              <a:t>: Shows the relationship between two moving averages of a stock's price.</a:t>
            </a:r>
          </a:p>
          <a:p>
            <a:pPr lvl="1" algn="just">
              <a:buFont typeface="Arial" panose="020B0604020202020204" pitchFamily="34" charset="0"/>
              <a:buChar char="•"/>
            </a:pPr>
            <a:r>
              <a:rPr lang="en-US" sz="2900" b="1" dirty="0"/>
              <a:t>Calculation</a:t>
            </a:r>
            <a:r>
              <a:rPr lang="en-US" sz="2900" dirty="0"/>
              <a:t>: Normalized using standard deviation to identify momentum.</a:t>
            </a:r>
          </a:p>
          <a:p>
            <a:pPr marL="0" indent="0" algn="just">
              <a:buNone/>
            </a:pPr>
            <a:endParaRPr lang="en-US" sz="3400" dirty="0"/>
          </a:p>
          <a:p>
            <a:pPr marL="0" indent="0" algn="just">
              <a:buNone/>
            </a:pPr>
            <a:r>
              <a:rPr lang="en-US" sz="3400" b="1" dirty="0"/>
              <a:t>6. Dollar Volume</a:t>
            </a:r>
          </a:p>
          <a:p>
            <a:pPr lvl="1" algn="just">
              <a:buFont typeface="Arial" panose="020B0604020202020204" pitchFamily="34" charset="0"/>
              <a:buChar char="•"/>
            </a:pPr>
            <a:r>
              <a:rPr lang="en-US" sz="2900" b="1" dirty="0"/>
              <a:t>Purpose</a:t>
            </a:r>
            <a:r>
              <a:rPr lang="en-US" sz="2900" dirty="0"/>
              <a:t>: Measures liquidity by calculating the dollar amount of trading volume.</a:t>
            </a:r>
          </a:p>
          <a:p>
            <a:pPr marL="457200" lvl="1" indent="0" algn="just">
              <a:buNone/>
            </a:pPr>
            <a:endParaRPr lang="en-IN" dirty="0"/>
          </a:p>
          <a:p>
            <a:pPr algn="just"/>
            <a:endParaRPr lang="en-IN" dirty="0"/>
          </a:p>
        </p:txBody>
      </p:sp>
    </p:spTree>
    <p:extLst>
      <p:ext uri="{BB962C8B-B14F-4D97-AF65-F5344CB8AC3E}">
        <p14:creationId xmlns:p14="http://schemas.microsoft.com/office/powerpoint/2010/main" val="128853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B4DC-4B4E-F2DA-B6BA-0619FFA734CE}"/>
              </a:ext>
            </a:extLst>
          </p:cNvPr>
          <p:cNvSpPr>
            <a:spLocks noGrp="1"/>
          </p:cNvSpPr>
          <p:nvPr>
            <p:ph type="title"/>
          </p:nvPr>
        </p:nvSpPr>
        <p:spPr/>
        <p:txBody>
          <a:bodyPr/>
          <a:lstStyle/>
          <a:p>
            <a:r>
              <a:rPr lang="en-US" dirty="0"/>
              <a:t>Filtering top 150 stocks</a:t>
            </a:r>
            <a:endParaRPr lang="en-IN" dirty="0"/>
          </a:p>
        </p:txBody>
      </p:sp>
      <p:sp>
        <p:nvSpPr>
          <p:cNvPr id="3" name="Content Placeholder 2">
            <a:extLst>
              <a:ext uri="{FF2B5EF4-FFF2-40B4-BE49-F238E27FC236}">
                <a16:creationId xmlns:a16="http://schemas.microsoft.com/office/drawing/2014/main" id="{693AE5ED-83A7-9696-C408-D44DED8C04DE}"/>
              </a:ext>
            </a:extLst>
          </p:cNvPr>
          <p:cNvSpPr>
            <a:spLocks noGrp="1"/>
          </p:cNvSpPr>
          <p:nvPr>
            <p:ph idx="1"/>
          </p:nvPr>
        </p:nvSpPr>
        <p:spPr>
          <a:xfrm>
            <a:off x="457200" y="1600200"/>
            <a:ext cx="8229600" cy="5257800"/>
          </a:xfrm>
        </p:spPr>
        <p:txBody>
          <a:bodyPr>
            <a:normAutofit/>
          </a:bodyPr>
          <a:lstStyle/>
          <a:p>
            <a:pPr algn="just"/>
            <a:r>
              <a:rPr lang="en-US" sz="2000" dirty="0"/>
              <a:t>Selected top 150 stocks, based on their liquidity, measured by dollar volume.</a:t>
            </a:r>
          </a:p>
          <a:p>
            <a:pPr lvl="1" algn="just"/>
            <a:r>
              <a:rPr lang="en-IN" sz="1600" dirty="0"/>
              <a:t>dollar volume= (close × volume)​ / 1e6.</a:t>
            </a:r>
          </a:p>
          <a:p>
            <a:pPr algn="just"/>
            <a:r>
              <a:rPr lang="en-US" sz="2000" dirty="0"/>
              <a:t>This provides an estimate of the liquidity of a stock (i.e., how much money flows in and out of the stock).</a:t>
            </a:r>
            <a:endParaRPr lang="en-IN" sz="2000" dirty="0"/>
          </a:p>
          <a:p>
            <a:pPr algn="just"/>
            <a:r>
              <a:rPr lang="en-US" sz="2000" dirty="0"/>
              <a:t>We calculate the </a:t>
            </a:r>
            <a:r>
              <a:rPr lang="en-US" sz="2000" b="1" dirty="0"/>
              <a:t>dollar volume</a:t>
            </a:r>
            <a:r>
              <a:rPr lang="en-US" sz="2000" dirty="0"/>
              <a:t> (closing price multiplied by trading volume) for each stock and apply a </a:t>
            </a:r>
            <a:r>
              <a:rPr lang="en-US" sz="2000" b="1" dirty="0"/>
              <a:t>5-year rolling average</a:t>
            </a:r>
            <a:r>
              <a:rPr lang="en-US" sz="2000" dirty="0"/>
              <a:t> to smooth out short-term fluctuations. </a:t>
            </a:r>
          </a:p>
          <a:p>
            <a:pPr algn="just"/>
            <a:r>
              <a:rPr lang="en-US" sz="2000" dirty="0"/>
              <a:t>Stocks are then ranked by their liquidity, and the </a:t>
            </a:r>
            <a:r>
              <a:rPr lang="en-US" sz="2000" b="1" dirty="0"/>
              <a:t>top 150 stocks</a:t>
            </a:r>
            <a:r>
              <a:rPr lang="en-US" sz="2000" dirty="0"/>
              <a:t> are selected each month based on their dollar volume. </a:t>
            </a:r>
          </a:p>
          <a:p>
            <a:pPr algn="just"/>
            <a:r>
              <a:rPr lang="en-US" sz="2000" dirty="0"/>
              <a:t>This approach ensures that only highly liquid stocks, which are easier to trade, are considered, providing a more stable and reliable dataset.</a:t>
            </a:r>
            <a:endParaRPr lang="en-IN" sz="2000" dirty="0"/>
          </a:p>
          <a:p>
            <a:pPr algn="just"/>
            <a:endParaRPr lang="en-IN" sz="2000" dirty="0"/>
          </a:p>
        </p:txBody>
      </p:sp>
    </p:spTree>
    <p:extLst>
      <p:ext uri="{BB962C8B-B14F-4D97-AF65-F5344CB8AC3E}">
        <p14:creationId xmlns:p14="http://schemas.microsoft.com/office/powerpoint/2010/main" val="171975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9D5D-0500-2143-1E88-3390F746A922}"/>
              </a:ext>
            </a:extLst>
          </p:cNvPr>
          <p:cNvSpPr>
            <a:spLocks noGrp="1"/>
          </p:cNvSpPr>
          <p:nvPr>
            <p:ph type="title"/>
          </p:nvPr>
        </p:nvSpPr>
        <p:spPr/>
        <p:txBody>
          <a:bodyPr>
            <a:normAutofit fontScale="90000"/>
          </a:bodyPr>
          <a:lstStyle/>
          <a:p>
            <a:r>
              <a:rPr lang="en-US" dirty="0"/>
              <a:t>Calculating Monthly Returns as Features</a:t>
            </a:r>
            <a:endParaRPr lang="en-IN" dirty="0"/>
          </a:p>
        </p:txBody>
      </p:sp>
      <p:sp>
        <p:nvSpPr>
          <p:cNvPr id="3" name="Content Placeholder 2">
            <a:extLst>
              <a:ext uri="{FF2B5EF4-FFF2-40B4-BE49-F238E27FC236}">
                <a16:creationId xmlns:a16="http://schemas.microsoft.com/office/drawing/2014/main" id="{2330242D-828D-17C5-BE62-56D8A6FD0D84}"/>
              </a:ext>
            </a:extLst>
          </p:cNvPr>
          <p:cNvSpPr>
            <a:spLocks noGrp="1"/>
          </p:cNvSpPr>
          <p:nvPr>
            <p:ph idx="1"/>
          </p:nvPr>
        </p:nvSpPr>
        <p:spPr>
          <a:xfrm>
            <a:off x="457200" y="1572065"/>
            <a:ext cx="8229600" cy="5011297"/>
          </a:xfrm>
        </p:spPr>
        <p:txBody>
          <a:bodyPr>
            <a:normAutofit fontScale="62500" lnSpcReduction="20000"/>
          </a:bodyPr>
          <a:lstStyle/>
          <a:p>
            <a:pPr algn="just">
              <a:lnSpc>
                <a:spcPct val="120000"/>
              </a:lnSpc>
            </a:pPr>
            <a:r>
              <a:rPr lang="en-US" b="1" dirty="0"/>
              <a:t>Objective</a:t>
            </a:r>
            <a:r>
              <a:rPr lang="en-US" dirty="0"/>
              <a:t>: Compute stock returns over different time periods (lags) to capture time series patterns like momentum.</a:t>
            </a:r>
          </a:p>
          <a:p>
            <a:pPr algn="just">
              <a:lnSpc>
                <a:spcPct val="120000"/>
              </a:lnSpc>
            </a:pPr>
            <a:r>
              <a:rPr lang="en-US" b="1" dirty="0"/>
              <a:t>Returns Calculation</a:t>
            </a:r>
            <a:r>
              <a:rPr lang="en-US" dirty="0"/>
              <a:t> : Calculated percentage change using “.pct_change(lag)” for 1,2,3,6,9 and 12 months.</a:t>
            </a:r>
          </a:p>
          <a:p>
            <a:pPr algn="just">
              <a:lnSpc>
                <a:spcPct val="120000"/>
              </a:lnSpc>
            </a:pPr>
            <a:r>
              <a:rPr lang="en-US" dirty="0"/>
              <a:t>Clipped extreme values between the </a:t>
            </a:r>
            <a:r>
              <a:rPr lang="en-US" b="1" dirty="0"/>
              <a:t>5th and 95th percentiles</a:t>
            </a:r>
            <a:r>
              <a:rPr lang="en-US" dirty="0"/>
              <a:t> to remove outliers and stabilize the data.</a:t>
            </a:r>
          </a:p>
          <a:p>
            <a:pPr algn="just">
              <a:lnSpc>
                <a:spcPct val="120000"/>
              </a:lnSpc>
            </a:pPr>
            <a:r>
              <a:rPr lang="en-US" dirty="0"/>
              <a:t>Adjusted the returns using a transformation that smooths returns across different lags.</a:t>
            </a:r>
          </a:p>
          <a:p>
            <a:pPr algn="just">
              <a:lnSpc>
                <a:spcPct val="120000"/>
              </a:lnSpc>
            </a:pPr>
            <a:r>
              <a:rPr lang="en-US" b="1" dirty="0"/>
              <a:t>Assumptions</a:t>
            </a:r>
            <a:r>
              <a:rPr lang="en-US" dirty="0"/>
              <a:t>:</a:t>
            </a:r>
          </a:p>
          <a:p>
            <a:pPr lvl="1" algn="just">
              <a:lnSpc>
                <a:spcPct val="120000"/>
              </a:lnSpc>
              <a:buFont typeface="Arial" panose="020B0604020202020204" pitchFamily="34" charset="0"/>
              <a:buChar char="•"/>
            </a:pPr>
            <a:r>
              <a:rPr lang="en-US" dirty="0"/>
              <a:t>Momentum is captured through varying time horizons.</a:t>
            </a:r>
          </a:p>
          <a:p>
            <a:pPr lvl="1" algn="just">
              <a:lnSpc>
                <a:spcPct val="120000"/>
              </a:lnSpc>
              <a:buFont typeface="Arial" panose="020B0604020202020204" pitchFamily="34" charset="0"/>
              <a:buChar char="•"/>
            </a:pPr>
            <a:r>
              <a:rPr lang="en-US" dirty="0"/>
              <a:t>Removing outliers reduces noise, improving feature stability.</a:t>
            </a:r>
          </a:p>
          <a:p>
            <a:pPr marL="0" indent="0" algn="just">
              <a:lnSpc>
                <a:spcPct val="120000"/>
              </a:lnSpc>
              <a:buNone/>
            </a:pPr>
            <a:endParaRPr lang="en-US" dirty="0"/>
          </a:p>
          <a:p>
            <a:pPr marL="0" indent="0" algn="just">
              <a:lnSpc>
                <a:spcPct val="120000"/>
              </a:lnSpc>
              <a:buNone/>
            </a:pPr>
            <a:r>
              <a:rPr lang="en-US" dirty="0"/>
              <a:t>This method creates useful return features for both short-term and long-term analysis.</a:t>
            </a:r>
          </a:p>
          <a:p>
            <a:pPr algn="just">
              <a:lnSpc>
                <a:spcPct val="120000"/>
              </a:lnSpc>
            </a:pPr>
            <a:endParaRPr lang="en-IN" dirty="0"/>
          </a:p>
        </p:txBody>
      </p:sp>
    </p:spTree>
    <p:extLst>
      <p:ext uri="{BB962C8B-B14F-4D97-AF65-F5344CB8AC3E}">
        <p14:creationId xmlns:p14="http://schemas.microsoft.com/office/powerpoint/2010/main" val="7602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TotalTime>
  <Words>1860</Words>
  <Application>Microsoft Office PowerPoint</Application>
  <PresentationFormat>On-screen Show (4:3)</PresentationFormat>
  <Paragraphs>165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Investment Strategy Optimization Presentation</vt:lpstr>
      <vt:lpstr>Framing the Problem</vt:lpstr>
      <vt:lpstr>Approach Overview</vt:lpstr>
      <vt:lpstr>Workflow</vt:lpstr>
      <vt:lpstr>Unsupervised Learning in Trading</vt:lpstr>
      <vt:lpstr>What’s done in the project</vt:lpstr>
      <vt:lpstr>Technical Indicators</vt:lpstr>
      <vt:lpstr>Filtering top 150 stocks</vt:lpstr>
      <vt:lpstr>Calculating Monthly Returns as Features</vt:lpstr>
      <vt:lpstr>Accessing Fama-French factors and calculating rolling factor beta</vt:lpstr>
      <vt:lpstr>Machine Learning Strategy - K-Means Clustering</vt:lpstr>
      <vt:lpstr>Selecting Optimal Number of Clusters - Elbow Method</vt:lpstr>
      <vt:lpstr>Portfolio Selection Using Clusters</vt:lpstr>
      <vt:lpstr>Cluster Visualization Example</vt:lpstr>
      <vt:lpstr>Portfolio Optimization with Efficient Frontier</vt:lpstr>
      <vt:lpstr>Handling Failed Optimization</vt:lpstr>
      <vt:lpstr>Visualizing Optimized Portfolio with Stocks and Weights</vt:lpstr>
      <vt:lpstr>Model Trade-offs and Prioritization</vt:lpstr>
      <vt:lpstr>Prioritization of Stability and Interpretability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Jay Pramod Asodariya</cp:lastModifiedBy>
  <cp:revision>17</cp:revision>
  <dcterms:created xsi:type="dcterms:W3CDTF">2013-01-27T09:14:16Z</dcterms:created>
  <dcterms:modified xsi:type="dcterms:W3CDTF">2024-10-22T16:19:48Z</dcterms:modified>
  <cp:category/>
</cp:coreProperties>
</file>