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0" r:id="rId7"/>
    <p:sldId id="261" r:id="rId8"/>
    <p:sldId id="264" r:id="rId9"/>
    <p:sldId id="265" r:id="rId10"/>
    <p:sldId id="262" r:id="rId11"/>
    <p:sldId id="263" r:id="rId12"/>
    <p:sldId id="266" r:id="rId13"/>
    <p:sldId id="267" r:id="rId14"/>
    <p:sldId id="268" r:id="rId15"/>
    <p:sldId id="269"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03118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00117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49077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15999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6CA1B-1D2F-493D-9E0F-2C7CF013AAF7}"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328035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C6CA1B-1D2F-493D-9E0F-2C7CF013AAF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303461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C6CA1B-1D2F-493D-9E0F-2C7CF013AAF7}"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2899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C6CA1B-1D2F-493D-9E0F-2C7CF013AAF7}"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63382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CA1B-1D2F-493D-9E0F-2C7CF013AAF7}"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7546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CA1B-1D2F-493D-9E0F-2C7CF013AAF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3298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CA1B-1D2F-493D-9E0F-2C7CF013AAF7}"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11953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CA1B-1D2F-493D-9E0F-2C7CF013AAF7}" type="datetimeFigureOut">
              <a:rPr lang="en-IN" smtClean="0"/>
              <a:t>26-07-2021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2823-8E67-46E3-B130-3927351AF364}" type="slidenum">
              <a:rPr lang="en-IN" smtClean="0"/>
              <a:t>‹#›</a:t>
            </a:fld>
            <a:endParaRPr lang="en-IN"/>
          </a:p>
        </p:txBody>
      </p:sp>
    </p:spTree>
    <p:extLst>
      <p:ext uri="{BB962C8B-B14F-4D97-AF65-F5344CB8AC3E}">
        <p14:creationId xmlns:p14="http://schemas.microsoft.com/office/powerpoint/2010/main" val="214167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2CSDE86 Application Development Frameworks (ADF)</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latin typeface="Times New Roman" panose="02020603050405020304" pitchFamily="18" charset="0"/>
                <a:cs typeface="Times New Roman" panose="02020603050405020304" pitchFamily="18" charset="0"/>
              </a:rPr>
              <a:t>Lecture-1</a:t>
            </a:r>
          </a:p>
          <a:p>
            <a:pPr algn="r"/>
            <a:r>
              <a:rPr lang="en-IN" dirty="0" smtClean="0">
                <a:latin typeface="Times New Roman" panose="02020603050405020304" pitchFamily="18" charset="0"/>
                <a:cs typeface="Times New Roman" panose="02020603050405020304" pitchFamily="18" charset="0"/>
              </a:rPr>
              <a:t>7</a:t>
            </a:r>
            <a:r>
              <a:rPr lang="en-IN" baseline="30000" dirty="0" smtClean="0">
                <a:latin typeface="Times New Roman" panose="02020603050405020304" pitchFamily="18" charset="0"/>
                <a:cs typeface="Times New Roman" panose="02020603050405020304" pitchFamily="18" charset="0"/>
              </a:rPr>
              <a:t>th</a:t>
            </a:r>
            <a:r>
              <a:rPr lang="en-IN" dirty="0" smtClean="0">
                <a:latin typeface="Times New Roman" panose="02020603050405020304" pitchFamily="18" charset="0"/>
                <a:cs typeface="Times New Roman" panose="02020603050405020304" pitchFamily="18" charset="0"/>
              </a:rPr>
              <a:t> CSE</a:t>
            </a:r>
          </a:p>
          <a:p>
            <a:pPr algn="r"/>
            <a:r>
              <a:rPr lang="en-IN" dirty="0" smtClean="0">
                <a:latin typeface="Times New Roman" panose="02020603050405020304" pitchFamily="18" charset="0"/>
                <a:cs typeface="Times New Roman" panose="02020603050405020304" pitchFamily="18" charset="0"/>
              </a:rPr>
              <a:t>Daiwat Vyas &amp; Dvijesh Bhatt</a:t>
            </a:r>
          </a:p>
          <a:p>
            <a:pPr algn="r"/>
            <a:endParaRPr lang="en-IN" dirty="0" smtClean="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72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a:t>
            </a:r>
            <a:r>
              <a:rPr lang="en-IN" sz="31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dirty="0" smtClean="0">
                <a:latin typeface="Times New Roman" panose="02020603050405020304" pitchFamily="18" charset="0"/>
                <a:cs typeface="Times New Roman" panose="02020603050405020304" pitchFamily="18" charset="0"/>
              </a:rPr>
              <a:t>Ruby on Rails</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Django</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Angular</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err="1" smtClean="0">
                <a:latin typeface="Times New Roman" panose="02020603050405020304" pitchFamily="18" charset="0"/>
                <a:cs typeface="Times New Roman" panose="02020603050405020304" pitchFamily="18" charset="0"/>
              </a:rPr>
              <a:t>Laravel</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Express</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err="1" smtClean="0">
                <a:latin typeface="Times New Roman" panose="02020603050405020304" pitchFamily="18" charset="0"/>
                <a:cs typeface="Times New Roman" panose="02020603050405020304" pitchFamily="18" charset="0"/>
              </a:rPr>
              <a:t>Etc</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38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What is Django?</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Django is an open-source framework for backend web applications based on Python — one of the top web development languages.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Its main goals are providing simplicity, flexibility, reliability, and scalability to developers.</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Django is the framework for web applications, as it allows developers to use modules for faster development. As a developer, you can make use of these modules to create apps, websites from an existing source. It speeds up the development process greatly, as you do not have to code everything from scratch.</a:t>
            </a:r>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5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Why Django? </a:t>
            </a:r>
          </a:p>
          <a:p>
            <a:pPr algn="just"/>
            <a:endParaRPr lang="en-IN" sz="2600" dirty="0" smtClean="0">
              <a:latin typeface="Times New Roman" panose="02020603050405020304" pitchFamily="18" charset="0"/>
              <a:cs typeface="Times New Roman" panose="02020603050405020304" pitchFamily="18" charset="0"/>
            </a:endParaRPr>
          </a:p>
          <a:p>
            <a:r>
              <a:rPr lang="en-IN" sz="2600" b="1" dirty="0" smtClean="0">
                <a:latin typeface="Times New Roman" panose="02020603050405020304" pitchFamily="18" charset="0"/>
                <a:cs typeface="Times New Roman" panose="02020603050405020304" pitchFamily="18" charset="0"/>
              </a:rPr>
              <a:t>It’s fast and simple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One of Django’s main goals is to simplify work for developers. To do that, the Django framework uses:</a:t>
            </a:r>
          </a:p>
          <a:p>
            <a:pPr marL="0" indent="0" algn="just">
              <a:buNone/>
            </a:pPr>
            <a:endParaRPr lang="en-IN" sz="2600" dirty="0" smtClean="0">
              <a:latin typeface="Times New Roman" panose="02020603050405020304" pitchFamily="18" charset="0"/>
              <a:cs typeface="Times New Roman" panose="02020603050405020304" pitchFamily="18" charset="0"/>
            </a:endParaRPr>
          </a:p>
          <a:p>
            <a:pPr lvl="1" algn="just"/>
            <a:r>
              <a:rPr lang="en-IN" b="0" dirty="0" smtClean="0">
                <a:effectLst/>
                <a:latin typeface="Times New Roman" panose="02020603050405020304" pitchFamily="18" charset="0"/>
                <a:cs typeface="Times New Roman" panose="02020603050405020304" pitchFamily="18" charset="0"/>
              </a:rPr>
              <a:t>The principles of rapid development, which means developers can do more than one iteration at a time without starting the whole schedule from scratch;</a:t>
            </a:r>
          </a:p>
          <a:p>
            <a:pPr lvl="1" algn="just"/>
            <a:r>
              <a:rPr lang="en-IN" b="0" dirty="0" smtClean="0">
                <a:effectLst/>
                <a:latin typeface="Times New Roman" panose="02020603050405020304" pitchFamily="18" charset="0"/>
                <a:cs typeface="Times New Roman" panose="02020603050405020304" pitchFamily="18" charset="0"/>
              </a:rPr>
              <a:t>DRY philosophy — Don’t Repeat Yourself — which means developers can reuse existing code and focus on the unique one.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As a result, it takes a lot less time to get the project to market.</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53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Why Django? </a:t>
            </a:r>
          </a:p>
          <a:p>
            <a:pPr algn="just"/>
            <a:endParaRPr lang="en-IN" sz="2600" dirty="0" smtClean="0">
              <a:latin typeface="Times New Roman" panose="02020603050405020304" pitchFamily="18" charset="0"/>
              <a:cs typeface="Times New Roman" panose="02020603050405020304" pitchFamily="18" charset="0"/>
            </a:endParaRPr>
          </a:p>
          <a:p>
            <a:r>
              <a:rPr lang="en-IN" sz="2600" b="1" dirty="0" smtClean="0">
                <a:latin typeface="Times New Roman" panose="02020603050405020304" pitchFamily="18" charset="0"/>
                <a:cs typeface="Times New Roman" panose="02020603050405020304" pitchFamily="18" charset="0"/>
              </a:rPr>
              <a:t>It’s secure</a:t>
            </a:r>
          </a:p>
          <a:p>
            <a:r>
              <a:rPr lang="en-IN" sz="2600" dirty="0" smtClean="0">
                <a:latin typeface="Times New Roman" panose="02020603050405020304" pitchFamily="18" charset="0"/>
                <a:cs typeface="Times New Roman" panose="02020603050405020304" pitchFamily="18" charset="0"/>
              </a:rPr>
              <a:t>Security is also a high priority for Django. It has one of the best out-of-the-box security systems out there, and it helps developers avoid common security issues, including:</a:t>
            </a:r>
          </a:p>
          <a:p>
            <a:pPr marL="0" indent="0">
              <a:buNone/>
            </a:pPr>
            <a:endParaRPr lang="en-IN" sz="2600" dirty="0" smtClean="0">
              <a:latin typeface="Times New Roman" panose="02020603050405020304" pitchFamily="18" charset="0"/>
              <a:cs typeface="Times New Roman" panose="02020603050405020304" pitchFamily="18" charset="0"/>
            </a:endParaRPr>
          </a:p>
          <a:p>
            <a:pPr lvl="1"/>
            <a:r>
              <a:rPr lang="en-IN" sz="2600" b="0" dirty="0" smtClean="0">
                <a:effectLst/>
                <a:latin typeface="Times New Roman" panose="02020603050405020304" pitchFamily="18" charset="0"/>
                <a:cs typeface="Times New Roman" panose="02020603050405020304" pitchFamily="18" charset="0"/>
              </a:rPr>
              <a:t>clickjacking,</a:t>
            </a:r>
          </a:p>
          <a:p>
            <a:pPr lvl="1"/>
            <a:r>
              <a:rPr lang="en-IN" sz="2600" b="0" dirty="0" smtClean="0">
                <a:effectLst/>
                <a:latin typeface="Times New Roman" panose="02020603050405020304" pitchFamily="18" charset="0"/>
                <a:cs typeface="Times New Roman" panose="02020603050405020304" pitchFamily="18" charset="0"/>
              </a:rPr>
              <a:t>cross-site scripting</a:t>
            </a:r>
          </a:p>
          <a:p>
            <a:pPr lvl="1"/>
            <a:r>
              <a:rPr lang="en-IN" sz="2600" b="0" dirty="0" smtClean="0">
                <a:effectLst/>
                <a:latin typeface="Times New Roman" panose="02020603050405020304" pitchFamily="18" charset="0"/>
                <a:cs typeface="Times New Roman" panose="02020603050405020304" pitchFamily="18" charset="0"/>
              </a:rPr>
              <a:t>SQL injection.</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Django promptly releases new security patches. It’s usually the first one to respond to vulnerabilities and alert other frameworks.</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0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Why Django?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It suits any web application project</a:t>
            </a:r>
          </a:p>
          <a:p>
            <a:pPr algn="just"/>
            <a:r>
              <a:rPr lang="en-IN" sz="2600" dirty="0" smtClean="0">
                <a:latin typeface="Times New Roman" panose="02020603050405020304" pitchFamily="18" charset="0"/>
                <a:cs typeface="Times New Roman" panose="02020603050405020304" pitchFamily="18" charset="0"/>
              </a:rPr>
              <a:t>With Django, you can tackle projects of any size and capacity, whether it’s a simple website or a high-load web application. Why use Django for your project? Because:</a:t>
            </a:r>
          </a:p>
          <a:p>
            <a:pPr algn="just"/>
            <a:endParaRPr lang="en-IN" sz="2600" dirty="0" smtClean="0">
              <a:latin typeface="Times New Roman" panose="02020603050405020304" pitchFamily="18" charset="0"/>
              <a:cs typeface="Times New Roman" panose="02020603050405020304" pitchFamily="18" charset="0"/>
            </a:endParaRPr>
          </a:p>
          <a:p>
            <a:pPr lvl="1" algn="just"/>
            <a:r>
              <a:rPr lang="en-IN" b="0" dirty="0" smtClean="0">
                <a:effectLst/>
                <a:latin typeface="Times New Roman" panose="02020603050405020304" pitchFamily="18" charset="0"/>
                <a:cs typeface="Times New Roman" panose="02020603050405020304" pitchFamily="18" charset="0"/>
              </a:rPr>
              <a:t>It’s fully loaded with extras and scalable, so you can make applications that handle heavy traffic and large volumes of information;</a:t>
            </a:r>
          </a:p>
          <a:p>
            <a:pPr lvl="1" algn="just"/>
            <a:r>
              <a:rPr lang="en-IN" b="0" dirty="0" smtClean="0">
                <a:effectLst/>
                <a:latin typeface="Times New Roman" panose="02020603050405020304" pitchFamily="18" charset="0"/>
                <a:cs typeface="Times New Roman" panose="02020603050405020304" pitchFamily="18" charset="0"/>
              </a:rPr>
              <a:t>It is cross-platform, meaning that your project can be based on Mac, Linux or PC;</a:t>
            </a:r>
          </a:p>
          <a:p>
            <a:pPr lvl="1" algn="just"/>
            <a:r>
              <a:rPr lang="en-IN" b="0" dirty="0" smtClean="0">
                <a:effectLst/>
                <a:latin typeface="Times New Roman" panose="02020603050405020304" pitchFamily="18" charset="0"/>
                <a:cs typeface="Times New Roman" panose="02020603050405020304" pitchFamily="18" charset="0"/>
              </a:rPr>
              <a:t>It works with most major databases and allows using a database that is more suitable in a particular project, or even multiple databases at the same time.</a:t>
            </a:r>
          </a:p>
          <a:p>
            <a:pPr lvl="1" algn="just"/>
            <a:endParaRPr lang="en-IN" dirty="0" smtClean="0">
              <a:latin typeface="Times New Roman" panose="02020603050405020304" pitchFamily="18" charset="0"/>
              <a:cs typeface="Times New Roman" panose="02020603050405020304" pitchFamily="18" charset="0"/>
            </a:endParaRPr>
          </a:p>
          <a:p>
            <a:pPr lvl="1"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8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Why Django?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It’s well-established</a:t>
            </a:r>
          </a:p>
          <a:p>
            <a:pPr algn="just"/>
            <a:r>
              <a:rPr lang="en-IN" sz="2600" dirty="0" smtClean="0">
                <a:latin typeface="Times New Roman" panose="02020603050405020304" pitchFamily="18" charset="0"/>
                <a:cs typeface="Times New Roman" panose="02020603050405020304" pitchFamily="18" charset="0"/>
              </a:rPr>
              <a:t>Django is time- and crowd-tested. It has a big, supportive community accessed through numerous forums, channels, and dedicated websites.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It’s easy to find help when there’s a problematic function in the code, and to find developers if your company is looking to base the next project on Django.</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Well documented, updated along with the new functions and fixes, so you can easily adapt to changes.</a:t>
            </a:r>
          </a:p>
          <a:p>
            <a:pPr lvl="1"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89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What can be Django be used for?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Django was first created to power a web application for a newspaper publisher, the Lawrence Journal-World.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You can expect it to be amazing at handling projects with volumes of text content, media files, and heavy traffic — or anything else that works like a web-based periodical.</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But the publishing industry is not the framework’s only area of application.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31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What can be Django be used for? </a:t>
            </a:r>
          </a:p>
          <a:p>
            <a:pPr algn="just"/>
            <a:r>
              <a:rPr lang="en-IN" sz="2600" dirty="0" smtClean="0">
                <a:latin typeface="Times New Roman" panose="02020603050405020304" pitchFamily="18" charset="0"/>
                <a:cs typeface="Times New Roman" panose="02020603050405020304" pitchFamily="18" charset="0"/>
              </a:rPr>
              <a:t>Django is also used to build e-commerce websites and health care and financial applications for transportation and booking, social media sites, and more.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Here are some of the many project types you can develop using the framework:</a:t>
            </a:r>
          </a:p>
          <a:p>
            <a:pPr algn="just"/>
            <a:endParaRPr lang="en-IN" sz="2600" dirty="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Financial platforms with features for analyzing and calculating approximate results based on personal data, risk tolerance, the probability of achieving goals.</a:t>
            </a:r>
            <a:endParaRPr lang="en-IN" dirty="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B2B CRM systems for handling communication between businesses</a:t>
            </a:r>
          </a:p>
          <a:p>
            <a:pPr lvl="1" algn="just"/>
            <a:r>
              <a:rPr lang="en-IN" dirty="0" smtClean="0">
                <a:latin typeface="Times New Roman" panose="02020603050405020304" pitchFamily="18" charset="0"/>
                <a:cs typeface="Times New Roman" panose="02020603050405020304" pitchFamily="18" charset="0"/>
              </a:rPr>
              <a:t>Android and iOS mobile apps that support web application</a:t>
            </a:r>
          </a:p>
          <a:p>
            <a:pPr lvl="1" algn="just"/>
            <a:r>
              <a:rPr lang="en-IN" dirty="0" smtClean="0">
                <a:latin typeface="Times New Roman" panose="02020603050405020304" pitchFamily="18" charset="0"/>
                <a:cs typeface="Times New Roman" panose="02020603050405020304" pitchFamily="18" charset="0"/>
              </a:rPr>
              <a:t>Real estate property evaluation systems </a:t>
            </a:r>
            <a:r>
              <a:rPr lang="en-IN" dirty="0" err="1" smtClean="0">
                <a:latin typeface="Times New Roman" panose="02020603050405020304" pitchFamily="18" charset="0"/>
                <a:cs typeface="Times New Roman" panose="02020603050405020304" pitchFamily="18" charset="0"/>
              </a:rPr>
              <a:t>etc</a:t>
            </a:r>
            <a:r>
              <a:rPr lang="en-IN" dirty="0" smtClean="0">
                <a:latin typeface="Times New Roman" panose="02020603050405020304" pitchFamily="18" charset="0"/>
                <a:cs typeface="Times New Roman" panose="02020603050405020304" pitchFamily="18" charset="0"/>
              </a:rPr>
              <a:t>…</a:t>
            </a:r>
          </a:p>
          <a:p>
            <a:pPr lvl="1" algn="just"/>
            <a:endParaRPr lang="en-IN"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8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What can be Django be used for? </a:t>
            </a:r>
          </a:p>
          <a:p>
            <a:pPr algn="just"/>
            <a:r>
              <a:rPr lang="en-IN" sz="2600" dirty="0" smtClean="0">
                <a:latin typeface="Times New Roman" panose="02020603050405020304" pitchFamily="18" charset="0"/>
                <a:cs typeface="Times New Roman" panose="02020603050405020304" pitchFamily="18" charset="0"/>
              </a:rPr>
              <a:t>Some companies choose to base their projects on more than one framework. Django can also be used to create separate features, such as:</a:t>
            </a:r>
          </a:p>
          <a:p>
            <a:pPr marL="0" lvl="0" indent="0" eaLnBrk="0" fontAlgn="base" hangingPunct="0">
              <a:lnSpc>
                <a:spcPct val="100000"/>
              </a:lnSpc>
              <a:spcBef>
                <a:spcPct val="0"/>
              </a:spcBef>
              <a:spcAft>
                <a:spcPct val="0"/>
              </a:spcAft>
              <a:buNone/>
            </a:pPr>
            <a:endPar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 emailing system for sending notifications to users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filtering system with advanced logic and dynamically changing rules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Algorithm-based generators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Data-analysis tools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Interfaces for managing investment funds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 dashboards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Photo-based verification systems</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dirty="0" err="1" smtClean="0">
                <a:ln>
                  <a:noFill/>
                </a:ln>
                <a:solidFill>
                  <a:schemeClr val="tx1"/>
                </a:solidFill>
                <a:effectLst/>
                <a:latin typeface="Times New Roman" panose="02020603050405020304" pitchFamily="18" charset="0"/>
                <a:cs typeface="Times New Roman" panose="02020603050405020304" pitchFamily="18" charset="0"/>
              </a:rPr>
              <a:t>etc</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34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Famous companies that use the Django framework</a:t>
            </a: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600" b="1"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rPr>
              <a:t>Instagram</a:t>
            </a:r>
            <a:r>
              <a:rPr kumimoji="0" lang="en-US" altLang="en-US" sz="2600" b="0" i="0" u="none" strike="noStrike" cap="none" normalizeH="0" baseline="0" dirty="0" smtClean="0">
                <a:ln>
                  <a:noFill/>
                </a:ln>
                <a:effectLst/>
                <a:latin typeface="Times New Roman" panose="02020603050405020304" pitchFamily="18" charset="0"/>
                <a:cs typeface="Times New Roman" panose="02020603050405020304" pitchFamily="18" charset="0"/>
              </a:rPr>
              <a:t>: A popular social network that deals with a great deal of media data and user interactions. Django enables the functionality that makes the web application work seamlessly, add new features, and fix issues in no time. </a:t>
            </a: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rPr>
              <a:t>Spotify</a:t>
            </a:r>
            <a:r>
              <a:rPr kumimoji="0" lang="en-US" altLang="en-US" sz="2600" b="0" i="0" u="none" strike="noStrike" cap="none" normalizeH="0" baseline="0" dirty="0" smtClean="0">
                <a:ln>
                  <a:noFill/>
                </a:ln>
                <a:effectLst/>
                <a:latin typeface="Times New Roman" panose="02020603050405020304" pitchFamily="18" charset="0"/>
                <a:cs typeface="Times New Roman" panose="02020603050405020304" pitchFamily="18" charset="0"/>
              </a:rPr>
              <a:t>: A large media library with huge volume of information that allows users to listen to music free of charge or on an ad-free subscription basis. On the technical side of things, Spotify also uses machine learning, where Python is one of the best choices. The creators chose to combine it with the Django framework. </a:t>
            </a:r>
          </a:p>
          <a:p>
            <a:pPr marL="0" indent="0" algn="just">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11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Disclaimer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dirty="0" smtClean="0">
                <a:latin typeface="Times New Roman" panose="02020603050405020304" pitchFamily="18" charset="0"/>
                <a:cs typeface="Times New Roman" panose="02020603050405020304" pitchFamily="18" charset="0"/>
              </a:rPr>
              <a:t>The content in the </a:t>
            </a:r>
            <a:r>
              <a:rPr lang="en-IN" sz="2600" dirty="0" err="1" smtClean="0">
                <a:latin typeface="Times New Roman" panose="02020603050405020304" pitchFamily="18" charset="0"/>
                <a:cs typeface="Times New Roman" panose="02020603050405020304" pitchFamily="18" charset="0"/>
              </a:rPr>
              <a:t>ppt</a:t>
            </a:r>
            <a:r>
              <a:rPr lang="en-IN" sz="2600" dirty="0" smtClean="0">
                <a:latin typeface="Times New Roman" panose="02020603050405020304" pitchFamily="18" charset="0"/>
                <a:cs typeface="Times New Roman" panose="02020603050405020304" pitchFamily="18" charset="0"/>
              </a:rPr>
              <a:t> is taken from various online sources and reference books and after referring it was considered for including it in the </a:t>
            </a:r>
            <a:r>
              <a:rPr lang="en-IN" sz="2600" dirty="0" err="1" smtClean="0">
                <a:latin typeface="Times New Roman" panose="02020603050405020304" pitchFamily="18" charset="0"/>
                <a:cs typeface="Times New Roman" panose="02020603050405020304" pitchFamily="18" charset="0"/>
              </a:rPr>
              <a:t>ppt</a:t>
            </a:r>
            <a:r>
              <a:rPr lang="en-IN" sz="2600" dirty="0" smtClean="0">
                <a:latin typeface="Times New Roman" panose="02020603050405020304" pitchFamily="18" charset="0"/>
                <a:cs typeface="Times New Roman" panose="02020603050405020304" pitchFamily="18" charset="0"/>
              </a:rPr>
              <a:t> slides.</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9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b="1" dirty="0" smtClean="0">
                <a:latin typeface="Times New Roman" panose="02020603050405020304" pitchFamily="18" charset="0"/>
                <a:cs typeface="Times New Roman" panose="02020603050405020304" pitchFamily="18" charset="0"/>
              </a:rPr>
              <a:t>Famous companies that use the Django framework</a:t>
            </a: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rPr>
              <a:t>The Washington Post</a:t>
            </a:r>
            <a:r>
              <a:rPr kumimoji="0" lang="en-US" altLang="en-US" sz="2600" b="0" i="0" u="none" strike="noStrike" cap="none" normalizeH="0" baseline="0" dirty="0" smtClean="0">
                <a:ln>
                  <a:noFill/>
                </a:ln>
                <a:effectLst/>
                <a:latin typeface="Times New Roman" panose="02020603050405020304" pitchFamily="18" charset="0"/>
                <a:cs typeface="Times New Roman" panose="02020603050405020304" pitchFamily="18" charset="0"/>
              </a:rPr>
              <a:t>: It’s no wonder that The Washington Post would use Django to handle its heavy traffic, since the framework itself was created to power an online newspaper. Several other online periodicals also use Django. </a:t>
            </a:r>
          </a:p>
          <a:p>
            <a:pPr marL="0" lvl="0" indent="0" algn="just" eaLnBrk="0" fontAlgn="base" hangingPunct="0">
              <a:lnSpc>
                <a:spcPct val="100000"/>
              </a:lnSpc>
              <a:spcBef>
                <a:spcPct val="0"/>
              </a:spcBef>
              <a:spcAft>
                <a:spcPct val="0"/>
              </a:spcAft>
              <a:buNone/>
            </a:pPr>
            <a:endPar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600" b="1"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kumimoji="0" lang="en-US" altLang="en-US" sz="2600" b="1" i="0" u="none" strike="noStrike" cap="none" normalizeH="0" baseline="0" dirty="0" smtClean="0">
                <a:ln>
                  <a:noFill/>
                </a:ln>
                <a:effectLst/>
                <a:latin typeface="Times New Roman" panose="02020603050405020304" pitchFamily="18" charset="0"/>
                <a:cs typeface="Times New Roman" panose="02020603050405020304" pitchFamily="18" charset="0"/>
              </a:rPr>
              <a:t>Dropbox</a:t>
            </a:r>
            <a:r>
              <a:rPr kumimoji="0" lang="en-US" altLang="en-US" sz="2600" b="0" i="0" u="none" strike="noStrike" cap="none" normalizeH="0" baseline="0" dirty="0" smtClean="0">
                <a:ln>
                  <a:noFill/>
                </a:ln>
                <a:effectLst/>
                <a:latin typeface="Times New Roman" panose="02020603050405020304" pitchFamily="18" charset="0"/>
                <a:cs typeface="Times New Roman" panose="02020603050405020304" pitchFamily="18" charset="0"/>
              </a:rPr>
              <a:t>: A cloud technology for file storage requires high-performance functionality. Django provides Dropbox with the tools it needs to provide sharing and synchronization, as well as scalability. </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56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Django </a:t>
            </a:r>
            <a:r>
              <a:rPr lang="en-IN" sz="3600" dirty="0" smtClean="0">
                <a:latin typeface="Times New Roman" panose="02020603050405020304" pitchFamily="18" charset="0"/>
                <a:cs typeface="Times New Roman" panose="02020603050405020304" pitchFamily="18" charset="0"/>
              </a:rPr>
              <a:t>(contd…)</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marL="0" indent="0" algn="just">
              <a:buNone/>
            </a:pPr>
            <a:endParaRPr lang="en-IN" sz="2600" dirty="0" smtClean="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smtClean="0">
                <a:latin typeface="Times New Roman" panose="02020603050405020304" pitchFamily="18" charset="0"/>
                <a:cs typeface="Times New Roman" panose="02020603050405020304" pitchFamily="18" charset="0"/>
              </a:rPr>
              <a:t>Django is a great addition to projects that need to handle large volumes of content (e.g., media files), user interactions or heavy traffic, or deal with complex functions or technology (e.g., machine learning). </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endParaRPr lang="en-IN" sz="2600" dirty="0" smtClean="0">
              <a:latin typeface="Times New Roman" panose="02020603050405020304" pitchFamily="18" charset="0"/>
              <a:cs typeface="Times New Roman" panose="02020603050405020304" pitchFamily="18" charset="0"/>
            </a:endParaRPr>
          </a:p>
          <a:p>
            <a:pPr marL="0" indent="0" algn="just">
              <a:buNone/>
            </a:pPr>
            <a:r>
              <a:rPr lang="en-IN" sz="2600" dirty="0" smtClean="0">
                <a:latin typeface="Times New Roman" panose="02020603050405020304" pitchFamily="18" charset="0"/>
                <a:cs typeface="Times New Roman" panose="02020603050405020304" pitchFamily="18" charset="0"/>
              </a:rPr>
              <a:t>Yet it is simple enough for smaller-scale projects, or if you intend to scale your project to a much higher level. </a:t>
            </a:r>
          </a:p>
          <a:p>
            <a:pPr marL="0" indent="0" algn="just">
              <a:buNone/>
            </a:pPr>
            <a:endParaRPr lang="en-IN" sz="2600">
              <a:latin typeface="Times New Roman" panose="02020603050405020304" pitchFamily="18" charset="0"/>
              <a:cs typeface="Times New Roman" panose="02020603050405020304" pitchFamily="18" charset="0"/>
            </a:endParaRPr>
          </a:p>
          <a:p>
            <a:pPr marL="0" indent="0" algn="just">
              <a:buNone/>
            </a:pPr>
            <a:r>
              <a:rPr lang="en-IN" sz="2600" dirty="0" smtClean="0">
                <a:latin typeface="Times New Roman" panose="02020603050405020304" pitchFamily="18" charset="0"/>
                <a:cs typeface="Times New Roman" panose="02020603050405020304" pitchFamily="18" charset="0"/>
              </a:rPr>
              <a:t>That’s why Django is used by so many companies that vary in size and goals.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8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Introduction to Course- ADF</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lnSpcReduction="10000"/>
          </a:bodyPr>
          <a:lstStyle/>
          <a:p>
            <a:pPr algn="just"/>
            <a:r>
              <a:rPr lang="en-US" sz="2600" dirty="0">
                <a:latin typeface="Times New Roman" panose="02020603050405020304" pitchFamily="18" charset="0"/>
                <a:cs typeface="Times New Roman" panose="02020603050405020304" pitchFamily="18" charset="0"/>
              </a:rPr>
              <a:t>3 credit course : [2 0 </a:t>
            </a:r>
            <a:r>
              <a:rPr lang="en-US" sz="2600" dirty="0" smtClean="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3] ([L T P C</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Importance of Course: </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Django is a high-level Python web framework that enables rapid development of secure and maintainable websites.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Built </a:t>
            </a:r>
            <a:r>
              <a:rPr lang="en-US" sz="2600" dirty="0">
                <a:latin typeface="Times New Roman" panose="02020603050405020304" pitchFamily="18" charset="0"/>
                <a:cs typeface="Times New Roman" panose="02020603050405020304" pitchFamily="18" charset="0"/>
              </a:rPr>
              <a:t>by experienced developers, Django takes care of much of the hassle of web development, so you can focus on writing your app without needing to reinvent the wheel.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allows developers to use modules for faster development. As a developer, you can make use of these modules to create apps, websites from an existing source. It speeds up the development process greatly, as you do not have to code everything from scratch.</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38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Introduction to Course- ADF </a:t>
            </a:r>
            <a:r>
              <a:rPr lang="en-IN" sz="2700"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US" sz="2600" b="1" dirty="0" smtClean="0">
                <a:latin typeface="Times New Roman" panose="02020603050405020304" pitchFamily="18" charset="0"/>
                <a:cs typeface="Times New Roman" panose="02020603050405020304" pitchFamily="18" charset="0"/>
              </a:rPr>
              <a:t>Importance </a:t>
            </a:r>
            <a:r>
              <a:rPr lang="en-US" sz="2600" b="1" dirty="0">
                <a:latin typeface="Times New Roman" panose="02020603050405020304" pitchFamily="18" charset="0"/>
                <a:cs typeface="Times New Roman" panose="02020603050405020304" pitchFamily="18" charset="0"/>
              </a:rPr>
              <a:t>of Course: </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lvl="0" algn="just"/>
            <a:r>
              <a:rPr lang="en-IN" sz="2600" dirty="0">
                <a:latin typeface="Times New Roman" panose="02020603050405020304" pitchFamily="18" charset="0"/>
                <a:cs typeface="Times New Roman" panose="02020603050405020304" pitchFamily="18" charset="0"/>
              </a:rPr>
              <a:t>Basically Python is a language that can be used for developing anything and everything you want.</a:t>
            </a:r>
          </a:p>
          <a:p>
            <a:pPr lvl="0" algn="just"/>
            <a:endParaRPr lang="en-IN" sz="2600" dirty="0" smtClean="0">
              <a:latin typeface="Times New Roman" panose="02020603050405020304" pitchFamily="18" charset="0"/>
              <a:cs typeface="Times New Roman" panose="02020603050405020304" pitchFamily="18" charset="0"/>
            </a:endParaRPr>
          </a:p>
          <a:p>
            <a:pPr lvl="0" algn="just"/>
            <a:r>
              <a:rPr lang="en-IN" sz="2600" dirty="0" smtClean="0">
                <a:latin typeface="Times New Roman" panose="02020603050405020304" pitchFamily="18" charset="0"/>
                <a:cs typeface="Times New Roman" panose="02020603050405020304" pitchFamily="18" charset="0"/>
              </a:rPr>
              <a:t>Django </a:t>
            </a:r>
            <a:r>
              <a:rPr lang="en-IN" sz="2600" dirty="0">
                <a:latin typeface="Times New Roman" panose="02020603050405020304" pitchFamily="18" charset="0"/>
                <a:cs typeface="Times New Roman" panose="02020603050405020304" pitchFamily="18" charset="0"/>
              </a:rPr>
              <a:t>is new web development framework in python which support MVT (Model-View-Template) architecture.</a:t>
            </a:r>
          </a:p>
          <a:p>
            <a:pPr lvl="0" algn="just"/>
            <a:endParaRPr lang="en-IN" sz="2600" dirty="0" smtClean="0">
              <a:latin typeface="Times New Roman" panose="02020603050405020304" pitchFamily="18" charset="0"/>
              <a:cs typeface="Times New Roman" panose="02020603050405020304" pitchFamily="18" charset="0"/>
            </a:endParaRPr>
          </a:p>
          <a:p>
            <a:pPr lvl="0" algn="just"/>
            <a:r>
              <a:rPr lang="en-IN" sz="2600" dirty="0" smtClean="0">
                <a:latin typeface="Times New Roman" panose="02020603050405020304" pitchFamily="18" charset="0"/>
                <a:cs typeface="Times New Roman" panose="02020603050405020304" pitchFamily="18" charset="0"/>
              </a:rPr>
              <a:t>Now </a:t>
            </a:r>
            <a:r>
              <a:rPr lang="en-IN" sz="2600" dirty="0">
                <a:latin typeface="Times New Roman" panose="02020603050405020304" pitchFamily="18" charset="0"/>
                <a:cs typeface="Times New Roman" panose="02020603050405020304" pitchFamily="18" charset="0"/>
              </a:rPr>
              <a:t>a days, most of the organization wants to develop data science and analytics to enhance decision making.</a:t>
            </a:r>
          </a:p>
          <a:p>
            <a:pPr lvl="0" algn="just"/>
            <a:endParaRPr lang="en-IN" sz="2600" dirty="0" smtClean="0">
              <a:latin typeface="Times New Roman" panose="02020603050405020304" pitchFamily="18" charset="0"/>
              <a:cs typeface="Times New Roman" panose="02020603050405020304" pitchFamily="18" charset="0"/>
            </a:endParaRPr>
          </a:p>
          <a:p>
            <a:pPr lvl="0" algn="just"/>
            <a:r>
              <a:rPr lang="en-IN" sz="2600" dirty="0" smtClean="0">
                <a:latin typeface="Times New Roman" panose="02020603050405020304" pitchFamily="18" charset="0"/>
                <a:cs typeface="Times New Roman" panose="02020603050405020304" pitchFamily="18" charset="0"/>
              </a:rPr>
              <a:t>Huge </a:t>
            </a:r>
            <a:r>
              <a:rPr lang="en-IN" sz="2600" dirty="0">
                <a:latin typeface="Times New Roman" panose="02020603050405020304" pitchFamily="18" charset="0"/>
                <a:cs typeface="Times New Roman" panose="02020603050405020304" pitchFamily="18" charset="0"/>
              </a:rPr>
              <a:t>community support and large amount of API is available.   </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71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Introduction to Course- ADF </a:t>
            </a:r>
            <a:r>
              <a:rPr lang="en-IN" sz="2700"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r>
              <a:rPr lang="en-US" sz="2600" b="1" dirty="0">
                <a:latin typeface="Times New Roman" panose="02020603050405020304" pitchFamily="18" charset="0"/>
                <a:cs typeface="Times New Roman" panose="02020603050405020304" pitchFamily="18" charset="0"/>
              </a:rPr>
              <a:t>Pre-requisite: </a:t>
            </a: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Awareness of basics of python</a:t>
            </a:r>
          </a:p>
          <a:p>
            <a:pPr lvl="0"/>
            <a:endParaRPr lang="en-IN" sz="2600" dirty="0" smtClean="0">
              <a:latin typeface="Times New Roman" panose="02020603050405020304" pitchFamily="18" charset="0"/>
              <a:cs typeface="Times New Roman" panose="02020603050405020304" pitchFamily="18" charset="0"/>
            </a:endParaRPr>
          </a:p>
          <a:p>
            <a:pPr lvl="0"/>
            <a:endParaRPr lang="en-IN" sz="2600" dirty="0">
              <a:latin typeface="Times New Roman" panose="02020603050405020304" pitchFamily="18" charset="0"/>
              <a:cs typeface="Times New Roman" panose="02020603050405020304" pitchFamily="18" charset="0"/>
            </a:endParaRPr>
          </a:p>
          <a:p>
            <a:pPr lvl="0"/>
            <a:r>
              <a:rPr lang="en-IN" sz="2600" dirty="0" smtClean="0">
                <a:latin typeface="Times New Roman" panose="02020603050405020304" pitchFamily="18" charset="0"/>
                <a:cs typeface="Times New Roman" panose="02020603050405020304" pitchFamily="18" charset="0"/>
              </a:rPr>
              <a:t>Eagerness </a:t>
            </a:r>
            <a:r>
              <a:rPr lang="en-IN" sz="2600" dirty="0">
                <a:latin typeface="Times New Roman" panose="02020603050405020304" pitchFamily="18" charset="0"/>
                <a:cs typeface="Times New Roman" panose="02020603050405020304" pitchFamily="18" charset="0"/>
              </a:rPr>
              <a:t>and readiness to do programming </a:t>
            </a:r>
          </a:p>
        </p:txBody>
      </p:sp>
    </p:spTree>
    <p:extLst>
      <p:ext uri="{BB962C8B-B14F-4D97-AF65-F5344CB8AC3E}">
        <p14:creationId xmlns:p14="http://schemas.microsoft.com/office/powerpoint/2010/main" val="405992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r>
              <a:rPr lang="en-IN" sz="2600" dirty="0" smtClean="0">
                <a:latin typeface="Times New Roman" panose="02020603050405020304" pitchFamily="18" charset="0"/>
                <a:cs typeface="Times New Roman" panose="02020603050405020304" pitchFamily="18" charset="0"/>
              </a:rPr>
              <a:t>What is a framework?</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What is a web development framework?</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7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a:t>
            </a:r>
            <a:r>
              <a:rPr lang="en-IN" sz="3100"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dirty="0" smtClean="0">
                <a:latin typeface="Times New Roman" panose="02020603050405020304" pitchFamily="18" charset="0"/>
                <a:cs typeface="Times New Roman" panose="02020603050405020304" pitchFamily="18" charset="0"/>
              </a:rPr>
              <a:t>What is a framework?</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What is a web development framework?</a:t>
            </a:r>
          </a:p>
          <a:p>
            <a:pPr algn="just"/>
            <a:r>
              <a:rPr lang="en-IN" sz="2600" dirty="0" smtClean="0">
                <a:latin typeface="Times New Roman" panose="02020603050405020304" pitchFamily="18" charset="0"/>
                <a:cs typeface="Times New Roman" panose="02020603050405020304" pitchFamily="18" charset="0"/>
              </a:rPr>
              <a:t>A framework, or software framework, is a platform for developing software applications. For example, a framework may include predefined classes and functions that can be used to process input, manage hardware devices, and interact with system software.</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 web development framework is a set of resources and tools for software developers to build and manage web applications, web services and websites.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Developers can use the framework to define the 'out-of-the-box' content management capabilities, user authentication features, and administrative tools.</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51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a:t>
            </a:r>
            <a:r>
              <a:rPr lang="en-IN" sz="3100"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dirty="0" smtClean="0">
                <a:latin typeface="Times New Roman" panose="02020603050405020304" pitchFamily="18" charset="0"/>
                <a:cs typeface="Times New Roman" panose="02020603050405020304" pitchFamily="18" charset="0"/>
              </a:rPr>
              <a:t>Why framework needed in web development?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63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latin typeface="Times New Roman" panose="02020603050405020304" pitchFamily="18" charset="0"/>
                <a:cs typeface="Times New Roman" panose="02020603050405020304" pitchFamily="18" charset="0"/>
              </a:rPr>
              <a:t>Web Development Framework </a:t>
            </a:r>
            <a:r>
              <a:rPr lang="en-IN" sz="3100"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555836"/>
          </a:xfrm>
        </p:spPr>
        <p:txBody>
          <a:bodyPr>
            <a:noAutofit/>
          </a:bodyPr>
          <a:lstStyle/>
          <a:p>
            <a:pPr algn="just"/>
            <a:r>
              <a:rPr lang="en-IN" sz="2600" dirty="0" smtClean="0">
                <a:latin typeface="Times New Roman" panose="02020603050405020304" pitchFamily="18" charset="0"/>
                <a:cs typeface="Times New Roman" panose="02020603050405020304" pitchFamily="18" charset="0"/>
              </a:rPr>
              <a:t>Why framework needed in web development?</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purpose of framework is to allow designers and developers to focus on building an unique feature for their web based projects rather than re-inventing by coding.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Framework is specially created to help you boost the performance and efficiency of your web app development task.</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Easy de-bugging, improved code efficiency, Easy code reusability, etc.</a:t>
            </a:r>
          </a:p>
        </p:txBody>
      </p:sp>
    </p:spTree>
    <p:extLst>
      <p:ext uri="{BB962C8B-B14F-4D97-AF65-F5344CB8AC3E}">
        <p14:creationId xmlns:p14="http://schemas.microsoft.com/office/powerpoint/2010/main" val="175457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1515</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2CSDE86 Application Development Frameworks (ADF)</vt:lpstr>
      <vt:lpstr>Disclaimer</vt:lpstr>
      <vt:lpstr>Introduction to Course- ADF</vt:lpstr>
      <vt:lpstr>Introduction to Course- ADF (contd…)</vt:lpstr>
      <vt:lpstr>Introduction to Course- ADF (contd…)</vt:lpstr>
      <vt:lpstr>Web Development Framework</vt:lpstr>
      <vt:lpstr>Web Development Framework (contd…)</vt:lpstr>
      <vt:lpstr>Web Development Framework (contd…)</vt:lpstr>
      <vt:lpstr>Web Development Framework (contd…)</vt:lpstr>
      <vt:lpstr>Web Development Framework (contd…)</vt:lpstr>
      <vt:lpstr>Web Development Framework- Django</vt:lpstr>
      <vt:lpstr>Web Development Framework- Django (contd…)</vt:lpstr>
      <vt:lpstr>Web Development Framework- Django (contd…)</vt:lpstr>
      <vt:lpstr>Web Development Framework- Django (contd…)</vt:lpstr>
      <vt:lpstr>Web Development Framework- Django (contd…)</vt:lpstr>
      <vt:lpstr>Web Development Framework- Django (contd…)</vt:lpstr>
      <vt:lpstr>Web Development Framework- Django (contd…)</vt:lpstr>
      <vt:lpstr>Web Development Framework- Django (contd…)</vt:lpstr>
      <vt:lpstr>Web Development Framework- Django (contd…)</vt:lpstr>
      <vt:lpstr>Web Development Framework- Django (contd…)</vt:lpstr>
      <vt:lpstr>Web Development Framework- Django (contd…)</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2CSDE86 ADF</dc:title>
  <dc:creator>Administrator</dc:creator>
  <cp:lastModifiedBy>Administrator</cp:lastModifiedBy>
  <cp:revision>71</cp:revision>
  <dcterms:created xsi:type="dcterms:W3CDTF">2021-07-26T03:57:35Z</dcterms:created>
  <dcterms:modified xsi:type="dcterms:W3CDTF">2021-07-26T04:36:39Z</dcterms:modified>
</cp:coreProperties>
</file>