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5" r:id="rId5"/>
    <p:sldId id="276" r:id="rId6"/>
    <p:sldId id="272" r:id="rId7"/>
    <p:sldId id="273" r:id="rId8"/>
    <p:sldId id="277" r:id="rId9"/>
    <p:sldId id="274" r:id="rId10"/>
    <p:sldId id="278" r:id="rId11"/>
    <p:sldId id="279" r:id="rId12"/>
    <p:sldId id="280" r:id="rId13"/>
    <p:sldId id="281" r:id="rId14"/>
    <p:sldId id="284" r:id="rId15"/>
    <p:sldId id="285" r:id="rId16"/>
    <p:sldId id="283" r:id="rId17"/>
    <p:sldId id="282" r:id="rId18"/>
    <p:sldId id="286" r:id="rId19"/>
    <p:sldId id="287" r:id="rId20"/>
    <p:sldId id="288" r:id="rId21"/>
    <p:sldId id="289" r:id="rId22"/>
    <p:sldId id="290" r:id="rId23"/>
    <p:sldId id="291" r:id="rId24"/>
    <p:sldId id="292" r:id="rId25"/>
    <p:sldId id="293" r:id="rId26"/>
    <p:sldId id="295" r:id="rId27"/>
    <p:sldId id="294" r:id="rId28"/>
    <p:sldId id="296" r:id="rId29"/>
    <p:sldId id="297" r:id="rId30"/>
    <p:sldId id="298" r:id="rId31"/>
    <p:sldId id="299" r:id="rId32"/>
    <p:sldId id="300" r:id="rId33"/>
    <p:sldId id="301" r:id="rId34"/>
    <p:sldId id="302" r:id="rId35"/>
    <p:sldId id="303" r:id="rId36"/>
    <p:sldId id="304" r:id="rId37"/>
    <p:sldId id="305" r:id="rId38"/>
    <p:sldId id="306" r:id="rId39"/>
    <p:sldId id="308" r:id="rId40"/>
    <p:sldId id="307" r:id="rId41"/>
    <p:sldId id="30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5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9C6CA1B-1D2F-493D-9E0F-2C7CF013AAF7}"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031181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C6CA1B-1D2F-493D-9E0F-2C7CF013AAF7}"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00117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C6CA1B-1D2F-493D-9E0F-2C7CF013AAF7}"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49077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C6CA1B-1D2F-493D-9E0F-2C7CF013AAF7}"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15999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6CA1B-1D2F-493D-9E0F-2C7CF013AAF7}"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328035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9C6CA1B-1D2F-493D-9E0F-2C7CF013AAF7}"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303461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9C6CA1B-1D2F-493D-9E0F-2C7CF013AAF7}" type="datetimeFigureOut">
              <a:rPr lang="en-IN" smtClean="0"/>
              <a:t>05-08-2021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2899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9C6CA1B-1D2F-493D-9E0F-2C7CF013AAF7}" type="datetimeFigureOut">
              <a:rPr lang="en-IN" smtClean="0"/>
              <a:t>05-08-2021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63382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6CA1B-1D2F-493D-9E0F-2C7CF013AAF7}" type="datetimeFigureOut">
              <a:rPr lang="en-IN" smtClean="0"/>
              <a:t>05-08-2021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75460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6CA1B-1D2F-493D-9E0F-2C7CF013AAF7}"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32986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6CA1B-1D2F-493D-9E0F-2C7CF013AAF7}"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02823-8E67-46E3-B130-3927351AF364}" type="slidenum">
              <a:rPr lang="en-IN" smtClean="0"/>
              <a:t>‹#›</a:t>
            </a:fld>
            <a:endParaRPr lang="en-IN"/>
          </a:p>
        </p:txBody>
      </p:sp>
    </p:spTree>
    <p:extLst>
      <p:ext uri="{BB962C8B-B14F-4D97-AF65-F5344CB8AC3E}">
        <p14:creationId xmlns:p14="http://schemas.microsoft.com/office/powerpoint/2010/main" val="1119536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6CA1B-1D2F-493D-9E0F-2C7CF013AAF7}" type="datetimeFigureOut">
              <a:rPr lang="en-IN" smtClean="0"/>
              <a:t>05-08-2021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02823-8E67-46E3-B130-3927351AF364}" type="slidenum">
              <a:rPr lang="en-IN" smtClean="0"/>
              <a:t>‹#›</a:t>
            </a:fld>
            <a:endParaRPr lang="en-IN"/>
          </a:p>
        </p:txBody>
      </p:sp>
    </p:spTree>
    <p:extLst>
      <p:ext uri="{BB962C8B-B14F-4D97-AF65-F5344CB8AC3E}">
        <p14:creationId xmlns:p14="http://schemas.microsoft.com/office/powerpoint/2010/main" val="2141674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latin typeface="Times New Roman" panose="02020603050405020304" pitchFamily="18" charset="0"/>
                <a:cs typeface="Times New Roman" panose="02020603050405020304" pitchFamily="18" charset="0"/>
              </a:rPr>
              <a:t>2CSDE86 Application Development Frameworks (ADF)</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pPr algn="r"/>
            <a:r>
              <a:rPr lang="en-IN" dirty="0" smtClean="0">
                <a:latin typeface="Times New Roman" panose="02020603050405020304" pitchFamily="18" charset="0"/>
                <a:cs typeface="Times New Roman" panose="02020603050405020304" pitchFamily="18" charset="0"/>
              </a:rPr>
              <a:t>Lecture-3</a:t>
            </a:r>
          </a:p>
          <a:p>
            <a:pPr algn="r"/>
            <a:r>
              <a:rPr lang="en-IN" dirty="0" smtClean="0">
                <a:latin typeface="Times New Roman" panose="02020603050405020304" pitchFamily="18" charset="0"/>
                <a:cs typeface="Times New Roman" panose="02020603050405020304" pitchFamily="18" charset="0"/>
              </a:rPr>
              <a:t>Django Project Structure</a:t>
            </a:r>
            <a:r>
              <a:rPr lang="en-IN" smtClean="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Django Apps Structure</a:t>
            </a:r>
            <a:endParaRPr lang="en-IN" dirty="0" smtClean="0">
              <a:latin typeface="Times New Roman" panose="02020603050405020304" pitchFamily="18" charset="0"/>
              <a:cs typeface="Times New Roman" panose="02020603050405020304" pitchFamily="18" charset="0"/>
            </a:endParaRPr>
          </a:p>
          <a:p>
            <a:pPr algn="r"/>
            <a:r>
              <a:rPr lang="en-IN" dirty="0" smtClean="0">
                <a:latin typeface="Times New Roman" panose="02020603050405020304" pitchFamily="18" charset="0"/>
                <a:cs typeface="Times New Roman" panose="02020603050405020304" pitchFamily="18" charset="0"/>
              </a:rPr>
              <a:t>7</a:t>
            </a:r>
            <a:r>
              <a:rPr lang="en-IN" baseline="30000" dirty="0" smtClean="0">
                <a:latin typeface="Times New Roman" panose="02020603050405020304" pitchFamily="18" charset="0"/>
                <a:cs typeface="Times New Roman" panose="02020603050405020304" pitchFamily="18" charset="0"/>
              </a:rPr>
              <a:t>th</a:t>
            </a:r>
            <a:r>
              <a:rPr lang="en-IN" dirty="0" smtClean="0">
                <a:latin typeface="Times New Roman" panose="02020603050405020304" pitchFamily="18" charset="0"/>
                <a:cs typeface="Times New Roman" panose="02020603050405020304" pitchFamily="18" charset="0"/>
              </a:rPr>
              <a:t> CSE</a:t>
            </a:r>
          </a:p>
          <a:p>
            <a:pPr algn="r"/>
            <a:r>
              <a:rPr lang="en-IN" dirty="0" smtClean="0">
                <a:latin typeface="Times New Roman" panose="02020603050405020304" pitchFamily="18" charset="0"/>
                <a:cs typeface="Times New Roman" panose="02020603050405020304" pitchFamily="18" charset="0"/>
              </a:rPr>
              <a:t>Daiwat Vyas &amp; Dvijesh Bhatt</a:t>
            </a:r>
          </a:p>
          <a:p>
            <a:pPr algn="r"/>
            <a:endParaRPr lang="en-IN" dirty="0" smtClean="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72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manage.py</a:t>
            </a:r>
          </a:p>
          <a:p>
            <a:pPr marL="0" indent="0" algn="just">
              <a:buNone/>
            </a:pPr>
            <a:endParaRPr lang="en-IN" sz="2600" b="1" dirty="0" smtClean="0">
              <a:latin typeface="Times New Roman" panose="02020603050405020304" pitchFamily="18" charset="0"/>
              <a:cs typeface="Times New Roman" panose="02020603050405020304" pitchFamily="18" charset="0"/>
            </a:endParaRPr>
          </a:p>
          <a:p>
            <a:pPr algn="just"/>
            <a:r>
              <a:rPr lang="en-IN" sz="2600" b="1" dirty="0" smtClean="0">
                <a:latin typeface="Times New Roman" panose="02020603050405020304" pitchFamily="18" charset="0"/>
                <a:cs typeface="Times New Roman" panose="02020603050405020304" pitchFamily="18" charset="0"/>
              </a:rPr>
              <a:t>Makemigration</a:t>
            </a:r>
            <a:r>
              <a:rPr lang="en-IN" sz="2600" b="1"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this is done to apply new migrations that have been carried out due to the changes in the database</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It is </a:t>
            </a:r>
            <a:r>
              <a:rPr lang="en-IN" sz="2600" dirty="0">
                <a:latin typeface="Times New Roman" panose="02020603050405020304" pitchFamily="18" charset="0"/>
                <a:cs typeface="Times New Roman" panose="02020603050405020304" pitchFamily="18" charset="0"/>
              </a:rPr>
              <a:t>the command for integrating your project with files or apps you have added in it. </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This </a:t>
            </a:r>
            <a:r>
              <a:rPr lang="en-IN" sz="2600" dirty="0">
                <a:latin typeface="Times New Roman" panose="02020603050405020304" pitchFamily="18" charset="0"/>
                <a:cs typeface="Times New Roman" panose="02020603050405020304" pitchFamily="18" charset="0"/>
              </a:rPr>
              <a:t>command will actually check for any new additions in your project and then add that to the same.</a:t>
            </a:r>
            <a:endParaRPr lang="en-IN"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596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_init_.py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This file remains empty and is present their only to tell that this particular </a:t>
            </a:r>
            <a:r>
              <a:rPr lang="en-IN" sz="2600" b="1" dirty="0">
                <a:latin typeface="Times New Roman" panose="02020603050405020304" pitchFamily="18" charset="0"/>
                <a:cs typeface="Times New Roman" panose="02020603050405020304" pitchFamily="18" charset="0"/>
              </a:rPr>
              <a:t>directory</a:t>
            </a:r>
            <a:r>
              <a:rPr lang="en-IN" sz="2600" dirty="0">
                <a:latin typeface="Times New Roman" panose="02020603050405020304" pitchFamily="18" charset="0"/>
                <a:cs typeface="Times New Roman" panose="02020603050405020304" pitchFamily="18" charset="0"/>
              </a:rPr>
              <a:t>(in this case </a:t>
            </a:r>
            <a:r>
              <a:rPr lang="en-IN" sz="2600" dirty="0" err="1">
                <a:latin typeface="Times New Roman" panose="02020603050405020304" pitchFamily="18" charset="0"/>
                <a:cs typeface="Times New Roman" panose="02020603050405020304" pitchFamily="18" charset="0"/>
              </a:rPr>
              <a:t>django_project</a:t>
            </a:r>
            <a:r>
              <a:rPr lang="en-IN" sz="2600" dirty="0">
                <a:latin typeface="Times New Roman" panose="02020603050405020304" pitchFamily="18" charset="0"/>
                <a:cs typeface="Times New Roman" panose="02020603050405020304" pitchFamily="18" charset="0"/>
              </a:rPr>
              <a:t>) is a </a:t>
            </a:r>
            <a:r>
              <a:rPr lang="en-IN" sz="2600" b="1" dirty="0">
                <a:latin typeface="Times New Roman" panose="02020603050405020304" pitchFamily="18" charset="0"/>
                <a:cs typeface="Times New Roman" panose="02020603050405020304" pitchFamily="18" charset="0"/>
              </a:rPr>
              <a:t>package</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algn="just"/>
            <a:r>
              <a:rPr lang="en-IN" sz="2600" b="1" dirty="0">
                <a:solidFill>
                  <a:srgbClr val="FF0000"/>
                </a:solidFill>
                <a:latin typeface="Times New Roman" panose="02020603050405020304" pitchFamily="18" charset="0"/>
                <a:cs typeface="Times New Roman" panose="02020603050405020304" pitchFamily="18" charset="0"/>
              </a:rPr>
              <a:t>There is no need to make any changes to the file.</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function of this file is to tell the Python interpreter that this directory is a package and involvement of this __init.py_ file in it makes it a python project.</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3886" y="1788779"/>
            <a:ext cx="11261035" cy="4860637"/>
          </a:xfrm>
          <a:prstGeom prst="rect">
            <a:avLst/>
          </a:prstGeom>
        </p:spPr>
      </p:pic>
    </p:spTree>
    <p:extLst>
      <p:ext uri="{BB962C8B-B14F-4D97-AF65-F5344CB8AC3E}">
        <p14:creationId xmlns:p14="http://schemas.microsoft.com/office/powerpoint/2010/main" val="397873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_init_.py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This file remains empty and is present their only to tell that this particular </a:t>
            </a:r>
            <a:r>
              <a:rPr lang="en-IN" sz="2600" b="1" dirty="0">
                <a:latin typeface="Times New Roman" panose="02020603050405020304" pitchFamily="18" charset="0"/>
                <a:cs typeface="Times New Roman" panose="02020603050405020304" pitchFamily="18" charset="0"/>
              </a:rPr>
              <a:t>directory</a:t>
            </a:r>
            <a:r>
              <a:rPr lang="en-IN" sz="2600" dirty="0">
                <a:latin typeface="Times New Roman" panose="02020603050405020304" pitchFamily="18" charset="0"/>
                <a:cs typeface="Times New Roman" panose="02020603050405020304" pitchFamily="18" charset="0"/>
              </a:rPr>
              <a:t>(in this case </a:t>
            </a:r>
            <a:r>
              <a:rPr lang="en-IN" sz="2600" dirty="0" err="1">
                <a:latin typeface="Times New Roman" panose="02020603050405020304" pitchFamily="18" charset="0"/>
                <a:cs typeface="Times New Roman" panose="02020603050405020304" pitchFamily="18" charset="0"/>
              </a:rPr>
              <a:t>django_project</a:t>
            </a:r>
            <a:r>
              <a:rPr lang="en-IN" sz="2600" dirty="0">
                <a:latin typeface="Times New Roman" panose="02020603050405020304" pitchFamily="18" charset="0"/>
                <a:cs typeface="Times New Roman" panose="02020603050405020304" pitchFamily="18" charset="0"/>
              </a:rPr>
              <a:t>) is a </a:t>
            </a:r>
            <a:r>
              <a:rPr lang="en-IN" sz="2600" b="1" dirty="0">
                <a:latin typeface="Times New Roman" panose="02020603050405020304" pitchFamily="18" charset="0"/>
                <a:cs typeface="Times New Roman" panose="02020603050405020304" pitchFamily="18" charset="0"/>
              </a:rPr>
              <a:t>package</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algn="just"/>
            <a:r>
              <a:rPr lang="en-IN" sz="2600" b="1" dirty="0">
                <a:solidFill>
                  <a:srgbClr val="FF0000"/>
                </a:solidFill>
                <a:latin typeface="Times New Roman" panose="02020603050405020304" pitchFamily="18" charset="0"/>
                <a:cs typeface="Times New Roman" panose="02020603050405020304" pitchFamily="18" charset="0"/>
              </a:rPr>
              <a:t>There is no need to make any changes to the file.</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function of this file is to tell the Python interpreter that this directory is a package and involvement of this __init.py_ file in it makes it a python project.</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52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r>
              <a:rPr lang="en-IN" sz="2600" b="1" dirty="0">
                <a:latin typeface="Times New Roman" panose="02020603050405020304" pitchFamily="18" charset="0"/>
                <a:cs typeface="Times New Roman" panose="02020603050405020304" pitchFamily="18" charset="0"/>
              </a:rPr>
              <a:t>wsgi.py</a:t>
            </a:r>
          </a:p>
        </p:txBody>
      </p:sp>
      <p:pic>
        <p:nvPicPr>
          <p:cNvPr id="5" name="Picture 4"/>
          <p:cNvPicPr>
            <a:picLocks noChangeAspect="1"/>
          </p:cNvPicPr>
          <p:nvPr/>
        </p:nvPicPr>
        <p:blipFill>
          <a:blip r:embed="rId2"/>
          <a:stretch>
            <a:fillRect/>
          </a:stretch>
        </p:blipFill>
        <p:spPr>
          <a:xfrm>
            <a:off x="742122" y="1694463"/>
            <a:ext cx="8813107" cy="4954953"/>
          </a:xfrm>
          <a:prstGeom prst="rect">
            <a:avLst/>
          </a:prstGeom>
        </p:spPr>
      </p:pic>
    </p:spTree>
    <p:extLst>
      <p:ext uri="{BB962C8B-B14F-4D97-AF65-F5344CB8AC3E}">
        <p14:creationId xmlns:p14="http://schemas.microsoft.com/office/powerpoint/2010/main" val="2536597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wsgi.py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This file mainly concerns with the </a:t>
            </a:r>
            <a:r>
              <a:rPr lang="en-IN" sz="2600" b="1" dirty="0">
                <a:latin typeface="Times New Roman" panose="02020603050405020304" pitchFamily="18" charset="0"/>
                <a:cs typeface="Times New Roman" panose="02020603050405020304" pitchFamily="18" charset="0"/>
              </a:rPr>
              <a:t>WSGI server</a:t>
            </a:r>
            <a:r>
              <a:rPr lang="en-IN" sz="2600" dirty="0">
                <a:latin typeface="Times New Roman" panose="02020603050405020304" pitchFamily="18" charset="0"/>
                <a:cs typeface="Times New Roman" panose="02020603050405020304" pitchFamily="18" charset="0"/>
              </a:rPr>
              <a:t> and is used for deploying </a:t>
            </a:r>
            <a:r>
              <a:rPr lang="en-IN" sz="2600" dirty="0" smtClean="0">
                <a:latin typeface="Times New Roman" panose="02020603050405020304" pitchFamily="18" charset="0"/>
                <a:cs typeface="Times New Roman" panose="02020603050405020304" pitchFamily="18" charset="0"/>
              </a:rPr>
              <a:t>your </a:t>
            </a:r>
            <a:r>
              <a:rPr lang="en-IN" sz="2600" dirty="0">
                <a:latin typeface="Times New Roman" panose="02020603050405020304" pitchFamily="18" charset="0"/>
                <a:cs typeface="Times New Roman" panose="02020603050405020304" pitchFamily="18" charset="0"/>
              </a:rPr>
              <a:t>applications on to servers like Apache etc</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algn="just"/>
            <a:r>
              <a:rPr lang="en-IN" sz="2600" b="1" dirty="0">
                <a:latin typeface="Times New Roman" panose="02020603050405020304" pitchFamily="18" charset="0"/>
                <a:cs typeface="Times New Roman" panose="02020603050405020304" pitchFamily="18" charset="0"/>
              </a:rPr>
              <a:t>WSGI, short for Web Server Gateway Interface</a:t>
            </a:r>
            <a:r>
              <a:rPr lang="en-IN" sz="2600" dirty="0">
                <a:latin typeface="Times New Roman" panose="02020603050405020304" pitchFamily="18" charset="0"/>
                <a:cs typeface="Times New Roman" panose="02020603050405020304" pitchFamily="18" charset="0"/>
              </a:rPr>
              <a:t> can be thought of as a specification that describes how the servers interact with web applications</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algn="just"/>
            <a:r>
              <a:rPr lang="en-IN" sz="2600" b="1" dirty="0">
                <a:solidFill>
                  <a:srgbClr val="FF0000"/>
                </a:solidFill>
                <a:latin typeface="Times New Roman" panose="02020603050405020304" pitchFamily="18" charset="0"/>
                <a:cs typeface="Times New Roman" panose="02020603050405020304" pitchFamily="18" charset="0"/>
              </a:rPr>
              <a:t>There is no need to make any changes to the file.</a:t>
            </a: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78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wsgi.py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Django is based on python which uses WSGI server for web development. </a:t>
            </a:r>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This </a:t>
            </a:r>
            <a:r>
              <a:rPr lang="en-IN" sz="2600" dirty="0">
                <a:latin typeface="Times New Roman" panose="02020603050405020304" pitchFamily="18" charset="0"/>
                <a:cs typeface="Times New Roman" panose="02020603050405020304" pitchFamily="18" charset="0"/>
              </a:rPr>
              <a:t>file is mainly concerned with that and we will not be using this file much.</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err="1" smtClean="0">
                <a:latin typeface="Times New Roman" panose="02020603050405020304" pitchFamily="18" charset="0"/>
                <a:cs typeface="Times New Roman" panose="02020603050405020304" pitchFamily="18" charset="0"/>
              </a:rPr>
              <a:t>wsgi</a:t>
            </a: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is still important though if you want to deploy the applications on Apache servers or any other server because Django is still backend and you will need its support with different servers.</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But </a:t>
            </a:r>
            <a:r>
              <a:rPr lang="en-IN" sz="2600" dirty="0">
                <a:latin typeface="Times New Roman" panose="02020603050405020304" pitchFamily="18" charset="0"/>
                <a:cs typeface="Times New Roman" panose="02020603050405020304" pitchFamily="18" charset="0"/>
              </a:rPr>
              <a:t>you need not to worry because for every server there is a Django middleware out there which solves all the connectivity and integration issues and you just have to import that middleware for your server, it’s very simple.</a:t>
            </a: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133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r>
              <a:rPr lang="en-IN" sz="2600" b="1" dirty="0" smtClean="0">
                <a:latin typeface="Times New Roman" panose="02020603050405020304" pitchFamily="18" charset="0"/>
                <a:cs typeface="Times New Roman" panose="02020603050405020304" pitchFamily="18" charset="0"/>
              </a:rPr>
              <a:t>asgi.py</a:t>
            </a:r>
          </a:p>
          <a:p>
            <a:endParaRPr lang="en-IN" sz="2600" b="1"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89111" y="1598532"/>
            <a:ext cx="10270437" cy="5050884"/>
          </a:xfrm>
          <a:prstGeom prst="rect">
            <a:avLst/>
          </a:prstGeom>
        </p:spPr>
      </p:pic>
    </p:spTree>
    <p:extLst>
      <p:ext uri="{BB962C8B-B14F-4D97-AF65-F5344CB8AC3E}">
        <p14:creationId xmlns:p14="http://schemas.microsoft.com/office/powerpoint/2010/main" val="2640025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lnSpcReduction="10000"/>
          </a:bodyPr>
          <a:lstStyle/>
          <a:p>
            <a:pPr algn="just"/>
            <a:r>
              <a:rPr lang="en-IN" sz="2600" b="1" dirty="0" smtClean="0">
                <a:latin typeface="Times New Roman" panose="02020603050405020304" pitchFamily="18" charset="0"/>
                <a:cs typeface="Times New Roman" panose="02020603050405020304" pitchFamily="18" charset="0"/>
              </a:rPr>
              <a:t>asgi.py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In the newer versions of Django, you will also find a file named as </a:t>
            </a:r>
            <a:r>
              <a:rPr lang="en-IN" sz="2600" b="1" dirty="0">
                <a:latin typeface="Times New Roman" panose="02020603050405020304" pitchFamily="18" charset="0"/>
                <a:cs typeface="Times New Roman" panose="02020603050405020304" pitchFamily="18" charset="0"/>
              </a:rPr>
              <a:t>asgi.py</a:t>
            </a:r>
            <a:r>
              <a:rPr lang="en-IN" sz="2600" dirty="0">
                <a:latin typeface="Times New Roman" panose="02020603050405020304" pitchFamily="18" charset="0"/>
                <a:cs typeface="Times New Roman" panose="02020603050405020304" pitchFamily="18" charset="0"/>
              </a:rPr>
              <a:t> apart from </a:t>
            </a:r>
            <a:r>
              <a:rPr lang="en-IN" sz="2600" b="1" dirty="0">
                <a:latin typeface="Times New Roman" panose="02020603050405020304" pitchFamily="18" charset="0"/>
                <a:cs typeface="Times New Roman" panose="02020603050405020304" pitchFamily="18" charset="0"/>
              </a:rPr>
              <a:t>wsgi.py</a:t>
            </a: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ASGI</a:t>
            </a:r>
            <a:r>
              <a:rPr lang="en-IN" sz="2600" dirty="0">
                <a:latin typeface="Times New Roman" panose="02020603050405020304" pitchFamily="18" charset="0"/>
                <a:cs typeface="Times New Roman" panose="02020603050405020304" pitchFamily="18" charset="0"/>
              </a:rPr>
              <a:t> can be considered as a succeeder interface to the </a:t>
            </a:r>
            <a:r>
              <a:rPr lang="en-IN" sz="2600" b="1" dirty="0">
                <a:latin typeface="Times New Roman" panose="02020603050405020304" pitchFamily="18" charset="0"/>
                <a:cs typeface="Times New Roman" panose="02020603050405020304" pitchFamily="18" charset="0"/>
              </a:rPr>
              <a:t>WSGI</a:t>
            </a:r>
            <a:r>
              <a:rPr lang="en-IN" sz="2600" dirty="0">
                <a:latin typeface="Times New Roman" panose="02020603050405020304" pitchFamily="18" charset="0"/>
                <a:cs typeface="Times New Roman" panose="02020603050405020304" pitchFamily="18" charset="0"/>
              </a:rPr>
              <a:t>.</a:t>
            </a:r>
          </a:p>
          <a:p>
            <a:pPr algn="just"/>
            <a:endParaRPr lang="en-IN" sz="2600" b="1" dirty="0" smtClean="0">
              <a:latin typeface="Times New Roman" panose="02020603050405020304" pitchFamily="18" charset="0"/>
              <a:cs typeface="Times New Roman" panose="02020603050405020304" pitchFamily="18" charset="0"/>
            </a:endParaRPr>
          </a:p>
          <a:p>
            <a:pPr algn="just"/>
            <a:r>
              <a:rPr lang="en-IN" sz="2600" b="1" dirty="0" smtClean="0">
                <a:latin typeface="Times New Roman" panose="02020603050405020304" pitchFamily="18" charset="0"/>
                <a:cs typeface="Times New Roman" panose="02020603050405020304" pitchFamily="18" charset="0"/>
              </a:rPr>
              <a:t>ASGI</a:t>
            </a:r>
            <a:r>
              <a:rPr lang="en-IN" sz="2600" b="1" dirty="0">
                <a:latin typeface="Times New Roman" panose="02020603050405020304" pitchFamily="18" charset="0"/>
                <a:cs typeface="Times New Roman" panose="02020603050405020304" pitchFamily="18" charset="0"/>
              </a:rPr>
              <a:t>, short for Asynchronous Server Gateway interface</a:t>
            </a:r>
            <a:r>
              <a:rPr lang="en-IN" sz="2600" dirty="0">
                <a:latin typeface="Times New Roman" panose="02020603050405020304" pitchFamily="18" charset="0"/>
                <a:cs typeface="Times New Roman" panose="02020603050405020304" pitchFamily="18" charset="0"/>
              </a:rPr>
              <a:t> also has the work similar to WSGI but this is better than the previous one as it gives better freedom in Django development. </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That’s </a:t>
            </a:r>
            <a:r>
              <a:rPr lang="en-IN" sz="2600" dirty="0">
                <a:latin typeface="Times New Roman" panose="02020603050405020304" pitchFamily="18" charset="0"/>
                <a:cs typeface="Times New Roman" panose="02020603050405020304" pitchFamily="18" charset="0"/>
              </a:rPr>
              <a:t>why WSGI is now being increasingly replaced by </a:t>
            </a:r>
            <a:r>
              <a:rPr lang="en-IN" sz="2600" b="1" dirty="0">
                <a:latin typeface="Times New Roman" panose="02020603050405020304" pitchFamily="18" charset="0"/>
                <a:cs typeface="Times New Roman" panose="02020603050405020304" pitchFamily="18" charset="0"/>
              </a:rPr>
              <a:t>ASGI</a:t>
            </a:r>
            <a:r>
              <a:rPr lang="en-IN" sz="2600" b="1" dirty="0" smtClean="0">
                <a:latin typeface="Times New Roman" panose="02020603050405020304" pitchFamily="18" charset="0"/>
                <a:cs typeface="Times New Roman" panose="02020603050405020304" pitchFamily="18" charset="0"/>
              </a:rPr>
              <a:t>.</a:t>
            </a:r>
          </a:p>
          <a:p>
            <a:pPr algn="just"/>
            <a:endParaRPr lang="en-IN" sz="2600" b="1" dirty="0" smtClean="0">
              <a:solidFill>
                <a:srgbClr val="FF0000"/>
              </a:solidFill>
              <a:latin typeface="Times New Roman" panose="02020603050405020304" pitchFamily="18" charset="0"/>
              <a:cs typeface="Times New Roman" panose="02020603050405020304" pitchFamily="18" charset="0"/>
            </a:endParaRPr>
          </a:p>
          <a:p>
            <a:pPr algn="just"/>
            <a:r>
              <a:rPr lang="en-IN" sz="2600" b="1" dirty="0" smtClean="0">
                <a:solidFill>
                  <a:srgbClr val="FF0000"/>
                </a:solidFill>
                <a:latin typeface="Times New Roman" panose="02020603050405020304" pitchFamily="18" charset="0"/>
                <a:cs typeface="Times New Roman" panose="02020603050405020304" pitchFamily="18" charset="0"/>
              </a:rPr>
              <a:t>There </a:t>
            </a:r>
            <a:r>
              <a:rPr lang="en-IN" sz="2600" b="1" dirty="0">
                <a:solidFill>
                  <a:srgbClr val="FF0000"/>
                </a:solidFill>
                <a:latin typeface="Times New Roman" panose="02020603050405020304" pitchFamily="18" charset="0"/>
                <a:cs typeface="Times New Roman" panose="02020603050405020304" pitchFamily="18" charset="0"/>
              </a:rPr>
              <a:t>is no need to make any changes to the file.</a:t>
            </a: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102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settings.py</a:t>
            </a:r>
          </a:p>
          <a:p>
            <a:pPr algn="just"/>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2122" y="1651351"/>
            <a:ext cx="10535478" cy="5006877"/>
          </a:xfrm>
          <a:prstGeom prst="rect">
            <a:avLst/>
          </a:prstGeom>
        </p:spPr>
      </p:pic>
    </p:spTree>
    <p:extLst>
      <p:ext uri="{BB962C8B-B14F-4D97-AF65-F5344CB8AC3E}">
        <p14:creationId xmlns:p14="http://schemas.microsoft.com/office/powerpoint/2010/main" val="2074207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lnSpcReduction="10000"/>
          </a:bodyPr>
          <a:lstStyle/>
          <a:p>
            <a:pPr algn="just"/>
            <a:r>
              <a:rPr lang="en-IN" sz="2600" b="1" dirty="0" smtClean="0">
                <a:latin typeface="Times New Roman" panose="02020603050405020304" pitchFamily="18" charset="0"/>
                <a:cs typeface="Times New Roman" panose="02020603050405020304" pitchFamily="18" charset="0"/>
              </a:rPr>
              <a:t>settings.py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The settings.py is the main file where we will be adding all our applications and middleware applications. </a:t>
            </a:r>
            <a:endParaRPr lang="en-IN" sz="2600" dirty="0" smtClean="0">
              <a:latin typeface="Times New Roman" panose="02020603050405020304" pitchFamily="18" charset="0"/>
              <a:cs typeface="Times New Roman" panose="02020603050405020304" pitchFamily="18" charset="0"/>
            </a:endParaRP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As </a:t>
            </a:r>
            <a:r>
              <a:rPr lang="en-IN" sz="2600" dirty="0">
                <a:latin typeface="Times New Roman" panose="02020603050405020304" pitchFamily="18" charset="0"/>
                <a:cs typeface="Times New Roman" panose="02020603050405020304" pitchFamily="18" charset="0"/>
              </a:rPr>
              <a:t>the name suggests this is the main settings file of the Django project. </a:t>
            </a:r>
            <a:endParaRPr lang="en-IN" sz="2600" dirty="0" smtClean="0">
              <a:latin typeface="Times New Roman" panose="02020603050405020304" pitchFamily="18" charset="0"/>
              <a:cs typeface="Times New Roman" panose="02020603050405020304" pitchFamily="18" charset="0"/>
            </a:endParaRP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This </a:t>
            </a:r>
            <a:r>
              <a:rPr lang="en-IN" sz="2600" dirty="0">
                <a:latin typeface="Times New Roman" panose="02020603050405020304" pitchFamily="18" charset="0"/>
                <a:cs typeface="Times New Roman" panose="02020603050405020304" pitchFamily="18" charset="0"/>
              </a:rPr>
              <a:t>file contains the installed applications and middleware information which are installed on this Django project.</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Every </a:t>
            </a:r>
            <a:r>
              <a:rPr lang="en-IN" sz="2600" dirty="0">
                <a:latin typeface="Times New Roman" panose="02020603050405020304" pitchFamily="18" charset="0"/>
                <a:cs typeface="Times New Roman" panose="02020603050405020304" pitchFamily="18" charset="0"/>
              </a:rPr>
              <a:t>time you install a new app or custom application you will be adding that in this file.</a:t>
            </a: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11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dirty="0" smtClean="0">
                <a:solidFill>
                  <a:srgbClr val="00B0F0"/>
                </a:solidFill>
                <a:latin typeface="Times New Roman" panose="02020603050405020304" pitchFamily="18" charset="0"/>
                <a:cs typeface="Times New Roman" panose="02020603050405020304" pitchFamily="18" charset="0"/>
              </a:rPr>
              <a:t>Disclaimer</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dirty="0" smtClean="0">
                <a:solidFill>
                  <a:srgbClr val="FF0000"/>
                </a:solidFill>
                <a:latin typeface="Times New Roman" panose="02020603050405020304" pitchFamily="18" charset="0"/>
                <a:cs typeface="Times New Roman" panose="02020603050405020304" pitchFamily="18" charset="0"/>
              </a:rPr>
              <a:t>Some of the content in the ppt is taken from various online sources and reference books and after referring it was considered for including it in the ppt slides.</a:t>
            </a:r>
          </a:p>
          <a:p>
            <a:pPr algn="just"/>
            <a:endParaRPr lang="en-IN" sz="2600" dirty="0">
              <a:solidFill>
                <a:srgbClr val="FF0000"/>
              </a:solidFill>
              <a:latin typeface="Times New Roman" panose="02020603050405020304" pitchFamily="18" charset="0"/>
              <a:cs typeface="Times New Roman" panose="02020603050405020304" pitchFamily="18" charset="0"/>
            </a:endParaRPr>
          </a:p>
          <a:p>
            <a:pPr algn="just"/>
            <a:endParaRPr lang="en-IN" sz="2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93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settings.py</a:t>
            </a: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4885" y="1714132"/>
            <a:ext cx="8958055" cy="4935284"/>
          </a:xfrm>
          <a:prstGeom prst="rect">
            <a:avLst/>
          </a:prstGeom>
        </p:spPr>
      </p:pic>
    </p:spTree>
    <p:extLst>
      <p:ext uri="{BB962C8B-B14F-4D97-AF65-F5344CB8AC3E}">
        <p14:creationId xmlns:p14="http://schemas.microsoft.com/office/powerpoint/2010/main" val="224124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settings.py</a:t>
            </a: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You </a:t>
            </a:r>
            <a:r>
              <a:rPr lang="en-IN" sz="2600" dirty="0">
                <a:latin typeface="Times New Roman" panose="02020603050405020304" pitchFamily="18" charset="0"/>
                <a:cs typeface="Times New Roman" panose="02020603050405020304" pitchFamily="18" charset="0"/>
              </a:rPr>
              <a:t>can see that there are some pre-installed applications. </a:t>
            </a:r>
            <a:r>
              <a:rPr lang="en-IN" sz="2600" dirty="0" smtClean="0">
                <a:latin typeface="Times New Roman" panose="02020603050405020304" pitchFamily="18" charset="0"/>
                <a:cs typeface="Times New Roman" panose="02020603050405020304" pitchFamily="18" charset="0"/>
              </a:rPr>
              <a:t>(Refer image in previous slide to this slide)</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These </a:t>
            </a:r>
            <a:r>
              <a:rPr lang="en-IN" sz="2600" dirty="0">
                <a:latin typeface="Times New Roman" panose="02020603050405020304" pitchFamily="18" charset="0"/>
                <a:cs typeface="Times New Roman" panose="02020603050405020304" pitchFamily="18" charset="0"/>
              </a:rPr>
              <a:t>applications are by default there to provide all the basic functionality you will ever need for your website like Django admin app</a:t>
            </a:r>
            <a:endParaRPr lang="en-IN" sz="2600" dirty="0" smtClean="0">
              <a:latin typeface="Times New Roman" panose="02020603050405020304" pitchFamily="18" charset="0"/>
              <a:cs typeface="Times New Roman" panose="02020603050405020304" pitchFamily="18" charset="0"/>
            </a:endParaRP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32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urls.py</a:t>
            </a: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87895" y="1755697"/>
            <a:ext cx="8704193" cy="4893719"/>
          </a:xfrm>
          <a:prstGeom prst="rect">
            <a:avLst/>
          </a:prstGeom>
        </p:spPr>
      </p:pic>
    </p:spTree>
    <p:extLst>
      <p:ext uri="{BB962C8B-B14F-4D97-AF65-F5344CB8AC3E}">
        <p14:creationId xmlns:p14="http://schemas.microsoft.com/office/powerpoint/2010/main" val="4068313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urls.py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urls.py file contains the project level URL information. </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URL </a:t>
            </a:r>
            <a:r>
              <a:rPr lang="en-IN" sz="2600" dirty="0">
                <a:latin typeface="Times New Roman" panose="02020603050405020304" pitchFamily="18" charset="0"/>
                <a:cs typeface="Times New Roman" panose="02020603050405020304" pitchFamily="18" charset="0"/>
              </a:rPr>
              <a:t>is universal resource locator and it provides you with the address of the resource (images, webpages, web-applications) and other resources for your website.</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main purpose of this file is to connect the web-apps with the project. Anything you will be typing in the URL bar will be processed by this urls.py file. Then, it will correspond your request to the designated app you connected to it</a:t>
            </a: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013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lnSpcReduction="10000"/>
          </a:bodyPr>
          <a:lstStyle/>
          <a:p>
            <a:pPr algn="just"/>
            <a:r>
              <a:rPr lang="en-IN" sz="2600" b="1" dirty="0" smtClean="0">
                <a:latin typeface="Times New Roman" panose="02020603050405020304" pitchFamily="18" charset="0"/>
                <a:cs typeface="Times New Roman" panose="02020603050405020304" pitchFamily="18" charset="0"/>
              </a:rPr>
              <a:t>urls.py</a:t>
            </a:r>
          </a:p>
          <a:p>
            <a:pPr algn="just"/>
            <a:endParaRPr lang="en-IN" sz="2600" b="1" dirty="0">
              <a:latin typeface="Times New Roman" panose="02020603050405020304" pitchFamily="18" charset="0"/>
              <a:cs typeface="Times New Roman" panose="02020603050405020304" pitchFamily="18" charset="0"/>
            </a:endParaRPr>
          </a:p>
          <a:p>
            <a:pPr algn="just"/>
            <a:endParaRPr lang="en-IN" sz="2600" b="1" dirty="0" smtClean="0">
              <a:latin typeface="Times New Roman" panose="02020603050405020304" pitchFamily="18" charset="0"/>
              <a:cs typeface="Times New Roman" panose="02020603050405020304" pitchFamily="18" charset="0"/>
            </a:endParaRP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Here </a:t>
            </a:r>
            <a:r>
              <a:rPr lang="en-IN" sz="2600" dirty="0">
                <a:latin typeface="Times New Roman" panose="02020603050405020304" pitchFamily="18" charset="0"/>
                <a:cs typeface="Times New Roman" panose="02020603050405020304" pitchFamily="18" charset="0"/>
              </a:rPr>
              <a:t>this file by default adds one URL to the admin app. The path () takes two arguments.</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1st </a:t>
            </a:r>
            <a:r>
              <a:rPr lang="en-IN" sz="2600" dirty="0">
                <a:latin typeface="Times New Roman" panose="02020603050405020304" pitchFamily="18" charset="0"/>
                <a:cs typeface="Times New Roman" panose="02020603050405020304" pitchFamily="18" charset="0"/>
              </a:rPr>
              <a:t>is the URL to be searched in the URL bar on the local server and 2nd is the file you want to run when that URL request is matched, the admin is the pre-made application and the file is URL’s file of that app. </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This </a:t>
            </a:r>
            <a:r>
              <a:rPr lang="en-IN" sz="2600" dirty="0">
                <a:latin typeface="Times New Roman" panose="02020603050405020304" pitchFamily="18" charset="0"/>
                <a:cs typeface="Times New Roman" panose="02020603050405020304" pitchFamily="18" charset="0"/>
              </a:rPr>
              <a:t>file is the map of your Django project.</a:t>
            </a: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653" y="1040709"/>
            <a:ext cx="4267200" cy="1543050"/>
          </a:xfrm>
          <a:prstGeom prst="rect">
            <a:avLst/>
          </a:prstGeom>
        </p:spPr>
      </p:pic>
    </p:spTree>
    <p:extLst>
      <p:ext uri="{BB962C8B-B14F-4D97-AF65-F5344CB8AC3E}">
        <p14:creationId xmlns:p14="http://schemas.microsoft.com/office/powerpoint/2010/main" val="461478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urls.py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It is </a:t>
            </a:r>
            <a:r>
              <a:rPr lang="en-IN" sz="2600" dirty="0">
                <a:latin typeface="Times New Roman" panose="02020603050405020304" pitchFamily="18" charset="0"/>
                <a:cs typeface="Times New Roman" panose="02020603050405020304" pitchFamily="18" charset="0"/>
              </a:rPr>
              <a:t>used to provide the addresses of the resources (like image, website, </a:t>
            </a:r>
            <a:r>
              <a:rPr lang="en-IN" sz="2600" dirty="0" err="1">
                <a:latin typeface="Times New Roman" panose="02020603050405020304" pitchFamily="18" charset="0"/>
                <a:cs typeface="Times New Roman" panose="02020603050405020304" pitchFamily="18" charset="0"/>
              </a:rPr>
              <a:t>etc</a:t>
            </a:r>
            <a:r>
              <a:rPr lang="en-IN" sz="2600" dirty="0">
                <a:latin typeface="Times New Roman" panose="02020603050405020304" pitchFamily="18" charset="0"/>
                <a:cs typeface="Times New Roman" panose="02020603050405020304" pitchFamily="18" charset="0"/>
              </a:rPr>
              <a:t>) that are present there on the internet.</a:t>
            </a:r>
            <a:endParaRPr lang="en-IN" sz="2600" dirty="0" smtClean="0">
              <a:latin typeface="Times New Roman" panose="02020603050405020304" pitchFamily="18" charset="0"/>
              <a:cs typeface="Times New Roman" panose="02020603050405020304" pitchFamily="18" charset="0"/>
            </a:endParaRP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821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07821" y="1190143"/>
            <a:ext cx="9554980" cy="5264150"/>
          </a:xfrm>
          <a:prstGeom prst="rect">
            <a:avLst/>
          </a:prstGeom>
        </p:spPr>
      </p:pic>
    </p:spTree>
    <p:extLst>
      <p:ext uri="{BB962C8B-B14F-4D97-AF65-F5344CB8AC3E}">
        <p14:creationId xmlns:p14="http://schemas.microsoft.com/office/powerpoint/2010/main" val="75809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dirty="0">
                <a:latin typeface="Times New Roman" panose="02020603050405020304" pitchFamily="18" charset="0"/>
                <a:cs typeface="Times New Roman" panose="02020603050405020304" pitchFamily="18" charset="0"/>
              </a:rPr>
              <a:t>Django uses the concept of Projects and apps for managing the codes and presents them in a readable format. </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A </a:t>
            </a:r>
            <a:r>
              <a:rPr lang="en-IN" sz="2600" dirty="0">
                <a:latin typeface="Times New Roman" panose="02020603050405020304" pitchFamily="18" charset="0"/>
                <a:cs typeface="Times New Roman" panose="02020603050405020304" pitchFamily="18" charset="0"/>
              </a:rPr>
              <a:t>Django project contains one or more apps within it, which performs the work simultaneously to provide a smooth flow of the web application. </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For </a:t>
            </a:r>
            <a:r>
              <a:rPr lang="en-IN" sz="2600" dirty="0">
                <a:latin typeface="Times New Roman" panose="02020603050405020304" pitchFamily="18" charset="0"/>
                <a:cs typeface="Times New Roman" panose="02020603050405020304" pitchFamily="18" charset="0"/>
              </a:rPr>
              <a:t>example, a real-world Django e-commerce site will have one app for user authentication, another app for payments, and a third app for item listing details: each will focus on a single functionality.</a:t>
            </a: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338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a:latin typeface="Times New Roman" panose="02020603050405020304" pitchFamily="18" charset="0"/>
                <a:cs typeface="Times New Roman" panose="02020603050405020304" pitchFamily="18" charset="0"/>
              </a:rPr>
              <a:t>_init_.</a:t>
            </a:r>
            <a:r>
              <a:rPr lang="en-IN" sz="2600" b="1" dirty="0" smtClean="0">
                <a:latin typeface="Times New Roman" panose="02020603050405020304" pitchFamily="18" charset="0"/>
                <a:cs typeface="Times New Roman" panose="02020603050405020304" pitchFamily="18" charset="0"/>
              </a:rPr>
              <a:t>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This file has the same functionality just as in the _init_.py file in the Django project structure. </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It </a:t>
            </a:r>
            <a:r>
              <a:rPr lang="en-IN" sz="2600" dirty="0">
                <a:latin typeface="Times New Roman" panose="02020603050405020304" pitchFamily="18" charset="0"/>
                <a:cs typeface="Times New Roman" panose="02020603050405020304" pitchFamily="18" charset="0"/>
              </a:rPr>
              <a:t>remains empty and is present just to indicate that the specific app directory is a package</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algn="just"/>
            <a:r>
              <a:rPr lang="en-IN" sz="2600" b="1" dirty="0">
                <a:solidFill>
                  <a:srgbClr val="FF0000"/>
                </a:solidFill>
                <a:latin typeface="Times New Roman" panose="02020603050405020304" pitchFamily="18" charset="0"/>
                <a:cs typeface="Times New Roman" panose="02020603050405020304" pitchFamily="18" charset="0"/>
              </a:rPr>
              <a:t>There is no need to make any changes to the file.</a:t>
            </a: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46651" y="1771063"/>
            <a:ext cx="11168270" cy="4878353"/>
          </a:xfrm>
          <a:prstGeom prst="rect">
            <a:avLst/>
          </a:prstGeom>
        </p:spPr>
      </p:pic>
    </p:spTree>
    <p:extLst>
      <p:ext uri="{BB962C8B-B14F-4D97-AF65-F5344CB8AC3E}">
        <p14:creationId xmlns:p14="http://schemas.microsoft.com/office/powerpoint/2010/main" val="212960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a:latin typeface="Times New Roman" panose="02020603050405020304" pitchFamily="18" charset="0"/>
                <a:cs typeface="Times New Roman" panose="02020603050405020304" pitchFamily="18" charset="0"/>
              </a:rPr>
              <a:t>_init_.</a:t>
            </a:r>
            <a:r>
              <a:rPr lang="en-IN" sz="2600" b="1" dirty="0" smtClean="0">
                <a:latin typeface="Times New Roman" panose="02020603050405020304" pitchFamily="18" charset="0"/>
                <a:cs typeface="Times New Roman" panose="02020603050405020304" pitchFamily="18" charset="0"/>
              </a:rPr>
              <a:t>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This file has the same functionality just as in the _init_.py file in the Django project structure. </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It </a:t>
            </a:r>
            <a:r>
              <a:rPr lang="en-IN" sz="2600" dirty="0">
                <a:latin typeface="Times New Roman" panose="02020603050405020304" pitchFamily="18" charset="0"/>
                <a:cs typeface="Times New Roman" panose="02020603050405020304" pitchFamily="18" charset="0"/>
              </a:rPr>
              <a:t>remains empty and is present just to indicate that the specific app directory is a package</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algn="just"/>
            <a:r>
              <a:rPr lang="en-IN" sz="2600" b="1" dirty="0">
                <a:solidFill>
                  <a:srgbClr val="FF0000"/>
                </a:solidFill>
                <a:latin typeface="Times New Roman" panose="02020603050405020304" pitchFamily="18" charset="0"/>
                <a:cs typeface="Times New Roman" panose="02020603050405020304" pitchFamily="18" charset="0"/>
              </a:rPr>
              <a:t>There is no need to make any changes to the file.</a:t>
            </a: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24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Pre-requisite for this session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500" b="1" dirty="0" smtClean="0">
                <a:latin typeface="Times New Roman" panose="02020603050405020304" pitchFamily="18" charset="0"/>
                <a:cs typeface="Times New Roman" panose="02020603050405020304" pitchFamily="18" charset="0"/>
              </a:rPr>
              <a:t>Students should have already installed Python, vscode and setup Django on their system.</a:t>
            </a:r>
          </a:p>
          <a:p>
            <a:pPr algn="just"/>
            <a:endParaRPr lang="en-IN" sz="2500" b="1" dirty="0">
              <a:latin typeface="Times New Roman" panose="02020603050405020304" pitchFamily="18" charset="0"/>
              <a:cs typeface="Times New Roman" panose="02020603050405020304" pitchFamily="18" charset="0"/>
            </a:endParaRPr>
          </a:p>
          <a:p>
            <a:pPr algn="just"/>
            <a:r>
              <a:rPr lang="en-IN" sz="2500" b="1" dirty="0" smtClean="0">
                <a:latin typeface="Times New Roman" panose="02020603050405020304" pitchFamily="18" charset="0"/>
                <a:cs typeface="Times New Roman" panose="02020603050405020304" pitchFamily="18" charset="0"/>
              </a:rPr>
              <a:t>A file named ADF </a:t>
            </a:r>
            <a:r>
              <a:rPr lang="en-IN" sz="2500" b="1" dirty="0">
                <a:latin typeface="Times New Roman" panose="02020603050405020304" pitchFamily="18" charset="0"/>
                <a:cs typeface="Times New Roman" panose="02020603050405020304" pitchFamily="18" charset="0"/>
              </a:rPr>
              <a:t>Lab-2 04 August </a:t>
            </a:r>
            <a:r>
              <a:rPr lang="en-IN" sz="2500" b="1" dirty="0" smtClean="0">
                <a:latin typeface="Times New Roman" panose="02020603050405020304" pitchFamily="18" charset="0"/>
                <a:cs typeface="Times New Roman" panose="02020603050405020304" pitchFamily="18" charset="0"/>
              </a:rPr>
              <a:t>2021  was already sent for Lab task on 04 August 2021, and it had all step by step procedure mentioned for installing </a:t>
            </a:r>
            <a:r>
              <a:rPr lang="en-IN" sz="2500" b="1" dirty="0">
                <a:latin typeface="Times New Roman" panose="02020603050405020304" pitchFamily="18" charset="0"/>
                <a:cs typeface="Times New Roman" panose="02020603050405020304" pitchFamily="18" charset="0"/>
              </a:rPr>
              <a:t>Python, vscode and </a:t>
            </a:r>
            <a:r>
              <a:rPr lang="en-IN" sz="2500" b="1" dirty="0" smtClean="0">
                <a:latin typeface="Times New Roman" panose="02020603050405020304" pitchFamily="18" charset="0"/>
                <a:cs typeface="Times New Roman" panose="02020603050405020304" pitchFamily="18" charset="0"/>
              </a:rPr>
              <a:t>setting up Django in their system.</a:t>
            </a:r>
          </a:p>
        </p:txBody>
      </p:sp>
    </p:spTree>
    <p:extLst>
      <p:ext uri="{BB962C8B-B14F-4D97-AF65-F5344CB8AC3E}">
        <p14:creationId xmlns:p14="http://schemas.microsoft.com/office/powerpoint/2010/main" val="4179389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admin.py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Admin.py file is used for registering the Django models into the Django administration.</a:t>
            </a:r>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It is used to display the Django model in the Django admin panel. It performs three major tasks</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a. Registering models</a:t>
            </a:r>
          </a:p>
          <a:p>
            <a:pPr lvl="1" algn="just"/>
            <a:r>
              <a:rPr lang="en-IN" dirty="0">
                <a:latin typeface="Times New Roman" panose="02020603050405020304" pitchFamily="18" charset="0"/>
                <a:cs typeface="Times New Roman" panose="02020603050405020304" pitchFamily="18" charset="0"/>
              </a:rPr>
              <a:t>b. Creating a Superuser</a:t>
            </a:r>
          </a:p>
          <a:p>
            <a:pPr lvl="1" algn="just"/>
            <a:r>
              <a:rPr lang="en-IN" dirty="0">
                <a:latin typeface="Times New Roman" panose="02020603050405020304" pitchFamily="18" charset="0"/>
                <a:cs typeface="Times New Roman" panose="02020603050405020304" pitchFamily="18" charset="0"/>
              </a:rPr>
              <a:t>c. Logging in and using the web </a:t>
            </a:r>
            <a:r>
              <a:rPr lang="en-IN" dirty="0" smtClean="0">
                <a:latin typeface="Times New Roman" panose="02020603050405020304" pitchFamily="18" charset="0"/>
                <a:cs typeface="Times New Roman" panose="02020603050405020304" pitchFamily="18" charset="0"/>
              </a:rPr>
              <a:t>application</a:t>
            </a:r>
          </a:p>
          <a:p>
            <a:pPr lvl="1" algn="just"/>
            <a:endParaRPr lang="en-IN" sz="22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We will learn more about the admin panel in the </a:t>
            </a:r>
            <a:r>
              <a:rPr lang="en-IN" sz="2600" dirty="0" smtClean="0">
                <a:latin typeface="Times New Roman" panose="02020603050405020304" pitchFamily="18" charset="0"/>
                <a:cs typeface="Times New Roman" panose="02020603050405020304" pitchFamily="18" charset="0"/>
              </a:rPr>
              <a:t>next sessions.</a:t>
            </a:r>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4800" y="1658544"/>
            <a:ext cx="11555895" cy="5096751"/>
          </a:xfrm>
          <a:prstGeom prst="rect">
            <a:avLst/>
          </a:prstGeom>
        </p:spPr>
      </p:pic>
    </p:spTree>
    <p:extLst>
      <p:ext uri="{BB962C8B-B14F-4D97-AF65-F5344CB8AC3E}">
        <p14:creationId xmlns:p14="http://schemas.microsoft.com/office/powerpoint/2010/main" val="375855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admin.py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Admin.py file is used for registering the Django models into the Django administration.</a:t>
            </a:r>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It is used to display the Django model in the Django admin panel. It performs three major tasks</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a. Registering models</a:t>
            </a:r>
          </a:p>
          <a:p>
            <a:pPr lvl="1" algn="just"/>
            <a:r>
              <a:rPr lang="en-IN" dirty="0">
                <a:latin typeface="Times New Roman" panose="02020603050405020304" pitchFamily="18" charset="0"/>
                <a:cs typeface="Times New Roman" panose="02020603050405020304" pitchFamily="18" charset="0"/>
              </a:rPr>
              <a:t>b. Creating a Superuser</a:t>
            </a:r>
          </a:p>
          <a:p>
            <a:pPr lvl="1" algn="just"/>
            <a:r>
              <a:rPr lang="en-IN" dirty="0">
                <a:latin typeface="Times New Roman" panose="02020603050405020304" pitchFamily="18" charset="0"/>
                <a:cs typeface="Times New Roman" panose="02020603050405020304" pitchFamily="18" charset="0"/>
              </a:rPr>
              <a:t>c. Logging in and using the web </a:t>
            </a:r>
            <a:r>
              <a:rPr lang="en-IN" dirty="0" smtClean="0">
                <a:latin typeface="Times New Roman" panose="02020603050405020304" pitchFamily="18" charset="0"/>
                <a:cs typeface="Times New Roman" panose="02020603050405020304" pitchFamily="18" charset="0"/>
              </a:rPr>
              <a:t>application</a:t>
            </a:r>
          </a:p>
          <a:p>
            <a:pPr lvl="1" algn="just"/>
            <a:endParaRPr lang="en-IN" sz="22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We will learn more about the admin panel in the </a:t>
            </a:r>
            <a:r>
              <a:rPr lang="en-IN" sz="2600" dirty="0" smtClean="0">
                <a:latin typeface="Times New Roman" panose="02020603050405020304" pitchFamily="18" charset="0"/>
                <a:cs typeface="Times New Roman" panose="02020603050405020304" pitchFamily="18" charset="0"/>
              </a:rPr>
              <a:t>next sessions.</a:t>
            </a:r>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207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admin.py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The models that are present have a superuser/admin who can control the information that is being stored.</a:t>
            </a:r>
          </a:p>
        </p:txBody>
      </p:sp>
    </p:spTree>
    <p:extLst>
      <p:ext uri="{BB962C8B-B14F-4D97-AF65-F5344CB8AC3E}">
        <p14:creationId xmlns:p14="http://schemas.microsoft.com/office/powerpoint/2010/main" val="213801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apps.py </a:t>
            </a: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48138" y="1801112"/>
            <a:ext cx="10416209" cy="4626192"/>
          </a:xfrm>
          <a:prstGeom prst="rect">
            <a:avLst/>
          </a:prstGeom>
        </p:spPr>
      </p:pic>
    </p:spTree>
    <p:extLst>
      <p:ext uri="{BB962C8B-B14F-4D97-AF65-F5344CB8AC3E}">
        <p14:creationId xmlns:p14="http://schemas.microsoft.com/office/powerpoint/2010/main" val="30289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apps.py</a:t>
            </a:r>
          </a:p>
          <a:p>
            <a:pPr algn="just"/>
            <a:r>
              <a:rPr lang="en-IN" sz="2600" dirty="0" smtClean="0">
                <a:latin typeface="Times New Roman" panose="02020603050405020304" pitchFamily="18" charset="0"/>
                <a:cs typeface="Times New Roman" panose="02020603050405020304" pitchFamily="18" charset="0"/>
              </a:rPr>
              <a:t>apps.py </a:t>
            </a:r>
            <a:r>
              <a:rPr lang="en-IN" sz="2600" dirty="0">
                <a:latin typeface="Times New Roman" panose="02020603050405020304" pitchFamily="18" charset="0"/>
                <a:cs typeface="Times New Roman" panose="02020603050405020304" pitchFamily="18" charset="0"/>
              </a:rPr>
              <a:t>is a file that is used to help the user include the application configuration for their app.</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Users </a:t>
            </a:r>
            <a:r>
              <a:rPr lang="en-IN" sz="2600" dirty="0">
                <a:latin typeface="Times New Roman" panose="02020603050405020304" pitchFamily="18" charset="0"/>
                <a:cs typeface="Times New Roman" panose="02020603050405020304" pitchFamily="18" charset="0"/>
              </a:rPr>
              <a:t>can configure the attributes of their application using the apps.py file.</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However</a:t>
            </a:r>
            <a:r>
              <a:rPr lang="en-IN" sz="2600" dirty="0">
                <a:latin typeface="Times New Roman" panose="02020603050405020304" pitchFamily="18" charset="0"/>
                <a:cs typeface="Times New Roman" panose="02020603050405020304" pitchFamily="18" charset="0"/>
              </a:rPr>
              <a:t>, configuring the attributes is a rare task a user ever performs, because most of the time the default configuration is sufficient enough to work </a:t>
            </a:r>
            <a:r>
              <a:rPr lang="en-IN" sz="2600" dirty="0" smtClean="0">
                <a:latin typeface="Times New Roman" panose="02020603050405020304" pitchFamily="18" charset="0"/>
                <a:cs typeface="Times New Roman" panose="02020603050405020304" pitchFamily="18" charset="0"/>
              </a:rPr>
              <a:t>with.</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default configuration is sufficient enough in most of the cases and </a:t>
            </a:r>
            <a:r>
              <a:rPr lang="en-IN" sz="2600" b="1" dirty="0">
                <a:latin typeface="Times New Roman" panose="02020603050405020304" pitchFamily="18" charset="0"/>
                <a:cs typeface="Times New Roman" panose="02020603050405020304" pitchFamily="18" charset="0"/>
              </a:rPr>
              <a:t>hence we won’t be doing anything </a:t>
            </a:r>
            <a:r>
              <a:rPr lang="en-IN" sz="2600" b="1" dirty="0" smtClean="0">
                <a:latin typeface="Times New Roman" panose="02020603050405020304" pitchFamily="18" charset="0"/>
                <a:cs typeface="Times New Roman" panose="02020603050405020304" pitchFamily="18" charset="0"/>
              </a:rPr>
              <a:t>in </a:t>
            </a:r>
            <a:r>
              <a:rPr lang="en-IN" sz="2600" b="1" dirty="0">
                <a:latin typeface="Times New Roman" panose="02020603050405020304" pitchFamily="18" charset="0"/>
                <a:cs typeface="Times New Roman" panose="02020603050405020304" pitchFamily="18" charset="0"/>
              </a:rPr>
              <a:t>the </a:t>
            </a:r>
            <a:r>
              <a:rPr lang="en-IN" sz="2600" b="1" dirty="0" smtClean="0">
                <a:latin typeface="Times New Roman" panose="02020603050405020304" pitchFamily="18" charset="0"/>
                <a:cs typeface="Times New Roman" panose="02020603050405020304" pitchFamily="18" charset="0"/>
              </a:rPr>
              <a:t>beginning with this file. </a:t>
            </a: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877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models.py</a:t>
            </a: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39687" y="1702807"/>
            <a:ext cx="9169262" cy="5155193"/>
          </a:xfrm>
          <a:prstGeom prst="rect">
            <a:avLst/>
          </a:prstGeom>
        </p:spPr>
      </p:pic>
    </p:spTree>
    <p:extLst>
      <p:ext uri="{BB962C8B-B14F-4D97-AF65-F5344CB8AC3E}">
        <p14:creationId xmlns:p14="http://schemas.microsoft.com/office/powerpoint/2010/main" val="1504201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lnSpcReduction="10000"/>
          </a:bodyPr>
          <a:lstStyle/>
          <a:p>
            <a:pPr algn="just"/>
            <a:r>
              <a:rPr lang="en-IN" sz="2600" b="1" dirty="0" smtClean="0">
                <a:latin typeface="Times New Roman" panose="02020603050405020304" pitchFamily="18" charset="0"/>
                <a:cs typeface="Times New Roman" panose="02020603050405020304" pitchFamily="18" charset="0"/>
              </a:rPr>
              <a:t>models.py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Models.py represents the models of web applications in the form of classes. It is considered the most important aspect of the App file structure.</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Models </a:t>
            </a:r>
            <a:r>
              <a:rPr lang="en-IN" sz="2600" dirty="0">
                <a:latin typeface="Times New Roman" panose="02020603050405020304" pitchFamily="18" charset="0"/>
                <a:cs typeface="Times New Roman" panose="02020603050405020304" pitchFamily="18" charset="0"/>
              </a:rPr>
              <a:t>define the structure of the database. It tells about the actual design, relationships between the data sets, and their attribute constraints. </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This </a:t>
            </a:r>
            <a:r>
              <a:rPr lang="en-IN" sz="2600" dirty="0">
                <a:latin typeface="Times New Roman" panose="02020603050405020304" pitchFamily="18" charset="0"/>
                <a:cs typeface="Times New Roman" panose="02020603050405020304" pitchFamily="18" charset="0"/>
              </a:rPr>
              <a:t>file contains the models of our web applications (usually as classes).</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Models </a:t>
            </a:r>
            <a:r>
              <a:rPr lang="en-IN" sz="2600" dirty="0">
                <a:latin typeface="Times New Roman" panose="02020603050405020304" pitchFamily="18" charset="0"/>
                <a:cs typeface="Times New Roman" panose="02020603050405020304" pitchFamily="18" charset="0"/>
              </a:rPr>
              <a:t>are basically the blueprints of the database we are using and hence contain the information regarding attributes and the fields </a:t>
            </a:r>
            <a:r>
              <a:rPr lang="en-IN" sz="2600" dirty="0" err="1">
                <a:latin typeface="Times New Roman" panose="02020603050405020304" pitchFamily="18" charset="0"/>
                <a:cs typeface="Times New Roman" panose="02020603050405020304" pitchFamily="18" charset="0"/>
              </a:rPr>
              <a:t>etc</a:t>
            </a:r>
            <a:r>
              <a:rPr lang="en-IN" sz="2600" dirty="0">
                <a:latin typeface="Times New Roman" panose="02020603050405020304" pitchFamily="18" charset="0"/>
                <a:cs typeface="Times New Roman" panose="02020603050405020304" pitchFamily="18" charset="0"/>
              </a:rPr>
              <a:t> of the database.</a:t>
            </a: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777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tests.py</a:t>
            </a:r>
          </a:p>
          <a:p>
            <a:pPr algn="just"/>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45703" y="1591083"/>
            <a:ext cx="8996983" cy="5058333"/>
          </a:xfrm>
          <a:prstGeom prst="rect">
            <a:avLst/>
          </a:prstGeom>
        </p:spPr>
      </p:pic>
    </p:spTree>
    <p:extLst>
      <p:ext uri="{BB962C8B-B14F-4D97-AF65-F5344CB8AC3E}">
        <p14:creationId xmlns:p14="http://schemas.microsoft.com/office/powerpoint/2010/main" val="3133219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tests.py</a:t>
            </a:r>
          </a:p>
          <a:p>
            <a:pPr algn="just"/>
            <a:endParaRPr lang="en-IN" sz="2600" b="1"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It allows </a:t>
            </a:r>
            <a:r>
              <a:rPr lang="en-IN" sz="2600" dirty="0">
                <a:latin typeface="Times New Roman" panose="02020603050405020304" pitchFamily="18" charset="0"/>
                <a:cs typeface="Times New Roman" panose="02020603050405020304" pitchFamily="18" charset="0"/>
              </a:rPr>
              <a:t>the user to write test code for their web applications. It is used to test the working of the app</a:t>
            </a:r>
            <a:r>
              <a:rPr lang="en-IN" sz="2600" dirty="0" smtClean="0">
                <a:latin typeface="Times New Roman" panose="02020603050405020304" pitchFamily="18" charset="0"/>
                <a:cs typeface="Times New Roman" panose="02020603050405020304" pitchFamily="18" charset="0"/>
              </a:rPr>
              <a:t>.</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This file contains the code that contains different test cases for the application. It is used to test the working of the application.</a:t>
            </a:r>
            <a:endParaRPr lang="en-I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750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views.py</a:t>
            </a: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46922" y="1702109"/>
            <a:ext cx="9170504" cy="5155891"/>
          </a:xfrm>
          <a:prstGeom prst="rect">
            <a:avLst/>
          </a:prstGeom>
        </p:spPr>
      </p:pic>
    </p:spTree>
    <p:extLst>
      <p:ext uri="{BB962C8B-B14F-4D97-AF65-F5344CB8AC3E}">
        <p14:creationId xmlns:p14="http://schemas.microsoft.com/office/powerpoint/2010/main" val="82165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a:latin typeface="Times New Roman" panose="02020603050405020304" pitchFamily="18" charset="0"/>
                <a:cs typeface="Times New Roman" panose="02020603050405020304" pitchFamily="18" charset="0"/>
              </a:rPr>
              <a:t>Django Project Structure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When </a:t>
            </a:r>
            <a:r>
              <a:rPr lang="en-IN" sz="2600" dirty="0">
                <a:latin typeface="Times New Roman" panose="02020603050405020304" pitchFamily="18" charset="0"/>
                <a:cs typeface="Times New Roman" panose="02020603050405020304" pitchFamily="18" charset="0"/>
              </a:rPr>
              <a:t>you create a Django project, the Django framework itself creates a root directory of the project with the project name on it. </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It </a:t>
            </a:r>
            <a:r>
              <a:rPr lang="en-IN" sz="2600" dirty="0">
                <a:latin typeface="Times New Roman" panose="02020603050405020304" pitchFamily="18" charset="0"/>
                <a:cs typeface="Times New Roman" panose="02020603050405020304" pitchFamily="18" charset="0"/>
              </a:rPr>
              <a:t>contains some files and folder, which provide the very basic functionality to your website and on that strong foundation you will be building your full scaled website</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By root directory, we mean about the directory which contains your manage.py file. </a:t>
            </a:r>
          </a:p>
          <a:p>
            <a:pPr algn="just"/>
            <a:endParaRPr lang="en-IN" sz="2400" dirty="0">
              <a:latin typeface="Times New Roman" panose="02020603050405020304" pitchFamily="18" charset="0"/>
              <a:cs typeface="Times New Roman" panose="02020603050405020304" pitchFamily="18" charset="0"/>
            </a:endParaRPr>
          </a:p>
          <a:p>
            <a:pPr marL="0" indent="0" algn="just">
              <a:buNone/>
            </a:pPr>
            <a:endParaRPr lang="en-IN"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53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App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views.py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Views are also an important part when we talk about the Django app structure. </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Views </a:t>
            </a:r>
            <a:r>
              <a:rPr lang="en-IN" sz="2600" dirty="0">
                <a:latin typeface="Times New Roman" panose="02020603050405020304" pitchFamily="18" charset="0"/>
                <a:cs typeface="Times New Roman" panose="02020603050405020304" pitchFamily="18" charset="0"/>
              </a:rPr>
              <a:t>provide an interface through which a user interacts with a Django web application. It contains all the views in the form of classes</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it contains all the Views(usually as classes). Views.py can be considered as a file </a:t>
            </a:r>
            <a:r>
              <a:rPr lang="en-IN" sz="2600" b="1" dirty="0">
                <a:latin typeface="Times New Roman" panose="02020603050405020304" pitchFamily="18" charset="0"/>
                <a:cs typeface="Times New Roman" panose="02020603050405020304" pitchFamily="18" charset="0"/>
              </a:rPr>
              <a:t>that interacts with the client</a:t>
            </a:r>
            <a:r>
              <a:rPr lang="en-IN" sz="2600" dirty="0">
                <a:latin typeface="Times New Roman" panose="02020603050405020304" pitchFamily="18" charset="0"/>
                <a:cs typeface="Times New Roman" panose="02020603050405020304" pitchFamily="18" charset="0"/>
              </a:rPr>
              <a:t>. Views are a user interface for what we see when we render a Django Web application.</a:t>
            </a:r>
            <a:endParaRPr lang="en-IN" sz="2600" dirty="0" smtClean="0">
              <a:latin typeface="Times New Roman" panose="02020603050405020304" pitchFamily="18" charset="0"/>
              <a:cs typeface="Times New Roman" panose="02020603050405020304" pitchFamily="18" charset="0"/>
            </a:endParaRPr>
          </a:p>
          <a:p>
            <a:pPr algn="just"/>
            <a:endParaRPr lang="en-IN" sz="2600" b="1"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204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Summary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All </a:t>
            </a:r>
            <a:r>
              <a:rPr lang="en-IN" sz="2600" dirty="0">
                <a:latin typeface="Times New Roman" panose="02020603050405020304" pitchFamily="18" charset="0"/>
                <a:cs typeface="Times New Roman" panose="02020603050405020304" pitchFamily="18" charset="0"/>
              </a:rPr>
              <a:t>the files we have discussed above are within every Django application you create. </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main aim of these files is to provide you with backend support. </a:t>
            </a:r>
          </a:p>
          <a:p>
            <a:pPr algn="just"/>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However</a:t>
            </a:r>
            <a:r>
              <a:rPr lang="en-IN" sz="2600" dirty="0">
                <a:latin typeface="Times New Roman" panose="02020603050405020304" pitchFamily="18" charset="0"/>
                <a:cs typeface="Times New Roman" panose="02020603050405020304" pitchFamily="18" charset="0"/>
              </a:rPr>
              <a:t>, the settings.py and urls.py are the two main files we will be working with. </a:t>
            </a:r>
            <a:endParaRPr lang="en-IN" sz="2600" dirty="0" smtClean="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Making </a:t>
            </a:r>
            <a:r>
              <a:rPr lang="en-IN" sz="2600" dirty="0">
                <a:latin typeface="Times New Roman" panose="02020603050405020304" pitchFamily="18" charset="0"/>
                <a:cs typeface="Times New Roman" panose="02020603050405020304" pitchFamily="18" charset="0"/>
              </a:rPr>
              <a:t>changes to these files will bring unique functionalities to the web application you create.</a:t>
            </a:r>
          </a:p>
        </p:txBody>
      </p:sp>
    </p:spTree>
    <p:extLst>
      <p:ext uri="{BB962C8B-B14F-4D97-AF65-F5344CB8AC3E}">
        <p14:creationId xmlns:p14="http://schemas.microsoft.com/office/powerpoint/2010/main" val="90296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a:latin typeface="Times New Roman" panose="02020603050405020304" pitchFamily="18" charset="0"/>
                <a:cs typeface="Times New Roman" panose="02020603050405020304" pitchFamily="18" charset="0"/>
              </a:rPr>
              <a:t>Django Project </a:t>
            </a:r>
            <a:r>
              <a:rPr lang="en-IN" b="1" dirty="0" smtClean="0">
                <a:latin typeface="Times New Roman" panose="02020603050405020304" pitchFamily="18" charset="0"/>
                <a:cs typeface="Times New Roman" panose="02020603050405020304" pitchFamily="18" charset="0"/>
              </a:rPr>
              <a:t>Structure </a:t>
            </a:r>
            <a:r>
              <a:rPr lang="en-IN" sz="3100" b="1"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Additional </a:t>
            </a:r>
            <a:r>
              <a:rPr lang="en-IN" sz="2400" dirty="0">
                <a:latin typeface="Times New Roman" panose="02020603050405020304" pitchFamily="18" charset="0"/>
                <a:cs typeface="Times New Roman" panose="02020603050405020304" pitchFamily="18" charset="0"/>
              </a:rPr>
              <a:t>files like </a:t>
            </a:r>
            <a:r>
              <a:rPr lang="en-IN" sz="2400" dirty="0" err="1">
                <a:latin typeface="Times New Roman" panose="02020603050405020304" pitchFamily="18" charset="0"/>
                <a:cs typeface="Times New Roman" panose="02020603050405020304" pitchFamily="18" charset="0"/>
              </a:rPr>
              <a:t>db.sqlite</a:t>
            </a:r>
            <a:r>
              <a:rPr lang="en-IN" sz="2400" dirty="0">
                <a:latin typeface="Times New Roman" panose="02020603050405020304" pitchFamily="18" charset="0"/>
                <a:cs typeface="Times New Roman" panose="02020603050405020304" pitchFamily="18" charset="0"/>
              </a:rPr>
              <a:t>, which is a database file may be present when we will be migrating </a:t>
            </a:r>
            <a:r>
              <a:rPr lang="en-IN" sz="2400" dirty="0" smtClean="0">
                <a:latin typeface="Times New Roman" panose="02020603050405020304" pitchFamily="18" charset="0"/>
                <a:cs typeface="Times New Roman" panose="02020603050405020304" pitchFamily="18" charset="0"/>
              </a:rPr>
              <a:t>your </a:t>
            </a:r>
            <a:r>
              <a:rPr lang="en-IN" sz="2400" dirty="0">
                <a:latin typeface="Times New Roman" panose="02020603050405020304" pitchFamily="18" charset="0"/>
                <a:cs typeface="Times New Roman" panose="02020603050405020304" pitchFamily="18" charset="0"/>
              </a:rPr>
              <a:t>project.</a:t>
            </a: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Django </a:t>
            </a:r>
            <a:r>
              <a:rPr lang="en-IN" sz="2400" dirty="0">
                <a:latin typeface="Times New Roman" panose="02020603050405020304" pitchFamily="18" charset="0"/>
                <a:cs typeface="Times New Roman" panose="02020603050405020304" pitchFamily="18" charset="0"/>
              </a:rPr>
              <a:t>root directory is the default app which Django provides you. </a:t>
            </a:r>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contains the files which will be used in maintaining the whole project.</a:t>
            </a: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name of Django root directory is the same as the project name you mentioned in django-admin startproject [</a:t>
            </a:r>
            <a:r>
              <a:rPr lang="en-IN" sz="2400" dirty="0" err="1">
                <a:latin typeface="Times New Roman" panose="02020603050405020304" pitchFamily="18" charset="0"/>
                <a:cs typeface="Times New Roman" panose="02020603050405020304" pitchFamily="18" charset="0"/>
              </a:rPr>
              <a:t>projectname</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root directory is the project’s connection with Django.</a:t>
            </a:r>
          </a:p>
        </p:txBody>
      </p:sp>
    </p:spTree>
    <p:extLst>
      <p:ext uri="{BB962C8B-B14F-4D97-AF65-F5344CB8AC3E}">
        <p14:creationId xmlns:p14="http://schemas.microsoft.com/office/powerpoint/2010/main" val="68322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a:latin typeface="Times New Roman" panose="02020603050405020304" pitchFamily="18" charset="0"/>
                <a:cs typeface="Times New Roman" panose="02020603050405020304" pitchFamily="18" charset="0"/>
              </a:rPr>
              <a:t>Django 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endParaRPr lang="en-IN" sz="25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3886" y="1146313"/>
            <a:ext cx="11155018" cy="5280991"/>
          </a:xfrm>
          <a:prstGeom prst="rect">
            <a:avLst/>
          </a:prstGeom>
        </p:spPr>
      </p:pic>
    </p:spTree>
    <p:extLst>
      <p:ext uri="{BB962C8B-B14F-4D97-AF65-F5344CB8AC3E}">
        <p14:creationId xmlns:p14="http://schemas.microsoft.com/office/powerpoint/2010/main" val="346520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Project Structure </a:t>
            </a:r>
            <a:r>
              <a:rPr lang="en-IN" sz="3100" b="1"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manage.py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This file is used basically as a command-line utility and for deploying, debugging, or running our web application</a:t>
            </a:r>
            <a:r>
              <a:rPr lang="en-IN"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This file contains code for </a:t>
            </a:r>
            <a:r>
              <a:rPr lang="en-IN" sz="2600" b="1" dirty="0">
                <a:latin typeface="Times New Roman" panose="02020603050405020304" pitchFamily="18" charset="0"/>
                <a:cs typeface="Times New Roman" panose="02020603050405020304" pitchFamily="18" charset="0"/>
              </a:rPr>
              <a:t>runserver, or makemigrations or migrations</a:t>
            </a:r>
            <a:r>
              <a:rPr lang="en-IN" sz="2600" dirty="0">
                <a:latin typeface="Times New Roman" panose="02020603050405020304" pitchFamily="18" charset="0"/>
                <a:cs typeface="Times New Roman" panose="02020603050405020304" pitchFamily="18" charset="0"/>
              </a:rPr>
              <a:t>, etc. that we use in the shell. </a:t>
            </a:r>
            <a:endParaRPr lang="en-IN" sz="2600" dirty="0" smtClean="0">
              <a:latin typeface="Times New Roman" panose="02020603050405020304" pitchFamily="18" charset="0"/>
              <a:cs typeface="Times New Roman" panose="02020603050405020304" pitchFamily="18" charset="0"/>
            </a:endParaRPr>
          </a:p>
          <a:p>
            <a:pPr algn="just"/>
            <a:endParaRPr lang="en-IN" sz="2600" b="1" dirty="0">
              <a:solidFill>
                <a:srgbClr val="FF0000"/>
              </a:solidFill>
              <a:latin typeface="Times New Roman" panose="02020603050405020304" pitchFamily="18" charset="0"/>
              <a:cs typeface="Times New Roman" panose="02020603050405020304" pitchFamily="18" charset="0"/>
            </a:endParaRPr>
          </a:p>
          <a:p>
            <a:pPr algn="just"/>
            <a:r>
              <a:rPr lang="en-IN" sz="2600" b="1" dirty="0" smtClean="0">
                <a:solidFill>
                  <a:srgbClr val="FF0000"/>
                </a:solidFill>
                <a:latin typeface="Times New Roman" panose="02020603050405020304" pitchFamily="18" charset="0"/>
                <a:cs typeface="Times New Roman" panose="02020603050405020304" pitchFamily="18" charset="0"/>
              </a:rPr>
              <a:t>There is no </a:t>
            </a:r>
            <a:r>
              <a:rPr lang="en-IN" sz="2600" b="1" dirty="0">
                <a:solidFill>
                  <a:srgbClr val="FF0000"/>
                </a:solidFill>
                <a:latin typeface="Times New Roman" panose="02020603050405020304" pitchFamily="18" charset="0"/>
                <a:cs typeface="Times New Roman" panose="02020603050405020304" pitchFamily="18" charset="0"/>
              </a:rPr>
              <a:t>need to make any changes to the file</a:t>
            </a:r>
            <a:r>
              <a:rPr lang="en-IN" sz="2600" b="1" dirty="0" smtClean="0">
                <a:solidFill>
                  <a:srgbClr val="FF0000"/>
                </a:solidFill>
                <a:latin typeface="Times New Roman" panose="02020603050405020304" pitchFamily="18" charset="0"/>
                <a:cs typeface="Times New Roman" panose="02020603050405020304" pitchFamily="18" charset="0"/>
              </a:rPr>
              <a:t>.</a:t>
            </a:r>
          </a:p>
          <a:p>
            <a:pPr algn="just"/>
            <a:endParaRPr lang="en-IN" sz="2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5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manage.py</a:t>
            </a:r>
          </a:p>
          <a:p>
            <a:pPr algn="just"/>
            <a:endParaRPr lang="en-IN" sz="2600" b="1"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The file contains the code for starting the server, migrating and controlling the project through command-line</a:t>
            </a:r>
            <a:r>
              <a:rPr lang="en-IN" sz="2600" dirty="0" smtClean="0">
                <a:latin typeface="Times New Roman" panose="02020603050405020304" pitchFamily="18" charset="0"/>
                <a:cs typeface="Times New Roman" panose="02020603050405020304" pitchFamily="18" charset="0"/>
              </a:rPr>
              <a:t>.								</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This </a:t>
            </a:r>
            <a:r>
              <a:rPr lang="en-IN" sz="2600" dirty="0">
                <a:latin typeface="Times New Roman" panose="02020603050405020304" pitchFamily="18" charset="0"/>
                <a:cs typeface="Times New Roman" panose="02020603050405020304" pitchFamily="18" charset="0"/>
              </a:rPr>
              <a:t>file provides all the functionality as with the django-admin and it also provides some project specific functionalities</a:t>
            </a:r>
            <a:endParaRPr lang="en-IN" sz="2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86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6" y="272359"/>
            <a:ext cx="11261035" cy="66854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Django </a:t>
            </a:r>
            <a:r>
              <a:rPr lang="en-IN" b="1" dirty="0">
                <a:latin typeface="Times New Roman" panose="02020603050405020304" pitchFamily="18" charset="0"/>
                <a:cs typeface="Times New Roman" panose="02020603050405020304" pitchFamily="18" charset="0"/>
              </a:rPr>
              <a:t>Project Structure </a:t>
            </a:r>
            <a:r>
              <a:rPr lang="en-IN" sz="3100" b="1" dirty="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87" y="1163016"/>
            <a:ext cx="11261034" cy="5264288"/>
          </a:xfrm>
        </p:spPr>
        <p:txBody>
          <a:bodyPr>
            <a:normAutofit/>
          </a:bodyPr>
          <a:lstStyle/>
          <a:p>
            <a:pPr algn="just"/>
            <a:r>
              <a:rPr lang="en-IN" sz="2600" b="1" dirty="0" smtClean="0">
                <a:latin typeface="Times New Roman" panose="02020603050405020304" pitchFamily="18" charset="0"/>
                <a:cs typeface="Times New Roman" panose="02020603050405020304" pitchFamily="18" charset="0"/>
              </a:rPr>
              <a:t>manage.py</a:t>
            </a:r>
          </a:p>
          <a:p>
            <a:pPr algn="just"/>
            <a:endParaRPr lang="en-IN" sz="2600" b="1" dirty="0">
              <a:solidFill>
                <a:srgbClr val="FF0000"/>
              </a:solidFill>
              <a:latin typeface="Times New Roman" panose="02020603050405020304" pitchFamily="18" charset="0"/>
              <a:cs typeface="Times New Roman" panose="02020603050405020304" pitchFamily="18" charset="0"/>
            </a:endParaRPr>
          </a:p>
          <a:p>
            <a:pPr algn="just"/>
            <a:r>
              <a:rPr lang="en-IN" sz="2600" b="1" dirty="0">
                <a:latin typeface="Times New Roman" panose="02020603050405020304" pitchFamily="18" charset="0"/>
                <a:cs typeface="Times New Roman" panose="02020603050405020304" pitchFamily="18" charset="0"/>
              </a:rPr>
              <a:t>runserver: </a:t>
            </a:r>
            <a:r>
              <a:rPr lang="en-IN" sz="2600" dirty="0">
                <a:latin typeface="Times New Roman" panose="02020603050405020304" pitchFamily="18" charset="0"/>
                <a:cs typeface="Times New Roman" panose="02020603050405020304" pitchFamily="18" charset="0"/>
              </a:rPr>
              <a:t>This command is used to run the server for our web application</a:t>
            </a:r>
            <a:r>
              <a:rPr lang="en-IN" sz="2600" dirty="0" smtClean="0">
                <a:latin typeface="Times New Roman" panose="02020603050405020304" pitchFamily="18" charset="0"/>
                <a:cs typeface="Times New Roman" panose="02020603050405020304" pitchFamily="18" charset="0"/>
              </a:rPr>
              <a:t>.</a:t>
            </a:r>
          </a:p>
          <a:p>
            <a:pPr algn="just"/>
            <a:endParaRPr lang="en-IN" sz="2600" b="1" dirty="0" smtClean="0">
              <a:latin typeface="Times New Roman" panose="02020603050405020304" pitchFamily="18" charset="0"/>
              <a:cs typeface="Times New Roman" panose="02020603050405020304" pitchFamily="18" charset="0"/>
            </a:endParaRPr>
          </a:p>
          <a:p>
            <a:pPr algn="just"/>
            <a:r>
              <a:rPr lang="en-IN" sz="2600" b="1" dirty="0" smtClean="0">
                <a:latin typeface="Times New Roman" panose="02020603050405020304" pitchFamily="18" charset="0"/>
                <a:cs typeface="Times New Roman" panose="02020603050405020304" pitchFamily="18" charset="0"/>
              </a:rPr>
              <a:t>Migrate: </a:t>
            </a:r>
            <a:r>
              <a:rPr lang="en-IN" sz="2600" dirty="0">
                <a:latin typeface="Times New Roman" panose="02020603050405020304" pitchFamily="18" charset="0"/>
                <a:cs typeface="Times New Roman" panose="02020603050405020304" pitchFamily="18" charset="0"/>
              </a:rPr>
              <a:t>This is used for applying the changes done to </a:t>
            </a:r>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models into the database. That is if we make any changes to </a:t>
            </a:r>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database then we use </a:t>
            </a:r>
            <a:r>
              <a:rPr lang="en-IN" sz="2600" b="1" dirty="0">
                <a:latin typeface="Times New Roman" panose="02020603050405020304" pitchFamily="18" charset="0"/>
                <a:cs typeface="Times New Roman" panose="02020603050405020304" pitchFamily="18" charset="0"/>
              </a:rPr>
              <a:t>migrate</a:t>
            </a:r>
            <a:r>
              <a:rPr lang="en-IN" sz="2600" dirty="0">
                <a:latin typeface="Times New Roman" panose="02020603050405020304" pitchFamily="18" charset="0"/>
                <a:cs typeface="Times New Roman" panose="02020603050405020304" pitchFamily="18" charset="0"/>
              </a:rPr>
              <a:t> command. </a:t>
            </a:r>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This </a:t>
            </a:r>
            <a:r>
              <a:rPr lang="en-IN" sz="2600" dirty="0">
                <a:latin typeface="Times New Roman" panose="02020603050405020304" pitchFamily="18" charset="0"/>
                <a:cs typeface="Times New Roman" panose="02020603050405020304" pitchFamily="18" charset="0"/>
              </a:rPr>
              <a:t>is used the first time we create a database</a:t>
            </a:r>
            <a:r>
              <a:rPr lang="en-IN" sz="2600" dirty="0" smtClean="0">
                <a:latin typeface="Times New Roman" panose="02020603050405020304" pitchFamily="18" charset="0"/>
                <a:cs typeface="Times New Roman" panose="02020603050405020304" pitchFamily="18" charset="0"/>
              </a:rPr>
              <a:t>.</a:t>
            </a:r>
          </a:p>
          <a:p>
            <a:pPr algn="just"/>
            <a:endParaRPr lang="en-IN" sz="2600" dirty="0" smtClean="0">
              <a:latin typeface="Times New Roman" panose="02020603050405020304" pitchFamily="18" charset="0"/>
              <a:cs typeface="Times New Roman" panose="02020603050405020304" pitchFamily="18" charset="0"/>
            </a:endParaRPr>
          </a:p>
          <a:p>
            <a:pPr algn="just"/>
            <a:endParaRPr lang="en-IN" sz="26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621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1853</Words>
  <Application>Microsoft Office PowerPoint</Application>
  <PresentationFormat>Widescreen</PresentationFormat>
  <Paragraphs>259</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2CSDE86 Application Development Frameworks (ADF)</vt:lpstr>
      <vt:lpstr>Disclaimer</vt:lpstr>
      <vt:lpstr>Pre-requisite for this session</vt:lpstr>
      <vt:lpstr>Django Project Structure</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Project Structure (contd…)</vt:lpstr>
      <vt:lpstr>Django App Structure</vt:lpstr>
      <vt:lpstr>Django App Structure (contd…)</vt:lpstr>
      <vt:lpstr>Django App Structure (contd…)</vt:lpstr>
      <vt:lpstr>Django App Structure (contd…)</vt:lpstr>
      <vt:lpstr>Django App Structure (contd…)</vt:lpstr>
      <vt:lpstr>Django App Structure (contd…)</vt:lpstr>
      <vt:lpstr>Django App Structure (contd…)</vt:lpstr>
      <vt:lpstr>Django App Structure (contd…)</vt:lpstr>
      <vt:lpstr>Django App Structure (contd…)</vt:lpstr>
      <vt:lpstr>Django App Structure (contd…)</vt:lpstr>
      <vt:lpstr>Django App Structure (contd…)</vt:lpstr>
      <vt:lpstr>Django App Structure (contd…)</vt:lpstr>
      <vt:lpstr>Django App Structure (contd…)</vt:lpstr>
      <vt:lpstr>Django App Structure (contd…)</vt:lpstr>
      <vt:lpstr>Django App Structure (contd…)</vt:lpstr>
      <vt:lpstr>Summary</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2CSDE86 ADF</dc:title>
  <dc:creator>Administrator</dc:creator>
  <cp:lastModifiedBy>Administrator</cp:lastModifiedBy>
  <cp:revision>318</cp:revision>
  <dcterms:created xsi:type="dcterms:W3CDTF">2021-07-26T03:57:35Z</dcterms:created>
  <dcterms:modified xsi:type="dcterms:W3CDTF">2021-08-05T06:15:18Z</dcterms:modified>
</cp:coreProperties>
</file>