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24"/>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73" r:id="rId16"/>
    <p:sldId id="270" r:id="rId17"/>
    <p:sldId id="276" r:id="rId18"/>
    <p:sldId id="277" r:id="rId19"/>
    <p:sldId id="274" r:id="rId20"/>
    <p:sldId id="275" r:id="rId21"/>
    <p:sldId id="271" r:id="rId22"/>
    <p:sldId id="272"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AB5EBF-7ABA-4208-8177-60970CD72119}">
  <a:tblStyle styleId="{66AB5EBF-7ABA-4208-8177-60970CD721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3dd070bc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3dd070bc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250819289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250819289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3dd070b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23dd070bc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80bf9715a_0_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80bf9715a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468818fc7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468818fc7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3dd070bc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3dd070bc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3dd070bc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3dd070bc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446eab84f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446eab84f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482a78518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482a78518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23dd070bc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23dd070bc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482a7851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482a7851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3dd070bc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3dd070bc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3dd070bc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3dd070bc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3dd070bc6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3dd070bc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3dd070bc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23dd070bc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8485074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065044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405407742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2932782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802072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9604144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356401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1051428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46807551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5058465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9924360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8739607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757042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383275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8189117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1810339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5219315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265474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0666452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xVDhbKRC9oaA5LkXxMKXCaS4QTObvkQQ/view?usp=share_link"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drive.google.com/file/d/1dj9z6-0HKK8DLR8Ckz58lbrCKlGWWC7U/view?usp=share_link" TargetMode="External"/><Relationship Id="rId5" Type="http://schemas.openxmlformats.org/officeDocument/2006/relationships/hyperlink" Target="https://drive.google.com/file/d/1ektIWgwGawgKe3bmue-80QWpO9JQwbCh/view?usp=share_link" TargetMode="External"/><Relationship Id="rId4" Type="http://schemas.openxmlformats.org/officeDocument/2006/relationships/hyperlink" Target="https://drive.google.com/file/d/1Z57H1hAWeSKiDuDlb-pE0ynoCgmBavcm/view?usp=share_link"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fxCe0Y4Gr6YorQ59yvSSmwny4HS2Krn-/view?usp=share_link"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drive.google.com/file/d/13QH64V-7qIoi-eGjiR7bfLvLRl8tY4Ko/view?usp=share_link" TargetMode="External"/><Relationship Id="rId5" Type="http://schemas.openxmlformats.org/officeDocument/2006/relationships/hyperlink" Target="https://drive.google.com/file/d/1tW3qYw-E-PExgNftjj04a2Z70DTJMAg4/view?usp=share_link" TargetMode="External"/><Relationship Id="rId4" Type="http://schemas.openxmlformats.org/officeDocument/2006/relationships/hyperlink" Target="https://drive.google.com/file/d/1DPpWbJcZgKR0WGMqTUa-3oBELB10cE9x/view?usp=share_lin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qPRIxcVukxhSMSSqQTVtykY9zoFHvCsf/view?usp=share_link"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drive.google.com/file/d/1Zw1aYBAlVYXYOYT85q3xRiAKbFMJ5Ghh/view?usp=share_link" TargetMode="External"/><Relationship Id="rId5" Type="http://schemas.openxmlformats.org/officeDocument/2006/relationships/hyperlink" Target="https://drive.google.com/file/d/1dBobElAYp13EwKc6bgaq4qR7Pe6C8HOw/view?usp=share_link" TargetMode="External"/><Relationship Id="rId4" Type="http://schemas.openxmlformats.org/officeDocument/2006/relationships/hyperlink" Target="https://drive.google.com/file/d/1V3U-yr0d_qOdXvghhlqM_-EGW_u9rbKP/view?usp=share_link"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sophatvathana/casia-dataset?resource=download" TargetMode="External"/><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07/s11042-020-09502-4" TargetMode="External"/><Relationship Id="rId7" Type="http://schemas.openxmlformats.org/officeDocument/2006/relationships/hyperlink" Target="https://doi.org/10.1007/s00530-021-00801-w"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hyperlink" Target="https://doi.org/10.1016/j.fsir.2020.100112" TargetMode="External"/><Relationship Id="rId5" Type="http://schemas.openxmlformats.org/officeDocument/2006/relationships/hyperlink" Target="https://doi.org/10.1016/j.ins.2020.03.099." TargetMode="External"/><Relationship Id="rId4" Type="http://schemas.openxmlformats.org/officeDocument/2006/relationships/hyperlink" Target="https://doi.org/10.1016/j.ins.2019.09.038."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doi.org/10.1080/00450618.2021.2016964" TargetMode="External"/><Relationship Id="rId3" Type="http://schemas.openxmlformats.org/officeDocument/2006/relationships/hyperlink" Target="https://doi.org/10.1049/ipr2.12051" TargetMode="External"/><Relationship Id="rId7" Type="http://schemas.openxmlformats.org/officeDocument/2006/relationships/hyperlink" Target="https://doi.org/10.1155/2022/8501738" TargetMode="External"/><Relationship Id="rId12" Type="http://schemas.openxmlformats.org/officeDocument/2006/relationships/hyperlink" Target="https://doi.org/10.1007/s40009-020-00998-w"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hyperlink" Target="https://doi.org/10.1155/2021/4270776" TargetMode="External"/><Relationship Id="rId11" Type="http://schemas.openxmlformats.org/officeDocument/2006/relationships/hyperlink" Target="https://doi.org/10.1007/s11042-022-14224-w" TargetMode="External"/><Relationship Id="rId5" Type="http://schemas.openxmlformats.org/officeDocument/2006/relationships/hyperlink" Target="https://doi.org/10.1007/s11042-022-11974-5" TargetMode="External"/><Relationship Id="rId10" Type="http://schemas.openxmlformats.org/officeDocument/2006/relationships/hyperlink" Target="https://doi.org/10.1007/s11042-020-09707-7" TargetMode="External"/><Relationship Id="rId4" Type="http://schemas.openxmlformats.org/officeDocument/2006/relationships/hyperlink" Target="https://doi.org/10.1016/j.dsp.2021.103032" TargetMode="External"/><Relationship Id="rId9" Type="http://schemas.openxmlformats.org/officeDocument/2006/relationships/hyperlink" Target="http://dx.doi.org/10.14569/IJACSA.2019.010122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TXP1r_UnxIi8sseQAzEyKAB1tkeH5KO7/view?usp=share_link"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drive.google.com/file/d/12TaqZ6b8xFEes3QilGhXj9wpY0HexGo2/view?usp=share_link" TargetMode="External"/><Relationship Id="rId5" Type="http://schemas.openxmlformats.org/officeDocument/2006/relationships/hyperlink" Target="https://drive.google.com/file/d/12KWP7GlRypFodpKSrnngMhOfLVnF9uOa/view?usp=share_link" TargetMode="External"/><Relationship Id="rId4" Type="http://schemas.openxmlformats.org/officeDocument/2006/relationships/hyperlink" Target="https://drive.google.com/file/d/1O8ocjkZIe8saAj55I4p2FZZ0cokfWEOp/view?usp=share_link"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p3aQMmC46DpJAWzVcEPgDWjmHlI5kYls/view?usp=share_link"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drive.google.com/file/d/1ruNlcCXMkktmFCfr9VAh9ku6pYk4pV4U/view?usp=share_link" TargetMode="External"/><Relationship Id="rId5" Type="http://schemas.openxmlformats.org/officeDocument/2006/relationships/hyperlink" Target="https://drive.google.com/file/d/16iC1Aafb8jBIoFxCptfbKWJ0RHVi2bqU/view?usp=share_link" TargetMode="External"/><Relationship Id="rId4" Type="http://schemas.openxmlformats.org/officeDocument/2006/relationships/hyperlink" Target="https://drive.google.com/file/d/1ZBAZYtkvCyiuTTHp7PamLd3TtY3LBJNL/view?usp=shar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endParaRPr sz="4680">
              <a:latin typeface="Times New Roman"/>
              <a:ea typeface="Times New Roman"/>
              <a:cs typeface="Times New Roman"/>
              <a:sym typeface="Times New Roman"/>
            </a:endParaRPr>
          </a:p>
          <a:p>
            <a:pPr marL="0" lvl="0" indent="0" algn="ctr" rtl="0">
              <a:spcBef>
                <a:spcPts val="0"/>
              </a:spcBef>
              <a:spcAft>
                <a:spcPts val="0"/>
              </a:spcAft>
              <a:buSzPts val="990"/>
              <a:buNone/>
            </a:pPr>
            <a:endParaRPr sz="4680">
              <a:latin typeface="Times New Roman"/>
              <a:ea typeface="Times New Roman"/>
              <a:cs typeface="Times New Roman"/>
              <a:sym typeface="Times New Roman"/>
            </a:endParaRPr>
          </a:p>
          <a:p>
            <a:pPr marL="0" lvl="0" indent="0" algn="ctr" rtl="0">
              <a:spcBef>
                <a:spcPts val="0"/>
              </a:spcBef>
              <a:spcAft>
                <a:spcPts val="0"/>
              </a:spcAft>
              <a:buSzPts val="990"/>
              <a:buNone/>
            </a:pPr>
            <a:r>
              <a:rPr lang="en-GB" sz="4680">
                <a:latin typeface="Times New Roman"/>
                <a:ea typeface="Times New Roman"/>
                <a:cs typeface="Times New Roman"/>
                <a:sym typeface="Times New Roman"/>
              </a:rPr>
              <a:t>Image Forgery Detection</a:t>
            </a:r>
            <a:endParaRPr sz="4680">
              <a:latin typeface="Times New Roman"/>
              <a:ea typeface="Times New Roman"/>
              <a:cs typeface="Times New Roman"/>
              <a:sym typeface="Times New Roman"/>
            </a:endParaRPr>
          </a:p>
        </p:txBody>
      </p:sp>
      <p:sp>
        <p:nvSpPr>
          <p:cNvPr id="59" name="Google Shape;59;p14"/>
          <p:cNvSpPr txBox="1">
            <a:spLocks noGrp="1"/>
          </p:cNvSpPr>
          <p:nvPr>
            <p:ph type="subTitle" idx="1"/>
          </p:nvPr>
        </p:nvSpPr>
        <p:spPr>
          <a:xfrm>
            <a:off x="311700" y="2856500"/>
            <a:ext cx="8648400" cy="19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900" dirty="0">
                <a:solidFill>
                  <a:schemeClr val="dk1"/>
                </a:solidFill>
                <a:latin typeface="Times New Roman"/>
                <a:ea typeface="Times New Roman"/>
                <a:cs typeface="Times New Roman"/>
                <a:sym typeface="Times New Roman"/>
              </a:rPr>
              <a:t>Amrutha A - 1BG20AI015</a:t>
            </a:r>
            <a:endParaRPr sz="19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GB" sz="1900" dirty="0">
                <a:solidFill>
                  <a:schemeClr val="dk1"/>
                </a:solidFill>
                <a:latin typeface="Times New Roman"/>
                <a:ea typeface="Times New Roman"/>
                <a:cs typeface="Times New Roman"/>
                <a:sym typeface="Times New Roman"/>
              </a:rPr>
              <a:t> Chandana S - 1BG20AI027</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900" dirty="0">
                <a:solidFill>
                  <a:schemeClr val="dk1"/>
                </a:solidFill>
                <a:latin typeface="Times New Roman"/>
                <a:ea typeface="Times New Roman"/>
                <a:cs typeface="Times New Roman"/>
                <a:sym typeface="Times New Roman"/>
              </a:rPr>
              <a:t>                                                 Jayasri A - 1BG20AI043</a:t>
            </a:r>
            <a:endParaRPr sz="19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GB" sz="1900" dirty="0">
                <a:solidFill>
                  <a:schemeClr val="dk1"/>
                </a:solidFill>
                <a:latin typeface="Times New Roman"/>
                <a:ea typeface="Times New Roman"/>
                <a:cs typeface="Times New Roman"/>
                <a:sym typeface="Times New Roman"/>
              </a:rPr>
              <a:t>Guide: Prof. </a:t>
            </a:r>
            <a:r>
              <a:rPr lang="en-GB" sz="1900" dirty="0" err="1">
                <a:solidFill>
                  <a:schemeClr val="dk1"/>
                </a:solidFill>
                <a:latin typeface="Times New Roman"/>
                <a:ea typeface="Times New Roman"/>
                <a:cs typeface="Times New Roman"/>
                <a:sym typeface="Times New Roman"/>
              </a:rPr>
              <a:t>Nagarathna</a:t>
            </a:r>
            <a:r>
              <a:rPr lang="en-GB" sz="1900" dirty="0">
                <a:solidFill>
                  <a:schemeClr val="dk1"/>
                </a:solidFill>
                <a:latin typeface="Times New Roman"/>
                <a:ea typeface="Times New Roman"/>
                <a:cs typeface="Times New Roman"/>
                <a:sym typeface="Times New Roman"/>
              </a:rPr>
              <a:t> C R (Assistant professor)</a:t>
            </a:r>
            <a:endParaRPr sz="1900" dirty="0">
              <a:solidFill>
                <a:schemeClr val="dk1"/>
              </a:solidFill>
              <a:latin typeface="Times New Roman"/>
              <a:ea typeface="Times New Roman"/>
              <a:cs typeface="Times New Roman"/>
              <a:sym typeface="Times New Roman"/>
            </a:endParaRPr>
          </a:p>
        </p:txBody>
      </p:sp>
      <p:pic>
        <p:nvPicPr>
          <p:cNvPr id="60" name="Google Shape;60;p14"/>
          <p:cNvPicPr preferRelativeResize="0"/>
          <p:nvPr/>
        </p:nvPicPr>
        <p:blipFill>
          <a:blip r:embed="rId3">
            <a:alphaModFix/>
          </a:blip>
          <a:stretch>
            <a:fillRect/>
          </a:stretch>
        </p:blipFill>
        <p:spPr>
          <a:xfrm>
            <a:off x="242888" y="149750"/>
            <a:ext cx="8658225" cy="1428750"/>
          </a:xfrm>
          <a:prstGeom prst="rect">
            <a:avLst/>
          </a:prstGeom>
          <a:noFill/>
          <a:ln>
            <a:noFill/>
          </a:ln>
        </p:spPr>
      </p:pic>
      <p:sp>
        <p:nvSpPr>
          <p:cNvPr id="2" name="Slide Number Placeholder 1">
            <a:extLst>
              <a:ext uri="{FF2B5EF4-FFF2-40B4-BE49-F238E27FC236}">
                <a16:creationId xmlns:a16="http://schemas.microsoft.com/office/drawing/2014/main" id="{434C1217-4E77-B310-D373-667FE5D7C5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aphicFrame>
        <p:nvGraphicFramePr>
          <p:cNvPr id="107" name="Google Shape;107;p22"/>
          <p:cNvGraphicFramePr/>
          <p:nvPr/>
        </p:nvGraphicFramePr>
        <p:xfrm>
          <a:off x="0" y="0"/>
          <a:ext cx="9143925" cy="5072280"/>
        </p:xfrm>
        <a:graphic>
          <a:graphicData uri="http://schemas.openxmlformats.org/drawingml/2006/table">
            <a:tbl>
              <a:tblPr>
                <a:noFill/>
                <a:tableStyleId>{66AB5EBF-7ABA-4208-8177-60970CD72119}</a:tableStyleId>
              </a:tblPr>
              <a:tblGrid>
                <a:gridCol w="429050">
                  <a:extLst>
                    <a:ext uri="{9D8B030D-6E8A-4147-A177-3AD203B41FA5}">
                      <a16:colId xmlns:a16="http://schemas.microsoft.com/office/drawing/2014/main" val="20000"/>
                    </a:ext>
                  </a:extLst>
                </a:gridCol>
                <a:gridCol w="522975">
                  <a:extLst>
                    <a:ext uri="{9D8B030D-6E8A-4147-A177-3AD203B41FA5}">
                      <a16:colId xmlns:a16="http://schemas.microsoft.com/office/drawing/2014/main" val="20001"/>
                    </a:ext>
                  </a:extLst>
                </a:gridCol>
                <a:gridCol w="1601850">
                  <a:extLst>
                    <a:ext uri="{9D8B030D-6E8A-4147-A177-3AD203B41FA5}">
                      <a16:colId xmlns:a16="http://schemas.microsoft.com/office/drawing/2014/main" val="20002"/>
                    </a:ext>
                  </a:extLst>
                </a:gridCol>
                <a:gridCol w="1065000">
                  <a:extLst>
                    <a:ext uri="{9D8B030D-6E8A-4147-A177-3AD203B41FA5}">
                      <a16:colId xmlns:a16="http://schemas.microsoft.com/office/drawing/2014/main" val="20003"/>
                    </a:ext>
                  </a:extLst>
                </a:gridCol>
                <a:gridCol w="1781625">
                  <a:extLst>
                    <a:ext uri="{9D8B030D-6E8A-4147-A177-3AD203B41FA5}">
                      <a16:colId xmlns:a16="http://schemas.microsoft.com/office/drawing/2014/main" val="20004"/>
                    </a:ext>
                  </a:extLst>
                </a:gridCol>
                <a:gridCol w="1047125">
                  <a:extLst>
                    <a:ext uri="{9D8B030D-6E8A-4147-A177-3AD203B41FA5}">
                      <a16:colId xmlns:a16="http://schemas.microsoft.com/office/drawing/2014/main" val="20005"/>
                    </a:ext>
                  </a:extLst>
                </a:gridCol>
                <a:gridCol w="1859300">
                  <a:extLst>
                    <a:ext uri="{9D8B030D-6E8A-4147-A177-3AD203B41FA5}">
                      <a16:colId xmlns:a16="http://schemas.microsoft.com/office/drawing/2014/main" val="20006"/>
                    </a:ext>
                  </a:extLst>
                </a:gridCol>
                <a:gridCol w="837000">
                  <a:extLst>
                    <a:ext uri="{9D8B030D-6E8A-4147-A177-3AD203B41FA5}">
                      <a16:colId xmlns:a16="http://schemas.microsoft.com/office/drawing/2014/main" val="20007"/>
                    </a:ext>
                  </a:extLst>
                </a:gridCol>
              </a:tblGrid>
              <a:tr h="723800">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Sl no.</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Year</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Title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Journal Name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Feature extraction technique </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Dataset</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Methodology applied</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Accuracy</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750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2021</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Dual branch convolutional neural network for copy move forgery</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detection</a:t>
                      </a:r>
                      <a:r>
                        <a:rPr lang="en-GB" sz="1200" baseline="300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[10]</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Research gate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CNN architecture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MICC F-2000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Convolutional neural network</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96-97%</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750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2023</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A fast copy-move image forgery detection approach on a reduced search space</a:t>
                      </a:r>
                      <a:r>
                        <a:rPr lang="en-GB" sz="1200" baseline="300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[19]</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Springer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Discrete cosine transform (DCT)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Self generated dataset and BMP images from public dataset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overlapping block-based passive forensic scheme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96.14%</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750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11</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2019</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An Image Copy-Move Forgery Detection</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Method Based on SURF and PCET</a:t>
                      </a:r>
                      <a:r>
                        <a:rPr lang="en-GB" sz="1200" baseline="300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[6]</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IEEE Access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SURF and PCET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GRIP, FAU and SBU-CM16</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Copy-move forgery detection (CMFD) method based on speeded-up robust feature (SURF) and polar complex exponential transform (PCET)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96%</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750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sz="12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Design of Automated Deep Learning-Based Fusion Model for Copy-Move Image Forgery Detection</a:t>
                      </a:r>
                      <a:r>
                        <a:rPr lang="en-GB" sz="1200" baseline="300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[14]</a:t>
                      </a:r>
                      <a:endParaRPr baseline="30000">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Hindawi</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DenseNet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Benchmark datasets</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(MNIST, CIFAR-10)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deep learning-based fusion model for detecting and localising copy-move forgeries (DLFM-CMDFC)</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95.42%</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and</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96.94%</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1875F937-4979-FB49-6AB2-C58102DDD4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112" name="Google Shape;112;p23"/>
          <p:cNvGraphicFramePr/>
          <p:nvPr/>
        </p:nvGraphicFramePr>
        <p:xfrm>
          <a:off x="0" y="0"/>
          <a:ext cx="9143925" cy="5143495"/>
        </p:xfrm>
        <a:graphic>
          <a:graphicData uri="http://schemas.openxmlformats.org/drawingml/2006/table">
            <a:tbl>
              <a:tblPr>
                <a:noFill/>
                <a:tableStyleId>{66AB5EBF-7ABA-4208-8177-60970CD72119}</a:tableStyleId>
              </a:tblPr>
              <a:tblGrid>
                <a:gridCol w="429050">
                  <a:extLst>
                    <a:ext uri="{9D8B030D-6E8A-4147-A177-3AD203B41FA5}">
                      <a16:colId xmlns:a16="http://schemas.microsoft.com/office/drawing/2014/main" val="20000"/>
                    </a:ext>
                  </a:extLst>
                </a:gridCol>
                <a:gridCol w="437250">
                  <a:extLst>
                    <a:ext uri="{9D8B030D-6E8A-4147-A177-3AD203B41FA5}">
                      <a16:colId xmlns:a16="http://schemas.microsoft.com/office/drawing/2014/main" val="20001"/>
                    </a:ext>
                  </a:extLst>
                </a:gridCol>
                <a:gridCol w="1580250">
                  <a:extLst>
                    <a:ext uri="{9D8B030D-6E8A-4147-A177-3AD203B41FA5}">
                      <a16:colId xmlns:a16="http://schemas.microsoft.com/office/drawing/2014/main" val="20002"/>
                    </a:ext>
                  </a:extLst>
                </a:gridCol>
                <a:gridCol w="692775">
                  <a:extLst>
                    <a:ext uri="{9D8B030D-6E8A-4147-A177-3AD203B41FA5}">
                      <a16:colId xmlns:a16="http://schemas.microsoft.com/office/drawing/2014/main" val="20003"/>
                    </a:ext>
                  </a:extLst>
                </a:gridCol>
                <a:gridCol w="1929450">
                  <a:extLst>
                    <a:ext uri="{9D8B030D-6E8A-4147-A177-3AD203B41FA5}">
                      <a16:colId xmlns:a16="http://schemas.microsoft.com/office/drawing/2014/main" val="20004"/>
                    </a:ext>
                  </a:extLst>
                </a:gridCol>
                <a:gridCol w="1168125">
                  <a:extLst>
                    <a:ext uri="{9D8B030D-6E8A-4147-A177-3AD203B41FA5}">
                      <a16:colId xmlns:a16="http://schemas.microsoft.com/office/drawing/2014/main" val="20005"/>
                    </a:ext>
                  </a:extLst>
                </a:gridCol>
                <a:gridCol w="2070025">
                  <a:extLst>
                    <a:ext uri="{9D8B030D-6E8A-4147-A177-3AD203B41FA5}">
                      <a16:colId xmlns:a16="http://schemas.microsoft.com/office/drawing/2014/main" val="20006"/>
                    </a:ext>
                  </a:extLst>
                </a:gridCol>
                <a:gridCol w="837000">
                  <a:extLst>
                    <a:ext uri="{9D8B030D-6E8A-4147-A177-3AD203B41FA5}">
                      <a16:colId xmlns:a16="http://schemas.microsoft.com/office/drawing/2014/main" val="20007"/>
                    </a:ext>
                  </a:extLst>
                </a:gridCol>
              </a:tblGrid>
              <a:tr h="723800">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Sl no.</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Year</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Title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Journal Name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Feature extraction technique </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Dataset</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Methodology applied</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Accuracy</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7800">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13</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Image forgery detection using image similarity</a:t>
                      </a:r>
                      <a:r>
                        <a:rPr lang="en-GB" sz="1200" baseline="300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[2]</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Springer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Steerable pyramid decomposition technique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CoMoFoD</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Blind detection method</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95.9%</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956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14</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2021</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Image splicing detection technique based</a:t>
                      </a:r>
                      <a:r>
                        <a:rPr lang="en-GB" sz="1200">
                          <a:solidFill>
                            <a:schemeClr val="dk1"/>
                          </a:solidFill>
                          <a:latin typeface="Times New Roman"/>
                          <a:ea typeface="Times New Roman"/>
                          <a:cs typeface="Times New Roman"/>
                          <a:sym typeface="Times New Roman"/>
                        </a:rPr>
                        <a:t> on Illumination-Reflectance model and LBP</a:t>
                      </a:r>
                      <a:r>
                        <a:rPr lang="en-GB" sz="1200" baseline="300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[18]</a:t>
                      </a:r>
                      <a:endParaRPr sz="1200" baseline="30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Springer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Local Binary Pattern (LBP)</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CASIA v2.0,</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Digital Image Forensics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Deep Learning (CNN) and Wavelet transform to detect the spliced image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93.79%</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72500">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15</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2021</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Image Forgery Detection Using Singular Value Decomposition</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with Some Attacks</a:t>
                      </a:r>
                      <a:r>
                        <a:rPr lang="en-GB" sz="1200" baseline="300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[20]</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Springer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Biorthogonal Wavelet Transform (BWT) with singular value decomposition (SVD) </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Image forensics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Copy-move based image forgery detection using Improved Relevance Vector Machine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92.22%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4472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16</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Robust forgery detection for compressed images using CNN supervision</a:t>
                      </a:r>
                      <a:r>
                        <a:rPr lang="en-GB" sz="1200" baseline="300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[5]</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Elsevier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CNN</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CMI(Dresden dataset)</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convolutional neural networks (CNN)</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14154C2-55FF-C6C7-1C27-237131E37E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aphicFrame>
        <p:nvGraphicFramePr>
          <p:cNvPr id="117" name="Google Shape;117;p24"/>
          <p:cNvGraphicFramePr/>
          <p:nvPr/>
        </p:nvGraphicFramePr>
        <p:xfrm>
          <a:off x="0" y="0"/>
          <a:ext cx="9143925" cy="5167875"/>
        </p:xfrm>
        <a:graphic>
          <a:graphicData uri="http://schemas.openxmlformats.org/drawingml/2006/table">
            <a:tbl>
              <a:tblPr>
                <a:noFill/>
                <a:tableStyleId>{66AB5EBF-7ABA-4208-8177-60970CD72119}</a:tableStyleId>
              </a:tblPr>
              <a:tblGrid>
                <a:gridCol w="429050">
                  <a:extLst>
                    <a:ext uri="{9D8B030D-6E8A-4147-A177-3AD203B41FA5}">
                      <a16:colId xmlns:a16="http://schemas.microsoft.com/office/drawing/2014/main" val="20000"/>
                    </a:ext>
                  </a:extLst>
                </a:gridCol>
                <a:gridCol w="465825">
                  <a:extLst>
                    <a:ext uri="{9D8B030D-6E8A-4147-A177-3AD203B41FA5}">
                      <a16:colId xmlns:a16="http://schemas.microsoft.com/office/drawing/2014/main" val="20001"/>
                    </a:ext>
                  </a:extLst>
                </a:gridCol>
                <a:gridCol w="1751700">
                  <a:extLst>
                    <a:ext uri="{9D8B030D-6E8A-4147-A177-3AD203B41FA5}">
                      <a16:colId xmlns:a16="http://schemas.microsoft.com/office/drawing/2014/main" val="20002"/>
                    </a:ext>
                  </a:extLst>
                </a:gridCol>
                <a:gridCol w="761825">
                  <a:extLst>
                    <a:ext uri="{9D8B030D-6E8A-4147-A177-3AD203B41FA5}">
                      <a16:colId xmlns:a16="http://schemas.microsoft.com/office/drawing/2014/main" val="20003"/>
                    </a:ext>
                  </a:extLst>
                </a:gridCol>
                <a:gridCol w="1584175">
                  <a:extLst>
                    <a:ext uri="{9D8B030D-6E8A-4147-A177-3AD203B41FA5}">
                      <a16:colId xmlns:a16="http://schemas.microsoft.com/office/drawing/2014/main" val="20004"/>
                    </a:ext>
                  </a:extLst>
                </a:gridCol>
                <a:gridCol w="1396725">
                  <a:extLst>
                    <a:ext uri="{9D8B030D-6E8A-4147-A177-3AD203B41FA5}">
                      <a16:colId xmlns:a16="http://schemas.microsoft.com/office/drawing/2014/main" val="20005"/>
                    </a:ext>
                  </a:extLst>
                </a:gridCol>
                <a:gridCol w="1917625">
                  <a:extLst>
                    <a:ext uri="{9D8B030D-6E8A-4147-A177-3AD203B41FA5}">
                      <a16:colId xmlns:a16="http://schemas.microsoft.com/office/drawing/2014/main" val="20006"/>
                    </a:ext>
                  </a:extLst>
                </a:gridCol>
                <a:gridCol w="837000">
                  <a:extLst>
                    <a:ext uri="{9D8B030D-6E8A-4147-A177-3AD203B41FA5}">
                      <a16:colId xmlns:a16="http://schemas.microsoft.com/office/drawing/2014/main" val="20007"/>
                    </a:ext>
                  </a:extLst>
                </a:gridCol>
              </a:tblGrid>
              <a:tr h="723800">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Sl no.</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Year</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Title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Journal Name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Feature extraction technique </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Dataset</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Methodology applied</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Accuracy</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3442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17</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A Full-Image Full-Resolution</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End-to-End-Trainable CNN Framework</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for Image Forgery Detection</a:t>
                      </a:r>
                      <a:r>
                        <a:rPr lang="en-GB" sz="1200" baseline="300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[8]</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IEEE Access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Patch-wise processing</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Dresden/ FAU, DSO-1, Korus, NC2017, MFC2018, MFC2019</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Convolutional Neural Networks (CNN)</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85.1%</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9152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2018</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Accurate and Efficient Image Forgery Detection Using Lateral Chromatic Aberration</a:t>
                      </a:r>
                      <a:r>
                        <a:rPr lang="en-GB" sz="1200" baseline="300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[17]</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IEEE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Lateral Chromatic Aberration</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Dresden Image Database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 Lateral Chromatic Aberration</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84%</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28625">
                <a:tc>
                  <a:txBody>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19</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2021</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A novel copy-move forgery detection algorithm via two-stage filtering</a:t>
                      </a:r>
                      <a:r>
                        <a:rPr lang="en-GB" sz="1200" baseline="300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[11</a:t>
                      </a:r>
                      <a:r>
                        <a:rPr lang="en-GB" sz="1200" baseline="30000">
                          <a:solidFill>
                            <a:schemeClr val="dk1"/>
                          </a:solidFill>
                          <a:latin typeface="Times New Roman"/>
                          <a:ea typeface="Times New Roman"/>
                          <a:cs typeface="Times New Roman"/>
                          <a:sym typeface="Times New Roman"/>
                        </a:rPr>
                        <a:t>]</a:t>
                      </a:r>
                      <a:endParaRPr sz="1200" baseline="30000" dirty="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Elsevier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Speeded Up Robust Features (SURF) and Scale Invariant Feature Transform (SIFT) algorithms</a:t>
                      </a:r>
                      <a:endParaRPr sz="13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IMD, CoMoFoD, CMHD</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Two-Staged Filtering (TSF)</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82%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7672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Image splicing forgery detection combining coarse to refined convolutional neural network and adaptive clustering</a:t>
                      </a:r>
                      <a:r>
                        <a:rPr lang="en-GB" sz="1200" baseline="300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[3]</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Information Sciences, Elsevier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Cascaded convolutional neural network (C2RNet)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COLUMB, CASIA,</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FORENSICS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Coarse-to-refined Convolutional Neural Network</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(C2RNet)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dirty="0">
                          <a:solidFill>
                            <a:schemeClr val="dk1"/>
                          </a:solidFill>
                          <a:latin typeface="Times New Roman"/>
                          <a:ea typeface="Times New Roman"/>
                          <a:cs typeface="Times New Roman"/>
                          <a:sym typeface="Times New Roman"/>
                        </a:rPr>
                        <a:t>8% higher than R-CNN</a:t>
                      </a:r>
                      <a:endParaRPr sz="1200" dirty="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6FD85C13-0CAD-00C9-1EDD-CD3B232B8A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761550" y="501600"/>
            <a:ext cx="6761100" cy="85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Times New Roman"/>
                <a:ea typeface="Times New Roman"/>
                <a:cs typeface="Times New Roman"/>
                <a:sym typeface="Times New Roman"/>
              </a:rPr>
              <a:t>Gaps Identified </a:t>
            </a:r>
            <a:endParaRPr dirty="0">
              <a:latin typeface="Times New Roman"/>
              <a:ea typeface="Times New Roman"/>
              <a:cs typeface="Times New Roman"/>
              <a:sym typeface="Times New Roman"/>
            </a:endParaRPr>
          </a:p>
        </p:txBody>
      </p:sp>
      <p:sp>
        <p:nvSpPr>
          <p:cNvPr id="123" name="Google Shape;123;p25"/>
          <p:cNvSpPr txBox="1">
            <a:spLocks noGrp="1"/>
          </p:cNvSpPr>
          <p:nvPr>
            <p:ph type="body" idx="1"/>
          </p:nvPr>
        </p:nvSpPr>
        <p:spPr>
          <a:xfrm>
            <a:off x="311700" y="1152475"/>
            <a:ext cx="6905778" cy="3830400"/>
          </a:xfrm>
          <a:prstGeom prst="rect">
            <a:avLst/>
          </a:prstGeom>
        </p:spPr>
        <p:txBody>
          <a:bodyPr spcFirstLastPara="1" wrap="square" lIns="91425" tIns="91425" rIns="91425" bIns="91425" anchor="t" anchorCtr="0">
            <a:normAutofit/>
          </a:bodyPr>
          <a:lstStyle/>
          <a:p>
            <a:pPr marL="914400" lvl="0" indent="-317500" algn="just" rtl="0">
              <a:spcBef>
                <a:spcPts val="0"/>
              </a:spcBef>
              <a:spcAft>
                <a:spcPts val="0"/>
              </a:spcAft>
              <a:buClr>
                <a:schemeClr val="dk1"/>
              </a:buClr>
              <a:buSzPts val="1400"/>
              <a:buFont typeface="Times New Roman"/>
              <a:buChar char="●"/>
            </a:pPr>
            <a:endParaRPr lang="en-GB" sz="1400" dirty="0">
              <a:solidFill>
                <a:schemeClr val="dk1"/>
              </a:solidFill>
              <a:latin typeface="Times New Roman"/>
              <a:ea typeface="Times New Roman"/>
              <a:cs typeface="Times New Roman"/>
              <a:sym typeface="Times New Roman"/>
            </a:endParaRPr>
          </a:p>
          <a:p>
            <a:pPr marL="914400" indent="-317500" algn="just">
              <a:buClr>
                <a:schemeClr val="dk1"/>
              </a:buClr>
              <a:buSzPts val="1400"/>
              <a:buFont typeface="Times New Roman"/>
              <a:buChar char="●"/>
            </a:pPr>
            <a:r>
              <a:rPr lang="en-US" sz="1400" dirty="0">
                <a:solidFill>
                  <a:schemeClr val="dk1"/>
                </a:solidFill>
                <a:latin typeface="Times New Roman"/>
                <a:ea typeface="Times New Roman"/>
                <a:cs typeface="Times New Roman"/>
                <a:sym typeface="Times New Roman"/>
              </a:rPr>
              <a:t>Present techniques doesn’t detect the overlapping of forged regions and also the detection of subtle forged regions.</a:t>
            </a:r>
            <a:endParaRPr lang="en-GB" sz="1400" dirty="0">
              <a:solidFill>
                <a:schemeClr val="dk1"/>
              </a:solidFill>
              <a:latin typeface="Times New Roman"/>
              <a:ea typeface="Times New Roman"/>
              <a:cs typeface="Times New Roman"/>
              <a:sym typeface="Times New Roman"/>
            </a:endParaRPr>
          </a:p>
          <a:p>
            <a:pPr marL="9144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Many image forgery papers use small datasets that do not reflect the variety of real-world images. This limits the ability to generalise new images. </a:t>
            </a:r>
            <a:endParaRPr sz="1400" dirty="0">
              <a:solidFill>
                <a:schemeClr val="dk1"/>
              </a:solidFill>
              <a:latin typeface="Times New Roman"/>
              <a:ea typeface="Times New Roman"/>
              <a:cs typeface="Times New Roman"/>
              <a:sym typeface="Times New Roman"/>
            </a:endParaRPr>
          </a:p>
          <a:p>
            <a:pPr marL="9144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Some image forgery detection models are not transparent in their decision-making process, making it difficult to understand how they are making their detections.</a:t>
            </a:r>
            <a:endParaRPr sz="14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1400"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D29D76A9-6ACC-6F39-4AA9-201E4708E0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latin typeface="Times New Roman"/>
                <a:ea typeface="Times New Roman"/>
                <a:cs typeface="Times New Roman"/>
                <a:sym typeface="Times New Roman"/>
              </a:rPr>
              <a:t>Methodology</a:t>
            </a:r>
            <a:endParaRPr/>
          </a:p>
        </p:txBody>
      </p:sp>
      <p:sp>
        <p:nvSpPr>
          <p:cNvPr id="129" name="Google Shape;129;p26"/>
          <p:cNvSpPr txBox="1">
            <a:spLocks noGrp="1"/>
          </p:cNvSpPr>
          <p:nvPr>
            <p:ph type="body" idx="1"/>
          </p:nvPr>
        </p:nvSpPr>
        <p:spPr>
          <a:prstGeom prst="rect">
            <a:avLst/>
          </a:prstGeom>
        </p:spPr>
        <p:txBody>
          <a:bodyPr spcFirstLastPara="1" wrap="square" lIns="91425" tIns="91425" rIns="91425" bIns="91425" anchor="t" anchorCtr="0">
            <a:normAutofit/>
          </a:bodyPr>
          <a:lstStyle/>
          <a:p>
            <a:pPr marL="139700" lvl="0" indent="0" algn="just" rtl="0">
              <a:lnSpc>
                <a:spcPct val="105000"/>
              </a:lnSpc>
              <a:spcBef>
                <a:spcPts val="0"/>
              </a:spcBef>
              <a:spcAft>
                <a:spcPts val="0"/>
              </a:spcAft>
              <a:buClr>
                <a:schemeClr val="dk1"/>
              </a:buClr>
              <a:buSzPts val="1400"/>
              <a:buNone/>
            </a:pPr>
            <a:r>
              <a:rPr lang="en-US" sz="1400" dirty="0">
                <a:solidFill>
                  <a:schemeClr val="dk1"/>
                </a:solidFill>
                <a:latin typeface="Times New Roman"/>
                <a:ea typeface="Times New Roman"/>
                <a:cs typeface="Times New Roman"/>
                <a:sym typeface="Times New Roman"/>
              </a:rPr>
              <a:t>The method used in this paper combines a error level analysis (ELA) and convolution neural network (CNN)  . ELA is a widely used method for locating altered areas of an image based on variations in the error levels brought on by compression. On the other hand, CNNs have great feature extraction capabilities for image analysis.</a:t>
            </a:r>
          </a:p>
          <a:p>
            <a:pPr marL="139700" lvl="0" indent="0" algn="just" rtl="0">
              <a:lnSpc>
                <a:spcPct val="105000"/>
              </a:lnSpc>
              <a:spcBef>
                <a:spcPts val="0"/>
              </a:spcBef>
              <a:spcAft>
                <a:spcPts val="0"/>
              </a:spcAft>
              <a:buClr>
                <a:schemeClr val="dk1"/>
              </a:buClr>
              <a:buSzPts val="1400"/>
              <a:buNone/>
            </a:pPr>
            <a:r>
              <a:rPr lang="en-US" sz="1400" dirty="0">
                <a:solidFill>
                  <a:schemeClr val="dk1"/>
                </a:solidFill>
                <a:latin typeface="Times New Roman"/>
                <a:ea typeface="Times New Roman"/>
                <a:cs typeface="Times New Roman"/>
                <a:sym typeface="Times New Roman"/>
              </a:rPr>
              <a:t>Principles of ELA:</a:t>
            </a:r>
          </a:p>
          <a:p>
            <a:pPr marL="425450" lvl="0" indent="-285750" algn="just" rtl="0">
              <a:lnSpc>
                <a:spcPct val="105000"/>
              </a:lnSpc>
              <a:spcBef>
                <a:spcPts val="0"/>
              </a:spcBef>
              <a:spcAft>
                <a:spcPts val="0"/>
              </a:spcAft>
              <a:buClr>
                <a:schemeClr val="dk1"/>
              </a:buClr>
              <a:buSzPts val="1400"/>
              <a:buFont typeface="Wingdings" panose="05000000000000000000" pitchFamily="2" charset="2"/>
              <a:buChar char="q"/>
            </a:pPr>
            <a:r>
              <a:rPr lang="en-US" sz="1400" dirty="0">
                <a:solidFill>
                  <a:schemeClr val="dk1"/>
                </a:solidFill>
                <a:latin typeface="Times New Roman"/>
                <a:ea typeface="Times New Roman"/>
                <a:cs typeface="Times New Roman"/>
                <a:sym typeface="Times New Roman"/>
              </a:rPr>
              <a:t>ELA is a forensic method for examining photos at various levels of compression. It is predicated on the idea that a picture's compression level is not constant, and that portions that have undergone modification will have a different compression level than the remainder of the image. The original image and a compressed version of the same image are compared by ELA to determine how well it performs.</a:t>
            </a:r>
          </a:p>
          <a:p>
            <a:pPr marL="139700" lvl="0" indent="0" algn="just" rtl="0">
              <a:lnSpc>
                <a:spcPct val="105000"/>
              </a:lnSpc>
              <a:spcBef>
                <a:spcPts val="0"/>
              </a:spcBef>
              <a:spcAft>
                <a:spcPts val="0"/>
              </a:spcAft>
              <a:buClr>
                <a:schemeClr val="dk1"/>
              </a:buClr>
              <a:buSzPts val="1400"/>
              <a:buNone/>
            </a:pPr>
            <a:r>
              <a:rPr lang="en-US" sz="1400" dirty="0">
                <a:solidFill>
                  <a:schemeClr val="dk1"/>
                </a:solidFill>
                <a:latin typeface="Times New Roman"/>
                <a:ea typeface="Times New Roman"/>
                <a:cs typeface="Times New Roman"/>
                <a:sym typeface="Times New Roman"/>
              </a:rPr>
              <a:t>Principles of CNN:</a:t>
            </a:r>
          </a:p>
          <a:p>
            <a:pPr marL="425450" indent="-285750" algn="just">
              <a:lnSpc>
                <a:spcPct val="105000"/>
              </a:lnSpc>
              <a:buClr>
                <a:schemeClr val="dk1"/>
              </a:buClr>
              <a:buSzPts val="1400"/>
              <a:buFont typeface="Wingdings" panose="05000000000000000000" pitchFamily="2" charset="2"/>
              <a:buChar char="q"/>
            </a:pPr>
            <a:r>
              <a:rPr lang="en-US" sz="1400" dirty="0">
                <a:solidFill>
                  <a:schemeClr val="dk1"/>
                </a:solidFill>
                <a:latin typeface="Times New Roman"/>
                <a:ea typeface="Times New Roman"/>
                <a:cs typeface="Times New Roman"/>
                <a:sym typeface="Times New Roman"/>
              </a:rPr>
              <a:t>CNN's underlying idea is convolution, which involves combining several filters with the input image in order to extract features. The image is then classified using the retrieved features.</a:t>
            </a:r>
          </a:p>
        </p:txBody>
      </p:sp>
      <p:sp>
        <p:nvSpPr>
          <p:cNvPr id="2" name="Slide Number Placeholder 1">
            <a:extLst>
              <a:ext uri="{FF2B5EF4-FFF2-40B4-BE49-F238E27FC236}">
                <a16:creationId xmlns:a16="http://schemas.microsoft.com/office/drawing/2014/main" id="{84239CF6-25AC-2CDF-8321-AAC6D62F32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0C87E9-73D6-419D-0B24-7ED54949D345}"/>
              </a:ext>
            </a:extLst>
          </p:cNvPr>
          <p:cNvSpPr txBox="1"/>
          <p:nvPr/>
        </p:nvSpPr>
        <p:spPr>
          <a:xfrm>
            <a:off x="1067963" y="537472"/>
            <a:ext cx="7189558" cy="523220"/>
          </a:xfrm>
          <a:prstGeom prst="rect">
            <a:avLst/>
          </a:prstGeom>
          <a:noFill/>
        </p:spPr>
        <p:txBody>
          <a:bodyPr wrap="square" rtlCol="0">
            <a:spAutoFit/>
          </a:bodyPr>
          <a:lstStyle/>
          <a:p>
            <a:r>
              <a:rPr lang="en-GB" sz="2800" dirty="0">
                <a:solidFill>
                  <a:srgbClr val="92D050"/>
                </a:solidFill>
                <a:latin typeface="Times New Roman"/>
                <a:ea typeface="Times New Roman"/>
                <a:cs typeface="Times New Roman"/>
                <a:sym typeface="Times New Roman"/>
              </a:rPr>
              <a:t>Architecture Model</a:t>
            </a:r>
            <a:endParaRPr lang="en-IN" sz="2800" dirty="0">
              <a:solidFill>
                <a:srgbClr val="92D050"/>
              </a:solidFill>
            </a:endParaRPr>
          </a:p>
        </p:txBody>
      </p:sp>
      <p:pic>
        <p:nvPicPr>
          <p:cNvPr id="4" name="Picture 3">
            <a:extLst>
              <a:ext uri="{FF2B5EF4-FFF2-40B4-BE49-F238E27FC236}">
                <a16:creationId xmlns:a16="http://schemas.microsoft.com/office/drawing/2014/main" id="{7D79E81C-2769-2271-9A1B-A2D5DA27DC57}"/>
              </a:ext>
            </a:extLst>
          </p:cNvPr>
          <p:cNvPicPr>
            <a:picLocks noChangeAspect="1"/>
          </p:cNvPicPr>
          <p:nvPr/>
        </p:nvPicPr>
        <p:blipFill>
          <a:blip r:embed="rId2"/>
          <a:stretch>
            <a:fillRect/>
          </a:stretch>
        </p:blipFill>
        <p:spPr>
          <a:xfrm>
            <a:off x="723862" y="1180073"/>
            <a:ext cx="6342886" cy="3518624"/>
          </a:xfrm>
          <a:prstGeom prst="rect">
            <a:avLst/>
          </a:prstGeom>
        </p:spPr>
      </p:pic>
      <p:sp>
        <p:nvSpPr>
          <p:cNvPr id="5" name="Slide Number Placeholder 4">
            <a:extLst>
              <a:ext uri="{FF2B5EF4-FFF2-40B4-BE49-F238E27FC236}">
                <a16:creationId xmlns:a16="http://schemas.microsoft.com/office/drawing/2014/main" id="{4AC1D3D7-604A-8123-BC3E-6933813639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263195984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a:ea typeface="Times New Roman"/>
                <a:cs typeface="Times New Roman"/>
                <a:sym typeface="Times New Roman"/>
              </a:rPr>
              <a:t>Data Set Description</a:t>
            </a:r>
            <a:endParaRPr dirty="0">
              <a:latin typeface="Times New Roman"/>
              <a:ea typeface="Times New Roman"/>
              <a:cs typeface="Times New Roman"/>
              <a:sym typeface="Times New Roman"/>
            </a:endParaRPr>
          </a:p>
        </p:txBody>
      </p:sp>
      <p:sp>
        <p:nvSpPr>
          <p:cNvPr id="158" name="Google Shape;158;p28"/>
          <p:cNvSpPr txBox="1">
            <a:spLocks noGrp="1"/>
          </p:cNvSpPr>
          <p:nvPr>
            <p:ph type="body" idx="1"/>
          </p:nvPr>
        </p:nvSpPr>
        <p:spPr>
          <a:xfrm>
            <a:off x="311700" y="1152475"/>
            <a:ext cx="6703353" cy="3416400"/>
          </a:xfrm>
          <a:prstGeom prst="rect">
            <a:avLst/>
          </a:prstGeom>
        </p:spPr>
        <p:txBody>
          <a:bodyPr spcFirstLastPara="1" wrap="square" lIns="91425" tIns="91425" rIns="91425" bIns="91425" anchor="t" anchorCtr="0">
            <a:normAutofit/>
          </a:bodyPr>
          <a:lstStyle/>
          <a:p>
            <a:pPr marL="457200" lvl="0" indent="-317500" algn="l" rtl="0">
              <a:lnSpc>
                <a:spcPct val="95000"/>
              </a:lnSpc>
              <a:spcBef>
                <a:spcPts val="0"/>
              </a:spcBef>
              <a:spcAft>
                <a:spcPts val="0"/>
              </a:spcAft>
              <a:buClr>
                <a:schemeClr val="dk1"/>
              </a:buClr>
              <a:buSzPts val="1400"/>
              <a:buFont typeface="Times New Roman"/>
              <a:buChar char="●"/>
            </a:pPr>
            <a:r>
              <a:rPr lang="en-GB" sz="1400" b="1" dirty="0">
                <a:solidFill>
                  <a:schemeClr val="dk1"/>
                </a:solidFill>
                <a:latin typeface="Times New Roman"/>
                <a:ea typeface="Times New Roman"/>
                <a:cs typeface="Times New Roman"/>
                <a:sym typeface="Times New Roman"/>
              </a:rPr>
              <a:t>CASIA 2</a:t>
            </a:r>
            <a:r>
              <a:rPr lang="en-GB" sz="1400" dirty="0">
                <a:solidFill>
                  <a:schemeClr val="dk1"/>
                </a:solidFill>
                <a:latin typeface="Times New Roman"/>
                <a:ea typeface="Times New Roman"/>
                <a:cs typeface="Times New Roman"/>
                <a:sym typeface="Times New Roman"/>
              </a:rPr>
              <a:t>  - It contains 7492 authentic and 5125 forged </a:t>
            </a:r>
            <a:r>
              <a:rPr lang="en-GB" sz="1400" dirty="0" err="1">
                <a:solidFill>
                  <a:schemeClr val="dk1"/>
                </a:solidFill>
                <a:latin typeface="Times New Roman"/>
                <a:ea typeface="Times New Roman"/>
                <a:cs typeface="Times New Roman"/>
                <a:sym typeface="Times New Roman"/>
              </a:rPr>
              <a:t>color</a:t>
            </a:r>
            <a:r>
              <a:rPr lang="en-GB" sz="1400" dirty="0">
                <a:solidFill>
                  <a:schemeClr val="dk1"/>
                </a:solidFill>
                <a:latin typeface="Times New Roman"/>
                <a:ea typeface="Times New Roman"/>
                <a:cs typeface="Times New Roman"/>
                <a:sym typeface="Times New Roman"/>
              </a:rPr>
              <a:t> images with different sizes and 5163 ground truth images. The image formats comprise JPEG, PNG, BMP, and TIF. Size of the images vary for each image. </a:t>
            </a:r>
            <a:r>
              <a:rPr lang="en-GB" sz="1400" u="sng" dirty="0">
                <a:solidFill>
                  <a:schemeClr val="hlink"/>
                </a:solidFill>
                <a:latin typeface="Times New Roman"/>
                <a:ea typeface="Times New Roman"/>
                <a:cs typeface="Times New Roman"/>
                <a:sym typeface="Times New Roman"/>
                <a:hlinkClick r:id="rId3"/>
              </a:rPr>
              <a:t>https://www.kaggle.com/datasets/sophatvathana/casia-dataset?resource=download</a:t>
            </a:r>
            <a:r>
              <a:rPr lang="en-GB" sz="1400" dirty="0">
                <a:solidFill>
                  <a:schemeClr val="dk1"/>
                </a:solidFill>
                <a:latin typeface="Times New Roman"/>
                <a:ea typeface="Times New Roman"/>
                <a:cs typeface="Times New Roman"/>
                <a:sym typeface="Times New Roman"/>
              </a:rPr>
              <a:t>)</a:t>
            </a:r>
            <a:endParaRPr sz="1400"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B03C1627-B4AB-8ADB-03D3-AA1C40444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9C95-D0ED-8CE9-E042-2814B1B77426}"/>
              </a:ext>
            </a:extLst>
          </p:cNvPr>
          <p:cNvSpPr>
            <a:spLocks noGrp="1"/>
          </p:cNvSpPr>
          <p:nvPr>
            <p:ph type="title"/>
          </p:nvPr>
        </p:nvSpPr>
        <p:spPr>
          <a:xfrm>
            <a:off x="508001" y="457200"/>
            <a:ext cx="6447501" cy="715466"/>
          </a:xfrm>
        </p:spPr>
        <p:txBody>
          <a:bodyPr/>
          <a:lstStyle/>
          <a:p>
            <a:r>
              <a:rPr lang="en-IN" dirty="0"/>
              <a:t>Results</a:t>
            </a:r>
          </a:p>
        </p:txBody>
      </p:sp>
      <p:pic>
        <p:nvPicPr>
          <p:cNvPr id="4" name="Picture 3">
            <a:extLst>
              <a:ext uri="{FF2B5EF4-FFF2-40B4-BE49-F238E27FC236}">
                <a16:creationId xmlns:a16="http://schemas.microsoft.com/office/drawing/2014/main" id="{5409EDEE-A10C-1677-13D2-5AAB6AC0799D}"/>
              </a:ext>
            </a:extLst>
          </p:cNvPr>
          <p:cNvPicPr>
            <a:picLocks noChangeAspect="1"/>
          </p:cNvPicPr>
          <p:nvPr/>
        </p:nvPicPr>
        <p:blipFill>
          <a:blip r:embed="rId2"/>
          <a:stretch>
            <a:fillRect/>
          </a:stretch>
        </p:blipFill>
        <p:spPr>
          <a:xfrm>
            <a:off x="886478" y="1082517"/>
            <a:ext cx="5905210" cy="3079507"/>
          </a:xfrm>
          <a:prstGeom prst="rect">
            <a:avLst/>
          </a:prstGeom>
        </p:spPr>
      </p:pic>
      <p:sp>
        <p:nvSpPr>
          <p:cNvPr id="5" name="Slide Number Placeholder 4">
            <a:extLst>
              <a:ext uri="{FF2B5EF4-FFF2-40B4-BE49-F238E27FC236}">
                <a16:creationId xmlns:a16="http://schemas.microsoft.com/office/drawing/2014/main" id="{2AB9D173-3C1C-3EF2-61E3-7ECE795DF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extLst>
      <p:ext uri="{BB962C8B-B14F-4D97-AF65-F5344CB8AC3E}">
        <p14:creationId xmlns:p14="http://schemas.microsoft.com/office/powerpoint/2010/main" val="120558109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ADE19-6576-2129-32C7-85A95386938A}"/>
              </a:ext>
            </a:extLst>
          </p:cNvPr>
          <p:cNvPicPr>
            <a:picLocks noChangeAspect="1"/>
          </p:cNvPicPr>
          <p:nvPr/>
        </p:nvPicPr>
        <p:blipFill>
          <a:blip r:embed="rId2"/>
          <a:stretch>
            <a:fillRect/>
          </a:stretch>
        </p:blipFill>
        <p:spPr>
          <a:xfrm>
            <a:off x="349008" y="854687"/>
            <a:ext cx="6807513" cy="3434126"/>
          </a:xfrm>
          <a:prstGeom prst="rect">
            <a:avLst/>
          </a:prstGeom>
        </p:spPr>
      </p:pic>
      <p:sp>
        <p:nvSpPr>
          <p:cNvPr id="4" name="Slide Number Placeholder 3">
            <a:extLst>
              <a:ext uri="{FF2B5EF4-FFF2-40B4-BE49-F238E27FC236}">
                <a16:creationId xmlns:a16="http://schemas.microsoft.com/office/drawing/2014/main" id="{43B9F0B3-3DCB-D605-52A4-97863330D9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extLst>
      <p:ext uri="{BB962C8B-B14F-4D97-AF65-F5344CB8AC3E}">
        <p14:creationId xmlns:p14="http://schemas.microsoft.com/office/powerpoint/2010/main" val="170672688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F01A-8935-4472-B044-D1F35E64955E}"/>
              </a:ext>
            </a:extLst>
          </p:cNvPr>
          <p:cNvSpPr>
            <a:spLocks noGrp="1"/>
          </p:cNvSpPr>
          <p:nvPr>
            <p:ph type="title"/>
          </p:nvPr>
        </p:nvSpPr>
        <p:spPr>
          <a:xfrm>
            <a:off x="508001" y="457200"/>
            <a:ext cx="6447501" cy="715466"/>
          </a:xfrm>
        </p:spPr>
        <p:txBody>
          <a:bodyPr/>
          <a:lstStyle/>
          <a:p>
            <a:r>
              <a:rPr lang="en-IN" dirty="0"/>
              <a:t>Proposed Solution</a:t>
            </a:r>
          </a:p>
        </p:txBody>
      </p:sp>
      <p:pic>
        <p:nvPicPr>
          <p:cNvPr id="3" name="Picture 2">
            <a:extLst>
              <a:ext uri="{FF2B5EF4-FFF2-40B4-BE49-F238E27FC236}">
                <a16:creationId xmlns:a16="http://schemas.microsoft.com/office/drawing/2014/main" id="{FEC5D847-F552-8632-7CD4-C3F3F497B22F}"/>
              </a:ext>
            </a:extLst>
          </p:cNvPr>
          <p:cNvPicPr>
            <a:picLocks noChangeAspect="1"/>
          </p:cNvPicPr>
          <p:nvPr/>
        </p:nvPicPr>
        <p:blipFill>
          <a:blip r:embed="rId2"/>
          <a:stretch>
            <a:fillRect/>
          </a:stretch>
        </p:blipFill>
        <p:spPr>
          <a:xfrm>
            <a:off x="4005058" y="3058698"/>
            <a:ext cx="2807970" cy="1767205"/>
          </a:xfrm>
          <a:prstGeom prst="rect">
            <a:avLst/>
          </a:prstGeom>
        </p:spPr>
      </p:pic>
      <p:sp>
        <p:nvSpPr>
          <p:cNvPr id="4" name="TextBox 3">
            <a:extLst>
              <a:ext uri="{FF2B5EF4-FFF2-40B4-BE49-F238E27FC236}">
                <a16:creationId xmlns:a16="http://schemas.microsoft.com/office/drawing/2014/main" id="{FDE58D8C-E1D3-2590-360E-BB3C3FE088F7}"/>
              </a:ext>
            </a:extLst>
          </p:cNvPr>
          <p:cNvSpPr txBox="1"/>
          <p:nvPr/>
        </p:nvSpPr>
        <p:spPr>
          <a:xfrm>
            <a:off x="593313" y="1102864"/>
            <a:ext cx="6749807" cy="353943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proposed approach successfully determined the ELA between the original and scaled images. The features retrieved from the ELA were used to train the CNN model, which also produced results with great accuracy. The model's effectiveness is assessed based on its precision, recall, and accuracy</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highest accuracy obtained by the model is 97.18% on the training data and 87.75% on the test data. </a:t>
            </a:r>
          </a:p>
          <a:p>
            <a:r>
              <a:rPr lang="en-US" sz="1600" dirty="0">
                <a:latin typeface="Times New Roman" panose="02020603050405020304" pitchFamily="18" charset="0"/>
                <a:cs typeface="Times New Roman" panose="02020603050405020304" pitchFamily="18" charset="0"/>
              </a:rPr>
              <a:t>The average performance measures for training data are as follows:</a:t>
            </a:r>
          </a:p>
          <a:p>
            <a:r>
              <a:rPr lang="en-US" sz="1600" dirty="0">
                <a:latin typeface="Times New Roman" panose="02020603050405020304" pitchFamily="18" charset="0"/>
                <a:cs typeface="Times New Roman" panose="02020603050405020304" pitchFamily="18" charset="0"/>
              </a:rPr>
              <a:t>Recall score: 0.9825</a:t>
            </a:r>
          </a:p>
          <a:p>
            <a:r>
              <a:rPr lang="en-US" sz="1600" dirty="0">
                <a:latin typeface="Times New Roman" panose="02020603050405020304" pitchFamily="18" charset="0"/>
                <a:cs typeface="Times New Roman" panose="02020603050405020304" pitchFamily="18" charset="0"/>
              </a:rPr>
              <a:t>Precision score: 0.9620563035495716</a:t>
            </a:r>
          </a:p>
          <a:p>
            <a:r>
              <a:rPr lang="en-US" sz="1600" dirty="0">
                <a:latin typeface="Times New Roman" panose="02020603050405020304" pitchFamily="18" charset="0"/>
                <a:cs typeface="Times New Roman" panose="02020603050405020304" pitchFamily="18" charset="0"/>
              </a:rPr>
              <a:t>Accuracy score: 0.971875</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BFAA8B-5260-68B9-7CD1-D9C8987C69F5}"/>
              </a:ext>
            </a:extLst>
          </p:cNvPr>
          <p:cNvSpPr txBox="1"/>
          <p:nvPr/>
        </p:nvSpPr>
        <p:spPr>
          <a:xfrm>
            <a:off x="3601759" y="4739524"/>
            <a:ext cx="3741361" cy="369332"/>
          </a:xfrm>
          <a:prstGeom prst="rect">
            <a:avLst/>
          </a:prstGeom>
          <a:noFill/>
        </p:spPr>
        <p:txBody>
          <a:bodyPr wrap="square" rtlCol="0">
            <a:spAutoFit/>
          </a:bodyPr>
          <a:lstStyle/>
          <a:p>
            <a:r>
              <a:rPr lang="en-US" dirty="0"/>
              <a:t>Variation in Loss for train and test</a:t>
            </a:r>
            <a:endParaRPr lang="en-IN" dirty="0"/>
          </a:p>
        </p:txBody>
      </p:sp>
      <p:sp>
        <p:nvSpPr>
          <p:cNvPr id="7" name="Slide Number Placeholder 6">
            <a:extLst>
              <a:ext uri="{FF2B5EF4-FFF2-40B4-BE49-F238E27FC236}">
                <a16:creationId xmlns:a16="http://schemas.microsoft.com/office/drawing/2014/main" id="{D8E4C0A0-3C7F-F62C-01FF-06BCC72B57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30894325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38CD-AB00-0700-61BD-787E8FC3EDF0}"/>
              </a:ext>
            </a:extLst>
          </p:cNvPr>
          <p:cNvSpPr>
            <a:spLocks noGrp="1"/>
          </p:cNvSpPr>
          <p:nvPr>
            <p:ph type="title"/>
          </p:nvPr>
        </p:nvSpPr>
        <p:spPr>
          <a:xfrm>
            <a:off x="508001" y="457200"/>
            <a:ext cx="6447501" cy="729426"/>
          </a:xfrm>
        </p:spPr>
        <p:txBody>
          <a:bodyPr/>
          <a:lstStyle/>
          <a:p>
            <a:r>
              <a:rPr lang="en-IN" dirty="0"/>
              <a:t>Abstract</a:t>
            </a:r>
          </a:p>
        </p:txBody>
      </p:sp>
      <p:sp>
        <p:nvSpPr>
          <p:cNvPr id="3" name="Slide Number Placeholder 2">
            <a:extLst>
              <a:ext uri="{FF2B5EF4-FFF2-40B4-BE49-F238E27FC236}">
                <a16:creationId xmlns:a16="http://schemas.microsoft.com/office/drawing/2014/main" id="{B8E1091C-529B-B071-3B85-4A052C9FC2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4" name="TextBox 3">
            <a:extLst>
              <a:ext uri="{FF2B5EF4-FFF2-40B4-BE49-F238E27FC236}">
                <a16:creationId xmlns:a16="http://schemas.microsoft.com/office/drawing/2014/main" id="{4768BDFB-AB63-D077-5931-C72E3799CF6F}"/>
              </a:ext>
            </a:extLst>
          </p:cNvPr>
          <p:cNvSpPr txBox="1"/>
          <p:nvPr/>
        </p:nvSpPr>
        <p:spPr>
          <a:xfrm>
            <a:off x="628214" y="1235487"/>
            <a:ext cx="6645105" cy="2893100"/>
          </a:xfrm>
          <a:prstGeom prst="rect">
            <a:avLst/>
          </a:prstGeom>
          <a:noFill/>
        </p:spPr>
        <p:txBody>
          <a:bodyPr wrap="square" rtlCol="0">
            <a:spAutoFit/>
          </a:bodyPr>
          <a:lstStyle/>
          <a:p>
            <a:pPr algn="just"/>
            <a:r>
              <a:rPr lang="en-US" sz="1400" dirty="0"/>
              <a:t>Detecting altered versions of a picture from the original is the method of detecting image forgeries. The task of detecting image counterfeiting is crucial in the field of digital image processing. With the rising usage of digital imagery in a variety of industries, including forensics, journalism, and scientific research, the number of manipulated and fabricated images has skyrocketed. In addition to preventing the spread of incorrect information and fake news, they must protect the authenticity of photos. The detection of picture forgeries, however, is fraught with technological difficulties, including the requirement for reliable and accurate image features, the capacity to differentiate between various types of image alteration, and effective algorithms that can analyze enormous quantities of digital images. To meet these problems, the field of computer vision and image processing must create novel and sophisticated techniques.</a:t>
            </a:r>
            <a:endParaRPr lang="en-IN" sz="1400" dirty="0"/>
          </a:p>
        </p:txBody>
      </p:sp>
    </p:spTree>
    <p:extLst>
      <p:ext uri="{BB962C8B-B14F-4D97-AF65-F5344CB8AC3E}">
        <p14:creationId xmlns:p14="http://schemas.microsoft.com/office/powerpoint/2010/main" val="389746004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EBC7A-E072-D314-3635-7CBD5BCBBB3C}"/>
              </a:ext>
            </a:extLst>
          </p:cNvPr>
          <p:cNvSpPr txBox="1"/>
          <p:nvPr/>
        </p:nvSpPr>
        <p:spPr>
          <a:xfrm>
            <a:off x="572373" y="453710"/>
            <a:ext cx="7796830" cy="1354217"/>
          </a:xfrm>
          <a:prstGeom prst="rect">
            <a:avLst/>
          </a:prstGeom>
          <a:noFill/>
        </p:spPr>
        <p:txBody>
          <a:bodyPr wrap="square" rtlCol="0">
            <a:spAutoFit/>
          </a:bodyPr>
          <a:lstStyle/>
          <a:p>
            <a:r>
              <a:rPr lang="en-US" sz="1600" dirty="0"/>
              <a:t>The average performance measures for test data are as follows:</a:t>
            </a:r>
          </a:p>
          <a:p>
            <a:r>
              <a:rPr lang="en-US" sz="1600" dirty="0"/>
              <a:t>Recall score: 0.86</a:t>
            </a:r>
          </a:p>
          <a:p>
            <a:r>
              <a:rPr lang="en-US" sz="1600" dirty="0"/>
              <a:t>Precision score: 0.8911917098445595</a:t>
            </a:r>
          </a:p>
          <a:p>
            <a:r>
              <a:rPr lang="en-US" sz="1600" dirty="0"/>
              <a:t>Accuracy score: 0.8775</a:t>
            </a:r>
          </a:p>
          <a:p>
            <a:endParaRPr lang="en-IN" dirty="0"/>
          </a:p>
        </p:txBody>
      </p:sp>
      <p:pic>
        <p:nvPicPr>
          <p:cNvPr id="3" name="Picture 2">
            <a:extLst>
              <a:ext uri="{FF2B5EF4-FFF2-40B4-BE49-F238E27FC236}">
                <a16:creationId xmlns:a16="http://schemas.microsoft.com/office/drawing/2014/main" id="{FFA8276C-1C2C-5871-F1CF-0E871316692B}"/>
              </a:ext>
            </a:extLst>
          </p:cNvPr>
          <p:cNvPicPr>
            <a:picLocks noChangeAspect="1"/>
          </p:cNvPicPr>
          <p:nvPr/>
        </p:nvPicPr>
        <p:blipFill>
          <a:blip r:embed="rId2"/>
          <a:stretch>
            <a:fillRect/>
          </a:stretch>
        </p:blipFill>
        <p:spPr>
          <a:xfrm>
            <a:off x="1047024" y="1868826"/>
            <a:ext cx="2807970" cy="1783715"/>
          </a:xfrm>
          <a:prstGeom prst="rect">
            <a:avLst/>
          </a:prstGeom>
        </p:spPr>
      </p:pic>
      <p:sp>
        <p:nvSpPr>
          <p:cNvPr id="4" name="TextBox 3">
            <a:extLst>
              <a:ext uri="{FF2B5EF4-FFF2-40B4-BE49-F238E27FC236}">
                <a16:creationId xmlns:a16="http://schemas.microsoft.com/office/drawing/2014/main" id="{C3BD6E2A-85DF-D238-AAB0-9B624C2E1D5E}"/>
              </a:ext>
            </a:extLst>
          </p:cNvPr>
          <p:cNvSpPr txBox="1"/>
          <p:nvPr/>
        </p:nvSpPr>
        <p:spPr>
          <a:xfrm>
            <a:off x="572372" y="3713441"/>
            <a:ext cx="4181111" cy="369332"/>
          </a:xfrm>
          <a:prstGeom prst="rect">
            <a:avLst/>
          </a:prstGeom>
          <a:noFill/>
        </p:spPr>
        <p:txBody>
          <a:bodyPr wrap="square" rtlCol="0">
            <a:spAutoFit/>
          </a:bodyPr>
          <a:lstStyle/>
          <a:p>
            <a:r>
              <a:rPr lang="en-US" dirty="0"/>
              <a:t>Variation in Accuracy for train and test</a:t>
            </a:r>
            <a:endParaRPr lang="en-IN" dirty="0"/>
          </a:p>
        </p:txBody>
      </p:sp>
      <p:sp>
        <p:nvSpPr>
          <p:cNvPr id="5" name="Slide Number Placeholder 4">
            <a:extLst>
              <a:ext uri="{FF2B5EF4-FFF2-40B4-BE49-F238E27FC236}">
                <a16:creationId xmlns:a16="http://schemas.microsoft.com/office/drawing/2014/main" id="{979B869D-7BEE-3A07-8048-99CF6CD1B7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Tree>
    <p:extLst>
      <p:ext uri="{BB962C8B-B14F-4D97-AF65-F5344CB8AC3E}">
        <p14:creationId xmlns:p14="http://schemas.microsoft.com/office/powerpoint/2010/main" val="11733430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64" name="Google Shape;164;p29"/>
          <p:cNvSpPr txBox="1">
            <a:spLocks noGrp="1"/>
          </p:cNvSpPr>
          <p:nvPr>
            <p:ph type="body" idx="1"/>
          </p:nvPr>
        </p:nvSpPr>
        <p:spPr>
          <a:prstGeom prst="rect">
            <a:avLst/>
          </a:prstGeom>
        </p:spPr>
        <p:txBody>
          <a:bodyPr spcFirstLastPara="1" wrap="square" lIns="91425" tIns="91425" rIns="91425" bIns="91425" anchor="t" anchorCtr="0">
            <a:noAutofit/>
          </a:bodyPr>
          <a:lstStyle/>
          <a:p>
            <a:pPr marL="914400" lvl="0" indent="-457200" algn="just" rtl="0">
              <a:lnSpc>
                <a:spcPct val="105000"/>
              </a:lnSpc>
              <a:spcBef>
                <a:spcPts val="0"/>
              </a:spcBef>
              <a:spcAft>
                <a:spcPts val="0"/>
              </a:spcAft>
              <a:buClr>
                <a:schemeClr val="dk1"/>
              </a:buClr>
              <a:buSzPts val="605"/>
              <a:buFont typeface="Arial"/>
              <a:buNone/>
            </a:pPr>
            <a:r>
              <a:rPr lang="en-GB" sz="1100">
                <a:solidFill>
                  <a:schemeClr val="dk1"/>
                </a:solidFill>
                <a:latin typeface="Times New Roman"/>
                <a:ea typeface="Times New Roman"/>
                <a:cs typeface="Times New Roman"/>
                <a:sym typeface="Times New Roman"/>
              </a:rPr>
              <a:t>[1] 	A. Ghoneim, G. Muhammad, S. U. Amin and B. Gupta, "Medical Image Forgery Detection for Smart Healthcare," in </a:t>
            </a:r>
            <a:r>
              <a:rPr lang="en-GB" sz="1100" i="1">
                <a:solidFill>
                  <a:schemeClr val="dk1"/>
                </a:solidFill>
                <a:latin typeface="Times New Roman"/>
                <a:ea typeface="Times New Roman"/>
                <a:cs typeface="Times New Roman"/>
                <a:sym typeface="Times New Roman"/>
              </a:rPr>
              <a:t>IEEE Communications Magazine</a:t>
            </a:r>
            <a:r>
              <a:rPr lang="en-GB" sz="1100">
                <a:solidFill>
                  <a:schemeClr val="dk1"/>
                </a:solidFill>
                <a:latin typeface="Times New Roman"/>
                <a:ea typeface="Times New Roman"/>
                <a:cs typeface="Times New Roman"/>
                <a:sym typeface="Times New Roman"/>
              </a:rPr>
              <a:t>, vol. 56, no. 4, pp. 33-37, April 2018, doi: 10.1109/MCOM.2018.1700817.</a:t>
            </a:r>
            <a:endParaRPr sz="1100">
              <a:solidFill>
                <a:schemeClr val="dk1"/>
              </a:solidFill>
              <a:latin typeface="Times New Roman"/>
              <a:ea typeface="Times New Roman"/>
              <a:cs typeface="Times New Roman"/>
              <a:sym typeface="Times New Roman"/>
            </a:endParaRPr>
          </a:p>
          <a:p>
            <a:pPr marL="914400" lvl="0" indent="-457200" algn="just" rtl="0">
              <a:lnSpc>
                <a:spcPct val="105000"/>
              </a:lnSpc>
              <a:spcBef>
                <a:spcPts val="0"/>
              </a:spcBef>
              <a:spcAft>
                <a:spcPts val="0"/>
              </a:spcAft>
              <a:buClr>
                <a:schemeClr val="dk1"/>
              </a:buClr>
              <a:buSzPts val="605"/>
              <a:buFont typeface="Arial"/>
              <a:buNone/>
            </a:pPr>
            <a:r>
              <a:rPr lang="en-GB" sz="1100">
                <a:solidFill>
                  <a:schemeClr val="dk1"/>
                </a:solidFill>
                <a:latin typeface="Times New Roman"/>
                <a:ea typeface="Times New Roman"/>
                <a:cs typeface="Times New Roman"/>
                <a:sym typeface="Times New Roman"/>
              </a:rPr>
              <a:t>[2] 	alZahir, S., Hammad, R. “Image forgery detection using image similarity.” </a:t>
            </a:r>
            <a:r>
              <a:rPr lang="en-GB" sz="1100" i="1">
                <a:solidFill>
                  <a:schemeClr val="dk1"/>
                </a:solidFill>
                <a:latin typeface="Times New Roman"/>
                <a:ea typeface="Times New Roman"/>
                <a:cs typeface="Times New Roman"/>
                <a:sym typeface="Times New Roman"/>
              </a:rPr>
              <a:t>Multimed Tools Appl</a:t>
            </a:r>
            <a:r>
              <a:rPr lang="en-GB" sz="1100">
                <a:solidFill>
                  <a:schemeClr val="dk1"/>
                </a:solidFill>
                <a:latin typeface="Times New Roman"/>
                <a:ea typeface="Times New Roman"/>
                <a:cs typeface="Times New Roman"/>
                <a:sym typeface="Times New Roman"/>
              </a:rPr>
              <a:t> 79, 28643–28659 (2020). </a:t>
            </a:r>
            <a:r>
              <a:rPr lang="en-GB" sz="1100" u="sng">
                <a:solidFill>
                  <a:schemeClr val="hlink"/>
                </a:solidFill>
                <a:latin typeface="Times New Roman"/>
                <a:ea typeface="Times New Roman"/>
                <a:cs typeface="Times New Roman"/>
                <a:sym typeface="Times New Roman"/>
                <a:hlinkClick r:id="rId3"/>
              </a:rPr>
              <a:t>https://doi.org/10.1007/s11042-020-09502-4</a:t>
            </a:r>
            <a:endParaRPr sz="1100">
              <a:solidFill>
                <a:schemeClr val="dk1"/>
              </a:solidFill>
              <a:latin typeface="Times New Roman"/>
              <a:ea typeface="Times New Roman"/>
              <a:cs typeface="Times New Roman"/>
              <a:sym typeface="Times New Roman"/>
            </a:endParaRPr>
          </a:p>
          <a:p>
            <a:pPr marL="914400" lvl="0" indent="-457200" algn="just" rtl="0">
              <a:lnSpc>
                <a:spcPct val="105000"/>
              </a:lnSpc>
              <a:spcBef>
                <a:spcPts val="0"/>
              </a:spcBef>
              <a:spcAft>
                <a:spcPts val="0"/>
              </a:spcAft>
              <a:buClr>
                <a:schemeClr val="dk1"/>
              </a:buClr>
              <a:buSzPts val="605"/>
              <a:buFont typeface="Arial"/>
              <a:buNone/>
            </a:pPr>
            <a:r>
              <a:rPr lang="en-GB" sz="1100">
                <a:solidFill>
                  <a:schemeClr val="dk1"/>
                </a:solidFill>
                <a:latin typeface="Times New Roman"/>
                <a:ea typeface="Times New Roman"/>
                <a:cs typeface="Times New Roman"/>
                <a:sym typeface="Times New Roman"/>
              </a:rPr>
              <a:t>[3] 	Bin Xiao, Yang Wei, Xiuli Bi, Weisheng Li, Jianfeng Ma, “Image splicing forgery detection combining coarse to refined convolutional neural network and adaptive clustering”, </a:t>
            </a:r>
            <a:r>
              <a:rPr lang="en-GB" sz="1100" i="1">
                <a:solidFill>
                  <a:schemeClr val="dk1"/>
                </a:solidFill>
                <a:latin typeface="Times New Roman"/>
                <a:ea typeface="Times New Roman"/>
                <a:cs typeface="Times New Roman"/>
                <a:sym typeface="Times New Roman"/>
              </a:rPr>
              <a:t>Information Sciences</a:t>
            </a:r>
            <a:r>
              <a:rPr lang="en-GB" sz="1100">
                <a:solidFill>
                  <a:schemeClr val="dk1"/>
                </a:solidFill>
                <a:latin typeface="Times New Roman"/>
                <a:ea typeface="Times New Roman"/>
                <a:cs typeface="Times New Roman"/>
                <a:sym typeface="Times New Roman"/>
              </a:rPr>
              <a:t>, Volume 511, 2020, Pages 172-191, ISSN 0020-0255, </a:t>
            </a:r>
            <a:r>
              <a:rPr lang="en-GB" sz="1100" u="sng">
                <a:solidFill>
                  <a:schemeClr val="hlink"/>
                </a:solidFill>
                <a:latin typeface="Times New Roman"/>
                <a:ea typeface="Times New Roman"/>
                <a:cs typeface="Times New Roman"/>
                <a:sym typeface="Times New Roman"/>
                <a:hlinkClick r:id="rId4"/>
              </a:rPr>
              <a:t>https://doi.org/10.1016/j.ins.2019.09.038.</a:t>
            </a:r>
            <a:endParaRPr sz="1100">
              <a:solidFill>
                <a:schemeClr val="dk1"/>
              </a:solidFill>
              <a:latin typeface="Times New Roman"/>
              <a:ea typeface="Times New Roman"/>
              <a:cs typeface="Times New Roman"/>
              <a:sym typeface="Times New Roman"/>
            </a:endParaRPr>
          </a:p>
          <a:p>
            <a:pPr marL="914400" lvl="0" indent="-457200" algn="just" rtl="0">
              <a:lnSpc>
                <a:spcPct val="105000"/>
              </a:lnSpc>
              <a:spcBef>
                <a:spcPts val="0"/>
              </a:spcBef>
              <a:spcAft>
                <a:spcPts val="0"/>
              </a:spcAft>
              <a:buClr>
                <a:schemeClr val="dk1"/>
              </a:buClr>
              <a:buSzPts val="605"/>
              <a:buFont typeface="Arial"/>
              <a:buNone/>
            </a:pPr>
            <a:r>
              <a:rPr lang="en-GB" sz="1100">
                <a:solidFill>
                  <a:schemeClr val="dk1"/>
                </a:solidFill>
                <a:latin typeface="Times New Roman"/>
                <a:ea typeface="Times New Roman"/>
                <a:cs typeface="Times New Roman"/>
                <a:sym typeface="Times New Roman"/>
              </a:rPr>
              <a:t>[4] 	Bo Liu, Chi-Man Pun, “Exposing splicing forgery in realistic scenes using deep fusion network”, </a:t>
            </a:r>
            <a:r>
              <a:rPr lang="en-GB" sz="1100" i="1">
                <a:solidFill>
                  <a:schemeClr val="dk1"/>
                </a:solidFill>
                <a:latin typeface="Times New Roman"/>
                <a:ea typeface="Times New Roman"/>
                <a:cs typeface="Times New Roman"/>
                <a:sym typeface="Times New Roman"/>
              </a:rPr>
              <a:t>Information Sciences</a:t>
            </a:r>
            <a:r>
              <a:rPr lang="en-GB" sz="1100">
                <a:solidFill>
                  <a:schemeClr val="dk1"/>
                </a:solidFill>
                <a:latin typeface="Times New Roman"/>
                <a:ea typeface="Times New Roman"/>
                <a:cs typeface="Times New Roman"/>
                <a:sym typeface="Times New Roman"/>
              </a:rPr>
              <a:t>, Volume 526, 2020, Pages 133-150, ISSN 0020-0255, </a:t>
            </a:r>
            <a:r>
              <a:rPr lang="en-GB" sz="1100" u="sng">
                <a:solidFill>
                  <a:schemeClr val="hlink"/>
                </a:solidFill>
                <a:latin typeface="Times New Roman"/>
                <a:ea typeface="Times New Roman"/>
                <a:cs typeface="Times New Roman"/>
                <a:sym typeface="Times New Roman"/>
                <a:hlinkClick r:id="rId5"/>
              </a:rPr>
              <a:t>https://doi.org/10.1016/j.ins.2020.03.099.</a:t>
            </a:r>
            <a:endParaRPr sz="1100">
              <a:solidFill>
                <a:schemeClr val="dk1"/>
              </a:solidFill>
              <a:latin typeface="Times New Roman"/>
              <a:ea typeface="Times New Roman"/>
              <a:cs typeface="Times New Roman"/>
              <a:sym typeface="Times New Roman"/>
            </a:endParaRPr>
          </a:p>
          <a:p>
            <a:pPr marL="914400" lvl="0" indent="-457200" algn="just" rtl="0">
              <a:lnSpc>
                <a:spcPct val="105000"/>
              </a:lnSpc>
              <a:spcBef>
                <a:spcPts val="0"/>
              </a:spcBef>
              <a:spcAft>
                <a:spcPts val="0"/>
              </a:spcAft>
              <a:buClr>
                <a:schemeClr val="dk1"/>
              </a:buClr>
              <a:buSzPts val="605"/>
              <a:buFont typeface="Arial"/>
              <a:buNone/>
            </a:pPr>
            <a:r>
              <a:rPr lang="en-GB" sz="1100">
                <a:solidFill>
                  <a:schemeClr val="dk1"/>
                </a:solidFill>
                <a:latin typeface="Times New Roman"/>
                <a:ea typeface="Times New Roman"/>
                <a:cs typeface="Times New Roman"/>
                <a:sym typeface="Times New Roman"/>
              </a:rPr>
              <a:t>[5] 	Boubacar Diallo, Thierry Urruty, Pascal Bourdon, Christine Fernandez-Maloigne, “Robust forgery detection for compressed images using CNN supervision”, </a:t>
            </a:r>
            <a:r>
              <a:rPr lang="en-GB" sz="1100" i="1">
                <a:solidFill>
                  <a:schemeClr val="dk1"/>
                </a:solidFill>
                <a:latin typeface="Times New Roman"/>
                <a:ea typeface="Times New Roman"/>
                <a:cs typeface="Times New Roman"/>
                <a:sym typeface="Times New Roman"/>
              </a:rPr>
              <a:t>Forensic Science International: Reports</a:t>
            </a:r>
            <a:r>
              <a:rPr lang="en-GB" sz="1100">
                <a:solidFill>
                  <a:schemeClr val="dk1"/>
                </a:solidFill>
                <a:latin typeface="Times New Roman"/>
                <a:ea typeface="Times New Roman"/>
                <a:cs typeface="Times New Roman"/>
                <a:sym typeface="Times New Roman"/>
              </a:rPr>
              <a:t>, Volume 2, 2020, 100112, ISSN 2665-9107, </a:t>
            </a:r>
            <a:r>
              <a:rPr lang="en-GB" sz="1100" u="sng">
                <a:solidFill>
                  <a:schemeClr val="hlink"/>
                </a:solidFill>
                <a:latin typeface="Times New Roman"/>
                <a:ea typeface="Times New Roman"/>
                <a:cs typeface="Times New Roman"/>
                <a:sym typeface="Times New Roman"/>
                <a:hlinkClick r:id="rId6"/>
              </a:rPr>
              <a:t>https://doi.org/10.1016/j.fsir.2020.100112.</a:t>
            </a:r>
            <a:endParaRPr sz="1100">
              <a:solidFill>
                <a:schemeClr val="dk1"/>
              </a:solidFill>
              <a:latin typeface="Times New Roman"/>
              <a:ea typeface="Times New Roman"/>
              <a:cs typeface="Times New Roman"/>
              <a:sym typeface="Times New Roman"/>
            </a:endParaRPr>
          </a:p>
          <a:p>
            <a:pPr marL="914400" lvl="0" indent="-457200" algn="just" rtl="0">
              <a:lnSpc>
                <a:spcPct val="105000"/>
              </a:lnSpc>
              <a:spcBef>
                <a:spcPts val="0"/>
              </a:spcBef>
              <a:spcAft>
                <a:spcPts val="0"/>
              </a:spcAft>
              <a:buClr>
                <a:schemeClr val="dk1"/>
              </a:buClr>
              <a:buSzPts val="605"/>
              <a:buFont typeface="Arial"/>
              <a:buNone/>
            </a:pPr>
            <a:r>
              <a:rPr lang="en-GB" sz="1100">
                <a:solidFill>
                  <a:schemeClr val="dk1"/>
                </a:solidFill>
                <a:latin typeface="Times New Roman"/>
                <a:ea typeface="Times New Roman"/>
                <a:cs typeface="Times New Roman"/>
                <a:sym typeface="Times New Roman"/>
              </a:rPr>
              <a:t>[6] 	C. Wang, Z. Zhang, Q. Li and X. Zhou, "An Image Copy-Move Forgery Detection Method Based on SURF and PCET," in </a:t>
            </a:r>
            <a:r>
              <a:rPr lang="en-GB" sz="1100" i="1">
                <a:solidFill>
                  <a:schemeClr val="dk1"/>
                </a:solidFill>
                <a:latin typeface="Times New Roman"/>
                <a:ea typeface="Times New Roman"/>
                <a:cs typeface="Times New Roman"/>
                <a:sym typeface="Times New Roman"/>
              </a:rPr>
              <a:t>IEEE Access</a:t>
            </a:r>
            <a:r>
              <a:rPr lang="en-GB" sz="1100">
                <a:solidFill>
                  <a:schemeClr val="dk1"/>
                </a:solidFill>
                <a:latin typeface="Times New Roman"/>
                <a:ea typeface="Times New Roman"/>
                <a:cs typeface="Times New Roman"/>
                <a:sym typeface="Times New Roman"/>
              </a:rPr>
              <a:t>, vol. 7, pp. 170032-170047, 2019, doi: 10.1109/ACCESS.2019.2955308.</a:t>
            </a:r>
            <a:endParaRPr sz="1100">
              <a:solidFill>
                <a:schemeClr val="dk1"/>
              </a:solidFill>
              <a:latin typeface="Times New Roman"/>
              <a:ea typeface="Times New Roman"/>
              <a:cs typeface="Times New Roman"/>
              <a:sym typeface="Times New Roman"/>
            </a:endParaRPr>
          </a:p>
          <a:p>
            <a:pPr marL="914400" lvl="0" indent="-457200" algn="just" rtl="0">
              <a:lnSpc>
                <a:spcPct val="105000"/>
              </a:lnSpc>
              <a:spcBef>
                <a:spcPts val="0"/>
              </a:spcBef>
              <a:spcAft>
                <a:spcPts val="0"/>
              </a:spcAft>
              <a:buClr>
                <a:schemeClr val="dk1"/>
              </a:buClr>
              <a:buSzPts val="605"/>
              <a:buFont typeface="Arial"/>
              <a:buNone/>
            </a:pPr>
            <a:r>
              <a:rPr lang="en-GB" sz="1100">
                <a:solidFill>
                  <a:schemeClr val="dk1"/>
                </a:solidFill>
                <a:latin typeface="Times New Roman"/>
                <a:ea typeface="Times New Roman"/>
                <a:cs typeface="Times New Roman"/>
                <a:sym typeface="Times New Roman"/>
              </a:rPr>
              <a:t>[7] 	Chen, H., Chang, C., Shi, Z. et al. “Hybrid features and semantic reinforcement network for image forgery detection”. </a:t>
            </a:r>
            <a:r>
              <a:rPr lang="en-GB" sz="1100" i="1">
                <a:solidFill>
                  <a:schemeClr val="dk1"/>
                </a:solidFill>
                <a:latin typeface="Times New Roman"/>
                <a:ea typeface="Times New Roman"/>
                <a:cs typeface="Times New Roman"/>
                <a:sym typeface="Times New Roman"/>
              </a:rPr>
              <a:t>Multimedia Systems</a:t>
            </a:r>
            <a:r>
              <a:rPr lang="en-GB" sz="1100">
                <a:solidFill>
                  <a:schemeClr val="dk1"/>
                </a:solidFill>
                <a:latin typeface="Times New Roman"/>
                <a:ea typeface="Times New Roman"/>
                <a:cs typeface="Times New Roman"/>
                <a:sym typeface="Times New Roman"/>
              </a:rPr>
              <a:t> 28, 363–374 (2022). </a:t>
            </a:r>
            <a:r>
              <a:rPr lang="en-GB" sz="1100" u="sng">
                <a:solidFill>
                  <a:schemeClr val="hlink"/>
                </a:solidFill>
                <a:latin typeface="Times New Roman"/>
                <a:ea typeface="Times New Roman"/>
                <a:cs typeface="Times New Roman"/>
                <a:sym typeface="Times New Roman"/>
                <a:hlinkClick r:id="rId7"/>
              </a:rPr>
              <a:t>https://doi.org/10.1007/s00530-021-00801-w</a:t>
            </a:r>
            <a:endParaRPr sz="1100">
              <a:solidFill>
                <a:schemeClr val="dk1"/>
              </a:solidFill>
              <a:latin typeface="Times New Roman"/>
              <a:ea typeface="Times New Roman"/>
              <a:cs typeface="Times New Roman"/>
              <a:sym typeface="Times New Roman"/>
            </a:endParaRPr>
          </a:p>
          <a:p>
            <a:pPr marL="914400" lvl="0" indent="-457200" algn="just" rtl="0">
              <a:lnSpc>
                <a:spcPct val="105000"/>
              </a:lnSpc>
              <a:spcBef>
                <a:spcPts val="0"/>
              </a:spcBef>
              <a:spcAft>
                <a:spcPts val="0"/>
              </a:spcAft>
              <a:buClr>
                <a:schemeClr val="dk1"/>
              </a:buClr>
              <a:buSzPts val="605"/>
              <a:buFont typeface="Arial"/>
              <a:buNone/>
            </a:pPr>
            <a:r>
              <a:rPr lang="en-GB" sz="1100">
                <a:solidFill>
                  <a:schemeClr val="dk1"/>
                </a:solidFill>
                <a:latin typeface="Times New Roman"/>
                <a:ea typeface="Times New Roman"/>
                <a:cs typeface="Times New Roman"/>
                <a:sym typeface="Times New Roman"/>
              </a:rPr>
              <a:t>[8]	 F. Marra, D. Gragnaniello, L. Verdoliva and G. Poggi, "A Full-Image Full-Resolution End-to-End-Trainable CNN Framework for Image Forgery Detection," in</a:t>
            </a:r>
            <a:r>
              <a:rPr lang="en-GB" sz="1100" i="1">
                <a:solidFill>
                  <a:schemeClr val="dk1"/>
                </a:solidFill>
                <a:latin typeface="Times New Roman"/>
                <a:ea typeface="Times New Roman"/>
                <a:cs typeface="Times New Roman"/>
                <a:sym typeface="Times New Roman"/>
              </a:rPr>
              <a:t> IEEE Access</a:t>
            </a:r>
            <a:r>
              <a:rPr lang="en-GB" sz="1100">
                <a:solidFill>
                  <a:schemeClr val="dk1"/>
                </a:solidFill>
                <a:latin typeface="Times New Roman"/>
                <a:ea typeface="Times New Roman"/>
                <a:cs typeface="Times New Roman"/>
                <a:sym typeface="Times New Roman"/>
              </a:rPr>
              <a:t>, vol. 8, pp. 133488-133502, 2020, doi: 10.1109/ACCESS.2020.3009877.</a:t>
            </a:r>
            <a:endParaRPr sz="1100">
              <a:solidFill>
                <a:schemeClr val="dk1"/>
              </a:solidFill>
              <a:latin typeface="Times New Roman"/>
              <a:ea typeface="Times New Roman"/>
              <a:cs typeface="Times New Roman"/>
              <a:sym typeface="Times New Roman"/>
            </a:endParaRPr>
          </a:p>
          <a:p>
            <a:pPr marL="914400" lvl="0" indent="-457200" algn="just" rtl="0">
              <a:lnSpc>
                <a:spcPct val="105000"/>
              </a:lnSpc>
              <a:spcBef>
                <a:spcPts val="0"/>
              </a:spcBef>
              <a:spcAft>
                <a:spcPts val="0"/>
              </a:spcAft>
              <a:buClr>
                <a:schemeClr val="dk1"/>
              </a:buClr>
              <a:buSzPts val="605"/>
              <a:buFont typeface="Arial"/>
              <a:buNone/>
            </a:pPr>
            <a:r>
              <a:rPr lang="en-GB" sz="1100">
                <a:solidFill>
                  <a:schemeClr val="dk1"/>
                </a:solidFill>
                <a:latin typeface="Times New Roman"/>
                <a:ea typeface="Times New Roman"/>
                <a:cs typeface="Times New Roman"/>
                <a:sym typeface="Times New Roman"/>
              </a:rPr>
              <a:t>[9] 	F. Matern, C. Riess and M. Stamminger, "Gradient-Based Illumination Description for Image Forgery Detection," in</a:t>
            </a:r>
            <a:r>
              <a:rPr lang="en-GB" sz="1100" i="1">
                <a:solidFill>
                  <a:schemeClr val="dk1"/>
                </a:solidFill>
                <a:latin typeface="Times New Roman"/>
                <a:ea typeface="Times New Roman"/>
                <a:cs typeface="Times New Roman"/>
                <a:sym typeface="Times New Roman"/>
              </a:rPr>
              <a:t> IEEE Transactions on Information Forensics and Security</a:t>
            </a:r>
            <a:r>
              <a:rPr lang="en-GB" sz="1100">
                <a:solidFill>
                  <a:schemeClr val="dk1"/>
                </a:solidFill>
                <a:latin typeface="Times New Roman"/>
                <a:ea typeface="Times New Roman"/>
                <a:cs typeface="Times New Roman"/>
                <a:sym typeface="Times New Roman"/>
              </a:rPr>
              <a:t>, vol. 15, pp. 1303-1317, 2020, doi: 10.1109/TIFS.2019.2935913.</a:t>
            </a:r>
            <a:endParaRPr sz="1100">
              <a:solidFill>
                <a:schemeClr val="dk1"/>
              </a:solidFill>
              <a:latin typeface="Times New Roman"/>
              <a:ea typeface="Times New Roman"/>
              <a:cs typeface="Times New Roman"/>
              <a:sym typeface="Times New Roman"/>
            </a:endParaRPr>
          </a:p>
          <a:p>
            <a:pPr marL="914400" lvl="0" indent="-457200" algn="just" rtl="0">
              <a:lnSpc>
                <a:spcPct val="105000"/>
              </a:lnSpc>
              <a:spcBef>
                <a:spcPts val="0"/>
              </a:spcBef>
              <a:spcAft>
                <a:spcPts val="0"/>
              </a:spcAft>
              <a:buSzPts val="605"/>
              <a:buNone/>
            </a:pPr>
            <a:endParaRPr sz="110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2ACB4CE7-D6D7-3D2B-807E-51FB6B6A4D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445025"/>
            <a:ext cx="8520600" cy="43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endParaRPr/>
          </a:p>
        </p:txBody>
      </p:sp>
      <p:sp>
        <p:nvSpPr>
          <p:cNvPr id="170" name="Google Shape;170;p30"/>
          <p:cNvSpPr txBox="1">
            <a:spLocks noGrp="1"/>
          </p:cNvSpPr>
          <p:nvPr>
            <p:ph type="body" idx="1"/>
          </p:nvPr>
        </p:nvSpPr>
        <p:spPr>
          <a:xfrm>
            <a:off x="311700" y="198875"/>
            <a:ext cx="8520600" cy="4370100"/>
          </a:xfrm>
          <a:prstGeom prst="rect">
            <a:avLst/>
          </a:prstGeom>
        </p:spPr>
        <p:txBody>
          <a:bodyPr spcFirstLastPara="1" wrap="square" lIns="91425" tIns="91425" rIns="91425" bIns="91425" anchor="t" anchorCtr="0">
            <a:noAutofit/>
          </a:bodyPr>
          <a:lstStyle/>
          <a:p>
            <a:pPr marL="914400" lvl="0" indent="-457200" algn="just" rtl="0">
              <a:lnSpc>
                <a:spcPct val="105000"/>
              </a:lnSpc>
              <a:spcBef>
                <a:spcPts val="0"/>
              </a:spcBef>
              <a:spcAft>
                <a:spcPts val="0"/>
              </a:spcAft>
              <a:buClr>
                <a:schemeClr val="dk1"/>
              </a:buClr>
              <a:buSzPts val="605"/>
              <a:buFont typeface="Arial"/>
              <a:buNone/>
            </a:pP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[10]	Goel, N, Kaur, S, Bala, R. “Dual branch convolutional neural network for copy move forgery detection”.</a:t>
            </a:r>
            <a:r>
              <a:rPr lang="en-GB" sz="1100" i="1" dirty="0">
                <a:solidFill>
                  <a:schemeClr val="dk1"/>
                </a:solidFill>
                <a:latin typeface="Times New Roman"/>
                <a:ea typeface="Times New Roman"/>
                <a:cs typeface="Times New Roman"/>
                <a:sym typeface="Times New Roman"/>
              </a:rPr>
              <a:t> IET Image Process</a:t>
            </a:r>
            <a:r>
              <a:rPr lang="en-GB" sz="1100" dirty="0">
                <a:solidFill>
                  <a:schemeClr val="dk1"/>
                </a:solidFill>
                <a:latin typeface="Times New Roman"/>
                <a:ea typeface="Times New Roman"/>
                <a:cs typeface="Times New Roman"/>
                <a:sym typeface="Times New Roman"/>
              </a:rPr>
              <a:t>. 2021; 15: 656– 665. </a:t>
            </a:r>
            <a:r>
              <a:rPr lang="en-GB" sz="1100" u="sng" dirty="0">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https://doi.org/10.1049/ipr2.12051</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[11] 	</a:t>
            </a:r>
            <a:r>
              <a:rPr lang="en-GB" sz="1100" dirty="0" err="1">
                <a:solidFill>
                  <a:schemeClr val="dk1"/>
                </a:solidFill>
                <a:latin typeface="Times New Roman"/>
                <a:ea typeface="Times New Roman"/>
                <a:cs typeface="Times New Roman"/>
                <a:sym typeface="Times New Roman"/>
              </a:rPr>
              <a:t>Jixiang</a:t>
            </a:r>
            <a:r>
              <a:rPr lang="en-GB" sz="1100" dirty="0">
                <a:solidFill>
                  <a:schemeClr val="dk1"/>
                </a:solidFill>
                <a:latin typeface="Times New Roman"/>
                <a:ea typeface="Times New Roman"/>
                <a:cs typeface="Times New Roman"/>
                <a:sym typeface="Times New Roman"/>
              </a:rPr>
              <a:t> Yang, </a:t>
            </a:r>
            <a:r>
              <a:rPr lang="en-GB" sz="1100" dirty="0" err="1">
                <a:solidFill>
                  <a:schemeClr val="dk1"/>
                </a:solidFill>
                <a:latin typeface="Times New Roman"/>
                <a:ea typeface="Times New Roman"/>
                <a:cs typeface="Times New Roman"/>
                <a:sym typeface="Times New Roman"/>
              </a:rPr>
              <a:t>Zhiyao</a:t>
            </a:r>
            <a:r>
              <a:rPr lang="en-GB" sz="1100" dirty="0">
                <a:solidFill>
                  <a:schemeClr val="dk1"/>
                </a:solidFill>
                <a:latin typeface="Times New Roman"/>
                <a:ea typeface="Times New Roman"/>
                <a:cs typeface="Times New Roman"/>
                <a:sym typeface="Times New Roman"/>
              </a:rPr>
              <a:t> Liang, </a:t>
            </a:r>
            <a:r>
              <a:rPr lang="en-GB" sz="1100" dirty="0" err="1">
                <a:solidFill>
                  <a:schemeClr val="dk1"/>
                </a:solidFill>
                <a:latin typeface="Times New Roman"/>
                <a:ea typeface="Times New Roman"/>
                <a:cs typeface="Times New Roman"/>
                <a:sym typeface="Times New Roman"/>
              </a:rPr>
              <a:t>Yanfen</a:t>
            </a:r>
            <a:r>
              <a:rPr lang="en-GB" sz="1100" dirty="0">
                <a:solidFill>
                  <a:schemeClr val="dk1"/>
                </a:solidFill>
                <a:latin typeface="Times New Roman"/>
                <a:ea typeface="Times New Roman"/>
                <a:cs typeface="Times New Roman"/>
                <a:sym typeface="Times New Roman"/>
              </a:rPr>
              <a:t> Gan, </a:t>
            </a:r>
            <a:r>
              <a:rPr lang="en-GB" sz="1100" dirty="0" err="1">
                <a:solidFill>
                  <a:schemeClr val="dk1"/>
                </a:solidFill>
                <a:latin typeface="Times New Roman"/>
                <a:ea typeface="Times New Roman"/>
                <a:cs typeface="Times New Roman"/>
                <a:sym typeface="Times New Roman"/>
              </a:rPr>
              <a:t>Junliu</a:t>
            </a:r>
            <a:r>
              <a:rPr lang="en-GB" sz="1100" dirty="0">
                <a:solidFill>
                  <a:schemeClr val="dk1"/>
                </a:solidFill>
                <a:latin typeface="Times New Roman"/>
                <a:ea typeface="Times New Roman"/>
                <a:cs typeface="Times New Roman"/>
                <a:sym typeface="Times New Roman"/>
              </a:rPr>
              <a:t> Zhong, “A novel copy-move forgery detection algorithm via two-stage filtering”, </a:t>
            </a:r>
            <a:r>
              <a:rPr lang="en-GB" sz="1100" i="1" dirty="0">
                <a:solidFill>
                  <a:schemeClr val="dk1"/>
                </a:solidFill>
                <a:latin typeface="Times New Roman"/>
                <a:ea typeface="Times New Roman"/>
                <a:cs typeface="Times New Roman"/>
                <a:sym typeface="Times New Roman"/>
              </a:rPr>
              <a:t>Digital Signal Processing</a:t>
            </a:r>
            <a:r>
              <a:rPr lang="en-GB" sz="1100" dirty="0">
                <a:solidFill>
                  <a:schemeClr val="dk1"/>
                </a:solidFill>
                <a:latin typeface="Times New Roman"/>
                <a:ea typeface="Times New Roman"/>
                <a:cs typeface="Times New Roman"/>
                <a:sym typeface="Times New Roman"/>
              </a:rPr>
              <a:t>, Volume 113, 2021, 103032, ISSN 1051-2004, </a:t>
            </a:r>
            <a:r>
              <a:rPr lang="en-GB" sz="1100" u="sng" dirty="0">
                <a:solidFill>
                  <a:schemeClr val="hlink"/>
                </a:solidFill>
                <a:latin typeface="Times New Roman"/>
                <a:ea typeface="Times New Roman"/>
                <a:cs typeface="Times New Roman"/>
                <a:sym typeface="Times New Roman"/>
                <a:hlinkClick r:id="rId4"/>
              </a:rPr>
              <a:t>https://doi.org/10.1016/j.dsp.2021.103032</a:t>
            </a:r>
            <a:r>
              <a:rPr lang="en-GB" sz="1100" dirty="0">
                <a:solidFill>
                  <a:schemeClr val="dk1"/>
                </a:solidFill>
                <a:latin typeface="Times New Roman"/>
                <a:ea typeface="Times New Roman"/>
                <a:cs typeface="Times New Roman"/>
                <a:sym typeface="Times New Roman"/>
              </a:rPr>
              <a:t>.</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[12] 	Koul, S., Kumar, M., Khurana, S.S. et al. “An efficient approach for copy-move image forgery detection using convolution neural network”. </a:t>
            </a:r>
            <a:r>
              <a:rPr lang="en-GB" sz="1100" i="1" dirty="0" err="1">
                <a:solidFill>
                  <a:schemeClr val="dk1"/>
                </a:solidFill>
                <a:latin typeface="Times New Roman"/>
                <a:ea typeface="Times New Roman"/>
                <a:cs typeface="Times New Roman"/>
                <a:sym typeface="Times New Roman"/>
              </a:rPr>
              <a:t>Multimed</a:t>
            </a:r>
            <a:r>
              <a:rPr lang="en-GB" sz="1100" i="1" dirty="0">
                <a:solidFill>
                  <a:schemeClr val="dk1"/>
                </a:solidFill>
                <a:latin typeface="Times New Roman"/>
                <a:ea typeface="Times New Roman"/>
                <a:cs typeface="Times New Roman"/>
                <a:sym typeface="Times New Roman"/>
              </a:rPr>
              <a:t> Tools </a:t>
            </a:r>
            <a:r>
              <a:rPr lang="en-GB" sz="1100" i="1" dirty="0" err="1">
                <a:solidFill>
                  <a:schemeClr val="dk1"/>
                </a:solidFill>
                <a:latin typeface="Times New Roman"/>
                <a:ea typeface="Times New Roman"/>
                <a:cs typeface="Times New Roman"/>
                <a:sym typeface="Times New Roman"/>
              </a:rPr>
              <a:t>Appl</a:t>
            </a:r>
            <a:r>
              <a:rPr lang="en-GB" sz="1100" dirty="0">
                <a:solidFill>
                  <a:schemeClr val="dk1"/>
                </a:solidFill>
                <a:latin typeface="Times New Roman"/>
                <a:ea typeface="Times New Roman"/>
                <a:cs typeface="Times New Roman"/>
                <a:sym typeface="Times New Roman"/>
              </a:rPr>
              <a:t> 81, 11259–11277 (2022).</a:t>
            </a:r>
            <a:r>
              <a:rPr lang="en-GB" sz="1100" u="sng" dirty="0">
                <a:solidFill>
                  <a:schemeClr val="hlink"/>
                </a:solidFill>
                <a:latin typeface="Times New Roman"/>
                <a:ea typeface="Times New Roman"/>
                <a:cs typeface="Times New Roman"/>
                <a:sym typeface="Times New Roman"/>
                <a:hlinkClick r:id="rId5"/>
              </a:rPr>
              <a:t> https://doi.org/10.1007/s11042-022-11974-5</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[13] 	Muhammad Hameed Siddiqi, </a:t>
            </a:r>
            <a:r>
              <a:rPr lang="en-GB" sz="1100" dirty="0" err="1">
                <a:solidFill>
                  <a:schemeClr val="dk1"/>
                </a:solidFill>
                <a:latin typeface="Times New Roman"/>
                <a:ea typeface="Times New Roman"/>
                <a:cs typeface="Times New Roman"/>
                <a:sym typeface="Times New Roman"/>
              </a:rPr>
              <a:t>Khurshed</a:t>
            </a:r>
            <a:r>
              <a:rPr lang="en-GB" sz="1100" dirty="0">
                <a:solidFill>
                  <a:schemeClr val="dk1"/>
                </a:solidFill>
                <a:latin typeface="Times New Roman"/>
                <a:ea typeface="Times New Roman"/>
                <a:cs typeface="Times New Roman"/>
                <a:sym typeface="Times New Roman"/>
              </a:rPr>
              <a:t> Asghar, Umar </a:t>
            </a:r>
            <a:r>
              <a:rPr lang="en-GB" sz="1100" dirty="0" err="1">
                <a:solidFill>
                  <a:schemeClr val="dk1"/>
                </a:solidFill>
                <a:latin typeface="Times New Roman"/>
                <a:ea typeface="Times New Roman"/>
                <a:cs typeface="Times New Roman"/>
                <a:sym typeface="Times New Roman"/>
              </a:rPr>
              <a:t>Draz</a:t>
            </a:r>
            <a:r>
              <a:rPr lang="en-GB" sz="1100" dirty="0">
                <a:solidFill>
                  <a:schemeClr val="dk1"/>
                </a:solidFill>
                <a:latin typeface="Times New Roman"/>
                <a:ea typeface="Times New Roman"/>
                <a:cs typeface="Times New Roman"/>
                <a:sym typeface="Times New Roman"/>
              </a:rPr>
              <a:t>, Amjad Ali, </a:t>
            </a:r>
            <a:r>
              <a:rPr lang="en-GB" sz="1100" dirty="0" err="1">
                <a:solidFill>
                  <a:schemeClr val="dk1"/>
                </a:solidFill>
                <a:latin typeface="Times New Roman"/>
                <a:ea typeface="Times New Roman"/>
                <a:cs typeface="Times New Roman"/>
                <a:sym typeface="Times New Roman"/>
              </a:rPr>
              <a:t>Madallah</a:t>
            </a:r>
            <a:r>
              <a:rPr lang="en-GB" sz="1100" dirty="0">
                <a:solidFill>
                  <a:schemeClr val="dk1"/>
                </a:solidFill>
                <a:latin typeface="Times New Roman"/>
                <a:ea typeface="Times New Roman"/>
                <a:cs typeface="Times New Roman"/>
                <a:sym typeface="Times New Roman"/>
              </a:rPr>
              <a:t> </a:t>
            </a:r>
            <a:r>
              <a:rPr lang="en-GB" sz="1100" dirty="0" err="1">
                <a:solidFill>
                  <a:schemeClr val="dk1"/>
                </a:solidFill>
                <a:latin typeface="Times New Roman"/>
                <a:ea typeface="Times New Roman"/>
                <a:cs typeface="Times New Roman"/>
                <a:sym typeface="Times New Roman"/>
              </a:rPr>
              <a:t>Alruwaili</a:t>
            </a:r>
            <a:r>
              <a:rPr lang="en-GB" sz="1100" dirty="0">
                <a:solidFill>
                  <a:schemeClr val="dk1"/>
                </a:solidFill>
                <a:latin typeface="Times New Roman"/>
                <a:ea typeface="Times New Roman"/>
                <a:cs typeface="Times New Roman"/>
                <a:sym typeface="Times New Roman"/>
              </a:rPr>
              <a:t>, Yousef </a:t>
            </a:r>
            <a:r>
              <a:rPr lang="en-GB" sz="1100" dirty="0" err="1">
                <a:solidFill>
                  <a:schemeClr val="dk1"/>
                </a:solidFill>
                <a:latin typeface="Times New Roman"/>
                <a:ea typeface="Times New Roman"/>
                <a:cs typeface="Times New Roman"/>
                <a:sym typeface="Times New Roman"/>
              </a:rPr>
              <a:t>Alhwaiti</a:t>
            </a:r>
            <a:r>
              <a:rPr lang="en-GB" sz="1100" dirty="0">
                <a:solidFill>
                  <a:schemeClr val="dk1"/>
                </a:solidFill>
                <a:latin typeface="Times New Roman"/>
                <a:ea typeface="Times New Roman"/>
                <a:cs typeface="Times New Roman"/>
                <a:sym typeface="Times New Roman"/>
              </a:rPr>
              <a:t>, Saad </a:t>
            </a:r>
            <a:r>
              <a:rPr lang="en-GB" sz="1100" dirty="0" err="1">
                <a:solidFill>
                  <a:schemeClr val="dk1"/>
                </a:solidFill>
                <a:latin typeface="Times New Roman"/>
                <a:ea typeface="Times New Roman"/>
                <a:cs typeface="Times New Roman"/>
                <a:sym typeface="Times New Roman"/>
              </a:rPr>
              <a:t>Alanazi</a:t>
            </a:r>
            <a:r>
              <a:rPr lang="en-GB" sz="1100" dirty="0">
                <a:solidFill>
                  <a:schemeClr val="dk1"/>
                </a:solidFill>
                <a:latin typeface="Times New Roman"/>
                <a:ea typeface="Times New Roman"/>
                <a:cs typeface="Times New Roman"/>
                <a:sym typeface="Times New Roman"/>
              </a:rPr>
              <a:t>, M. M. </a:t>
            </a:r>
            <a:r>
              <a:rPr lang="en-GB" sz="1100" dirty="0" err="1">
                <a:solidFill>
                  <a:schemeClr val="dk1"/>
                </a:solidFill>
                <a:latin typeface="Times New Roman"/>
                <a:ea typeface="Times New Roman"/>
                <a:cs typeface="Times New Roman"/>
                <a:sym typeface="Times New Roman"/>
              </a:rPr>
              <a:t>Kamruzzaman</a:t>
            </a:r>
            <a:r>
              <a:rPr lang="en-GB" sz="1100" dirty="0">
                <a:solidFill>
                  <a:schemeClr val="dk1"/>
                </a:solidFill>
                <a:latin typeface="Times New Roman"/>
                <a:ea typeface="Times New Roman"/>
                <a:cs typeface="Times New Roman"/>
                <a:sym typeface="Times New Roman"/>
              </a:rPr>
              <a:t>, and Usman Habib. 2021. “Image Splicing-Based Forgery Detection Using Discrete Wavelet Transform and Edge Weighted Local Binary Patterns”. </a:t>
            </a:r>
            <a:r>
              <a:rPr lang="en-GB" sz="1100" i="1" dirty="0">
                <a:solidFill>
                  <a:schemeClr val="dk1"/>
                </a:solidFill>
                <a:latin typeface="Times New Roman"/>
                <a:ea typeface="Times New Roman"/>
                <a:cs typeface="Times New Roman"/>
                <a:sym typeface="Times New Roman"/>
              </a:rPr>
              <a:t>Sec. and </a:t>
            </a:r>
            <a:r>
              <a:rPr lang="en-GB" sz="1100" i="1" dirty="0" err="1">
                <a:solidFill>
                  <a:schemeClr val="dk1"/>
                </a:solidFill>
                <a:latin typeface="Times New Roman"/>
                <a:ea typeface="Times New Roman"/>
                <a:cs typeface="Times New Roman"/>
                <a:sym typeface="Times New Roman"/>
              </a:rPr>
              <a:t>Commun</a:t>
            </a:r>
            <a:r>
              <a:rPr lang="en-GB" sz="1100" i="1" dirty="0">
                <a:solidFill>
                  <a:schemeClr val="dk1"/>
                </a:solidFill>
                <a:latin typeface="Times New Roman"/>
                <a:ea typeface="Times New Roman"/>
                <a:cs typeface="Times New Roman"/>
                <a:sym typeface="Times New Roman"/>
              </a:rPr>
              <a:t>. </a:t>
            </a:r>
            <a:r>
              <a:rPr lang="en-GB" sz="1100" i="1" dirty="0" err="1">
                <a:solidFill>
                  <a:schemeClr val="dk1"/>
                </a:solidFill>
                <a:latin typeface="Times New Roman"/>
                <a:ea typeface="Times New Roman"/>
                <a:cs typeface="Times New Roman"/>
                <a:sym typeface="Times New Roman"/>
              </a:rPr>
              <a:t>Netw</a:t>
            </a:r>
            <a:r>
              <a:rPr lang="en-GB" sz="1100" dirty="0">
                <a:solidFill>
                  <a:schemeClr val="dk1"/>
                </a:solidFill>
                <a:latin typeface="Times New Roman"/>
                <a:ea typeface="Times New Roman"/>
                <a:cs typeface="Times New Roman"/>
                <a:sym typeface="Times New Roman"/>
              </a:rPr>
              <a:t>. 2021 (2021). </a:t>
            </a:r>
            <a:r>
              <a:rPr lang="en-GB" sz="1100" u="sng" dirty="0">
                <a:solidFill>
                  <a:schemeClr val="hlink"/>
                </a:solidFill>
                <a:latin typeface="Times New Roman"/>
                <a:ea typeface="Times New Roman"/>
                <a:cs typeface="Times New Roman"/>
                <a:sym typeface="Times New Roman"/>
                <a:hlinkClick r:id="rId6"/>
              </a:rPr>
              <a:t>https://doi.org/10.1155/2021/4270776</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[14] 	N. </a:t>
            </a:r>
            <a:r>
              <a:rPr lang="en-GB" sz="1100" dirty="0" err="1">
                <a:solidFill>
                  <a:schemeClr val="dk1"/>
                </a:solidFill>
                <a:latin typeface="Times New Roman"/>
                <a:ea typeface="Times New Roman"/>
                <a:cs typeface="Times New Roman"/>
                <a:sym typeface="Times New Roman"/>
              </a:rPr>
              <a:t>Krishnaraj</a:t>
            </a:r>
            <a:r>
              <a:rPr lang="en-GB" sz="1100" dirty="0">
                <a:solidFill>
                  <a:schemeClr val="dk1"/>
                </a:solidFill>
                <a:latin typeface="Times New Roman"/>
                <a:ea typeface="Times New Roman"/>
                <a:cs typeface="Times New Roman"/>
                <a:sym typeface="Times New Roman"/>
              </a:rPr>
              <a:t>, B. Sivakumar, Ramya </a:t>
            </a:r>
            <a:r>
              <a:rPr lang="en-GB" sz="1100" dirty="0" err="1">
                <a:solidFill>
                  <a:schemeClr val="dk1"/>
                </a:solidFill>
                <a:latin typeface="Times New Roman"/>
                <a:ea typeface="Times New Roman"/>
                <a:cs typeface="Times New Roman"/>
                <a:sym typeface="Times New Roman"/>
              </a:rPr>
              <a:t>Kuppusamy</a:t>
            </a:r>
            <a:r>
              <a:rPr lang="en-GB" sz="1100" dirty="0">
                <a:solidFill>
                  <a:schemeClr val="dk1"/>
                </a:solidFill>
                <a:latin typeface="Times New Roman"/>
                <a:ea typeface="Times New Roman"/>
                <a:cs typeface="Times New Roman"/>
                <a:sym typeface="Times New Roman"/>
              </a:rPr>
              <a:t>, Yuvaraja </a:t>
            </a:r>
            <a:r>
              <a:rPr lang="en-GB" sz="1100" dirty="0" err="1">
                <a:solidFill>
                  <a:schemeClr val="dk1"/>
                </a:solidFill>
                <a:latin typeface="Times New Roman"/>
                <a:ea typeface="Times New Roman"/>
                <a:cs typeface="Times New Roman"/>
                <a:sym typeface="Times New Roman"/>
              </a:rPr>
              <a:t>Teekaraman</a:t>
            </a:r>
            <a:r>
              <a:rPr lang="en-GB" sz="1100" dirty="0">
                <a:solidFill>
                  <a:schemeClr val="dk1"/>
                </a:solidFill>
                <a:latin typeface="Times New Roman"/>
                <a:ea typeface="Times New Roman"/>
                <a:cs typeface="Times New Roman"/>
                <a:sym typeface="Times New Roman"/>
              </a:rPr>
              <a:t>, </a:t>
            </a:r>
            <a:r>
              <a:rPr lang="en-GB" sz="1100" dirty="0" err="1">
                <a:solidFill>
                  <a:schemeClr val="dk1"/>
                </a:solidFill>
                <a:latin typeface="Times New Roman"/>
                <a:ea typeface="Times New Roman"/>
                <a:cs typeface="Times New Roman"/>
                <a:sym typeface="Times New Roman"/>
              </a:rPr>
              <a:t>Amruth</a:t>
            </a:r>
            <a:r>
              <a:rPr lang="en-GB" sz="1100" dirty="0">
                <a:solidFill>
                  <a:schemeClr val="dk1"/>
                </a:solidFill>
                <a:latin typeface="Times New Roman"/>
                <a:ea typeface="Times New Roman"/>
                <a:cs typeface="Times New Roman"/>
                <a:sym typeface="Times New Roman"/>
              </a:rPr>
              <a:t> Ramesh </a:t>
            </a:r>
            <a:r>
              <a:rPr lang="en-GB" sz="1100" dirty="0" err="1">
                <a:solidFill>
                  <a:schemeClr val="dk1"/>
                </a:solidFill>
                <a:latin typeface="Times New Roman"/>
                <a:ea typeface="Times New Roman"/>
                <a:cs typeface="Times New Roman"/>
                <a:sym typeface="Times New Roman"/>
              </a:rPr>
              <a:t>Thelkar</a:t>
            </a:r>
            <a:r>
              <a:rPr lang="en-GB" sz="1100" dirty="0">
                <a:solidFill>
                  <a:schemeClr val="dk1"/>
                </a:solidFill>
                <a:latin typeface="Times New Roman"/>
                <a:ea typeface="Times New Roman"/>
                <a:cs typeface="Times New Roman"/>
                <a:sym typeface="Times New Roman"/>
              </a:rPr>
              <a:t>, "Design of Automated Deep Learning-Based Fusion Model for Copy-Move Image Forgery Detection", </a:t>
            </a:r>
            <a:r>
              <a:rPr lang="en-GB" sz="1100" i="1" dirty="0">
                <a:solidFill>
                  <a:schemeClr val="dk1"/>
                </a:solidFill>
                <a:latin typeface="Times New Roman"/>
                <a:ea typeface="Times New Roman"/>
                <a:cs typeface="Times New Roman"/>
                <a:sym typeface="Times New Roman"/>
              </a:rPr>
              <a:t>Computational Intelligence and Neuroscience</a:t>
            </a:r>
            <a:r>
              <a:rPr lang="en-GB" sz="1100" dirty="0">
                <a:solidFill>
                  <a:schemeClr val="dk1"/>
                </a:solidFill>
                <a:latin typeface="Times New Roman"/>
                <a:ea typeface="Times New Roman"/>
                <a:cs typeface="Times New Roman"/>
                <a:sym typeface="Times New Roman"/>
              </a:rPr>
              <a:t>, vol. 2022, Article ID 8501738, 13 pages, 2022. </a:t>
            </a:r>
            <a:r>
              <a:rPr lang="en-GB" sz="1100" u="sng" dirty="0">
                <a:solidFill>
                  <a:schemeClr val="hlink"/>
                </a:solidFill>
                <a:latin typeface="Times New Roman"/>
                <a:ea typeface="Times New Roman"/>
                <a:cs typeface="Times New Roman"/>
                <a:sym typeface="Times New Roman"/>
                <a:hlinkClick r:id="rId7"/>
              </a:rPr>
              <a:t>https://doi.org/10.1155/2022/8501738</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[15] 	Nitish Kumar &amp; </a:t>
            </a:r>
            <a:r>
              <a:rPr lang="en-GB" sz="1100" dirty="0" err="1">
                <a:solidFill>
                  <a:schemeClr val="dk1"/>
                </a:solidFill>
                <a:latin typeface="Times New Roman"/>
                <a:ea typeface="Times New Roman"/>
                <a:cs typeface="Times New Roman"/>
                <a:sym typeface="Times New Roman"/>
              </a:rPr>
              <a:t>Toshanlal</a:t>
            </a:r>
            <a:r>
              <a:rPr lang="en-GB" sz="1100" dirty="0">
                <a:solidFill>
                  <a:schemeClr val="dk1"/>
                </a:solidFill>
                <a:latin typeface="Times New Roman"/>
                <a:ea typeface="Times New Roman"/>
                <a:cs typeface="Times New Roman"/>
                <a:sym typeface="Times New Roman"/>
              </a:rPr>
              <a:t> </a:t>
            </a:r>
            <a:r>
              <a:rPr lang="en-GB" sz="1100" dirty="0" err="1">
                <a:solidFill>
                  <a:schemeClr val="dk1"/>
                </a:solidFill>
                <a:latin typeface="Times New Roman"/>
                <a:ea typeface="Times New Roman"/>
                <a:cs typeface="Times New Roman"/>
                <a:sym typeface="Times New Roman"/>
              </a:rPr>
              <a:t>Meenpal</a:t>
            </a:r>
            <a:r>
              <a:rPr lang="en-GB" sz="1100" dirty="0">
                <a:solidFill>
                  <a:schemeClr val="dk1"/>
                </a:solidFill>
                <a:latin typeface="Times New Roman"/>
                <a:ea typeface="Times New Roman"/>
                <a:cs typeface="Times New Roman"/>
                <a:sym typeface="Times New Roman"/>
              </a:rPr>
              <a:t> (2022) “Salient </a:t>
            </a:r>
            <a:r>
              <a:rPr lang="en-GB" sz="1100" dirty="0" err="1">
                <a:solidFill>
                  <a:schemeClr val="dk1"/>
                </a:solidFill>
                <a:latin typeface="Times New Roman"/>
                <a:ea typeface="Times New Roman"/>
                <a:cs typeface="Times New Roman"/>
                <a:sym typeface="Times New Roman"/>
              </a:rPr>
              <a:t>keypoint</a:t>
            </a:r>
            <a:r>
              <a:rPr lang="en-GB" sz="1100" dirty="0">
                <a:solidFill>
                  <a:schemeClr val="dk1"/>
                </a:solidFill>
                <a:latin typeface="Times New Roman"/>
                <a:ea typeface="Times New Roman"/>
                <a:cs typeface="Times New Roman"/>
                <a:sym typeface="Times New Roman"/>
              </a:rPr>
              <a:t>-based copy–move image forgery detection”, </a:t>
            </a:r>
            <a:r>
              <a:rPr lang="en-GB" sz="1100" i="1" dirty="0">
                <a:solidFill>
                  <a:schemeClr val="dk1"/>
                </a:solidFill>
                <a:latin typeface="Times New Roman"/>
                <a:ea typeface="Times New Roman"/>
                <a:cs typeface="Times New Roman"/>
                <a:sym typeface="Times New Roman"/>
              </a:rPr>
              <a:t>Australian Journal of Forensic Sciences</a:t>
            </a:r>
            <a:r>
              <a:rPr lang="en-GB" sz="1100" dirty="0">
                <a:solidFill>
                  <a:schemeClr val="dk1"/>
                </a:solidFill>
                <a:latin typeface="Times New Roman"/>
                <a:ea typeface="Times New Roman"/>
                <a:cs typeface="Times New Roman"/>
                <a:sym typeface="Times New Roman"/>
              </a:rPr>
              <a:t>, DOI: </a:t>
            </a:r>
            <a:r>
              <a:rPr lang="en-GB" sz="1100" u="sng" dirty="0">
                <a:solidFill>
                  <a:schemeClr val="hlink"/>
                </a:solidFill>
                <a:latin typeface="Times New Roman"/>
                <a:ea typeface="Times New Roman"/>
                <a:cs typeface="Times New Roman"/>
                <a:sym typeface="Times New Roman"/>
                <a:hlinkClick r:id="rId8"/>
              </a:rPr>
              <a:t>10.1080/00450618.2021.2016964</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[16] 	</a:t>
            </a:r>
            <a:r>
              <a:rPr lang="en-GB" sz="1100" dirty="0" err="1">
                <a:solidFill>
                  <a:schemeClr val="dk1"/>
                </a:solidFill>
                <a:latin typeface="Times New Roman"/>
                <a:ea typeface="Times New Roman"/>
                <a:cs typeface="Times New Roman"/>
                <a:sym typeface="Times New Roman"/>
              </a:rPr>
              <a:t>Njood</a:t>
            </a:r>
            <a:r>
              <a:rPr lang="en-GB" sz="1100" dirty="0">
                <a:solidFill>
                  <a:schemeClr val="dk1"/>
                </a:solidFill>
                <a:latin typeface="Times New Roman"/>
                <a:ea typeface="Times New Roman"/>
                <a:cs typeface="Times New Roman"/>
                <a:sym typeface="Times New Roman"/>
              </a:rPr>
              <a:t> Mohammed </a:t>
            </a:r>
            <a:r>
              <a:rPr lang="en-GB" sz="1100" dirty="0" err="1">
                <a:solidFill>
                  <a:schemeClr val="dk1"/>
                </a:solidFill>
                <a:latin typeface="Times New Roman"/>
                <a:ea typeface="Times New Roman"/>
                <a:cs typeface="Times New Roman"/>
                <a:sym typeface="Times New Roman"/>
              </a:rPr>
              <a:t>AlShariah</a:t>
            </a:r>
            <a:r>
              <a:rPr lang="en-GB" sz="1100" dirty="0">
                <a:solidFill>
                  <a:schemeClr val="dk1"/>
                </a:solidFill>
                <a:latin typeface="Times New Roman"/>
                <a:ea typeface="Times New Roman"/>
                <a:cs typeface="Times New Roman"/>
                <a:sym typeface="Times New Roman"/>
              </a:rPr>
              <a:t> and Abdul Khader Jilani </a:t>
            </a:r>
            <a:r>
              <a:rPr lang="en-GB" sz="1100" dirty="0" err="1">
                <a:solidFill>
                  <a:schemeClr val="dk1"/>
                </a:solidFill>
                <a:latin typeface="Times New Roman"/>
                <a:ea typeface="Times New Roman"/>
                <a:cs typeface="Times New Roman"/>
                <a:sym typeface="Times New Roman"/>
              </a:rPr>
              <a:t>Saudagar</a:t>
            </a:r>
            <a:r>
              <a:rPr lang="en-GB" sz="1100" dirty="0">
                <a:solidFill>
                  <a:schemeClr val="dk1"/>
                </a:solidFill>
                <a:latin typeface="Times New Roman"/>
                <a:ea typeface="Times New Roman"/>
                <a:cs typeface="Times New Roman"/>
                <a:sym typeface="Times New Roman"/>
              </a:rPr>
              <a:t>, “Detecting Fake Images on Social Media using Machine Learning” </a:t>
            </a:r>
            <a:r>
              <a:rPr lang="en-GB" sz="1100" i="1" dirty="0">
                <a:solidFill>
                  <a:schemeClr val="dk1"/>
                </a:solidFill>
                <a:latin typeface="Times New Roman"/>
                <a:ea typeface="Times New Roman"/>
                <a:cs typeface="Times New Roman"/>
                <a:sym typeface="Times New Roman"/>
              </a:rPr>
              <a:t>International Journal of Advanced Computer Science and Applications(IJACSA)</a:t>
            </a:r>
            <a:r>
              <a:rPr lang="en-GB" sz="1100" dirty="0">
                <a:solidFill>
                  <a:schemeClr val="dk1"/>
                </a:solidFill>
                <a:latin typeface="Times New Roman"/>
                <a:ea typeface="Times New Roman"/>
                <a:cs typeface="Times New Roman"/>
                <a:sym typeface="Times New Roman"/>
              </a:rPr>
              <a:t>, 10(12), 2019. </a:t>
            </a:r>
            <a:r>
              <a:rPr lang="en-GB" sz="1100" u="sng" dirty="0">
                <a:solidFill>
                  <a:schemeClr val="hlink"/>
                </a:solidFill>
                <a:latin typeface="Times New Roman"/>
                <a:ea typeface="Times New Roman"/>
                <a:cs typeface="Times New Roman"/>
                <a:sym typeface="Times New Roman"/>
                <a:hlinkClick r:id="rId9"/>
              </a:rPr>
              <a:t>http://dx.doi.org/10.14569/IJACSA.2019.0101224</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[17] 	O. Mayer and M. C. </a:t>
            </a:r>
            <a:r>
              <a:rPr lang="en-GB" sz="1100" dirty="0" err="1">
                <a:solidFill>
                  <a:schemeClr val="dk1"/>
                </a:solidFill>
                <a:latin typeface="Times New Roman"/>
                <a:ea typeface="Times New Roman"/>
                <a:cs typeface="Times New Roman"/>
                <a:sym typeface="Times New Roman"/>
              </a:rPr>
              <a:t>Stamm</a:t>
            </a:r>
            <a:r>
              <a:rPr lang="en-GB" sz="1100" dirty="0">
                <a:solidFill>
                  <a:schemeClr val="dk1"/>
                </a:solidFill>
                <a:latin typeface="Times New Roman"/>
                <a:ea typeface="Times New Roman"/>
                <a:cs typeface="Times New Roman"/>
                <a:sym typeface="Times New Roman"/>
              </a:rPr>
              <a:t>, "Accurate and Efficient Image Forgery Detection Using Lateral Chromatic Aberration," in </a:t>
            </a:r>
            <a:r>
              <a:rPr lang="en-GB" sz="1100" i="1" dirty="0">
                <a:solidFill>
                  <a:schemeClr val="dk1"/>
                </a:solidFill>
                <a:latin typeface="Times New Roman"/>
                <a:ea typeface="Times New Roman"/>
                <a:cs typeface="Times New Roman"/>
                <a:sym typeface="Times New Roman"/>
              </a:rPr>
              <a:t>IEEE Transactions on Information Forensics and Security</a:t>
            </a:r>
            <a:r>
              <a:rPr lang="en-GB" sz="1100" dirty="0">
                <a:solidFill>
                  <a:schemeClr val="dk1"/>
                </a:solidFill>
                <a:latin typeface="Times New Roman"/>
                <a:ea typeface="Times New Roman"/>
                <a:cs typeface="Times New Roman"/>
                <a:sym typeface="Times New Roman"/>
              </a:rPr>
              <a:t>, vol. 13, no. 7, pp. 1762-1777, July 2018, </a:t>
            </a:r>
            <a:r>
              <a:rPr lang="en-GB" sz="1100" dirty="0" err="1">
                <a:solidFill>
                  <a:schemeClr val="dk1"/>
                </a:solidFill>
                <a:latin typeface="Times New Roman"/>
                <a:ea typeface="Times New Roman"/>
                <a:cs typeface="Times New Roman"/>
                <a:sym typeface="Times New Roman"/>
              </a:rPr>
              <a:t>doi</a:t>
            </a:r>
            <a:r>
              <a:rPr lang="en-GB" sz="1100" dirty="0">
                <a:solidFill>
                  <a:schemeClr val="dk1"/>
                </a:solidFill>
                <a:latin typeface="Times New Roman"/>
                <a:ea typeface="Times New Roman"/>
                <a:cs typeface="Times New Roman"/>
                <a:sym typeface="Times New Roman"/>
              </a:rPr>
              <a:t>: 10.1109/TIFS.2018.2799421.</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[18] 	Patrick </a:t>
            </a:r>
            <a:r>
              <a:rPr lang="en-GB" sz="1100" dirty="0" err="1">
                <a:solidFill>
                  <a:schemeClr val="dk1"/>
                </a:solidFill>
                <a:latin typeface="Times New Roman"/>
                <a:ea typeface="Times New Roman"/>
                <a:cs typeface="Times New Roman"/>
                <a:sym typeface="Times New Roman"/>
              </a:rPr>
              <a:t>Niyishaka</a:t>
            </a:r>
            <a:r>
              <a:rPr lang="en-GB" sz="1100" dirty="0">
                <a:solidFill>
                  <a:schemeClr val="dk1"/>
                </a:solidFill>
                <a:latin typeface="Times New Roman"/>
                <a:ea typeface="Times New Roman"/>
                <a:cs typeface="Times New Roman"/>
                <a:sym typeface="Times New Roman"/>
              </a:rPr>
              <a:t> and Chakravarthy Bhagvati. 2021. “Image splicing detection technique based on Illumination-Reflectance model and LBP”. </a:t>
            </a:r>
            <a:r>
              <a:rPr lang="en-GB" sz="1100" i="1" dirty="0">
                <a:solidFill>
                  <a:schemeClr val="dk1"/>
                </a:solidFill>
                <a:latin typeface="Times New Roman"/>
                <a:ea typeface="Times New Roman"/>
                <a:cs typeface="Times New Roman"/>
                <a:sym typeface="Times New Roman"/>
              </a:rPr>
              <a:t>Multimedia Tools Appl</a:t>
            </a:r>
            <a:r>
              <a:rPr lang="en-GB" sz="1100" dirty="0">
                <a:solidFill>
                  <a:schemeClr val="dk1"/>
                </a:solidFill>
                <a:latin typeface="Times New Roman"/>
                <a:ea typeface="Times New Roman"/>
                <a:cs typeface="Times New Roman"/>
                <a:sym typeface="Times New Roman"/>
              </a:rPr>
              <a:t>. 80, 2 (Jan 2021), 2161–2175. </a:t>
            </a:r>
            <a:r>
              <a:rPr lang="en-GB" sz="1100" u="sng" dirty="0">
                <a:solidFill>
                  <a:schemeClr val="hlink"/>
                </a:solidFill>
                <a:latin typeface="Times New Roman"/>
                <a:ea typeface="Times New Roman"/>
                <a:cs typeface="Times New Roman"/>
                <a:sym typeface="Times New Roman"/>
                <a:hlinkClick r:id="rId10"/>
              </a:rPr>
              <a:t>https://doi.org/10.1007/s11042-020-09707-7</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Clr>
                <a:schemeClr val="dk1"/>
              </a:buClr>
              <a:buSzPts val="852"/>
              <a:buFont typeface="Arial"/>
              <a:buNone/>
            </a:pPr>
            <a:r>
              <a:rPr lang="en-GB" sz="1100" dirty="0">
                <a:solidFill>
                  <a:schemeClr val="dk1"/>
                </a:solidFill>
                <a:latin typeface="Times New Roman"/>
                <a:ea typeface="Times New Roman"/>
                <a:cs typeface="Times New Roman"/>
                <a:sym typeface="Times New Roman"/>
              </a:rPr>
              <a:t>[19] 	Paul, S., Pal, A.K. “A fast copy-move image forgery detection approach on a reduced search space”. </a:t>
            </a:r>
            <a:r>
              <a:rPr lang="en-GB" sz="1100" i="1" dirty="0" err="1">
                <a:solidFill>
                  <a:schemeClr val="dk1"/>
                </a:solidFill>
                <a:latin typeface="Times New Roman"/>
                <a:ea typeface="Times New Roman"/>
                <a:cs typeface="Times New Roman"/>
                <a:sym typeface="Times New Roman"/>
              </a:rPr>
              <a:t>Multimed</a:t>
            </a:r>
            <a:r>
              <a:rPr lang="en-GB" sz="1100" i="1" dirty="0">
                <a:solidFill>
                  <a:schemeClr val="dk1"/>
                </a:solidFill>
                <a:latin typeface="Times New Roman"/>
                <a:ea typeface="Times New Roman"/>
                <a:cs typeface="Times New Roman"/>
                <a:sym typeface="Times New Roman"/>
              </a:rPr>
              <a:t> Tools </a:t>
            </a:r>
            <a:r>
              <a:rPr lang="en-GB" sz="1100" i="1" dirty="0" err="1">
                <a:solidFill>
                  <a:schemeClr val="dk1"/>
                </a:solidFill>
                <a:latin typeface="Times New Roman"/>
                <a:ea typeface="Times New Roman"/>
                <a:cs typeface="Times New Roman"/>
                <a:sym typeface="Times New Roman"/>
              </a:rPr>
              <a:t>Appl</a:t>
            </a:r>
            <a:r>
              <a:rPr lang="en-GB" sz="1100" dirty="0">
                <a:solidFill>
                  <a:schemeClr val="dk1"/>
                </a:solidFill>
                <a:latin typeface="Times New Roman"/>
                <a:ea typeface="Times New Roman"/>
                <a:cs typeface="Times New Roman"/>
                <a:sym typeface="Times New Roman"/>
              </a:rPr>
              <a:t> (2023).</a:t>
            </a:r>
            <a:r>
              <a:rPr lang="en-GB" sz="1100" u="sng" dirty="0">
                <a:solidFill>
                  <a:schemeClr val="hlink"/>
                </a:solidFill>
                <a:latin typeface="Times New Roman"/>
                <a:ea typeface="Times New Roman"/>
                <a:cs typeface="Times New Roman"/>
                <a:sym typeface="Times New Roman"/>
                <a:hlinkClick r:id="rId11"/>
              </a:rPr>
              <a:t> https://doi.org/10.1007/s11042-022-14224-w</a:t>
            </a:r>
            <a:endParaRPr sz="1100" dirty="0">
              <a:solidFill>
                <a:schemeClr val="dk1"/>
              </a:solidFill>
              <a:latin typeface="Times New Roman"/>
              <a:ea typeface="Times New Roman"/>
              <a:cs typeface="Times New Roman"/>
              <a:sym typeface="Times New Roman"/>
            </a:endParaRPr>
          </a:p>
          <a:p>
            <a:pPr marL="914400" lvl="0" indent="-457200" algn="just" rtl="0">
              <a:lnSpc>
                <a:spcPct val="95000"/>
              </a:lnSpc>
              <a:spcBef>
                <a:spcPts val="0"/>
              </a:spcBef>
              <a:spcAft>
                <a:spcPts val="0"/>
              </a:spcAft>
              <a:buSzPts val="852"/>
              <a:buNone/>
            </a:pPr>
            <a:r>
              <a:rPr lang="en-GB" sz="1100" dirty="0">
                <a:solidFill>
                  <a:schemeClr val="dk1"/>
                </a:solidFill>
                <a:latin typeface="Times New Roman"/>
                <a:ea typeface="Times New Roman"/>
                <a:cs typeface="Times New Roman"/>
                <a:sym typeface="Times New Roman"/>
              </a:rPr>
              <a:t>[20] 	Rathore, N.K., Jain, N.K., Shukla, P.K. et al. “Image Forgery Detection Using Singular Value Decomposition with Some Attacks”. </a:t>
            </a:r>
            <a:r>
              <a:rPr lang="en-GB" sz="1100" i="1" dirty="0">
                <a:solidFill>
                  <a:schemeClr val="dk1"/>
                </a:solidFill>
                <a:latin typeface="Times New Roman"/>
                <a:ea typeface="Times New Roman"/>
                <a:cs typeface="Times New Roman"/>
                <a:sym typeface="Times New Roman"/>
              </a:rPr>
              <a:t>Natl. Acad. Sci. Lett</a:t>
            </a:r>
            <a:r>
              <a:rPr lang="en-GB" sz="1100" dirty="0">
                <a:solidFill>
                  <a:schemeClr val="dk1"/>
                </a:solidFill>
                <a:latin typeface="Times New Roman"/>
                <a:ea typeface="Times New Roman"/>
                <a:cs typeface="Times New Roman"/>
                <a:sym typeface="Times New Roman"/>
              </a:rPr>
              <a:t>. 44, 331–338 (2021). </a:t>
            </a:r>
            <a:r>
              <a:rPr lang="en-GB" sz="1100" u="sng" dirty="0">
                <a:solidFill>
                  <a:schemeClr val="hlink"/>
                </a:solidFill>
                <a:latin typeface="Times New Roman"/>
                <a:ea typeface="Times New Roman"/>
                <a:cs typeface="Times New Roman"/>
                <a:sym typeface="Times New Roman"/>
                <a:hlinkClick r:id="rId12"/>
              </a:rPr>
              <a:t>https://doi.org/10.1007/s40009-020-00998-w</a:t>
            </a:r>
            <a:endParaRPr sz="11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E907D9E4-1EB3-4642-B775-7145F2CDA5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192825" y="455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a:ea typeface="Times New Roman"/>
                <a:cs typeface="Times New Roman"/>
                <a:sym typeface="Times New Roman"/>
              </a:rPr>
              <a:t>Motivation</a:t>
            </a:r>
            <a:endParaRPr dirty="0">
              <a:latin typeface="Times New Roman"/>
              <a:ea typeface="Times New Roman"/>
              <a:cs typeface="Times New Roman"/>
              <a:sym typeface="Times New Roman"/>
            </a:endParaRPr>
          </a:p>
        </p:txBody>
      </p:sp>
      <p:sp>
        <p:nvSpPr>
          <p:cNvPr id="66" name="Google Shape;66;p15"/>
          <p:cNvSpPr txBox="1">
            <a:spLocks noGrp="1"/>
          </p:cNvSpPr>
          <p:nvPr>
            <p:ph type="body" idx="1"/>
          </p:nvPr>
        </p:nvSpPr>
        <p:spPr>
          <a:xfrm>
            <a:off x="311700" y="1152475"/>
            <a:ext cx="6801076" cy="37413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The growth and use of digital images in various industries such as forensics, journalism and scientific research has increased the number of manipulated and forged images. New and advanced editing tools and techniques have made it easier to manipulate images without leaving traces, which can lead to negative impact for individuals and society as a whole. </a:t>
            </a: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Need for reliable and efficient forgery detection techniques has become more important than ever. They are required to protect the authenticity of images and prevent the spread of misinformation and fake news. </a:t>
            </a: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This can impact various fields like law enforcement, media, healthcare, etc. But, there are many technical challenges associated with detecting image forgery, such as the need for robust and accurate image features, the ability to distinguish between different types of image manipulations, and efficient algorithms which can process large volumes of digital images. These challenges require the development of innovative and complex techniques in the field of computer vision and image processing.</a:t>
            </a:r>
            <a:endParaRPr sz="1400"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E174C48D-9B65-1C4F-64B9-6CC2B24EBF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rotWithShape="1">
          <a:blip r:embed="rId3">
            <a:alphaModFix/>
          </a:blip>
          <a:srcRect t="5982" r="3799" b="14138"/>
          <a:stretch/>
        </p:blipFill>
        <p:spPr>
          <a:xfrm>
            <a:off x="112150" y="327406"/>
            <a:ext cx="4164550" cy="3708975"/>
          </a:xfrm>
          <a:prstGeom prst="rect">
            <a:avLst/>
          </a:prstGeom>
          <a:noFill/>
          <a:ln>
            <a:noFill/>
          </a:ln>
        </p:spPr>
      </p:pic>
      <p:pic>
        <p:nvPicPr>
          <p:cNvPr id="72" name="Google Shape;72;p16"/>
          <p:cNvPicPr preferRelativeResize="0"/>
          <p:nvPr/>
        </p:nvPicPr>
        <p:blipFill>
          <a:blip r:embed="rId4">
            <a:alphaModFix/>
          </a:blip>
          <a:stretch>
            <a:fillRect/>
          </a:stretch>
        </p:blipFill>
        <p:spPr>
          <a:xfrm>
            <a:off x="4631048" y="327405"/>
            <a:ext cx="4077600" cy="3708975"/>
          </a:xfrm>
          <a:prstGeom prst="rect">
            <a:avLst/>
          </a:prstGeom>
          <a:noFill/>
          <a:ln>
            <a:noFill/>
          </a:ln>
        </p:spPr>
      </p:pic>
      <p:sp>
        <p:nvSpPr>
          <p:cNvPr id="73" name="Google Shape;73;p16"/>
          <p:cNvSpPr txBox="1"/>
          <p:nvPr/>
        </p:nvSpPr>
        <p:spPr>
          <a:xfrm>
            <a:off x="349425" y="4036380"/>
            <a:ext cx="3690000" cy="615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dirty="0">
                <a:solidFill>
                  <a:schemeClr val="dk1"/>
                </a:solidFill>
                <a:latin typeface="Times New Roman"/>
                <a:ea typeface="Times New Roman"/>
                <a:cs typeface="Times New Roman"/>
                <a:sym typeface="Times New Roman"/>
              </a:rPr>
              <a:t>The above image is a combination of a photo of a rock in Thailand and a castle in Germany.</a:t>
            </a:r>
            <a:endParaRPr sz="1600" dirty="0">
              <a:solidFill>
                <a:schemeClr val="dk1"/>
              </a:solidFill>
              <a:latin typeface="Times New Roman"/>
              <a:ea typeface="Times New Roman"/>
              <a:cs typeface="Times New Roman"/>
              <a:sym typeface="Times New Roman"/>
            </a:endParaRPr>
          </a:p>
        </p:txBody>
      </p:sp>
      <p:sp>
        <p:nvSpPr>
          <p:cNvPr id="74" name="Google Shape;74;p16"/>
          <p:cNvSpPr txBox="1"/>
          <p:nvPr/>
        </p:nvSpPr>
        <p:spPr>
          <a:xfrm>
            <a:off x="4631048" y="3923824"/>
            <a:ext cx="39732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dirty="0">
                <a:solidFill>
                  <a:schemeClr val="dk1"/>
                </a:solidFill>
                <a:latin typeface="Times New Roman"/>
                <a:ea typeface="Times New Roman"/>
                <a:cs typeface="Times New Roman"/>
                <a:sym typeface="Times New Roman"/>
              </a:rPr>
              <a:t>This image claims to show the 2004 Tsunami in Asia but is an image taken on the coast of Chile with the waves Photoshopped in</a:t>
            </a:r>
            <a:endParaRPr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35C20456-580C-8B30-FD67-F247F4501C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80" name="Google Shape;80;p17"/>
          <p:cNvSpPr txBox="1">
            <a:spLocks noGrp="1"/>
          </p:cNvSpPr>
          <p:nvPr>
            <p:ph type="body" idx="1"/>
          </p:nvPr>
        </p:nvSpPr>
        <p:spPr>
          <a:xfrm>
            <a:off x="311700" y="1152475"/>
            <a:ext cx="6787115" cy="34164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The increasing use of digital images in various fields like forensic investigation, criminal investigation, surveillance systems, intelligence system, legal services, medical imaging and many more have led to a rise in image forgery, which can be done easily using software or editing tools.</a:t>
            </a: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Image forgery can have serious consequences, such as the erosion of trust in visual imagery and the use of manipulated images as material evidence in various proceedings</a:t>
            </a:r>
            <a:r>
              <a:rPr lang="en-GB" sz="1400" baseline="30000" dirty="0">
                <a:solidFill>
                  <a:schemeClr val="dk1"/>
                </a:solidFill>
                <a:latin typeface="Times New Roman"/>
                <a:ea typeface="Times New Roman"/>
                <a:cs typeface="Times New Roman"/>
                <a:sym typeface="Times New Roman"/>
              </a:rPr>
              <a:t>[19]</a:t>
            </a:r>
            <a:r>
              <a:rPr lang="en-GB" sz="1400" dirty="0">
                <a:solidFill>
                  <a:schemeClr val="dk1"/>
                </a:solidFill>
                <a:latin typeface="Times New Roman"/>
                <a:ea typeface="Times New Roman"/>
                <a:cs typeface="Times New Roman"/>
                <a:sym typeface="Times New Roman"/>
              </a:rPr>
              <a:t>. Several image forgery techniques like splicing, copy-move and removal are used</a:t>
            </a:r>
            <a:r>
              <a:rPr lang="en-GB" sz="1400" baseline="30000" dirty="0">
                <a:solidFill>
                  <a:schemeClr val="dk1"/>
                </a:solidFill>
                <a:latin typeface="Times New Roman"/>
                <a:ea typeface="Times New Roman"/>
                <a:cs typeface="Times New Roman"/>
                <a:sym typeface="Times New Roman"/>
              </a:rPr>
              <a:t>[5]</a:t>
            </a:r>
            <a:r>
              <a:rPr lang="en-GB" sz="1400" dirty="0">
                <a:solidFill>
                  <a:schemeClr val="dk1"/>
                </a:solidFill>
                <a:latin typeface="Times New Roman"/>
                <a:ea typeface="Times New Roman"/>
                <a:cs typeface="Times New Roman"/>
                <a:sym typeface="Times New Roman"/>
              </a:rPr>
              <a:t>. </a:t>
            </a: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With the rapid development of advanced image manipulation techniques, images can be edited easily without leaving any visual clues</a:t>
            </a:r>
            <a:r>
              <a:rPr lang="en-GB" sz="1400" baseline="30000" dirty="0">
                <a:solidFill>
                  <a:schemeClr val="dk1"/>
                </a:solidFill>
                <a:latin typeface="Times New Roman"/>
                <a:ea typeface="Times New Roman"/>
                <a:cs typeface="Times New Roman"/>
                <a:sym typeface="Times New Roman"/>
              </a:rPr>
              <a:t>[15]</a:t>
            </a:r>
            <a:r>
              <a:rPr lang="en-GB" sz="1400" dirty="0">
                <a:solidFill>
                  <a:schemeClr val="dk1"/>
                </a:solidFill>
                <a:latin typeface="Times New Roman"/>
                <a:ea typeface="Times New Roman"/>
                <a:cs typeface="Times New Roman"/>
                <a:sym typeface="Times New Roman"/>
              </a:rPr>
              <a:t>. Excellent forgeries are so tricky that they are not noticeable to the naked eye and don’t reveal traces of tampering</a:t>
            </a:r>
            <a:r>
              <a:rPr lang="en-GB" sz="1400" baseline="30000" dirty="0">
                <a:solidFill>
                  <a:schemeClr val="dk1"/>
                </a:solidFill>
                <a:latin typeface="Times New Roman"/>
                <a:ea typeface="Times New Roman"/>
                <a:cs typeface="Times New Roman"/>
                <a:sym typeface="Times New Roman"/>
              </a:rPr>
              <a:t>[18]</a:t>
            </a:r>
            <a:r>
              <a:rPr lang="en-GB" sz="1400" dirty="0">
                <a:solidFill>
                  <a:schemeClr val="dk1"/>
                </a:solidFill>
                <a:latin typeface="Times New Roman"/>
                <a:ea typeface="Times New Roman"/>
                <a:cs typeface="Times New Roman"/>
                <a:sym typeface="Times New Roman"/>
              </a:rPr>
              <a:t>. </a:t>
            </a: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Therefore, the importance and relevance of digital image forensics has led to establishment of different  techniques for detection in image forensics. </a:t>
            </a:r>
            <a:endParaRPr sz="1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1400" dirty="0">
              <a:solidFill>
                <a:srgbClr val="27272A"/>
              </a:solidFill>
              <a:highlight>
                <a:srgbClr val="FFFFFF"/>
              </a:highlight>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B677AA77-FD0A-C51D-FD47-C7108AD17E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Common Types of Image Forgery Detection</a:t>
            </a:r>
            <a:endParaRPr>
              <a:latin typeface="Times New Roman"/>
              <a:ea typeface="Times New Roman"/>
              <a:cs typeface="Times New Roman"/>
              <a:sym typeface="Times New Roman"/>
            </a:endParaRPr>
          </a:p>
        </p:txBody>
      </p:sp>
      <p:pic>
        <p:nvPicPr>
          <p:cNvPr id="86" name="Google Shape;86;p18"/>
          <p:cNvPicPr preferRelativeResize="0"/>
          <p:nvPr/>
        </p:nvPicPr>
        <p:blipFill>
          <a:blip r:embed="rId3">
            <a:alphaModFix/>
          </a:blip>
          <a:stretch>
            <a:fillRect/>
          </a:stretch>
        </p:blipFill>
        <p:spPr>
          <a:xfrm>
            <a:off x="889787" y="1285425"/>
            <a:ext cx="6857325" cy="3413050"/>
          </a:xfrm>
          <a:prstGeom prst="rect">
            <a:avLst/>
          </a:prstGeom>
          <a:noFill/>
          <a:ln>
            <a:noFill/>
          </a:ln>
        </p:spPr>
      </p:pic>
      <p:sp>
        <p:nvSpPr>
          <p:cNvPr id="2" name="Slide Number Placeholder 1">
            <a:extLst>
              <a:ext uri="{FF2B5EF4-FFF2-40B4-BE49-F238E27FC236}">
                <a16:creationId xmlns:a16="http://schemas.microsoft.com/office/drawing/2014/main" id="{1B37B6C8-B89A-FD20-A066-C0DC709402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92" name="Google Shape;92;p19"/>
          <p:cNvSpPr txBox="1">
            <a:spLocks noGrp="1"/>
          </p:cNvSpPr>
          <p:nvPr>
            <p:ph type="body" idx="1"/>
          </p:nvPr>
        </p:nvSpPr>
        <p:spPr>
          <a:xfrm>
            <a:off x="311700" y="1152475"/>
            <a:ext cx="6961619"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400" dirty="0">
                <a:solidFill>
                  <a:schemeClr val="dk1"/>
                </a:solidFill>
                <a:latin typeface="Times New Roman"/>
                <a:ea typeface="Times New Roman"/>
                <a:cs typeface="Times New Roman"/>
                <a:sym typeface="Times New Roman"/>
              </a:rPr>
              <a:t>The existing methods of image forgery detection uses the following</a:t>
            </a:r>
            <a:endParaRPr sz="1400" dirty="0">
              <a:solidFill>
                <a:schemeClr val="dk1"/>
              </a:solidFill>
              <a:latin typeface="Times New Roman"/>
              <a:ea typeface="Times New Roman"/>
              <a:cs typeface="Times New Roman"/>
              <a:sym typeface="Times New Roman"/>
            </a:endParaRPr>
          </a:p>
          <a:p>
            <a:pPr marL="457200" lvl="0" indent="-317500" algn="just" rtl="0">
              <a:spcBef>
                <a:spcPts val="120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Pre-processing techniques - image normalisation, image compression</a:t>
            </a:r>
            <a:r>
              <a:rPr lang="en-GB" sz="1400" baseline="30000" dirty="0">
                <a:solidFill>
                  <a:schemeClr val="dk1"/>
                </a:solidFill>
                <a:latin typeface="Times New Roman"/>
                <a:ea typeface="Times New Roman"/>
                <a:cs typeface="Times New Roman"/>
                <a:sym typeface="Times New Roman"/>
              </a:rPr>
              <a:t>[5] </a:t>
            </a:r>
            <a:r>
              <a:rPr lang="en-GB" sz="1400" dirty="0">
                <a:solidFill>
                  <a:schemeClr val="dk1"/>
                </a:solidFill>
                <a:latin typeface="Times New Roman"/>
                <a:ea typeface="Times New Roman"/>
                <a:cs typeface="Times New Roman"/>
                <a:sym typeface="Times New Roman"/>
              </a:rPr>
              <a:t>, image resizing[14], </a:t>
            </a:r>
            <a:r>
              <a:rPr lang="en-GB" sz="1400" dirty="0" err="1">
                <a:solidFill>
                  <a:schemeClr val="dk1"/>
                </a:solidFill>
                <a:latin typeface="Times New Roman"/>
                <a:ea typeface="Times New Roman"/>
                <a:cs typeface="Times New Roman"/>
                <a:sym typeface="Times New Roman"/>
              </a:rPr>
              <a:t>superpixel</a:t>
            </a:r>
            <a:r>
              <a:rPr lang="en-GB" sz="1400" dirty="0">
                <a:solidFill>
                  <a:schemeClr val="dk1"/>
                </a:solidFill>
                <a:latin typeface="Times New Roman"/>
                <a:ea typeface="Times New Roman"/>
                <a:cs typeface="Times New Roman"/>
                <a:sym typeface="Times New Roman"/>
              </a:rPr>
              <a:t> segmentation</a:t>
            </a:r>
            <a:r>
              <a:rPr lang="en-GB" sz="1400" baseline="30000" dirty="0">
                <a:solidFill>
                  <a:schemeClr val="dk1"/>
                </a:solidFill>
                <a:latin typeface="Times New Roman"/>
                <a:ea typeface="Times New Roman"/>
                <a:cs typeface="Times New Roman"/>
                <a:sym typeface="Times New Roman"/>
              </a:rPr>
              <a:t>[6]</a:t>
            </a:r>
            <a:r>
              <a:rPr lang="en-GB" sz="1400" dirty="0">
                <a:solidFill>
                  <a:schemeClr val="dk1"/>
                </a:solidFill>
                <a:latin typeface="Times New Roman"/>
                <a:ea typeface="Times New Roman"/>
                <a:cs typeface="Times New Roman"/>
                <a:sym typeface="Times New Roman"/>
              </a:rPr>
              <a:t>, conversion to grayscale images</a:t>
            </a:r>
            <a:r>
              <a:rPr lang="en-GB" sz="1400" baseline="30000" dirty="0">
                <a:solidFill>
                  <a:schemeClr val="dk1"/>
                </a:solidFill>
                <a:latin typeface="Times New Roman"/>
                <a:ea typeface="Times New Roman"/>
                <a:cs typeface="Times New Roman"/>
                <a:sym typeface="Times New Roman"/>
              </a:rPr>
              <a:t>[2][20]</a:t>
            </a:r>
            <a:r>
              <a:rPr lang="en-GB" sz="1400" dirty="0">
                <a:solidFill>
                  <a:schemeClr val="dk1"/>
                </a:solidFill>
                <a:latin typeface="Times New Roman"/>
                <a:ea typeface="Times New Roman"/>
                <a:cs typeface="Times New Roman"/>
                <a:sym typeface="Times New Roman"/>
              </a:rPr>
              <a:t>. </a:t>
            </a: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Feature extraction techniques -  CNN</a:t>
            </a:r>
            <a:r>
              <a:rPr lang="en-GB" sz="1400" baseline="30000" dirty="0">
                <a:solidFill>
                  <a:schemeClr val="dk1"/>
                </a:solidFill>
                <a:latin typeface="Times New Roman"/>
                <a:ea typeface="Times New Roman"/>
                <a:cs typeface="Times New Roman"/>
                <a:sym typeface="Times New Roman"/>
              </a:rPr>
              <a:t>[5][12][10][4]</a:t>
            </a:r>
            <a:r>
              <a:rPr lang="en-GB" sz="1400" dirty="0">
                <a:solidFill>
                  <a:schemeClr val="dk1"/>
                </a:solidFill>
                <a:latin typeface="Times New Roman"/>
                <a:ea typeface="Times New Roman"/>
                <a:cs typeface="Times New Roman"/>
                <a:sym typeface="Times New Roman"/>
              </a:rPr>
              <a:t>, LCA</a:t>
            </a:r>
            <a:r>
              <a:rPr lang="en-GB" sz="1400" baseline="30000" dirty="0">
                <a:solidFill>
                  <a:schemeClr val="dk1"/>
                </a:solidFill>
                <a:latin typeface="Times New Roman"/>
                <a:ea typeface="Times New Roman"/>
                <a:cs typeface="Times New Roman"/>
                <a:sym typeface="Times New Roman"/>
              </a:rPr>
              <a:t>[17],</a:t>
            </a:r>
            <a:r>
              <a:rPr lang="en-GB" sz="1400" dirty="0">
                <a:solidFill>
                  <a:schemeClr val="dk1"/>
                </a:solidFill>
                <a:latin typeface="Times New Roman"/>
                <a:ea typeface="Times New Roman"/>
                <a:cs typeface="Times New Roman"/>
                <a:sym typeface="Times New Roman"/>
              </a:rPr>
              <a:t>SURF</a:t>
            </a:r>
            <a:r>
              <a:rPr lang="en-GB" sz="1400" baseline="30000" dirty="0">
                <a:solidFill>
                  <a:schemeClr val="dk1"/>
                </a:solidFill>
                <a:latin typeface="Times New Roman"/>
                <a:ea typeface="Times New Roman"/>
                <a:cs typeface="Times New Roman"/>
                <a:sym typeface="Times New Roman"/>
              </a:rPr>
              <a:t>[6][11]</a:t>
            </a:r>
            <a:r>
              <a:rPr lang="en-GB" sz="1400" dirty="0">
                <a:solidFill>
                  <a:schemeClr val="dk1"/>
                </a:solidFill>
                <a:latin typeface="Times New Roman"/>
                <a:ea typeface="Times New Roman"/>
                <a:cs typeface="Times New Roman"/>
                <a:sym typeface="Times New Roman"/>
              </a:rPr>
              <a:t>.</a:t>
            </a: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Classification techniques - Binary classification</a:t>
            </a:r>
            <a:r>
              <a:rPr lang="en-GB" sz="1400" baseline="30000" dirty="0">
                <a:solidFill>
                  <a:schemeClr val="dk1"/>
                </a:solidFill>
                <a:latin typeface="Times New Roman"/>
                <a:ea typeface="Times New Roman"/>
                <a:cs typeface="Times New Roman"/>
                <a:sym typeface="Times New Roman"/>
              </a:rPr>
              <a:t>[8]</a:t>
            </a:r>
            <a:r>
              <a:rPr lang="en-GB" sz="1400" dirty="0">
                <a:solidFill>
                  <a:schemeClr val="dk1"/>
                </a:solidFill>
                <a:latin typeface="Times New Roman"/>
                <a:ea typeface="Times New Roman"/>
                <a:cs typeface="Times New Roman"/>
                <a:sym typeface="Times New Roman"/>
              </a:rPr>
              <a:t>, SVM</a:t>
            </a:r>
            <a:r>
              <a:rPr lang="en-GB" sz="1400" baseline="30000" dirty="0">
                <a:solidFill>
                  <a:schemeClr val="dk1"/>
                </a:solidFill>
                <a:latin typeface="Times New Roman"/>
                <a:ea typeface="Times New Roman"/>
                <a:cs typeface="Times New Roman"/>
                <a:sym typeface="Times New Roman"/>
              </a:rPr>
              <a:t>[5][16][13][1]</a:t>
            </a:r>
            <a:r>
              <a:rPr lang="en-GB" sz="1400" dirty="0">
                <a:solidFill>
                  <a:schemeClr val="dk1"/>
                </a:solidFill>
                <a:latin typeface="Times New Roman"/>
                <a:ea typeface="Times New Roman"/>
                <a:cs typeface="Times New Roman"/>
                <a:sym typeface="Times New Roman"/>
              </a:rPr>
              <a:t> and ELM</a:t>
            </a:r>
            <a:r>
              <a:rPr lang="en-GB" sz="1400" baseline="30000" dirty="0">
                <a:solidFill>
                  <a:schemeClr val="dk1"/>
                </a:solidFill>
                <a:latin typeface="Times New Roman"/>
                <a:ea typeface="Times New Roman"/>
                <a:cs typeface="Times New Roman"/>
                <a:sym typeface="Times New Roman"/>
              </a:rPr>
              <a:t>[14]</a:t>
            </a:r>
            <a:r>
              <a:rPr lang="en-GB" sz="1400" dirty="0">
                <a:solidFill>
                  <a:schemeClr val="dk1"/>
                </a:solidFill>
                <a:latin typeface="Times New Roman"/>
                <a:ea typeface="Times New Roman"/>
                <a:cs typeface="Times New Roman"/>
                <a:sym typeface="Times New Roman"/>
              </a:rPr>
              <a:t>. </a:t>
            </a:r>
            <a:endParaRPr sz="14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GB" sz="1400" dirty="0">
                <a:solidFill>
                  <a:schemeClr val="dk1"/>
                </a:solidFill>
                <a:latin typeface="Times New Roman"/>
                <a:ea typeface="Times New Roman"/>
                <a:cs typeface="Times New Roman"/>
                <a:sym typeface="Times New Roman"/>
              </a:rPr>
              <a:t>Datasets -  Dresden</a:t>
            </a:r>
            <a:r>
              <a:rPr lang="en-GB" sz="1400" baseline="30000" dirty="0">
                <a:solidFill>
                  <a:schemeClr val="dk1"/>
                </a:solidFill>
                <a:latin typeface="Times New Roman"/>
                <a:ea typeface="Times New Roman"/>
                <a:cs typeface="Times New Roman"/>
                <a:sym typeface="Times New Roman"/>
              </a:rPr>
              <a:t>[8][17]</a:t>
            </a:r>
            <a:r>
              <a:rPr lang="en-GB" sz="1400" dirty="0">
                <a:solidFill>
                  <a:schemeClr val="dk1"/>
                </a:solidFill>
                <a:latin typeface="Times New Roman"/>
                <a:ea typeface="Times New Roman"/>
                <a:cs typeface="Times New Roman"/>
                <a:sym typeface="Times New Roman"/>
              </a:rPr>
              <a:t>, FAU</a:t>
            </a:r>
            <a:r>
              <a:rPr lang="en-GB" sz="1400" baseline="30000" dirty="0">
                <a:solidFill>
                  <a:schemeClr val="dk1"/>
                </a:solidFill>
                <a:latin typeface="Times New Roman"/>
                <a:ea typeface="Times New Roman"/>
                <a:cs typeface="Times New Roman"/>
                <a:sym typeface="Times New Roman"/>
              </a:rPr>
              <a:t>[5][6]</a:t>
            </a:r>
            <a:r>
              <a:rPr lang="en-GB" sz="1400" dirty="0">
                <a:solidFill>
                  <a:schemeClr val="dk1"/>
                </a:solidFill>
                <a:latin typeface="Times New Roman"/>
                <a:ea typeface="Times New Roman"/>
                <a:cs typeface="Times New Roman"/>
                <a:sym typeface="Times New Roman"/>
              </a:rPr>
              <a:t>, CASIA</a:t>
            </a:r>
            <a:r>
              <a:rPr lang="en-GB" sz="1400" baseline="30000" dirty="0">
                <a:solidFill>
                  <a:schemeClr val="dk1"/>
                </a:solidFill>
                <a:latin typeface="Times New Roman"/>
                <a:ea typeface="Times New Roman"/>
                <a:cs typeface="Times New Roman"/>
                <a:sym typeface="Times New Roman"/>
              </a:rPr>
              <a:t>[7][3][18][13][1]</a:t>
            </a:r>
            <a:r>
              <a:rPr lang="en-GB" sz="1400" dirty="0">
                <a:solidFill>
                  <a:schemeClr val="dk1"/>
                </a:solidFill>
                <a:latin typeface="Times New Roman"/>
                <a:ea typeface="Times New Roman"/>
                <a:cs typeface="Times New Roman"/>
                <a:sym typeface="Times New Roman"/>
              </a:rPr>
              <a:t> and MICC-F2000</a:t>
            </a:r>
            <a:r>
              <a:rPr lang="en-GB" sz="1400" baseline="30000" dirty="0">
                <a:solidFill>
                  <a:schemeClr val="dk1"/>
                </a:solidFill>
                <a:latin typeface="Times New Roman"/>
                <a:ea typeface="Times New Roman"/>
                <a:cs typeface="Times New Roman"/>
                <a:sym typeface="Times New Roman"/>
              </a:rPr>
              <a:t>[12][10]</a:t>
            </a:r>
            <a:endParaRPr sz="1400" dirty="0">
              <a:solidFill>
                <a:schemeClr val="dk1"/>
              </a:solidFill>
              <a:latin typeface="Times New Roman"/>
              <a:ea typeface="Times New Roman"/>
              <a:cs typeface="Times New Roman"/>
              <a:sym typeface="Times New Roman"/>
            </a:endParaRPr>
          </a:p>
          <a:p>
            <a:pPr marL="457200" lvl="0" indent="0" algn="just" rtl="0">
              <a:spcBef>
                <a:spcPts val="1200"/>
              </a:spcBef>
              <a:spcAft>
                <a:spcPts val="1200"/>
              </a:spcAft>
              <a:buNone/>
            </a:pPr>
            <a:r>
              <a:rPr lang="en-GB" sz="1400" dirty="0">
                <a:solidFill>
                  <a:schemeClr val="dk1"/>
                </a:solidFill>
                <a:latin typeface="Times New Roman"/>
                <a:ea typeface="Times New Roman"/>
                <a:cs typeface="Times New Roman"/>
                <a:sym typeface="Times New Roman"/>
              </a:rPr>
              <a:t>The detailed survey of the existing methods are tabulated in the following slides.</a:t>
            </a:r>
            <a:endParaRPr sz="1400"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D8156CB9-CCCA-C9A2-63DB-8341C2849F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aphicFrame>
        <p:nvGraphicFramePr>
          <p:cNvPr id="97" name="Google Shape;97;p20"/>
          <p:cNvGraphicFramePr/>
          <p:nvPr/>
        </p:nvGraphicFramePr>
        <p:xfrm>
          <a:off x="0" y="0"/>
          <a:ext cx="9143900" cy="5257885"/>
        </p:xfrm>
        <a:graphic>
          <a:graphicData uri="http://schemas.openxmlformats.org/drawingml/2006/table">
            <a:tbl>
              <a:tblPr>
                <a:noFill/>
                <a:tableStyleId>{66AB5EBF-7ABA-4208-8177-60970CD72119}</a:tableStyleId>
              </a:tblPr>
              <a:tblGrid>
                <a:gridCol w="429050">
                  <a:extLst>
                    <a:ext uri="{9D8B030D-6E8A-4147-A177-3AD203B41FA5}">
                      <a16:colId xmlns:a16="http://schemas.microsoft.com/office/drawing/2014/main" val="20000"/>
                    </a:ext>
                  </a:extLst>
                </a:gridCol>
                <a:gridCol w="571025">
                  <a:extLst>
                    <a:ext uri="{9D8B030D-6E8A-4147-A177-3AD203B41FA5}">
                      <a16:colId xmlns:a16="http://schemas.microsoft.com/office/drawing/2014/main" val="20001"/>
                    </a:ext>
                  </a:extLst>
                </a:gridCol>
                <a:gridCol w="1572625">
                  <a:extLst>
                    <a:ext uri="{9D8B030D-6E8A-4147-A177-3AD203B41FA5}">
                      <a16:colId xmlns:a16="http://schemas.microsoft.com/office/drawing/2014/main" val="20002"/>
                    </a:ext>
                  </a:extLst>
                </a:gridCol>
                <a:gridCol w="869700">
                  <a:extLst>
                    <a:ext uri="{9D8B030D-6E8A-4147-A177-3AD203B41FA5}">
                      <a16:colId xmlns:a16="http://schemas.microsoft.com/office/drawing/2014/main" val="20003"/>
                    </a:ext>
                  </a:extLst>
                </a:gridCol>
                <a:gridCol w="1741900">
                  <a:extLst>
                    <a:ext uri="{9D8B030D-6E8A-4147-A177-3AD203B41FA5}">
                      <a16:colId xmlns:a16="http://schemas.microsoft.com/office/drawing/2014/main" val="20004"/>
                    </a:ext>
                  </a:extLst>
                </a:gridCol>
                <a:gridCol w="923775">
                  <a:extLst>
                    <a:ext uri="{9D8B030D-6E8A-4147-A177-3AD203B41FA5}">
                      <a16:colId xmlns:a16="http://schemas.microsoft.com/office/drawing/2014/main" val="20005"/>
                    </a:ext>
                  </a:extLst>
                </a:gridCol>
                <a:gridCol w="2185375">
                  <a:extLst>
                    <a:ext uri="{9D8B030D-6E8A-4147-A177-3AD203B41FA5}">
                      <a16:colId xmlns:a16="http://schemas.microsoft.com/office/drawing/2014/main" val="20006"/>
                    </a:ext>
                  </a:extLst>
                </a:gridCol>
                <a:gridCol w="850450">
                  <a:extLst>
                    <a:ext uri="{9D8B030D-6E8A-4147-A177-3AD203B41FA5}">
                      <a16:colId xmlns:a16="http://schemas.microsoft.com/office/drawing/2014/main" val="20007"/>
                    </a:ext>
                  </a:extLst>
                </a:gridCol>
              </a:tblGrid>
              <a:tr h="726525">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Sl no.</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Year</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Title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Journal Name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Feature extraction technique </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Dataset</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Methodology applied</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Accuracy</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399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2021</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Image Splicing-Based Forgery Detection Using Discrete Wavelet</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Transform and Edge Weighted Local Binary Patterns</a:t>
                      </a:r>
                      <a:r>
                        <a:rPr lang="en-GB" sz="1200" baseline="300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[13]</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Security and Communication Networks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Discrete Wavelet Transform (DWT) and Edge Weighted Local Binary Patterns (EW-LBP)</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DVMM,</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CASIA v1.0 and CASIA v2.0,</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Columbia</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Deep Learning (CNN),</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DWT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98.95%</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399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Hybrid features and semantic reinforcement network for image forgery detection</a:t>
                      </a:r>
                      <a:r>
                        <a:rPr lang="en-GB" sz="1200" baseline="300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[7]</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Springer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Rotating residual units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NIST16, COVERAGE, CASIA </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Hybrid features and semantic reinforcement network (HFSRNet)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98.9%</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99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Salient keypoint-based copy–move image forgery</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detection</a:t>
                      </a:r>
                      <a:r>
                        <a:rPr lang="en-GB" sz="1200" baseline="300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[15]</a:t>
                      </a:r>
                      <a:endParaRPr sz="1200" baseline="300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Australian Journal of Forensic Sciences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Scale-Invariant Feature Transform (SIFT) and KAZE algorithms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CoMoFoD and MICC-F220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SIFT and KAZE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97.90%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99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An efficient approach for copy-move image forgery</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detection using convolutional neural network</a:t>
                      </a:r>
                      <a:r>
                        <a:rPr lang="en-GB" sz="1200" baseline="300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[12]</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Springer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CNN architecture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MICC-F2000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deep learning classifier model (CNN)</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97.52%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9C13A48B-7914-7ADE-E953-CA4C2964DF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21"/>
          <p:cNvGraphicFramePr/>
          <p:nvPr/>
        </p:nvGraphicFramePr>
        <p:xfrm>
          <a:off x="0" y="0"/>
          <a:ext cx="9144000" cy="5141455"/>
        </p:xfrm>
        <a:graphic>
          <a:graphicData uri="http://schemas.openxmlformats.org/drawingml/2006/table">
            <a:tbl>
              <a:tblPr>
                <a:noFill/>
                <a:tableStyleId>{66AB5EBF-7ABA-4208-8177-60970CD72119}</a:tableStyleId>
              </a:tblPr>
              <a:tblGrid>
                <a:gridCol w="429050">
                  <a:extLst>
                    <a:ext uri="{9D8B030D-6E8A-4147-A177-3AD203B41FA5}">
                      <a16:colId xmlns:a16="http://schemas.microsoft.com/office/drawing/2014/main" val="20000"/>
                    </a:ext>
                  </a:extLst>
                </a:gridCol>
                <a:gridCol w="570600">
                  <a:extLst>
                    <a:ext uri="{9D8B030D-6E8A-4147-A177-3AD203B41FA5}">
                      <a16:colId xmlns:a16="http://schemas.microsoft.com/office/drawing/2014/main" val="20001"/>
                    </a:ext>
                  </a:extLst>
                </a:gridCol>
                <a:gridCol w="1863500">
                  <a:extLst>
                    <a:ext uri="{9D8B030D-6E8A-4147-A177-3AD203B41FA5}">
                      <a16:colId xmlns:a16="http://schemas.microsoft.com/office/drawing/2014/main" val="20002"/>
                    </a:ext>
                  </a:extLst>
                </a:gridCol>
                <a:gridCol w="1099250">
                  <a:extLst>
                    <a:ext uri="{9D8B030D-6E8A-4147-A177-3AD203B41FA5}">
                      <a16:colId xmlns:a16="http://schemas.microsoft.com/office/drawing/2014/main" val="20003"/>
                    </a:ext>
                  </a:extLst>
                </a:gridCol>
                <a:gridCol w="1460825">
                  <a:extLst>
                    <a:ext uri="{9D8B030D-6E8A-4147-A177-3AD203B41FA5}">
                      <a16:colId xmlns:a16="http://schemas.microsoft.com/office/drawing/2014/main" val="20004"/>
                    </a:ext>
                  </a:extLst>
                </a:gridCol>
                <a:gridCol w="1226375">
                  <a:extLst>
                    <a:ext uri="{9D8B030D-6E8A-4147-A177-3AD203B41FA5}">
                      <a16:colId xmlns:a16="http://schemas.microsoft.com/office/drawing/2014/main" val="20005"/>
                    </a:ext>
                  </a:extLst>
                </a:gridCol>
                <a:gridCol w="1657325">
                  <a:extLst>
                    <a:ext uri="{9D8B030D-6E8A-4147-A177-3AD203B41FA5}">
                      <a16:colId xmlns:a16="http://schemas.microsoft.com/office/drawing/2014/main" val="20006"/>
                    </a:ext>
                  </a:extLst>
                </a:gridCol>
                <a:gridCol w="837075">
                  <a:extLst>
                    <a:ext uri="{9D8B030D-6E8A-4147-A177-3AD203B41FA5}">
                      <a16:colId xmlns:a16="http://schemas.microsoft.com/office/drawing/2014/main" val="20007"/>
                    </a:ext>
                  </a:extLst>
                </a:gridCol>
              </a:tblGrid>
              <a:tr h="716775">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Sl no.</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Year</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Title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Journal Name</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Feature extraction technique </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Dataset</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Methodology applied</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200" b="1">
                          <a:solidFill>
                            <a:schemeClr val="dk1"/>
                          </a:solidFill>
                          <a:latin typeface="Times New Roman"/>
                          <a:ea typeface="Times New Roman"/>
                          <a:cs typeface="Times New Roman"/>
                          <a:sym typeface="Times New Roman"/>
                        </a:rPr>
                        <a:t>Accuracy</a:t>
                      </a:r>
                      <a:endParaRPr sz="1200" b="1">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4322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5</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2018</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Medical Image Forgery Detection for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Smart Healthcare</a:t>
                      </a:r>
                      <a:r>
                        <a:rPr lang="en-GB" sz="1200" baseline="300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[1]</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IEEE access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Multi-resolution regression filter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CASIA1 ,CASIA 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Scale Invariant feature transform (SIFT), Extreme learning</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97.4% and 98.2%</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517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Exposing splicing forgery in realistic scenes using deep fusion network</a:t>
                      </a:r>
                      <a:r>
                        <a:rPr lang="en-GB" sz="1200" baseline="30000">
                          <a:solidFill>
                            <a:schemeClr val="dk1"/>
                          </a:solidFill>
                          <a:latin typeface="Times New Roman"/>
                          <a:ea typeface="Times New Roman"/>
                          <a:cs typeface="Times New Roman"/>
                          <a:sym typeface="Times New Roman"/>
                        </a:rPr>
                        <a:t>[4]</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Elsevier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Deep fusion network that combines the outputs of multiple CNN models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Splicing forged pictures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Deep fusion network</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97%</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70225">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2020</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Gradient-Based Illumination Description for Image Forgery Detection</a:t>
                      </a:r>
                      <a:r>
                        <a:rPr lang="en-GB" sz="1200" baseline="300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[9]</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IEEE</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2-D lighting environment</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ALOI, COCO, SDO-1, IEEE IFS-TC Challenge, OpenImages Splices (OIS)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Physics-based forensic descriptor</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97%</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358900">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2019</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Detecting Fake Images on Social Media using</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Machine Learning</a:t>
                      </a:r>
                      <a:r>
                        <a:rPr lang="en-GB" sz="1200" baseline="300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[16]</a:t>
                      </a:r>
                      <a:endParaRPr sz="1200" baseline="300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International Journal of Advanced Computer Science and Applications (IJACSA)</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300">
                          <a:solidFill>
                            <a:schemeClr val="dk1"/>
                          </a:solidFill>
                          <a:latin typeface="Times New Roman"/>
                          <a:ea typeface="Times New Roman"/>
                          <a:cs typeface="Times New Roman"/>
                          <a:sym typeface="Times New Roman"/>
                        </a:rPr>
                        <a:t>Colour histogram, edge detection, and texture analysis</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Images extracted from Instagram application</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Convolutional Neural Network</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GB" sz="1200">
                          <a:solidFill>
                            <a:schemeClr val="dk1"/>
                          </a:solidFill>
                          <a:latin typeface="Times New Roman"/>
                          <a:ea typeface="Times New Roman"/>
                          <a:cs typeface="Times New Roman"/>
                          <a:sym typeface="Times New Roman"/>
                        </a:rPr>
                        <a:t>97%</a:t>
                      </a:r>
                      <a:endParaRPr sz="1200">
                        <a:solidFill>
                          <a:schemeClr val="dk1"/>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6250882-BD07-68F0-512C-4388723D782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317</TotalTime>
  <Words>3069</Words>
  <Application>Microsoft Office PowerPoint</Application>
  <PresentationFormat>On-screen Show (16:9)</PresentationFormat>
  <Paragraphs>323</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Trebuchet MS</vt:lpstr>
      <vt:lpstr>Wingdings</vt:lpstr>
      <vt:lpstr>Wingdings 3</vt:lpstr>
      <vt:lpstr>Facet</vt:lpstr>
      <vt:lpstr>  Image Forgery Detection</vt:lpstr>
      <vt:lpstr>Abstract</vt:lpstr>
      <vt:lpstr>Motivation</vt:lpstr>
      <vt:lpstr>PowerPoint Presentation</vt:lpstr>
      <vt:lpstr>Introduction</vt:lpstr>
      <vt:lpstr>Common Types of Image Forgery Detection</vt:lpstr>
      <vt:lpstr>Literature Survey</vt:lpstr>
      <vt:lpstr>PowerPoint Presentation</vt:lpstr>
      <vt:lpstr>PowerPoint Presentation</vt:lpstr>
      <vt:lpstr>PowerPoint Presentation</vt:lpstr>
      <vt:lpstr>PowerPoint Presentation</vt:lpstr>
      <vt:lpstr>PowerPoint Presentation</vt:lpstr>
      <vt:lpstr>Gaps Identified </vt:lpstr>
      <vt:lpstr>Methodology</vt:lpstr>
      <vt:lpstr>PowerPoint Presentation</vt:lpstr>
      <vt:lpstr>Data Set Description</vt:lpstr>
      <vt:lpstr>Results</vt:lpstr>
      <vt:lpstr>PowerPoint Presentation</vt:lpstr>
      <vt:lpstr>Proposed Solution</vt:lpstr>
      <vt:lpstr>PowerPoint Presentation</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Image Forgery Detection</dc:title>
  <cp:lastModifiedBy>Jayasri A</cp:lastModifiedBy>
  <cp:revision>30</cp:revision>
  <dcterms:modified xsi:type="dcterms:W3CDTF">2023-06-27T06:04:16Z</dcterms:modified>
</cp:coreProperties>
</file>