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73" r:id="rId6"/>
    <p:sldId id="269" r:id="rId7"/>
    <p:sldId id="270" r:id="rId8"/>
    <p:sldId id="261" r:id="rId9"/>
    <p:sldId id="260" r:id="rId10"/>
    <p:sldId id="433" r:id="rId11"/>
    <p:sldId id="407" r:id="rId12"/>
    <p:sldId id="432" r:id="rId13"/>
    <p:sldId id="434" r:id="rId14"/>
    <p:sldId id="274" r:id="rId15"/>
    <p:sldId id="277" r:id="rId16"/>
    <p:sldId id="265" r:id="rId17"/>
    <p:sldId id="263"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9"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C8383-40DC-6C3B-F982-28C6385BB6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EF31AA-2806-AAEB-B6B1-B3CA0E4E98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1E6C3B-49F5-5E50-04C6-C65F85BBF79D}"/>
              </a:ext>
            </a:extLst>
          </p:cNvPr>
          <p:cNvSpPr>
            <a:spLocks noGrp="1"/>
          </p:cNvSpPr>
          <p:nvPr>
            <p:ph type="dt" sz="half" idx="10"/>
          </p:nvPr>
        </p:nvSpPr>
        <p:spPr/>
        <p:txBody>
          <a:bodyPr/>
          <a:lstStyle/>
          <a:p>
            <a:fld id="{08A2345F-AF71-45DA-A4E7-7BF2203C0B93}" type="datetimeFigureOut">
              <a:rPr lang="en-IN" smtClean="0"/>
              <a:t>04-11-2023</a:t>
            </a:fld>
            <a:endParaRPr lang="en-IN"/>
          </a:p>
        </p:txBody>
      </p:sp>
      <p:sp>
        <p:nvSpPr>
          <p:cNvPr id="5" name="Footer Placeholder 4">
            <a:extLst>
              <a:ext uri="{FF2B5EF4-FFF2-40B4-BE49-F238E27FC236}">
                <a16:creationId xmlns:a16="http://schemas.microsoft.com/office/drawing/2014/main" id="{5D83F2A7-EB79-F251-E8BF-69E04CBF6D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617B89-C88D-6AD6-A803-30AF73AFEFB7}"/>
              </a:ext>
            </a:extLst>
          </p:cNvPr>
          <p:cNvSpPr>
            <a:spLocks noGrp="1"/>
          </p:cNvSpPr>
          <p:nvPr>
            <p:ph type="sldNum" sz="quarter" idx="12"/>
          </p:nvPr>
        </p:nvSpPr>
        <p:spPr/>
        <p:txBody>
          <a:bodyPr/>
          <a:lstStyle/>
          <a:p>
            <a:fld id="{518A944A-1117-4E40-96DC-8FF9CEBB3504}" type="slidenum">
              <a:rPr lang="en-IN" smtClean="0"/>
              <a:t>‹#›</a:t>
            </a:fld>
            <a:endParaRPr lang="en-IN"/>
          </a:p>
        </p:txBody>
      </p:sp>
    </p:spTree>
    <p:extLst>
      <p:ext uri="{BB962C8B-B14F-4D97-AF65-F5344CB8AC3E}">
        <p14:creationId xmlns:p14="http://schemas.microsoft.com/office/powerpoint/2010/main" val="3331680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D75E-CF57-658E-FEE8-DDA79911EB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E7C94F-1102-643D-6F3D-DF1F34DA09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4DE814-6E98-B80E-FA09-301739BE7797}"/>
              </a:ext>
            </a:extLst>
          </p:cNvPr>
          <p:cNvSpPr>
            <a:spLocks noGrp="1"/>
          </p:cNvSpPr>
          <p:nvPr>
            <p:ph type="dt" sz="half" idx="10"/>
          </p:nvPr>
        </p:nvSpPr>
        <p:spPr/>
        <p:txBody>
          <a:bodyPr/>
          <a:lstStyle/>
          <a:p>
            <a:fld id="{08A2345F-AF71-45DA-A4E7-7BF2203C0B93}" type="datetimeFigureOut">
              <a:rPr lang="en-IN" smtClean="0"/>
              <a:t>04-11-2023</a:t>
            </a:fld>
            <a:endParaRPr lang="en-IN"/>
          </a:p>
        </p:txBody>
      </p:sp>
      <p:sp>
        <p:nvSpPr>
          <p:cNvPr id="5" name="Footer Placeholder 4">
            <a:extLst>
              <a:ext uri="{FF2B5EF4-FFF2-40B4-BE49-F238E27FC236}">
                <a16:creationId xmlns:a16="http://schemas.microsoft.com/office/drawing/2014/main" id="{C1CF4ABF-F1F2-FE12-A95D-8892880067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5DC473-B056-222B-8057-3499285EE468}"/>
              </a:ext>
            </a:extLst>
          </p:cNvPr>
          <p:cNvSpPr>
            <a:spLocks noGrp="1"/>
          </p:cNvSpPr>
          <p:nvPr>
            <p:ph type="sldNum" sz="quarter" idx="12"/>
          </p:nvPr>
        </p:nvSpPr>
        <p:spPr/>
        <p:txBody>
          <a:bodyPr/>
          <a:lstStyle/>
          <a:p>
            <a:fld id="{518A944A-1117-4E40-96DC-8FF9CEBB3504}" type="slidenum">
              <a:rPr lang="en-IN" smtClean="0"/>
              <a:t>‹#›</a:t>
            </a:fld>
            <a:endParaRPr lang="en-IN"/>
          </a:p>
        </p:txBody>
      </p:sp>
    </p:spTree>
    <p:extLst>
      <p:ext uri="{BB962C8B-B14F-4D97-AF65-F5344CB8AC3E}">
        <p14:creationId xmlns:p14="http://schemas.microsoft.com/office/powerpoint/2010/main" val="121005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CD81D2-EBF2-F9CF-CF6E-165BBBD9BC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D33CA8-53CF-7433-CDE5-B415531858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FF7404-8627-19A2-DBF9-BB0812C07725}"/>
              </a:ext>
            </a:extLst>
          </p:cNvPr>
          <p:cNvSpPr>
            <a:spLocks noGrp="1"/>
          </p:cNvSpPr>
          <p:nvPr>
            <p:ph type="dt" sz="half" idx="10"/>
          </p:nvPr>
        </p:nvSpPr>
        <p:spPr/>
        <p:txBody>
          <a:bodyPr/>
          <a:lstStyle/>
          <a:p>
            <a:fld id="{08A2345F-AF71-45DA-A4E7-7BF2203C0B93}" type="datetimeFigureOut">
              <a:rPr lang="en-IN" smtClean="0"/>
              <a:t>04-11-2023</a:t>
            </a:fld>
            <a:endParaRPr lang="en-IN"/>
          </a:p>
        </p:txBody>
      </p:sp>
      <p:sp>
        <p:nvSpPr>
          <p:cNvPr id="5" name="Footer Placeholder 4">
            <a:extLst>
              <a:ext uri="{FF2B5EF4-FFF2-40B4-BE49-F238E27FC236}">
                <a16:creationId xmlns:a16="http://schemas.microsoft.com/office/drawing/2014/main" id="{4E19D888-6BCC-AEA6-BA02-0AEE007319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B17284-467B-A54F-670C-8CC71AA774F6}"/>
              </a:ext>
            </a:extLst>
          </p:cNvPr>
          <p:cNvSpPr>
            <a:spLocks noGrp="1"/>
          </p:cNvSpPr>
          <p:nvPr>
            <p:ph type="sldNum" sz="quarter" idx="12"/>
          </p:nvPr>
        </p:nvSpPr>
        <p:spPr/>
        <p:txBody>
          <a:bodyPr/>
          <a:lstStyle/>
          <a:p>
            <a:fld id="{518A944A-1117-4E40-96DC-8FF9CEBB3504}" type="slidenum">
              <a:rPr lang="en-IN" smtClean="0"/>
              <a:t>‹#›</a:t>
            </a:fld>
            <a:endParaRPr lang="en-IN"/>
          </a:p>
        </p:txBody>
      </p:sp>
    </p:spTree>
    <p:extLst>
      <p:ext uri="{BB962C8B-B14F-4D97-AF65-F5344CB8AC3E}">
        <p14:creationId xmlns:p14="http://schemas.microsoft.com/office/powerpoint/2010/main" val="352181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914400" y="2130480"/>
            <a:ext cx="1036224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609600" y="1604520"/>
            <a:ext cx="10728480" cy="3976920"/>
          </a:xfrm>
          <a:prstGeom prst="rect">
            <a:avLst/>
          </a:prstGeom>
        </p:spPr>
        <p:txBody>
          <a:bodyPr wrap="none" lIns="0" tIns="0" rIns="0" bIns="0"/>
          <a:lstStyle/>
          <a:p>
            <a:endParaRPr/>
          </a:p>
        </p:txBody>
      </p:sp>
    </p:spTree>
    <p:extLst>
      <p:ext uri="{BB962C8B-B14F-4D97-AF65-F5344CB8AC3E}">
        <p14:creationId xmlns:p14="http://schemas.microsoft.com/office/powerpoint/2010/main" val="1927949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BE5CF-2945-29D4-FC64-7DEF7F1277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B036B4-B821-C2DD-0BB4-7D7711CAD8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5CE4FA-174D-B34E-A98D-320475F5EFC7}"/>
              </a:ext>
            </a:extLst>
          </p:cNvPr>
          <p:cNvSpPr>
            <a:spLocks noGrp="1"/>
          </p:cNvSpPr>
          <p:nvPr>
            <p:ph type="dt" sz="half" idx="10"/>
          </p:nvPr>
        </p:nvSpPr>
        <p:spPr/>
        <p:txBody>
          <a:bodyPr/>
          <a:lstStyle/>
          <a:p>
            <a:fld id="{08A2345F-AF71-45DA-A4E7-7BF2203C0B93}" type="datetimeFigureOut">
              <a:rPr lang="en-IN" smtClean="0"/>
              <a:t>04-11-2023</a:t>
            </a:fld>
            <a:endParaRPr lang="en-IN"/>
          </a:p>
        </p:txBody>
      </p:sp>
      <p:sp>
        <p:nvSpPr>
          <p:cNvPr id="5" name="Footer Placeholder 4">
            <a:extLst>
              <a:ext uri="{FF2B5EF4-FFF2-40B4-BE49-F238E27FC236}">
                <a16:creationId xmlns:a16="http://schemas.microsoft.com/office/drawing/2014/main" id="{C413ECE0-AE18-BBE6-6F96-248465A62B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54403B-6D83-880A-82F8-E9DFA74762F7}"/>
              </a:ext>
            </a:extLst>
          </p:cNvPr>
          <p:cNvSpPr>
            <a:spLocks noGrp="1"/>
          </p:cNvSpPr>
          <p:nvPr>
            <p:ph type="sldNum" sz="quarter" idx="12"/>
          </p:nvPr>
        </p:nvSpPr>
        <p:spPr/>
        <p:txBody>
          <a:bodyPr/>
          <a:lstStyle/>
          <a:p>
            <a:fld id="{518A944A-1117-4E40-96DC-8FF9CEBB3504}" type="slidenum">
              <a:rPr lang="en-IN" smtClean="0"/>
              <a:t>‹#›</a:t>
            </a:fld>
            <a:endParaRPr lang="en-IN"/>
          </a:p>
        </p:txBody>
      </p:sp>
    </p:spTree>
    <p:extLst>
      <p:ext uri="{BB962C8B-B14F-4D97-AF65-F5344CB8AC3E}">
        <p14:creationId xmlns:p14="http://schemas.microsoft.com/office/powerpoint/2010/main" val="2216151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EAEE-F710-C251-07CC-70075C27F6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9E4482-C2BC-6874-7520-0D23884433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E5BAC3-F4A3-2132-7F4A-FD0E64449A2A}"/>
              </a:ext>
            </a:extLst>
          </p:cNvPr>
          <p:cNvSpPr>
            <a:spLocks noGrp="1"/>
          </p:cNvSpPr>
          <p:nvPr>
            <p:ph type="dt" sz="half" idx="10"/>
          </p:nvPr>
        </p:nvSpPr>
        <p:spPr/>
        <p:txBody>
          <a:bodyPr/>
          <a:lstStyle/>
          <a:p>
            <a:fld id="{08A2345F-AF71-45DA-A4E7-7BF2203C0B93}" type="datetimeFigureOut">
              <a:rPr lang="en-IN" smtClean="0"/>
              <a:t>04-11-2023</a:t>
            </a:fld>
            <a:endParaRPr lang="en-IN"/>
          </a:p>
        </p:txBody>
      </p:sp>
      <p:sp>
        <p:nvSpPr>
          <p:cNvPr id="5" name="Footer Placeholder 4">
            <a:extLst>
              <a:ext uri="{FF2B5EF4-FFF2-40B4-BE49-F238E27FC236}">
                <a16:creationId xmlns:a16="http://schemas.microsoft.com/office/drawing/2014/main" id="{C0622C85-AC3E-A047-AA0B-567D799C70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D6ABEB-3499-1AA0-F368-51462EA762AC}"/>
              </a:ext>
            </a:extLst>
          </p:cNvPr>
          <p:cNvSpPr>
            <a:spLocks noGrp="1"/>
          </p:cNvSpPr>
          <p:nvPr>
            <p:ph type="sldNum" sz="quarter" idx="12"/>
          </p:nvPr>
        </p:nvSpPr>
        <p:spPr/>
        <p:txBody>
          <a:bodyPr/>
          <a:lstStyle/>
          <a:p>
            <a:fld id="{518A944A-1117-4E40-96DC-8FF9CEBB3504}" type="slidenum">
              <a:rPr lang="en-IN" smtClean="0"/>
              <a:t>‹#›</a:t>
            </a:fld>
            <a:endParaRPr lang="en-IN"/>
          </a:p>
        </p:txBody>
      </p:sp>
    </p:spTree>
    <p:extLst>
      <p:ext uri="{BB962C8B-B14F-4D97-AF65-F5344CB8AC3E}">
        <p14:creationId xmlns:p14="http://schemas.microsoft.com/office/powerpoint/2010/main" val="2225483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4182-2ACF-1D5A-8023-FFAF8FCF20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C03822-4393-8198-D692-97D79D32AA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BD6021-20D8-2F90-20BE-9B5B477D56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E8772E-4E93-DF5B-D176-32002291CF56}"/>
              </a:ext>
            </a:extLst>
          </p:cNvPr>
          <p:cNvSpPr>
            <a:spLocks noGrp="1"/>
          </p:cNvSpPr>
          <p:nvPr>
            <p:ph type="dt" sz="half" idx="10"/>
          </p:nvPr>
        </p:nvSpPr>
        <p:spPr/>
        <p:txBody>
          <a:bodyPr/>
          <a:lstStyle/>
          <a:p>
            <a:fld id="{08A2345F-AF71-45DA-A4E7-7BF2203C0B93}" type="datetimeFigureOut">
              <a:rPr lang="en-IN" smtClean="0"/>
              <a:t>04-11-2023</a:t>
            </a:fld>
            <a:endParaRPr lang="en-IN"/>
          </a:p>
        </p:txBody>
      </p:sp>
      <p:sp>
        <p:nvSpPr>
          <p:cNvPr id="6" name="Footer Placeholder 5">
            <a:extLst>
              <a:ext uri="{FF2B5EF4-FFF2-40B4-BE49-F238E27FC236}">
                <a16:creationId xmlns:a16="http://schemas.microsoft.com/office/drawing/2014/main" id="{C5ADC268-5836-2318-B655-098277B5B8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912387-8F34-F179-AF33-23FD5D52FBC7}"/>
              </a:ext>
            </a:extLst>
          </p:cNvPr>
          <p:cNvSpPr>
            <a:spLocks noGrp="1"/>
          </p:cNvSpPr>
          <p:nvPr>
            <p:ph type="sldNum" sz="quarter" idx="12"/>
          </p:nvPr>
        </p:nvSpPr>
        <p:spPr/>
        <p:txBody>
          <a:bodyPr/>
          <a:lstStyle/>
          <a:p>
            <a:fld id="{518A944A-1117-4E40-96DC-8FF9CEBB3504}" type="slidenum">
              <a:rPr lang="en-IN" smtClean="0"/>
              <a:t>‹#›</a:t>
            </a:fld>
            <a:endParaRPr lang="en-IN"/>
          </a:p>
        </p:txBody>
      </p:sp>
    </p:spTree>
    <p:extLst>
      <p:ext uri="{BB962C8B-B14F-4D97-AF65-F5344CB8AC3E}">
        <p14:creationId xmlns:p14="http://schemas.microsoft.com/office/powerpoint/2010/main" val="2811179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04B14-1B6B-69CD-4CAE-EF89BB92C7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908436-04F6-7A86-6CFA-E6FE926F1B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641ACD-10D0-FD8E-6F6A-276DDC6023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F74287-CA90-D8BA-78D9-4D7B57AB78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813768-BDA4-9F5D-DF60-CD4960EFA6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D8BA04-3B43-F460-5402-F7CEE873AEFA}"/>
              </a:ext>
            </a:extLst>
          </p:cNvPr>
          <p:cNvSpPr>
            <a:spLocks noGrp="1"/>
          </p:cNvSpPr>
          <p:nvPr>
            <p:ph type="dt" sz="half" idx="10"/>
          </p:nvPr>
        </p:nvSpPr>
        <p:spPr/>
        <p:txBody>
          <a:bodyPr/>
          <a:lstStyle/>
          <a:p>
            <a:fld id="{08A2345F-AF71-45DA-A4E7-7BF2203C0B93}" type="datetimeFigureOut">
              <a:rPr lang="en-IN" smtClean="0"/>
              <a:t>04-11-2023</a:t>
            </a:fld>
            <a:endParaRPr lang="en-IN"/>
          </a:p>
        </p:txBody>
      </p:sp>
      <p:sp>
        <p:nvSpPr>
          <p:cNvPr id="8" name="Footer Placeholder 7">
            <a:extLst>
              <a:ext uri="{FF2B5EF4-FFF2-40B4-BE49-F238E27FC236}">
                <a16:creationId xmlns:a16="http://schemas.microsoft.com/office/drawing/2014/main" id="{4E894F0E-CA91-E74C-64C6-29C08BEBEA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0B57E0-7E62-877D-FC46-A830260F569E}"/>
              </a:ext>
            </a:extLst>
          </p:cNvPr>
          <p:cNvSpPr>
            <a:spLocks noGrp="1"/>
          </p:cNvSpPr>
          <p:nvPr>
            <p:ph type="sldNum" sz="quarter" idx="12"/>
          </p:nvPr>
        </p:nvSpPr>
        <p:spPr/>
        <p:txBody>
          <a:bodyPr/>
          <a:lstStyle/>
          <a:p>
            <a:fld id="{518A944A-1117-4E40-96DC-8FF9CEBB3504}" type="slidenum">
              <a:rPr lang="en-IN" smtClean="0"/>
              <a:t>‹#›</a:t>
            </a:fld>
            <a:endParaRPr lang="en-IN"/>
          </a:p>
        </p:txBody>
      </p:sp>
    </p:spTree>
    <p:extLst>
      <p:ext uri="{BB962C8B-B14F-4D97-AF65-F5344CB8AC3E}">
        <p14:creationId xmlns:p14="http://schemas.microsoft.com/office/powerpoint/2010/main" val="324522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56DD5-3663-664C-1E6F-1764641857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4AA9AB-38F2-1032-BFEA-1E71202C5171}"/>
              </a:ext>
            </a:extLst>
          </p:cNvPr>
          <p:cNvSpPr>
            <a:spLocks noGrp="1"/>
          </p:cNvSpPr>
          <p:nvPr>
            <p:ph type="dt" sz="half" idx="10"/>
          </p:nvPr>
        </p:nvSpPr>
        <p:spPr/>
        <p:txBody>
          <a:bodyPr/>
          <a:lstStyle/>
          <a:p>
            <a:fld id="{08A2345F-AF71-45DA-A4E7-7BF2203C0B93}" type="datetimeFigureOut">
              <a:rPr lang="en-IN" smtClean="0"/>
              <a:t>04-11-2023</a:t>
            </a:fld>
            <a:endParaRPr lang="en-IN"/>
          </a:p>
        </p:txBody>
      </p:sp>
      <p:sp>
        <p:nvSpPr>
          <p:cNvPr id="4" name="Footer Placeholder 3">
            <a:extLst>
              <a:ext uri="{FF2B5EF4-FFF2-40B4-BE49-F238E27FC236}">
                <a16:creationId xmlns:a16="http://schemas.microsoft.com/office/drawing/2014/main" id="{58A06005-CE48-3AAF-4C40-192BAACD11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E8A6E0E-5C34-E7A5-9B7E-632463E0D469}"/>
              </a:ext>
            </a:extLst>
          </p:cNvPr>
          <p:cNvSpPr>
            <a:spLocks noGrp="1"/>
          </p:cNvSpPr>
          <p:nvPr>
            <p:ph type="sldNum" sz="quarter" idx="12"/>
          </p:nvPr>
        </p:nvSpPr>
        <p:spPr/>
        <p:txBody>
          <a:bodyPr/>
          <a:lstStyle/>
          <a:p>
            <a:fld id="{518A944A-1117-4E40-96DC-8FF9CEBB3504}" type="slidenum">
              <a:rPr lang="en-IN" smtClean="0"/>
              <a:t>‹#›</a:t>
            </a:fld>
            <a:endParaRPr lang="en-IN"/>
          </a:p>
        </p:txBody>
      </p:sp>
    </p:spTree>
    <p:extLst>
      <p:ext uri="{BB962C8B-B14F-4D97-AF65-F5344CB8AC3E}">
        <p14:creationId xmlns:p14="http://schemas.microsoft.com/office/powerpoint/2010/main" val="22832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7F3F94-197E-184E-C502-24892A51F34D}"/>
              </a:ext>
            </a:extLst>
          </p:cNvPr>
          <p:cNvSpPr>
            <a:spLocks noGrp="1"/>
          </p:cNvSpPr>
          <p:nvPr>
            <p:ph type="dt" sz="half" idx="10"/>
          </p:nvPr>
        </p:nvSpPr>
        <p:spPr/>
        <p:txBody>
          <a:bodyPr/>
          <a:lstStyle/>
          <a:p>
            <a:fld id="{08A2345F-AF71-45DA-A4E7-7BF2203C0B93}" type="datetimeFigureOut">
              <a:rPr lang="en-IN" smtClean="0"/>
              <a:t>04-11-2023</a:t>
            </a:fld>
            <a:endParaRPr lang="en-IN"/>
          </a:p>
        </p:txBody>
      </p:sp>
      <p:sp>
        <p:nvSpPr>
          <p:cNvPr id="3" name="Footer Placeholder 2">
            <a:extLst>
              <a:ext uri="{FF2B5EF4-FFF2-40B4-BE49-F238E27FC236}">
                <a16:creationId xmlns:a16="http://schemas.microsoft.com/office/drawing/2014/main" id="{95BDAA38-64B3-C707-BCF8-9B2F6ADBAE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B704B3-7146-3748-7A0B-10DF0D9A5605}"/>
              </a:ext>
            </a:extLst>
          </p:cNvPr>
          <p:cNvSpPr>
            <a:spLocks noGrp="1"/>
          </p:cNvSpPr>
          <p:nvPr>
            <p:ph type="sldNum" sz="quarter" idx="12"/>
          </p:nvPr>
        </p:nvSpPr>
        <p:spPr/>
        <p:txBody>
          <a:bodyPr/>
          <a:lstStyle/>
          <a:p>
            <a:fld id="{518A944A-1117-4E40-96DC-8FF9CEBB3504}" type="slidenum">
              <a:rPr lang="en-IN" smtClean="0"/>
              <a:t>‹#›</a:t>
            </a:fld>
            <a:endParaRPr lang="en-IN"/>
          </a:p>
        </p:txBody>
      </p:sp>
    </p:spTree>
    <p:extLst>
      <p:ext uri="{BB962C8B-B14F-4D97-AF65-F5344CB8AC3E}">
        <p14:creationId xmlns:p14="http://schemas.microsoft.com/office/powerpoint/2010/main" val="190156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CFB0-FE41-6CFD-4BB6-0463CD1D01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98E7B5-3EE7-1786-E3A0-219091855C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572E83-F1AF-3BAC-139A-9ACE1C26A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E95AC6-8A5A-C1E4-FF36-73BBD95E465E}"/>
              </a:ext>
            </a:extLst>
          </p:cNvPr>
          <p:cNvSpPr>
            <a:spLocks noGrp="1"/>
          </p:cNvSpPr>
          <p:nvPr>
            <p:ph type="dt" sz="half" idx="10"/>
          </p:nvPr>
        </p:nvSpPr>
        <p:spPr/>
        <p:txBody>
          <a:bodyPr/>
          <a:lstStyle/>
          <a:p>
            <a:fld id="{08A2345F-AF71-45DA-A4E7-7BF2203C0B93}" type="datetimeFigureOut">
              <a:rPr lang="en-IN" smtClean="0"/>
              <a:t>04-11-2023</a:t>
            </a:fld>
            <a:endParaRPr lang="en-IN"/>
          </a:p>
        </p:txBody>
      </p:sp>
      <p:sp>
        <p:nvSpPr>
          <p:cNvPr id="6" name="Footer Placeholder 5">
            <a:extLst>
              <a:ext uri="{FF2B5EF4-FFF2-40B4-BE49-F238E27FC236}">
                <a16:creationId xmlns:a16="http://schemas.microsoft.com/office/drawing/2014/main" id="{4B6B32C2-6649-C379-4B21-5A59E5CEE6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F8ACAB-5989-EB43-F54D-676B30BDDCB2}"/>
              </a:ext>
            </a:extLst>
          </p:cNvPr>
          <p:cNvSpPr>
            <a:spLocks noGrp="1"/>
          </p:cNvSpPr>
          <p:nvPr>
            <p:ph type="sldNum" sz="quarter" idx="12"/>
          </p:nvPr>
        </p:nvSpPr>
        <p:spPr/>
        <p:txBody>
          <a:bodyPr/>
          <a:lstStyle/>
          <a:p>
            <a:fld id="{518A944A-1117-4E40-96DC-8FF9CEBB3504}" type="slidenum">
              <a:rPr lang="en-IN" smtClean="0"/>
              <a:t>‹#›</a:t>
            </a:fld>
            <a:endParaRPr lang="en-IN"/>
          </a:p>
        </p:txBody>
      </p:sp>
    </p:spTree>
    <p:extLst>
      <p:ext uri="{BB962C8B-B14F-4D97-AF65-F5344CB8AC3E}">
        <p14:creationId xmlns:p14="http://schemas.microsoft.com/office/powerpoint/2010/main" val="393379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4598F-1AA3-DF06-5054-3C5F6F1DA9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23E287-4007-0EB0-0D03-403D1F0D4A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A5B207-0C64-C82C-9A72-785302691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350629-1910-F679-CC32-D4707ACEB889}"/>
              </a:ext>
            </a:extLst>
          </p:cNvPr>
          <p:cNvSpPr>
            <a:spLocks noGrp="1"/>
          </p:cNvSpPr>
          <p:nvPr>
            <p:ph type="dt" sz="half" idx="10"/>
          </p:nvPr>
        </p:nvSpPr>
        <p:spPr/>
        <p:txBody>
          <a:bodyPr/>
          <a:lstStyle/>
          <a:p>
            <a:fld id="{08A2345F-AF71-45DA-A4E7-7BF2203C0B93}" type="datetimeFigureOut">
              <a:rPr lang="en-IN" smtClean="0"/>
              <a:t>04-11-2023</a:t>
            </a:fld>
            <a:endParaRPr lang="en-IN"/>
          </a:p>
        </p:txBody>
      </p:sp>
      <p:sp>
        <p:nvSpPr>
          <p:cNvPr id="6" name="Footer Placeholder 5">
            <a:extLst>
              <a:ext uri="{FF2B5EF4-FFF2-40B4-BE49-F238E27FC236}">
                <a16:creationId xmlns:a16="http://schemas.microsoft.com/office/drawing/2014/main" id="{4F1863F2-8BB0-D9A5-6159-75E51B036B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791E14-93DD-EAAF-4463-740CEDAF257F}"/>
              </a:ext>
            </a:extLst>
          </p:cNvPr>
          <p:cNvSpPr>
            <a:spLocks noGrp="1"/>
          </p:cNvSpPr>
          <p:nvPr>
            <p:ph type="sldNum" sz="quarter" idx="12"/>
          </p:nvPr>
        </p:nvSpPr>
        <p:spPr/>
        <p:txBody>
          <a:bodyPr/>
          <a:lstStyle/>
          <a:p>
            <a:fld id="{518A944A-1117-4E40-96DC-8FF9CEBB3504}" type="slidenum">
              <a:rPr lang="en-IN" smtClean="0"/>
              <a:t>‹#›</a:t>
            </a:fld>
            <a:endParaRPr lang="en-IN"/>
          </a:p>
        </p:txBody>
      </p:sp>
    </p:spTree>
    <p:extLst>
      <p:ext uri="{BB962C8B-B14F-4D97-AF65-F5344CB8AC3E}">
        <p14:creationId xmlns:p14="http://schemas.microsoft.com/office/powerpoint/2010/main" val="1859004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79421D-63F1-FDCA-12F5-0F3B7BDC45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A172DE-5777-34E2-1D62-DDEA67A81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799081-6A50-A029-B40E-401120011B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2345F-AF71-45DA-A4E7-7BF2203C0B93}" type="datetimeFigureOut">
              <a:rPr lang="en-IN" smtClean="0"/>
              <a:t>04-11-2023</a:t>
            </a:fld>
            <a:endParaRPr lang="en-IN"/>
          </a:p>
        </p:txBody>
      </p:sp>
      <p:sp>
        <p:nvSpPr>
          <p:cNvPr id="5" name="Footer Placeholder 4">
            <a:extLst>
              <a:ext uri="{FF2B5EF4-FFF2-40B4-BE49-F238E27FC236}">
                <a16:creationId xmlns:a16="http://schemas.microsoft.com/office/drawing/2014/main" id="{233451DC-CD19-C5B8-053D-7AD19DC937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2325446-8809-991C-1276-673DFD783D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A944A-1117-4E40-96DC-8FF9CEBB3504}" type="slidenum">
              <a:rPr lang="en-IN" smtClean="0"/>
              <a:t>‹#›</a:t>
            </a:fld>
            <a:endParaRPr lang="en-IN"/>
          </a:p>
        </p:txBody>
      </p:sp>
    </p:spTree>
    <p:extLst>
      <p:ext uri="{BB962C8B-B14F-4D97-AF65-F5344CB8AC3E}">
        <p14:creationId xmlns:p14="http://schemas.microsoft.com/office/powerpoint/2010/main" val="3979007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B58F-72DC-1731-AC28-CB691283F6D2}"/>
              </a:ext>
            </a:extLst>
          </p:cNvPr>
          <p:cNvSpPr>
            <a:spLocks noGrp="1"/>
          </p:cNvSpPr>
          <p:nvPr>
            <p:ph type="ctrTitle"/>
          </p:nvPr>
        </p:nvSpPr>
        <p:spPr>
          <a:xfrm>
            <a:off x="0" y="148167"/>
            <a:ext cx="12192000" cy="1517649"/>
          </a:xfrm>
        </p:spPr>
        <p:txBody>
          <a:bodyPr>
            <a:normAutofit/>
          </a:bodyPr>
          <a:lstStyle/>
          <a:p>
            <a:r>
              <a:rPr lang="en-GB" sz="4000" b="1" spc="10" dirty="0">
                <a:solidFill>
                  <a:srgbClr val="2D5395"/>
                </a:solidFill>
                <a:latin typeface="Times New Roman" panose="02020603050405020304" pitchFamily="18" charset="0"/>
                <a:cs typeface="Times New Roman" panose="02020603050405020304" pitchFamily="18" charset="0"/>
              </a:rPr>
              <a:t>CMR</a:t>
            </a:r>
            <a:r>
              <a:rPr lang="en-GB" sz="4000" b="1" spc="-105" dirty="0">
                <a:solidFill>
                  <a:srgbClr val="2D5395"/>
                </a:solidFill>
                <a:latin typeface="Times New Roman" panose="02020603050405020304" pitchFamily="18" charset="0"/>
                <a:cs typeface="Times New Roman" panose="02020603050405020304" pitchFamily="18" charset="0"/>
              </a:rPr>
              <a:t> </a:t>
            </a:r>
            <a:r>
              <a:rPr lang="en-GB" sz="4000" b="1" spc="5" dirty="0">
                <a:solidFill>
                  <a:srgbClr val="2D5395"/>
                </a:solidFill>
                <a:latin typeface="Times New Roman" panose="02020603050405020304" pitchFamily="18" charset="0"/>
                <a:cs typeface="Times New Roman" panose="02020603050405020304" pitchFamily="18" charset="0"/>
              </a:rPr>
              <a:t>COLLEGE</a:t>
            </a:r>
            <a:r>
              <a:rPr lang="en-GB" sz="4000" b="1" spc="-135" dirty="0">
                <a:solidFill>
                  <a:srgbClr val="2D5395"/>
                </a:solidFill>
                <a:latin typeface="Times New Roman" panose="02020603050405020304" pitchFamily="18" charset="0"/>
                <a:cs typeface="Times New Roman" panose="02020603050405020304" pitchFamily="18" charset="0"/>
              </a:rPr>
              <a:t> </a:t>
            </a:r>
            <a:r>
              <a:rPr lang="en-GB" sz="4000" b="1" spc="5" dirty="0">
                <a:solidFill>
                  <a:srgbClr val="2D5395"/>
                </a:solidFill>
                <a:latin typeface="Times New Roman" panose="02020603050405020304" pitchFamily="18" charset="0"/>
                <a:cs typeface="Times New Roman" panose="02020603050405020304" pitchFamily="18" charset="0"/>
              </a:rPr>
              <a:t>OF</a:t>
            </a:r>
            <a:r>
              <a:rPr lang="en-GB" sz="4000" b="1" spc="-229" dirty="0">
                <a:solidFill>
                  <a:srgbClr val="2D5395"/>
                </a:solidFill>
                <a:latin typeface="Times New Roman" panose="02020603050405020304" pitchFamily="18" charset="0"/>
                <a:cs typeface="Times New Roman" panose="02020603050405020304" pitchFamily="18" charset="0"/>
              </a:rPr>
              <a:t> </a:t>
            </a:r>
            <a:r>
              <a:rPr lang="en-GB" sz="4000" b="1" dirty="0">
                <a:solidFill>
                  <a:srgbClr val="2D5395"/>
                </a:solidFill>
                <a:latin typeface="Times New Roman" panose="02020603050405020304" pitchFamily="18" charset="0"/>
                <a:cs typeface="Times New Roman" panose="02020603050405020304" pitchFamily="18" charset="0"/>
              </a:rPr>
              <a:t>ENGINEERING </a:t>
            </a:r>
            <a:r>
              <a:rPr lang="en-GB" sz="4000" b="1" spc="-985" dirty="0">
                <a:solidFill>
                  <a:srgbClr val="2D5395"/>
                </a:solidFill>
                <a:latin typeface="Times New Roman" panose="02020603050405020304" pitchFamily="18" charset="0"/>
                <a:cs typeface="Times New Roman" panose="02020603050405020304" pitchFamily="18" charset="0"/>
              </a:rPr>
              <a:t> </a:t>
            </a:r>
            <a:r>
              <a:rPr lang="en-GB" sz="4000" b="1" spc="5" dirty="0">
                <a:solidFill>
                  <a:srgbClr val="2D5395"/>
                </a:solidFill>
                <a:latin typeface="Times New Roman" panose="02020603050405020304" pitchFamily="18" charset="0"/>
                <a:cs typeface="Times New Roman" panose="02020603050405020304" pitchFamily="18" charset="0"/>
              </a:rPr>
              <a:t>&amp;</a:t>
            </a:r>
            <a:r>
              <a:rPr lang="en-GB" sz="4000" b="1" spc="-75" dirty="0">
                <a:solidFill>
                  <a:srgbClr val="2D5395"/>
                </a:solidFill>
                <a:latin typeface="Times New Roman" panose="02020603050405020304" pitchFamily="18" charset="0"/>
                <a:cs typeface="Times New Roman" panose="02020603050405020304" pitchFamily="18" charset="0"/>
              </a:rPr>
              <a:t> </a:t>
            </a:r>
            <a:r>
              <a:rPr lang="en-GB" sz="4000" b="1" spc="-5" dirty="0">
                <a:solidFill>
                  <a:srgbClr val="2D5395"/>
                </a:solidFill>
                <a:latin typeface="Times New Roman" panose="02020603050405020304" pitchFamily="18" charset="0"/>
                <a:cs typeface="Times New Roman" panose="02020603050405020304" pitchFamily="18" charset="0"/>
              </a:rPr>
              <a:t>TECHNOLOGY</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25E0066-DB13-9DDE-756A-A73AAE8DF15E}"/>
              </a:ext>
            </a:extLst>
          </p:cNvPr>
          <p:cNvSpPr>
            <a:spLocks noGrp="1"/>
          </p:cNvSpPr>
          <p:nvPr>
            <p:ph type="subTitle" idx="1"/>
          </p:nvPr>
        </p:nvSpPr>
        <p:spPr>
          <a:xfrm>
            <a:off x="1524000" y="1824478"/>
            <a:ext cx="9144000" cy="1376363"/>
          </a:xfrm>
        </p:spPr>
        <p:txBody>
          <a:bodyPr>
            <a:normAutofit/>
          </a:bodyPr>
          <a:lstStyle/>
          <a:p>
            <a:pPr marL="5080" algn="ctr">
              <a:lnSpc>
                <a:spcPct val="100000"/>
              </a:lnSpc>
              <a:spcBef>
                <a:spcPts val="1495"/>
              </a:spcBef>
            </a:pPr>
            <a:r>
              <a:rPr lang="en-IN" sz="1800" b="1" spc="-10" dirty="0">
                <a:solidFill>
                  <a:srgbClr val="FF0000"/>
                </a:solidFill>
                <a:latin typeface="Times New Roman"/>
                <a:cs typeface="Times New Roman"/>
              </a:rPr>
              <a:t>(</a:t>
            </a:r>
            <a:r>
              <a:rPr lang="en-IN" sz="1800" b="1" dirty="0">
                <a:solidFill>
                  <a:srgbClr val="FF0000"/>
                </a:solidFill>
                <a:latin typeface="Times New Roman"/>
                <a:cs typeface="Times New Roman"/>
              </a:rPr>
              <a:t>U</a:t>
            </a:r>
            <a:r>
              <a:rPr lang="en-IN" sz="1800" b="1" spc="-25" dirty="0">
                <a:solidFill>
                  <a:srgbClr val="FF0000"/>
                </a:solidFill>
                <a:latin typeface="Times New Roman"/>
                <a:cs typeface="Times New Roman"/>
              </a:rPr>
              <a:t>G</a:t>
            </a:r>
            <a:r>
              <a:rPr lang="en-IN" sz="1800" b="1" dirty="0">
                <a:solidFill>
                  <a:srgbClr val="FF0000"/>
                </a:solidFill>
                <a:latin typeface="Times New Roman"/>
                <a:cs typeface="Times New Roman"/>
              </a:rPr>
              <a:t>C</a:t>
            </a:r>
            <a:r>
              <a:rPr lang="en-IN" sz="1800" b="1" spc="-250" dirty="0">
                <a:solidFill>
                  <a:srgbClr val="FF0000"/>
                </a:solidFill>
                <a:latin typeface="Times New Roman"/>
                <a:cs typeface="Times New Roman"/>
              </a:rPr>
              <a:t> </a:t>
            </a:r>
            <a:r>
              <a:rPr lang="en-IN" sz="1800" b="1" spc="-10" dirty="0">
                <a:solidFill>
                  <a:srgbClr val="FF0000"/>
                </a:solidFill>
                <a:latin typeface="Times New Roman"/>
                <a:cs typeface="Times New Roman"/>
              </a:rPr>
              <a:t>A</a:t>
            </a:r>
            <a:r>
              <a:rPr lang="en-IN" sz="1800" b="1" spc="-35" dirty="0">
                <a:solidFill>
                  <a:srgbClr val="FF0000"/>
                </a:solidFill>
                <a:latin typeface="Times New Roman"/>
                <a:cs typeface="Times New Roman"/>
              </a:rPr>
              <a:t>U</a:t>
            </a:r>
            <a:r>
              <a:rPr lang="en-IN" sz="1800" b="1" spc="-90" dirty="0">
                <a:solidFill>
                  <a:srgbClr val="FF0000"/>
                </a:solidFill>
                <a:latin typeface="Times New Roman"/>
                <a:cs typeface="Times New Roman"/>
              </a:rPr>
              <a:t>T</a:t>
            </a:r>
            <a:r>
              <a:rPr lang="en-IN" sz="1800" b="1" dirty="0">
                <a:solidFill>
                  <a:srgbClr val="FF0000"/>
                </a:solidFill>
                <a:latin typeface="Times New Roman"/>
                <a:cs typeface="Times New Roman"/>
              </a:rPr>
              <a:t>ON</a:t>
            </a:r>
            <a:r>
              <a:rPr lang="en-IN" sz="1800" b="1" spc="-5" dirty="0">
                <a:solidFill>
                  <a:srgbClr val="FF0000"/>
                </a:solidFill>
                <a:latin typeface="Times New Roman"/>
                <a:cs typeface="Times New Roman"/>
              </a:rPr>
              <a:t>O</a:t>
            </a:r>
            <a:r>
              <a:rPr lang="en-IN" sz="1800" b="1" spc="-15" dirty="0">
                <a:solidFill>
                  <a:srgbClr val="FF0000"/>
                </a:solidFill>
                <a:latin typeface="Times New Roman"/>
                <a:cs typeface="Times New Roman"/>
              </a:rPr>
              <a:t>M</a:t>
            </a:r>
            <a:r>
              <a:rPr lang="en-IN" sz="1800" b="1" dirty="0">
                <a:solidFill>
                  <a:srgbClr val="FF0000"/>
                </a:solidFill>
                <a:latin typeface="Times New Roman"/>
                <a:cs typeface="Times New Roman"/>
              </a:rPr>
              <a:t>OU</a:t>
            </a:r>
            <a:r>
              <a:rPr lang="en-IN" sz="1800" b="1" spc="5" dirty="0">
                <a:solidFill>
                  <a:srgbClr val="FF0000"/>
                </a:solidFill>
                <a:latin typeface="Times New Roman"/>
                <a:cs typeface="Times New Roman"/>
              </a:rPr>
              <a:t>S</a:t>
            </a:r>
            <a:r>
              <a:rPr lang="en-IN" sz="1800" b="1" dirty="0">
                <a:solidFill>
                  <a:srgbClr val="FF0000"/>
                </a:solidFill>
                <a:latin typeface="Times New Roman"/>
                <a:cs typeface="Times New Roman"/>
              </a:rPr>
              <a:t>)</a:t>
            </a:r>
            <a:endParaRPr lang="en-IN" sz="1800" dirty="0">
              <a:latin typeface="Times New Roman"/>
              <a:cs typeface="Times New Roman"/>
            </a:endParaRPr>
          </a:p>
          <a:p>
            <a:pPr marL="635" algn="ctr">
              <a:lnSpc>
                <a:spcPct val="100000"/>
              </a:lnSpc>
              <a:spcBef>
                <a:spcPts val="1395"/>
              </a:spcBef>
            </a:pPr>
            <a:r>
              <a:rPr lang="en-IN" sz="1800" spc="-10" dirty="0" err="1">
                <a:latin typeface="Times New Roman"/>
                <a:cs typeface="Times New Roman"/>
              </a:rPr>
              <a:t>Kandlakoya</a:t>
            </a:r>
            <a:r>
              <a:rPr lang="en-IN" sz="1800" spc="-10" dirty="0">
                <a:latin typeface="Times New Roman"/>
                <a:cs typeface="Times New Roman"/>
              </a:rPr>
              <a:t>,</a:t>
            </a:r>
            <a:r>
              <a:rPr lang="en-IN" sz="1800" spc="60" dirty="0">
                <a:latin typeface="Times New Roman"/>
                <a:cs typeface="Times New Roman"/>
              </a:rPr>
              <a:t> </a:t>
            </a:r>
            <a:r>
              <a:rPr lang="en-IN" sz="1800" spc="-5" dirty="0" err="1">
                <a:latin typeface="Times New Roman"/>
                <a:cs typeface="Times New Roman"/>
              </a:rPr>
              <a:t>Medchal</a:t>
            </a:r>
            <a:r>
              <a:rPr lang="en-IN" sz="1800" spc="-25" dirty="0">
                <a:latin typeface="Times New Roman"/>
                <a:cs typeface="Times New Roman"/>
              </a:rPr>
              <a:t> </a:t>
            </a:r>
            <a:r>
              <a:rPr lang="en-IN" sz="1800" dirty="0">
                <a:latin typeface="Times New Roman"/>
                <a:cs typeface="Times New Roman"/>
              </a:rPr>
              <a:t>Road,</a:t>
            </a:r>
            <a:r>
              <a:rPr lang="en-IN" sz="1800" spc="-70" dirty="0">
                <a:latin typeface="Times New Roman"/>
                <a:cs typeface="Times New Roman"/>
              </a:rPr>
              <a:t> </a:t>
            </a:r>
            <a:r>
              <a:rPr lang="en-IN" sz="1800" spc="-15" dirty="0">
                <a:latin typeface="Times New Roman"/>
                <a:cs typeface="Times New Roman"/>
              </a:rPr>
              <a:t>Hyderabad</a:t>
            </a:r>
            <a:r>
              <a:rPr lang="en-IN" sz="1800" spc="85" dirty="0">
                <a:latin typeface="Times New Roman"/>
                <a:cs typeface="Times New Roman"/>
              </a:rPr>
              <a:t> </a:t>
            </a:r>
            <a:r>
              <a:rPr lang="en-IN" sz="1800" dirty="0">
                <a:latin typeface="Times New Roman"/>
                <a:cs typeface="Times New Roman"/>
              </a:rPr>
              <a:t>–</a:t>
            </a:r>
            <a:r>
              <a:rPr lang="en-IN" sz="1800" spc="-20" dirty="0">
                <a:latin typeface="Times New Roman"/>
                <a:cs typeface="Times New Roman"/>
              </a:rPr>
              <a:t> </a:t>
            </a:r>
            <a:r>
              <a:rPr lang="en-IN" sz="1800" spc="-5" dirty="0">
                <a:latin typeface="Times New Roman"/>
                <a:cs typeface="Times New Roman"/>
              </a:rPr>
              <a:t>501401</a:t>
            </a:r>
          </a:p>
          <a:p>
            <a:pPr marL="635" algn="ctr">
              <a:lnSpc>
                <a:spcPct val="100000"/>
              </a:lnSpc>
              <a:spcBef>
                <a:spcPts val="1395"/>
              </a:spcBef>
            </a:pPr>
            <a:r>
              <a:rPr lang="en-IN" sz="1800" b="1" dirty="0">
                <a:latin typeface="Times New Roman"/>
                <a:cs typeface="Times New Roman"/>
              </a:rPr>
              <a:t>Department of Computer Science &amp; Engineering </a:t>
            </a:r>
          </a:p>
        </p:txBody>
      </p:sp>
      <p:sp>
        <p:nvSpPr>
          <p:cNvPr id="4" name="TextBox 3">
            <a:extLst>
              <a:ext uri="{FF2B5EF4-FFF2-40B4-BE49-F238E27FC236}">
                <a16:creationId xmlns:a16="http://schemas.microsoft.com/office/drawing/2014/main" id="{7CB0DA41-C92B-CB7E-AAAE-B92B9A6889D1}"/>
              </a:ext>
            </a:extLst>
          </p:cNvPr>
          <p:cNvSpPr txBox="1"/>
          <p:nvPr/>
        </p:nvSpPr>
        <p:spPr>
          <a:xfrm>
            <a:off x="9924540" y="5309074"/>
            <a:ext cx="1628775" cy="1077218"/>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Presented by</a:t>
            </a:r>
          </a:p>
          <a:p>
            <a:r>
              <a:rPr lang="pt-BR" sz="1600" dirty="0">
                <a:latin typeface="Times New Roman" panose="02020603050405020304" pitchFamily="18" charset="0"/>
                <a:cs typeface="Times New Roman" panose="02020603050405020304" pitchFamily="18" charset="0"/>
              </a:rPr>
              <a:t>20H51A0554 20H51A0562</a:t>
            </a:r>
          </a:p>
          <a:p>
            <a:r>
              <a:rPr lang="pt-BR" sz="1600" dirty="0">
                <a:latin typeface="Times New Roman" panose="02020603050405020304" pitchFamily="18" charset="0"/>
                <a:cs typeface="Times New Roman" panose="02020603050405020304" pitchFamily="18" charset="0"/>
              </a:rPr>
              <a:t>20H51A05E3</a:t>
            </a:r>
            <a:endParaRPr lang="en-IN"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7CFE323-B9DA-D9C2-22C1-C0F9502FCF85}"/>
              </a:ext>
            </a:extLst>
          </p:cNvPr>
          <p:cNvPicPr>
            <a:picLocks noChangeAspect="1"/>
          </p:cNvPicPr>
          <p:nvPr/>
        </p:nvPicPr>
        <p:blipFill>
          <a:blip r:embed="rId2"/>
          <a:stretch>
            <a:fillRect/>
          </a:stretch>
        </p:blipFill>
        <p:spPr>
          <a:xfrm>
            <a:off x="0" y="225487"/>
            <a:ext cx="1584960" cy="1061282"/>
          </a:xfrm>
          <a:prstGeom prst="rect">
            <a:avLst/>
          </a:prstGeom>
        </p:spPr>
      </p:pic>
      <p:sp>
        <p:nvSpPr>
          <p:cNvPr id="7" name="TextBox 6">
            <a:extLst>
              <a:ext uri="{FF2B5EF4-FFF2-40B4-BE49-F238E27FC236}">
                <a16:creationId xmlns:a16="http://schemas.microsoft.com/office/drawing/2014/main" id="{DE4F04AD-4CC2-EA86-8EA1-B581805BDCB8}"/>
              </a:ext>
            </a:extLst>
          </p:cNvPr>
          <p:cNvSpPr txBox="1"/>
          <p:nvPr/>
        </p:nvSpPr>
        <p:spPr>
          <a:xfrm>
            <a:off x="792480" y="5309074"/>
            <a:ext cx="3924300" cy="1077218"/>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HEAD OF  THE DEPARTMENT</a:t>
            </a:r>
          </a:p>
          <a:p>
            <a:r>
              <a:rPr lang="en-IN" sz="1600" dirty="0" err="1">
                <a:latin typeface="Times New Roman" panose="02020603050405020304" pitchFamily="18" charset="0"/>
                <a:cs typeface="Times New Roman" panose="02020603050405020304" pitchFamily="18" charset="0"/>
              </a:rPr>
              <a:t>Dr.S.Siva</a:t>
            </a:r>
            <a:r>
              <a:rPr lang="en-IN" sz="1600" dirty="0">
                <a:latin typeface="Times New Roman" panose="02020603050405020304" pitchFamily="18" charset="0"/>
                <a:cs typeface="Times New Roman" panose="02020603050405020304" pitchFamily="18" charset="0"/>
              </a:rPr>
              <a:t> Skandha Sir</a:t>
            </a:r>
          </a:p>
          <a:p>
            <a:r>
              <a:rPr lang="en-IN" sz="1600" b="1" dirty="0">
                <a:latin typeface="Times New Roman" panose="02020603050405020304" pitchFamily="18" charset="0"/>
                <a:cs typeface="Times New Roman" panose="02020603050405020304" pitchFamily="18" charset="0"/>
              </a:rPr>
              <a:t>Under esteemed guidance of</a:t>
            </a:r>
          </a:p>
          <a:p>
            <a:r>
              <a:rPr lang="en-IN" sz="1600" dirty="0" err="1">
                <a:latin typeface="Times New Roman" panose="02020603050405020304" pitchFamily="18" charset="0"/>
                <a:cs typeface="Times New Roman" panose="02020603050405020304" pitchFamily="18" charset="0"/>
              </a:rPr>
              <a:t>Ms.Komal</a:t>
            </a:r>
            <a:r>
              <a:rPr lang="en-IN" sz="1600" dirty="0">
                <a:latin typeface="Times New Roman" panose="02020603050405020304" pitchFamily="18" charset="0"/>
                <a:cs typeface="Times New Roman" panose="02020603050405020304" pitchFamily="18" charset="0"/>
              </a:rPr>
              <a:t> Parashar(</a:t>
            </a:r>
            <a:r>
              <a:rPr lang="en-IN" sz="1600" dirty="0" err="1">
                <a:latin typeface="Times New Roman" panose="02020603050405020304" pitchFamily="18" charset="0"/>
                <a:cs typeface="Times New Roman" panose="02020603050405020304" pitchFamily="18" charset="0"/>
              </a:rPr>
              <a:t>Asst.Professor</a:t>
            </a:r>
            <a:r>
              <a:rPr lang="en-IN" sz="1600" dirty="0">
                <a:latin typeface="Times New Roman" panose="02020603050405020304" pitchFamily="18" charset="0"/>
                <a:cs typeface="Times New Roman" panose="02020603050405020304" pitchFamily="18" charset="0"/>
              </a:rPr>
              <a:t>-CSE)</a:t>
            </a:r>
          </a:p>
        </p:txBody>
      </p:sp>
      <p:sp>
        <p:nvSpPr>
          <p:cNvPr id="8" name="TextBox 7">
            <a:extLst>
              <a:ext uri="{FF2B5EF4-FFF2-40B4-BE49-F238E27FC236}">
                <a16:creationId xmlns:a16="http://schemas.microsoft.com/office/drawing/2014/main" id="{6B21A7B5-CAC0-AA32-6A47-7A42279CF86F}"/>
              </a:ext>
            </a:extLst>
          </p:cNvPr>
          <p:cNvSpPr txBox="1"/>
          <p:nvPr/>
        </p:nvSpPr>
        <p:spPr>
          <a:xfrm>
            <a:off x="2781300" y="3173747"/>
            <a:ext cx="6581776" cy="1749197"/>
          </a:xfrm>
          <a:prstGeom prst="rect">
            <a:avLst/>
          </a:prstGeom>
          <a:noFill/>
        </p:spPr>
        <p:txBody>
          <a:bodyPr wrap="square" rtlCol="0">
            <a:spAutoFit/>
          </a:bodyPr>
          <a:lstStyle/>
          <a:p>
            <a:pPr marL="635" algn="ctr">
              <a:lnSpc>
                <a:spcPct val="100000"/>
              </a:lnSpc>
              <a:spcBef>
                <a:spcPts val="1395"/>
              </a:spcBef>
            </a:pPr>
            <a:r>
              <a:rPr lang="en-IN" sz="2400" b="1" u="sng" dirty="0">
                <a:latin typeface="Times New Roman"/>
                <a:cs typeface="Times New Roman"/>
              </a:rPr>
              <a:t>PROJECT REVIEW - II</a:t>
            </a:r>
          </a:p>
          <a:p>
            <a:pPr marL="635" algn="ctr">
              <a:lnSpc>
                <a:spcPct val="100000"/>
              </a:lnSpc>
              <a:spcBef>
                <a:spcPts val="1395"/>
              </a:spcBef>
            </a:pPr>
            <a:r>
              <a:rPr lang="en-IN" sz="2400" b="1" dirty="0">
                <a:solidFill>
                  <a:srgbClr val="C00000"/>
                </a:solidFill>
                <a:latin typeface="Times New Roman"/>
                <a:cs typeface="Times New Roman"/>
              </a:rPr>
              <a:t>CROP YEILDING &amp; FERTILIZER RECOMMENDATION USING MACHINE LEARNING</a:t>
            </a:r>
          </a:p>
        </p:txBody>
      </p:sp>
    </p:spTree>
    <p:extLst>
      <p:ext uri="{BB962C8B-B14F-4D97-AF65-F5344CB8AC3E}">
        <p14:creationId xmlns:p14="http://schemas.microsoft.com/office/powerpoint/2010/main" val="106928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DB08-4F18-A83D-6B4D-DE6B62A20FA9}"/>
              </a:ext>
            </a:extLst>
          </p:cNvPr>
          <p:cNvSpPr>
            <a:spLocks noGrp="1"/>
          </p:cNvSpPr>
          <p:nvPr>
            <p:ph type="title"/>
          </p:nvPr>
        </p:nvSpPr>
        <p:spPr>
          <a:xfrm>
            <a:off x="838200" y="190922"/>
            <a:ext cx="4699000" cy="654960"/>
          </a:xfrm>
        </p:spPr>
        <p:txBody>
          <a:bodyPr>
            <a:normAutofit/>
          </a:bodyPr>
          <a:lstStyle/>
          <a:p>
            <a:r>
              <a:rPr lang="en-IN" sz="2600" b="1" u="sng"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A8290786-775D-E9A2-4D7B-2BE8A83CE6CE}"/>
              </a:ext>
            </a:extLst>
          </p:cNvPr>
          <p:cNvSpPr>
            <a:spLocks noGrp="1"/>
          </p:cNvSpPr>
          <p:nvPr>
            <p:ph idx="1"/>
          </p:nvPr>
        </p:nvSpPr>
        <p:spPr>
          <a:xfrm>
            <a:off x="838200" y="1165497"/>
            <a:ext cx="10515600" cy="4667250"/>
          </a:xfrm>
        </p:spPr>
        <p:txBody>
          <a:bodyPr>
            <a:noAutofit/>
          </a:bodyPr>
          <a:lstStyle/>
          <a:p>
            <a:pPr algn="l"/>
            <a:r>
              <a:rPr lang="en-US" sz="1600" b="0" i="0" dirty="0">
                <a:effectLst/>
                <a:latin typeface="Times New Roman" panose="02020603050405020304" pitchFamily="18" charset="0"/>
                <a:cs typeface="Times New Roman" panose="02020603050405020304" pitchFamily="18" charset="0"/>
              </a:rPr>
              <a:t>Support Vector Regressor (SVR) is a continuous numerical value that represents the prediction or estimation of the target variable. In the context of agriculture, where SVR is used for tasks like crop yield prediction or fertilizer recommendation, the output can take different forms:</a:t>
            </a:r>
          </a:p>
          <a:p>
            <a:pPr algn="l">
              <a:buFont typeface="+mj-lt"/>
              <a:buAutoNum type="arabicPeriod"/>
            </a:pPr>
            <a:r>
              <a:rPr lang="en-US" sz="1600" b="1" i="0" dirty="0">
                <a:effectLst/>
                <a:latin typeface="Times New Roman" panose="02020603050405020304" pitchFamily="18" charset="0"/>
                <a:cs typeface="Times New Roman" panose="02020603050405020304" pitchFamily="18" charset="0"/>
              </a:rPr>
              <a:t>Crop Yield Prediction</a:t>
            </a:r>
            <a:r>
              <a:rPr lang="en-US" sz="1600" b="0" i="0" dirty="0">
                <a:effectLst/>
                <a:latin typeface="Times New Roman" panose="02020603050405020304" pitchFamily="18" charset="0"/>
                <a:cs typeface="Times New Roman" panose="02020603050405020304" pitchFamily="18" charset="0"/>
              </a:rPr>
              <a:t>: The output of SVR in crop yield prediction is typically a numerical value representing the predicted crop yield for a specific field or area. This prediction can be in units such as bushels per acre, kilograms per hectare, or any other appropriate unit of measurement for crop yield.</a:t>
            </a:r>
          </a:p>
          <a:p>
            <a:pPr algn="l">
              <a:buFont typeface="+mj-lt"/>
              <a:buAutoNum type="arabicPeriod"/>
            </a:pPr>
            <a:r>
              <a:rPr lang="en-US" sz="1600" b="1" i="0" dirty="0">
                <a:effectLst/>
                <a:latin typeface="Times New Roman" panose="02020603050405020304" pitchFamily="18" charset="0"/>
                <a:cs typeface="Times New Roman" panose="02020603050405020304" pitchFamily="18" charset="0"/>
              </a:rPr>
              <a:t>Fertilizer </a:t>
            </a:r>
            <a:r>
              <a:rPr lang="en-US" sz="1600" b="1" i="0" dirty="0" err="1">
                <a:effectLst/>
                <a:latin typeface="Times New Roman" panose="02020603050405020304" pitchFamily="18" charset="0"/>
                <a:cs typeface="Times New Roman" panose="02020603050405020304" pitchFamily="18" charset="0"/>
              </a:rPr>
              <a:t>Recommendation</a:t>
            </a:r>
            <a:r>
              <a:rPr lang="en-US" sz="1600" b="0" i="0" dirty="0" err="1">
                <a:effectLst/>
                <a:latin typeface="Times New Roman" panose="02020603050405020304" pitchFamily="18" charset="0"/>
                <a:cs typeface="Times New Roman" panose="02020603050405020304" pitchFamily="18" charset="0"/>
              </a:rPr>
              <a:t>:For</a:t>
            </a:r>
            <a:r>
              <a:rPr lang="en-US" sz="1600" b="0" i="0" dirty="0">
                <a:effectLst/>
                <a:latin typeface="Times New Roman" panose="02020603050405020304" pitchFamily="18" charset="0"/>
                <a:cs typeface="Times New Roman" panose="02020603050405020304" pitchFamily="18" charset="0"/>
              </a:rPr>
              <a:t> fertilizer recommendation, the output of SVR could be the recommended quantity or type of fertilizer to apply to a particular field or crop. This recommendation is usually expressed as a specific amount (e.g., kilograms of nitrogen per hectare) or as a categorical recommendation (e.g., "use nitrogen-rich fertilizer").</a:t>
            </a:r>
          </a:p>
        </p:txBody>
      </p:sp>
      <p:pic>
        <p:nvPicPr>
          <p:cNvPr id="4" name="Picture 3">
            <a:extLst>
              <a:ext uri="{FF2B5EF4-FFF2-40B4-BE49-F238E27FC236}">
                <a16:creationId xmlns:a16="http://schemas.microsoft.com/office/drawing/2014/main" id="{66984DDA-C8E0-9315-D468-6BC24B6AF83D}"/>
              </a:ext>
            </a:extLst>
          </p:cNvPr>
          <p:cNvPicPr>
            <a:picLocks noChangeAspect="1"/>
          </p:cNvPicPr>
          <p:nvPr/>
        </p:nvPicPr>
        <p:blipFill>
          <a:blip r:embed="rId2"/>
          <a:stretch>
            <a:fillRect/>
          </a:stretch>
        </p:blipFill>
        <p:spPr>
          <a:xfrm>
            <a:off x="10561320" y="-12239"/>
            <a:ext cx="1584960" cy="1061282"/>
          </a:xfrm>
          <a:prstGeom prst="rect">
            <a:avLst/>
          </a:prstGeom>
        </p:spPr>
      </p:pic>
    </p:spTree>
    <p:extLst>
      <p:ext uri="{BB962C8B-B14F-4D97-AF65-F5344CB8AC3E}">
        <p14:creationId xmlns:p14="http://schemas.microsoft.com/office/powerpoint/2010/main" val="8306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46433" y="106602"/>
            <a:ext cx="8991600" cy="461665"/>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Comparison table for the existing system</a:t>
            </a:r>
            <a:endParaRPr lang="en-US" sz="2400" b="1" u="sng" dirty="0">
              <a:latin typeface="Times New Roman" panose="02020603050405020304" pitchFamily="18" charset="0"/>
              <a:cs typeface="Times New Roman" panose="02020603050405020304" pitchFamily="18" charset="0"/>
            </a:endParaRPr>
          </a:p>
        </p:txBody>
      </p:sp>
      <p:graphicFrame>
        <p:nvGraphicFramePr>
          <p:cNvPr id="2" name="Table 2"/>
          <p:cNvGraphicFramePr>
            <a:graphicFrameLocks noGrp="1"/>
          </p:cNvGraphicFramePr>
          <p:nvPr>
            <p:extLst>
              <p:ext uri="{D42A27DB-BD31-4B8C-83A1-F6EECF244321}">
                <p14:modId xmlns:p14="http://schemas.microsoft.com/office/powerpoint/2010/main" val="2312689066"/>
              </p:ext>
            </p:extLst>
          </p:nvPr>
        </p:nvGraphicFramePr>
        <p:xfrm>
          <a:off x="1093694" y="669073"/>
          <a:ext cx="9574307" cy="5488813"/>
        </p:xfrm>
        <a:graphic>
          <a:graphicData uri="http://schemas.openxmlformats.org/drawingml/2006/table">
            <a:tbl>
              <a:tblPr firstRow="1" bandRow="1">
                <a:tableStyleId>{5C22544A-7EE6-4342-B048-85BDC9FD1C3A}</a:tableStyleId>
              </a:tblPr>
              <a:tblGrid>
                <a:gridCol w="532058">
                  <a:extLst>
                    <a:ext uri="{9D8B030D-6E8A-4147-A177-3AD203B41FA5}">
                      <a16:colId xmlns:a16="http://schemas.microsoft.com/office/drawing/2014/main" val="20000"/>
                    </a:ext>
                  </a:extLst>
                </a:gridCol>
                <a:gridCol w="1703129">
                  <a:extLst>
                    <a:ext uri="{9D8B030D-6E8A-4147-A177-3AD203B41FA5}">
                      <a16:colId xmlns:a16="http://schemas.microsoft.com/office/drawing/2014/main" val="20001"/>
                    </a:ext>
                  </a:extLst>
                </a:gridCol>
                <a:gridCol w="1931347">
                  <a:extLst>
                    <a:ext uri="{9D8B030D-6E8A-4147-A177-3AD203B41FA5}">
                      <a16:colId xmlns:a16="http://schemas.microsoft.com/office/drawing/2014/main" val="20002"/>
                    </a:ext>
                  </a:extLst>
                </a:gridCol>
                <a:gridCol w="1710622">
                  <a:extLst>
                    <a:ext uri="{9D8B030D-6E8A-4147-A177-3AD203B41FA5}">
                      <a16:colId xmlns:a16="http://schemas.microsoft.com/office/drawing/2014/main" val="20003"/>
                    </a:ext>
                  </a:extLst>
                </a:gridCol>
                <a:gridCol w="1684053">
                  <a:extLst>
                    <a:ext uri="{9D8B030D-6E8A-4147-A177-3AD203B41FA5}">
                      <a16:colId xmlns:a16="http://schemas.microsoft.com/office/drawing/2014/main" val="20004"/>
                    </a:ext>
                  </a:extLst>
                </a:gridCol>
                <a:gridCol w="2013098">
                  <a:extLst>
                    <a:ext uri="{9D8B030D-6E8A-4147-A177-3AD203B41FA5}">
                      <a16:colId xmlns:a16="http://schemas.microsoft.com/office/drawing/2014/main" val="20005"/>
                    </a:ext>
                  </a:extLst>
                </a:gridCol>
              </a:tblGrid>
              <a:tr h="514260">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2718229">
                <a:tc>
                  <a:txBody>
                    <a:bodyPr/>
                    <a:lstStyle/>
                    <a:p>
                      <a:r>
                        <a:rPr lang="en-US" dirty="0"/>
                        <a:t>1</a:t>
                      </a:r>
                      <a:endParaRPr lang="en-IN" dirty="0"/>
                    </a:p>
                  </a:txBody>
                  <a:tcPr/>
                </a:tc>
                <a:tc>
                  <a:txBody>
                    <a:bodyPr/>
                    <a:lstStyle/>
                    <a:p>
                      <a:r>
                        <a:rPr lang="en-IN" sz="1200" dirty="0" err="1"/>
                        <a:t>Ananthara,M.G.etal</a:t>
                      </a:r>
                      <a:r>
                        <a:rPr lang="en-IN" sz="1200" dirty="0"/>
                        <a:t>.(2013,February)</a:t>
                      </a:r>
                      <a:endParaRPr lang="en-US" altLang="en-IN" sz="1200" dirty="0"/>
                    </a:p>
                  </a:txBody>
                  <a:tcPr/>
                </a:tc>
                <a:tc>
                  <a:txBody>
                    <a:bodyPr/>
                    <a:lstStyle/>
                    <a:p>
                      <a:r>
                        <a:rPr lang="en-US" sz="1200" b="0" i="0" dirty="0">
                          <a:solidFill>
                            <a:schemeClr val="dk1"/>
                          </a:solidFill>
                          <a:effectLst/>
                          <a:latin typeface="+mn-lt"/>
                          <a:ea typeface="+mn-ea"/>
                          <a:cs typeface="+mn-cs"/>
                        </a:rPr>
                        <a:t>Develop an accurate and scalable crop yield prediction model for paddy, rice, and sugarcane in India</a:t>
                      </a:r>
                      <a:r>
                        <a:rPr lang="en-IN" sz="1200" dirty="0"/>
                        <a:t>.</a:t>
                      </a:r>
                    </a:p>
                  </a:txBody>
                  <a:tcPr/>
                </a:tc>
                <a:tc>
                  <a:txBody>
                    <a:bodyPr/>
                    <a:lstStyle/>
                    <a:p>
                      <a:r>
                        <a:rPr lang="en-IN" sz="1200" dirty="0"/>
                        <a:t>Crop Recommendation System using Machine Learning</a:t>
                      </a:r>
                    </a:p>
                  </a:txBody>
                  <a:tcPr/>
                </a:tc>
                <a:tc>
                  <a:txBody>
                    <a:bodyPr/>
                    <a:lstStyle/>
                    <a:p>
                      <a:r>
                        <a:rPr lang="en-IN" sz="1200" dirty="0"/>
                        <a:t>Prediction model for datasets pertaining to agriculture which is called as CRY algorithm for crop yield using beehive clustering techniques. Their analysis was mainly in paddy, rice and sugarcane yields in India</a:t>
                      </a:r>
                    </a:p>
                  </a:txBody>
                  <a:tcPr/>
                </a:tc>
                <a:tc>
                  <a:txBody>
                    <a:bodyPr/>
                    <a:lstStyle/>
                    <a:p>
                      <a:r>
                        <a:rPr lang="en-US" sz="1200" b="0" i="0" dirty="0">
                          <a:solidFill>
                            <a:schemeClr val="dk1"/>
                          </a:solidFill>
                          <a:effectLst/>
                          <a:latin typeface="+mn-lt"/>
                          <a:ea typeface="+mn-ea"/>
                          <a:cs typeface="+mn-cs"/>
                        </a:rPr>
                        <a:t>The model appears to focus on paddy, rice, and sugarcane crops. Applying this model to other crops may not be straightforward, and its effectiveness for these specific crops may not generalize well to other crops.</a:t>
                      </a:r>
                      <a:endParaRPr lang="en-IN" sz="1200" dirty="0"/>
                    </a:p>
                  </a:txBody>
                  <a:tcPr/>
                </a:tc>
                <a:extLst>
                  <a:ext uri="{0D108BD9-81ED-4DB2-BD59-A6C34878D82A}">
                    <a16:rowId xmlns:a16="http://schemas.microsoft.com/office/drawing/2014/main" val="10001"/>
                  </a:ext>
                </a:extLst>
              </a:tr>
              <a:tr h="2130504">
                <a:tc>
                  <a:txBody>
                    <a:bodyPr/>
                    <a:lstStyle/>
                    <a:p>
                      <a:r>
                        <a:rPr lang="en-US" dirty="0"/>
                        <a:t>2</a:t>
                      </a:r>
                      <a:endParaRPr lang="en-IN" dirty="0"/>
                    </a:p>
                  </a:txBody>
                  <a:tcPr/>
                </a:tc>
                <a:tc>
                  <a:txBody>
                    <a:bodyPr/>
                    <a:lstStyle/>
                    <a:p>
                      <a:r>
                        <a:rPr lang="da-DK" sz="1200" dirty="0"/>
                        <a:t>Chawla, I. et al. (2019, August)</a:t>
                      </a:r>
                      <a:endParaRPr lang="en-US" altLang="en-IN" sz="1200" dirty="0"/>
                    </a:p>
                  </a:txBody>
                  <a:tcPr/>
                </a:tc>
                <a:tc>
                  <a:txBody>
                    <a:bodyPr/>
                    <a:lstStyle/>
                    <a:p>
                      <a:r>
                        <a:rPr lang="en-US" sz="1200" b="0" i="0" dirty="0">
                          <a:solidFill>
                            <a:schemeClr val="dk1"/>
                          </a:solidFill>
                          <a:effectLst/>
                          <a:latin typeface="+mn-lt"/>
                          <a:ea typeface="+mn-ea"/>
                          <a:cs typeface="+mn-cs"/>
                        </a:rPr>
                        <a:t>Build better crop yield prediction models for farmers using different data and methods to make farming decisions easier and more reliable</a:t>
                      </a:r>
                      <a:r>
                        <a:rPr lang="en-IN" sz="1200" dirty="0"/>
                        <a:t>	</a:t>
                      </a:r>
                    </a:p>
                  </a:txBody>
                  <a:tcPr/>
                </a:tc>
                <a:tc>
                  <a:txBody>
                    <a:bodyPr/>
                    <a:lstStyle/>
                    <a:p>
                      <a:r>
                        <a:rPr lang="en-US" sz="1200" b="0" i="0" dirty="0">
                          <a:solidFill>
                            <a:schemeClr val="dk1"/>
                          </a:solidFill>
                          <a:effectLst/>
                          <a:latin typeface="+mn-lt"/>
                          <a:ea typeface="+mn-ea"/>
                          <a:cs typeface="+mn-cs"/>
                        </a:rPr>
                        <a:t>Fuzzy Logic based Crop Yield Prediction using Temperature and Rainfall parameters predicted through ARMA, SARIMA, and ARMAX models</a:t>
                      </a:r>
                    </a:p>
                  </a:txBody>
                  <a:tcPr/>
                </a:tc>
                <a:tc>
                  <a:txBody>
                    <a:bodyPr/>
                    <a:lstStyle/>
                    <a:p>
                      <a:r>
                        <a:rPr lang="en-US" sz="1200" dirty="0"/>
                        <a:t>They used fuzzy logic for crop yield prediction through statistical time series </a:t>
                      </a:r>
                      <a:r>
                        <a:rPr lang="en-US" sz="1200" dirty="0" err="1"/>
                        <a:t>models.Their</a:t>
                      </a:r>
                      <a:r>
                        <a:rPr lang="en-US" sz="1200" dirty="0"/>
                        <a:t> prediction was classification with levels ‘good yield’ , ‘very good yield’ </a:t>
                      </a:r>
                      <a:endParaRPr lang="en-IN" sz="1200" dirty="0"/>
                    </a:p>
                  </a:txBody>
                  <a:tcPr/>
                </a:tc>
                <a:tc>
                  <a:txBody>
                    <a:bodyPr/>
                    <a:lstStyle/>
                    <a:p>
                      <a:r>
                        <a:rPr lang="en-US" sz="1200" b="0" i="0" dirty="0">
                          <a:solidFill>
                            <a:schemeClr val="dk1"/>
                          </a:solidFill>
                          <a:effectLst/>
                          <a:latin typeface="+mn-lt"/>
                          <a:ea typeface="+mn-ea"/>
                          <a:cs typeface="+mn-cs"/>
                        </a:rPr>
                        <a:t>The accuracy of the predictions heavily depends on the quality of the input data. Inaccurate or incomplete temperature and rainfall data can lead to unreliable predictions.</a:t>
                      </a:r>
                      <a:r>
                        <a:rPr lang="en-IN" sz="1200" dirty="0"/>
                        <a:t>.</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1621527909"/>
              </p:ext>
            </p:extLst>
          </p:nvPr>
        </p:nvGraphicFramePr>
        <p:xfrm>
          <a:off x="821243" y="860612"/>
          <a:ext cx="9963297" cy="5638800"/>
        </p:xfrm>
        <a:graphic>
          <a:graphicData uri="http://schemas.openxmlformats.org/drawingml/2006/table">
            <a:tbl>
              <a:tblPr firstRow="1" bandRow="1">
                <a:tableStyleId>{5C22544A-7EE6-4342-B048-85BDC9FD1C3A}</a:tableStyleId>
              </a:tblPr>
              <a:tblGrid>
                <a:gridCol w="441049">
                  <a:extLst>
                    <a:ext uri="{9D8B030D-6E8A-4147-A177-3AD203B41FA5}">
                      <a16:colId xmlns:a16="http://schemas.microsoft.com/office/drawing/2014/main" val="20000"/>
                    </a:ext>
                  </a:extLst>
                </a:gridCol>
                <a:gridCol w="1473025">
                  <a:extLst>
                    <a:ext uri="{9D8B030D-6E8A-4147-A177-3AD203B41FA5}">
                      <a16:colId xmlns:a16="http://schemas.microsoft.com/office/drawing/2014/main" val="20001"/>
                    </a:ext>
                  </a:extLst>
                </a:gridCol>
                <a:gridCol w="2335893">
                  <a:extLst>
                    <a:ext uri="{9D8B030D-6E8A-4147-A177-3AD203B41FA5}">
                      <a16:colId xmlns:a16="http://schemas.microsoft.com/office/drawing/2014/main" val="20002"/>
                    </a:ext>
                  </a:extLst>
                </a:gridCol>
                <a:gridCol w="1799229">
                  <a:extLst>
                    <a:ext uri="{9D8B030D-6E8A-4147-A177-3AD203B41FA5}">
                      <a16:colId xmlns:a16="http://schemas.microsoft.com/office/drawing/2014/main" val="20003"/>
                    </a:ext>
                  </a:extLst>
                </a:gridCol>
                <a:gridCol w="2062866">
                  <a:extLst>
                    <a:ext uri="{9D8B030D-6E8A-4147-A177-3AD203B41FA5}">
                      <a16:colId xmlns:a16="http://schemas.microsoft.com/office/drawing/2014/main" val="20004"/>
                    </a:ext>
                  </a:extLst>
                </a:gridCol>
                <a:gridCol w="1851235">
                  <a:extLst>
                    <a:ext uri="{9D8B030D-6E8A-4147-A177-3AD203B41FA5}">
                      <a16:colId xmlns:a16="http://schemas.microsoft.com/office/drawing/2014/main" val="20005"/>
                    </a:ext>
                  </a:extLst>
                </a:gridCol>
              </a:tblGrid>
              <a:tr h="880705">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2287546">
                <a:tc>
                  <a:txBody>
                    <a:bodyPr/>
                    <a:lstStyle/>
                    <a:p>
                      <a:r>
                        <a:rPr lang="en-US" dirty="0"/>
                        <a:t>3</a:t>
                      </a:r>
                      <a:endParaRPr lang="en-IN" dirty="0"/>
                    </a:p>
                  </a:txBody>
                  <a:tcPr/>
                </a:tc>
                <a:tc>
                  <a:txBody>
                    <a:bodyPr/>
                    <a:lstStyle/>
                    <a:p>
                      <a:r>
                        <a:rPr lang="en-IN" sz="1200" dirty="0" err="1"/>
                        <a:t>Chakrabarty,A.etal</a:t>
                      </a:r>
                      <a:r>
                        <a:rPr lang="en-IN" sz="1200" dirty="0"/>
                        <a:t>.(2018,December)</a:t>
                      </a:r>
                      <a:endParaRPr lang="en-US" altLang="en-IN" sz="1200" dirty="0"/>
                    </a:p>
                  </a:txBody>
                  <a:tcPr/>
                </a:tc>
                <a:tc>
                  <a:txBody>
                    <a:bodyPr/>
                    <a:lstStyle/>
                    <a:p>
                      <a:r>
                        <a:rPr lang="en-US" sz="1200" b="0" i="0" dirty="0">
                          <a:solidFill>
                            <a:schemeClr val="dk1"/>
                          </a:solidFill>
                          <a:effectLst/>
                          <a:latin typeface="+mn-lt"/>
                          <a:ea typeface="+mn-ea"/>
                          <a:cs typeface="+mn-cs"/>
                        </a:rPr>
                        <a:t>Agriculture work in </a:t>
                      </a:r>
                    </a:p>
                    <a:p>
                      <a:r>
                        <a:rPr lang="en-US" sz="1200" b="0" i="0" dirty="0">
                          <a:solidFill>
                            <a:schemeClr val="dk1"/>
                          </a:solidFill>
                          <a:effectLst/>
                          <a:latin typeface="+mn-lt"/>
                          <a:ea typeface="+mn-ea"/>
                          <a:cs typeface="+mn-cs"/>
                        </a:rPr>
                        <a:t>Bangladesh is mostly done in old ways which directly affects our economy. In addition, institutions of agriculture are working with manual data which cannot provide a proper solution for crop selection and yield prediction. </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b="0" i="0" dirty="0">
                          <a:solidFill>
                            <a:schemeClr val="dk1"/>
                          </a:solidFill>
                          <a:effectLst/>
                          <a:latin typeface="+mn-lt"/>
                          <a:ea typeface="+mn-ea"/>
                          <a:cs typeface="+mn-cs"/>
                        </a:rPr>
                        <a:t>A Deep Neural Network Approach for Crop Selection and Yield Prediction in Bangladesh</a:t>
                      </a:r>
                    </a:p>
                    <a:p>
                      <a:r>
                        <a:rPr lang="en-IN" sz="1200" dirty="0"/>
                        <a:t>	</a:t>
                      </a:r>
                    </a:p>
                  </a:txBody>
                  <a:tcPr/>
                </a:tc>
                <a:tc>
                  <a:txBody>
                    <a:bodyPr/>
                    <a:lstStyle/>
                    <a:p>
                      <a:r>
                        <a:rPr lang="en-US" sz="1200" dirty="0"/>
                        <a:t>He analyzed crop prediction in the country of Bangladesh where they majorly cultivate three kinds of rice, Jute, Wheat, and Potato. Their research used a deep neural network where the data had around 46 parameters into their consideration</a:t>
                      </a:r>
                      <a:r>
                        <a:rPr lang="en-IN" sz="1200" dirty="0"/>
                        <a:t>.	</a:t>
                      </a:r>
                    </a:p>
                  </a:txBody>
                  <a:tcPr/>
                </a:tc>
                <a:tc>
                  <a:txBody>
                    <a:bodyPr/>
                    <a:lstStyle/>
                    <a:p>
                      <a:r>
                        <a:rPr lang="en-US" sz="1200" b="0" i="0" dirty="0">
                          <a:solidFill>
                            <a:schemeClr val="dk1"/>
                          </a:solidFill>
                          <a:effectLst/>
                          <a:latin typeface="+mn-lt"/>
                          <a:ea typeface="+mn-ea"/>
                          <a:cs typeface="+mn-cs"/>
                        </a:rPr>
                        <a:t>Implementing and maintaining a neural network-based system can be costly, both in terms of computational resources and expertise required.</a:t>
                      </a:r>
                      <a:endParaRPr lang="en-IN" sz="1200" dirty="0"/>
                    </a:p>
                  </a:txBody>
                  <a:tcPr/>
                </a:tc>
                <a:extLst>
                  <a:ext uri="{0D108BD9-81ED-4DB2-BD59-A6C34878D82A}">
                    <a16:rowId xmlns:a16="http://schemas.microsoft.com/office/drawing/2014/main" val="10001"/>
                  </a:ext>
                </a:extLst>
              </a:tr>
              <a:tr h="2470549">
                <a:tc>
                  <a:txBody>
                    <a:bodyPr/>
                    <a:lstStyle/>
                    <a:p>
                      <a:r>
                        <a:rPr lang="en-US" dirty="0"/>
                        <a:t>4</a:t>
                      </a:r>
                      <a:endParaRPr lang="en-IN" dirty="0"/>
                    </a:p>
                  </a:txBody>
                  <a:tcPr/>
                </a:tc>
                <a:tc>
                  <a:txBody>
                    <a:bodyPr/>
                    <a:lstStyle/>
                    <a:p>
                      <a:r>
                        <a:rPr lang="en-IN" sz="1200" dirty="0" err="1"/>
                        <a:t>Ramalatha</a:t>
                      </a:r>
                      <a:r>
                        <a:rPr lang="en-IN" sz="1200" dirty="0"/>
                        <a:t>, M.et al. (2018, October)</a:t>
                      </a:r>
                      <a:endParaRPr lang="en-US" altLang="en-IN" sz="1200" dirty="0"/>
                    </a:p>
                  </a:txBody>
                  <a:tcPr/>
                </a:tc>
                <a:tc>
                  <a:txBody>
                    <a:bodyPr/>
                    <a:lstStyle/>
                    <a:p>
                      <a:r>
                        <a:rPr lang="en-US" sz="1200" b="0" i="0" dirty="0">
                          <a:solidFill>
                            <a:schemeClr val="dk1"/>
                          </a:solidFill>
                          <a:effectLst/>
                          <a:latin typeface="+mn-lt"/>
                          <a:ea typeface="+mn-ea"/>
                          <a:cs typeface="+mn-cs"/>
                        </a:rPr>
                        <a:t>Develop an accurate and scalable crop yield prediction model </a:t>
                      </a:r>
                      <a:r>
                        <a:rPr lang="en-US" sz="1200" dirty="0"/>
                        <a:t>rice, maize, Ragi, Sugarcane, and </a:t>
                      </a:r>
                      <a:r>
                        <a:rPr lang="en-US" sz="1200" dirty="0" err="1"/>
                        <a:t>Tapioca</a:t>
                      </a:r>
                      <a:r>
                        <a:rPr lang="en-US" sz="1200" b="0" i="0" dirty="0" err="1">
                          <a:solidFill>
                            <a:schemeClr val="dk1"/>
                          </a:solidFill>
                          <a:effectLst/>
                          <a:latin typeface="+mn-lt"/>
                          <a:ea typeface="+mn-ea"/>
                          <a:cs typeface="+mn-cs"/>
                        </a:rPr>
                        <a:t>in</a:t>
                      </a:r>
                      <a:r>
                        <a:rPr lang="en-US" sz="1200" b="0" i="0" dirty="0">
                          <a:solidFill>
                            <a:schemeClr val="dk1"/>
                          </a:solidFill>
                          <a:effectLst/>
                          <a:latin typeface="+mn-lt"/>
                          <a:ea typeface="+mn-ea"/>
                          <a:cs typeface="+mn-cs"/>
                        </a:rPr>
                        <a:t>  in </a:t>
                      </a:r>
                      <a:r>
                        <a:rPr lang="en-US" sz="1200" b="0" i="0" dirty="0" err="1">
                          <a:solidFill>
                            <a:schemeClr val="dk1"/>
                          </a:solidFill>
                          <a:effectLst/>
                          <a:latin typeface="+mn-lt"/>
                          <a:ea typeface="+mn-ea"/>
                          <a:cs typeface="+mn-cs"/>
                        </a:rPr>
                        <a:t>TamilNadu</a:t>
                      </a:r>
                      <a:r>
                        <a:rPr sz="1200" dirty="0"/>
                        <a:t>	</a:t>
                      </a:r>
                    </a:p>
                  </a:txBody>
                  <a:tcPr/>
                </a:tc>
                <a:tc>
                  <a:txBody>
                    <a:bodyPr/>
                    <a:lstStyle/>
                    <a:p>
                      <a:r>
                        <a:rPr lang="en-US" sz="1200" b="0" i="0" dirty="0">
                          <a:solidFill>
                            <a:schemeClr val="dk1"/>
                          </a:solidFill>
                          <a:effectLst/>
                          <a:latin typeface="+mn-lt"/>
                          <a:ea typeface="+mn-ea"/>
                          <a:cs typeface="+mn-cs"/>
                        </a:rPr>
                        <a:t>Prediction of major crop yields of </a:t>
                      </a:r>
                      <a:r>
                        <a:rPr lang="en-US" sz="1200" b="0" i="0" dirty="0" err="1">
                          <a:solidFill>
                            <a:schemeClr val="dk1"/>
                          </a:solidFill>
                          <a:effectLst/>
                          <a:latin typeface="+mn-lt"/>
                          <a:ea typeface="+mn-ea"/>
                          <a:cs typeface="+mn-cs"/>
                        </a:rPr>
                        <a:t>Tamilnadu</a:t>
                      </a:r>
                      <a:r>
                        <a:rPr lang="en-US" sz="1200" b="0" i="0" dirty="0">
                          <a:solidFill>
                            <a:schemeClr val="dk1"/>
                          </a:solidFill>
                          <a:effectLst/>
                          <a:latin typeface="+mn-lt"/>
                          <a:ea typeface="+mn-ea"/>
                          <a:cs typeface="+mn-cs"/>
                        </a:rPr>
                        <a:t> using K-means and Modified KNN</a:t>
                      </a:r>
                    </a:p>
                  </a:txBody>
                  <a:tcPr/>
                </a:tc>
                <a:tc>
                  <a:txBody>
                    <a:bodyPr/>
                    <a:lstStyle/>
                    <a:p>
                      <a:pPr algn="l"/>
                      <a:r>
                        <a:rPr lang="en-US" sz="1200" dirty="0"/>
                        <a:t>They used a hybrid approach of combining K-means clustering and classification based on modified KNN</a:t>
                      </a:r>
                    </a:p>
                    <a:p>
                      <a:pPr algn="l"/>
                      <a:r>
                        <a:rPr lang="en-US" sz="1200" dirty="0"/>
                        <a:t>approach. The data was collected from</a:t>
                      </a:r>
                    </a:p>
                    <a:p>
                      <a:pPr algn="l"/>
                      <a:r>
                        <a:rPr lang="en-US" sz="1200" dirty="0" err="1"/>
                        <a:t>TamilNadu</a:t>
                      </a:r>
                      <a:r>
                        <a:rPr lang="en-US" sz="1200" dirty="0"/>
                        <a:t>, India where the majorly concentrated crops were rice, maize, Ragi, Sugarcane, and Tapioca</a:t>
                      </a:r>
                      <a:endParaRPr lang="en-IN" sz="1200" dirty="0"/>
                    </a:p>
                  </a:txBody>
                  <a:tcPr/>
                </a:tc>
                <a:tc>
                  <a:txBody>
                    <a:bodyPr/>
                    <a:lstStyle/>
                    <a:p>
                      <a:r>
                        <a:rPr lang="en-US" sz="1200" b="0" i="0" dirty="0">
                          <a:solidFill>
                            <a:schemeClr val="dk1"/>
                          </a:solidFill>
                          <a:effectLst/>
                          <a:latin typeface="+mn-lt"/>
                          <a:ea typeface="+mn-ea"/>
                          <a:cs typeface="+mn-cs"/>
                        </a:rPr>
                        <a:t>The limitations of the K-means clustering and modified KNN hybrid approach in crop analysis include sensitivity to initial cluster settings, difficulty in explaining recommendations, and potential data quality and temporal information gaps.</a:t>
                      </a:r>
                      <a:endParaRPr lang="en-IN" sz="1200" dirty="0"/>
                    </a:p>
                  </a:txBody>
                  <a:tcPr/>
                </a:tc>
                <a:extLst>
                  <a:ext uri="{0D108BD9-81ED-4DB2-BD59-A6C34878D82A}">
                    <a16:rowId xmlns:a16="http://schemas.microsoft.com/office/drawing/2014/main" val="10002"/>
                  </a:ext>
                </a:extLst>
              </a:tr>
            </a:tbl>
          </a:graphicData>
        </a:graphic>
      </p:graphicFrame>
      <p:sp>
        <p:nvSpPr>
          <p:cNvPr id="3" name="TextBox 2">
            <a:extLst>
              <a:ext uri="{FF2B5EF4-FFF2-40B4-BE49-F238E27FC236}">
                <a16:creationId xmlns:a16="http://schemas.microsoft.com/office/drawing/2014/main" id="{8A41DC64-A49C-3A54-BC6C-CB1AB50A2AA0}"/>
              </a:ext>
            </a:extLst>
          </p:cNvPr>
          <p:cNvSpPr txBox="1"/>
          <p:nvPr/>
        </p:nvSpPr>
        <p:spPr>
          <a:xfrm>
            <a:off x="646433" y="106602"/>
            <a:ext cx="8991600" cy="461665"/>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Comparison table for the existing system</a:t>
            </a:r>
            <a:endParaRPr lang="en-US" sz="24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523F-2265-3322-1611-B14FE8D63C4E}"/>
              </a:ext>
            </a:extLst>
          </p:cNvPr>
          <p:cNvSpPr>
            <a:spLocks noGrp="1"/>
          </p:cNvSpPr>
          <p:nvPr>
            <p:ph type="title"/>
          </p:nvPr>
        </p:nvSpPr>
        <p:spPr>
          <a:xfrm>
            <a:off x="838200" y="365126"/>
            <a:ext cx="10515600" cy="896454"/>
          </a:xfrm>
        </p:spPr>
        <p:txBody>
          <a:bodyPr>
            <a:normAutofit/>
          </a:bodyPr>
          <a:lstStyle/>
          <a:p>
            <a:r>
              <a:rPr lang="en-IN" sz="2600" b="1" u="sng" dirty="0">
                <a:latin typeface="Times New Roman" panose="02020603050405020304" pitchFamily="18" charset="0"/>
                <a:cs typeface="Times New Roman" panose="02020603050405020304" pitchFamily="18" charset="0"/>
              </a:rPr>
              <a:t>Implementation of Existing Solutions </a:t>
            </a:r>
          </a:p>
        </p:txBody>
      </p:sp>
      <p:sp>
        <p:nvSpPr>
          <p:cNvPr id="3" name="Content Placeholder 2">
            <a:extLst>
              <a:ext uri="{FF2B5EF4-FFF2-40B4-BE49-F238E27FC236}">
                <a16:creationId xmlns:a16="http://schemas.microsoft.com/office/drawing/2014/main" id="{75238B76-95A3-F948-07B3-4A2B07304464}"/>
              </a:ext>
            </a:extLst>
          </p:cNvPr>
          <p:cNvSpPr>
            <a:spLocks noGrp="1"/>
          </p:cNvSpPr>
          <p:nvPr>
            <p:ph idx="1"/>
          </p:nvPr>
        </p:nvSpPr>
        <p:spPr>
          <a:xfrm>
            <a:off x="838200" y="1369155"/>
            <a:ext cx="10515600" cy="5026755"/>
          </a:xfrm>
        </p:spPr>
        <p:txBody>
          <a:bodyPr>
            <a:noAutofit/>
          </a:bodyPr>
          <a:lstStyle/>
          <a:p>
            <a:pPr marL="342900" indent="-342900" algn="just">
              <a:buFont typeface="Arial" panose="020B0604020202020204" pitchFamily="34" charset="0"/>
              <a:buAutoNum type="arabicPeriod"/>
            </a:pPr>
            <a:r>
              <a:rPr lang="en-IN" sz="1600" b="1" dirty="0">
                <a:latin typeface="Times New Roman" panose="02020603050405020304" pitchFamily="18" charset="0"/>
                <a:cs typeface="Times New Roman" panose="02020603050405020304" pitchFamily="18" charset="0"/>
              </a:rPr>
              <a:t>Crop Recommendation System using Machine </a:t>
            </a:r>
            <a:r>
              <a:rPr lang="en-IN" sz="1600" b="1" dirty="0" err="1">
                <a:latin typeface="Times New Roman" panose="02020603050405020304" pitchFamily="18" charset="0"/>
                <a:cs typeface="Times New Roman" panose="02020603050405020304" pitchFamily="18" charset="0"/>
              </a:rPr>
              <a:t>Learning:</a:t>
            </a:r>
            <a:r>
              <a:rPr lang="en-IN" sz="1600" dirty="0" err="1">
                <a:latin typeface="Times New Roman" panose="02020603050405020304" pitchFamily="18" charset="0"/>
                <a:cs typeface="Times New Roman" panose="02020603050405020304" pitchFamily="18" charset="0"/>
              </a:rPr>
              <a:t>Prediction</a:t>
            </a:r>
            <a:r>
              <a:rPr lang="en-IN" sz="1600" dirty="0">
                <a:latin typeface="Times New Roman" panose="02020603050405020304" pitchFamily="18" charset="0"/>
                <a:cs typeface="Times New Roman" panose="02020603050405020304" pitchFamily="18" charset="0"/>
              </a:rPr>
              <a:t> model for datasets pertaining to agriculture which is called as CRY algorithm for crop yield using beehive clustering techniques. Their analysis was mainly in paddy, rice and sugarcane yields in India.</a:t>
            </a:r>
            <a:r>
              <a:rPr lang="en-US" sz="1600" b="0" i="0" dirty="0">
                <a:solidFill>
                  <a:schemeClr val="dk1"/>
                </a:solidFill>
                <a:effectLst/>
                <a:latin typeface="Times New Roman" panose="02020603050405020304" pitchFamily="18" charset="0"/>
                <a:cs typeface="Times New Roman" panose="02020603050405020304" pitchFamily="18" charset="0"/>
              </a:rPr>
              <a:t> The model appears to focus on paddy, rice, and sugarcane crops. Applying this model to other crops may not be straightforward, and its effectiveness for these specific crops may not generalize well to other crops.</a:t>
            </a:r>
            <a:endParaRPr lang="en-IN" sz="16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AutoNum type="arabicPeriod"/>
            </a:pPr>
            <a:r>
              <a:rPr lang="en-US" sz="1600" b="1" i="0" dirty="0">
                <a:solidFill>
                  <a:schemeClr val="dk1"/>
                </a:solidFill>
                <a:effectLst/>
                <a:latin typeface="Times New Roman" panose="02020603050405020304" pitchFamily="18" charset="0"/>
                <a:cs typeface="Times New Roman" panose="02020603050405020304" pitchFamily="18" charset="0"/>
              </a:rPr>
              <a:t>Fuzzy Logic based Crop Yield Prediction: </a:t>
            </a:r>
            <a:r>
              <a:rPr lang="en-US" sz="1600" dirty="0">
                <a:latin typeface="Times New Roman" panose="02020603050405020304" pitchFamily="18" charset="0"/>
                <a:cs typeface="Times New Roman" panose="02020603050405020304" pitchFamily="18" charset="0"/>
              </a:rPr>
              <a:t>They used fuzzy logic for crop yield prediction through statistical time series </a:t>
            </a:r>
            <a:r>
              <a:rPr lang="en-US" sz="1600" dirty="0" err="1">
                <a:latin typeface="Times New Roman" panose="02020603050405020304" pitchFamily="18" charset="0"/>
                <a:cs typeface="Times New Roman" panose="02020603050405020304" pitchFamily="18" charset="0"/>
              </a:rPr>
              <a:t>models.Their</a:t>
            </a:r>
            <a:r>
              <a:rPr lang="en-US" sz="1600" dirty="0">
                <a:latin typeface="Times New Roman" panose="02020603050405020304" pitchFamily="18" charset="0"/>
                <a:cs typeface="Times New Roman" panose="02020603050405020304" pitchFamily="18" charset="0"/>
              </a:rPr>
              <a:t> prediction was classification with levels ‘good yield’ , ‘very good yield’ </a:t>
            </a:r>
          </a:p>
          <a:p>
            <a:pPr marL="342900" indent="-342900" algn="just">
              <a:buFont typeface="Arial" panose="020B0604020202020204" pitchFamily="34" charset="0"/>
              <a:buAutoNum type="arabicPeriod"/>
            </a:pPr>
            <a:r>
              <a:rPr lang="en-US" sz="1600" b="1" i="0" dirty="0">
                <a:solidFill>
                  <a:schemeClr val="dk1"/>
                </a:solidFill>
                <a:effectLst/>
                <a:latin typeface="Times New Roman" panose="02020603050405020304" pitchFamily="18" charset="0"/>
                <a:cs typeface="Times New Roman" panose="02020603050405020304" pitchFamily="18" charset="0"/>
              </a:rPr>
              <a:t>A Deep Neural Network Approach for Crop Selection and Yield Prediction in Bangladesh</a:t>
            </a:r>
            <a:r>
              <a:rPr lang="en-US" sz="1600" b="0" i="0" dirty="0">
                <a:solidFill>
                  <a:schemeClr val="dk1"/>
                </a:solidFill>
                <a:effectLst/>
                <a:latin typeface="Times New Roman" panose="02020603050405020304" pitchFamily="18" charset="0"/>
                <a:cs typeface="Times New Roman" panose="02020603050405020304" pitchFamily="18" charset="0"/>
              </a:rPr>
              <a:t>: Th</a:t>
            </a:r>
            <a:r>
              <a:rPr lang="en-US" sz="1600" dirty="0">
                <a:solidFill>
                  <a:schemeClr val="dk1"/>
                </a:solidFill>
                <a:latin typeface="Times New Roman" panose="02020603050405020304" pitchFamily="18" charset="0"/>
                <a:cs typeface="Times New Roman" panose="02020603050405020304" pitchFamily="18" charset="0"/>
              </a:rPr>
              <a:t>ey </a:t>
            </a:r>
            <a:r>
              <a:rPr lang="en-US" sz="1600" dirty="0">
                <a:latin typeface="Times New Roman" panose="02020603050405020304" pitchFamily="18" charset="0"/>
                <a:cs typeface="Times New Roman" panose="02020603050405020304" pitchFamily="18" charset="0"/>
              </a:rPr>
              <a:t>analyzed crop prediction in the country of Bangladesh where they majorly cultivate three kinds of rice, Jute, Wheat, and Potato. Their research used a deep neural network where the data had around 46 parameters into their consideration</a:t>
            </a:r>
            <a:r>
              <a:rPr lang="en-IN" sz="16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AutoNum type="arabicPeriod"/>
            </a:pPr>
            <a:r>
              <a:rPr lang="en-US" sz="1600" b="1" i="0" dirty="0">
                <a:solidFill>
                  <a:schemeClr val="dk1"/>
                </a:solidFill>
                <a:effectLst/>
                <a:latin typeface="Times New Roman" panose="02020603050405020304" pitchFamily="18" charset="0"/>
                <a:cs typeface="Times New Roman" panose="02020603050405020304" pitchFamily="18" charset="0"/>
              </a:rPr>
              <a:t>Prediction of major crop yields of </a:t>
            </a:r>
            <a:r>
              <a:rPr lang="en-US" sz="1600" b="1" i="0" dirty="0" err="1">
                <a:solidFill>
                  <a:schemeClr val="dk1"/>
                </a:solidFill>
                <a:effectLst/>
                <a:latin typeface="Times New Roman" panose="02020603050405020304" pitchFamily="18" charset="0"/>
                <a:cs typeface="Times New Roman" panose="02020603050405020304" pitchFamily="18" charset="0"/>
              </a:rPr>
              <a:t>Tamilnadu</a:t>
            </a:r>
            <a:r>
              <a:rPr lang="en-US" sz="1600" b="1" i="0" dirty="0">
                <a:solidFill>
                  <a:schemeClr val="dk1"/>
                </a:solidFill>
                <a:effectLst/>
                <a:latin typeface="Times New Roman" panose="02020603050405020304" pitchFamily="18" charset="0"/>
                <a:cs typeface="Times New Roman" panose="02020603050405020304" pitchFamily="18" charset="0"/>
              </a:rPr>
              <a:t> using K-means and Modified KNN</a:t>
            </a:r>
            <a:r>
              <a:rPr lang="en-US" sz="1600" b="0" i="0" dirty="0">
                <a:solidFill>
                  <a:schemeClr val="dk1"/>
                </a:solidFill>
                <a:effectLst/>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They used a hybrid approach of combining K-means clustering and classification based on modified KNN approach. The data was collected </a:t>
            </a:r>
            <a:r>
              <a:rPr lang="en-US" sz="1600" dirty="0" err="1">
                <a:latin typeface="Times New Roman" panose="02020603050405020304" pitchFamily="18" charset="0"/>
                <a:cs typeface="Times New Roman" panose="02020603050405020304" pitchFamily="18" charset="0"/>
              </a:rPr>
              <a:t>fromTamilNadu</a:t>
            </a:r>
            <a:r>
              <a:rPr lang="en-US" sz="1600" dirty="0">
                <a:latin typeface="Times New Roman" panose="02020603050405020304" pitchFamily="18" charset="0"/>
                <a:cs typeface="Times New Roman" panose="02020603050405020304" pitchFamily="18" charset="0"/>
              </a:rPr>
              <a:t>, India where the majorly concentrated crops were rice, maize, Ragi, Sugarcane, and Tapioca</a:t>
            </a:r>
            <a:endParaRPr lang="en-US" sz="1600" b="0" i="0" dirty="0">
              <a:solidFill>
                <a:schemeClr val="dk1"/>
              </a:solidFill>
              <a:effectLst/>
              <a:latin typeface="Times New Roman" panose="02020603050405020304" pitchFamily="18" charset="0"/>
              <a:cs typeface="Times New Roman" panose="02020603050405020304" pitchFamily="18" charset="0"/>
            </a:endParaRPr>
          </a:p>
          <a:p>
            <a:pPr marL="0" indent="0">
              <a:buNone/>
            </a:pPr>
            <a:endParaRPr lang="en-US" sz="1600" b="0" i="0" dirty="0">
              <a:solidFill>
                <a:schemeClr val="dk1"/>
              </a:solidFill>
              <a:effectLst/>
              <a:latin typeface="+mn-lt"/>
              <a:ea typeface="+mn-ea"/>
              <a:cs typeface="+mn-cs"/>
            </a:endParaRPr>
          </a:p>
          <a:p>
            <a:pPr marL="0" indent="0">
              <a:buNone/>
            </a:pPr>
            <a:endParaRPr lang="en-IN" sz="1600" dirty="0"/>
          </a:p>
        </p:txBody>
      </p:sp>
      <p:pic>
        <p:nvPicPr>
          <p:cNvPr id="4" name="Picture 3">
            <a:extLst>
              <a:ext uri="{FF2B5EF4-FFF2-40B4-BE49-F238E27FC236}">
                <a16:creationId xmlns:a16="http://schemas.microsoft.com/office/drawing/2014/main" id="{BFFBD22A-12E3-AB2F-2B43-EF5F21A21BAE}"/>
              </a:ext>
            </a:extLst>
          </p:cNvPr>
          <p:cNvPicPr>
            <a:picLocks noChangeAspect="1"/>
          </p:cNvPicPr>
          <p:nvPr/>
        </p:nvPicPr>
        <p:blipFill>
          <a:blip r:embed="rId2"/>
          <a:stretch>
            <a:fillRect/>
          </a:stretch>
        </p:blipFill>
        <p:spPr>
          <a:xfrm>
            <a:off x="10561320" y="-12239"/>
            <a:ext cx="1584960" cy="1061282"/>
          </a:xfrm>
          <a:prstGeom prst="rect">
            <a:avLst/>
          </a:prstGeom>
        </p:spPr>
      </p:pic>
    </p:spTree>
    <p:extLst>
      <p:ext uri="{BB962C8B-B14F-4D97-AF65-F5344CB8AC3E}">
        <p14:creationId xmlns:p14="http://schemas.microsoft.com/office/powerpoint/2010/main" val="304936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98CD8-4FFB-0C85-F815-E5E630B847EA}"/>
              </a:ext>
            </a:extLst>
          </p:cNvPr>
          <p:cNvSpPr>
            <a:spLocks noGrp="1"/>
          </p:cNvSpPr>
          <p:nvPr>
            <p:ph type="title"/>
          </p:nvPr>
        </p:nvSpPr>
        <p:spPr/>
        <p:txBody>
          <a:bodyPr>
            <a:normAutofit/>
          </a:bodyPr>
          <a:lstStyle/>
          <a:p>
            <a:r>
              <a:rPr lang="en-IN" sz="2600" b="1" u="sng" dirty="0">
                <a:latin typeface="Times New Roman" panose="02020603050405020304" pitchFamily="18" charset="0"/>
                <a:cs typeface="Times New Roman" panose="02020603050405020304" pitchFamily="18" charset="0"/>
              </a:rPr>
              <a:t>Architecture</a:t>
            </a:r>
          </a:p>
        </p:txBody>
      </p:sp>
      <p:sp>
        <p:nvSpPr>
          <p:cNvPr id="7" name="Rectangle 6">
            <a:extLst>
              <a:ext uri="{FF2B5EF4-FFF2-40B4-BE49-F238E27FC236}">
                <a16:creationId xmlns:a16="http://schemas.microsoft.com/office/drawing/2014/main" id="{C1610D8C-12DE-C848-8F3F-25516FE8CF34}"/>
              </a:ext>
            </a:extLst>
          </p:cNvPr>
          <p:cNvSpPr/>
          <p:nvPr/>
        </p:nvSpPr>
        <p:spPr>
          <a:xfrm>
            <a:off x="1998314" y="1509738"/>
            <a:ext cx="8195371" cy="390698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D7D08AB7-3232-80B1-45D8-A2A0F68AD3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77027" y="1658237"/>
            <a:ext cx="7637944" cy="3541525"/>
          </a:xfrm>
          <a:prstGeom prst="rect">
            <a:avLst/>
          </a:prstGeom>
          <a:noFill/>
          <a:ln>
            <a:noFill/>
          </a:ln>
        </p:spPr>
      </p:pic>
    </p:spTree>
    <p:extLst>
      <p:ext uri="{BB962C8B-B14F-4D97-AF65-F5344CB8AC3E}">
        <p14:creationId xmlns:p14="http://schemas.microsoft.com/office/powerpoint/2010/main" val="137831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898D5-4576-AEFB-71FE-A9275FCA3DB1}"/>
              </a:ext>
            </a:extLst>
          </p:cNvPr>
          <p:cNvSpPr txBox="1">
            <a:spLocks/>
          </p:cNvSpPr>
          <p:nvPr/>
        </p:nvSpPr>
        <p:spPr>
          <a:xfrm>
            <a:off x="658688" y="392964"/>
            <a:ext cx="10515600" cy="66012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600" b="1" u="sng" dirty="0">
                <a:latin typeface="Times New Roman" panose="02020603050405020304" pitchFamily="18" charset="0"/>
                <a:cs typeface="Times New Roman" panose="02020603050405020304" pitchFamily="18" charset="0"/>
              </a:rPr>
              <a:t>Result</a:t>
            </a:r>
          </a:p>
        </p:txBody>
      </p:sp>
      <p:sp>
        <p:nvSpPr>
          <p:cNvPr id="4" name="TextBox 3">
            <a:extLst>
              <a:ext uri="{FF2B5EF4-FFF2-40B4-BE49-F238E27FC236}">
                <a16:creationId xmlns:a16="http://schemas.microsoft.com/office/drawing/2014/main" id="{53722CC1-049D-3D2B-FC0F-9F93BAD81802}"/>
              </a:ext>
            </a:extLst>
          </p:cNvPr>
          <p:cNvSpPr txBox="1"/>
          <p:nvPr/>
        </p:nvSpPr>
        <p:spPr>
          <a:xfrm>
            <a:off x="1765169" y="1053093"/>
            <a:ext cx="9409119" cy="2800767"/>
          </a:xfrm>
          <a:prstGeom prst="rect">
            <a:avLst/>
          </a:prstGeom>
          <a:noFill/>
        </p:spPr>
        <p:txBody>
          <a:bodyPr wrap="square">
            <a:spAutoFit/>
          </a:bodyPr>
          <a:lstStyle/>
          <a:p>
            <a:pPr algn="just"/>
            <a:r>
              <a:rPr lang="en-GB" sz="1600" b="1" dirty="0">
                <a:effectLst/>
                <a:latin typeface="Times New Roman" panose="02020603050405020304" pitchFamily="18" charset="0"/>
                <a:cs typeface="Times New Roman" panose="02020603050405020304" pitchFamily="18" charset="0"/>
              </a:rPr>
              <a:t>The core strategy of this project:</a:t>
            </a:r>
          </a:p>
          <a:p>
            <a:pPr marL="742950" lvl="1" indent="-285750"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Predict the crop based on soil nutrient content and location.</a:t>
            </a:r>
          </a:p>
          <a:p>
            <a:pPr marL="742950" lvl="1" indent="-285750"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Assist farmers in selecting the right crop and providing the appropriate amount of fertilizer for maximum yield.</a:t>
            </a:r>
          </a:p>
          <a:p>
            <a:pPr lvl="1" algn="just"/>
            <a:endParaRPr lang="en-GB" sz="1600" b="0" i="0" dirty="0">
              <a:effectLst/>
              <a:latin typeface="Times New Roman" panose="02020603050405020304" pitchFamily="18" charset="0"/>
              <a:cs typeface="Times New Roman" panose="02020603050405020304" pitchFamily="18" charset="0"/>
            </a:endParaRPr>
          </a:p>
          <a:p>
            <a:pPr algn="just"/>
            <a:r>
              <a:rPr lang="en-GB" sz="1600" b="1" i="0" dirty="0">
                <a:effectLst/>
                <a:latin typeface="Times New Roman" panose="02020603050405020304" pitchFamily="18" charset="0"/>
                <a:cs typeface="Times New Roman" panose="02020603050405020304" pitchFamily="18" charset="0"/>
              </a:rPr>
              <a:t>Benefits of the system:</a:t>
            </a:r>
          </a:p>
          <a:p>
            <a:pPr marL="742950" lvl="1" indent="-285750"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Helps newcomers choose profitable crops for their area.</a:t>
            </a:r>
          </a:p>
          <a:p>
            <a:pPr marL="742950" lvl="1" indent="-285750"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Attracts more people to agriculture with the prospect of decent profits.</a:t>
            </a:r>
          </a:p>
          <a:p>
            <a:pPr marL="742950" lvl="1" indent="-285750"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Considers climate conditions in crop growth, especially the unpredictability of seasonal monsoons.</a:t>
            </a:r>
          </a:p>
          <a:p>
            <a:pPr marL="742950" lvl="1" indent="-285750"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Live weather prediction aids users in forecasting crop water requirements.</a:t>
            </a:r>
          </a:p>
          <a:p>
            <a:pPr marL="742950" lvl="1" indent="-285750"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Helps farmers mitigate crop damage caused by rain or drought.</a:t>
            </a:r>
          </a:p>
        </p:txBody>
      </p:sp>
    </p:spTree>
    <p:extLst>
      <p:ext uri="{BB962C8B-B14F-4D97-AF65-F5344CB8AC3E}">
        <p14:creationId xmlns:p14="http://schemas.microsoft.com/office/powerpoint/2010/main" val="201035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84E393-181B-B4DC-5E45-BF994DA059BA}"/>
              </a:ext>
            </a:extLst>
          </p:cNvPr>
          <p:cNvSpPr txBox="1"/>
          <p:nvPr/>
        </p:nvSpPr>
        <p:spPr>
          <a:xfrm>
            <a:off x="577850" y="1066800"/>
            <a:ext cx="2692400" cy="492443"/>
          </a:xfrm>
          <a:prstGeom prst="rect">
            <a:avLst/>
          </a:prstGeom>
          <a:noFill/>
        </p:spPr>
        <p:txBody>
          <a:bodyPr wrap="square" rtlCol="0">
            <a:spAutoFit/>
          </a:bodyPr>
          <a:lstStyle/>
          <a:p>
            <a:r>
              <a:rPr lang="en-IN" sz="2600" b="1" u="sng" dirty="0">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8505BA40-089F-9EC5-95B6-028DC5C37B08}"/>
              </a:ext>
            </a:extLst>
          </p:cNvPr>
          <p:cNvSpPr txBox="1"/>
          <p:nvPr/>
        </p:nvSpPr>
        <p:spPr>
          <a:xfrm>
            <a:off x="1885362" y="1782395"/>
            <a:ext cx="9341962" cy="1569660"/>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Presently our farmers are not effectively using technology and analysis, so there may be a chance of wrong selection of crop for cultivation that will reduce their income. To reduce those type of loses we have developed a farmer friendly system with GUI, that will predict which would be the best suitable crop for particular land and this system will also provide information about required nutrients to add up, required seeds for cultivation, expected yield and market price. So, this makes the farmers to take right decision in selecting the crop for cultivation such that agricultural sector will be developed by innovative idea.</a:t>
            </a:r>
            <a:endParaRPr lang="en-GB" sz="1600" b="0" i="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C099E44-0BB9-68DA-7E84-FD6E3BD0358D}"/>
              </a:ext>
            </a:extLst>
          </p:cNvPr>
          <p:cNvPicPr>
            <a:picLocks noChangeAspect="1"/>
          </p:cNvPicPr>
          <p:nvPr/>
        </p:nvPicPr>
        <p:blipFill>
          <a:blip r:embed="rId2"/>
          <a:stretch>
            <a:fillRect/>
          </a:stretch>
        </p:blipFill>
        <p:spPr>
          <a:xfrm>
            <a:off x="10561320" y="0"/>
            <a:ext cx="1584960" cy="1061282"/>
          </a:xfrm>
          <a:prstGeom prst="rect">
            <a:avLst/>
          </a:prstGeom>
        </p:spPr>
      </p:pic>
    </p:spTree>
    <p:extLst>
      <p:ext uri="{BB962C8B-B14F-4D97-AF65-F5344CB8AC3E}">
        <p14:creationId xmlns:p14="http://schemas.microsoft.com/office/powerpoint/2010/main" val="358288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F666C-09F1-3A06-A713-727824D12C2D}"/>
              </a:ext>
            </a:extLst>
          </p:cNvPr>
          <p:cNvSpPr>
            <a:spLocks noGrp="1"/>
          </p:cNvSpPr>
          <p:nvPr>
            <p:ph type="title"/>
          </p:nvPr>
        </p:nvSpPr>
        <p:spPr>
          <a:xfrm>
            <a:off x="838200" y="335786"/>
            <a:ext cx="10515600" cy="1325563"/>
          </a:xfrm>
        </p:spPr>
        <p:txBody>
          <a:bodyPr>
            <a:normAutofit/>
          </a:bodyPr>
          <a:lstStyle/>
          <a:p>
            <a:r>
              <a:rPr lang="en-IN" sz="3000" b="1" u="sng" dirty="0">
                <a:latin typeface="Times New Roman" panose="02020603050405020304" pitchFamily="18" charset="0"/>
                <a:cs typeface="Times New Roman" panose="02020603050405020304" pitchFamily="18" charset="0"/>
              </a:rPr>
              <a:t>References</a:t>
            </a:r>
          </a:p>
        </p:txBody>
      </p:sp>
      <p:sp>
        <p:nvSpPr>
          <p:cNvPr id="8" name="Content Placeholder 7">
            <a:extLst>
              <a:ext uri="{FF2B5EF4-FFF2-40B4-BE49-F238E27FC236}">
                <a16:creationId xmlns:a16="http://schemas.microsoft.com/office/drawing/2014/main" id="{0C18655F-28F7-0E5A-D8C2-0F156582A690}"/>
              </a:ext>
            </a:extLst>
          </p:cNvPr>
          <p:cNvSpPr>
            <a:spLocks noGrp="1"/>
          </p:cNvSpPr>
          <p:nvPr>
            <p:ph idx="1"/>
          </p:nvPr>
        </p:nvSpPr>
        <p:spPr/>
        <p:txBody>
          <a:bodyPr>
            <a:normAutofit/>
          </a:bodyPr>
          <a:lstStyle/>
          <a:p>
            <a:pPr marL="0" indent="0">
              <a:buNone/>
            </a:pPr>
            <a:r>
              <a:rPr lang="en-IN" sz="1600" dirty="0">
                <a:latin typeface="Times New Roman" panose="02020603050405020304" pitchFamily="18" charset="0"/>
                <a:cs typeface="Times New Roman" panose="02020603050405020304" pitchFamily="18" charset="0"/>
              </a:rPr>
              <a:t>[1] “Kaglee.com.”[Online].</a:t>
            </a:r>
            <a:r>
              <a:rPr lang="en-IN" sz="1600" dirty="0" err="1">
                <a:latin typeface="Times New Roman" panose="02020603050405020304" pitchFamily="18" charset="0"/>
                <a:cs typeface="Times New Roman" panose="02020603050405020304" pitchFamily="18" charset="0"/>
              </a:rPr>
              <a:t>Available:https</a:t>
            </a:r>
            <a:r>
              <a:rPr lang="en-IN" sz="1600" dirty="0">
                <a:latin typeface="Times New Roman" panose="02020603050405020304" pitchFamily="18" charset="0"/>
                <a:cs typeface="Times New Roman" panose="02020603050405020304" pitchFamily="18" charset="0"/>
              </a:rPr>
              <a:t>://Kaglee.com/ </a:t>
            </a:r>
          </a:p>
          <a:p>
            <a:pPr marL="0" indent="0">
              <a:buNone/>
            </a:pPr>
            <a:r>
              <a:rPr lang="en-IN" sz="1600" dirty="0">
                <a:latin typeface="Times New Roman" panose="02020603050405020304" pitchFamily="18" charset="0"/>
                <a:cs typeface="Times New Roman" panose="02020603050405020304" pitchFamily="18" charset="0"/>
              </a:rPr>
              <a:t>[2] </a:t>
            </a:r>
            <a:r>
              <a:rPr lang="en-IN" sz="1600" dirty="0" err="1">
                <a:latin typeface="Times New Roman" panose="02020603050405020304" pitchFamily="18" charset="0"/>
                <a:cs typeface="Times New Roman" panose="02020603050405020304" pitchFamily="18" charset="0"/>
              </a:rPr>
              <a:t>Ananthara</a:t>
            </a:r>
            <a:r>
              <a:rPr lang="en-IN" sz="1600" dirty="0">
                <a:latin typeface="Times New Roman" panose="02020603050405020304" pitchFamily="18" charset="0"/>
                <a:cs typeface="Times New Roman" panose="02020603050405020304" pitchFamily="18" charset="0"/>
              </a:rPr>
              <a:t>, M. G., </a:t>
            </a:r>
            <a:r>
              <a:rPr lang="en-IN" sz="1600" dirty="0" err="1">
                <a:latin typeface="Times New Roman" panose="02020603050405020304" pitchFamily="18" charset="0"/>
                <a:cs typeface="Times New Roman" panose="02020603050405020304" pitchFamily="18" charset="0"/>
              </a:rPr>
              <a:t>Arunkumar</a:t>
            </a:r>
            <a:r>
              <a:rPr lang="en-IN" sz="1600" dirty="0">
                <a:latin typeface="Times New Roman" panose="02020603050405020304" pitchFamily="18" charset="0"/>
                <a:cs typeface="Times New Roman" panose="02020603050405020304" pitchFamily="18" charset="0"/>
              </a:rPr>
              <a:t>, T., &amp; </a:t>
            </a:r>
            <a:r>
              <a:rPr lang="en-IN" sz="1600" dirty="0" err="1">
                <a:latin typeface="Times New Roman" panose="02020603050405020304" pitchFamily="18" charset="0"/>
                <a:cs typeface="Times New Roman" panose="02020603050405020304" pitchFamily="18" charset="0"/>
              </a:rPr>
              <a:t>Hemavathy</a:t>
            </a:r>
            <a:r>
              <a:rPr lang="en-IN" sz="1600" dirty="0">
                <a:latin typeface="Times New Roman" panose="02020603050405020304" pitchFamily="18" charset="0"/>
                <a:cs typeface="Times New Roman" panose="02020603050405020304" pitchFamily="18" charset="0"/>
              </a:rPr>
              <a:t>, R. (2013, February).CRY—an improved </a:t>
            </a:r>
            <a:r>
              <a:rPr lang="en-IN" sz="1600" dirty="0" err="1">
                <a:latin typeface="Times New Roman" panose="02020603050405020304" pitchFamily="18" charset="0"/>
                <a:cs typeface="Times New Roman" panose="02020603050405020304" pitchFamily="18" charset="0"/>
              </a:rPr>
              <a:t>cropyield</a:t>
            </a:r>
            <a:r>
              <a:rPr lang="en-IN" sz="1600" dirty="0">
                <a:latin typeface="Times New Roman" panose="02020603050405020304" pitchFamily="18" charset="0"/>
                <a:cs typeface="Times New Roman" panose="02020603050405020304" pitchFamily="18" charset="0"/>
              </a:rPr>
              <a:t> prediction model using beehive clustering approach for agricultural datasets .In 2013InternationalConferenceonPatternRecogniti </a:t>
            </a:r>
            <a:r>
              <a:rPr lang="en-IN" sz="1600" dirty="0" err="1">
                <a:latin typeface="Times New Roman" panose="02020603050405020304" pitchFamily="18" charset="0"/>
                <a:cs typeface="Times New Roman" panose="02020603050405020304" pitchFamily="18" charset="0"/>
              </a:rPr>
              <a:t>on,Informatics</a:t>
            </a:r>
            <a:r>
              <a:rPr lang="en-IN" sz="1600" dirty="0">
                <a:latin typeface="Times New Roman" panose="02020603050405020304" pitchFamily="18" charset="0"/>
                <a:cs typeface="Times New Roman" panose="02020603050405020304" pitchFamily="18" charset="0"/>
              </a:rPr>
              <a:t> and Mobile Engineering(pp.473- 478).IEEE. </a:t>
            </a:r>
          </a:p>
          <a:p>
            <a:pPr marL="0" indent="0">
              <a:buNone/>
            </a:pPr>
            <a:r>
              <a:rPr lang="en-IN" sz="1600" dirty="0">
                <a:latin typeface="Times New Roman" panose="02020603050405020304" pitchFamily="18" charset="0"/>
                <a:cs typeface="Times New Roman" panose="02020603050405020304" pitchFamily="18" charset="0"/>
              </a:rPr>
              <a:t>[3] Awan, A. M., &amp; Sap, M. N. M. (2006, April). An intelligent system based on kernel methods for </a:t>
            </a:r>
            <a:r>
              <a:rPr lang="en-IN" sz="1600" dirty="0" err="1">
                <a:latin typeface="Times New Roman" panose="02020603050405020304" pitchFamily="18" charset="0"/>
                <a:cs typeface="Times New Roman" panose="02020603050405020304" pitchFamily="18" charset="0"/>
              </a:rPr>
              <a:t>cropyield</a:t>
            </a:r>
            <a:r>
              <a:rPr lang="en-IN" sz="1600" dirty="0">
                <a:latin typeface="Times New Roman" panose="02020603050405020304" pitchFamily="18" charset="0"/>
                <a:cs typeface="Times New Roman" panose="02020603050405020304" pitchFamily="18" charset="0"/>
              </a:rPr>
              <a:t> prediction. In Pacific-</a:t>
            </a:r>
            <a:r>
              <a:rPr lang="en-IN" sz="1600" dirty="0" err="1">
                <a:latin typeface="Times New Roman" panose="02020603050405020304" pitchFamily="18" charset="0"/>
                <a:cs typeface="Times New Roman" panose="02020603050405020304" pitchFamily="18" charset="0"/>
              </a:rPr>
              <a:t>AsiaConference</a:t>
            </a:r>
            <a:r>
              <a:rPr lang="en-IN" sz="1600" dirty="0">
                <a:latin typeface="Times New Roman" panose="02020603050405020304" pitchFamily="18" charset="0"/>
                <a:cs typeface="Times New Roman" panose="02020603050405020304" pitchFamily="18" charset="0"/>
              </a:rPr>
              <a:t> on Knowledge Discovery and Data Mining (pp. 841-846).</a:t>
            </a:r>
            <a:r>
              <a:rPr lang="en-IN" sz="1600" dirty="0" err="1">
                <a:latin typeface="Times New Roman" panose="02020603050405020304" pitchFamily="18" charset="0"/>
                <a:cs typeface="Times New Roman" panose="02020603050405020304" pitchFamily="18" charset="0"/>
              </a:rPr>
              <a:t>Springer,Berlin,Heidelberg</a:t>
            </a: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[4] Bang, S., Bishnoi, R., Chauhan, A. S., Dixit, A. K., &amp; Chawla, I. (2019,August). Fuzzy Logic based Crop Yield Prediction using Temperature and Rainfall parameters predicted through </a:t>
            </a:r>
            <a:r>
              <a:rPr lang="en-IN" sz="1600" dirty="0" err="1">
                <a:latin typeface="Times New Roman" panose="02020603050405020304" pitchFamily="18" charset="0"/>
                <a:cs typeface="Times New Roman" panose="02020603050405020304" pitchFamily="18" charset="0"/>
              </a:rPr>
              <a:t>ARMA,SARIMA,andARMAXmodels</a:t>
            </a:r>
            <a:r>
              <a:rPr lang="en-IN" sz="1600" dirty="0">
                <a:latin typeface="Times New Roman" panose="02020603050405020304" pitchFamily="18" charset="0"/>
                <a:cs typeface="Times New Roman" panose="02020603050405020304" pitchFamily="18" charset="0"/>
              </a:rPr>
              <a:t>. In 2019TwelfthInternationalConferenceonContemp </a:t>
            </a:r>
            <a:r>
              <a:rPr lang="en-IN" sz="1600" dirty="0" err="1">
                <a:latin typeface="Times New Roman" panose="02020603050405020304" pitchFamily="18" charset="0"/>
                <a:cs typeface="Times New Roman" panose="02020603050405020304" pitchFamily="18" charset="0"/>
              </a:rPr>
              <a:t>oraryComputing</a:t>
            </a:r>
            <a:r>
              <a:rPr lang="en-IN" sz="1600" dirty="0">
                <a:latin typeface="Times New Roman" panose="02020603050405020304" pitchFamily="18" charset="0"/>
                <a:cs typeface="Times New Roman" panose="02020603050405020304" pitchFamily="18" charset="0"/>
              </a:rPr>
              <a:t> (IC3)(pp. 1-6).IEEE.</a:t>
            </a:r>
          </a:p>
        </p:txBody>
      </p:sp>
      <p:pic>
        <p:nvPicPr>
          <p:cNvPr id="3078" name="Picture 6" descr="Cartoon cute detective investigate with brown coat and eye glass">
            <a:extLst>
              <a:ext uri="{FF2B5EF4-FFF2-40B4-BE49-F238E27FC236}">
                <a16:creationId xmlns:a16="http://schemas.microsoft.com/office/drawing/2014/main" id="{F3AA8BF0-93DF-F051-C0DA-B67EB45C3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800" y="326231"/>
            <a:ext cx="1403350" cy="140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30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CBE314-BDF8-6BB2-32CF-D3AD272D248E}"/>
              </a:ext>
            </a:extLst>
          </p:cNvPr>
          <p:cNvSpPr txBox="1"/>
          <p:nvPr/>
        </p:nvSpPr>
        <p:spPr>
          <a:xfrm>
            <a:off x="3140075" y="2082800"/>
            <a:ext cx="5911850" cy="1015663"/>
          </a:xfrm>
          <a:prstGeom prst="rect">
            <a:avLst/>
          </a:prstGeom>
          <a:noFill/>
        </p:spPr>
        <p:txBody>
          <a:bodyPr wrap="square" rtlCol="0">
            <a:spAutoFit/>
          </a:bodyPr>
          <a:lstStyle/>
          <a:p>
            <a:r>
              <a:rPr lang="en-IN" sz="6000" dirty="0">
                <a:latin typeface="Times New Roman" panose="02020603050405020304" pitchFamily="18" charset="0"/>
                <a:cs typeface="Times New Roman" panose="02020603050405020304" pitchFamily="18" charset="0"/>
              </a:rPr>
              <a:t>THANK YOU </a:t>
            </a:r>
            <a:r>
              <a:rPr lang="en-IN" sz="6000" dirty="0">
                <a:latin typeface="Times New Roman" panose="02020603050405020304" pitchFamily="18" charset="0"/>
                <a:cs typeface="Times New Roman" panose="02020603050405020304" pitchFamily="18" charset="0"/>
                <a:sym typeface="Wingdings" panose="05000000000000000000" pitchFamily="2" charset="2"/>
              </a:rPr>
              <a:t></a:t>
            </a:r>
            <a:endParaRPr lang="en-IN" sz="6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69AB70C-0563-8A22-8E82-E2B094122F34}"/>
              </a:ext>
            </a:extLst>
          </p:cNvPr>
          <p:cNvSpPr txBox="1"/>
          <p:nvPr/>
        </p:nvSpPr>
        <p:spPr>
          <a:xfrm>
            <a:off x="9591674" y="5245100"/>
            <a:ext cx="1767423" cy="830997"/>
          </a:xfrm>
          <a:prstGeom prst="rect">
            <a:avLst/>
          </a:prstGeom>
          <a:noFill/>
        </p:spPr>
        <p:txBody>
          <a:bodyPr wrap="square" rtlCol="0">
            <a:spAutoFit/>
          </a:bodyPr>
          <a:lstStyle/>
          <a:p>
            <a:r>
              <a:rPr lang="pt-BR" sz="1600" dirty="0">
                <a:latin typeface="Times New Roman" panose="02020603050405020304" pitchFamily="18" charset="0"/>
                <a:cs typeface="Times New Roman" panose="02020603050405020304" pitchFamily="18" charset="0"/>
              </a:rPr>
              <a:t>20H51A0554 20H51A0562</a:t>
            </a:r>
          </a:p>
          <a:p>
            <a:r>
              <a:rPr lang="pt-BR" sz="1600" dirty="0">
                <a:latin typeface="Times New Roman" panose="02020603050405020304" pitchFamily="18" charset="0"/>
                <a:cs typeface="Times New Roman" panose="02020603050405020304" pitchFamily="18" charset="0"/>
              </a:rPr>
              <a:t>20H51A05E3</a:t>
            </a: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F7364C8-F4C1-B32F-E710-C1235A41B113}"/>
              </a:ext>
            </a:extLst>
          </p:cNvPr>
          <p:cNvPicPr>
            <a:picLocks noChangeAspect="1"/>
          </p:cNvPicPr>
          <p:nvPr/>
        </p:nvPicPr>
        <p:blipFill>
          <a:blip r:embed="rId2"/>
          <a:stretch>
            <a:fillRect/>
          </a:stretch>
        </p:blipFill>
        <p:spPr>
          <a:xfrm>
            <a:off x="10561320" y="0"/>
            <a:ext cx="1584960" cy="1061282"/>
          </a:xfrm>
          <a:prstGeom prst="rect">
            <a:avLst/>
          </a:prstGeom>
        </p:spPr>
      </p:pic>
    </p:spTree>
    <p:extLst>
      <p:ext uri="{BB962C8B-B14F-4D97-AF65-F5344CB8AC3E}">
        <p14:creationId xmlns:p14="http://schemas.microsoft.com/office/powerpoint/2010/main" val="1644155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53DA-AE46-9585-FCD4-6BE9E3B54EC9}"/>
              </a:ext>
            </a:extLst>
          </p:cNvPr>
          <p:cNvSpPr>
            <a:spLocks noGrp="1"/>
          </p:cNvSpPr>
          <p:nvPr>
            <p:ph type="title"/>
          </p:nvPr>
        </p:nvSpPr>
        <p:spPr/>
        <p:txBody>
          <a:bodyPr>
            <a:normAutofit/>
          </a:bodyPr>
          <a:lstStyle/>
          <a:p>
            <a:r>
              <a:rPr lang="en-IN" sz="2600" b="1" u="sng"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777A10B9-7B7E-179E-4108-4B47C30CE67D}"/>
              </a:ext>
            </a:extLst>
          </p:cNvPr>
          <p:cNvSpPr>
            <a:spLocks noGrp="1"/>
          </p:cNvSpPr>
          <p:nvPr>
            <p:ph idx="1"/>
          </p:nvPr>
        </p:nvSpPr>
        <p:spPr/>
        <p:txBody>
          <a:bodyPr>
            <a:normAutofit/>
          </a:bodyPr>
          <a:lstStyle/>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Research Objective</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Problem Definition</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Scope of the Project</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Literature Review</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Implementation of Existing System</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4B4E52-3E8F-5094-0196-DA2804FAF0AB}"/>
              </a:ext>
            </a:extLst>
          </p:cNvPr>
          <p:cNvPicPr>
            <a:picLocks noChangeAspect="1"/>
          </p:cNvPicPr>
          <p:nvPr/>
        </p:nvPicPr>
        <p:blipFill>
          <a:blip r:embed="rId2"/>
          <a:stretch>
            <a:fillRect/>
          </a:stretch>
        </p:blipFill>
        <p:spPr>
          <a:xfrm>
            <a:off x="10561320" y="-12239"/>
            <a:ext cx="1584960" cy="1061282"/>
          </a:xfrm>
          <a:prstGeom prst="rect">
            <a:avLst/>
          </a:prstGeom>
        </p:spPr>
      </p:pic>
    </p:spTree>
    <p:extLst>
      <p:ext uri="{BB962C8B-B14F-4D97-AF65-F5344CB8AC3E}">
        <p14:creationId xmlns:p14="http://schemas.microsoft.com/office/powerpoint/2010/main" val="277085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A36C9-4DC3-37BD-1352-3B08BC196DB8}"/>
              </a:ext>
            </a:extLst>
          </p:cNvPr>
          <p:cNvSpPr>
            <a:spLocks noGrp="1"/>
          </p:cNvSpPr>
          <p:nvPr>
            <p:ph type="title"/>
          </p:nvPr>
        </p:nvSpPr>
        <p:spPr>
          <a:xfrm>
            <a:off x="838200" y="43399"/>
            <a:ext cx="10515600" cy="641179"/>
          </a:xfrm>
        </p:spPr>
        <p:txBody>
          <a:bodyPr>
            <a:normAutofit/>
          </a:bodyPr>
          <a:lstStyle/>
          <a:p>
            <a:r>
              <a:rPr lang="en-IN" sz="2600" b="1" u="sng"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AC34D122-B9EB-5BA9-60BF-4DB7906D9701}"/>
              </a:ext>
            </a:extLst>
          </p:cNvPr>
          <p:cNvSpPr>
            <a:spLocks noGrp="1"/>
          </p:cNvSpPr>
          <p:nvPr>
            <p:ph idx="1"/>
          </p:nvPr>
        </p:nvSpPr>
        <p:spPr>
          <a:xfrm>
            <a:off x="838200" y="684578"/>
            <a:ext cx="10515600" cy="5237797"/>
          </a:xfrm>
        </p:spPr>
        <p:txBody>
          <a:bodyPr>
            <a:noAutofit/>
          </a:bodyPr>
          <a:lstStyle/>
          <a:p>
            <a:pPr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India being an agriculture country, its economy predominantly depends on agriculture yield growth and agroindustry products.</a:t>
            </a:r>
          </a:p>
          <a:p>
            <a:pPr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Data Mining is an emerging research field in crop yield analysis.</a:t>
            </a:r>
          </a:p>
          <a:p>
            <a:pPr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Yield prediction is a very important issue in agriculture, as any farmer is interested in knowing how much yield to expect.</a:t>
            </a:r>
          </a:p>
          <a:p>
            <a:pPr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Various related attributes are </a:t>
            </a:r>
            <a:r>
              <a:rPr lang="en-GB" sz="1600" b="0" i="0" dirty="0" err="1">
                <a:effectLst/>
                <a:latin typeface="Times New Roman" panose="02020603050405020304" pitchFamily="18" charset="0"/>
                <a:cs typeface="Times New Roman" panose="02020603050405020304" pitchFamily="18" charset="0"/>
              </a:rPr>
              <a:t>analyzed</a:t>
            </a:r>
            <a:r>
              <a:rPr lang="en-GB" sz="1600" b="0" i="0" dirty="0">
                <a:effectLst/>
                <a:latin typeface="Times New Roman" panose="02020603050405020304" pitchFamily="18" charset="0"/>
                <a:cs typeface="Times New Roman" panose="02020603050405020304" pitchFamily="18" charset="0"/>
              </a:rPr>
              <a:t>, including:</a:t>
            </a:r>
          </a:p>
          <a:p>
            <a:pPr marL="742950" lvl="1" indent="-285750"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Location</a:t>
            </a:r>
          </a:p>
          <a:p>
            <a:pPr marL="742950" lvl="1" indent="-285750"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pH value (determining soil alkalinity)</a:t>
            </a:r>
          </a:p>
          <a:p>
            <a:pPr marL="742950" lvl="1" indent="-285750" algn="just">
              <a:lnSpc>
                <a:spcPct val="100000"/>
              </a:lnSpc>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Percentage of nutrients like Nitrogen (N), Phosphorous (P), and Potassium (K)</a:t>
            </a:r>
          </a:p>
          <a:p>
            <a:pPr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Location is used, along with the integration of third-party applications like APIs for weather and temperature data.</a:t>
            </a:r>
          </a:p>
          <a:p>
            <a:pPr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Factors considered for analysis include:</a:t>
            </a:r>
          </a:p>
          <a:p>
            <a:pPr marL="742950" lvl="1" indent="-285750"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Type of soil</a:t>
            </a:r>
          </a:p>
          <a:p>
            <a:pPr marL="742950" lvl="1" indent="-285750"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Nutrient value of the soil in that region</a:t>
            </a:r>
          </a:p>
          <a:p>
            <a:pPr marL="742950" lvl="1" indent="-285750"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Amount of rainfall in the region</a:t>
            </a:r>
          </a:p>
          <a:p>
            <a:pPr marL="742950" lvl="1" indent="-285750"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Soil composition</a:t>
            </a:r>
          </a:p>
          <a:p>
            <a:pPr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These data attributes are </a:t>
            </a:r>
            <a:r>
              <a:rPr lang="en-GB" sz="1600" b="0" i="0" dirty="0" err="1">
                <a:effectLst/>
                <a:latin typeface="Times New Roman" panose="02020603050405020304" pitchFamily="18" charset="0"/>
                <a:cs typeface="Times New Roman" panose="02020603050405020304" pitchFamily="18" charset="0"/>
              </a:rPr>
              <a:t>analyzed</a:t>
            </a:r>
            <a:r>
              <a:rPr lang="en-GB" sz="1600" b="0" i="0" dirty="0">
                <a:effectLst/>
                <a:latin typeface="Times New Roman" panose="02020603050405020304" pitchFamily="18" charset="0"/>
                <a:cs typeface="Times New Roman" panose="02020603050405020304" pitchFamily="18" charset="0"/>
              </a:rPr>
              <a:t>, and machine learning algorithms are used to train the data for creating a predictive model.</a:t>
            </a:r>
          </a:p>
          <a:p>
            <a:pPr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The system aims to provide precise and accurate predictions of crop yield.</a:t>
            </a:r>
          </a:p>
          <a:p>
            <a:pPr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The system also delivers recommendations to the end user about the required fertilizer ratio based on atmospheric and soil parameters.</a:t>
            </a:r>
          </a:p>
          <a:p>
            <a:pPr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These recommendations are designed to enhance crop yield and increase farmer revenue.</a:t>
            </a:r>
          </a:p>
        </p:txBody>
      </p:sp>
      <p:pic>
        <p:nvPicPr>
          <p:cNvPr id="5" name="Picture 4">
            <a:extLst>
              <a:ext uri="{FF2B5EF4-FFF2-40B4-BE49-F238E27FC236}">
                <a16:creationId xmlns:a16="http://schemas.microsoft.com/office/drawing/2014/main" id="{58801F6B-B9A8-9481-0551-1168CDD028B5}"/>
              </a:ext>
            </a:extLst>
          </p:cNvPr>
          <p:cNvPicPr>
            <a:picLocks noChangeAspect="1"/>
          </p:cNvPicPr>
          <p:nvPr/>
        </p:nvPicPr>
        <p:blipFill>
          <a:blip r:embed="rId2"/>
          <a:stretch>
            <a:fillRect/>
          </a:stretch>
        </p:blipFill>
        <p:spPr>
          <a:xfrm>
            <a:off x="10561320" y="-12239"/>
            <a:ext cx="1584960" cy="1061282"/>
          </a:xfrm>
          <a:prstGeom prst="rect">
            <a:avLst/>
          </a:prstGeom>
        </p:spPr>
      </p:pic>
    </p:spTree>
    <p:extLst>
      <p:ext uri="{BB962C8B-B14F-4D97-AF65-F5344CB8AC3E}">
        <p14:creationId xmlns:p14="http://schemas.microsoft.com/office/powerpoint/2010/main" val="721011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8A592-F8FB-CCA2-1EE9-45F5659AD3B5}"/>
              </a:ext>
            </a:extLst>
          </p:cNvPr>
          <p:cNvSpPr>
            <a:spLocks noGrp="1"/>
          </p:cNvSpPr>
          <p:nvPr>
            <p:ph type="title"/>
          </p:nvPr>
        </p:nvSpPr>
        <p:spPr>
          <a:xfrm>
            <a:off x="838200" y="200483"/>
            <a:ext cx="10515600" cy="502457"/>
          </a:xfrm>
        </p:spPr>
        <p:txBody>
          <a:bodyPr>
            <a:normAutofit/>
          </a:bodyPr>
          <a:lstStyle/>
          <a:p>
            <a:r>
              <a:rPr lang="en-IN" sz="2600" b="1"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5FD498E-99D4-1517-8712-688F24C3617C}"/>
              </a:ext>
            </a:extLst>
          </p:cNvPr>
          <p:cNvSpPr>
            <a:spLocks noGrp="1"/>
          </p:cNvSpPr>
          <p:nvPr>
            <p:ph idx="1"/>
          </p:nvPr>
        </p:nvSpPr>
        <p:spPr>
          <a:xfrm>
            <a:off x="838200" y="1049043"/>
            <a:ext cx="10515600" cy="4364914"/>
          </a:xfrm>
        </p:spPr>
        <p:txBody>
          <a:bodyPr>
            <a:noAutofit/>
          </a:bodyPr>
          <a:lstStyle/>
          <a:p>
            <a:pPr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India, a highly populated country, faces food security challenges due to varying climatic conditions.</a:t>
            </a:r>
          </a:p>
          <a:p>
            <a:pPr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Soil type and fertility play crucial roles in crop yield.</a:t>
            </a:r>
          </a:p>
          <a:p>
            <a:pPr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ICT (Information and Communication Technology) and Data Mining can assist farmers in making informed decisions regarding crop cultivation.</a:t>
            </a:r>
          </a:p>
          <a:p>
            <a:pPr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The project's goal is to maximize crop yield while minimizing resources used by </a:t>
            </a:r>
            <a:r>
              <a:rPr lang="en-GB" sz="1600" b="0" i="0" dirty="0" err="1">
                <a:effectLst/>
                <a:latin typeface="Times New Roman" panose="02020603050405020304" pitchFamily="18" charset="0"/>
                <a:cs typeface="Times New Roman" panose="02020603050405020304" pitchFamily="18" charset="0"/>
              </a:rPr>
              <a:t>analyzing</a:t>
            </a:r>
            <a:r>
              <a:rPr lang="en-GB" sz="1600" b="0" i="0" dirty="0">
                <a:effectLst/>
                <a:latin typeface="Times New Roman" panose="02020603050405020304" pitchFamily="18" charset="0"/>
                <a:cs typeface="Times New Roman" panose="02020603050405020304" pitchFamily="18" charset="0"/>
              </a:rPr>
              <a:t> data from 15 </a:t>
            </a:r>
            <a:r>
              <a:rPr lang="en-GB" sz="1600" b="0" i="0" dirty="0" err="1">
                <a:effectLst/>
                <a:latin typeface="Times New Roman" panose="02020603050405020304" pitchFamily="18" charset="0"/>
                <a:cs typeface="Times New Roman" panose="02020603050405020304" pitchFamily="18" charset="0"/>
              </a:rPr>
              <a:t>agro</a:t>
            </a:r>
            <a:r>
              <a:rPr lang="en-GB" sz="1600" b="0" i="0" dirty="0">
                <a:effectLst/>
                <a:latin typeface="Times New Roman" panose="02020603050405020304" pitchFamily="18" charset="0"/>
                <a:cs typeface="Times New Roman" panose="02020603050405020304" pitchFamily="18" charset="0"/>
              </a:rPr>
              <a:t>-climatic regions in India.</a:t>
            </a:r>
          </a:p>
          <a:p>
            <a:pPr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Early detection and management of issues can lead to improved crop yield.</a:t>
            </a:r>
          </a:p>
          <a:p>
            <a:pPr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Precision agriculture focuses on enhancing crop quantity, profitability, and sustainability.</a:t>
            </a:r>
          </a:p>
          <a:p>
            <a:pPr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Understanding weather conditions is vital for successful crop growth.</a:t>
            </a:r>
          </a:p>
          <a:p>
            <a:pPr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Fertilizer usage is a significant factor in crop yield.</a:t>
            </a:r>
          </a:p>
          <a:p>
            <a:pPr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Machine learning algorithms can predict the most efficient crop yield output, particularly as weather conditions can change dramatically.</a:t>
            </a:r>
          </a:p>
          <a:p>
            <a:pPr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By understanding crop and yield patterns, technology empowers farmers to make informed decisions for their specific cropping situations, ultimately contributing to the improvement of the Indian economy.</a:t>
            </a:r>
          </a:p>
          <a:p>
            <a:pPr marL="0" indent="0" algn="just">
              <a:buNone/>
            </a:pPr>
            <a:endParaRPr lang="en-IN" sz="16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993A80E-09A6-5F53-3344-EBA895DC2D4C}"/>
              </a:ext>
            </a:extLst>
          </p:cNvPr>
          <p:cNvPicPr>
            <a:picLocks noChangeAspect="1"/>
          </p:cNvPicPr>
          <p:nvPr/>
        </p:nvPicPr>
        <p:blipFill>
          <a:blip r:embed="rId2"/>
          <a:stretch>
            <a:fillRect/>
          </a:stretch>
        </p:blipFill>
        <p:spPr>
          <a:xfrm>
            <a:off x="10561320" y="-12239"/>
            <a:ext cx="1584960" cy="1061282"/>
          </a:xfrm>
          <a:prstGeom prst="rect">
            <a:avLst/>
          </a:prstGeom>
        </p:spPr>
      </p:pic>
    </p:spTree>
    <p:extLst>
      <p:ext uri="{BB962C8B-B14F-4D97-AF65-F5344CB8AC3E}">
        <p14:creationId xmlns:p14="http://schemas.microsoft.com/office/powerpoint/2010/main" val="371525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A082F-6019-F556-AAC3-734E20D28A1E}"/>
              </a:ext>
            </a:extLst>
          </p:cNvPr>
          <p:cNvSpPr>
            <a:spLocks noGrp="1"/>
          </p:cNvSpPr>
          <p:nvPr>
            <p:ph type="title"/>
          </p:nvPr>
        </p:nvSpPr>
        <p:spPr>
          <a:xfrm>
            <a:off x="838200" y="356958"/>
            <a:ext cx="10515600" cy="771398"/>
          </a:xfrm>
        </p:spPr>
        <p:txBody>
          <a:bodyPr>
            <a:normAutofit/>
          </a:bodyPr>
          <a:lstStyle/>
          <a:p>
            <a:r>
              <a:rPr lang="en-IN" sz="2600" b="1" u="sng" dirty="0">
                <a:latin typeface="Times New Roman" panose="02020603050405020304" pitchFamily="18" charset="0"/>
                <a:cs typeface="Times New Roman" panose="02020603050405020304" pitchFamily="18" charset="0"/>
              </a:rPr>
              <a:t>Research Objective</a:t>
            </a:r>
          </a:p>
        </p:txBody>
      </p:sp>
      <p:sp>
        <p:nvSpPr>
          <p:cNvPr id="7" name="Content Placeholder 6">
            <a:extLst>
              <a:ext uri="{FF2B5EF4-FFF2-40B4-BE49-F238E27FC236}">
                <a16:creationId xmlns:a16="http://schemas.microsoft.com/office/drawing/2014/main" id="{DB286390-EF57-D7E3-1DF5-E616339DBA3A}"/>
              </a:ext>
            </a:extLst>
          </p:cNvPr>
          <p:cNvSpPr>
            <a:spLocks noGrp="1"/>
          </p:cNvSpPr>
          <p:nvPr>
            <p:ph idx="1"/>
          </p:nvPr>
        </p:nvSpPr>
        <p:spPr>
          <a:xfrm>
            <a:off x="838200" y="1497553"/>
            <a:ext cx="10515600" cy="4351338"/>
          </a:xfrm>
        </p:spPr>
        <p:txBody>
          <a:bodyPr>
            <a:normAutofit lnSpcReduction="10000"/>
          </a:bodyPr>
          <a:lstStyle/>
          <a:p>
            <a:pPr marL="0" indent="0" algn="just">
              <a:lnSpc>
                <a:spcPct val="100000"/>
              </a:lnSpc>
              <a:buNone/>
            </a:pPr>
            <a:r>
              <a:rPr lang="en-GB" sz="1600" b="1" i="0" dirty="0">
                <a:effectLst/>
                <a:latin typeface="Times New Roman" panose="02020603050405020304" pitchFamily="18" charset="0"/>
                <a:cs typeface="Times New Roman" panose="02020603050405020304" pitchFamily="18" charset="0"/>
              </a:rPr>
              <a:t>1. Crop Yield Prediction</a:t>
            </a:r>
            <a:r>
              <a:rPr lang="en-GB" sz="1600" dirty="0">
                <a:latin typeface="Times New Roman" panose="02020603050405020304" pitchFamily="18" charset="0"/>
                <a:cs typeface="Times New Roman" panose="02020603050405020304" pitchFamily="18" charset="0"/>
              </a:rPr>
              <a:t> : </a:t>
            </a:r>
          </a:p>
          <a:p>
            <a:pPr marL="0" indent="0" algn="just">
              <a:lnSpc>
                <a:spcPct val="100000"/>
              </a:lnSpc>
              <a:buNone/>
            </a:pPr>
            <a:r>
              <a:rPr lang="en-GB" sz="1600" b="0" i="0" dirty="0">
                <a:effectLst/>
                <a:latin typeface="Times New Roman" panose="02020603050405020304" pitchFamily="18" charset="0"/>
                <a:cs typeface="Times New Roman" panose="02020603050405020304" pitchFamily="18" charset="0"/>
              </a:rPr>
              <a:t>To Develop and implement machine learning models to accurately predict crop yields for various crop types in specific geographic regions.</a:t>
            </a:r>
            <a:endParaRPr lang="en-GB" sz="1600" dirty="0">
              <a:latin typeface="Times New Roman" panose="02020603050405020304" pitchFamily="18" charset="0"/>
              <a:cs typeface="Times New Roman" panose="02020603050405020304" pitchFamily="18" charset="0"/>
            </a:endParaRPr>
          </a:p>
          <a:p>
            <a:pPr marL="0" indent="0" algn="just">
              <a:lnSpc>
                <a:spcPct val="100000"/>
              </a:lnSpc>
              <a:buNone/>
            </a:pPr>
            <a:r>
              <a:rPr lang="en-GB" sz="1600" b="1" i="0" dirty="0">
                <a:effectLst/>
                <a:latin typeface="Times New Roman" panose="02020603050405020304" pitchFamily="18" charset="0"/>
                <a:cs typeface="Times New Roman" panose="02020603050405020304" pitchFamily="18" charset="0"/>
              </a:rPr>
              <a:t>2. Fertilizer Recommendation</a:t>
            </a:r>
            <a:r>
              <a:rPr lang="en-GB" sz="1600" dirty="0">
                <a:latin typeface="Times New Roman" panose="02020603050405020304" pitchFamily="18" charset="0"/>
                <a:cs typeface="Times New Roman" panose="02020603050405020304" pitchFamily="18" charset="0"/>
              </a:rPr>
              <a:t> :</a:t>
            </a:r>
            <a:endParaRPr lang="en-GB" sz="1600" b="0" i="0" dirty="0">
              <a:effectLst/>
              <a:latin typeface="Times New Roman" panose="02020603050405020304" pitchFamily="18" charset="0"/>
              <a:cs typeface="Times New Roman" panose="02020603050405020304" pitchFamily="18" charset="0"/>
            </a:endParaRPr>
          </a:p>
          <a:p>
            <a:pPr marL="0" indent="0" algn="just">
              <a:lnSpc>
                <a:spcPct val="100000"/>
              </a:lnSpc>
              <a:buNone/>
            </a:pPr>
            <a:r>
              <a:rPr lang="en-GB" sz="1600" b="0" i="0" dirty="0">
                <a:effectLst/>
                <a:latin typeface="Times New Roman" panose="02020603050405020304" pitchFamily="18" charset="0"/>
                <a:cs typeface="Times New Roman" panose="02020603050405020304" pitchFamily="18" charset="0"/>
              </a:rPr>
              <a:t>To Develop machine learning algorithms and recommendation systems that determine the optimal type and quantity of fertilizers for specific crops and soil conditions.</a:t>
            </a:r>
          </a:p>
          <a:p>
            <a:pPr marL="0" indent="0" algn="just">
              <a:lnSpc>
                <a:spcPct val="100000"/>
              </a:lnSpc>
              <a:buNone/>
            </a:pPr>
            <a:r>
              <a:rPr lang="en-GB" sz="1600" b="1" i="0" dirty="0">
                <a:effectLst/>
                <a:latin typeface="Times New Roman" panose="02020603050405020304" pitchFamily="18" charset="0"/>
                <a:cs typeface="Times New Roman" panose="02020603050405020304" pitchFamily="18" charset="0"/>
              </a:rPr>
              <a:t>3. Data Integration and Analysis</a:t>
            </a:r>
            <a:r>
              <a:rPr lang="en-GB" sz="1600" b="0" i="0" dirty="0">
                <a:effectLst/>
                <a:latin typeface="Times New Roman" panose="02020603050405020304" pitchFamily="18" charset="0"/>
                <a:cs typeface="Times New Roman" panose="02020603050405020304" pitchFamily="18" charset="0"/>
              </a:rPr>
              <a:t>:</a:t>
            </a:r>
          </a:p>
          <a:p>
            <a:pPr marL="0" indent="0" algn="just">
              <a:lnSpc>
                <a:spcPct val="100000"/>
              </a:lnSpc>
              <a:buNone/>
            </a:pPr>
            <a:r>
              <a:rPr lang="en-GB" sz="1600" b="0" i="0" dirty="0">
                <a:effectLst/>
                <a:latin typeface="Times New Roman" panose="02020603050405020304" pitchFamily="18" charset="0"/>
                <a:cs typeface="Times New Roman" panose="02020603050405020304" pitchFamily="18" charset="0"/>
              </a:rPr>
              <a:t>Explore methods for integrating and </a:t>
            </a:r>
            <a:r>
              <a:rPr lang="en-GB" sz="1600" b="0" i="0" dirty="0" err="1">
                <a:effectLst/>
                <a:latin typeface="Times New Roman" panose="02020603050405020304" pitchFamily="18" charset="0"/>
                <a:cs typeface="Times New Roman" panose="02020603050405020304" pitchFamily="18" charset="0"/>
              </a:rPr>
              <a:t>analyzing</a:t>
            </a:r>
            <a:r>
              <a:rPr lang="en-GB" sz="1600" b="0" i="0" dirty="0">
                <a:effectLst/>
                <a:latin typeface="Times New Roman" panose="02020603050405020304" pitchFamily="18" charset="0"/>
                <a:cs typeface="Times New Roman" panose="02020603050405020304" pitchFamily="18" charset="0"/>
              </a:rPr>
              <a:t> a wide range of data sources, including historical data, soil nutrient profiles, weather data.</a:t>
            </a:r>
          </a:p>
          <a:p>
            <a:pPr marL="0" indent="0" algn="just">
              <a:lnSpc>
                <a:spcPct val="100000"/>
              </a:lnSpc>
              <a:buNone/>
            </a:pPr>
            <a:r>
              <a:rPr lang="en-GB" sz="1600" b="1" i="0" dirty="0">
                <a:effectLst/>
                <a:latin typeface="Times New Roman" panose="02020603050405020304" pitchFamily="18" charset="0"/>
                <a:cs typeface="Times New Roman" panose="02020603050405020304" pitchFamily="18" charset="0"/>
              </a:rPr>
              <a:t>4. Farmers' Decision Support</a:t>
            </a:r>
            <a:r>
              <a:rPr lang="en-GB" sz="1600" b="0" i="0" dirty="0">
                <a:effectLst/>
                <a:latin typeface="Times New Roman" panose="02020603050405020304" pitchFamily="18" charset="0"/>
                <a:cs typeface="Times New Roman" panose="02020603050405020304" pitchFamily="18" charset="0"/>
              </a:rPr>
              <a:t>:</a:t>
            </a:r>
          </a:p>
          <a:p>
            <a:pPr marL="0" indent="0" algn="just">
              <a:lnSpc>
                <a:spcPct val="100000"/>
              </a:lnSpc>
              <a:buNone/>
            </a:pPr>
            <a:r>
              <a:rPr lang="en-GB" sz="1600" b="0" i="0" dirty="0">
                <a:effectLst/>
                <a:latin typeface="Times New Roman" panose="02020603050405020304" pitchFamily="18" charset="0"/>
                <a:cs typeface="Times New Roman" panose="02020603050405020304" pitchFamily="18" charset="0"/>
              </a:rPr>
              <a:t>Design user-friendly interfaces and decision support systems that enable farmers to access and interpret the recommendations provided by machine learning models.</a:t>
            </a:r>
          </a:p>
          <a:p>
            <a:pPr marL="0" indent="0" algn="just">
              <a:lnSpc>
                <a:spcPct val="100000"/>
              </a:lnSpc>
              <a:buNone/>
            </a:pPr>
            <a:r>
              <a:rPr lang="en-GB" sz="1600" b="1" i="0" dirty="0">
                <a:effectLst/>
                <a:latin typeface="Times New Roman" panose="02020603050405020304" pitchFamily="18" charset="0"/>
                <a:cs typeface="Times New Roman" panose="02020603050405020304" pitchFamily="18" charset="0"/>
              </a:rPr>
              <a:t>5. Challenges and Future Directions</a:t>
            </a:r>
            <a:r>
              <a:rPr lang="en-GB" sz="1600" b="0" i="0" dirty="0">
                <a:effectLst/>
                <a:latin typeface="Times New Roman" panose="02020603050405020304" pitchFamily="18" charset="0"/>
                <a:cs typeface="Times New Roman" panose="02020603050405020304" pitchFamily="18" charset="0"/>
              </a:rPr>
              <a:t>:</a:t>
            </a:r>
          </a:p>
          <a:p>
            <a:pPr marL="0" indent="0" algn="just">
              <a:lnSpc>
                <a:spcPct val="100000"/>
              </a:lnSpc>
              <a:buNone/>
            </a:pPr>
            <a:r>
              <a:rPr lang="en-GB" sz="1600" b="0" i="0" dirty="0">
                <a:effectLst/>
                <a:latin typeface="Times New Roman" panose="02020603050405020304" pitchFamily="18" charset="0"/>
                <a:cs typeface="Times New Roman" panose="02020603050405020304" pitchFamily="18" charset="0"/>
              </a:rPr>
              <a:t>Identify and address challenges related to data quality, data availability, and local variability in soil and climate conditions.</a:t>
            </a:r>
            <a:endParaRPr lang="en-GB"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18130F1-1A1E-C93D-B2DA-B837B6BEBF31}"/>
              </a:ext>
            </a:extLst>
          </p:cNvPr>
          <p:cNvPicPr>
            <a:picLocks noChangeAspect="1"/>
          </p:cNvPicPr>
          <p:nvPr/>
        </p:nvPicPr>
        <p:blipFill>
          <a:blip r:embed="rId2"/>
          <a:stretch>
            <a:fillRect/>
          </a:stretch>
        </p:blipFill>
        <p:spPr>
          <a:xfrm>
            <a:off x="10561320" y="-12239"/>
            <a:ext cx="1584960" cy="1061282"/>
          </a:xfrm>
          <a:prstGeom prst="rect">
            <a:avLst/>
          </a:prstGeom>
        </p:spPr>
      </p:pic>
    </p:spTree>
    <p:extLst>
      <p:ext uri="{BB962C8B-B14F-4D97-AF65-F5344CB8AC3E}">
        <p14:creationId xmlns:p14="http://schemas.microsoft.com/office/powerpoint/2010/main" val="238839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61AA6-963F-9EB4-62CF-85C1BE026E47}"/>
              </a:ext>
            </a:extLst>
          </p:cNvPr>
          <p:cNvSpPr>
            <a:spLocks noGrp="1"/>
          </p:cNvSpPr>
          <p:nvPr>
            <p:ph type="title"/>
          </p:nvPr>
        </p:nvSpPr>
        <p:spPr>
          <a:xfrm>
            <a:off x="838200" y="288758"/>
            <a:ext cx="10515600" cy="891791"/>
          </a:xfrm>
        </p:spPr>
        <p:txBody>
          <a:bodyPr>
            <a:normAutofit/>
          </a:bodyPr>
          <a:lstStyle/>
          <a:p>
            <a:r>
              <a:rPr lang="en-IN" sz="2600" b="1" u="sng" dirty="0">
                <a:latin typeface="Times New Roman" panose="02020603050405020304" pitchFamily="18" charset="0"/>
                <a:cs typeface="Times New Roman" panose="02020603050405020304" pitchFamily="18" charset="0"/>
              </a:rPr>
              <a:t>Problem </a:t>
            </a:r>
            <a:r>
              <a:rPr lang="en-IN" sz="2600" b="1" u="sng" dirty="0" err="1">
                <a:latin typeface="Times New Roman" panose="02020603050405020304" pitchFamily="18" charset="0"/>
                <a:cs typeface="Times New Roman" panose="02020603050405020304" pitchFamily="18" charset="0"/>
              </a:rPr>
              <a:t>Defination</a:t>
            </a:r>
            <a:endParaRPr lang="en-IN" sz="2600" dirty="0"/>
          </a:p>
        </p:txBody>
      </p:sp>
      <p:sp>
        <p:nvSpPr>
          <p:cNvPr id="3" name="TextBox 2">
            <a:extLst>
              <a:ext uri="{FF2B5EF4-FFF2-40B4-BE49-F238E27FC236}">
                <a16:creationId xmlns:a16="http://schemas.microsoft.com/office/drawing/2014/main" id="{F966BCF1-4CBC-828F-6628-BE6442A71997}"/>
              </a:ext>
            </a:extLst>
          </p:cNvPr>
          <p:cNvSpPr txBox="1"/>
          <p:nvPr/>
        </p:nvSpPr>
        <p:spPr>
          <a:xfrm>
            <a:off x="838200" y="1481546"/>
            <a:ext cx="10515600" cy="3293209"/>
          </a:xfrm>
          <a:prstGeom prst="rect">
            <a:avLst/>
          </a:prstGeom>
          <a:noFill/>
        </p:spPr>
        <p:txBody>
          <a:bodyPr wrap="square" rtlCol="0">
            <a:spAutoFit/>
          </a:bodyPr>
          <a:lstStyle/>
          <a:p>
            <a:pPr algn="just"/>
            <a:r>
              <a:rPr lang="en-GB" sz="1600" b="0" i="0" dirty="0">
                <a:effectLst/>
                <a:latin typeface="Times New Roman" panose="02020603050405020304" pitchFamily="18" charset="0"/>
                <a:cs typeface="Times New Roman" panose="02020603050405020304" pitchFamily="18" charset="0"/>
              </a:rPr>
              <a:t>The problem addressed in the "Crop Yield Prediction and Fertilizer Recommendation Using Machine Learning" project is the need to improve agricultural productivity and sustainability in the face of increasing challenges. Crop yield variation, suboptimal fertilizer usage, and environmental concerns have prompted the development of a </a:t>
            </a:r>
            <a:r>
              <a:rPr lang="en-GB" sz="1600" b="0" i="0" dirty="0" err="1">
                <a:effectLst/>
                <a:latin typeface="Times New Roman" panose="02020603050405020304" pitchFamily="18" charset="0"/>
                <a:cs typeface="Times New Roman" panose="02020603050405020304" pitchFamily="18" charset="0"/>
              </a:rPr>
              <a:t>data-driven</a:t>
            </a:r>
            <a:r>
              <a:rPr lang="en-GB" sz="1600" b="0" i="0" dirty="0">
                <a:effectLst/>
                <a:latin typeface="Times New Roman" panose="02020603050405020304" pitchFamily="18" charset="0"/>
                <a:cs typeface="Times New Roman" panose="02020603050405020304" pitchFamily="18" charset="0"/>
              </a:rPr>
              <a:t> solution to assist farmers in making informed decisions regarding crop cultivation and fertilizer application.</a:t>
            </a:r>
          </a:p>
          <a:p>
            <a:pPr algn="just"/>
            <a:endParaRPr lang="en-GB" sz="1600" b="0" i="0" dirty="0">
              <a:effectLst/>
              <a:latin typeface="Times New Roman" panose="02020603050405020304" pitchFamily="18" charset="0"/>
              <a:cs typeface="Times New Roman" panose="02020603050405020304" pitchFamily="18" charset="0"/>
            </a:endParaRPr>
          </a:p>
          <a:p>
            <a:pPr algn="just"/>
            <a:r>
              <a:rPr lang="en-GB" sz="1600" b="1" i="0" dirty="0">
                <a:effectLst/>
                <a:latin typeface="Times New Roman" panose="02020603050405020304" pitchFamily="18" charset="0"/>
                <a:cs typeface="Times New Roman" panose="02020603050405020304" pitchFamily="18" charset="0"/>
              </a:rPr>
              <a:t>Key Aspects of the Problem:</a:t>
            </a:r>
          </a:p>
          <a:p>
            <a:pPr algn="just"/>
            <a:endParaRPr lang="en-GB" sz="1600"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GB" sz="1600" b="1" i="0" dirty="0">
                <a:effectLst/>
                <a:latin typeface="Times New Roman" panose="02020603050405020304" pitchFamily="18" charset="0"/>
                <a:cs typeface="Times New Roman" panose="02020603050405020304" pitchFamily="18" charset="0"/>
              </a:rPr>
              <a:t>Crop Yield Variability:</a:t>
            </a:r>
            <a:r>
              <a:rPr lang="en-GB" sz="1600" b="0" i="0" dirty="0">
                <a:effectLst/>
                <a:latin typeface="Times New Roman" panose="02020603050405020304" pitchFamily="18" charset="0"/>
                <a:cs typeface="Times New Roman" panose="02020603050405020304" pitchFamily="18" charset="0"/>
              </a:rPr>
              <a:t> Farmers face unpredictable fluctuations in crop yield due to complex interactions of environmental</a:t>
            </a:r>
          </a:p>
          <a:p>
            <a:pPr algn="just"/>
            <a:r>
              <a:rPr lang="en-GB" sz="1600" b="0" i="0" dirty="0">
                <a:effectLst/>
                <a:latin typeface="Times New Roman" panose="02020603050405020304" pitchFamily="18" charset="0"/>
                <a:cs typeface="Times New Roman" panose="02020603050405020304" pitchFamily="18" charset="0"/>
              </a:rPr>
              <a:t>factors, soil conditions, and crop-specific requirements.</a:t>
            </a:r>
          </a:p>
          <a:p>
            <a:pPr algn="just">
              <a:buFont typeface="+mj-lt"/>
              <a:buAutoNum type="arabicPeriod"/>
            </a:pPr>
            <a:r>
              <a:rPr lang="en-GB" sz="1600" b="1" i="0" dirty="0">
                <a:effectLst/>
                <a:latin typeface="Times New Roman" panose="02020603050405020304" pitchFamily="18" charset="0"/>
                <a:cs typeface="Times New Roman" panose="02020603050405020304" pitchFamily="18" charset="0"/>
              </a:rPr>
              <a:t>Fertilizer Inefficiency:</a:t>
            </a:r>
            <a:r>
              <a:rPr lang="en-GB" sz="1600" b="0" i="0" dirty="0">
                <a:effectLst/>
                <a:latin typeface="Times New Roman" panose="02020603050405020304" pitchFamily="18" charset="0"/>
                <a:cs typeface="Times New Roman" panose="02020603050405020304" pitchFamily="18" charset="0"/>
              </a:rPr>
              <a:t> Inefficient or imprecise use of fertilizers can result in increased production costs, environmental pollution, and nutrient imbalances in soil</a:t>
            </a:r>
            <a:r>
              <a:rPr lang="en-GB" sz="1600" dirty="0">
                <a:latin typeface="Times New Roman" panose="02020603050405020304" pitchFamily="18" charset="0"/>
                <a:cs typeface="Times New Roman" panose="02020603050405020304" pitchFamily="18" charset="0"/>
              </a:rPr>
              <a:t>.</a:t>
            </a:r>
          </a:p>
          <a:p>
            <a:pPr algn="just">
              <a:buFont typeface="+mj-lt"/>
              <a:buAutoNum type="arabicPeriod"/>
            </a:pPr>
            <a:r>
              <a:rPr lang="en-GB" sz="1600" b="1" i="0" dirty="0">
                <a:effectLst/>
                <a:latin typeface="Times New Roman" panose="02020603050405020304" pitchFamily="18" charset="0"/>
                <a:cs typeface="Times New Roman" panose="02020603050405020304" pitchFamily="18" charset="0"/>
              </a:rPr>
              <a:t>User-Friendly Decision Support:</a:t>
            </a:r>
            <a:r>
              <a:rPr lang="en-GB" sz="1600" b="0" i="0" dirty="0">
                <a:effectLst/>
                <a:latin typeface="Times New Roman" panose="02020603050405020304" pitchFamily="18" charset="0"/>
                <a:cs typeface="Times New Roman" panose="02020603050405020304" pitchFamily="18" charset="0"/>
              </a:rPr>
              <a:t> Farmers often lack access to tools and information needed to make </a:t>
            </a:r>
            <a:r>
              <a:rPr lang="en-GB" sz="1600" b="0" i="0" dirty="0" err="1">
                <a:effectLst/>
                <a:latin typeface="Times New Roman" panose="02020603050405020304" pitchFamily="18" charset="0"/>
                <a:cs typeface="Times New Roman" panose="02020603050405020304" pitchFamily="18" charset="0"/>
              </a:rPr>
              <a:t>data-driven</a:t>
            </a:r>
            <a:r>
              <a:rPr lang="en-GB" sz="1600" b="0" i="0" dirty="0">
                <a:effectLst/>
                <a:latin typeface="Times New Roman" panose="02020603050405020304" pitchFamily="18" charset="0"/>
                <a:cs typeface="Times New Roman" panose="02020603050405020304" pitchFamily="18" charset="0"/>
              </a:rPr>
              <a:t> decisions. The problem is to design user-friendly interfaces and decision support systems</a:t>
            </a: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4D4A484-21A2-1672-7434-A8C270FF0D74}"/>
              </a:ext>
            </a:extLst>
          </p:cNvPr>
          <p:cNvPicPr>
            <a:picLocks noChangeAspect="1"/>
          </p:cNvPicPr>
          <p:nvPr/>
        </p:nvPicPr>
        <p:blipFill>
          <a:blip r:embed="rId2"/>
          <a:stretch>
            <a:fillRect/>
          </a:stretch>
        </p:blipFill>
        <p:spPr>
          <a:xfrm>
            <a:off x="10561320" y="-12239"/>
            <a:ext cx="1584960" cy="1061282"/>
          </a:xfrm>
          <a:prstGeom prst="rect">
            <a:avLst/>
          </a:prstGeom>
        </p:spPr>
      </p:pic>
    </p:spTree>
    <p:extLst>
      <p:ext uri="{BB962C8B-B14F-4D97-AF65-F5344CB8AC3E}">
        <p14:creationId xmlns:p14="http://schemas.microsoft.com/office/powerpoint/2010/main" val="1583493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3F5A-1F19-8D4B-96C8-01B5023B4238}"/>
              </a:ext>
            </a:extLst>
          </p:cNvPr>
          <p:cNvSpPr>
            <a:spLocks noGrp="1"/>
          </p:cNvSpPr>
          <p:nvPr>
            <p:ph type="title"/>
          </p:nvPr>
        </p:nvSpPr>
        <p:spPr>
          <a:xfrm>
            <a:off x="838200" y="120633"/>
            <a:ext cx="10515600" cy="1325563"/>
          </a:xfrm>
        </p:spPr>
        <p:txBody>
          <a:bodyPr>
            <a:normAutofit/>
          </a:bodyPr>
          <a:lstStyle/>
          <a:p>
            <a:r>
              <a:rPr lang="en-IN" sz="2600" b="1" u="sng" dirty="0">
                <a:latin typeface="Times New Roman" panose="02020603050405020304" pitchFamily="18" charset="0"/>
                <a:cs typeface="Times New Roman" panose="02020603050405020304" pitchFamily="18" charset="0"/>
              </a:rPr>
              <a:t>System requirements </a:t>
            </a:r>
            <a:endParaRPr lang="en-IN" sz="2600" dirty="0"/>
          </a:p>
        </p:txBody>
      </p:sp>
      <p:sp>
        <p:nvSpPr>
          <p:cNvPr id="3" name="TextBox 2">
            <a:extLst>
              <a:ext uri="{FF2B5EF4-FFF2-40B4-BE49-F238E27FC236}">
                <a16:creationId xmlns:a16="http://schemas.microsoft.com/office/drawing/2014/main" id="{6DC2EF4A-C32F-DFBD-982D-76D77FDF5DA9}"/>
              </a:ext>
            </a:extLst>
          </p:cNvPr>
          <p:cNvSpPr txBox="1"/>
          <p:nvPr/>
        </p:nvSpPr>
        <p:spPr>
          <a:xfrm>
            <a:off x="973077" y="1184322"/>
            <a:ext cx="10380723" cy="4031873"/>
          </a:xfrm>
          <a:prstGeom prst="rect">
            <a:avLst/>
          </a:prstGeom>
          <a:noFill/>
        </p:spPr>
        <p:txBody>
          <a:bodyPr wrap="square" rtlCol="0">
            <a:spAutoFit/>
          </a:bodyPr>
          <a:lstStyle/>
          <a:p>
            <a:pPr algn="just"/>
            <a:r>
              <a:rPr lang="en-GB" sz="1600" b="1" dirty="0">
                <a:latin typeface="Times New Roman" panose="02020603050405020304" pitchFamily="18" charset="0"/>
                <a:cs typeface="Times New Roman" panose="02020603050405020304" pitchFamily="18" charset="0"/>
              </a:rPr>
              <a:t>Operating Systems Supported</a:t>
            </a:r>
          </a:p>
          <a:p>
            <a:pPr marL="342900" indent="-342900" algn="just">
              <a:buFont typeface="+mj-lt"/>
              <a:buAutoNum type="arabicPeriod"/>
            </a:pPr>
            <a:r>
              <a:rPr lang="en-GB" sz="1600" dirty="0">
                <a:latin typeface="Times New Roman" panose="02020603050405020304" pitchFamily="18" charset="0"/>
                <a:cs typeface="Times New Roman" panose="02020603050405020304" pitchFamily="18" charset="0"/>
              </a:rPr>
              <a:t>Windows 7</a:t>
            </a:r>
          </a:p>
          <a:p>
            <a:pPr marL="342900" indent="-342900" algn="just">
              <a:buFont typeface="+mj-lt"/>
              <a:buAutoNum type="arabicPeriod"/>
            </a:pPr>
            <a:r>
              <a:rPr lang="en-GB" sz="1600" dirty="0">
                <a:latin typeface="Times New Roman" panose="02020603050405020304" pitchFamily="18" charset="0"/>
                <a:cs typeface="Times New Roman" panose="02020603050405020304" pitchFamily="18" charset="0"/>
              </a:rPr>
              <a:t>Windows XP</a:t>
            </a:r>
          </a:p>
          <a:p>
            <a:pPr marL="342900" indent="-342900" algn="just">
              <a:buFont typeface="+mj-lt"/>
              <a:buAutoNum type="arabicPeriod"/>
            </a:pPr>
            <a:r>
              <a:rPr lang="en-GB" sz="1600" dirty="0">
                <a:latin typeface="Times New Roman" panose="02020603050405020304" pitchFamily="18" charset="0"/>
                <a:cs typeface="Times New Roman" panose="02020603050405020304" pitchFamily="18" charset="0"/>
              </a:rPr>
              <a:t>Windows 8</a:t>
            </a:r>
          </a:p>
          <a:p>
            <a:pPr marL="342900" indent="-342900" algn="just">
              <a:buFont typeface="+mj-lt"/>
              <a:buAutoNum type="arabicPeriod"/>
            </a:pPr>
            <a:endParaRPr lang="en-GB" sz="1600" dirty="0">
              <a:latin typeface="Times New Roman" panose="02020603050405020304" pitchFamily="18" charset="0"/>
              <a:cs typeface="Times New Roman" panose="02020603050405020304" pitchFamily="18" charset="0"/>
            </a:endParaRPr>
          </a:p>
          <a:p>
            <a:pPr algn="just"/>
            <a:r>
              <a:rPr lang="en-GB" sz="1600" b="1" dirty="0">
                <a:latin typeface="Times New Roman" panose="02020603050405020304" pitchFamily="18" charset="0"/>
                <a:cs typeface="Times New Roman" panose="02020603050405020304" pitchFamily="18" charset="0"/>
              </a:rPr>
              <a:t>Hardware Requirements</a:t>
            </a:r>
            <a:r>
              <a:rPr lang="en-GB" sz="1600" dirty="0">
                <a:latin typeface="Times New Roman" panose="02020603050405020304" pitchFamily="18" charset="0"/>
                <a:cs typeface="Times New Roman" panose="02020603050405020304" pitchFamily="18" charset="0"/>
              </a:rPr>
              <a:t> </a:t>
            </a:r>
          </a:p>
          <a:p>
            <a:pPr marL="342900" indent="-342900" algn="jus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Processor: Pentium IV or higher</a:t>
            </a:r>
          </a:p>
          <a:p>
            <a:pPr marL="342900" indent="-342900" algn="jus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RAM: 256 MB</a:t>
            </a:r>
          </a:p>
          <a:p>
            <a:pPr marL="342900" indent="-342900" algn="jus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Space on Hard Disk: minimum 512MB</a:t>
            </a:r>
          </a:p>
          <a:p>
            <a:pPr marL="342900" indent="-342900" algn="just">
              <a:buFont typeface="+mj-lt"/>
              <a:buAutoNum type="arabicPeriod"/>
            </a:pPr>
            <a:endParaRPr lang="en-GB" sz="1600" dirty="0">
              <a:latin typeface="Times New Roman" panose="02020603050405020304" pitchFamily="18" charset="0"/>
              <a:cs typeface="Times New Roman" panose="02020603050405020304" pitchFamily="18" charset="0"/>
            </a:endParaRPr>
          </a:p>
          <a:p>
            <a:pPr algn="just"/>
            <a:r>
              <a:rPr lang="en-GB" sz="1600" b="1" dirty="0">
                <a:latin typeface="Times New Roman" panose="02020603050405020304" pitchFamily="18" charset="0"/>
                <a:cs typeface="Times New Roman" panose="02020603050405020304" pitchFamily="18" charset="0"/>
              </a:rPr>
              <a:t>Software and Libraries</a:t>
            </a:r>
          </a:p>
          <a:p>
            <a:pPr marL="342900" indent="-342900" algn="just">
              <a:buAutoNum type="arabicPeriod"/>
            </a:pPr>
            <a:r>
              <a:rPr lang="en-GB" sz="1600" dirty="0">
                <a:latin typeface="Times New Roman" panose="02020603050405020304" pitchFamily="18" charset="0"/>
                <a:cs typeface="Times New Roman" panose="02020603050405020304" pitchFamily="18" charset="0"/>
              </a:rPr>
              <a:t>Python</a:t>
            </a:r>
          </a:p>
          <a:p>
            <a:pPr marL="342900" indent="-342900" algn="just">
              <a:buAutoNum type="arabicPeriod"/>
            </a:pPr>
            <a:r>
              <a:rPr lang="en-GB" sz="1600" dirty="0">
                <a:latin typeface="Times New Roman" panose="02020603050405020304" pitchFamily="18" charset="0"/>
                <a:cs typeface="Times New Roman" panose="02020603050405020304" pitchFamily="18" charset="0"/>
              </a:rPr>
              <a:t>Django</a:t>
            </a:r>
          </a:p>
          <a:p>
            <a:pPr marL="342900" indent="-342900" algn="just">
              <a:buAutoNum type="arabicPeriod"/>
            </a:pPr>
            <a:endParaRPr lang="en-GB" sz="1600" dirty="0">
              <a:latin typeface="Times New Roman" panose="02020603050405020304" pitchFamily="18" charset="0"/>
              <a:cs typeface="Times New Roman" panose="02020603050405020304" pitchFamily="18" charset="0"/>
            </a:endParaRPr>
          </a:p>
          <a:p>
            <a:pPr algn="just"/>
            <a:r>
              <a:rPr lang="en-GB" sz="1600" b="1" dirty="0">
                <a:latin typeface="Times New Roman" panose="02020603050405020304" pitchFamily="18" charset="0"/>
                <a:cs typeface="Times New Roman" panose="02020603050405020304" pitchFamily="18" charset="0"/>
              </a:rPr>
              <a:t>Debugger &amp; Emulator</a:t>
            </a:r>
          </a:p>
          <a:p>
            <a:pPr algn="just"/>
            <a:r>
              <a:rPr lang="en-GB" sz="1600" dirty="0">
                <a:latin typeface="Times New Roman" panose="02020603050405020304" pitchFamily="18" charset="0"/>
                <a:cs typeface="Times New Roman" panose="02020603050405020304" pitchFamily="18" charset="0"/>
              </a:rPr>
              <a:t>Any browser (Particularly Chrome)</a:t>
            </a: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9BD55F1-7C2C-3179-4626-02B9BBEEA624}"/>
              </a:ext>
            </a:extLst>
          </p:cNvPr>
          <p:cNvPicPr>
            <a:picLocks noChangeAspect="1"/>
          </p:cNvPicPr>
          <p:nvPr/>
        </p:nvPicPr>
        <p:blipFill>
          <a:blip r:embed="rId2"/>
          <a:stretch>
            <a:fillRect/>
          </a:stretch>
        </p:blipFill>
        <p:spPr>
          <a:xfrm>
            <a:off x="10561320" y="-12239"/>
            <a:ext cx="1584960" cy="1061282"/>
          </a:xfrm>
          <a:prstGeom prst="rect">
            <a:avLst/>
          </a:prstGeom>
        </p:spPr>
      </p:pic>
      <p:pic>
        <p:nvPicPr>
          <p:cNvPr id="3074" name="Picture 2" descr="Online document form. Digital agreement, electronic contract, Internet questionnaire. To do list, note. Voting ballot, poll flat design element.">
            <a:extLst>
              <a:ext uri="{FF2B5EF4-FFF2-40B4-BE49-F238E27FC236}">
                <a16:creationId xmlns:a16="http://schemas.microsoft.com/office/drawing/2014/main" id="{468480C4-135E-825A-BB09-ED2383C0F2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5033" y="1486496"/>
            <a:ext cx="3427523" cy="3427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96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04760-240A-DA7A-0E06-082445BEED0E}"/>
              </a:ext>
            </a:extLst>
          </p:cNvPr>
          <p:cNvSpPr>
            <a:spLocks noGrp="1"/>
          </p:cNvSpPr>
          <p:nvPr>
            <p:ph type="title"/>
          </p:nvPr>
        </p:nvSpPr>
        <p:spPr/>
        <p:txBody>
          <a:bodyPr>
            <a:normAutofit/>
          </a:bodyPr>
          <a:lstStyle/>
          <a:p>
            <a:r>
              <a:rPr lang="en-IN" sz="2600" b="1" u="sng" dirty="0">
                <a:latin typeface="Times New Roman" panose="02020603050405020304" pitchFamily="18" charset="0"/>
                <a:cs typeface="Times New Roman" panose="02020603050405020304" pitchFamily="18" charset="0"/>
              </a:rPr>
              <a:t>Scope</a:t>
            </a:r>
            <a:r>
              <a:rPr lang="en-IN" sz="3000" b="1" u="sng" dirty="0">
                <a:latin typeface="Times New Roman" panose="02020603050405020304" pitchFamily="18" charset="0"/>
                <a:cs typeface="Times New Roman" panose="02020603050405020304" pitchFamily="18" charset="0"/>
              </a:rPr>
              <a:t> of the Project</a:t>
            </a:r>
          </a:p>
        </p:txBody>
      </p:sp>
      <p:sp>
        <p:nvSpPr>
          <p:cNvPr id="3" name="Content Placeholder 2">
            <a:extLst>
              <a:ext uri="{FF2B5EF4-FFF2-40B4-BE49-F238E27FC236}">
                <a16:creationId xmlns:a16="http://schemas.microsoft.com/office/drawing/2014/main" id="{33A869BB-2F50-A1BE-7759-3E8D26FA557D}"/>
              </a:ext>
            </a:extLst>
          </p:cNvPr>
          <p:cNvSpPr>
            <a:spLocks noGrp="1"/>
          </p:cNvSpPr>
          <p:nvPr>
            <p:ph idx="1"/>
          </p:nvPr>
        </p:nvSpPr>
        <p:spPr>
          <a:xfrm>
            <a:off x="838200" y="1595803"/>
            <a:ext cx="10515600" cy="4351338"/>
          </a:xfrm>
        </p:spPr>
        <p:txBody>
          <a:bodyPr>
            <a:normAutofit/>
          </a:bodyPr>
          <a:lstStyle/>
          <a:p>
            <a:pPr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The system under consideration suggests the most appropriate crop for a specific land plot, taking into account factors like annual precipitation, temperature, humidity, and soil </a:t>
            </a:r>
            <a:r>
              <a:rPr lang="en-GB" sz="1600" b="0" i="0" dirty="0" err="1">
                <a:effectLst/>
                <a:latin typeface="Times New Roman" panose="02020603050405020304" pitchFamily="18" charset="0"/>
                <a:cs typeface="Times New Roman" panose="02020603050405020304" pitchFamily="18" charset="0"/>
              </a:rPr>
              <a:t>pH.</a:t>
            </a:r>
            <a:r>
              <a:rPr lang="en-GB" sz="1600" b="0" i="0" dirty="0">
                <a:effectLst/>
                <a:latin typeface="Times New Roman" panose="02020603050405020304" pitchFamily="18" charset="0"/>
                <a:cs typeface="Times New Roman" panose="02020603050405020304" pitchFamily="18" charset="0"/>
              </a:rPr>
              <a:t> Among these variables, the system autonomously forecasts annual rainfall by utilizing past-year data through the SVM algorithm, while the user must input the remaining parameters. Linear regression, Random forest </a:t>
            </a:r>
            <a:r>
              <a:rPr lang="en-GB" sz="1600" b="0" i="0" dirty="0" err="1">
                <a:effectLst/>
                <a:latin typeface="Times New Roman" panose="02020603050405020304" pitchFamily="18" charset="0"/>
                <a:cs typeface="Times New Roman" panose="02020603050405020304" pitchFamily="18" charset="0"/>
              </a:rPr>
              <a:t>regressor,Support</a:t>
            </a:r>
            <a:r>
              <a:rPr lang="en-GB" sz="1600" b="0" i="0" dirty="0">
                <a:effectLst/>
                <a:latin typeface="Times New Roman" panose="02020603050405020304" pitchFamily="18" charset="0"/>
                <a:cs typeface="Times New Roman" panose="02020603050405020304" pitchFamily="18" charset="0"/>
              </a:rPr>
              <a:t> vector regressor are used</a:t>
            </a:r>
          </a:p>
          <a:p>
            <a:pPr algn="just">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In the output segment, the system provides information about the recommended crop, the quantity of seeds required per acre, current market prices, and an estimated crop yield. Additionally, the system relies on user-provided NPK values in the input section to determine the necessary NPK (Nitrogen, Phosphorus, and Potassium) ratios for the suggested crop.</a:t>
            </a:r>
          </a:p>
        </p:txBody>
      </p:sp>
      <p:pic>
        <p:nvPicPr>
          <p:cNvPr id="4" name="Picture 3">
            <a:extLst>
              <a:ext uri="{FF2B5EF4-FFF2-40B4-BE49-F238E27FC236}">
                <a16:creationId xmlns:a16="http://schemas.microsoft.com/office/drawing/2014/main" id="{F1D62FC4-F4A3-D039-E6A6-1B3B8DFE1C94}"/>
              </a:ext>
            </a:extLst>
          </p:cNvPr>
          <p:cNvPicPr>
            <a:picLocks noChangeAspect="1"/>
          </p:cNvPicPr>
          <p:nvPr/>
        </p:nvPicPr>
        <p:blipFill>
          <a:blip r:embed="rId2"/>
          <a:stretch>
            <a:fillRect/>
          </a:stretch>
        </p:blipFill>
        <p:spPr>
          <a:xfrm>
            <a:off x="10561320" y="-12239"/>
            <a:ext cx="1584960" cy="1061282"/>
          </a:xfrm>
          <a:prstGeom prst="rect">
            <a:avLst/>
          </a:prstGeom>
        </p:spPr>
      </p:pic>
    </p:spTree>
    <p:extLst>
      <p:ext uri="{BB962C8B-B14F-4D97-AF65-F5344CB8AC3E}">
        <p14:creationId xmlns:p14="http://schemas.microsoft.com/office/powerpoint/2010/main" val="1660710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DB08-4F18-A83D-6B4D-DE6B62A20FA9}"/>
              </a:ext>
            </a:extLst>
          </p:cNvPr>
          <p:cNvSpPr>
            <a:spLocks noGrp="1"/>
          </p:cNvSpPr>
          <p:nvPr>
            <p:ph type="title"/>
          </p:nvPr>
        </p:nvSpPr>
        <p:spPr>
          <a:xfrm>
            <a:off x="838200" y="190922"/>
            <a:ext cx="4699000" cy="654960"/>
          </a:xfrm>
        </p:spPr>
        <p:txBody>
          <a:bodyPr>
            <a:normAutofit/>
          </a:bodyPr>
          <a:lstStyle/>
          <a:p>
            <a:r>
              <a:rPr lang="en-IN" sz="2600" b="1" u="sng"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A8290786-775D-E9A2-4D7B-2BE8A83CE6CE}"/>
              </a:ext>
            </a:extLst>
          </p:cNvPr>
          <p:cNvSpPr>
            <a:spLocks noGrp="1"/>
          </p:cNvSpPr>
          <p:nvPr>
            <p:ph idx="1"/>
          </p:nvPr>
        </p:nvSpPr>
        <p:spPr>
          <a:xfrm>
            <a:off x="838200" y="1165497"/>
            <a:ext cx="10515600" cy="4667250"/>
          </a:xfrm>
        </p:spPr>
        <p:txBody>
          <a:bodyPr>
            <a:noAutofit/>
          </a:bodyPr>
          <a:lstStyle/>
          <a:p>
            <a:pPr marL="0" indent="0" algn="just">
              <a:buNone/>
            </a:pPr>
            <a:r>
              <a:rPr lang="en-IN" sz="1600" b="1" dirty="0">
                <a:latin typeface="Times New Roman" panose="02020603050405020304" pitchFamily="18" charset="0"/>
                <a:cs typeface="Times New Roman" panose="02020603050405020304" pitchFamily="18" charset="0"/>
              </a:rPr>
              <a:t>Proposed System :</a:t>
            </a:r>
          </a:p>
          <a:p>
            <a:pPr algn="l"/>
            <a:r>
              <a:rPr lang="en-US" sz="1600" b="1" i="0" dirty="0">
                <a:effectLst/>
                <a:latin typeface="Times New Roman" panose="02020603050405020304" pitchFamily="18" charset="0"/>
                <a:cs typeface="Times New Roman" panose="02020603050405020304" pitchFamily="18" charset="0"/>
              </a:rPr>
              <a:t>Crop Yield Prediction</a:t>
            </a:r>
            <a:r>
              <a:rPr lang="en-US" sz="1600" b="0" i="0" dirty="0">
                <a:effectLst/>
                <a:latin typeface="Times New Roman" panose="02020603050405020304" pitchFamily="18" charset="0"/>
                <a:cs typeface="Times New Roman" panose="02020603050405020304" pitchFamily="18" charset="0"/>
              </a:rPr>
              <a:t>:</a:t>
            </a:r>
          </a:p>
          <a:p>
            <a:pPr algn="l">
              <a:buFont typeface="+mj-lt"/>
              <a:buAutoNum type="arabicPeriod"/>
            </a:pPr>
            <a:r>
              <a:rPr lang="en-US" sz="1600" b="1" i="0" dirty="0">
                <a:effectLst/>
                <a:latin typeface="Times New Roman" panose="02020603050405020304" pitchFamily="18" charset="0"/>
                <a:cs typeface="Times New Roman" panose="02020603050405020304" pitchFamily="18" charset="0"/>
              </a:rPr>
              <a:t>Linear Regression</a:t>
            </a:r>
            <a:r>
              <a:rPr lang="en-US" sz="1600" b="0" i="0" dirty="0">
                <a:effectLst/>
                <a:latin typeface="Times New Roman" panose="02020603050405020304" pitchFamily="18" charset="0"/>
                <a:cs typeface="Times New Roman" panose="02020603050405020304" pitchFamily="18" charset="0"/>
              </a:rPr>
              <a:t>: A simple and interpretable algorithm that can model the linear relationships between input factors and crop yield.</a:t>
            </a:r>
          </a:p>
          <a:p>
            <a:pPr algn="l">
              <a:buFont typeface="+mj-lt"/>
              <a:buAutoNum type="arabicPeriod"/>
            </a:pPr>
            <a:r>
              <a:rPr lang="en-US" sz="1600" b="1" i="0" dirty="0">
                <a:effectLst/>
                <a:latin typeface="Times New Roman" panose="02020603050405020304" pitchFamily="18" charset="0"/>
                <a:cs typeface="Times New Roman" panose="02020603050405020304" pitchFamily="18" charset="0"/>
              </a:rPr>
              <a:t>Random Forest Regressor</a:t>
            </a:r>
            <a:r>
              <a:rPr lang="en-US" sz="1600" b="0" i="0" dirty="0">
                <a:effectLst/>
                <a:latin typeface="Times New Roman" panose="02020603050405020304" pitchFamily="18" charset="0"/>
                <a:cs typeface="Times New Roman" panose="02020603050405020304" pitchFamily="18" charset="0"/>
              </a:rPr>
              <a:t>: Utilizes an ensemble of decision trees to predict crop yields, capturing non-linear relationships and handling noisy data.</a:t>
            </a:r>
          </a:p>
          <a:p>
            <a:pPr algn="l">
              <a:buFont typeface="+mj-lt"/>
              <a:buAutoNum type="arabicPeriod"/>
            </a:pPr>
            <a:r>
              <a:rPr lang="en-US" sz="1600" b="1" i="0" dirty="0">
                <a:effectLst/>
                <a:latin typeface="Times New Roman" panose="02020603050405020304" pitchFamily="18" charset="0"/>
                <a:cs typeface="Times New Roman" panose="02020603050405020304" pitchFamily="18" charset="0"/>
              </a:rPr>
              <a:t>Support Vector Regressor (SVR)</a:t>
            </a:r>
            <a:r>
              <a:rPr lang="en-US" sz="1600" b="0" i="0" dirty="0">
                <a:effectLst/>
                <a:latin typeface="Times New Roman" panose="02020603050405020304" pitchFamily="18" charset="0"/>
                <a:cs typeface="Times New Roman" panose="02020603050405020304" pitchFamily="18" charset="0"/>
              </a:rPr>
              <a:t>: Suitable for capturing non-linear patterns in crop yield data and providing accurate predictions.</a:t>
            </a:r>
          </a:p>
          <a:p>
            <a:pPr algn="l"/>
            <a:r>
              <a:rPr lang="en-US" sz="1600" b="1" i="0" dirty="0">
                <a:effectLst/>
                <a:latin typeface="Times New Roman" panose="02020603050405020304" pitchFamily="18" charset="0"/>
                <a:cs typeface="Times New Roman" panose="02020603050405020304" pitchFamily="18" charset="0"/>
              </a:rPr>
              <a:t>Fertilizer Recommendation</a:t>
            </a:r>
            <a:r>
              <a:rPr lang="en-US" sz="1600" b="0" i="0" dirty="0">
                <a:effectLst/>
                <a:latin typeface="Times New Roman" panose="02020603050405020304" pitchFamily="18" charset="0"/>
                <a:cs typeface="Times New Roman" panose="02020603050405020304" pitchFamily="18" charset="0"/>
              </a:rPr>
              <a:t>:</a:t>
            </a:r>
          </a:p>
          <a:p>
            <a:pPr algn="l">
              <a:buFont typeface="+mj-lt"/>
              <a:buAutoNum type="arabicPeriod"/>
            </a:pPr>
            <a:r>
              <a:rPr lang="en-US" sz="1600" b="1" i="0" dirty="0">
                <a:effectLst/>
                <a:latin typeface="Times New Roman" panose="02020603050405020304" pitchFamily="18" charset="0"/>
                <a:cs typeface="Times New Roman" panose="02020603050405020304" pitchFamily="18" charset="0"/>
              </a:rPr>
              <a:t>Support Vector Regressor (SVR)</a:t>
            </a:r>
            <a:r>
              <a:rPr lang="en-US" sz="1600" b="0" i="0" dirty="0">
                <a:effectLst/>
                <a:latin typeface="Times New Roman" panose="02020603050405020304" pitchFamily="18" charset="0"/>
                <a:cs typeface="Times New Roman" panose="02020603050405020304" pitchFamily="18" charset="0"/>
              </a:rPr>
              <a:t>: SVR can be employed to predict the optimal type and quantity of fertilizer to apply to specific fields or crops.</a:t>
            </a:r>
          </a:p>
          <a:p>
            <a:pPr algn="l">
              <a:buFont typeface="+mj-lt"/>
              <a:buAutoNum type="arabicPeriod"/>
            </a:pPr>
            <a:r>
              <a:rPr lang="en-US" sz="1600" b="1" i="0" dirty="0">
                <a:effectLst/>
                <a:latin typeface="Times New Roman" panose="02020603050405020304" pitchFamily="18" charset="0"/>
                <a:cs typeface="Times New Roman" panose="02020603050405020304" pitchFamily="18" charset="0"/>
              </a:rPr>
              <a:t>Random Forest Regressor</a:t>
            </a:r>
            <a:r>
              <a:rPr lang="en-US" sz="1600" b="0" i="0" dirty="0">
                <a:effectLst/>
                <a:latin typeface="Times New Roman" panose="02020603050405020304" pitchFamily="18" charset="0"/>
                <a:cs typeface="Times New Roman" panose="02020603050405020304" pitchFamily="18" charset="0"/>
              </a:rPr>
              <a:t>: Useful for determining fertilizer recommendations by considering soil properties, crop type, and other features.</a:t>
            </a:r>
          </a:p>
          <a:p>
            <a:pPr marL="0" indent="0" algn="l">
              <a:buNone/>
            </a:pPr>
            <a:endParaRPr lang="en-US" sz="1600" b="0" i="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6984DDA-C8E0-9315-D468-6BC24B6AF83D}"/>
              </a:ext>
            </a:extLst>
          </p:cNvPr>
          <p:cNvPicPr>
            <a:picLocks noChangeAspect="1"/>
          </p:cNvPicPr>
          <p:nvPr/>
        </p:nvPicPr>
        <p:blipFill>
          <a:blip r:embed="rId2"/>
          <a:stretch>
            <a:fillRect/>
          </a:stretch>
        </p:blipFill>
        <p:spPr>
          <a:xfrm>
            <a:off x="10561320" y="-12239"/>
            <a:ext cx="1584960" cy="1061282"/>
          </a:xfrm>
          <a:prstGeom prst="rect">
            <a:avLst/>
          </a:prstGeom>
        </p:spPr>
      </p:pic>
    </p:spTree>
    <p:extLst>
      <p:ext uri="{BB962C8B-B14F-4D97-AF65-F5344CB8AC3E}">
        <p14:creationId xmlns:p14="http://schemas.microsoft.com/office/powerpoint/2010/main" val="22603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TotalTime>
  <Words>2408</Words>
  <Application>Microsoft Office PowerPoint</Application>
  <PresentationFormat>Widescreen</PresentationFormat>
  <Paragraphs>174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CMR COLLEGE OF ENGINEERING  &amp; TECHNOLOGY</vt:lpstr>
      <vt:lpstr>CONTENTS</vt:lpstr>
      <vt:lpstr>Abstract</vt:lpstr>
      <vt:lpstr>Introduction</vt:lpstr>
      <vt:lpstr>Research Objective</vt:lpstr>
      <vt:lpstr>Problem Defination</vt:lpstr>
      <vt:lpstr>System requirements </vt:lpstr>
      <vt:lpstr>Scope of the Project</vt:lpstr>
      <vt:lpstr>Literature Review</vt:lpstr>
      <vt:lpstr>Literature Review</vt:lpstr>
      <vt:lpstr>PowerPoint Presentation</vt:lpstr>
      <vt:lpstr>PowerPoint Presentation</vt:lpstr>
      <vt:lpstr>Implementation of Existing Solutions </vt:lpstr>
      <vt:lpstr>Architecture</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CMR COLLEGE OF ENGINEERING  &amp; TECHNOLOGY</dc:title>
  <dc:creator>Srihari Manthena</dc:creator>
  <cp:lastModifiedBy>KATTA JEEVITHA</cp:lastModifiedBy>
  <cp:revision>8</cp:revision>
  <dcterms:created xsi:type="dcterms:W3CDTF">2023-03-29T18:47:47Z</dcterms:created>
  <dcterms:modified xsi:type="dcterms:W3CDTF">2023-11-04T05:32:50Z</dcterms:modified>
</cp:coreProperties>
</file>