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6" r:id="rId3"/>
    <p:sldId id="257" r:id="rId4"/>
  </p:sldIdLst>
  <p:sldSz cx="30600650" cy="43200638"/>
  <p:notesSz cx="6858000" cy="9144000"/>
  <p:defaultTextStyle>
    <a:defPPr>
      <a:defRPr lang="ko-KR"/>
    </a:defPPr>
    <a:lvl1pPr marL="0" algn="l" defTabSz="3542386" rtl="0" eaLnBrk="1" latinLnBrk="1" hangingPunct="1">
      <a:defRPr sz="6973" kern="1200">
        <a:solidFill>
          <a:schemeClr val="tx1"/>
        </a:solidFill>
        <a:latin typeface="+mn-lt"/>
        <a:ea typeface="+mn-ea"/>
        <a:cs typeface="+mn-cs"/>
      </a:defRPr>
    </a:lvl1pPr>
    <a:lvl2pPr marL="1771193" algn="l" defTabSz="3542386" rtl="0" eaLnBrk="1" latinLnBrk="1" hangingPunct="1">
      <a:defRPr sz="6973" kern="1200">
        <a:solidFill>
          <a:schemeClr val="tx1"/>
        </a:solidFill>
        <a:latin typeface="+mn-lt"/>
        <a:ea typeface="+mn-ea"/>
        <a:cs typeface="+mn-cs"/>
      </a:defRPr>
    </a:lvl2pPr>
    <a:lvl3pPr marL="3542386" algn="l" defTabSz="3542386" rtl="0" eaLnBrk="1" latinLnBrk="1" hangingPunct="1">
      <a:defRPr sz="6973" kern="1200">
        <a:solidFill>
          <a:schemeClr val="tx1"/>
        </a:solidFill>
        <a:latin typeface="+mn-lt"/>
        <a:ea typeface="+mn-ea"/>
        <a:cs typeface="+mn-cs"/>
      </a:defRPr>
    </a:lvl3pPr>
    <a:lvl4pPr marL="5313578" algn="l" defTabSz="3542386" rtl="0" eaLnBrk="1" latinLnBrk="1" hangingPunct="1">
      <a:defRPr sz="6973" kern="1200">
        <a:solidFill>
          <a:schemeClr val="tx1"/>
        </a:solidFill>
        <a:latin typeface="+mn-lt"/>
        <a:ea typeface="+mn-ea"/>
        <a:cs typeface="+mn-cs"/>
      </a:defRPr>
    </a:lvl4pPr>
    <a:lvl5pPr marL="7084771" algn="l" defTabSz="3542386" rtl="0" eaLnBrk="1" latinLnBrk="1" hangingPunct="1">
      <a:defRPr sz="6973" kern="1200">
        <a:solidFill>
          <a:schemeClr val="tx1"/>
        </a:solidFill>
        <a:latin typeface="+mn-lt"/>
        <a:ea typeface="+mn-ea"/>
        <a:cs typeface="+mn-cs"/>
      </a:defRPr>
    </a:lvl5pPr>
    <a:lvl6pPr marL="8855964" algn="l" defTabSz="3542386" rtl="0" eaLnBrk="1" latinLnBrk="1" hangingPunct="1">
      <a:defRPr sz="6973" kern="1200">
        <a:solidFill>
          <a:schemeClr val="tx1"/>
        </a:solidFill>
        <a:latin typeface="+mn-lt"/>
        <a:ea typeface="+mn-ea"/>
        <a:cs typeface="+mn-cs"/>
      </a:defRPr>
    </a:lvl6pPr>
    <a:lvl7pPr marL="10627157" algn="l" defTabSz="3542386" rtl="0" eaLnBrk="1" latinLnBrk="1" hangingPunct="1">
      <a:defRPr sz="6973" kern="1200">
        <a:solidFill>
          <a:schemeClr val="tx1"/>
        </a:solidFill>
        <a:latin typeface="+mn-lt"/>
        <a:ea typeface="+mn-ea"/>
        <a:cs typeface="+mn-cs"/>
      </a:defRPr>
    </a:lvl7pPr>
    <a:lvl8pPr marL="12398350" algn="l" defTabSz="3542386" rtl="0" eaLnBrk="1" latinLnBrk="1" hangingPunct="1">
      <a:defRPr sz="6973" kern="1200">
        <a:solidFill>
          <a:schemeClr val="tx1"/>
        </a:solidFill>
        <a:latin typeface="+mn-lt"/>
        <a:ea typeface="+mn-ea"/>
        <a:cs typeface="+mn-cs"/>
      </a:defRPr>
    </a:lvl8pPr>
    <a:lvl9pPr marL="14169542" algn="l" defTabSz="3542386" rtl="0" eaLnBrk="1" latinLnBrk="1" hangingPunct="1">
      <a:defRPr sz="6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33" d="100"/>
          <a:sy n="33" d="100"/>
        </p:scale>
        <p:origin x="228" y="-4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8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50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" y="-1"/>
            <a:ext cx="30597906" cy="432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6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60040" rtl="0" eaLnBrk="1" latinLnBrk="1" hangingPunct="1">
        <a:lnSpc>
          <a:spcPct val="90000"/>
        </a:lnSpc>
        <a:spcBef>
          <a:spcPct val="0"/>
        </a:spcBef>
        <a:buNone/>
        <a:defRPr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1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0600650" cy="432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3060040" rtl="0" eaLnBrk="1" latinLnBrk="1" hangingPunct="1">
        <a:lnSpc>
          <a:spcPct val="90000"/>
        </a:lnSpc>
        <a:spcBef>
          <a:spcPct val="0"/>
        </a:spcBef>
        <a:buNone/>
        <a:defRPr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1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1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1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5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012" y="2151529"/>
            <a:ext cx="17319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00" b="1" dirty="0">
                <a:latin typeface="+mn-ea"/>
              </a:rPr>
              <a:t>신속 정확 안전은 기본부터</a:t>
            </a:r>
            <a:r>
              <a:rPr lang="en-US" altLang="ko-KR" sz="9600" b="1" dirty="0">
                <a:latin typeface="+mn-ea"/>
              </a:rPr>
              <a:t>.</a:t>
            </a:r>
          </a:p>
          <a:p>
            <a:pPr algn="r"/>
            <a:r>
              <a:rPr lang="en-US" altLang="ko-KR" sz="7200" b="1" dirty="0">
                <a:latin typeface="+mn-ea"/>
              </a:rPr>
              <a:t>IN ONE </a:t>
            </a:r>
            <a:r>
              <a:rPr lang="ko-KR" altLang="en-US" sz="7200" b="1" dirty="0">
                <a:latin typeface="+mn-ea"/>
              </a:rPr>
              <a:t>파악 시스템</a:t>
            </a:r>
            <a:endParaRPr lang="en-US" altLang="ko-KR" sz="7200" b="1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77726" y="8906290"/>
            <a:ext cx="2520000" cy="756000"/>
          </a:xfrm>
          <a:prstGeom prst="roundRect">
            <a:avLst/>
          </a:prstGeom>
          <a:solidFill>
            <a:srgbClr val="2D9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latin typeface="+mn-ea"/>
              </a:rPr>
              <a:t>제작동기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43868" y="2182593"/>
            <a:ext cx="665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전자공학부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0146294" y="3272406"/>
            <a:ext cx="2088000" cy="648000"/>
          </a:xfrm>
          <a:prstGeom prst="roundRect">
            <a:avLst/>
          </a:prstGeom>
          <a:solidFill>
            <a:srgbClr val="2D9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지도교수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43868" y="3303470"/>
            <a:ext cx="665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정진균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146294" y="4362219"/>
            <a:ext cx="2088000" cy="648000"/>
          </a:xfrm>
          <a:prstGeom prst="roundRect">
            <a:avLst/>
          </a:prstGeom>
          <a:solidFill>
            <a:srgbClr val="2D9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팀      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43868" y="4393283"/>
            <a:ext cx="665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인원체크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146294" y="5484193"/>
            <a:ext cx="2088000" cy="648000"/>
          </a:xfrm>
          <a:prstGeom prst="roundRect">
            <a:avLst/>
          </a:prstGeom>
          <a:solidFill>
            <a:srgbClr val="2D9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팀      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3949" y="10029513"/>
            <a:ext cx="12243935" cy="664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+mn-ea"/>
              </a:rPr>
              <a:t>최근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저류 배수 시설 작업현장에 작업자가 있는지 모르고 수문을 개방하여 수몰되는 사고가 발생했다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+mn-ea"/>
              </a:rPr>
              <a:t>밀폐된 공간안에 원격으로 작업자들이 있었다는 것을 알려주는 시스템이 있었다면 이러한 사고를 예방할 수 있었지 않았을까</a:t>
            </a:r>
            <a:r>
              <a:rPr lang="en-US" altLang="ko-KR" sz="32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+mn-ea"/>
              </a:rPr>
              <a:t>또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미래에 이런 무고한 희생을 줄 일 수 있지 않았을까</a:t>
            </a:r>
            <a:r>
              <a:rPr lang="en-US" altLang="ko-KR" sz="32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+mn-ea"/>
              </a:rPr>
              <a:t>우리는 밀폐된 공간안의 인원현황과 특이사항을 파악하여 작업장 외부에서도 알 수 있게 해주는 시스템을 설계해보고자 했다</a:t>
            </a:r>
            <a:r>
              <a:rPr lang="en-US" altLang="ko-KR" sz="3200" dirty="0">
                <a:latin typeface="+mn-ea"/>
              </a:rPr>
              <a:t>.</a:t>
            </a:r>
            <a:endParaRPr lang="ko-KR" altLang="en-US" sz="3200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77726" y="16983585"/>
            <a:ext cx="2520000" cy="756000"/>
          </a:xfrm>
          <a:prstGeom prst="roundRect">
            <a:avLst/>
          </a:prstGeom>
          <a:solidFill>
            <a:srgbClr val="2D9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latin typeface="+mn-ea"/>
              </a:rPr>
              <a:t>작품설명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4050" y="18341533"/>
            <a:ext cx="12173834" cy="442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+mn-ea"/>
              </a:rPr>
              <a:t>① 밀폐된 공간의 출입구에 센서를 설치</a:t>
            </a:r>
            <a:r>
              <a:rPr lang="en-US" altLang="ko-KR" sz="3200" dirty="0">
                <a:latin typeface="+mn-ea"/>
              </a:rPr>
              <a:t>.</a:t>
            </a:r>
            <a:r>
              <a:rPr lang="ko-KR" altLang="en-US" sz="3200" dirty="0">
                <a:latin typeface="+mn-ea"/>
              </a:rPr>
              <a:t> </a:t>
            </a:r>
            <a:endParaRPr lang="en-US" altLang="ko-KR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+mn-ea"/>
              </a:rPr>
              <a:t>② 작업자가 센서를 지나칠 때 센서에 감지하여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들어가는 사람은         </a:t>
            </a:r>
            <a:r>
              <a:rPr lang="en-US" altLang="ko-KR" sz="3200" dirty="0">
                <a:latin typeface="+mn-ea"/>
              </a:rPr>
              <a:t>+1, </a:t>
            </a:r>
            <a:r>
              <a:rPr lang="ko-KR" altLang="en-US" sz="3200" dirty="0">
                <a:latin typeface="+mn-ea"/>
              </a:rPr>
              <a:t>나오는 사람은 </a:t>
            </a:r>
            <a:r>
              <a:rPr lang="en-US" altLang="ko-KR" sz="3200" dirty="0">
                <a:latin typeface="+mn-ea"/>
              </a:rPr>
              <a:t>-1</a:t>
            </a:r>
            <a:r>
              <a:rPr lang="ko-KR" altLang="en-US" sz="3200" dirty="0">
                <a:latin typeface="+mn-ea"/>
              </a:rPr>
              <a:t>로</a:t>
            </a:r>
            <a:r>
              <a:rPr lang="en-US" altLang="ko-KR" sz="3200" dirty="0">
                <a:latin typeface="+mn-ea"/>
              </a:rPr>
              <a:t> </a:t>
            </a:r>
            <a:r>
              <a:rPr lang="ko-KR" altLang="en-US" sz="3200" dirty="0">
                <a:latin typeface="+mn-ea"/>
              </a:rPr>
              <a:t>카운트 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+mn-ea"/>
              </a:rPr>
              <a:t>③ 센서로 항상 특이사항 감지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+mn-ea"/>
              </a:rPr>
              <a:t>④ 카운트 정보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특이사항 정보를 </a:t>
            </a:r>
            <a:r>
              <a:rPr lang="en-US" altLang="ko-KR" sz="3200" dirty="0">
                <a:latin typeface="+mn-ea"/>
              </a:rPr>
              <a:t>LCD</a:t>
            </a:r>
            <a:r>
              <a:rPr lang="ko-KR" altLang="en-US" sz="3200" dirty="0">
                <a:latin typeface="+mn-ea"/>
              </a:rPr>
              <a:t>로 표시 후 서버에 전달</a:t>
            </a:r>
            <a:endParaRPr lang="en-US" altLang="ko-KR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+mn-ea"/>
              </a:rPr>
              <a:t>⑤ 서버로 전달된 것을 어디서든 확인할 수 있게끔 웹으로 표현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7726" y="26534799"/>
            <a:ext cx="2520000" cy="756000"/>
          </a:xfrm>
          <a:prstGeom prst="roundRect">
            <a:avLst/>
          </a:prstGeom>
          <a:solidFill>
            <a:srgbClr val="2D9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+mn-ea"/>
              </a:rPr>
              <a:t>제작과정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04049" y="27483815"/>
            <a:ext cx="12173835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+mn-ea"/>
              </a:rPr>
              <a:t>[</a:t>
            </a:r>
            <a:r>
              <a:rPr lang="ko-KR" altLang="en-US" sz="3200" dirty="0">
                <a:latin typeface="+mn-ea"/>
              </a:rPr>
              <a:t>제스처 센서 </a:t>
            </a:r>
            <a:r>
              <a:rPr lang="en-US" altLang="ko-KR" sz="3200" dirty="0">
                <a:latin typeface="+mn-ea"/>
              </a:rPr>
              <a:t>&amp; </a:t>
            </a:r>
            <a:r>
              <a:rPr lang="ko-KR" altLang="en-US" sz="3200" dirty="0" err="1">
                <a:latin typeface="+mn-ea"/>
              </a:rPr>
              <a:t>아두이노</a:t>
            </a:r>
            <a:r>
              <a:rPr lang="en-US" altLang="ko-KR" sz="3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ko-KR" sz="3200" dirty="0">
                <a:latin typeface="+mn-ea"/>
              </a:rPr>
              <a:t>인원 체크를 위해 제스처 센서를 기초로 하여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ko-KR" sz="3200" dirty="0">
                <a:latin typeface="+mn-ea"/>
              </a:rPr>
              <a:t>좌측으로 이동시 </a:t>
            </a:r>
            <a:r>
              <a:rPr lang="en-US" altLang="ko-KR" sz="3200" dirty="0">
                <a:latin typeface="+mn-ea"/>
              </a:rPr>
              <a:t>-1, </a:t>
            </a:r>
            <a:r>
              <a:rPr lang="ko-KR" altLang="ko-KR" sz="3200" dirty="0">
                <a:latin typeface="+mn-ea"/>
              </a:rPr>
              <a:t>우측으로 이동시 </a:t>
            </a:r>
            <a:r>
              <a:rPr lang="en-US" altLang="ko-KR" sz="3200" dirty="0">
                <a:latin typeface="+mn-ea"/>
              </a:rPr>
              <a:t>+1</a:t>
            </a:r>
            <a:r>
              <a:rPr lang="ko-KR" altLang="ko-KR" sz="3200" dirty="0">
                <a:latin typeface="+mn-ea"/>
              </a:rPr>
              <a:t>카운트하는 방법을 이용하여 인원수를 계산할 수 있다</a:t>
            </a:r>
            <a:r>
              <a:rPr lang="en-US" altLang="ko-KR" sz="3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+mn-ea"/>
              </a:rPr>
              <a:t>[</a:t>
            </a:r>
            <a:r>
              <a:rPr lang="ko-KR" altLang="en-US" sz="3200" dirty="0">
                <a:latin typeface="+mn-ea"/>
              </a:rPr>
              <a:t>불꽃 감지 센서 </a:t>
            </a:r>
            <a:r>
              <a:rPr lang="en-US" altLang="ko-KR" sz="3200" dirty="0">
                <a:latin typeface="+mn-ea"/>
              </a:rPr>
              <a:t>&amp; </a:t>
            </a:r>
            <a:r>
              <a:rPr lang="ko-KR" altLang="en-US" sz="3200" dirty="0">
                <a:latin typeface="+mn-ea"/>
              </a:rPr>
              <a:t>가스감지 센서</a:t>
            </a:r>
            <a:r>
              <a:rPr lang="en-US" altLang="ko-KR" sz="3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ko-KR" sz="3200" dirty="0">
                <a:latin typeface="+mn-ea"/>
              </a:rPr>
              <a:t>작업현장의 여러가지 특이사항을 감지할 수 있는 </a:t>
            </a:r>
            <a:r>
              <a:rPr lang="ko-KR" altLang="en-US" sz="3200" dirty="0">
                <a:latin typeface="+mn-ea"/>
              </a:rPr>
              <a:t>불꽃</a:t>
            </a:r>
            <a:r>
              <a:rPr lang="ko-KR" altLang="ko-KR" sz="3200" dirty="0">
                <a:latin typeface="+mn-ea"/>
              </a:rPr>
              <a:t> 감지</a:t>
            </a:r>
            <a:r>
              <a:rPr lang="en-US" altLang="ko-KR" sz="3200">
                <a:latin typeface="+mn-ea"/>
              </a:rPr>
              <a:t> </a:t>
            </a:r>
            <a:r>
              <a:rPr lang="ko-KR" altLang="ko-KR" sz="3200">
                <a:latin typeface="+mn-ea"/>
              </a:rPr>
              <a:t>센서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ko-KR" sz="3200" dirty="0">
                <a:latin typeface="+mn-ea"/>
              </a:rPr>
              <a:t>가스</a:t>
            </a:r>
            <a:r>
              <a:rPr lang="en-US" altLang="ko-KR" sz="3200" dirty="0">
                <a:latin typeface="+mn-ea"/>
              </a:rPr>
              <a:t> </a:t>
            </a:r>
            <a:r>
              <a:rPr lang="ko-KR" altLang="ko-KR" sz="3200" dirty="0">
                <a:latin typeface="+mn-ea"/>
              </a:rPr>
              <a:t>감지 센서 등을 장착하여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ko-KR" sz="3200" dirty="0">
                <a:latin typeface="+mn-ea"/>
              </a:rPr>
              <a:t>빠른 조치를 가능 할 수 있게 한다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+mn-ea"/>
              </a:rPr>
              <a:t>[LCD &amp; </a:t>
            </a:r>
            <a:r>
              <a:rPr lang="ko-KR" altLang="en-US" sz="3200" dirty="0" err="1">
                <a:latin typeface="+mn-ea"/>
              </a:rPr>
              <a:t>아두이노</a:t>
            </a:r>
            <a:r>
              <a:rPr lang="en-US" altLang="ko-KR" sz="3200" dirty="0">
                <a:latin typeface="+mn-ea"/>
              </a:rPr>
              <a:t>]</a:t>
            </a:r>
          </a:p>
          <a:p>
            <a:pPr fontAlgn="t"/>
            <a:r>
              <a:rPr lang="ko-KR" altLang="ko-KR" sz="3200" cap="all" dirty="0">
                <a:latin typeface="+mn-ea"/>
              </a:rPr>
              <a:t>센서를 통하여 수집된 정보를 바탕으로</a:t>
            </a:r>
            <a:r>
              <a:rPr lang="en-US" altLang="ko-KR" sz="3200" cap="all" dirty="0">
                <a:latin typeface="+mn-ea"/>
              </a:rPr>
              <a:t>, </a:t>
            </a:r>
            <a:r>
              <a:rPr lang="ko-KR" altLang="ko-KR" sz="3200" cap="all" dirty="0">
                <a:latin typeface="+mn-ea"/>
              </a:rPr>
              <a:t>현재의 인원수와 특이사항의 유무를 체크하여 </a:t>
            </a:r>
            <a:r>
              <a:rPr lang="ko-KR" altLang="ko-KR" sz="3200" cap="all" dirty="0" err="1">
                <a:latin typeface="+mn-ea"/>
              </a:rPr>
              <a:t>아두이노로</a:t>
            </a:r>
            <a:r>
              <a:rPr lang="ko-KR" altLang="ko-KR" sz="3200" cap="all" dirty="0">
                <a:latin typeface="+mn-ea"/>
              </a:rPr>
              <a:t> 종합 계산하여 </a:t>
            </a:r>
            <a:r>
              <a:rPr lang="en-US" altLang="ko-KR" sz="3200" cap="all" dirty="0">
                <a:latin typeface="+mn-ea"/>
              </a:rPr>
              <a:t>LCD</a:t>
            </a:r>
            <a:r>
              <a:rPr lang="ko-KR" altLang="ko-KR" sz="3200" cap="all" dirty="0">
                <a:latin typeface="+mn-ea"/>
              </a:rPr>
              <a:t>에 실시간으로 표시한다</a:t>
            </a:r>
            <a:r>
              <a:rPr lang="en-US" altLang="ko-KR" sz="3200" cap="all" dirty="0">
                <a:latin typeface="+mn-ea"/>
              </a:rPr>
              <a:t>.</a:t>
            </a:r>
          </a:p>
          <a:p>
            <a:pPr fontAlgn="t"/>
            <a:endParaRPr lang="en-US" altLang="ko-KR" sz="3200" cap="all" dirty="0">
              <a:latin typeface="+mn-ea"/>
            </a:endParaRPr>
          </a:p>
          <a:p>
            <a:pPr fontAlgn="t"/>
            <a:r>
              <a:rPr lang="en-US" altLang="ko-KR" sz="3200" cap="all" dirty="0">
                <a:latin typeface="+mn-ea"/>
              </a:rPr>
              <a:t>[RF</a:t>
            </a:r>
            <a:r>
              <a:rPr lang="ko-KR" altLang="en-US" sz="3200" cap="all" dirty="0">
                <a:latin typeface="+mn-ea"/>
              </a:rPr>
              <a:t>통신</a:t>
            </a:r>
            <a:r>
              <a:rPr lang="en-US" altLang="ko-KR" sz="3200" cap="all" dirty="0">
                <a:latin typeface="+mn-ea"/>
              </a:rPr>
              <a:t>]</a:t>
            </a:r>
          </a:p>
          <a:p>
            <a:pPr fontAlgn="t"/>
            <a:r>
              <a:rPr lang="ko-KR" altLang="ko-KR" sz="3200" cap="all" dirty="0">
                <a:latin typeface="+mn-ea"/>
              </a:rPr>
              <a:t>위의 모든 정보를 </a:t>
            </a:r>
            <a:r>
              <a:rPr lang="en-US" altLang="ko-KR" sz="3200" cap="all" dirty="0">
                <a:latin typeface="+mn-ea"/>
              </a:rPr>
              <a:t>RF</a:t>
            </a:r>
            <a:r>
              <a:rPr lang="ko-KR" altLang="ko-KR" sz="3200" cap="all" dirty="0">
                <a:latin typeface="+mn-ea"/>
              </a:rPr>
              <a:t>통신을 기반으로</a:t>
            </a:r>
            <a:r>
              <a:rPr lang="en-US" altLang="ko-KR" sz="3200" cap="all" dirty="0">
                <a:latin typeface="+mn-ea"/>
              </a:rPr>
              <a:t> </a:t>
            </a:r>
            <a:r>
              <a:rPr lang="ko-KR" altLang="en-US" sz="3200" cap="all" dirty="0">
                <a:latin typeface="+mn-ea"/>
              </a:rPr>
              <a:t>외부로 전송하고</a:t>
            </a:r>
            <a:r>
              <a:rPr lang="en-US" altLang="ko-KR" sz="3200" cap="all" dirty="0">
                <a:latin typeface="+mn-ea"/>
              </a:rPr>
              <a:t>,</a:t>
            </a:r>
            <a:r>
              <a:rPr lang="ko-KR" altLang="ko-KR" sz="3200" cap="all" dirty="0">
                <a:latin typeface="+mn-ea"/>
              </a:rPr>
              <a:t> 서버에 저장하여</a:t>
            </a:r>
            <a:r>
              <a:rPr lang="en-US" altLang="ko-KR" sz="3200" dirty="0">
                <a:latin typeface="+mn-ea"/>
              </a:rPr>
              <a:t> </a:t>
            </a:r>
            <a:r>
              <a:rPr lang="ko-KR" altLang="ko-KR" sz="3200" cap="all" dirty="0">
                <a:latin typeface="+mn-ea"/>
              </a:rPr>
              <a:t>현장 뿐 아니라 외부에서도 정보를 열람 할 수 있다</a:t>
            </a:r>
            <a:r>
              <a:rPr lang="en-US" altLang="ko-KR" sz="3200" cap="all" dirty="0">
                <a:latin typeface="+mn-ea"/>
              </a:rPr>
              <a:t>.</a:t>
            </a:r>
            <a:endParaRPr lang="ko-KR" altLang="ko-KR" sz="3200" dirty="0">
              <a:latin typeface="+mn-ea"/>
            </a:endParaRPr>
          </a:p>
          <a:p>
            <a:pPr fontAlgn="t"/>
            <a:endParaRPr lang="ko-KR" altLang="ko-KR" sz="32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614816" y="8906290"/>
            <a:ext cx="4288834" cy="756000"/>
          </a:xfrm>
          <a:prstGeom prst="roundRect">
            <a:avLst/>
          </a:prstGeom>
          <a:solidFill>
            <a:srgbClr val="2D9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+mn-ea"/>
              </a:rPr>
              <a:t>결과 및 기대효과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614816" y="10029513"/>
            <a:ext cx="13586988" cy="1107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+mn-ea"/>
              </a:rPr>
              <a:t>• </a:t>
            </a:r>
            <a:r>
              <a:rPr lang="ko-KR" altLang="ko-KR" sz="3200" b="1" dirty="0">
                <a:latin typeface="+mn-ea"/>
              </a:rPr>
              <a:t>효과적인 사고방지</a:t>
            </a:r>
          </a:p>
          <a:p>
            <a:pPr>
              <a:lnSpc>
                <a:spcPct val="150000"/>
              </a:lnSpc>
            </a:pPr>
            <a:r>
              <a:rPr lang="ko-KR" altLang="ko-KR" sz="3200" dirty="0">
                <a:latin typeface="+mn-ea"/>
              </a:rPr>
              <a:t>외부와 소통이 단절된 공간 안에서 작업을 할 시에도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ko-KR" sz="3200" dirty="0">
                <a:latin typeface="+mn-ea"/>
              </a:rPr>
              <a:t>외부에서 현장 내부의 인원을 파악 할 수 있다</a:t>
            </a:r>
            <a:r>
              <a:rPr lang="en-US" altLang="ko-KR" sz="3200" dirty="0">
                <a:latin typeface="+mn-ea"/>
              </a:rPr>
              <a:t>. </a:t>
            </a:r>
            <a:r>
              <a:rPr lang="ko-KR" altLang="ko-KR" sz="3200" dirty="0">
                <a:latin typeface="+mn-ea"/>
              </a:rPr>
              <a:t>이에 따라 내부의 인원이 없는 것으로 오인하여 발생 할 수 있는 사고를 미연에 방지 할 수 있다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ko-KR" sz="32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+mn-ea"/>
              </a:rPr>
              <a:t>• </a:t>
            </a:r>
            <a:r>
              <a:rPr lang="ko-KR" altLang="ko-KR" sz="3200" b="1" dirty="0">
                <a:latin typeface="+mn-ea"/>
              </a:rPr>
              <a:t>효과적인 현장파악과 사고대처능력 향상</a:t>
            </a:r>
          </a:p>
          <a:p>
            <a:pPr>
              <a:lnSpc>
                <a:spcPct val="150000"/>
              </a:lnSpc>
            </a:pPr>
            <a:r>
              <a:rPr lang="ko-KR" altLang="ko-KR" sz="3200" dirty="0">
                <a:latin typeface="+mn-ea"/>
              </a:rPr>
              <a:t>내부에 인원이 있는 것을 알더라도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ko-KR" sz="3200" dirty="0">
                <a:latin typeface="+mn-ea"/>
              </a:rPr>
              <a:t>화재나 가스유출에 대한 상황을 알 수 없다</a:t>
            </a:r>
            <a:r>
              <a:rPr lang="en-US" altLang="ko-KR" sz="3200" dirty="0">
                <a:latin typeface="+mn-ea"/>
              </a:rPr>
              <a:t>. </a:t>
            </a:r>
            <a:r>
              <a:rPr lang="ko-KR" altLang="ko-KR" sz="3200" dirty="0">
                <a:latin typeface="+mn-ea"/>
              </a:rPr>
              <a:t>그러나 센서를 통하여 모든 정보를 구분하여 </a:t>
            </a:r>
            <a:r>
              <a:rPr lang="en-US" altLang="ko-KR" sz="3200" dirty="0">
                <a:latin typeface="+mn-ea"/>
              </a:rPr>
              <a:t>LCD</a:t>
            </a:r>
            <a:r>
              <a:rPr lang="ko-KR" altLang="ko-KR" sz="3200" dirty="0">
                <a:latin typeface="+mn-ea"/>
              </a:rPr>
              <a:t>에 표시해주기 때문에 외부에서도 현장의 특이상황 정보를 파악하고 효과적으로 대처 할 수 있다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ko-KR" sz="32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+mn-ea"/>
              </a:rPr>
              <a:t>•</a:t>
            </a:r>
            <a:r>
              <a:rPr lang="ko-KR" altLang="ko-KR" sz="3200" b="1" dirty="0">
                <a:latin typeface="+mn-ea"/>
              </a:rPr>
              <a:t>통신기반으로 접근성 향상</a:t>
            </a:r>
          </a:p>
          <a:p>
            <a:pPr>
              <a:lnSpc>
                <a:spcPct val="150000"/>
              </a:lnSpc>
            </a:pPr>
            <a:r>
              <a:rPr lang="ko-KR" altLang="ko-KR" sz="3200" dirty="0">
                <a:latin typeface="+mn-ea"/>
              </a:rPr>
              <a:t>모든 정보는 서버에 저장되기 때문에</a:t>
            </a:r>
            <a:r>
              <a:rPr lang="en-US" altLang="ko-KR" sz="3200" dirty="0">
                <a:latin typeface="+mn-ea"/>
              </a:rPr>
              <a:t>,</a:t>
            </a:r>
            <a:endParaRPr lang="ko-KR" altLang="ko-KR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ko-KR" sz="3200" dirty="0">
                <a:latin typeface="+mn-ea"/>
              </a:rPr>
              <a:t>인터넷만 사용 가능하다면 어디서든 정보를 얻을 수 있다</a:t>
            </a:r>
            <a:r>
              <a:rPr lang="en-US" altLang="ko-KR" sz="3200" dirty="0">
                <a:latin typeface="+mn-ea"/>
              </a:rPr>
              <a:t>.</a:t>
            </a:r>
            <a:endParaRPr lang="ko-KR" altLang="ko-KR" sz="32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146294" y="2151529"/>
            <a:ext cx="2088000" cy="648000"/>
          </a:xfrm>
          <a:prstGeom prst="roundRect">
            <a:avLst/>
          </a:prstGeom>
          <a:solidFill>
            <a:srgbClr val="2D9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n-ea"/>
              </a:rPr>
              <a:t>학      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43868" y="5483096"/>
            <a:ext cx="6435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이원재</a:t>
            </a:r>
            <a:r>
              <a:rPr lang="en-US" altLang="ko-KR" sz="3200" b="1" dirty="0">
                <a:latin typeface="+mn-ea"/>
              </a:rPr>
              <a:t>, </a:t>
            </a:r>
            <a:r>
              <a:rPr lang="ko-KR" altLang="en-US" sz="3200" b="1" dirty="0" err="1">
                <a:latin typeface="+mn-ea"/>
              </a:rPr>
              <a:t>신필규</a:t>
            </a:r>
            <a:r>
              <a:rPr lang="en-US" altLang="ko-KR" sz="3200" b="1" dirty="0">
                <a:latin typeface="+mn-ea"/>
              </a:rPr>
              <a:t>, </a:t>
            </a:r>
            <a:r>
              <a:rPr lang="ko-KR" altLang="en-US" sz="3200" b="1" dirty="0" err="1">
                <a:latin typeface="+mn-ea"/>
              </a:rPr>
              <a:t>전민웅</a:t>
            </a:r>
            <a:r>
              <a:rPr lang="en-US" altLang="ko-KR" sz="3200" b="1" dirty="0">
                <a:latin typeface="+mn-ea"/>
              </a:rPr>
              <a:t>, </a:t>
            </a:r>
            <a:r>
              <a:rPr lang="ko-KR" altLang="en-US" sz="3200" b="1" dirty="0" err="1">
                <a:latin typeface="+mn-ea"/>
              </a:rPr>
              <a:t>김인범</a:t>
            </a:r>
            <a:r>
              <a:rPr lang="en-US" altLang="ko-KR" sz="3200" b="1" dirty="0">
                <a:latin typeface="+mn-ea"/>
              </a:rPr>
              <a:t>, </a:t>
            </a:r>
            <a:r>
              <a:rPr lang="ko-KR" altLang="en-US" sz="3200" b="1" dirty="0">
                <a:latin typeface="+mn-ea"/>
              </a:rPr>
              <a:t>방성민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217445" y="6132193"/>
            <a:ext cx="2182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bg1"/>
                </a:solidFill>
                <a:latin typeface="+mn-ea"/>
              </a:rPr>
              <a:t>42</a:t>
            </a:r>
            <a:endParaRPr lang="ko-KR" altLang="en-US" sz="1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C7005-076E-49A5-9A29-94AB109D6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271" y="23545404"/>
            <a:ext cx="4987023" cy="479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67BCDB-385D-4865-B437-77C0ED33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33" y="23596356"/>
            <a:ext cx="3601665" cy="379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803F36F4-402A-47E6-AAE7-B956B802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329" y="23596356"/>
            <a:ext cx="3601665" cy="36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CBF16E7-F9B5-48EB-8E8A-2B8B7D46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9809" y="23596356"/>
            <a:ext cx="4961130" cy="479122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7B848F1-DA6D-4E3C-832C-C8EEF32DA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0725" y="31348150"/>
            <a:ext cx="8734831" cy="58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3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357</Words>
  <Application>Microsoft Office PowerPoint</Application>
  <PresentationFormat>사용자 지정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지혁</dc:creator>
  <cp:lastModifiedBy>원재 이</cp:lastModifiedBy>
  <cp:revision>13</cp:revision>
  <dcterms:created xsi:type="dcterms:W3CDTF">2019-12-03T01:59:47Z</dcterms:created>
  <dcterms:modified xsi:type="dcterms:W3CDTF">2019-12-09T06:01:32Z</dcterms:modified>
</cp:coreProperties>
</file>