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2" r:id="rId7"/>
    <p:sldId id="263" r:id="rId8"/>
    <p:sldId id="260" r:id="rId9"/>
    <p:sldId id="261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49A83-4AA7-4787-8788-40B6125E36CB}" type="datetimeFigureOut">
              <a:rPr lang="en-US" smtClean="0"/>
              <a:t>17-Dec-22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45CE6-E094-42C6-8B0E-EFD9E0903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01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49A83-4AA7-4787-8788-40B6125E36CB}" type="datetimeFigureOut">
              <a:rPr lang="en-US" smtClean="0"/>
              <a:t>17-Dec-22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45CE6-E094-42C6-8B0E-EFD9E0903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82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49A83-4AA7-4787-8788-40B6125E36CB}" type="datetimeFigureOut">
              <a:rPr lang="en-US" smtClean="0"/>
              <a:t>17-Dec-22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45CE6-E094-42C6-8B0E-EFD9E0903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19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49A83-4AA7-4787-8788-40B6125E36CB}" type="datetimeFigureOut">
              <a:rPr lang="en-US" smtClean="0"/>
              <a:t>17-Dec-22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45CE6-E094-42C6-8B0E-EFD9E0903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89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49A83-4AA7-4787-8788-40B6125E36CB}" type="datetimeFigureOut">
              <a:rPr lang="en-US" smtClean="0"/>
              <a:t>17-Dec-22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45CE6-E094-42C6-8B0E-EFD9E0903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26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49A83-4AA7-4787-8788-40B6125E36CB}" type="datetimeFigureOut">
              <a:rPr lang="en-US" smtClean="0"/>
              <a:t>17-Dec-22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45CE6-E094-42C6-8B0E-EFD9E0903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30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49A83-4AA7-4787-8788-40B6125E36CB}" type="datetimeFigureOut">
              <a:rPr lang="en-US" smtClean="0"/>
              <a:t>17-Dec-22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45CE6-E094-42C6-8B0E-EFD9E0903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79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49A83-4AA7-4787-8788-40B6125E36CB}" type="datetimeFigureOut">
              <a:rPr lang="en-US" smtClean="0"/>
              <a:t>17-Dec-22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45CE6-E094-42C6-8B0E-EFD9E0903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67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49A83-4AA7-4787-8788-40B6125E36CB}" type="datetimeFigureOut">
              <a:rPr lang="en-US" smtClean="0"/>
              <a:t>17-Dec-22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45CE6-E094-42C6-8B0E-EFD9E0903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750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49A83-4AA7-4787-8788-40B6125E36CB}" type="datetimeFigureOut">
              <a:rPr lang="en-US" smtClean="0"/>
              <a:t>17-Dec-22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45CE6-E094-42C6-8B0E-EFD9E0903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138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49A83-4AA7-4787-8788-40B6125E36CB}" type="datetimeFigureOut">
              <a:rPr lang="en-US" smtClean="0"/>
              <a:t>17-Dec-22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45CE6-E094-42C6-8B0E-EFD9E0903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18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49A83-4AA7-4787-8788-40B6125E36CB}" type="datetimeFigureOut">
              <a:rPr lang="en-US" smtClean="0"/>
              <a:t>17-Dec-22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45CE6-E094-42C6-8B0E-EFD9E0903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66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SQL Procedure, Function</a:t>
            </a:r>
            <a:r>
              <a:rPr lang="en-US" dirty="0"/>
              <a:t> </a:t>
            </a:r>
            <a:r>
              <a:rPr lang="en-US" dirty="0" smtClean="0"/>
              <a:t>and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152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Trigger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DELIMITER //</a:t>
            </a:r>
          </a:p>
          <a:p>
            <a:r>
              <a:rPr lang="en-US" dirty="0"/>
              <a:t>CREATE TRIGGER </a:t>
            </a:r>
            <a:r>
              <a:rPr lang="en-US" dirty="0" err="1"/>
              <a:t>before_employee_update</a:t>
            </a:r>
            <a:r>
              <a:rPr lang="en-US" dirty="0"/>
              <a:t> </a:t>
            </a:r>
          </a:p>
          <a:p>
            <a:r>
              <a:rPr lang="en-US" dirty="0"/>
              <a:t>    BEFORE UPDATE ON employees</a:t>
            </a:r>
          </a:p>
          <a:p>
            <a:r>
              <a:rPr lang="en-US" dirty="0"/>
              <a:t>    FOR EACH ROW </a:t>
            </a:r>
          </a:p>
          <a:p>
            <a:r>
              <a:rPr lang="en-US" dirty="0"/>
              <a:t>BEGIN</a:t>
            </a:r>
          </a:p>
          <a:p>
            <a:r>
              <a:rPr lang="en-US" dirty="0"/>
              <a:t>    INSERT INTO </a:t>
            </a:r>
            <a:r>
              <a:rPr lang="en-US" dirty="0" err="1"/>
              <a:t>employees_audit</a:t>
            </a:r>
            <a:endParaRPr lang="en-US" dirty="0"/>
          </a:p>
          <a:p>
            <a:r>
              <a:rPr lang="en-US" dirty="0"/>
              <a:t>    SET action = 'update',</a:t>
            </a:r>
          </a:p>
          <a:p>
            <a:r>
              <a:rPr lang="en-US" dirty="0"/>
              <a:t>     </a:t>
            </a:r>
            <a:r>
              <a:rPr lang="en-US" dirty="0" err="1"/>
              <a:t>employeeNumber</a:t>
            </a:r>
            <a:r>
              <a:rPr lang="en-US" dirty="0"/>
              <a:t> = </a:t>
            </a:r>
            <a:r>
              <a:rPr lang="en-US" dirty="0" err="1"/>
              <a:t>OLD.employeeNumber</a:t>
            </a:r>
            <a:r>
              <a:rPr lang="en-US" dirty="0"/>
              <a:t>,</a:t>
            </a:r>
          </a:p>
          <a:p>
            <a:r>
              <a:rPr lang="en-US" dirty="0"/>
              <a:t>        </a:t>
            </a:r>
            <a:r>
              <a:rPr lang="en-US" dirty="0" err="1"/>
              <a:t>lastname</a:t>
            </a:r>
            <a:r>
              <a:rPr lang="en-US" dirty="0"/>
              <a:t> = </a:t>
            </a:r>
            <a:r>
              <a:rPr lang="en-US" dirty="0" err="1"/>
              <a:t>OLD.lastname</a:t>
            </a:r>
            <a:r>
              <a:rPr lang="en-US" dirty="0"/>
              <a:t>,</a:t>
            </a:r>
          </a:p>
          <a:p>
            <a:r>
              <a:rPr lang="en-US" dirty="0"/>
              <a:t>        </a:t>
            </a:r>
            <a:r>
              <a:rPr lang="en-US" dirty="0" err="1"/>
              <a:t>changedat</a:t>
            </a:r>
            <a:r>
              <a:rPr lang="en-US" dirty="0"/>
              <a:t> = NOW(); </a:t>
            </a:r>
          </a:p>
          <a:p>
            <a:r>
              <a:rPr lang="en-US" dirty="0"/>
              <a:t>END//</a:t>
            </a:r>
          </a:p>
          <a:p>
            <a:r>
              <a:rPr lang="en-US" dirty="0"/>
              <a:t>DELIMITER ;</a:t>
            </a:r>
          </a:p>
        </p:txBody>
      </p:sp>
    </p:spTree>
    <p:extLst>
      <p:ext uri="{BB962C8B-B14F-4D97-AF65-F5344CB8AC3E}">
        <p14:creationId xmlns:p14="http://schemas.microsoft.com/office/powerpoint/2010/main" val="3055087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procedure </a:t>
            </a:r>
            <a:r>
              <a:rPr lang="en-US" dirty="0" err="1" smtClean="0"/>
              <a:t>mypro</a:t>
            </a:r>
            <a:r>
              <a:rPr lang="en-US" dirty="0" smtClean="0"/>
              <a:t>(IN val1 varchar(100))</a:t>
            </a:r>
          </a:p>
          <a:p>
            <a:r>
              <a:rPr lang="en-US" dirty="0" smtClean="0"/>
              <a:t>Begin </a:t>
            </a:r>
          </a:p>
          <a:p>
            <a:r>
              <a:rPr lang="en-US" dirty="0" smtClean="0"/>
              <a:t>insert into first (col1) values (val1);</a:t>
            </a:r>
          </a:p>
          <a:p>
            <a:r>
              <a:rPr lang="en-US" dirty="0" smtClean="0"/>
              <a:t>END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mypro</a:t>
            </a:r>
            <a:r>
              <a:rPr lang="en-US" dirty="0" smtClean="0"/>
              <a:t>('Value')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909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100" y="676701"/>
            <a:ext cx="10515600" cy="55764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DELIMITER //</a:t>
            </a:r>
          </a:p>
          <a:p>
            <a:pPr marL="0" indent="0">
              <a:buNone/>
            </a:pPr>
            <a:r>
              <a:rPr lang="en-US" dirty="0" smtClean="0"/>
              <a:t>CREATE PROCEDURE </a:t>
            </a:r>
            <a:r>
              <a:rPr lang="en-US" dirty="0" err="1" smtClean="0"/>
              <a:t>GetOfficeByCountry</a:t>
            </a:r>
            <a:r>
              <a:rPr lang="en-US" dirty="0" smtClean="0"/>
              <a:t>(IN </a:t>
            </a:r>
            <a:r>
              <a:rPr lang="en-US" dirty="0" err="1" smtClean="0"/>
              <a:t>UserName</a:t>
            </a:r>
            <a:r>
              <a:rPr lang="en-US" dirty="0" smtClean="0"/>
              <a:t> VARCHAR(255))</a:t>
            </a:r>
          </a:p>
          <a:p>
            <a:pPr marL="0" indent="0">
              <a:buNone/>
            </a:pPr>
            <a:r>
              <a:rPr lang="en-US" dirty="0" smtClean="0"/>
              <a:t> BEGIN</a:t>
            </a:r>
          </a:p>
          <a:p>
            <a:pPr marL="0" indent="0">
              <a:buNone/>
            </a:pPr>
            <a:r>
              <a:rPr lang="en-US" dirty="0" smtClean="0"/>
              <a:t> SELECT * </a:t>
            </a:r>
          </a:p>
          <a:p>
            <a:pPr marL="0" indent="0">
              <a:buNone/>
            </a:pPr>
            <a:r>
              <a:rPr lang="en-US" dirty="0" smtClean="0"/>
              <a:t> FROM </a:t>
            </a:r>
            <a:r>
              <a:rPr lang="en-US" dirty="0" err="1" smtClean="0"/>
              <a:t>newtable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WHERE </a:t>
            </a:r>
            <a:r>
              <a:rPr lang="en-US" dirty="0" err="1" smtClean="0"/>
              <a:t>user_name</a:t>
            </a:r>
            <a:r>
              <a:rPr lang="en-US" dirty="0" smtClean="0"/>
              <a:t> = </a:t>
            </a:r>
            <a:r>
              <a:rPr lang="en-US" dirty="0" err="1" smtClean="0"/>
              <a:t>UserName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END //</a:t>
            </a:r>
          </a:p>
          <a:p>
            <a:pPr marL="0" indent="0">
              <a:buNone/>
            </a:pPr>
            <a:r>
              <a:rPr lang="en-US" dirty="0" smtClean="0"/>
              <a:t>DELIMITER 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52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504588"/>
            <a:ext cx="10515600" cy="5494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DELIMITER //</a:t>
            </a:r>
          </a:p>
          <a:p>
            <a:pPr marL="0" indent="0">
              <a:buNone/>
            </a:pPr>
            <a:r>
              <a:rPr lang="en-US" dirty="0" smtClean="0"/>
              <a:t>CREATE PROCEDURE </a:t>
            </a:r>
            <a:r>
              <a:rPr lang="en-US" dirty="0" err="1" smtClean="0"/>
              <a:t>InserIntoMyTableProcedure</a:t>
            </a:r>
            <a:r>
              <a:rPr lang="en-US" dirty="0" smtClean="0"/>
              <a:t>(INOUT </a:t>
            </a:r>
            <a:r>
              <a:rPr lang="en-US" dirty="0" err="1" smtClean="0"/>
              <a:t>UserName</a:t>
            </a:r>
            <a:r>
              <a:rPr lang="en-US" dirty="0" smtClean="0"/>
              <a:t> VARCHAR(255))</a:t>
            </a:r>
          </a:p>
          <a:p>
            <a:pPr marL="0" indent="0">
              <a:buNone/>
            </a:pPr>
            <a:r>
              <a:rPr lang="en-US" dirty="0" smtClean="0"/>
              <a:t> BEGIN</a:t>
            </a:r>
          </a:p>
          <a:p>
            <a:pPr marL="0" indent="0">
              <a:buNone/>
            </a:pPr>
            <a:r>
              <a:rPr lang="en-US" dirty="0" smtClean="0"/>
              <a:t> INSERT INTO </a:t>
            </a:r>
            <a:r>
              <a:rPr lang="en-US" dirty="0" err="1" smtClean="0"/>
              <a:t>mytable</a:t>
            </a:r>
            <a:r>
              <a:rPr lang="en-US" dirty="0" smtClean="0"/>
              <a:t>(</a:t>
            </a:r>
            <a:r>
              <a:rPr lang="en-US" dirty="0" err="1" smtClean="0"/>
              <a:t>user_name</a:t>
            </a:r>
            <a:r>
              <a:rPr lang="en-US" dirty="0" smtClean="0"/>
              <a:t>) values (</a:t>
            </a:r>
            <a:r>
              <a:rPr lang="en-US" dirty="0" err="1" smtClean="0"/>
              <a:t>UserName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END //</a:t>
            </a:r>
          </a:p>
          <a:p>
            <a:pPr marL="0" indent="0">
              <a:buNone/>
            </a:pPr>
            <a:r>
              <a:rPr lang="en-US" dirty="0" smtClean="0"/>
              <a:t>DELIMITER 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CALL </a:t>
            </a:r>
            <a:r>
              <a:rPr lang="en-US" dirty="0" err="1" smtClean="0"/>
              <a:t>InserIntoMyTableProcedure</a:t>
            </a:r>
            <a:r>
              <a:rPr lang="en-US" dirty="0" smtClean="0"/>
              <a:t>('</a:t>
            </a:r>
            <a:r>
              <a:rPr lang="en-US" dirty="0" err="1" smtClean="0"/>
              <a:t>UserNameFromProcedure</a:t>
            </a:r>
            <a:r>
              <a:rPr lang="en-US" dirty="0" smtClean="0"/>
              <a:t>');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409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Without Where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8450"/>
            <a:ext cx="10515600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333333"/>
                </a:solidFill>
                <a:latin typeface="Menlo"/>
              </a:rPr>
              <a:t>DELIMITER // CREATE FUNCTION </a:t>
            </a:r>
            <a:r>
              <a:rPr lang="en-US" sz="2000" dirty="0" err="1">
                <a:solidFill>
                  <a:srgbClr val="333333"/>
                </a:solidFill>
                <a:latin typeface="Menlo"/>
              </a:rPr>
              <a:t>CalcIncome</a:t>
            </a:r>
            <a:r>
              <a:rPr lang="en-US" sz="2000" dirty="0">
                <a:solidFill>
                  <a:srgbClr val="333333"/>
                </a:solidFill>
                <a:latin typeface="Menlo"/>
              </a:rPr>
              <a:t> ( </a:t>
            </a:r>
            <a:r>
              <a:rPr lang="en-US" sz="2000" dirty="0" err="1">
                <a:solidFill>
                  <a:srgbClr val="333333"/>
                </a:solidFill>
                <a:latin typeface="Menlo"/>
              </a:rPr>
              <a:t>starting_value</a:t>
            </a:r>
            <a:r>
              <a:rPr lang="en-US" sz="2000" dirty="0">
                <a:solidFill>
                  <a:srgbClr val="333333"/>
                </a:solidFill>
                <a:latin typeface="Menlo"/>
              </a:rPr>
              <a:t> INT ) </a:t>
            </a:r>
            <a:endParaRPr lang="en-US" sz="2000" dirty="0" smtClean="0">
              <a:solidFill>
                <a:srgbClr val="333333"/>
              </a:solidFill>
              <a:latin typeface="Menlo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>
                <a:solidFill>
                  <a:srgbClr val="333333"/>
                </a:solidFill>
                <a:latin typeface="Menlo"/>
              </a:rPr>
              <a:t>RETURNS </a:t>
            </a:r>
            <a:r>
              <a:rPr lang="en-US" sz="2000" dirty="0">
                <a:solidFill>
                  <a:srgbClr val="333333"/>
                </a:solidFill>
                <a:latin typeface="Menlo"/>
              </a:rPr>
              <a:t>INT </a:t>
            </a:r>
            <a:endParaRPr lang="en-US" sz="2000" dirty="0" smtClean="0">
              <a:solidFill>
                <a:srgbClr val="333333"/>
              </a:solidFill>
              <a:latin typeface="Menlo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>
                <a:solidFill>
                  <a:srgbClr val="333333"/>
                </a:solidFill>
                <a:latin typeface="Menlo"/>
              </a:rPr>
              <a:t>BEGIN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>
                <a:solidFill>
                  <a:srgbClr val="333333"/>
                </a:solidFill>
                <a:latin typeface="Menlo"/>
              </a:rPr>
              <a:t>DECLARE </a:t>
            </a:r>
            <a:r>
              <a:rPr lang="en-US" sz="2000" dirty="0">
                <a:solidFill>
                  <a:srgbClr val="333333"/>
                </a:solidFill>
                <a:latin typeface="Menlo"/>
              </a:rPr>
              <a:t>income INT</a:t>
            </a:r>
            <a:r>
              <a:rPr lang="en-US" sz="2000" dirty="0" smtClean="0">
                <a:solidFill>
                  <a:srgbClr val="333333"/>
                </a:solidFill>
                <a:latin typeface="Menlo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>
                <a:solidFill>
                  <a:srgbClr val="333333"/>
                </a:solidFill>
                <a:latin typeface="Menlo"/>
              </a:rPr>
              <a:t>SET </a:t>
            </a:r>
            <a:r>
              <a:rPr lang="en-US" sz="2000" dirty="0">
                <a:solidFill>
                  <a:srgbClr val="333333"/>
                </a:solidFill>
                <a:latin typeface="Menlo"/>
              </a:rPr>
              <a:t>income = 0; </a:t>
            </a:r>
            <a:endParaRPr lang="en-US" sz="2000" dirty="0" smtClean="0">
              <a:solidFill>
                <a:srgbClr val="333333"/>
              </a:solidFill>
              <a:latin typeface="Menlo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>
                <a:solidFill>
                  <a:srgbClr val="333333"/>
                </a:solidFill>
                <a:latin typeface="Menlo"/>
              </a:rPr>
              <a:t>	label1</a:t>
            </a:r>
            <a:r>
              <a:rPr lang="en-US" sz="2000" dirty="0">
                <a:solidFill>
                  <a:srgbClr val="333333"/>
                </a:solidFill>
                <a:latin typeface="Menlo"/>
              </a:rPr>
              <a:t>: WHILE income &lt;= 3000 DO </a:t>
            </a:r>
            <a:endParaRPr lang="en-US" sz="2000" dirty="0" smtClean="0">
              <a:solidFill>
                <a:srgbClr val="333333"/>
              </a:solidFill>
              <a:latin typeface="Menlo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333333"/>
                </a:solidFill>
                <a:latin typeface="Menlo"/>
              </a:rPr>
              <a:t>	</a:t>
            </a:r>
            <a:r>
              <a:rPr lang="en-US" sz="2000" dirty="0" smtClean="0">
                <a:solidFill>
                  <a:srgbClr val="333333"/>
                </a:solidFill>
                <a:latin typeface="Menlo"/>
              </a:rPr>
              <a:t>	SET </a:t>
            </a:r>
            <a:r>
              <a:rPr lang="en-US" sz="2000" dirty="0">
                <a:solidFill>
                  <a:srgbClr val="333333"/>
                </a:solidFill>
                <a:latin typeface="Menlo"/>
              </a:rPr>
              <a:t>income = income + </a:t>
            </a:r>
            <a:r>
              <a:rPr lang="en-US" sz="2000" dirty="0" err="1">
                <a:solidFill>
                  <a:srgbClr val="333333"/>
                </a:solidFill>
                <a:latin typeface="Menlo"/>
              </a:rPr>
              <a:t>starting_value</a:t>
            </a:r>
            <a:r>
              <a:rPr lang="en-US" sz="2000" dirty="0">
                <a:solidFill>
                  <a:srgbClr val="333333"/>
                </a:solidFill>
                <a:latin typeface="Menlo"/>
              </a:rPr>
              <a:t>; </a:t>
            </a:r>
            <a:endParaRPr lang="en-US" sz="2000" dirty="0" smtClean="0">
              <a:solidFill>
                <a:srgbClr val="333333"/>
              </a:solidFill>
              <a:latin typeface="Menlo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333333"/>
                </a:solidFill>
                <a:latin typeface="Menlo"/>
              </a:rPr>
              <a:t>	</a:t>
            </a:r>
            <a:r>
              <a:rPr lang="en-US" sz="2000" dirty="0" smtClean="0">
                <a:solidFill>
                  <a:srgbClr val="333333"/>
                </a:solidFill>
                <a:latin typeface="Menlo"/>
              </a:rPr>
              <a:t>END </a:t>
            </a:r>
            <a:r>
              <a:rPr lang="en-US" sz="2000" dirty="0">
                <a:solidFill>
                  <a:srgbClr val="333333"/>
                </a:solidFill>
                <a:latin typeface="Menlo"/>
              </a:rPr>
              <a:t>WHILE label1; </a:t>
            </a:r>
            <a:endParaRPr lang="en-US" sz="2000" dirty="0" smtClean="0">
              <a:solidFill>
                <a:srgbClr val="333333"/>
              </a:solidFill>
              <a:latin typeface="Menlo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>
                <a:solidFill>
                  <a:srgbClr val="333333"/>
                </a:solidFill>
                <a:latin typeface="Menlo"/>
              </a:rPr>
              <a:t>RETURN </a:t>
            </a:r>
            <a:r>
              <a:rPr lang="en-US" sz="2000" dirty="0">
                <a:solidFill>
                  <a:srgbClr val="333333"/>
                </a:solidFill>
                <a:latin typeface="Menlo"/>
              </a:rPr>
              <a:t>income; </a:t>
            </a:r>
            <a:endParaRPr lang="en-US" sz="2000" dirty="0" smtClean="0">
              <a:solidFill>
                <a:srgbClr val="333333"/>
              </a:solidFill>
              <a:latin typeface="Menlo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>
                <a:solidFill>
                  <a:srgbClr val="333333"/>
                </a:solidFill>
                <a:latin typeface="Menlo"/>
              </a:rPr>
              <a:t>END</a:t>
            </a:r>
            <a:r>
              <a:rPr lang="en-US" sz="2000" dirty="0">
                <a:solidFill>
                  <a:srgbClr val="333333"/>
                </a:solidFill>
                <a:latin typeface="Menlo"/>
              </a:rPr>
              <a:t>; </a:t>
            </a:r>
            <a:endParaRPr lang="en-US" sz="2000" dirty="0" smtClean="0">
              <a:solidFill>
                <a:srgbClr val="333333"/>
              </a:solidFill>
              <a:latin typeface="Menlo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>
                <a:solidFill>
                  <a:srgbClr val="333333"/>
                </a:solidFill>
                <a:latin typeface="Menlo"/>
              </a:rPr>
              <a:t>// </a:t>
            </a:r>
            <a:r>
              <a:rPr lang="en-US" sz="2000" dirty="0">
                <a:solidFill>
                  <a:srgbClr val="333333"/>
                </a:solidFill>
                <a:latin typeface="Menlo"/>
              </a:rPr>
              <a:t>DELIMITER ;</a:t>
            </a:r>
            <a:r>
              <a:rPr lang="en-US" sz="2000" dirty="0"/>
              <a:t> </a:t>
            </a:r>
            <a:endParaRPr lang="en-US" sz="2000" dirty="0" smtClean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2000" dirty="0" smtClean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20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333333"/>
                </a:solidFill>
                <a:latin typeface="Menlo"/>
              </a:rPr>
              <a:t>SELECT </a:t>
            </a:r>
            <a:r>
              <a:rPr lang="en-US" sz="2000" dirty="0" err="1">
                <a:solidFill>
                  <a:srgbClr val="333333"/>
                </a:solidFill>
                <a:latin typeface="Menlo"/>
              </a:rPr>
              <a:t>CalcIncome</a:t>
            </a:r>
            <a:r>
              <a:rPr lang="en-US" sz="2000" dirty="0">
                <a:solidFill>
                  <a:srgbClr val="333333"/>
                </a:solidFill>
                <a:latin typeface="Menlo"/>
              </a:rPr>
              <a:t> (1000</a:t>
            </a:r>
            <a:r>
              <a:rPr lang="en-US" sz="2000" dirty="0" smtClean="0">
                <a:solidFill>
                  <a:srgbClr val="333333"/>
                </a:solidFill>
                <a:latin typeface="Menlo"/>
              </a:rPr>
              <a:t>);</a:t>
            </a:r>
            <a:endParaRPr lang="en-US" sz="2000" dirty="0" smtClean="0"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0423"/>
            <a:ext cx="65" cy="376354"/>
          </a:xfrm>
          <a:prstGeom prst="rect">
            <a:avLst/>
          </a:prstGeom>
          <a:solidFill>
            <a:srgbClr val="EFF1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9839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51910"/>
            <a:ext cx="65" cy="561020"/>
          </a:xfrm>
          <a:prstGeom prst="rect">
            <a:avLst/>
          </a:prstGeom>
          <a:solidFill>
            <a:srgbClr val="EFF1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9839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785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DELIMITER //</a:t>
            </a:r>
          </a:p>
          <a:p>
            <a:pPr marL="0" indent="0">
              <a:buNone/>
            </a:pPr>
            <a:r>
              <a:rPr lang="en-US" dirty="0"/>
              <a:t>CREATE FUNCTION </a:t>
            </a:r>
            <a:r>
              <a:rPr lang="en-US" dirty="0" err="1"/>
              <a:t>CalcIncome</a:t>
            </a:r>
            <a:r>
              <a:rPr lang="en-US" dirty="0"/>
              <a:t> ( </a:t>
            </a:r>
            <a:r>
              <a:rPr lang="en-US" dirty="0" err="1"/>
              <a:t>starting_value</a:t>
            </a:r>
            <a:r>
              <a:rPr lang="en-US" dirty="0"/>
              <a:t> INT )</a:t>
            </a:r>
          </a:p>
          <a:p>
            <a:pPr marL="0" indent="0">
              <a:buNone/>
            </a:pPr>
            <a:r>
              <a:rPr lang="en-US" dirty="0"/>
              <a:t>RETURNS INT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   DECLARE income INT;</a:t>
            </a:r>
          </a:p>
          <a:p>
            <a:pPr marL="0" indent="0">
              <a:buNone/>
            </a:pPr>
            <a:r>
              <a:rPr lang="en-US" dirty="0"/>
              <a:t>   SET income = 0;</a:t>
            </a:r>
          </a:p>
          <a:p>
            <a:pPr marL="0" indent="0">
              <a:buNone/>
            </a:pPr>
            <a:r>
              <a:rPr lang="en-US" dirty="0"/>
              <a:t>   label1: WHILE income &lt;= 3000 DO</a:t>
            </a:r>
          </a:p>
          <a:p>
            <a:pPr marL="0" indent="0">
              <a:buNone/>
            </a:pPr>
            <a:r>
              <a:rPr lang="en-US" dirty="0"/>
              <a:t>     SET income = income + </a:t>
            </a:r>
            <a:r>
              <a:rPr lang="en-US" dirty="0" err="1"/>
              <a:t>starting_value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END WHILE label1;</a:t>
            </a:r>
          </a:p>
          <a:p>
            <a:pPr marL="0" indent="0">
              <a:buNone/>
            </a:pPr>
            <a:r>
              <a:rPr lang="en-US" dirty="0"/>
              <a:t>   RETURN income;</a:t>
            </a:r>
          </a:p>
          <a:p>
            <a:pPr marL="0" indent="0">
              <a:buNone/>
            </a:pPr>
            <a:r>
              <a:rPr lang="en-US" dirty="0"/>
              <a:t>END; //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DELIMITER 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8876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46161"/>
            <a:ext cx="10515600" cy="5330802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call function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SELECT 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user_name</a:t>
            </a:r>
            <a:r>
              <a:rPr lang="en-US" dirty="0" smtClean="0"/>
              <a:t>, </a:t>
            </a:r>
            <a:r>
              <a:rPr lang="en-US" dirty="0" err="1" smtClean="0"/>
              <a:t>MarksFunction</a:t>
            </a:r>
            <a:r>
              <a:rPr lang="en-US" dirty="0" smtClean="0"/>
              <a:t>(10)</a:t>
            </a:r>
          </a:p>
          <a:p>
            <a:pPr marL="0" indent="0">
              <a:buNone/>
            </a:pPr>
            <a:r>
              <a:rPr lang="en-US" dirty="0" smtClean="0"/>
              <a:t>FROM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newtable</a:t>
            </a:r>
            <a:r>
              <a:rPr lang="en-US" dirty="0" smtClean="0"/>
              <a:t> WHERE marks=10;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767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create view &lt;</a:t>
            </a:r>
            <a:r>
              <a:rPr lang="en-US" dirty="0" err="1" smtClean="0"/>
              <a:t>viewName</a:t>
            </a:r>
            <a:r>
              <a:rPr lang="en-US" dirty="0" smtClean="0"/>
              <a:t>&gt; as select &lt;columnName1&gt;,&lt;columnName2&gt; from &lt;</a:t>
            </a:r>
            <a:r>
              <a:rPr lang="en-US" dirty="0" err="1" smtClean="0"/>
              <a:t>tableName</a:t>
            </a:r>
            <a:r>
              <a:rPr lang="en-US" dirty="0" smtClean="0"/>
              <a:t>&gt;;</a:t>
            </a:r>
          </a:p>
          <a:p>
            <a:pPr marL="0" indent="0">
              <a:buNone/>
            </a:pPr>
            <a:r>
              <a:rPr lang="en-US" dirty="0" smtClean="0"/>
              <a:t>ALTER VIEW </a:t>
            </a:r>
            <a:r>
              <a:rPr lang="en-US" dirty="0" err="1" smtClean="0"/>
              <a:t>newview</a:t>
            </a:r>
            <a:r>
              <a:rPr lang="en-US" dirty="0" smtClean="0"/>
              <a:t> AS SELECT </a:t>
            </a:r>
            <a:r>
              <a:rPr lang="en-US" dirty="0" err="1" smtClean="0"/>
              <a:t>uid,uname,password</a:t>
            </a:r>
            <a:r>
              <a:rPr lang="en-US" dirty="0" smtClean="0"/>
              <a:t> FROM register</a:t>
            </a:r>
          </a:p>
          <a:p>
            <a:pPr marL="0" indent="0">
              <a:buNone/>
            </a:pPr>
            <a:r>
              <a:rPr lang="en-US" dirty="0" smtClean="0"/>
              <a:t>drop view </a:t>
            </a:r>
            <a:r>
              <a:rPr lang="en-US" dirty="0" err="1" smtClean="0"/>
              <a:t>ViewName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703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UNIQUE INDEX </a:t>
            </a:r>
            <a:r>
              <a:rPr lang="en-US" dirty="0" err="1" smtClean="0"/>
              <a:t>index_name</a:t>
            </a:r>
            <a:r>
              <a:rPr lang="en-US" dirty="0" smtClean="0"/>
              <a:t> ON </a:t>
            </a:r>
            <a:r>
              <a:rPr lang="en-US" dirty="0" err="1" smtClean="0"/>
              <a:t>table_name</a:t>
            </a:r>
            <a:r>
              <a:rPr lang="en-US" dirty="0" smtClean="0"/>
              <a:t> (column_name1, column_name2…)</a:t>
            </a:r>
          </a:p>
          <a:p>
            <a:endParaRPr lang="en-US" dirty="0" smtClean="0"/>
          </a:p>
          <a:p>
            <a:r>
              <a:rPr lang="en-US" dirty="0" smtClean="0"/>
              <a:t>SHOW INDEX FROM </a:t>
            </a:r>
            <a:r>
              <a:rPr lang="en-US" dirty="0" err="1" smtClean="0"/>
              <a:t>database_name.table_name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102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265</Words>
  <Application>Microsoft Office PowerPoint</Application>
  <PresentationFormat>Widescreen</PresentationFormat>
  <Paragraphs>81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Helvetica Neue</vt:lpstr>
      <vt:lpstr>Menlo</vt:lpstr>
      <vt:lpstr>Office Theme</vt:lpstr>
      <vt:lpstr>SQL Procedure, Function and View</vt:lpstr>
      <vt:lpstr>Procedure </vt:lpstr>
      <vt:lpstr>PowerPoint Presentation</vt:lpstr>
      <vt:lpstr>PowerPoint Presentation</vt:lpstr>
      <vt:lpstr>Function Without Where</vt:lpstr>
      <vt:lpstr>FUNCTION</vt:lpstr>
      <vt:lpstr>PowerPoint Presentation</vt:lpstr>
      <vt:lpstr>Views</vt:lpstr>
      <vt:lpstr>INDEX</vt:lpstr>
      <vt:lpstr>Trigger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TOPS</cp:lastModifiedBy>
  <cp:revision>21</cp:revision>
  <dcterms:created xsi:type="dcterms:W3CDTF">2017-07-28T05:00:48Z</dcterms:created>
  <dcterms:modified xsi:type="dcterms:W3CDTF">2022-12-17T04:37:55Z</dcterms:modified>
</cp:coreProperties>
</file>