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93" r:id="rId7"/>
    <p:sldId id="289" r:id="rId8"/>
    <p:sldId id="258" r:id="rId9"/>
    <p:sldId id="266" r:id="rId10"/>
    <p:sldId id="295" r:id="rId11"/>
    <p:sldId id="296" r:id="rId12"/>
    <p:sldId id="298" r:id="rId13"/>
    <p:sldId id="29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64688"/>
            <a:ext cx="4941771" cy="1122202"/>
          </a:xfrm>
        </p:spPr>
        <p:txBody>
          <a:bodyPr/>
          <a:lstStyle/>
          <a:p>
            <a:r>
              <a:rPr lang="en-US" dirty="0"/>
              <a:t>Case study: How to retain casual riders?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Presented by: Jay Arora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117141" cy="1325563"/>
          </a:xfrm>
        </p:spPr>
        <p:txBody>
          <a:bodyPr/>
          <a:lstStyle/>
          <a:p>
            <a:r>
              <a:rPr lang="en-US" dirty="0"/>
              <a:t># 5  Members for commuting, Casuals for leisure.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9C7A3EB-3944-7920-8632-8CF3CD21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027" y="3270249"/>
            <a:ext cx="13787012" cy="5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9E6953-CD78-1E1B-B17D-28FC8E26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42" y="2315845"/>
            <a:ext cx="8103611" cy="40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5297"/>
            <a:ext cx="8421688" cy="1325563"/>
          </a:xfrm>
        </p:spPr>
        <p:txBody>
          <a:bodyPr/>
          <a:lstStyle/>
          <a:p>
            <a:r>
              <a:rPr lang="en-US" dirty="0"/>
              <a:t>How can these </a:t>
            </a:r>
            <a:r>
              <a:rPr lang="en-US" dirty="0" err="1"/>
              <a:t>conclusiones</a:t>
            </a:r>
            <a:r>
              <a:rPr lang="en-US" dirty="0"/>
              <a:t> help us to convert casual riders into annual members?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F600C10D-6B98-7637-4F14-4848C38DA293}"/>
              </a:ext>
            </a:extLst>
          </p:cNvPr>
          <p:cNvSpPr txBox="1">
            <a:spLocks/>
          </p:cNvSpPr>
          <p:nvPr/>
        </p:nvSpPr>
        <p:spPr>
          <a:xfrm>
            <a:off x="-3010981" y="2103437"/>
            <a:ext cx="91171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Recommendations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17070F3-C73C-29FB-11F2-824DE5688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0248" y="4528870"/>
            <a:ext cx="8910712" cy="15671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400" b="1" dirty="0"/>
              <a:t># Offers in Autumn </a:t>
            </a:r>
          </a:p>
          <a:p>
            <a:pPr algn="just"/>
            <a:r>
              <a:rPr lang="en-US" sz="1400" dirty="0"/>
              <a:t>After the Summer peak of casual users, launching a 3-month or 6-month promotion to retain those riders throughout autumn or even winter. 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B067CA4-0F73-3DF9-E017-4585C3760589}"/>
              </a:ext>
            </a:extLst>
          </p:cNvPr>
          <p:cNvSpPr txBox="1">
            <a:spLocks/>
          </p:cNvSpPr>
          <p:nvPr/>
        </p:nvSpPr>
        <p:spPr>
          <a:xfrm>
            <a:off x="1310248" y="3390950"/>
            <a:ext cx="8910712" cy="1567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/>
              <a:t># Ads campaigns of commuters in cloudy, busy days.  </a:t>
            </a:r>
          </a:p>
          <a:p>
            <a:pPr algn="just"/>
            <a:r>
              <a:rPr lang="en-US" sz="1400"/>
              <a:t>People associate these bike-sharing services with free time and sunny days thanks, partially, to their campaigns. We suggest a campaign focusing on how Cyclistic saves you time from traffic jams and waiting for the bus. Changing the narrative.</a:t>
            </a:r>
          </a:p>
          <a:p>
            <a:pPr algn="just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501649"/>
            <a:ext cx="3171825" cy="1325563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973" y="2169318"/>
            <a:ext cx="3171825" cy="25193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Problem to solve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 of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5177B0AC-2CDE-0624-B790-F0762DC1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362" y="189740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CF55D81-F254-DBB3-9996-03FEF104C9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362" y="3292849"/>
            <a:ext cx="8859838" cy="106007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+mj-lt"/>
              </a:rPr>
              <a:t>Design marketing strategies aimed at convert </a:t>
            </a:r>
            <a:r>
              <a:rPr lang="en-US" sz="1800" b="0" i="0" u="none" strike="noStrike" dirty="0" err="1">
                <a:solidFill>
                  <a:srgbClr val="666666"/>
                </a:solidFill>
                <a:effectLst/>
                <a:latin typeface="+mj-lt"/>
              </a:rPr>
              <a:t>Cyclistic’s</a:t>
            </a: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+mj-lt"/>
              </a:rPr>
              <a:t> </a:t>
            </a:r>
            <a:r>
              <a:rPr lang="en-US" sz="1800" b="0" i="0" u="none" strike="noStrike" dirty="0">
                <a:solidFill>
                  <a:srgbClr val="FF5722"/>
                </a:solidFill>
                <a:effectLst/>
                <a:latin typeface="+mj-lt"/>
              </a:rPr>
              <a:t>casual </a:t>
            </a:r>
            <a:r>
              <a:rPr lang="en-US" sz="1800" b="0" i="0" u="none" strike="noStrike" dirty="0">
                <a:solidFill>
                  <a:srgbClr val="666666"/>
                </a:solidFill>
                <a:effectLst/>
                <a:latin typeface="+mj-lt"/>
              </a:rPr>
              <a:t>riders into annual </a:t>
            </a:r>
            <a:r>
              <a:rPr lang="en-US" sz="1800" b="0" i="0" u="none" strike="noStrike" dirty="0">
                <a:solidFill>
                  <a:srgbClr val="FF5722"/>
                </a:solidFill>
                <a:effectLst/>
                <a:latin typeface="+mj-lt"/>
              </a:rPr>
              <a:t>members</a:t>
            </a:r>
            <a:endParaRPr lang="en-US" b="0" dirty="0">
              <a:effectLst/>
              <a:latin typeface="+mj-lt"/>
            </a:endParaRPr>
          </a:p>
          <a:p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710" y="406303"/>
            <a:ext cx="3139440" cy="1325563"/>
          </a:xfrm>
        </p:spPr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2329" y="326903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Cyclistic</a:t>
            </a:r>
            <a:r>
              <a:rPr lang="en-US" dirty="0"/>
              <a:t> Bike Trip Data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1903" y="3598455"/>
            <a:ext cx="5431971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Latest 12 months of </a:t>
            </a:r>
            <a:r>
              <a:rPr lang="en-US" sz="2000" dirty="0" err="1"/>
              <a:t>historial</a:t>
            </a:r>
            <a:r>
              <a:rPr lang="en-US" sz="2000" dirty="0"/>
              <a:t> bike trip data. From March 2023 to Feb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than 5.000.000 entries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BCB386-39D3-7DF3-59FD-40051202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688" y="3100388"/>
            <a:ext cx="28003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# 1 Casual’ rides are longer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DB39E1E-6232-A0AE-A290-C6143E956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64616"/>
              </p:ext>
            </p:extLst>
          </p:nvPr>
        </p:nvGraphicFramePr>
        <p:xfrm>
          <a:off x="1885156" y="2687415"/>
          <a:ext cx="8615697" cy="2228716"/>
        </p:xfrm>
        <a:graphic>
          <a:graphicData uri="http://schemas.openxmlformats.org/drawingml/2006/table">
            <a:tbl>
              <a:tblPr/>
              <a:tblGrid>
                <a:gridCol w="2871899">
                  <a:extLst>
                    <a:ext uri="{9D8B030D-6E8A-4147-A177-3AD203B41FA5}">
                      <a16:colId xmlns:a16="http://schemas.microsoft.com/office/drawing/2014/main" val="26935988"/>
                    </a:ext>
                  </a:extLst>
                </a:gridCol>
                <a:gridCol w="2871899">
                  <a:extLst>
                    <a:ext uri="{9D8B030D-6E8A-4147-A177-3AD203B41FA5}">
                      <a16:colId xmlns:a16="http://schemas.microsoft.com/office/drawing/2014/main" val="2054022839"/>
                    </a:ext>
                  </a:extLst>
                </a:gridCol>
                <a:gridCol w="2871899">
                  <a:extLst>
                    <a:ext uri="{9D8B030D-6E8A-4147-A177-3AD203B41FA5}">
                      <a16:colId xmlns:a16="http://schemas.microsoft.com/office/drawing/2014/main" val="1436939538"/>
                    </a:ext>
                  </a:extLst>
                </a:gridCol>
              </a:tblGrid>
              <a:tr h="557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607D8B"/>
                          </a:highlight>
                          <a:latin typeface="Arial" panose="020B0604020202020204" pitchFamily="34" charset="0"/>
                        </a:rPr>
                        <a:t>(minutes)</a:t>
                      </a:r>
                      <a:endParaRPr lang="en-US">
                        <a:effectLst/>
                        <a:highlight>
                          <a:srgbClr val="607D8B"/>
                        </a:highlight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7D8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607D8B"/>
                          </a:highlight>
                          <a:latin typeface="Arial" panose="020B0604020202020204" pitchFamily="34" charset="0"/>
                        </a:rPr>
                        <a:t>Member</a:t>
                      </a:r>
                      <a:endParaRPr lang="en-US">
                        <a:effectLst/>
                        <a:highlight>
                          <a:srgbClr val="607D8B"/>
                        </a:highlight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7D8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607D8B"/>
                          </a:highlight>
                          <a:latin typeface="Arial" panose="020B0604020202020204" pitchFamily="34" charset="0"/>
                        </a:rPr>
                        <a:t>Casual</a:t>
                      </a:r>
                      <a:endParaRPr lang="en-US">
                        <a:effectLst/>
                        <a:highlight>
                          <a:srgbClr val="607D8B"/>
                        </a:highlight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7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89887"/>
                  </a:ext>
                </a:extLst>
              </a:tr>
              <a:tr h="557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rial" panose="020B0604020202020204" pitchFamily="34" charset="0"/>
                        </a:rPr>
                        <a:t>Mean</a:t>
                      </a:r>
                      <a:endParaRPr lang="en-US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28.28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754"/>
                  </a:ext>
                </a:extLst>
              </a:tr>
              <a:tr h="557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rial" panose="020B0604020202020204" pitchFamily="34" charset="0"/>
                        </a:rPr>
                        <a:t>Median</a:t>
                      </a:r>
                      <a:endParaRPr lang="en-US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936157"/>
                  </a:ext>
                </a:extLst>
              </a:tr>
              <a:tr h="557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rial" panose="020B0604020202020204" pitchFamily="34" charset="0"/>
                        </a:rPr>
                        <a:t>Mode</a:t>
                      </a:r>
                      <a:endParaRPr lang="en-US">
                        <a:effectLst/>
                        <a:highlight>
                          <a:srgbClr val="D9D9D9"/>
                        </a:highlight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25182"/>
                  </a:ext>
                </a:extLst>
              </a:tr>
            </a:tbl>
          </a:graphicData>
        </a:graphic>
      </p:graphicFrame>
      <p:sp>
        <p:nvSpPr>
          <p:cNvPr id="25" name="Rectangle 1">
            <a:extLst>
              <a:ext uri="{FF2B5EF4-FFF2-40B4-BE49-F238E27FC236}">
                <a16:creationId xmlns:a16="http://schemas.microsoft.com/office/drawing/2014/main" id="{59C7A3EB-3944-7920-8632-8CF3CD21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027" y="3270249"/>
            <a:ext cx="13787012" cy="5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117141" cy="1325563"/>
          </a:xfrm>
        </p:spPr>
        <p:txBody>
          <a:bodyPr/>
          <a:lstStyle/>
          <a:p>
            <a:r>
              <a:rPr lang="en-US" dirty="0"/>
              <a:t># 2 Casuals ride electric bikes more often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9C7A3EB-3944-7920-8632-8CF3CD21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027" y="3270249"/>
            <a:ext cx="13787012" cy="5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36AF979-E7B0-4939-7719-345139E3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8" y="2623183"/>
            <a:ext cx="5619878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D8B3C574-D635-0CC2-66FA-18392C4F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0780"/>
            <a:ext cx="5619876" cy="34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02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117141" cy="1325563"/>
          </a:xfrm>
        </p:spPr>
        <p:txBody>
          <a:bodyPr/>
          <a:lstStyle/>
          <a:p>
            <a:r>
              <a:rPr lang="en-US" dirty="0"/>
              <a:t># 3  Casuals ride more in the weekends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9C7A3EB-3944-7920-8632-8CF3CD21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027" y="3270249"/>
            <a:ext cx="13787012" cy="5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4B102B-1117-9E7D-486C-8539972B2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104073"/>
            <a:ext cx="8496618" cy="450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28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9117141" cy="1325563"/>
          </a:xfrm>
        </p:spPr>
        <p:txBody>
          <a:bodyPr/>
          <a:lstStyle/>
          <a:p>
            <a:r>
              <a:rPr lang="en-US" dirty="0"/>
              <a:t># 4  All users ride more in Summer/Spring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59C7A3EB-3944-7920-8632-8CF3CD219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027" y="3270249"/>
            <a:ext cx="13787012" cy="5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99DB5B-FCE6-B575-3782-E5CFCF888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02" y="2217740"/>
            <a:ext cx="8081645" cy="42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33192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22</TotalTime>
  <Words>220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Case study: How to retain casual riders?</vt:lpstr>
      <vt:lpstr>Agenda</vt:lpstr>
      <vt:lpstr>Problem</vt:lpstr>
      <vt:lpstr>Data Sources </vt:lpstr>
      <vt:lpstr>Analysis</vt:lpstr>
      <vt:lpstr># 1 Casual’ rides are longer</vt:lpstr>
      <vt:lpstr># 2 Casuals ride electric bikes more often</vt:lpstr>
      <vt:lpstr># 3  Casuals ride more in the weekends</vt:lpstr>
      <vt:lpstr># 4  All users ride more in Summer/Spring</vt:lpstr>
      <vt:lpstr># 5  Members for commuting, Casuals for leisure.</vt:lpstr>
      <vt:lpstr>How can these conclusiones help us to convert casual riders into annual members?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Arora</dc:creator>
  <cp:lastModifiedBy>Jay Arora</cp:lastModifiedBy>
  <cp:revision>2</cp:revision>
  <dcterms:created xsi:type="dcterms:W3CDTF">2024-07-04T12:34:40Z</dcterms:created>
  <dcterms:modified xsi:type="dcterms:W3CDTF">2024-07-11T21:24:16Z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