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73F36-2D7A-87DC-07B4-6BB2E834D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B99E97-60C8-AC57-41AB-6147C88B5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8FC50-A8FF-0F2C-1F25-C0D80CD9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F269E-0FE5-330A-AD0D-FC20151D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9F2FD-8171-545D-BA15-427123E0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6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0E96-5BE4-DE96-734B-7F99C09D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E8A9E5-F73B-3825-5A9B-AB681BA63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1FEFC-4281-B043-2934-50D10BF1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6965A-7291-AE9B-BA25-C45A8DBE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A3414-5FD5-6E39-C547-F21186DC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C143E8-6B72-C948-4873-360EFD2A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175071-E6B0-B780-13F6-8378C15E8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A7F0D-513B-AF54-0984-3C1A4444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8EFFB-B029-1F18-46EB-8019D2C2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9984C-EB1D-A77F-EA0D-505AD39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AB146-6379-CE22-AD73-7D65C1E9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41E0E-F066-70AD-8EFA-6B17B75F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1531B-54F8-7E1C-BBDA-70FCD41D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F3176-D2DF-B69A-519B-93AC6B30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51CB2-44D3-5ED3-1987-EF5A77D8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A3EC5-BF9F-AA11-B396-73C00DF6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51684-CD3A-2491-D01C-0FCBA965A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8DF2F-EED8-C327-4EE9-B7408E58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A6FCF-734E-70E9-2997-6EED583D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B2B32-C654-2D3C-51CA-8AC2128F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ED9D4-F9BD-1C77-546E-3CFECD92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C7BD8-0B75-8763-516E-CF0DFDDB0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2C5D42-98AB-A8DA-4E90-49929AC8A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5C691-6280-36D8-CB1B-A30D679F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5F3E9D-8369-BB27-26C7-8FE75901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BB05B-6738-99B4-6598-5607341D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4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BD314-4894-709B-0F03-A8643CD9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22AC65-827C-51CD-E05C-2DC18551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2F7E1C-CD64-75B4-E17B-8AA777251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AF381C-0C7F-2D7E-8193-90105DF6E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F27F8-97BB-C42C-D964-5034EB74A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06A41-29FE-0BC8-4587-1AA60A97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62B448-3A0B-5011-F936-2FB65457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78C5A1-5EB7-6FCF-FF5F-238A872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4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31603-BD8F-7A57-3CD0-D6AE4000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19AF02-458A-3F4F-D29F-E5E12388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6971F4-A47B-F1E8-011A-C123F4B4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F0AECD-67BC-8C3B-85EF-7A6B149D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6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45D224-F2E2-B636-B477-C1404E22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C9ECAC-0500-6A67-15BF-6FCC1098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A0F44-C360-9145-0C8F-E5216FE8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8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B853A-9B08-18C7-F857-2E20639B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52B4F-BA9F-0210-7F8E-C53A9EB70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5758B-1C21-5BE9-BA64-EF9A58963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468B6-39E0-A287-4641-7AAA7068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AA152-D099-55E1-7995-7774E1D1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1FDD22-2994-AE70-0C29-7C5D91E8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5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6B95F-B97A-1E0E-AB5E-C783E6A0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6B53B1-B6AD-A46B-C2D1-940740127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6C8F43-1ED0-5A3F-9524-8D1C89D39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CE6D1F-38FB-8F0D-B341-852ED013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CE8A89-C401-4253-B4C6-D2F56715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FB5A83-35A7-9AAD-0615-1E384C4F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3FC2FE-84B8-4A12-15E5-0E8A26A9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063C9-BE98-AE20-93F4-C4B9FAB18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8CA0F-CB7E-C289-16AC-761E2D8BC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CE13-A334-4A3E-902C-95BEFC34E49C}" type="datetimeFigureOut">
              <a:rPr lang="zh-CN" altLang="en-US" smtClean="0"/>
              <a:t>2025/2/9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1C665-331C-E5EB-63C4-FEE9B78A9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EC971-3A62-E61D-2D09-D21432A10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5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FEF260-FCCA-99A6-C431-75FB8FAC1994}"/>
              </a:ext>
            </a:extLst>
          </p:cNvPr>
          <p:cNvSpPr/>
          <p:nvPr/>
        </p:nvSpPr>
        <p:spPr>
          <a:xfrm>
            <a:off x="5305701" y="6365137"/>
            <a:ext cx="1466576" cy="26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数据采集与预处理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9FD9BB-7387-49CE-4543-DEE547F3CB53}"/>
              </a:ext>
            </a:extLst>
          </p:cNvPr>
          <p:cNvSpPr/>
          <p:nvPr/>
        </p:nvSpPr>
        <p:spPr>
          <a:xfrm>
            <a:off x="7054474" y="4928061"/>
            <a:ext cx="1111663" cy="36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时间编码层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E49FE79-36DE-112D-F1E7-B84EF733A646}"/>
              </a:ext>
            </a:extLst>
          </p:cNvPr>
          <p:cNvGrpSpPr/>
          <p:nvPr/>
        </p:nvGrpSpPr>
        <p:grpSpPr>
          <a:xfrm>
            <a:off x="2412587" y="2835273"/>
            <a:ext cx="1262069" cy="1094748"/>
            <a:chOff x="1548711" y="1829549"/>
            <a:chExt cx="1888550" cy="1689272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7156315-BD3A-7420-D69D-2837D37A872A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ED3F38D1-ED10-74B5-C6C6-C16C9C251C86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CDCC107-1134-9B4F-0C0B-2BCF79579D0C}"/>
                </a:ext>
              </a:extLst>
            </p:cNvPr>
            <p:cNvSpPr/>
            <p:nvPr/>
          </p:nvSpPr>
          <p:spPr>
            <a:xfrm>
              <a:off x="1548711" y="2054871"/>
              <a:ext cx="1627697" cy="14639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时空</a:t>
              </a:r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DD44654-BEB9-0A35-5162-B7A75A405789}"/>
              </a:ext>
            </a:extLst>
          </p:cNvPr>
          <p:cNvGrpSpPr/>
          <p:nvPr/>
        </p:nvGrpSpPr>
        <p:grpSpPr>
          <a:xfrm>
            <a:off x="3204083" y="5556789"/>
            <a:ext cx="2101618" cy="953579"/>
            <a:chOff x="1923976" y="5603940"/>
            <a:chExt cx="2584644" cy="111655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7268B2-B4C7-E387-B929-9A439F7480B1}"/>
                </a:ext>
              </a:extLst>
            </p:cNvPr>
            <p:cNvSpPr/>
            <p:nvPr/>
          </p:nvSpPr>
          <p:spPr>
            <a:xfrm>
              <a:off x="1923976" y="5603940"/>
              <a:ext cx="1890944" cy="603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周期与趋势分解</a:t>
              </a: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190D524B-957A-C6A3-1150-2A93E5248A4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95974" y="6207623"/>
              <a:ext cx="1712646" cy="51287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ECDE856-E3A0-5D35-5127-4FCC53ECBE11}"/>
              </a:ext>
            </a:extLst>
          </p:cNvPr>
          <p:cNvGrpSpPr/>
          <p:nvPr/>
        </p:nvGrpSpPr>
        <p:grpSpPr>
          <a:xfrm>
            <a:off x="1258784" y="4335543"/>
            <a:ext cx="2347234" cy="922890"/>
            <a:chOff x="787652" y="4948529"/>
            <a:chExt cx="2886711" cy="108062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474465C-724F-7219-7D21-435D3D7F6B7D}"/>
                </a:ext>
              </a:extLst>
            </p:cNvPr>
            <p:cNvSpPr/>
            <p:nvPr/>
          </p:nvSpPr>
          <p:spPr>
            <a:xfrm>
              <a:off x="2191791" y="5597106"/>
              <a:ext cx="1482572" cy="432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数据编码层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76D69B7-F3FD-3DA6-BA73-F59A1485F1F9}"/>
                </a:ext>
              </a:extLst>
            </p:cNvPr>
            <p:cNvSpPr/>
            <p:nvPr/>
          </p:nvSpPr>
          <p:spPr>
            <a:xfrm>
              <a:off x="787652" y="4948529"/>
              <a:ext cx="1093840" cy="432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位置编码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0118258-B04D-62AC-A04A-E9202311BA1C}"/>
                </a:ext>
              </a:extLst>
            </p:cNvPr>
            <p:cNvSpPr/>
            <p:nvPr/>
          </p:nvSpPr>
          <p:spPr>
            <a:xfrm>
              <a:off x="2793007" y="5021062"/>
              <a:ext cx="280140" cy="2869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F6BC038-33D8-EC7D-30F5-61B7611218ED}"/>
                </a:ext>
              </a:extLst>
            </p:cNvPr>
            <p:cNvCxnSpPr>
              <a:cxnSpLocks/>
              <a:stCxn id="11" idx="0"/>
              <a:endCxn id="20" idx="4"/>
            </p:cNvCxnSpPr>
            <p:nvPr/>
          </p:nvCxnSpPr>
          <p:spPr>
            <a:xfrm flipV="1">
              <a:off x="2933077" y="5308040"/>
              <a:ext cx="0" cy="2890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205EE97-0D90-416B-920A-855A5AC2D629}"/>
                </a:ext>
              </a:extLst>
            </p:cNvPr>
            <p:cNvCxnSpPr>
              <a:cxnSpLocks/>
              <a:stCxn id="19" idx="3"/>
              <a:endCxn id="20" idx="2"/>
            </p:cNvCxnSpPr>
            <p:nvPr/>
          </p:nvCxnSpPr>
          <p:spPr>
            <a:xfrm>
              <a:off x="1881492" y="5164551"/>
              <a:ext cx="9115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807A7A2-7F51-DC12-8111-6866D73472BE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6772277" y="5297042"/>
            <a:ext cx="838029" cy="120204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145DE2F-505F-7F8D-2841-F60AC9FC45DA}"/>
              </a:ext>
            </a:extLst>
          </p:cNvPr>
          <p:cNvGrpSpPr/>
          <p:nvPr/>
        </p:nvGrpSpPr>
        <p:grpSpPr>
          <a:xfrm>
            <a:off x="4215662" y="4397489"/>
            <a:ext cx="1205505" cy="860944"/>
            <a:chOff x="2191791" y="5021062"/>
            <a:chExt cx="1482572" cy="100808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C24424B-A3D2-DFC4-A826-A55DDB08FEBB}"/>
                </a:ext>
              </a:extLst>
            </p:cNvPr>
            <p:cNvSpPr/>
            <p:nvPr/>
          </p:nvSpPr>
          <p:spPr>
            <a:xfrm>
              <a:off x="2191791" y="5597106"/>
              <a:ext cx="1482572" cy="432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数据编码层</a:t>
              </a: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4358863-AE49-6198-8600-813679B776FF}"/>
                </a:ext>
              </a:extLst>
            </p:cNvPr>
            <p:cNvSpPr/>
            <p:nvPr/>
          </p:nvSpPr>
          <p:spPr>
            <a:xfrm>
              <a:off x="2793007" y="5021062"/>
              <a:ext cx="280140" cy="2869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zh-CN" altLang="en-US" dirty="0"/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F191532B-F33E-0614-BD2D-826EE1F8CA72}"/>
                </a:ext>
              </a:extLst>
            </p:cNvPr>
            <p:cNvCxnSpPr>
              <a:cxnSpLocks/>
              <a:stCxn id="51" idx="0"/>
              <a:endCxn id="53" idx="4"/>
            </p:cNvCxnSpPr>
            <p:nvPr/>
          </p:nvCxnSpPr>
          <p:spPr>
            <a:xfrm flipV="1">
              <a:off x="2933078" y="5308040"/>
              <a:ext cx="0" cy="2890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6D423B25-46DD-98CF-AA27-DA5DC99F6C6F}"/>
              </a:ext>
            </a:extLst>
          </p:cNvPr>
          <p:cNvSpPr/>
          <p:nvPr/>
        </p:nvSpPr>
        <p:spPr>
          <a:xfrm>
            <a:off x="5673478" y="4341407"/>
            <a:ext cx="889629" cy="36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位置编码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D2FAC66-A504-D40B-4B23-9BB5ED5338EE}"/>
              </a:ext>
            </a:extLst>
          </p:cNvPr>
          <p:cNvCxnSpPr>
            <a:cxnSpLocks/>
            <a:stCxn id="57" idx="1"/>
            <a:endCxn id="53" idx="6"/>
          </p:cNvCxnSpPr>
          <p:nvPr/>
        </p:nvCxnSpPr>
        <p:spPr>
          <a:xfrm flipH="1" flipV="1">
            <a:off x="4932308" y="4520034"/>
            <a:ext cx="741170" cy="58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BC392F4-B0D9-C6AF-7DF5-D6D5BF1FD45C}"/>
              </a:ext>
            </a:extLst>
          </p:cNvPr>
          <p:cNvGrpSpPr/>
          <p:nvPr/>
        </p:nvGrpSpPr>
        <p:grpSpPr>
          <a:xfrm>
            <a:off x="4261609" y="2828746"/>
            <a:ext cx="1159558" cy="1078973"/>
            <a:chOff x="1548711" y="1829549"/>
            <a:chExt cx="1888550" cy="1689270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1FDF79F5-8234-2E25-4D11-CE94EB41D907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79DCFB0E-8940-1C1A-08C2-0220BC890466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6C643B38-0EBA-E4F5-0141-F79ECDB3F3CA}"/>
                </a:ext>
              </a:extLst>
            </p:cNvPr>
            <p:cNvSpPr/>
            <p:nvPr/>
          </p:nvSpPr>
          <p:spPr>
            <a:xfrm>
              <a:off x="1548711" y="2054871"/>
              <a:ext cx="1627696" cy="1463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时空</a:t>
              </a:r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9611A5C-BA34-E259-764C-6519D3E2AD05}"/>
              </a:ext>
            </a:extLst>
          </p:cNvPr>
          <p:cNvGrpSpPr/>
          <p:nvPr/>
        </p:nvGrpSpPr>
        <p:grpSpPr>
          <a:xfrm>
            <a:off x="6973522" y="2835273"/>
            <a:ext cx="1163286" cy="1090579"/>
            <a:chOff x="1548711" y="1829549"/>
            <a:chExt cx="1888550" cy="168927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BA373D72-28C2-C633-6DF1-7F5EA4148871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AC5EBB60-D2C5-3776-0EBD-337C461CF492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55E70166-1EDB-488F-5850-0B5B02914F0F}"/>
                </a:ext>
              </a:extLst>
            </p:cNvPr>
            <p:cNvSpPr/>
            <p:nvPr/>
          </p:nvSpPr>
          <p:spPr>
            <a:xfrm>
              <a:off x="1548711" y="2054871"/>
              <a:ext cx="1627696" cy="1463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8D10557-1356-49C0-AC4B-FEAECF5A2BE5}"/>
              </a:ext>
            </a:extLst>
          </p:cNvPr>
          <p:cNvGrpSpPr/>
          <p:nvPr/>
        </p:nvGrpSpPr>
        <p:grpSpPr>
          <a:xfrm>
            <a:off x="8999813" y="2360415"/>
            <a:ext cx="1537559" cy="3037243"/>
            <a:chOff x="9737324" y="1685925"/>
            <a:chExt cx="1890944" cy="355633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2E2F7D4-990C-6EF2-7369-A7511215A0FF}"/>
                </a:ext>
              </a:extLst>
            </p:cNvPr>
            <p:cNvSpPr/>
            <p:nvPr/>
          </p:nvSpPr>
          <p:spPr>
            <a:xfrm>
              <a:off x="9737324" y="1685925"/>
              <a:ext cx="1890944" cy="3556338"/>
            </a:xfrm>
            <a:prstGeom prst="roundRect">
              <a:avLst/>
            </a:prstGeom>
            <a:ln w="9525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C2233135-8EF6-1F63-4B65-12A38FB55B53}"/>
                </a:ext>
              </a:extLst>
            </p:cNvPr>
            <p:cNvSpPr/>
            <p:nvPr/>
          </p:nvSpPr>
          <p:spPr>
            <a:xfrm>
              <a:off x="10147794" y="4191425"/>
              <a:ext cx="1104900" cy="356764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多头注意力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75F1ECB5-BDE9-3FFF-962D-62EAEE51708D}"/>
                </a:ext>
              </a:extLst>
            </p:cNvPr>
            <p:cNvSpPr/>
            <p:nvPr/>
          </p:nvSpPr>
          <p:spPr>
            <a:xfrm>
              <a:off x="10149016" y="3497351"/>
              <a:ext cx="1103679" cy="356765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Add &amp; Norm</a:t>
              </a:r>
              <a:endParaRPr lang="zh-CN" altLang="en-US" sz="1000" dirty="0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CC77E01A-B070-47ED-AC73-2AB4CA911B32}"/>
                </a:ext>
              </a:extLst>
            </p:cNvPr>
            <p:cNvSpPr/>
            <p:nvPr/>
          </p:nvSpPr>
          <p:spPr>
            <a:xfrm>
              <a:off x="10130346" y="2748353"/>
              <a:ext cx="1104900" cy="336086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前馈神经网络</a:t>
              </a: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6875FC6A-A206-CFD4-A93F-CFDF9099A58E}"/>
                </a:ext>
              </a:extLst>
            </p:cNvPr>
            <p:cNvSpPr/>
            <p:nvPr/>
          </p:nvSpPr>
          <p:spPr>
            <a:xfrm>
              <a:off x="10130346" y="2097021"/>
              <a:ext cx="1104900" cy="311242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Add &amp; Norm</a:t>
              </a:r>
              <a:endParaRPr lang="zh-CN" altLang="en-US" sz="1000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A0EDB39-C44F-4B3B-1ED3-A0CD0CA98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9500" y="4894000"/>
              <a:ext cx="708527" cy="122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1E1187A3-3256-1B9D-78EB-B1CDF7D246C9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rot="5400000" flipH="1" flipV="1">
              <a:off x="9449510" y="4195720"/>
              <a:ext cx="1219493" cy="179519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A5002D8-6468-A569-24BD-8B234B02D20C}"/>
                </a:ext>
              </a:extLst>
            </p:cNvPr>
            <p:cNvCxnSpPr/>
            <p:nvPr/>
          </p:nvCxnSpPr>
          <p:spPr>
            <a:xfrm flipH="1">
              <a:off x="10471409" y="4762500"/>
              <a:ext cx="211387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EFE542FF-B245-0427-ED74-A1459B17A100}"/>
                </a:ext>
              </a:extLst>
            </p:cNvPr>
            <p:cNvCxnSpPr/>
            <p:nvPr/>
          </p:nvCxnSpPr>
          <p:spPr>
            <a:xfrm>
              <a:off x="10682796" y="4762500"/>
              <a:ext cx="198231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5B1017E6-DE04-9EB2-3744-324B7374FBDA}"/>
                </a:ext>
              </a:extLst>
            </p:cNvPr>
            <p:cNvCxnSpPr/>
            <p:nvPr/>
          </p:nvCxnSpPr>
          <p:spPr>
            <a:xfrm flipV="1">
              <a:off x="10471409" y="4548189"/>
              <a:ext cx="0" cy="21431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2534AD4-2373-1784-5952-B4B438FB18D2}"/>
                </a:ext>
              </a:extLst>
            </p:cNvPr>
            <p:cNvCxnSpPr/>
            <p:nvPr/>
          </p:nvCxnSpPr>
          <p:spPr>
            <a:xfrm flipV="1">
              <a:off x="10881027" y="4548189"/>
              <a:ext cx="0" cy="21431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F7259A1D-6FB4-8B5D-5317-BE5792A66BFC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H="1" flipV="1">
              <a:off x="10700244" y="3084439"/>
              <a:ext cx="611" cy="41291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B2C3B14D-17D2-BC68-C2F0-39C12624A3AA}"/>
                </a:ext>
              </a:extLst>
            </p:cNvPr>
            <p:cNvCxnSpPr/>
            <p:nvPr/>
          </p:nvCxnSpPr>
          <p:spPr>
            <a:xfrm flipH="1">
              <a:off x="9969499" y="3326245"/>
              <a:ext cx="73074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48CC6B80-0019-4C62-24B8-6D03B93E9BB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 rot="5400000" flipH="1" flipV="1">
              <a:off x="9508448" y="2713693"/>
              <a:ext cx="1082948" cy="160847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20859755-2E72-F193-46BA-91A57552568E}"/>
              </a:ext>
            </a:extLst>
          </p:cNvPr>
          <p:cNvCxnSpPr>
            <a:cxnSpLocks/>
            <a:stCxn id="18" idx="2"/>
          </p:cNvCxnSpPr>
          <p:nvPr/>
        </p:nvCxnSpPr>
        <p:spPr>
          <a:xfrm flipV="1">
            <a:off x="9768593" y="4802800"/>
            <a:ext cx="0" cy="59485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566A3AF7-7D06-D774-B9DB-0323CF56916D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9782780" y="4212129"/>
            <a:ext cx="497" cy="2880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954F359-4DE3-F120-FC91-D1CA69841F46}"/>
              </a:ext>
            </a:extLst>
          </p:cNvPr>
          <p:cNvCxnSpPr/>
          <p:nvPr/>
        </p:nvCxnSpPr>
        <p:spPr>
          <a:xfrm flipV="1">
            <a:off x="9782780" y="2977318"/>
            <a:ext cx="0" cy="28762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C876001-9C82-D22E-6516-41D4269A2305}"/>
              </a:ext>
            </a:extLst>
          </p:cNvPr>
          <p:cNvCxnSpPr>
            <a:cxnSpLocks/>
            <a:stCxn id="71" idx="0"/>
            <a:endCxn id="18" idx="0"/>
          </p:cNvCxnSpPr>
          <p:nvPr/>
        </p:nvCxnSpPr>
        <p:spPr>
          <a:xfrm flipV="1">
            <a:off x="9768593" y="2360415"/>
            <a:ext cx="0" cy="35109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14FCB09A-8E29-46E9-42C8-30E59A53E077}"/>
              </a:ext>
            </a:extLst>
          </p:cNvPr>
          <p:cNvCxnSpPr>
            <a:cxnSpLocks/>
          </p:cNvCxnSpPr>
          <p:nvPr/>
        </p:nvCxnSpPr>
        <p:spPr>
          <a:xfrm flipH="1">
            <a:off x="8292307" y="2360415"/>
            <a:ext cx="790445" cy="5418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9CC7092-F5F0-3862-F89E-D72D50460DDC}"/>
              </a:ext>
            </a:extLst>
          </p:cNvPr>
          <p:cNvCxnSpPr/>
          <p:nvPr/>
        </p:nvCxnSpPr>
        <p:spPr>
          <a:xfrm>
            <a:off x="8217900" y="3994274"/>
            <a:ext cx="781913" cy="13027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22F46029-5D3A-F763-56AD-2A888C583C07}"/>
              </a:ext>
            </a:extLst>
          </p:cNvPr>
          <p:cNvGrpSpPr/>
          <p:nvPr/>
        </p:nvGrpSpPr>
        <p:grpSpPr>
          <a:xfrm>
            <a:off x="5302893" y="1387127"/>
            <a:ext cx="1271088" cy="1214562"/>
            <a:chOff x="1548711" y="1829549"/>
            <a:chExt cx="1888550" cy="1689270"/>
          </a:xfrm>
        </p:grpSpPr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C2F13051-FCBB-AA41-B734-D991C2E7570C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5D9D55EE-3DD3-8719-81BD-10F3ECD84DDF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962F211B-9204-7403-F84C-A8BBC07F7424}"/>
                </a:ext>
              </a:extLst>
            </p:cNvPr>
            <p:cNvSpPr/>
            <p:nvPr/>
          </p:nvSpPr>
          <p:spPr>
            <a:xfrm>
              <a:off x="1548711" y="2054871"/>
              <a:ext cx="1627696" cy="1463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带有混合注意力机制的</a:t>
              </a:r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F63C1BB-9FF0-0694-E740-D0D9B853B43A}"/>
                  </a:ext>
                </a:extLst>
              </p:cNvPr>
              <p:cNvSpPr txBox="1"/>
              <p:nvPr/>
            </p:nvSpPr>
            <p:spPr>
              <a:xfrm>
                <a:off x="5771109" y="6064603"/>
                <a:ext cx="23104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month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h𝑜𝑢𝑟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𝑚𝑖𝑛𝑢𝑡𝑒</m:t>
                        </m:r>
                      </m:sub>
                    </m:sSub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F63C1BB-9FF0-0694-E740-D0D9B853B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109" y="6064603"/>
                <a:ext cx="2310475" cy="276999"/>
              </a:xfrm>
              <a:prstGeom prst="rect">
                <a:avLst/>
              </a:prstGeom>
              <a:blipFill>
                <a:blip r:embed="rId2"/>
                <a:stretch>
                  <a:fillRect l="-264"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4AB0FB08-E1A6-C28B-9542-99EE7604A14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607892" y="3994274"/>
            <a:ext cx="2414" cy="9337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52412776-A245-8A1C-1AB3-25B2001D29EC}"/>
              </a:ext>
            </a:extLst>
          </p:cNvPr>
          <p:cNvSpPr/>
          <p:nvPr/>
        </p:nvSpPr>
        <p:spPr>
          <a:xfrm>
            <a:off x="4877667" y="1030694"/>
            <a:ext cx="2210979" cy="18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全连接层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4F13512B-0DF6-D927-A705-2CC5A3B19EF2}"/>
                  </a:ext>
                </a:extLst>
              </p:cNvPr>
              <p:cNvSpPr txBox="1"/>
              <p:nvPr/>
            </p:nvSpPr>
            <p:spPr>
              <a:xfrm>
                <a:off x="3868421" y="6170684"/>
                <a:ext cx="1392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4F13512B-0DF6-D927-A705-2CC5A3B19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421" y="6170684"/>
                <a:ext cx="1392583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407E68CF-B666-A2D2-8A37-8C76CC5D413E}"/>
              </a:ext>
            </a:extLst>
          </p:cNvPr>
          <p:cNvCxnSpPr>
            <a:endCxn id="5" idx="0"/>
          </p:cNvCxnSpPr>
          <p:nvPr/>
        </p:nvCxnSpPr>
        <p:spPr>
          <a:xfrm>
            <a:off x="3971925" y="5457825"/>
            <a:ext cx="938" cy="989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C5C11860-636D-E430-BEE2-B0B5B4A55153}"/>
              </a:ext>
            </a:extLst>
          </p:cNvPr>
          <p:cNvCxnSpPr>
            <a:endCxn id="11" idx="2"/>
          </p:cNvCxnSpPr>
          <p:nvPr/>
        </p:nvCxnSpPr>
        <p:spPr>
          <a:xfrm rot="10800000">
            <a:off x="3003267" y="5258433"/>
            <a:ext cx="968659" cy="1993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E95148B1-BC0B-BB24-CF3C-0995A268485B}"/>
              </a:ext>
            </a:extLst>
          </p:cNvPr>
          <p:cNvCxnSpPr>
            <a:endCxn id="51" idx="2"/>
          </p:cNvCxnSpPr>
          <p:nvPr/>
        </p:nvCxnSpPr>
        <p:spPr>
          <a:xfrm flipV="1">
            <a:off x="3971925" y="5258433"/>
            <a:ext cx="846490" cy="1993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D6B8E927-BF81-D730-ED75-97B4E585476B}"/>
                  </a:ext>
                </a:extLst>
              </p:cNvPr>
              <p:cNvSpPr txBox="1"/>
              <p:nvPr/>
            </p:nvSpPr>
            <p:spPr>
              <a:xfrm>
                <a:off x="1258784" y="5306194"/>
                <a:ext cx="1744481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sub>
                    </m:sSub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D6B8E927-BF81-D730-ED75-97B4E585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784" y="5306194"/>
                <a:ext cx="1744481" cy="291298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3254367E-C79A-4891-74F6-60BC9F5F9ADD}"/>
                  </a:ext>
                </a:extLst>
              </p:cNvPr>
              <p:cNvSpPr txBox="1"/>
              <p:nvPr/>
            </p:nvSpPr>
            <p:spPr>
              <a:xfrm>
                <a:off x="4866612" y="5356761"/>
                <a:ext cx="17444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𝑡𝑛</m:t>
                        </m:r>
                      </m:sub>
                    </m:sSub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3254367E-C79A-4891-74F6-60BC9F5F9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612" y="5356761"/>
                <a:ext cx="1744481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51FE683-FEAB-96F0-7E68-61A14D94754D}"/>
              </a:ext>
            </a:extLst>
          </p:cNvPr>
          <p:cNvCxnSpPr>
            <a:cxnSpLocks/>
          </p:cNvCxnSpPr>
          <p:nvPr/>
        </p:nvCxnSpPr>
        <p:spPr>
          <a:xfrm flipV="1">
            <a:off x="3003265" y="3955364"/>
            <a:ext cx="0" cy="44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BDE7F810-35B1-86C8-DD9F-5CDBC7BD1B71}"/>
              </a:ext>
            </a:extLst>
          </p:cNvPr>
          <p:cNvCxnSpPr>
            <a:stCxn id="43" idx="0"/>
          </p:cNvCxnSpPr>
          <p:nvPr/>
        </p:nvCxnSpPr>
        <p:spPr>
          <a:xfrm flipH="1" flipV="1">
            <a:off x="3130782" y="2711506"/>
            <a:ext cx="1" cy="1237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EEDCB962-0C98-9EF6-2935-0B0F967310D4}"/>
              </a:ext>
            </a:extLst>
          </p:cNvPr>
          <p:cNvCxnSpPr/>
          <p:nvPr/>
        </p:nvCxnSpPr>
        <p:spPr>
          <a:xfrm flipH="1" flipV="1">
            <a:off x="4906279" y="2710192"/>
            <a:ext cx="1" cy="1237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AB3F3526-8B48-4DCB-380B-9A846A639027}"/>
              </a:ext>
            </a:extLst>
          </p:cNvPr>
          <p:cNvCxnSpPr/>
          <p:nvPr/>
        </p:nvCxnSpPr>
        <p:spPr>
          <a:xfrm flipH="1" flipV="1">
            <a:off x="7664832" y="2711506"/>
            <a:ext cx="1" cy="1237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52A4370B-C732-BB89-C696-3D67E8B9A932}"/>
              </a:ext>
            </a:extLst>
          </p:cNvPr>
          <p:cNvCxnSpPr>
            <a:endCxn id="116" idx="2"/>
          </p:cNvCxnSpPr>
          <p:nvPr/>
        </p:nvCxnSpPr>
        <p:spPr>
          <a:xfrm flipV="1">
            <a:off x="3130782" y="2601689"/>
            <a:ext cx="2719871" cy="1085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A9667DFA-7181-B6D9-C57C-95DFC01D82C4}"/>
              </a:ext>
            </a:extLst>
          </p:cNvPr>
          <p:cNvCxnSpPr/>
          <p:nvPr/>
        </p:nvCxnSpPr>
        <p:spPr>
          <a:xfrm>
            <a:off x="5850653" y="2710192"/>
            <a:ext cx="18141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31D4B1E-7D3A-EC0F-3060-6F6B285BC59F}"/>
                  </a:ext>
                </a:extLst>
              </p:cNvPr>
              <p:cNvSpPr txBox="1"/>
              <p:nvPr/>
            </p:nvSpPr>
            <p:spPr>
              <a:xfrm>
                <a:off x="3130781" y="2391282"/>
                <a:ext cx="659358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31D4B1E-7D3A-EC0F-3060-6F6B285BC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81" y="2391282"/>
                <a:ext cx="659358" cy="2912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73BE82D3-FC09-D831-56E4-5410FD946DB4}"/>
                  </a:ext>
                </a:extLst>
              </p:cNvPr>
              <p:cNvSpPr txBox="1"/>
              <p:nvPr/>
            </p:nvSpPr>
            <p:spPr>
              <a:xfrm>
                <a:off x="4520288" y="2380053"/>
                <a:ext cx="6593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73BE82D3-FC09-D831-56E4-5410FD946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288" y="2380053"/>
                <a:ext cx="659358" cy="276999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CE56B54C-B519-CBA7-7F8D-B88D12282606}"/>
                  </a:ext>
                </a:extLst>
              </p:cNvPr>
              <p:cNvSpPr txBox="1"/>
              <p:nvPr/>
            </p:nvSpPr>
            <p:spPr>
              <a:xfrm>
                <a:off x="7134200" y="2393810"/>
                <a:ext cx="9473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CE56B54C-B519-CBA7-7F8D-B88D12282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200" y="2393810"/>
                <a:ext cx="947384" cy="276999"/>
              </a:xfrm>
              <a:prstGeom prst="rect">
                <a:avLst/>
              </a:prstGeom>
              <a:blipFill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0D5486CC-3670-59DE-F0BC-4B2A6F775625}"/>
              </a:ext>
            </a:extLst>
          </p:cNvPr>
          <p:cNvCxnSpPr>
            <a:endCxn id="135" idx="2"/>
          </p:cNvCxnSpPr>
          <p:nvPr/>
        </p:nvCxnSpPr>
        <p:spPr>
          <a:xfrm flipV="1">
            <a:off x="5876925" y="1233488"/>
            <a:ext cx="0" cy="153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87850D3C-B1C7-57C1-649B-458F7AA67520}"/>
              </a:ext>
            </a:extLst>
          </p:cNvPr>
          <p:cNvCxnSpPr>
            <a:cxnSpLocks/>
          </p:cNvCxnSpPr>
          <p:nvPr/>
        </p:nvCxnSpPr>
        <p:spPr>
          <a:xfrm flipH="1" flipV="1">
            <a:off x="5876925" y="823191"/>
            <a:ext cx="1" cy="194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64EE870A-49D3-8EA1-0344-71FC39FCDAB9}"/>
              </a:ext>
            </a:extLst>
          </p:cNvPr>
          <p:cNvCxnSpPr>
            <a:cxnSpLocks/>
          </p:cNvCxnSpPr>
          <p:nvPr/>
        </p:nvCxnSpPr>
        <p:spPr>
          <a:xfrm flipH="1" flipV="1">
            <a:off x="6026220" y="834471"/>
            <a:ext cx="1" cy="182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E614F63-378E-D6FD-6F0D-824BDEA3A1F4}"/>
              </a:ext>
            </a:extLst>
          </p:cNvPr>
          <p:cNvCxnSpPr>
            <a:stCxn id="114" idx="0"/>
          </p:cNvCxnSpPr>
          <p:nvPr/>
        </p:nvCxnSpPr>
        <p:spPr>
          <a:xfrm flipV="1">
            <a:off x="6026221" y="1233488"/>
            <a:ext cx="0" cy="153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7E9B104-9AE4-EF30-B408-B61570128F35}"/>
              </a:ext>
            </a:extLst>
          </p:cNvPr>
          <p:cNvSpPr/>
          <p:nvPr/>
        </p:nvSpPr>
        <p:spPr>
          <a:xfrm>
            <a:off x="4877667" y="620707"/>
            <a:ext cx="2210979" cy="18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输出 </a:t>
            </a:r>
            <a:r>
              <a:rPr lang="en-US" altLang="zh-CN" sz="1000" dirty="0"/>
              <a:t>period + trend</a:t>
            </a:r>
            <a:endParaRPr lang="zh-CN" altLang="en-US" sz="10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B5EDE3-48D1-F35C-1AE7-3352C6E47013}"/>
              </a:ext>
            </a:extLst>
          </p:cNvPr>
          <p:cNvCxnSpPr>
            <a:stCxn id="53" idx="0"/>
          </p:cNvCxnSpPr>
          <p:nvPr/>
        </p:nvCxnSpPr>
        <p:spPr>
          <a:xfrm flipV="1">
            <a:off x="4818415" y="3952875"/>
            <a:ext cx="0" cy="444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9FBE90F-7D2B-1240-A59F-F01258F488DF}"/>
              </a:ext>
            </a:extLst>
          </p:cNvPr>
          <p:cNvSpPr/>
          <p:nvPr/>
        </p:nvSpPr>
        <p:spPr>
          <a:xfrm>
            <a:off x="3071675" y="197675"/>
            <a:ext cx="701336" cy="701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6DEEC-DC98-7B24-8FAC-391B2F7FF627}"/>
              </a:ext>
            </a:extLst>
          </p:cNvPr>
          <p:cNvSpPr/>
          <p:nvPr/>
        </p:nvSpPr>
        <p:spPr>
          <a:xfrm>
            <a:off x="2412506" y="1396456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初始化</a:t>
            </a:r>
            <a:r>
              <a:rPr lang="en-US" altLang="zh-CN" sz="1600" dirty="0"/>
              <a:t>Mqtt broker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0D8BF-B54F-C7AD-26D5-9BBAFA1948A5}"/>
              </a:ext>
            </a:extLst>
          </p:cNvPr>
          <p:cNvSpPr txBox="1"/>
          <p:nvPr/>
        </p:nvSpPr>
        <p:spPr>
          <a:xfrm>
            <a:off x="3071675" y="379066"/>
            <a:ext cx="70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378722-FB29-43A1-7FAC-53DFAF09E6FA}"/>
              </a:ext>
            </a:extLst>
          </p:cNvPr>
          <p:cNvSpPr/>
          <p:nvPr/>
        </p:nvSpPr>
        <p:spPr>
          <a:xfrm>
            <a:off x="2412505" y="2572454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收取下位机发送的</a:t>
            </a:r>
            <a:r>
              <a:rPr lang="en-US" altLang="zh-CN" sz="1600" dirty="0"/>
              <a:t>CAN</a:t>
            </a:r>
            <a:r>
              <a:rPr lang="zh-CN" altLang="en-US" sz="1600" dirty="0"/>
              <a:t>原始帧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070-2AE8-57CC-E46F-E0A70AB9F3FD}"/>
              </a:ext>
            </a:extLst>
          </p:cNvPr>
          <p:cNvSpPr/>
          <p:nvPr/>
        </p:nvSpPr>
        <p:spPr>
          <a:xfrm>
            <a:off x="2412504" y="3736612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初始化</a:t>
            </a:r>
            <a:r>
              <a:rPr lang="en-US" altLang="zh-CN" sz="1600" dirty="0"/>
              <a:t>Kafka broker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15AA42-916F-02F3-CAF3-1F8E3950D457}"/>
              </a:ext>
            </a:extLst>
          </p:cNvPr>
          <p:cNvSpPr/>
          <p:nvPr/>
        </p:nvSpPr>
        <p:spPr>
          <a:xfrm>
            <a:off x="2412504" y="4986439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实例化</a:t>
            </a:r>
            <a:r>
              <a:rPr lang="en-US" altLang="zh-CN" sz="1600" dirty="0" err="1"/>
              <a:t>RuleEngineManager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D50F5-1A66-8A56-9BB0-368F6CDA4E15}"/>
              </a:ext>
            </a:extLst>
          </p:cNvPr>
          <p:cNvSpPr/>
          <p:nvPr/>
        </p:nvSpPr>
        <p:spPr>
          <a:xfrm>
            <a:off x="6556703" y="1322293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实例化</a:t>
            </a:r>
            <a:r>
              <a:rPr lang="en-US" altLang="zh-CN" sz="1600" dirty="0" err="1"/>
              <a:t>DbcParserRuleNode</a:t>
            </a:r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3BAC24-72DA-ECED-EC80-4E29E807A0CC}"/>
              </a:ext>
            </a:extLst>
          </p:cNvPr>
          <p:cNvSpPr/>
          <p:nvPr/>
        </p:nvSpPr>
        <p:spPr>
          <a:xfrm>
            <a:off x="5242068" y="3930959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IoTDB</a:t>
            </a:r>
            <a:r>
              <a:rPr lang="zh-CN" altLang="en-US" sz="1600" dirty="0"/>
              <a:t>时序数据库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19BE34C-942B-9578-458C-E6C6920F94C8}"/>
              </a:ext>
            </a:extLst>
          </p:cNvPr>
          <p:cNvSpPr/>
          <p:nvPr/>
        </p:nvSpPr>
        <p:spPr>
          <a:xfrm>
            <a:off x="6891834" y="6057775"/>
            <a:ext cx="1349406" cy="485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结束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7CC260FD-D8CD-41B9-5AE8-9274C5FE9839}"/>
              </a:ext>
            </a:extLst>
          </p:cNvPr>
          <p:cNvSpPr/>
          <p:nvPr/>
        </p:nvSpPr>
        <p:spPr>
          <a:xfrm>
            <a:off x="6611819" y="2552996"/>
            <a:ext cx="1909441" cy="9456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是否持久化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534563-8C96-8783-D74B-C4A1DAEB6A59}"/>
              </a:ext>
            </a:extLst>
          </p:cNvPr>
          <p:cNvSpPr/>
          <p:nvPr/>
        </p:nvSpPr>
        <p:spPr>
          <a:xfrm>
            <a:off x="7874494" y="3930959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Kafka producer</a:t>
            </a:r>
            <a:r>
              <a:rPr lang="zh-CN" altLang="en-US" sz="1600" dirty="0"/>
              <a:t>推送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26D077-ACE2-8BB9-5D08-BAD1AAF2BDEE}"/>
              </a:ext>
            </a:extLst>
          </p:cNvPr>
          <p:cNvSpPr/>
          <p:nvPr/>
        </p:nvSpPr>
        <p:spPr>
          <a:xfrm>
            <a:off x="7874493" y="4955367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Websocket</a:t>
            </a:r>
            <a:r>
              <a:rPr lang="zh-CN" altLang="en-US" sz="1600" dirty="0"/>
              <a:t>推送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3AA418A-4453-9EBC-E9B1-D6A7840492C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422341" y="2097792"/>
            <a:ext cx="1" cy="474662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8DA8D-1AA0-DB52-1A64-D4DB1DFD4B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422340" y="881627"/>
            <a:ext cx="2" cy="514829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017564-E113-EE83-DE1F-281E6A0246A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422339" y="3205799"/>
            <a:ext cx="1" cy="530813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41D4072-C7C1-E76F-F529-716FEB1BCD7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422339" y="4429068"/>
            <a:ext cx="1" cy="557371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D28D33C-D12D-802B-81BF-9FA1CFB1660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432175" y="1672961"/>
            <a:ext cx="2124528" cy="3664146"/>
          </a:xfrm>
          <a:prstGeom prst="bentConnector3">
            <a:avLst>
              <a:gd name="adj1" fmla="val 20002"/>
            </a:avLst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425FC63-B479-7D6A-5AA6-6AEDA66CFAC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566537" y="2032192"/>
            <a:ext cx="3" cy="520804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CECFB10-0F5C-C80E-A939-E71A89E92052}"/>
              </a:ext>
            </a:extLst>
          </p:cNvPr>
          <p:cNvCxnSpPr>
            <a:stCxn id="13" idx="1"/>
            <a:endCxn id="11" idx="0"/>
          </p:cNvCxnSpPr>
          <p:nvPr/>
        </p:nvCxnSpPr>
        <p:spPr>
          <a:xfrm rot="10800000" flipV="1">
            <a:off x="6251905" y="3025805"/>
            <a:ext cx="359915" cy="905153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B3211D16-C27F-0F34-4F15-587687CC9B76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521260" y="3025806"/>
            <a:ext cx="363070" cy="905153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FADEEDE-95B4-AF47-AA61-4DE27E152F8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8884329" y="4561992"/>
            <a:ext cx="7999" cy="393375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360D91F0-CBE1-473D-B904-24232315B718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5737653" y="5146546"/>
            <a:ext cx="1668432" cy="639930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F5007CD5-2E7A-3FF9-CEC6-6B59233F344B}"/>
              </a:ext>
            </a:extLst>
          </p:cNvPr>
          <p:cNvCxnSpPr>
            <a:stCxn id="15" idx="2"/>
            <a:endCxn id="12" idx="3"/>
          </p:cNvCxnSpPr>
          <p:nvPr/>
        </p:nvCxnSpPr>
        <p:spPr>
          <a:xfrm rot="5400000">
            <a:off x="8240773" y="5657171"/>
            <a:ext cx="644024" cy="643089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38E6F2D-A59F-DA61-647F-DD3FA725243E}"/>
              </a:ext>
            </a:extLst>
          </p:cNvPr>
          <p:cNvSpPr txBox="1"/>
          <p:nvPr/>
        </p:nvSpPr>
        <p:spPr>
          <a:xfrm>
            <a:off x="5994400" y="2572454"/>
            <a:ext cx="45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04652ED-FF86-BA8C-0B80-9471729C9C89}"/>
              </a:ext>
            </a:extLst>
          </p:cNvPr>
          <p:cNvSpPr txBox="1"/>
          <p:nvPr/>
        </p:nvSpPr>
        <p:spPr>
          <a:xfrm>
            <a:off x="8593791" y="2604815"/>
            <a:ext cx="45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14163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9FBE90F-7D2B-1240-A59F-F01258F488DF}"/>
              </a:ext>
            </a:extLst>
          </p:cNvPr>
          <p:cNvSpPr/>
          <p:nvPr/>
        </p:nvSpPr>
        <p:spPr>
          <a:xfrm>
            <a:off x="2783688" y="187122"/>
            <a:ext cx="512854" cy="501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6DEEC-DC98-7B24-8FAC-391B2F7FF627}"/>
              </a:ext>
            </a:extLst>
          </p:cNvPr>
          <p:cNvSpPr/>
          <p:nvPr/>
        </p:nvSpPr>
        <p:spPr>
          <a:xfrm>
            <a:off x="2301669" y="1043858"/>
            <a:ext cx="1476890" cy="50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实例化</a:t>
            </a:r>
            <a:r>
              <a:rPr lang="en-US" altLang="zh-CN" sz="1000" dirty="0"/>
              <a:t>Kafka consumer</a:t>
            </a:r>
            <a:endParaRPr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0D8BF-B54F-C7AD-26D5-9BBAFA1948A5}"/>
              </a:ext>
            </a:extLst>
          </p:cNvPr>
          <p:cNvSpPr txBox="1"/>
          <p:nvPr/>
        </p:nvSpPr>
        <p:spPr>
          <a:xfrm>
            <a:off x="2783688" y="311210"/>
            <a:ext cx="512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378722-FB29-43A1-7FAC-53DFAF09E6FA}"/>
              </a:ext>
            </a:extLst>
          </p:cNvPr>
          <p:cNvSpPr/>
          <p:nvPr/>
        </p:nvSpPr>
        <p:spPr>
          <a:xfrm>
            <a:off x="2301668" y="1884312"/>
            <a:ext cx="1476890" cy="50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监听消费的时序数据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070-2AE8-57CC-E46F-E0A70AB9F3FD}"/>
              </a:ext>
            </a:extLst>
          </p:cNvPr>
          <p:cNvSpPr/>
          <p:nvPr/>
        </p:nvSpPr>
        <p:spPr>
          <a:xfrm>
            <a:off x="2301667" y="2716305"/>
            <a:ext cx="1476890" cy="50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滑动窗口划分数据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3AA418A-4453-9EBC-E9B1-D6A7840492C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040113" y="1545084"/>
            <a:ext cx="1" cy="33922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8DA8D-1AA0-DB52-1A64-D4DB1DFD4B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040112" y="675924"/>
            <a:ext cx="2" cy="367934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017564-E113-EE83-DE1F-281E6A0246A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040112" y="2336947"/>
            <a:ext cx="1" cy="37935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394FEB0-9705-3C17-6F76-3538AF00E7CF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778557" y="1239962"/>
            <a:ext cx="1040647" cy="172695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D39EB7E-5B1C-17F9-11D0-ACB42E0E89D3}"/>
              </a:ext>
            </a:extLst>
          </p:cNvPr>
          <p:cNvGrpSpPr/>
          <p:nvPr/>
        </p:nvGrpSpPr>
        <p:grpSpPr>
          <a:xfrm>
            <a:off x="4517000" y="989349"/>
            <a:ext cx="1779094" cy="5617354"/>
            <a:chOff x="4809484" y="982692"/>
            <a:chExt cx="1779094" cy="5617354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38E6F2D-A59F-DA61-647F-DD3FA725243E}"/>
                </a:ext>
              </a:extLst>
            </p:cNvPr>
            <p:cNvSpPr txBox="1"/>
            <p:nvPr/>
          </p:nvSpPr>
          <p:spPr>
            <a:xfrm>
              <a:off x="5907714" y="4807811"/>
              <a:ext cx="376572" cy="253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是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D50F5-1A66-8A56-9BB0-368F6CDA4E15}"/>
                </a:ext>
              </a:extLst>
            </p:cNvPr>
            <p:cNvSpPr/>
            <p:nvPr/>
          </p:nvSpPr>
          <p:spPr>
            <a:xfrm>
              <a:off x="5111688" y="982692"/>
              <a:ext cx="1476890" cy="501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数据归一化处理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19BE34C-942B-9578-458C-E6C6920F94C8}"/>
                </a:ext>
              </a:extLst>
            </p:cNvPr>
            <p:cNvSpPr/>
            <p:nvPr/>
          </p:nvSpPr>
          <p:spPr>
            <a:xfrm>
              <a:off x="5356750" y="6252784"/>
              <a:ext cx="986757" cy="3472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结束</a:t>
              </a:r>
            </a:p>
          </p:txBody>
        </p:sp>
        <p:sp>
          <p:nvSpPr>
            <p:cNvPr id="13" name="流程图: 决策 12">
              <a:extLst>
                <a:ext uri="{FF2B5EF4-FFF2-40B4-BE49-F238E27FC236}">
                  <a16:creationId xmlns:a16="http://schemas.microsoft.com/office/drawing/2014/main" id="{7CC260FD-D8CD-41B9-5AE8-9274C5FE9839}"/>
                </a:ext>
              </a:extLst>
            </p:cNvPr>
            <p:cNvSpPr/>
            <p:nvPr/>
          </p:nvSpPr>
          <p:spPr>
            <a:xfrm>
              <a:off x="5111685" y="4013316"/>
              <a:ext cx="1476888" cy="67580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是否异常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FA5D862-FEED-4634-DC98-9FB54A2F9B03}"/>
                </a:ext>
              </a:extLst>
            </p:cNvPr>
            <p:cNvSpPr/>
            <p:nvPr/>
          </p:nvSpPr>
          <p:spPr>
            <a:xfrm>
              <a:off x="5107998" y="1899832"/>
              <a:ext cx="1476890" cy="501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训练好的</a:t>
              </a:r>
              <a:r>
                <a:rPr lang="en-US" altLang="zh-CN" sz="1000" dirty="0"/>
                <a:t>TransformerFFT</a:t>
              </a:r>
              <a:r>
                <a:rPr lang="zh-CN" altLang="en-US" sz="1000" dirty="0"/>
                <a:t>模型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96ECDA4-6DDB-5C2D-4818-18E68CE1424B}"/>
                </a:ext>
              </a:extLst>
            </p:cNvPr>
            <p:cNvSpPr/>
            <p:nvPr/>
          </p:nvSpPr>
          <p:spPr>
            <a:xfrm>
              <a:off x="5111685" y="5179862"/>
              <a:ext cx="1476890" cy="501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异常通知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A340423-3575-CF11-EC42-0770ADCD6E20}"/>
                </a:ext>
              </a:extLst>
            </p:cNvPr>
            <p:cNvCxnSpPr>
              <a:stCxn id="10" idx="2"/>
              <a:endCxn id="2" idx="0"/>
            </p:cNvCxnSpPr>
            <p:nvPr/>
          </p:nvCxnSpPr>
          <p:spPr>
            <a:xfrm flipH="1">
              <a:off x="5846443" y="1483918"/>
              <a:ext cx="3690" cy="415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8065F40-5C67-04B5-C430-6FC9E9A6DDCA}"/>
                </a:ext>
              </a:extLst>
            </p:cNvPr>
            <p:cNvCxnSpPr>
              <a:stCxn id="13" idx="2"/>
              <a:endCxn id="3" idx="0"/>
            </p:cNvCxnSpPr>
            <p:nvPr/>
          </p:nvCxnSpPr>
          <p:spPr>
            <a:xfrm>
              <a:off x="5850129" y="4689125"/>
              <a:ext cx="1" cy="4907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E854A2C4-39A7-4389-47FD-B0BE3AF91F1B}"/>
                </a:ext>
              </a:extLst>
            </p:cNvPr>
            <p:cNvCxnSpPr>
              <a:stCxn id="3" idx="2"/>
              <a:endCxn id="12" idx="0"/>
            </p:cNvCxnSpPr>
            <p:nvPr/>
          </p:nvCxnSpPr>
          <p:spPr>
            <a:xfrm flipH="1">
              <a:off x="5850129" y="5681088"/>
              <a:ext cx="1" cy="5716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719F1DD-6582-4E05-E33D-68E34BE99C97}"/>
                </a:ext>
              </a:extLst>
            </p:cNvPr>
            <p:cNvSpPr txBox="1"/>
            <p:nvPr/>
          </p:nvSpPr>
          <p:spPr>
            <a:xfrm>
              <a:off x="4809484" y="3996583"/>
              <a:ext cx="376572" cy="253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否</a:t>
              </a:r>
            </a:p>
          </p:txBody>
        </p:sp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B650D077-1A1D-FDA1-F618-787D2B650ACC}"/>
                </a:ext>
              </a:extLst>
            </p:cNvPr>
            <p:cNvSpPr/>
            <p:nvPr/>
          </p:nvSpPr>
          <p:spPr>
            <a:xfrm>
              <a:off x="5107998" y="2949494"/>
              <a:ext cx="1476888" cy="508161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异常检测基线算法检测</a:t>
              </a: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DCCE7FFC-753D-7EB2-99CD-B4DBE70BB25E}"/>
                </a:ext>
              </a:extLst>
            </p:cNvPr>
            <p:cNvCxnSpPr>
              <a:stCxn id="2" idx="2"/>
              <a:endCxn id="26" idx="0"/>
            </p:cNvCxnSpPr>
            <p:nvPr/>
          </p:nvCxnSpPr>
          <p:spPr>
            <a:xfrm flipH="1">
              <a:off x="5846442" y="2401058"/>
              <a:ext cx="1" cy="5484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95BBD21-B2CD-AD39-1C73-7209F87F26FD}"/>
                </a:ext>
              </a:extLst>
            </p:cNvPr>
            <p:cNvCxnSpPr>
              <a:stCxn id="26" idx="4"/>
              <a:endCxn id="13" idx="0"/>
            </p:cNvCxnSpPr>
            <p:nvPr/>
          </p:nvCxnSpPr>
          <p:spPr>
            <a:xfrm>
              <a:off x="5846442" y="3457655"/>
              <a:ext cx="3687" cy="5556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E880CEE-B2CA-D32B-1AC4-604366B3FEFD}"/>
              </a:ext>
            </a:extLst>
          </p:cNvPr>
          <p:cNvCxnSpPr>
            <a:stCxn id="13" idx="1"/>
            <a:endCxn id="8" idx="2"/>
          </p:cNvCxnSpPr>
          <p:nvPr/>
        </p:nvCxnSpPr>
        <p:spPr>
          <a:xfrm rot="10800000">
            <a:off x="3040113" y="3217532"/>
            <a:ext cx="1779089" cy="11403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2525225C-9A38-8697-AFC3-AB45C8560C83}"/>
              </a:ext>
            </a:extLst>
          </p:cNvPr>
          <p:cNvSpPr/>
          <p:nvPr/>
        </p:nvSpPr>
        <p:spPr>
          <a:xfrm>
            <a:off x="7041319" y="1917577"/>
            <a:ext cx="1305018" cy="47904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定时训练更新模型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4F58B7D-AD97-31FF-3190-2767976A2CF2}"/>
              </a:ext>
            </a:extLst>
          </p:cNvPr>
          <p:cNvCxnSpPr>
            <a:stCxn id="9" idx="2"/>
            <a:endCxn id="2" idx="3"/>
          </p:cNvCxnSpPr>
          <p:nvPr/>
        </p:nvCxnSpPr>
        <p:spPr>
          <a:xfrm flipH="1">
            <a:off x="6292404" y="2157102"/>
            <a:ext cx="87941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8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438E6F2D-A59F-DA61-647F-DD3FA725243E}"/>
              </a:ext>
            </a:extLst>
          </p:cNvPr>
          <p:cNvSpPr txBox="1"/>
          <p:nvPr/>
        </p:nvSpPr>
        <p:spPr>
          <a:xfrm>
            <a:off x="4022434" y="1748465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719F1DD-6582-4E05-E33D-68E34BE99C97}"/>
              </a:ext>
            </a:extLst>
          </p:cNvPr>
          <p:cNvSpPr txBox="1"/>
          <p:nvPr/>
        </p:nvSpPr>
        <p:spPr>
          <a:xfrm>
            <a:off x="5849037" y="1779243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070-2AE8-57CC-E46F-E0A70AB9F3FD}"/>
              </a:ext>
            </a:extLst>
          </p:cNvPr>
          <p:cNvSpPr/>
          <p:nvPr/>
        </p:nvSpPr>
        <p:spPr>
          <a:xfrm>
            <a:off x="5942587" y="2691786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实例化</a:t>
            </a:r>
            <a:r>
              <a:rPr lang="en-US" altLang="zh-CN" sz="1000" dirty="0" err="1"/>
              <a:t>WebAlertManager</a:t>
            </a:r>
            <a:endParaRPr lang="zh-CN" altLang="en-US" sz="1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D50F5-1A66-8A56-9BB0-368F6CDA4E15}"/>
              </a:ext>
            </a:extLst>
          </p:cNvPr>
          <p:cNvSpPr/>
          <p:nvPr/>
        </p:nvSpPr>
        <p:spPr>
          <a:xfrm>
            <a:off x="2804559" y="3604837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调用飞书</a:t>
            </a:r>
            <a:r>
              <a:rPr lang="en-US" altLang="zh-CN" sz="1000" dirty="0"/>
              <a:t>Webhook</a:t>
            </a:r>
            <a:r>
              <a:rPr lang="zh-CN" altLang="en-US" sz="1000" dirty="0"/>
              <a:t>进行通知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19BE34C-942B-9578-458C-E6C6920F94C8}"/>
              </a:ext>
            </a:extLst>
          </p:cNvPr>
          <p:cNvSpPr/>
          <p:nvPr/>
        </p:nvSpPr>
        <p:spPr>
          <a:xfrm>
            <a:off x="4642480" y="6468239"/>
            <a:ext cx="966518" cy="340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结束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9FBE90F-7D2B-1240-A59F-F01258F488DF}"/>
              </a:ext>
            </a:extLst>
          </p:cNvPr>
          <p:cNvSpPr/>
          <p:nvPr/>
        </p:nvSpPr>
        <p:spPr>
          <a:xfrm>
            <a:off x="4874574" y="74265"/>
            <a:ext cx="502335" cy="4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6DEEC-DC98-7B24-8FAC-391B2F7FF627}"/>
              </a:ext>
            </a:extLst>
          </p:cNvPr>
          <p:cNvSpPr/>
          <p:nvPr/>
        </p:nvSpPr>
        <p:spPr>
          <a:xfrm>
            <a:off x="4402441" y="913429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初始化</a:t>
            </a:r>
            <a:r>
              <a:rPr lang="en-US" altLang="zh-CN" sz="1000" dirty="0" err="1"/>
              <a:t>AlertManagerService</a:t>
            </a:r>
            <a:endParaRPr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0D8BF-B54F-C7AD-26D5-9BBAFA1948A5}"/>
              </a:ext>
            </a:extLst>
          </p:cNvPr>
          <p:cNvSpPr txBox="1"/>
          <p:nvPr/>
        </p:nvSpPr>
        <p:spPr>
          <a:xfrm>
            <a:off x="4874575" y="212331"/>
            <a:ext cx="502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7CC260FD-D8CD-41B9-5AE8-9274C5FE9839}"/>
              </a:ext>
            </a:extLst>
          </p:cNvPr>
          <p:cNvSpPr/>
          <p:nvPr/>
        </p:nvSpPr>
        <p:spPr>
          <a:xfrm>
            <a:off x="4402441" y="1788409"/>
            <a:ext cx="1446596" cy="6619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是否通知飞书群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8DA8D-1AA0-DB52-1A64-D4DB1DFD4B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125739" y="553041"/>
            <a:ext cx="2" cy="3603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FA5D862-FEED-4634-DC98-9FB54A2F9B03}"/>
              </a:ext>
            </a:extLst>
          </p:cNvPr>
          <p:cNvSpPr/>
          <p:nvPr/>
        </p:nvSpPr>
        <p:spPr>
          <a:xfrm>
            <a:off x="2804560" y="2656511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实例化</a:t>
            </a:r>
            <a:r>
              <a:rPr lang="en-US" altLang="zh-CN" sz="1000" dirty="0" err="1"/>
              <a:t>FeishuAlertManager</a:t>
            </a:r>
            <a:endParaRPr lang="zh-CN" altLang="en-US" sz="1000" dirty="0"/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E85BC1FA-6936-89ED-0C52-BD4067ED972C}"/>
              </a:ext>
            </a:extLst>
          </p:cNvPr>
          <p:cNvSpPr/>
          <p:nvPr/>
        </p:nvSpPr>
        <p:spPr>
          <a:xfrm>
            <a:off x="5942587" y="4358918"/>
            <a:ext cx="1446596" cy="6619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是否生成报告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04EC71-B465-4331-FD97-A6C56817DCFA}"/>
              </a:ext>
            </a:extLst>
          </p:cNvPr>
          <p:cNvSpPr/>
          <p:nvPr/>
        </p:nvSpPr>
        <p:spPr>
          <a:xfrm>
            <a:off x="5942587" y="5283556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生成</a:t>
            </a:r>
            <a:r>
              <a:rPr lang="en-US" altLang="zh-CN" sz="1000" dirty="0"/>
              <a:t>PDF</a:t>
            </a:r>
            <a:r>
              <a:rPr lang="zh-CN" altLang="en-US" sz="1000" dirty="0"/>
              <a:t>格式的报告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3A65F1-0477-39E5-9648-F72DAAA3D4BD}"/>
              </a:ext>
            </a:extLst>
          </p:cNvPr>
          <p:cNvSpPr/>
          <p:nvPr/>
        </p:nvSpPr>
        <p:spPr>
          <a:xfrm>
            <a:off x="5942587" y="3616424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UI</a:t>
            </a:r>
            <a:r>
              <a:rPr lang="zh-CN" altLang="en-US" sz="1000" dirty="0"/>
              <a:t>展示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6610594-5E82-9635-9C5E-992F233667A5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5125739" y="1404374"/>
            <a:ext cx="1" cy="38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529185E-1E35-86E5-CF66-DD5601BAA999}"/>
              </a:ext>
            </a:extLst>
          </p:cNvPr>
          <p:cNvCxnSpPr>
            <a:stCxn id="13" idx="1"/>
            <a:endCxn id="2" idx="0"/>
          </p:cNvCxnSpPr>
          <p:nvPr/>
        </p:nvCxnSpPr>
        <p:spPr>
          <a:xfrm rot="10800000" flipV="1">
            <a:off x="3527859" y="2119383"/>
            <a:ext cx="874582" cy="5371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9D87A5A-D3ED-EDD4-C0A8-BB1D31D48A9B}"/>
              </a:ext>
            </a:extLst>
          </p:cNvPr>
          <p:cNvCxnSpPr>
            <a:stCxn id="13" idx="3"/>
            <a:endCxn id="8" idx="0"/>
          </p:cNvCxnSpPr>
          <p:nvPr/>
        </p:nvCxnSpPr>
        <p:spPr>
          <a:xfrm>
            <a:off x="5849037" y="2119383"/>
            <a:ext cx="816849" cy="57240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8D08B0-D8BA-6ACF-91DD-B7F054CCE5EA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3527858" y="3147456"/>
            <a:ext cx="1" cy="457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71FA857-7F14-E014-8505-140C00AA7659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6665886" y="3182731"/>
            <a:ext cx="0" cy="433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224141-3763-B1AB-F7E8-AB419B036AC1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 flipH="1">
            <a:off x="6665885" y="4107369"/>
            <a:ext cx="1" cy="251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700AE61-BEFE-C3FC-A12B-CB8737245D49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6665885" y="5020865"/>
            <a:ext cx="1" cy="262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E07FAA77-6125-97BB-2648-3FC96B00C573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 rot="5400000">
            <a:off x="5548944" y="5351297"/>
            <a:ext cx="693738" cy="1540147"/>
          </a:xfrm>
          <a:prstGeom prst="bentConnector3">
            <a:avLst>
              <a:gd name="adj1" fmla="val 380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81C02E16-6584-4597-3C0F-8C21BA7B752A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3140570" y="4483069"/>
            <a:ext cx="2372457" cy="1597881"/>
          </a:xfrm>
          <a:prstGeom prst="bentConnector3">
            <a:avLst>
              <a:gd name="adj1" fmla="val 819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6B840DBD-FC7F-E2EF-F6C5-ECEA9DA78AFF}"/>
              </a:ext>
            </a:extLst>
          </p:cNvPr>
          <p:cNvCxnSpPr>
            <a:stCxn id="11" idx="1"/>
            <a:endCxn id="12" idx="0"/>
          </p:cNvCxnSpPr>
          <p:nvPr/>
        </p:nvCxnSpPr>
        <p:spPr>
          <a:xfrm rot="10800000" flipV="1">
            <a:off x="5125739" y="4689891"/>
            <a:ext cx="816848" cy="17783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651F24A-9C3C-4BDB-C956-BD6BF4BB557C}"/>
              </a:ext>
            </a:extLst>
          </p:cNvPr>
          <p:cNvSpPr txBox="1"/>
          <p:nvPr/>
        </p:nvSpPr>
        <p:spPr>
          <a:xfrm>
            <a:off x="6763615" y="4952235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B599A58-1857-A8B5-7975-A3E7795FDBB0}"/>
              </a:ext>
            </a:extLst>
          </p:cNvPr>
          <p:cNvSpPr txBox="1"/>
          <p:nvPr/>
        </p:nvSpPr>
        <p:spPr>
          <a:xfrm>
            <a:off x="5713863" y="4315738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93092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C524A9F-59E6-7C20-BA4C-529158AAE11D}"/>
              </a:ext>
            </a:extLst>
          </p:cNvPr>
          <p:cNvSpPr/>
          <p:nvPr/>
        </p:nvSpPr>
        <p:spPr>
          <a:xfrm>
            <a:off x="1671782" y="1099127"/>
            <a:ext cx="8321963" cy="28901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21053E0-8C66-4BD6-3AEE-B76A836809DF}"/>
              </a:ext>
            </a:extLst>
          </p:cNvPr>
          <p:cNvGrpSpPr/>
          <p:nvPr/>
        </p:nvGrpSpPr>
        <p:grpSpPr>
          <a:xfrm>
            <a:off x="2375641" y="1475524"/>
            <a:ext cx="1290917" cy="2137371"/>
            <a:chOff x="2420464" y="1511502"/>
            <a:chExt cx="1290917" cy="213737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8F02DB3C-AEE0-BA7B-7A2E-620271E45BA3}"/>
                </a:ext>
              </a:extLst>
            </p:cNvPr>
            <p:cNvSpPr/>
            <p:nvPr/>
          </p:nvSpPr>
          <p:spPr>
            <a:xfrm>
              <a:off x="2420464" y="1511502"/>
              <a:ext cx="1290917" cy="213737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E942C16-0EDF-44AF-ABC8-8CA50D0BD0A7}"/>
                </a:ext>
              </a:extLst>
            </p:cNvPr>
            <p:cNvSpPr txBox="1"/>
            <p:nvPr/>
          </p:nvSpPr>
          <p:spPr>
            <a:xfrm>
              <a:off x="2519082" y="1544890"/>
              <a:ext cx="1120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车辆数据采集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11585B-41C8-4013-1B55-30E7C2071340}"/>
                </a:ext>
              </a:extLst>
            </p:cNvPr>
            <p:cNvSpPr/>
            <p:nvPr/>
          </p:nvSpPr>
          <p:spPr>
            <a:xfrm>
              <a:off x="2707336" y="2008802"/>
              <a:ext cx="717177" cy="2814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传感器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1A17AEC-C349-E104-AF2E-BA044FD901C5}"/>
                </a:ext>
              </a:extLst>
            </p:cNvPr>
            <p:cNvSpPr/>
            <p:nvPr/>
          </p:nvSpPr>
          <p:spPr>
            <a:xfrm>
              <a:off x="2613206" y="2484279"/>
              <a:ext cx="905435" cy="4615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中央电子控制单元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F380FD-E3EC-6E52-567B-A4A0BBFB1704}"/>
                </a:ext>
              </a:extLst>
            </p:cNvPr>
            <p:cNvSpPr/>
            <p:nvPr/>
          </p:nvSpPr>
          <p:spPr>
            <a:xfrm>
              <a:off x="2707336" y="3122804"/>
              <a:ext cx="717177" cy="2814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串口</a:t>
              </a: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480D26D-4589-E8B6-E523-2D32AB146D6B}"/>
              </a:ext>
            </a:extLst>
          </p:cNvPr>
          <p:cNvSpPr/>
          <p:nvPr/>
        </p:nvSpPr>
        <p:spPr>
          <a:xfrm>
            <a:off x="4112611" y="2650107"/>
            <a:ext cx="950259" cy="9727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数据持久化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A74D5F-DB61-9EEA-6986-94ADF7A680DB}"/>
              </a:ext>
            </a:extLst>
          </p:cNvPr>
          <p:cNvSpPr/>
          <p:nvPr/>
        </p:nvSpPr>
        <p:spPr>
          <a:xfrm>
            <a:off x="5533663" y="1475523"/>
            <a:ext cx="950259" cy="21373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数据划分与数据归一化处理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F512FA-C774-A1AC-388E-9B15C3DEB1A3}"/>
              </a:ext>
            </a:extLst>
          </p:cNvPr>
          <p:cNvSpPr/>
          <p:nvPr/>
        </p:nvSpPr>
        <p:spPr>
          <a:xfrm>
            <a:off x="6897402" y="1487456"/>
            <a:ext cx="950259" cy="9608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训练好的模型进行特征提取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445BCA6-8359-6CE9-64FE-F232350A520E}"/>
              </a:ext>
            </a:extLst>
          </p:cNvPr>
          <p:cNvSpPr/>
          <p:nvPr/>
        </p:nvSpPr>
        <p:spPr>
          <a:xfrm>
            <a:off x="8224308" y="1475523"/>
            <a:ext cx="950259" cy="21373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实时异常检测基线算法进行异常判断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F4D5D6B-9CEC-608B-1E4F-D87E1E88089F}"/>
              </a:ext>
            </a:extLst>
          </p:cNvPr>
          <p:cNvSpPr/>
          <p:nvPr/>
        </p:nvSpPr>
        <p:spPr>
          <a:xfrm>
            <a:off x="4124982" y="1487456"/>
            <a:ext cx="950259" cy="9727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数据流式推送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82996B3-F449-EB73-02DF-BF6C937DB44E}"/>
              </a:ext>
            </a:extLst>
          </p:cNvPr>
          <p:cNvSpPr/>
          <p:nvPr/>
        </p:nvSpPr>
        <p:spPr>
          <a:xfrm>
            <a:off x="6897401" y="2644130"/>
            <a:ext cx="950259" cy="9608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模型定时迭代训练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13BEEE-BEBA-F699-7BD6-0C420135447E}"/>
              </a:ext>
            </a:extLst>
          </p:cNvPr>
          <p:cNvSpPr txBox="1"/>
          <p:nvPr/>
        </p:nvSpPr>
        <p:spPr>
          <a:xfrm>
            <a:off x="1782791" y="1961913"/>
            <a:ext cx="400110" cy="13012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b="1" dirty="0"/>
              <a:t>车辆异常检测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4651F01-2D2F-C4E3-AD8B-5B412B4892FD}"/>
              </a:ext>
            </a:extLst>
          </p:cNvPr>
          <p:cNvSpPr/>
          <p:nvPr/>
        </p:nvSpPr>
        <p:spPr>
          <a:xfrm>
            <a:off x="1671781" y="4428565"/>
            <a:ext cx="4664363" cy="17839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32B019-1DF8-C794-B3D3-0E83B0B7D05C}"/>
              </a:ext>
            </a:extLst>
          </p:cNvPr>
          <p:cNvSpPr txBox="1"/>
          <p:nvPr/>
        </p:nvSpPr>
        <p:spPr>
          <a:xfrm>
            <a:off x="1782791" y="4906547"/>
            <a:ext cx="400110" cy="8523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b="1" dirty="0"/>
              <a:t>异常通知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8EDFD3C-FE2D-6DE7-C438-AC0ED7B82877}"/>
              </a:ext>
            </a:extLst>
          </p:cNvPr>
          <p:cNvSpPr/>
          <p:nvPr/>
        </p:nvSpPr>
        <p:spPr>
          <a:xfrm>
            <a:off x="2373449" y="4651684"/>
            <a:ext cx="1407465" cy="575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Web</a:t>
            </a:r>
            <a:r>
              <a:rPr lang="zh-CN" altLang="en-US" sz="1200" dirty="0">
                <a:solidFill>
                  <a:schemeClr val="tx1"/>
                </a:solidFill>
              </a:rPr>
              <a:t>页面展示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E3BB049-B69B-1865-0DE1-0A38F81448AC}"/>
              </a:ext>
            </a:extLst>
          </p:cNvPr>
          <p:cNvSpPr/>
          <p:nvPr/>
        </p:nvSpPr>
        <p:spPr>
          <a:xfrm>
            <a:off x="4359137" y="4651684"/>
            <a:ext cx="1407465" cy="575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生成报告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DDD753-53AB-908E-2FA6-E5522F1B7C64}"/>
              </a:ext>
            </a:extLst>
          </p:cNvPr>
          <p:cNvSpPr/>
          <p:nvPr/>
        </p:nvSpPr>
        <p:spPr>
          <a:xfrm>
            <a:off x="2373449" y="5471106"/>
            <a:ext cx="1407465" cy="575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飞书通知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347000C-2F7E-CA5B-2F79-6641FE7B4383}"/>
              </a:ext>
            </a:extLst>
          </p:cNvPr>
          <p:cNvCxnSpPr>
            <a:cxnSpLocks/>
          </p:cNvCxnSpPr>
          <p:nvPr/>
        </p:nvCxnSpPr>
        <p:spPr>
          <a:xfrm>
            <a:off x="3780914" y="2519082"/>
            <a:ext cx="344066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776438E-5E22-F7C8-C80E-B0947FE2085D}"/>
              </a:ext>
            </a:extLst>
          </p:cNvPr>
          <p:cNvCxnSpPr>
            <a:cxnSpLocks/>
          </p:cNvCxnSpPr>
          <p:nvPr/>
        </p:nvCxnSpPr>
        <p:spPr>
          <a:xfrm>
            <a:off x="5075241" y="2519082"/>
            <a:ext cx="392686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431A815-E483-BC0F-A400-4FE44F7A393C}"/>
              </a:ext>
            </a:extLst>
          </p:cNvPr>
          <p:cNvCxnSpPr>
            <a:cxnSpLocks/>
          </p:cNvCxnSpPr>
          <p:nvPr/>
        </p:nvCxnSpPr>
        <p:spPr>
          <a:xfrm>
            <a:off x="6576291" y="2519082"/>
            <a:ext cx="366053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2AAC49D-58B1-D602-476B-C3A1DA70D475}"/>
              </a:ext>
            </a:extLst>
          </p:cNvPr>
          <p:cNvCxnSpPr>
            <a:cxnSpLocks/>
          </p:cNvCxnSpPr>
          <p:nvPr/>
        </p:nvCxnSpPr>
        <p:spPr>
          <a:xfrm>
            <a:off x="7767782" y="2519082"/>
            <a:ext cx="369454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3F9BA81-1B8A-D28B-CE89-474BC8AA64B7}"/>
              </a:ext>
            </a:extLst>
          </p:cNvPr>
          <p:cNvCxnSpPr>
            <a:cxnSpLocks/>
          </p:cNvCxnSpPr>
          <p:nvPr/>
        </p:nvCxnSpPr>
        <p:spPr>
          <a:xfrm>
            <a:off x="3860800" y="4939451"/>
            <a:ext cx="406400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7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1246E3D-0BA4-C40E-EF55-536C322DF3AE}"/>
              </a:ext>
            </a:extLst>
          </p:cNvPr>
          <p:cNvSpPr/>
          <p:nvPr/>
        </p:nvSpPr>
        <p:spPr>
          <a:xfrm>
            <a:off x="1731818" y="46183"/>
            <a:ext cx="8728364" cy="4208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4444D36-EE38-E8DD-9F2C-7E00619D736E}"/>
              </a:ext>
            </a:extLst>
          </p:cNvPr>
          <p:cNvSpPr/>
          <p:nvPr/>
        </p:nvSpPr>
        <p:spPr>
          <a:xfrm>
            <a:off x="1713344" y="590937"/>
            <a:ext cx="8746838" cy="5213516"/>
          </a:xfrm>
          <a:custGeom>
            <a:avLst/>
            <a:gdLst>
              <a:gd name="connsiteX0" fmla="*/ 0 w 8728364"/>
              <a:gd name="connsiteY0" fmla="*/ 865157 h 5190838"/>
              <a:gd name="connsiteX1" fmla="*/ 865157 w 8728364"/>
              <a:gd name="connsiteY1" fmla="*/ 0 h 5190838"/>
              <a:gd name="connsiteX2" fmla="*/ 7863207 w 8728364"/>
              <a:gd name="connsiteY2" fmla="*/ 0 h 5190838"/>
              <a:gd name="connsiteX3" fmla="*/ 8728364 w 8728364"/>
              <a:gd name="connsiteY3" fmla="*/ 865157 h 5190838"/>
              <a:gd name="connsiteX4" fmla="*/ 8728364 w 8728364"/>
              <a:gd name="connsiteY4" fmla="*/ 4325681 h 5190838"/>
              <a:gd name="connsiteX5" fmla="*/ 7863207 w 8728364"/>
              <a:gd name="connsiteY5" fmla="*/ 5190838 h 5190838"/>
              <a:gd name="connsiteX6" fmla="*/ 865157 w 8728364"/>
              <a:gd name="connsiteY6" fmla="*/ 5190838 h 5190838"/>
              <a:gd name="connsiteX7" fmla="*/ 0 w 8728364"/>
              <a:gd name="connsiteY7" fmla="*/ 4325681 h 5190838"/>
              <a:gd name="connsiteX8" fmla="*/ 0 w 8728364"/>
              <a:gd name="connsiteY8" fmla="*/ 865157 h 5190838"/>
              <a:gd name="connsiteX0" fmla="*/ 0 w 8737600"/>
              <a:gd name="connsiteY0" fmla="*/ 865157 h 5190838"/>
              <a:gd name="connsiteX1" fmla="*/ 865157 w 8737600"/>
              <a:gd name="connsiteY1" fmla="*/ 0 h 5190838"/>
              <a:gd name="connsiteX2" fmla="*/ 7863207 w 8737600"/>
              <a:gd name="connsiteY2" fmla="*/ 0 h 5190838"/>
              <a:gd name="connsiteX3" fmla="*/ 8737600 w 8737600"/>
              <a:gd name="connsiteY3" fmla="*/ 551120 h 5190838"/>
              <a:gd name="connsiteX4" fmla="*/ 8728364 w 8737600"/>
              <a:gd name="connsiteY4" fmla="*/ 4325681 h 5190838"/>
              <a:gd name="connsiteX5" fmla="*/ 7863207 w 8737600"/>
              <a:gd name="connsiteY5" fmla="*/ 5190838 h 5190838"/>
              <a:gd name="connsiteX6" fmla="*/ 865157 w 8737600"/>
              <a:gd name="connsiteY6" fmla="*/ 5190838 h 5190838"/>
              <a:gd name="connsiteX7" fmla="*/ 0 w 8737600"/>
              <a:gd name="connsiteY7" fmla="*/ 4325681 h 5190838"/>
              <a:gd name="connsiteX8" fmla="*/ 0 w 8737600"/>
              <a:gd name="connsiteY8" fmla="*/ 865157 h 5190838"/>
              <a:gd name="connsiteX0" fmla="*/ 0 w 8737600"/>
              <a:gd name="connsiteY0" fmla="*/ 865157 h 5190838"/>
              <a:gd name="connsiteX1" fmla="*/ 865157 w 8737600"/>
              <a:gd name="connsiteY1" fmla="*/ 0 h 5190838"/>
              <a:gd name="connsiteX2" fmla="*/ 8094116 w 8737600"/>
              <a:gd name="connsiteY2" fmla="*/ 0 h 5190838"/>
              <a:gd name="connsiteX3" fmla="*/ 8737600 w 8737600"/>
              <a:gd name="connsiteY3" fmla="*/ 551120 h 5190838"/>
              <a:gd name="connsiteX4" fmla="*/ 8728364 w 8737600"/>
              <a:gd name="connsiteY4" fmla="*/ 4325681 h 5190838"/>
              <a:gd name="connsiteX5" fmla="*/ 7863207 w 8737600"/>
              <a:gd name="connsiteY5" fmla="*/ 5190838 h 5190838"/>
              <a:gd name="connsiteX6" fmla="*/ 865157 w 8737600"/>
              <a:gd name="connsiteY6" fmla="*/ 5190838 h 5190838"/>
              <a:gd name="connsiteX7" fmla="*/ 0 w 8737600"/>
              <a:gd name="connsiteY7" fmla="*/ 4325681 h 5190838"/>
              <a:gd name="connsiteX8" fmla="*/ 0 w 8737600"/>
              <a:gd name="connsiteY8" fmla="*/ 865157 h 5190838"/>
              <a:gd name="connsiteX0" fmla="*/ 0 w 8737601"/>
              <a:gd name="connsiteY0" fmla="*/ 865157 h 5190838"/>
              <a:gd name="connsiteX1" fmla="*/ 865157 w 8737601"/>
              <a:gd name="connsiteY1" fmla="*/ 0 h 5190838"/>
              <a:gd name="connsiteX2" fmla="*/ 8094116 w 8737601"/>
              <a:gd name="connsiteY2" fmla="*/ 0 h 5190838"/>
              <a:gd name="connsiteX3" fmla="*/ 8737600 w 8737601"/>
              <a:gd name="connsiteY3" fmla="*/ 551120 h 5190838"/>
              <a:gd name="connsiteX4" fmla="*/ 8737601 w 8737601"/>
              <a:gd name="connsiteY4" fmla="*/ 4704372 h 5190838"/>
              <a:gd name="connsiteX5" fmla="*/ 7863207 w 8737601"/>
              <a:gd name="connsiteY5" fmla="*/ 5190838 h 5190838"/>
              <a:gd name="connsiteX6" fmla="*/ 865157 w 8737601"/>
              <a:gd name="connsiteY6" fmla="*/ 5190838 h 5190838"/>
              <a:gd name="connsiteX7" fmla="*/ 0 w 8737601"/>
              <a:gd name="connsiteY7" fmla="*/ 4325681 h 5190838"/>
              <a:gd name="connsiteX8" fmla="*/ 0 w 8737601"/>
              <a:gd name="connsiteY8" fmla="*/ 865157 h 5190838"/>
              <a:gd name="connsiteX0" fmla="*/ 0 w 8737601"/>
              <a:gd name="connsiteY0" fmla="*/ 865157 h 5209310"/>
              <a:gd name="connsiteX1" fmla="*/ 865157 w 8737601"/>
              <a:gd name="connsiteY1" fmla="*/ 0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865157 w 8737601"/>
              <a:gd name="connsiteY6" fmla="*/ 5190838 h 5209310"/>
              <a:gd name="connsiteX7" fmla="*/ 0 w 8737601"/>
              <a:gd name="connsiteY7" fmla="*/ 4325681 h 5209310"/>
              <a:gd name="connsiteX8" fmla="*/ 0 w 8737601"/>
              <a:gd name="connsiteY8" fmla="*/ 865157 h 5209310"/>
              <a:gd name="connsiteX0" fmla="*/ 0 w 8737601"/>
              <a:gd name="connsiteY0" fmla="*/ 865157 h 5209310"/>
              <a:gd name="connsiteX1" fmla="*/ 865157 w 8737601"/>
              <a:gd name="connsiteY1" fmla="*/ 0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865157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865157 h 5209310"/>
              <a:gd name="connsiteX0" fmla="*/ 0 w 8737601"/>
              <a:gd name="connsiteY0" fmla="*/ 865157 h 5209310"/>
              <a:gd name="connsiteX1" fmla="*/ 865157 w 8737601"/>
              <a:gd name="connsiteY1" fmla="*/ 0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504938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865157 h 5209310"/>
              <a:gd name="connsiteX0" fmla="*/ 0 w 8737601"/>
              <a:gd name="connsiteY0" fmla="*/ 432301 h 5210563"/>
              <a:gd name="connsiteX1" fmla="*/ 865157 w 8737601"/>
              <a:gd name="connsiteY1" fmla="*/ 1253 h 5210563"/>
              <a:gd name="connsiteX2" fmla="*/ 8094116 w 8737601"/>
              <a:gd name="connsiteY2" fmla="*/ 1253 h 5210563"/>
              <a:gd name="connsiteX3" fmla="*/ 8737600 w 8737601"/>
              <a:gd name="connsiteY3" fmla="*/ 552373 h 5210563"/>
              <a:gd name="connsiteX4" fmla="*/ 8737601 w 8737601"/>
              <a:gd name="connsiteY4" fmla="*/ 4705625 h 5210563"/>
              <a:gd name="connsiteX5" fmla="*/ 8241898 w 8737601"/>
              <a:gd name="connsiteY5" fmla="*/ 5210563 h 5210563"/>
              <a:gd name="connsiteX6" fmla="*/ 504938 w 8737601"/>
              <a:gd name="connsiteY6" fmla="*/ 5192091 h 5210563"/>
              <a:gd name="connsiteX7" fmla="*/ 9237 w 8737601"/>
              <a:gd name="connsiteY7" fmla="*/ 4751806 h 5210563"/>
              <a:gd name="connsiteX8" fmla="*/ 0 w 8737601"/>
              <a:gd name="connsiteY8" fmla="*/ 432301 h 5210563"/>
              <a:gd name="connsiteX0" fmla="*/ 0 w 8737601"/>
              <a:gd name="connsiteY0" fmla="*/ 431048 h 5209310"/>
              <a:gd name="connsiteX1" fmla="*/ 763557 w 8737601"/>
              <a:gd name="connsiteY1" fmla="*/ 18473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504938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431048 h 5209310"/>
              <a:gd name="connsiteX0" fmla="*/ 0 w 8737601"/>
              <a:gd name="connsiteY0" fmla="*/ 569593 h 5209310"/>
              <a:gd name="connsiteX1" fmla="*/ 763557 w 8737601"/>
              <a:gd name="connsiteY1" fmla="*/ 18473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504938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569593 h 5209310"/>
              <a:gd name="connsiteX0" fmla="*/ 0 w 8737601"/>
              <a:gd name="connsiteY0" fmla="*/ 569593 h 5209310"/>
              <a:gd name="connsiteX1" fmla="*/ 680430 w 8737601"/>
              <a:gd name="connsiteY1" fmla="*/ 18473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504938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569593 h 5209310"/>
              <a:gd name="connsiteX0" fmla="*/ 0 w 8746838"/>
              <a:gd name="connsiteY0" fmla="*/ 467993 h 5209310"/>
              <a:gd name="connsiteX1" fmla="*/ 689667 w 8746838"/>
              <a:gd name="connsiteY1" fmla="*/ 18473 h 5209310"/>
              <a:gd name="connsiteX2" fmla="*/ 8103353 w 8746838"/>
              <a:gd name="connsiteY2" fmla="*/ 0 h 5209310"/>
              <a:gd name="connsiteX3" fmla="*/ 8746837 w 8746838"/>
              <a:gd name="connsiteY3" fmla="*/ 551120 h 5209310"/>
              <a:gd name="connsiteX4" fmla="*/ 8746838 w 8746838"/>
              <a:gd name="connsiteY4" fmla="*/ 4704372 h 5209310"/>
              <a:gd name="connsiteX5" fmla="*/ 8251135 w 8746838"/>
              <a:gd name="connsiteY5" fmla="*/ 5209310 h 5209310"/>
              <a:gd name="connsiteX6" fmla="*/ 514175 w 8746838"/>
              <a:gd name="connsiteY6" fmla="*/ 5190838 h 5209310"/>
              <a:gd name="connsiteX7" fmla="*/ 18474 w 8746838"/>
              <a:gd name="connsiteY7" fmla="*/ 4750553 h 5209310"/>
              <a:gd name="connsiteX8" fmla="*/ 0 w 8746838"/>
              <a:gd name="connsiteY8" fmla="*/ 467993 h 5209310"/>
              <a:gd name="connsiteX0" fmla="*/ 0 w 8746838"/>
              <a:gd name="connsiteY0" fmla="*/ 467993 h 5209310"/>
              <a:gd name="connsiteX1" fmla="*/ 578831 w 8746838"/>
              <a:gd name="connsiteY1" fmla="*/ 9237 h 5209310"/>
              <a:gd name="connsiteX2" fmla="*/ 8103353 w 8746838"/>
              <a:gd name="connsiteY2" fmla="*/ 0 h 5209310"/>
              <a:gd name="connsiteX3" fmla="*/ 8746837 w 8746838"/>
              <a:gd name="connsiteY3" fmla="*/ 551120 h 5209310"/>
              <a:gd name="connsiteX4" fmla="*/ 8746838 w 8746838"/>
              <a:gd name="connsiteY4" fmla="*/ 4704372 h 5209310"/>
              <a:gd name="connsiteX5" fmla="*/ 8251135 w 8746838"/>
              <a:gd name="connsiteY5" fmla="*/ 5209310 h 5209310"/>
              <a:gd name="connsiteX6" fmla="*/ 514175 w 8746838"/>
              <a:gd name="connsiteY6" fmla="*/ 5190838 h 5209310"/>
              <a:gd name="connsiteX7" fmla="*/ 18474 w 8746838"/>
              <a:gd name="connsiteY7" fmla="*/ 4750553 h 5209310"/>
              <a:gd name="connsiteX8" fmla="*/ 0 w 8746838"/>
              <a:gd name="connsiteY8" fmla="*/ 467993 h 5209310"/>
              <a:gd name="connsiteX0" fmla="*/ 0 w 8746838"/>
              <a:gd name="connsiteY0" fmla="*/ 472199 h 5213516"/>
              <a:gd name="connsiteX1" fmla="*/ 578831 w 8746838"/>
              <a:gd name="connsiteY1" fmla="*/ 13443 h 5213516"/>
              <a:gd name="connsiteX2" fmla="*/ 8103353 w 8746838"/>
              <a:gd name="connsiteY2" fmla="*/ 4206 h 5213516"/>
              <a:gd name="connsiteX3" fmla="*/ 8737601 w 8746838"/>
              <a:gd name="connsiteY3" fmla="*/ 407544 h 5213516"/>
              <a:gd name="connsiteX4" fmla="*/ 8746838 w 8746838"/>
              <a:gd name="connsiteY4" fmla="*/ 4708578 h 5213516"/>
              <a:gd name="connsiteX5" fmla="*/ 8251135 w 8746838"/>
              <a:gd name="connsiteY5" fmla="*/ 5213516 h 5213516"/>
              <a:gd name="connsiteX6" fmla="*/ 514175 w 8746838"/>
              <a:gd name="connsiteY6" fmla="*/ 5195044 h 5213516"/>
              <a:gd name="connsiteX7" fmla="*/ 18474 w 8746838"/>
              <a:gd name="connsiteY7" fmla="*/ 4754759 h 5213516"/>
              <a:gd name="connsiteX8" fmla="*/ 0 w 8746838"/>
              <a:gd name="connsiteY8" fmla="*/ 472199 h 5213516"/>
              <a:gd name="connsiteX0" fmla="*/ 0 w 8746838"/>
              <a:gd name="connsiteY0" fmla="*/ 472199 h 5213516"/>
              <a:gd name="connsiteX1" fmla="*/ 578831 w 8746838"/>
              <a:gd name="connsiteY1" fmla="*/ 13443 h 5213516"/>
              <a:gd name="connsiteX2" fmla="*/ 8278844 w 8746838"/>
              <a:gd name="connsiteY2" fmla="*/ 4206 h 5213516"/>
              <a:gd name="connsiteX3" fmla="*/ 8737601 w 8746838"/>
              <a:gd name="connsiteY3" fmla="*/ 407544 h 5213516"/>
              <a:gd name="connsiteX4" fmla="*/ 8746838 w 8746838"/>
              <a:gd name="connsiteY4" fmla="*/ 4708578 h 5213516"/>
              <a:gd name="connsiteX5" fmla="*/ 8251135 w 8746838"/>
              <a:gd name="connsiteY5" fmla="*/ 5213516 h 5213516"/>
              <a:gd name="connsiteX6" fmla="*/ 514175 w 8746838"/>
              <a:gd name="connsiteY6" fmla="*/ 5195044 h 5213516"/>
              <a:gd name="connsiteX7" fmla="*/ 18474 w 8746838"/>
              <a:gd name="connsiteY7" fmla="*/ 4754759 h 5213516"/>
              <a:gd name="connsiteX8" fmla="*/ 0 w 8746838"/>
              <a:gd name="connsiteY8" fmla="*/ 472199 h 521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6838" h="5213516">
                <a:moveTo>
                  <a:pt x="0" y="472199"/>
                </a:moveTo>
                <a:cubicBezTo>
                  <a:pt x="0" y="-5614"/>
                  <a:pt x="101018" y="13443"/>
                  <a:pt x="578831" y="13443"/>
                </a:cubicBezTo>
                <a:lnTo>
                  <a:pt x="8278844" y="4206"/>
                </a:lnTo>
                <a:cubicBezTo>
                  <a:pt x="8756657" y="4206"/>
                  <a:pt x="8737601" y="-70269"/>
                  <a:pt x="8737601" y="407544"/>
                </a:cubicBezTo>
                <a:cubicBezTo>
                  <a:pt x="8737601" y="1561052"/>
                  <a:pt x="8746838" y="3555070"/>
                  <a:pt x="8746838" y="4708578"/>
                </a:cubicBezTo>
                <a:cubicBezTo>
                  <a:pt x="8746838" y="5186391"/>
                  <a:pt x="8728948" y="5213516"/>
                  <a:pt x="8251135" y="5213516"/>
                </a:cubicBezTo>
                <a:lnTo>
                  <a:pt x="514175" y="5195044"/>
                </a:lnTo>
                <a:cubicBezTo>
                  <a:pt x="36362" y="5195044"/>
                  <a:pt x="18474" y="5232572"/>
                  <a:pt x="18474" y="4754759"/>
                </a:cubicBezTo>
                <a:lnTo>
                  <a:pt x="0" y="47219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1590DEE-503C-6E7B-99B2-6221BE3FB38A}"/>
              </a:ext>
            </a:extLst>
          </p:cNvPr>
          <p:cNvSpPr/>
          <p:nvPr/>
        </p:nvSpPr>
        <p:spPr>
          <a:xfrm>
            <a:off x="2341418" y="849145"/>
            <a:ext cx="7490690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IoT</a:t>
            </a:r>
            <a:r>
              <a:rPr lang="zh-CN" altLang="en-US" sz="1000" b="1" dirty="0">
                <a:solidFill>
                  <a:schemeClr val="tx1"/>
                </a:solidFill>
              </a:rPr>
              <a:t>网关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C025FD-5FC0-4DEE-42CE-31CB0117906E}"/>
              </a:ext>
            </a:extLst>
          </p:cNvPr>
          <p:cNvSpPr/>
          <p:nvPr/>
        </p:nvSpPr>
        <p:spPr>
          <a:xfrm>
            <a:off x="2341418" y="1306345"/>
            <a:ext cx="7490690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负载均衡器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418D038-A566-FF7E-1F5F-85BE282D4ACC}"/>
              </a:ext>
            </a:extLst>
          </p:cNvPr>
          <p:cNvSpPr/>
          <p:nvPr/>
        </p:nvSpPr>
        <p:spPr>
          <a:xfrm>
            <a:off x="2341418" y="1786638"/>
            <a:ext cx="3611419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Mqtt broker</a:t>
            </a:r>
            <a:r>
              <a:rPr lang="zh-CN" altLang="en-US" sz="1000" b="1" dirty="0">
                <a:solidFill>
                  <a:schemeClr val="tx1"/>
                </a:solidFill>
              </a:rPr>
              <a:t>集群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391FE38-6811-10C7-FD8E-72842239C2F4}"/>
              </a:ext>
            </a:extLst>
          </p:cNvPr>
          <p:cNvSpPr/>
          <p:nvPr/>
        </p:nvSpPr>
        <p:spPr>
          <a:xfrm>
            <a:off x="6220689" y="1795870"/>
            <a:ext cx="3611419" cy="7350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22C3D1D-2ACC-5EDC-7D66-1ADCD300338B}"/>
              </a:ext>
            </a:extLst>
          </p:cNvPr>
          <p:cNvSpPr/>
          <p:nvPr/>
        </p:nvSpPr>
        <p:spPr>
          <a:xfrm>
            <a:off x="2341417" y="2618788"/>
            <a:ext cx="3611419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Kafka producer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A70BF61-C7D7-4BCC-92AF-14AD1FE3709F}"/>
              </a:ext>
            </a:extLst>
          </p:cNvPr>
          <p:cNvSpPr txBox="1"/>
          <p:nvPr/>
        </p:nvSpPr>
        <p:spPr>
          <a:xfrm>
            <a:off x="6350542" y="1852866"/>
            <a:ext cx="1282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Web</a:t>
            </a:r>
            <a:r>
              <a:rPr lang="zh-CN" altLang="en-US" sz="1000" b="1" dirty="0"/>
              <a:t>服务器集群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44C2299-C474-00AC-8A34-0346253FF321}"/>
              </a:ext>
            </a:extLst>
          </p:cNvPr>
          <p:cNvGrpSpPr/>
          <p:nvPr/>
        </p:nvGrpSpPr>
        <p:grpSpPr>
          <a:xfrm>
            <a:off x="2341418" y="3112232"/>
            <a:ext cx="7490690" cy="2433781"/>
            <a:chOff x="2276764" y="3191163"/>
            <a:chExt cx="7490690" cy="2433781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48A9A94-2FEF-6E0C-627A-41681A958078}"/>
                </a:ext>
              </a:extLst>
            </p:cNvPr>
            <p:cNvSpPr/>
            <p:nvPr/>
          </p:nvSpPr>
          <p:spPr>
            <a:xfrm>
              <a:off x="2276764" y="3191163"/>
              <a:ext cx="7490690" cy="97443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5875918-89F4-BFE8-0E16-86394A5EDDB6}"/>
                </a:ext>
              </a:extLst>
            </p:cNvPr>
            <p:cNvGrpSpPr/>
            <p:nvPr/>
          </p:nvGrpSpPr>
          <p:grpSpPr>
            <a:xfrm>
              <a:off x="3835767" y="3327400"/>
              <a:ext cx="1933864" cy="701964"/>
              <a:chOff x="2752436" y="3343564"/>
              <a:chExt cx="1933864" cy="70196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C5B74806-F189-396F-B1F1-839CAB4312F7}"/>
                  </a:ext>
                </a:extLst>
              </p:cNvPr>
              <p:cNvSpPr/>
              <p:nvPr/>
            </p:nvSpPr>
            <p:spPr>
              <a:xfrm>
                <a:off x="2752436" y="3343564"/>
                <a:ext cx="1933864" cy="701964"/>
              </a:xfrm>
              <a:prstGeom prst="roundRect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C2A4229F-B53A-B19E-5B6D-09D35CA496C5}"/>
                  </a:ext>
                </a:extLst>
              </p:cNvPr>
              <p:cNvGrpSpPr/>
              <p:nvPr/>
            </p:nvGrpSpPr>
            <p:grpSpPr>
              <a:xfrm>
                <a:off x="2862263" y="3429000"/>
                <a:ext cx="1603303" cy="497896"/>
                <a:chOff x="2862263" y="3429000"/>
                <a:chExt cx="1603303" cy="497896"/>
              </a:xfrm>
              <a:grpFill/>
            </p:grpSpPr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2FD3279B-A6E3-9045-3366-2EE0FDDBEB64}"/>
                    </a:ext>
                  </a:extLst>
                </p:cNvPr>
                <p:cNvSpPr/>
                <p:nvPr/>
              </p:nvSpPr>
              <p:spPr>
                <a:xfrm>
                  <a:off x="3403240" y="3463927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1D045A12-FD55-FEFB-503E-0FB96B1EC1D7}"/>
                    </a:ext>
                  </a:extLst>
                </p:cNvPr>
                <p:cNvSpPr/>
                <p:nvPr/>
              </p:nvSpPr>
              <p:spPr>
                <a:xfrm>
                  <a:off x="4003459" y="3462195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CA448C2C-ED74-9C4D-6C10-808F156F9173}"/>
                    </a:ext>
                  </a:extLst>
                </p:cNvPr>
                <p:cNvSpPr/>
                <p:nvPr/>
              </p:nvSpPr>
              <p:spPr>
                <a:xfrm>
                  <a:off x="3403240" y="3746786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7A9149E9-CA9A-3021-B19B-2122DC7E68CC}"/>
                    </a:ext>
                  </a:extLst>
                </p:cNvPr>
                <p:cNvSpPr/>
                <p:nvPr/>
              </p:nvSpPr>
              <p:spPr>
                <a:xfrm>
                  <a:off x="4003459" y="3746643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n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B541EC5-4A65-98E3-0149-A04AFF720869}"/>
                    </a:ext>
                  </a:extLst>
                </p:cNvPr>
                <p:cNvSpPr txBox="1"/>
                <p:nvPr/>
              </p:nvSpPr>
              <p:spPr>
                <a:xfrm>
                  <a:off x="2862263" y="3429000"/>
                  <a:ext cx="522359" cy="246221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b="1" dirty="0"/>
                    <a:t>主题</a:t>
                  </a:r>
                  <a:r>
                    <a:rPr lang="en-US" altLang="zh-CN" sz="1000" b="1" dirty="0"/>
                    <a:t>1</a:t>
                  </a:r>
                  <a:endParaRPr lang="zh-CN" altLang="en-US" sz="1000" b="1" dirty="0"/>
                </a:p>
              </p:txBody>
            </p:sp>
          </p:grp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30E325A-E931-4439-B239-C4D14E4580DD}"/>
                </a:ext>
              </a:extLst>
            </p:cNvPr>
            <p:cNvGrpSpPr/>
            <p:nvPr/>
          </p:nvGrpSpPr>
          <p:grpSpPr>
            <a:xfrm>
              <a:off x="6977025" y="3327400"/>
              <a:ext cx="1933864" cy="701964"/>
              <a:chOff x="2752436" y="3343564"/>
              <a:chExt cx="1933864" cy="701964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31AEE409-F016-AACD-F436-47FD63492D0C}"/>
                  </a:ext>
                </a:extLst>
              </p:cNvPr>
              <p:cNvSpPr/>
              <p:nvPr/>
            </p:nvSpPr>
            <p:spPr>
              <a:xfrm>
                <a:off x="2752436" y="3343564"/>
                <a:ext cx="1933864" cy="701964"/>
              </a:xfrm>
              <a:prstGeom prst="round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7D5CEE10-F0A7-B9B6-FF55-2ACF17BE10A1}"/>
                  </a:ext>
                </a:extLst>
              </p:cNvPr>
              <p:cNvGrpSpPr/>
              <p:nvPr/>
            </p:nvGrpSpPr>
            <p:grpSpPr>
              <a:xfrm>
                <a:off x="2862263" y="3429000"/>
                <a:ext cx="1603303" cy="497896"/>
                <a:chOff x="2862263" y="3429000"/>
                <a:chExt cx="1603303" cy="497896"/>
              </a:xfrm>
              <a:grpFill/>
            </p:grpSpPr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15A1B238-E397-BE7D-E359-836E18EA1731}"/>
                    </a:ext>
                  </a:extLst>
                </p:cNvPr>
                <p:cNvSpPr/>
                <p:nvPr/>
              </p:nvSpPr>
              <p:spPr>
                <a:xfrm>
                  <a:off x="3403240" y="3463927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F4654964-30CB-872E-696B-95C398680AC5}"/>
                    </a:ext>
                  </a:extLst>
                </p:cNvPr>
                <p:cNvSpPr/>
                <p:nvPr/>
              </p:nvSpPr>
              <p:spPr>
                <a:xfrm>
                  <a:off x="4003459" y="3462195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0D8495BA-40C4-42CE-FDBA-8722821B1CDD}"/>
                    </a:ext>
                  </a:extLst>
                </p:cNvPr>
                <p:cNvSpPr/>
                <p:nvPr/>
              </p:nvSpPr>
              <p:spPr>
                <a:xfrm>
                  <a:off x="3403240" y="3746786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1C78C772-508F-DD82-4F28-8AA7AA70534D}"/>
                    </a:ext>
                  </a:extLst>
                </p:cNvPr>
                <p:cNvSpPr/>
                <p:nvPr/>
              </p:nvSpPr>
              <p:spPr>
                <a:xfrm>
                  <a:off x="4003459" y="3746643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n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61E3839-A2F7-DCBA-4A09-9B863583E37F}"/>
                    </a:ext>
                  </a:extLst>
                </p:cNvPr>
                <p:cNvSpPr txBox="1"/>
                <p:nvPr/>
              </p:nvSpPr>
              <p:spPr>
                <a:xfrm>
                  <a:off x="2862263" y="3429000"/>
                  <a:ext cx="522359" cy="24622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b="1" dirty="0"/>
                    <a:t>主题</a:t>
                  </a:r>
                  <a:r>
                    <a:rPr lang="en-US" altLang="zh-CN" sz="1000" b="1" dirty="0"/>
                    <a:t>n</a:t>
                  </a:r>
                  <a:endParaRPr lang="zh-CN" altLang="en-US" sz="1000" b="1" dirty="0"/>
                </a:p>
              </p:txBody>
            </p:sp>
          </p:grp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93BC655-FA1F-876A-834C-1D79143AD5B9}"/>
                </a:ext>
              </a:extLst>
            </p:cNvPr>
            <p:cNvSpPr txBox="1"/>
            <p:nvPr/>
          </p:nvSpPr>
          <p:spPr>
            <a:xfrm>
              <a:off x="2364884" y="3247008"/>
              <a:ext cx="1432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/>
                <a:t>Kafka broker </a:t>
              </a:r>
              <a:r>
                <a:rPr lang="zh-CN" altLang="en-US" sz="1000" b="1" dirty="0"/>
                <a:t>集群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585DA6BF-8F2F-74D0-CF6C-1C30E629994A}"/>
                </a:ext>
              </a:extLst>
            </p:cNvPr>
            <p:cNvSpPr/>
            <p:nvPr/>
          </p:nvSpPr>
          <p:spPr>
            <a:xfrm>
              <a:off x="2276764" y="4317999"/>
              <a:ext cx="7490690" cy="2632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规则引擎路由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DA299333-37EA-32F2-F766-EDA6EE4E9FD5}"/>
                </a:ext>
              </a:extLst>
            </p:cNvPr>
            <p:cNvSpPr/>
            <p:nvPr/>
          </p:nvSpPr>
          <p:spPr>
            <a:xfrm>
              <a:off x="2276764" y="4696691"/>
              <a:ext cx="3611419" cy="9282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35" name="流程图: 磁盘 34">
              <a:extLst>
                <a:ext uri="{FF2B5EF4-FFF2-40B4-BE49-F238E27FC236}">
                  <a16:creationId xmlns:a16="http://schemas.microsoft.com/office/drawing/2014/main" id="{DCA07B34-9AED-CDF1-9002-15B39A65ADE5}"/>
                </a:ext>
              </a:extLst>
            </p:cNvPr>
            <p:cNvSpPr/>
            <p:nvPr/>
          </p:nvSpPr>
          <p:spPr>
            <a:xfrm>
              <a:off x="2770909" y="4987636"/>
              <a:ext cx="508000" cy="46181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DB1</a:t>
              </a:r>
              <a:endParaRPr lang="zh-CN" altLang="en-US" sz="1000" dirty="0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41A490E7-90D0-2F4B-1405-B25BC91E63BA}"/>
                </a:ext>
              </a:extLst>
            </p:cNvPr>
            <p:cNvSpPr/>
            <p:nvPr/>
          </p:nvSpPr>
          <p:spPr>
            <a:xfrm>
              <a:off x="6156034" y="4696691"/>
              <a:ext cx="3611420" cy="37868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</a:rPr>
                <a:t>Websocket </a:t>
              </a:r>
              <a:r>
                <a:rPr lang="zh-CN" altLang="en-US" sz="1000" b="1" dirty="0">
                  <a:solidFill>
                    <a:schemeClr val="tx1"/>
                  </a:solidFill>
                </a:rPr>
                <a:t>服务端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CB3F9E3A-A7C0-CF1D-EA96-9DBCAE41A4FB}"/>
                </a:ext>
              </a:extLst>
            </p:cNvPr>
            <p:cNvSpPr/>
            <p:nvPr/>
          </p:nvSpPr>
          <p:spPr>
            <a:xfrm>
              <a:off x="6156034" y="5218542"/>
              <a:ext cx="3611420" cy="37868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</a:rPr>
                <a:t>Kafka producer</a:t>
              </a:r>
              <a:endParaRPr lang="zh-CN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流程图: 磁盘 39">
              <a:extLst>
                <a:ext uri="{FF2B5EF4-FFF2-40B4-BE49-F238E27FC236}">
                  <a16:creationId xmlns:a16="http://schemas.microsoft.com/office/drawing/2014/main" id="{F431CED1-00BA-6088-0E2F-E9CA17C4DE36}"/>
                </a:ext>
              </a:extLst>
            </p:cNvPr>
            <p:cNvSpPr/>
            <p:nvPr/>
          </p:nvSpPr>
          <p:spPr>
            <a:xfrm>
              <a:off x="3437594" y="4996872"/>
              <a:ext cx="508000" cy="46181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DB2</a:t>
              </a:r>
              <a:endParaRPr lang="zh-CN" altLang="en-US" sz="1000" dirty="0"/>
            </a:p>
          </p:txBody>
        </p:sp>
        <p:sp>
          <p:nvSpPr>
            <p:cNvPr id="41" name="流程图: 磁盘 40">
              <a:extLst>
                <a:ext uri="{FF2B5EF4-FFF2-40B4-BE49-F238E27FC236}">
                  <a16:creationId xmlns:a16="http://schemas.microsoft.com/office/drawing/2014/main" id="{B94304C0-1410-EE01-D2CA-551AA44CC825}"/>
                </a:ext>
              </a:extLst>
            </p:cNvPr>
            <p:cNvSpPr/>
            <p:nvPr/>
          </p:nvSpPr>
          <p:spPr>
            <a:xfrm>
              <a:off x="4113515" y="4996872"/>
              <a:ext cx="508000" cy="46181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DB3</a:t>
              </a:r>
              <a:endParaRPr lang="zh-CN" altLang="en-US" sz="10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4E66E47-095E-F1C5-EEAF-49637D694B68}"/>
                </a:ext>
              </a:extLst>
            </p:cNvPr>
            <p:cNvSpPr txBox="1"/>
            <p:nvPr/>
          </p:nvSpPr>
          <p:spPr>
            <a:xfrm>
              <a:off x="2403373" y="4712128"/>
              <a:ext cx="1432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时序数据库</a:t>
              </a:r>
              <a:r>
                <a:rPr lang="en-US" altLang="zh-CN" sz="1000" b="1" dirty="0"/>
                <a:t>IoTDB</a:t>
              </a:r>
              <a:endParaRPr lang="zh-CN" altLang="en-US" sz="1000" b="1" dirty="0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23251A2B-A56A-4B36-14EC-6674CA4C6058}"/>
              </a:ext>
            </a:extLst>
          </p:cNvPr>
          <p:cNvSpPr/>
          <p:nvPr/>
        </p:nvSpPr>
        <p:spPr>
          <a:xfrm>
            <a:off x="7592214" y="1885503"/>
            <a:ext cx="868365" cy="200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登录注册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F3084D3-0657-107D-84B3-B5CB3A338F65}"/>
              </a:ext>
            </a:extLst>
          </p:cNvPr>
          <p:cNvSpPr/>
          <p:nvPr/>
        </p:nvSpPr>
        <p:spPr>
          <a:xfrm>
            <a:off x="8744165" y="1885503"/>
            <a:ext cx="868365" cy="200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页面</a:t>
            </a:r>
            <a:r>
              <a:rPr lang="en-US" altLang="zh-CN" sz="800" dirty="0">
                <a:solidFill>
                  <a:schemeClr val="tx1"/>
                </a:solidFill>
              </a:rPr>
              <a:t>UI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BFB7DD5-E6B6-94E2-0828-C1936E1C7414}"/>
              </a:ext>
            </a:extLst>
          </p:cNvPr>
          <p:cNvSpPr/>
          <p:nvPr/>
        </p:nvSpPr>
        <p:spPr>
          <a:xfrm>
            <a:off x="6481947" y="2201846"/>
            <a:ext cx="868365" cy="212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Restful</a:t>
            </a:r>
            <a:r>
              <a:rPr lang="zh-CN" altLang="en-US" sz="800" dirty="0">
                <a:solidFill>
                  <a:schemeClr val="tx1"/>
                </a:solidFill>
              </a:rPr>
              <a:t>接口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DF4A767-0B09-5939-BB55-600437792077}"/>
              </a:ext>
            </a:extLst>
          </p:cNvPr>
          <p:cNvSpPr/>
          <p:nvPr/>
        </p:nvSpPr>
        <p:spPr>
          <a:xfrm>
            <a:off x="7614919" y="2208510"/>
            <a:ext cx="868365" cy="212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RPC</a:t>
            </a:r>
            <a:r>
              <a:rPr lang="zh-CN" altLang="en-US" sz="800" dirty="0">
                <a:solidFill>
                  <a:schemeClr val="tx1"/>
                </a:solidFill>
              </a:rPr>
              <a:t>接口</a:t>
            </a:r>
          </a:p>
        </p:txBody>
      </p:sp>
      <p:sp>
        <p:nvSpPr>
          <p:cNvPr id="47" name="流程图: 磁盘 46">
            <a:extLst>
              <a:ext uri="{FF2B5EF4-FFF2-40B4-BE49-F238E27FC236}">
                <a16:creationId xmlns:a16="http://schemas.microsoft.com/office/drawing/2014/main" id="{47D14557-79EB-F3F1-F828-F332B2F9E61C}"/>
              </a:ext>
            </a:extLst>
          </p:cNvPr>
          <p:cNvSpPr/>
          <p:nvPr/>
        </p:nvSpPr>
        <p:spPr>
          <a:xfrm>
            <a:off x="8744164" y="2192761"/>
            <a:ext cx="857721" cy="26165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postgres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2E3AF3B-DB08-C578-F15F-11E1B517DF42}"/>
              </a:ext>
            </a:extLst>
          </p:cNvPr>
          <p:cNvSpPr/>
          <p:nvPr/>
        </p:nvSpPr>
        <p:spPr>
          <a:xfrm>
            <a:off x="6220688" y="2618788"/>
            <a:ext cx="3611419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Kafka consumer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4151EE04-1F4C-0903-6207-6154BD173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960" y="79030"/>
            <a:ext cx="1200318" cy="331993"/>
          </a:xfrm>
          <a:prstGeom prst="rect">
            <a:avLst/>
          </a:prstGeom>
        </p:spPr>
      </p:pic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9D9970B9-F9B8-9957-C8B6-921CA34D3481}"/>
              </a:ext>
            </a:extLst>
          </p:cNvPr>
          <p:cNvSpPr/>
          <p:nvPr/>
        </p:nvSpPr>
        <p:spPr>
          <a:xfrm>
            <a:off x="1758348" y="6232871"/>
            <a:ext cx="8701833" cy="5460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AB546C6-BD37-3D4E-1DC2-2A145886815F}"/>
              </a:ext>
            </a:extLst>
          </p:cNvPr>
          <p:cNvSpPr/>
          <p:nvPr/>
        </p:nvSpPr>
        <p:spPr>
          <a:xfrm>
            <a:off x="3127165" y="6341039"/>
            <a:ext cx="1559004" cy="310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定时训练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A7A8019-96D3-A8FA-1352-33ED225CC7AB}"/>
              </a:ext>
            </a:extLst>
          </p:cNvPr>
          <p:cNvSpPr/>
          <p:nvPr/>
        </p:nvSpPr>
        <p:spPr>
          <a:xfrm>
            <a:off x="5316498" y="6358492"/>
            <a:ext cx="1559004" cy="310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模型实时异常检测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D3B7274-8F9F-64AF-2120-E88A9FA02E3D}"/>
              </a:ext>
            </a:extLst>
          </p:cNvPr>
          <p:cNvSpPr/>
          <p:nvPr/>
        </p:nvSpPr>
        <p:spPr>
          <a:xfrm>
            <a:off x="6220688" y="5888181"/>
            <a:ext cx="4207165" cy="2229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Kafka consumer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32BEFEB-B29F-02D7-F891-1CFAA58F471F}"/>
              </a:ext>
            </a:extLst>
          </p:cNvPr>
          <p:cNvSpPr/>
          <p:nvPr/>
        </p:nvSpPr>
        <p:spPr>
          <a:xfrm>
            <a:off x="1758349" y="5892192"/>
            <a:ext cx="4207165" cy="2229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历史数据预处理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2F05CE6-DFCC-CF76-A193-D5C5278E9E9C}"/>
              </a:ext>
            </a:extLst>
          </p:cNvPr>
          <p:cNvSpPr/>
          <p:nvPr/>
        </p:nvSpPr>
        <p:spPr>
          <a:xfrm>
            <a:off x="7592214" y="6349631"/>
            <a:ext cx="1559004" cy="310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异常通知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3F7E115-84A6-E972-5659-0A7CF857838F}"/>
              </a:ext>
            </a:extLst>
          </p:cNvPr>
          <p:cNvSpPr txBox="1"/>
          <p:nvPr/>
        </p:nvSpPr>
        <p:spPr>
          <a:xfrm>
            <a:off x="1780639" y="6298025"/>
            <a:ext cx="1432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异常检测</a:t>
            </a:r>
          </a:p>
        </p:txBody>
      </p:sp>
      <p:pic>
        <p:nvPicPr>
          <p:cNvPr id="66" name="图形 65" descr="用户">
            <a:extLst>
              <a:ext uri="{FF2B5EF4-FFF2-40B4-BE49-F238E27FC236}">
                <a16:creationId xmlns:a16="http://schemas.microsoft.com/office/drawing/2014/main" id="{CA01FB64-6E1D-9869-F9E3-4B25B75D9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1755" y="-10773"/>
            <a:ext cx="489961" cy="489961"/>
          </a:xfrm>
          <a:prstGeom prst="rect">
            <a:avLst/>
          </a:prstGeom>
        </p:spPr>
      </p:pic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7A2273-1825-7426-66C6-97F6DA9703D0}"/>
              </a:ext>
            </a:extLst>
          </p:cNvPr>
          <p:cNvCxnSpPr/>
          <p:nvPr/>
        </p:nvCxnSpPr>
        <p:spPr>
          <a:xfrm>
            <a:off x="8154590" y="479188"/>
            <a:ext cx="0" cy="36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D8B5BF2-3B39-434B-15B9-450E5C7EF36B}"/>
              </a:ext>
            </a:extLst>
          </p:cNvPr>
          <p:cNvCxnSpPr/>
          <p:nvPr/>
        </p:nvCxnSpPr>
        <p:spPr>
          <a:xfrm>
            <a:off x="3343563" y="479188"/>
            <a:ext cx="0" cy="36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C9D56866-E569-A1EC-CBFB-9294F7270C6C}"/>
              </a:ext>
            </a:extLst>
          </p:cNvPr>
          <p:cNvSpPr txBox="1"/>
          <p:nvPr/>
        </p:nvSpPr>
        <p:spPr>
          <a:xfrm>
            <a:off x="2681365" y="507209"/>
            <a:ext cx="8716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Mqtt</a:t>
            </a:r>
            <a:r>
              <a:rPr lang="zh-CN" altLang="en-US" sz="800" dirty="0"/>
              <a:t>请求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FFAE5A8-D6FF-957B-ED7D-47243ECE75E5}"/>
              </a:ext>
            </a:extLst>
          </p:cNvPr>
          <p:cNvSpPr txBox="1"/>
          <p:nvPr/>
        </p:nvSpPr>
        <p:spPr>
          <a:xfrm>
            <a:off x="7535784" y="547271"/>
            <a:ext cx="8716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https</a:t>
            </a:r>
            <a:r>
              <a:rPr lang="zh-CN" altLang="en-US" sz="800" dirty="0"/>
              <a:t>请求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C8F0C74-1CF1-BA24-77F4-6CD15D95AC0F}"/>
              </a:ext>
            </a:extLst>
          </p:cNvPr>
          <p:cNvCxnSpPr/>
          <p:nvPr/>
        </p:nvCxnSpPr>
        <p:spPr>
          <a:xfrm>
            <a:off x="4097993" y="2914352"/>
            <a:ext cx="0" cy="19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1F19FE9-E636-752B-EEE1-D3AEB0A1491C}"/>
              </a:ext>
            </a:extLst>
          </p:cNvPr>
          <p:cNvCxnSpPr>
            <a:endCxn id="53" idx="2"/>
          </p:cNvCxnSpPr>
          <p:nvPr/>
        </p:nvCxnSpPr>
        <p:spPr>
          <a:xfrm flipV="1">
            <a:off x="8036719" y="2914352"/>
            <a:ext cx="0" cy="19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DBC0F19-941B-1137-20ED-2CEBF99A1A92}"/>
              </a:ext>
            </a:extLst>
          </p:cNvPr>
          <p:cNvCxnSpPr>
            <a:endCxn id="62" idx="0"/>
          </p:cNvCxnSpPr>
          <p:nvPr/>
        </p:nvCxnSpPr>
        <p:spPr>
          <a:xfrm>
            <a:off x="3861932" y="5546013"/>
            <a:ext cx="0" cy="34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097E2CD-3243-13C0-4874-5C1294836B0B}"/>
              </a:ext>
            </a:extLst>
          </p:cNvPr>
          <p:cNvCxnSpPr/>
          <p:nvPr/>
        </p:nvCxnSpPr>
        <p:spPr>
          <a:xfrm>
            <a:off x="8210095" y="5518298"/>
            <a:ext cx="0" cy="34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3143FC40-C30B-A72D-C5B3-DB17C6F51501}"/>
              </a:ext>
            </a:extLst>
          </p:cNvPr>
          <p:cNvSpPr txBox="1"/>
          <p:nvPr/>
        </p:nvSpPr>
        <p:spPr>
          <a:xfrm>
            <a:off x="1858717" y="3087937"/>
            <a:ext cx="369332" cy="26769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b="1" dirty="0"/>
              <a:t>云端服务</a:t>
            </a:r>
          </a:p>
        </p:txBody>
      </p:sp>
    </p:spTree>
    <p:extLst>
      <p:ext uri="{BB962C8B-B14F-4D97-AF65-F5344CB8AC3E}">
        <p14:creationId xmlns:p14="http://schemas.microsoft.com/office/powerpoint/2010/main" val="150336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云形 3">
            <a:extLst>
              <a:ext uri="{FF2B5EF4-FFF2-40B4-BE49-F238E27FC236}">
                <a16:creationId xmlns:a16="http://schemas.microsoft.com/office/drawing/2014/main" id="{9E27E3F7-27CC-D512-9C21-38A082F7A2E6}"/>
              </a:ext>
            </a:extLst>
          </p:cNvPr>
          <p:cNvSpPr/>
          <p:nvPr/>
        </p:nvSpPr>
        <p:spPr>
          <a:xfrm>
            <a:off x="5316727" y="90529"/>
            <a:ext cx="1960348" cy="962526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EOL</a:t>
            </a:r>
            <a:r>
              <a:rPr lang="zh-CN" altLang="en-US" sz="1200" b="1" dirty="0">
                <a:solidFill>
                  <a:schemeClr val="tx1"/>
                </a:solidFill>
              </a:rPr>
              <a:t>数据采集服务器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A89D151-F622-B036-D776-9EA8329A9953}"/>
              </a:ext>
            </a:extLst>
          </p:cNvPr>
          <p:cNvSpPr/>
          <p:nvPr/>
        </p:nvSpPr>
        <p:spPr>
          <a:xfrm>
            <a:off x="6931792" y="5808846"/>
            <a:ext cx="1780673" cy="90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ZCU_L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左区域控制器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86B272-FF4C-A25C-B6FD-8D9A0A81D91C}"/>
              </a:ext>
            </a:extLst>
          </p:cNvPr>
          <p:cNvSpPr/>
          <p:nvPr/>
        </p:nvSpPr>
        <p:spPr>
          <a:xfrm>
            <a:off x="6933397" y="4526279"/>
            <a:ext cx="1780673" cy="90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TCP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智能互联模块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0158A6-CB5D-C123-CC00-536E1BCA93AB}"/>
              </a:ext>
            </a:extLst>
          </p:cNvPr>
          <p:cNvSpPr/>
          <p:nvPr/>
        </p:nvSpPr>
        <p:spPr>
          <a:xfrm>
            <a:off x="6933398" y="3035166"/>
            <a:ext cx="1780673" cy="90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IDM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智能驾驶模块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0D3B63-4395-1368-D8F7-74B11555AC80}"/>
              </a:ext>
            </a:extLst>
          </p:cNvPr>
          <p:cNvSpPr/>
          <p:nvPr/>
        </p:nvSpPr>
        <p:spPr>
          <a:xfrm>
            <a:off x="6933398" y="1678003"/>
            <a:ext cx="1780673" cy="90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ICM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智能座舱模块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8CAE2E-F26D-E770-8871-8162882615C6}"/>
              </a:ext>
            </a:extLst>
          </p:cNvPr>
          <p:cNvSpPr/>
          <p:nvPr/>
        </p:nvSpPr>
        <p:spPr>
          <a:xfrm>
            <a:off x="2006817" y="3627154"/>
            <a:ext cx="1780673" cy="90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VCCM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整车中央控制模块</a:t>
            </a:r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A10802A6-466C-EEBB-480B-8D76A6C3925E}"/>
              </a:ext>
            </a:extLst>
          </p:cNvPr>
          <p:cNvSpPr/>
          <p:nvPr/>
        </p:nvSpPr>
        <p:spPr>
          <a:xfrm>
            <a:off x="2363786" y="3633408"/>
            <a:ext cx="85826" cy="8722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FC31EEE4-F5D1-6E60-84EF-8073CE4287A8}"/>
              </a:ext>
            </a:extLst>
          </p:cNvPr>
          <p:cNvSpPr/>
          <p:nvPr/>
        </p:nvSpPr>
        <p:spPr>
          <a:xfrm>
            <a:off x="3701764" y="3833464"/>
            <a:ext cx="85826" cy="8722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B7D9CAF7-86B2-F72F-5A97-342061EA2D18}"/>
              </a:ext>
            </a:extLst>
          </p:cNvPr>
          <p:cNvSpPr/>
          <p:nvPr/>
        </p:nvSpPr>
        <p:spPr>
          <a:xfrm>
            <a:off x="3701664" y="3969584"/>
            <a:ext cx="85826" cy="8722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8D714983-60E8-5BDB-61A1-39E353094C9C}"/>
              </a:ext>
            </a:extLst>
          </p:cNvPr>
          <p:cNvSpPr/>
          <p:nvPr/>
        </p:nvSpPr>
        <p:spPr>
          <a:xfrm>
            <a:off x="3701764" y="4127001"/>
            <a:ext cx="85826" cy="8722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菱形 25">
            <a:extLst>
              <a:ext uri="{FF2B5EF4-FFF2-40B4-BE49-F238E27FC236}">
                <a16:creationId xmlns:a16="http://schemas.microsoft.com/office/drawing/2014/main" id="{99B0A21A-8B77-2168-8BB2-E502795C6395}"/>
              </a:ext>
            </a:extLst>
          </p:cNvPr>
          <p:cNvSpPr/>
          <p:nvPr/>
        </p:nvSpPr>
        <p:spPr>
          <a:xfrm>
            <a:off x="3701664" y="4287151"/>
            <a:ext cx="85826" cy="8722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C50082FA-5ECA-462B-13B4-F2E960FF2B92}"/>
              </a:ext>
            </a:extLst>
          </p:cNvPr>
          <p:cNvCxnSpPr>
            <a:stCxn id="23" idx="3"/>
            <a:endCxn id="12" idx="1"/>
          </p:cNvCxnSpPr>
          <p:nvPr/>
        </p:nvCxnSpPr>
        <p:spPr>
          <a:xfrm flipV="1">
            <a:off x="3787590" y="2130391"/>
            <a:ext cx="3145808" cy="1746687"/>
          </a:xfrm>
          <a:prstGeom prst="bentConnector3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3D2CF269-0DF4-370E-7316-1301E1618F8B}"/>
              </a:ext>
            </a:extLst>
          </p:cNvPr>
          <p:cNvCxnSpPr>
            <a:stCxn id="24" idx="3"/>
            <a:endCxn id="11" idx="1"/>
          </p:cNvCxnSpPr>
          <p:nvPr/>
        </p:nvCxnSpPr>
        <p:spPr>
          <a:xfrm flipV="1">
            <a:off x="3787490" y="3487554"/>
            <a:ext cx="3145908" cy="525644"/>
          </a:xfrm>
          <a:prstGeom prst="bentConnector3">
            <a:avLst>
              <a:gd name="adj1" fmla="val 60597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BC99EB6D-2931-10D6-E7B4-A8BCF3AB4624}"/>
              </a:ext>
            </a:extLst>
          </p:cNvPr>
          <p:cNvCxnSpPr>
            <a:stCxn id="25" idx="3"/>
            <a:endCxn id="10" idx="1"/>
          </p:cNvCxnSpPr>
          <p:nvPr/>
        </p:nvCxnSpPr>
        <p:spPr>
          <a:xfrm>
            <a:off x="3787590" y="4170615"/>
            <a:ext cx="3145807" cy="808052"/>
          </a:xfrm>
          <a:prstGeom prst="bentConnector3">
            <a:avLst>
              <a:gd name="adj1" fmla="val 59689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A4AF6AB-73EE-C222-19B0-E6EF4550CF31}"/>
              </a:ext>
            </a:extLst>
          </p:cNvPr>
          <p:cNvCxnSpPr>
            <a:stCxn id="26" idx="1"/>
            <a:endCxn id="9" idx="1"/>
          </p:cNvCxnSpPr>
          <p:nvPr/>
        </p:nvCxnSpPr>
        <p:spPr>
          <a:xfrm rot="10800000" flipH="1" flipV="1">
            <a:off x="3701664" y="4330764"/>
            <a:ext cx="3230128" cy="1930469"/>
          </a:xfrm>
          <a:prstGeom prst="bentConnector3">
            <a:avLst>
              <a:gd name="adj1" fmla="val 49835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91B10763-175F-51CE-9E0F-52E93D4A843A}"/>
              </a:ext>
            </a:extLst>
          </p:cNvPr>
          <p:cNvSpPr/>
          <p:nvPr/>
        </p:nvSpPr>
        <p:spPr>
          <a:xfrm>
            <a:off x="8626639" y="3487553"/>
            <a:ext cx="85826" cy="87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A1471E62-1383-EA1B-671F-6D71C246AEB3}"/>
              </a:ext>
            </a:extLst>
          </p:cNvPr>
          <p:cNvCxnSpPr>
            <a:stCxn id="54" idx="3"/>
          </p:cNvCxnSpPr>
          <p:nvPr/>
        </p:nvCxnSpPr>
        <p:spPr>
          <a:xfrm>
            <a:off x="8712465" y="3531167"/>
            <a:ext cx="10506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0DCA719-E897-1BDF-CD03-1F41B8E7174B}"/>
              </a:ext>
            </a:extLst>
          </p:cNvPr>
          <p:cNvGrpSpPr/>
          <p:nvPr/>
        </p:nvGrpSpPr>
        <p:grpSpPr>
          <a:xfrm>
            <a:off x="1703672" y="866273"/>
            <a:ext cx="1926915" cy="1203159"/>
            <a:chOff x="1703672" y="866273"/>
            <a:chExt cx="1926915" cy="1203159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486E198-A66D-F7FC-6B0F-FDFDD6823C48}"/>
                </a:ext>
              </a:extLst>
            </p:cNvPr>
            <p:cNvSpPr/>
            <p:nvPr/>
          </p:nvSpPr>
          <p:spPr>
            <a:xfrm>
              <a:off x="1703672" y="866273"/>
              <a:ext cx="1780673" cy="120315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对话气泡: 椭圆形 6">
              <a:extLst>
                <a:ext uri="{FF2B5EF4-FFF2-40B4-BE49-F238E27FC236}">
                  <a16:creationId xmlns:a16="http://schemas.microsoft.com/office/drawing/2014/main" id="{1A99830F-BEDD-B103-A6F8-CE1AEB39B81B}"/>
                </a:ext>
              </a:extLst>
            </p:cNvPr>
            <p:cNvSpPr/>
            <p:nvPr/>
          </p:nvSpPr>
          <p:spPr>
            <a:xfrm>
              <a:off x="2002056" y="1039528"/>
              <a:ext cx="895148" cy="510140"/>
            </a:xfrm>
            <a:prstGeom prst="wedgeEllipseCallout">
              <a:avLst>
                <a:gd name="adj1" fmla="val -35247"/>
                <a:gd name="adj2" fmla="val 77394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蜂鸣器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6C18BD6-7471-7D56-D2BD-47540D861C5C}"/>
                </a:ext>
              </a:extLst>
            </p:cNvPr>
            <p:cNvSpPr txBox="1"/>
            <p:nvPr/>
          </p:nvSpPr>
          <p:spPr>
            <a:xfrm>
              <a:off x="2163719" y="1752598"/>
              <a:ext cx="1466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数据采集仪</a:t>
              </a: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FCA2823-9667-7639-23DE-F09EE5DF71A0}"/>
              </a:ext>
            </a:extLst>
          </p:cNvPr>
          <p:cNvGrpSpPr/>
          <p:nvPr/>
        </p:nvGrpSpPr>
        <p:grpSpPr>
          <a:xfrm>
            <a:off x="2232366" y="4444701"/>
            <a:ext cx="415791" cy="999931"/>
            <a:chOff x="2232366" y="4444701"/>
            <a:chExt cx="415791" cy="99993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3400563-AF62-13E1-8C1A-6790D976E2A7}"/>
                </a:ext>
              </a:extLst>
            </p:cNvPr>
            <p:cNvSpPr/>
            <p:nvPr/>
          </p:nvSpPr>
          <p:spPr>
            <a:xfrm>
              <a:off x="2390757" y="4444701"/>
              <a:ext cx="85826" cy="872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BD799843-35AE-6BAB-AB98-F2A869CC5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5917" y="4521620"/>
              <a:ext cx="9467" cy="7280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28DE4B4-FF46-46C2-C019-963C1F60303A}"/>
                </a:ext>
              </a:extLst>
            </p:cNvPr>
            <p:cNvSpPr txBox="1"/>
            <p:nvPr/>
          </p:nvSpPr>
          <p:spPr>
            <a:xfrm>
              <a:off x="2232366" y="5229188"/>
              <a:ext cx="41579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CAN</a:t>
              </a:r>
              <a:endParaRPr lang="zh-CN" altLang="en-US" sz="800" dirty="0"/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51E054A-23AD-DB8A-C33A-6628BB5B27E9}"/>
              </a:ext>
            </a:extLst>
          </p:cNvPr>
          <p:cNvGrpSpPr/>
          <p:nvPr/>
        </p:nvGrpSpPr>
        <p:grpSpPr>
          <a:xfrm>
            <a:off x="2465678" y="4444701"/>
            <a:ext cx="441187" cy="999931"/>
            <a:chOff x="2232366" y="4444701"/>
            <a:chExt cx="441187" cy="999931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330F180-B7D2-DD73-261B-F001A7A85A32}"/>
                </a:ext>
              </a:extLst>
            </p:cNvPr>
            <p:cNvSpPr/>
            <p:nvPr/>
          </p:nvSpPr>
          <p:spPr>
            <a:xfrm>
              <a:off x="2390757" y="4444701"/>
              <a:ext cx="85826" cy="872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A5852CCD-A97E-C0C9-1987-8B90A4C320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5917" y="4521620"/>
              <a:ext cx="9467" cy="7280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02D8CCC-5748-279F-2356-B14B22017C26}"/>
                </a:ext>
              </a:extLst>
            </p:cNvPr>
            <p:cNvSpPr txBox="1"/>
            <p:nvPr/>
          </p:nvSpPr>
          <p:spPr>
            <a:xfrm>
              <a:off x="2232366" y="5229188"/>
              <a:ext cx="4411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CAN</a:t>
              </a:r>
              <a:endParaRPr lang="zh-CN" altLang="en-US" sz="800" dirty="0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BF02FCF5-5AA8-D110-62D2-0978AA674EBE}"/>
              </a:ext>
            </a:extLst>
          </p:cNvPr>
          <p:cNvGrpSpPr/>
          <p:nvPr/>
        </p:nvGrpSpPr>
        <p:grpSpPr>
          <a:xfrm>
            <a:off x="2703847" y="4444701"/>
            <a:ext cx="475669" cy="999931"/>
            <a:chOff x="2232366" y="4444701"/>
            <a:chExt cx="475669" cy="999931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A6E29ED-1F45-4EAC-1D0E-2D979B83557E}"/>
                </a:ext>
              </a:extLst>
            </p:cNvPr>
            <p:cNvSpPr/>
            <p:nvPr/>
          </p:nvSpPr>
          <p:spPr>
            <a:xfrm>
              <a:off x="2390757" y="4444701"/>
              <a:ext cx="85826" cy="872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1916F82C-A38C-80ED-A074-9E6584D8A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5917" y="4521620"/>
              <a:ext cx="9467" cy="72806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B14ADBBB-5A91-5197-36A0-EDDA5DC362DD}"/>
                </a:ext>
              </a:extLst>
            </p:cNvPr>
            <p:cNvSpPr txBox="1"/>
            <p:nvPr/>
          </p:nvSpPr>
          <p:spPr>
            <a:xfrm>
              <a:off x="2232366" y="5229188"/>
              <a:ext cx="4756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CAN</a:t>
              </a:r>
              <a:endParaRPr lang="zh-CN" altLang="en-US" sz="800" dirty="0"/>
            </a:p>
          </p:txBody>
        </p: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22B679FE-F8FE-3FD2-8B1A-D09637817222}"/>
              </a:ext>
            </a:extLst>
          </p:cNvPr>
          <p:cNvSpPr txBox="1"/>
          <p:nvPr/>
        </p:nvSpPr>
        <p:spPr>
          <a:xfrm>
            <a:off x="9763125" y="3437109"/>
            <a:ext cx="475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CAN</a:t>
            </a:r>
            <a:endParaRPr lang="zh-CN" altLang="en-US" sz="8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83DD9FC-DDBE-B38F-1D01-07CE84B0EC48}"/>
              </a:ext>
            </a:extLst>
          </p:cNvPr>
          <p:cNvSpPr txBox="1"/>
          <p:nvPr/>
        </p:nvSpPr>
        <p:spPr>
          <a:xfrm>
            <a:off x="5718910" y="2097265"/>
            <a:ext cx="475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ETH</a:t>
            </a:r>
            <a:endParaRPr lang="zh-CN" altLang="en-US" sz="8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58C0312-17C9-78C3-6CDF-CE1E3E819679}"/>
              </a:ext>
            </a:extLst>
          </p:cNvPr>
          <p:cNvSpPr txBox="1"/>
          <p:nvPr/>
        </p:nvSpPr>
        <p:spPr>
          <a:xfrm>
            <a:off x="5620331" y="6261233"/>
            <a:ext cx="475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ETH</a:t>
            </a:r>
            <a:endParaRPr lang="zh-CN" altLang="en-US" sz="8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E9A19FD-9BF8-EF74-F7D0-20750F54544A}"/>
              </a:ext>
            </a:extLst>
          </p:cNvPr>
          <p:cNvSpPr txBox="1"/>
          <p:nvPr/>
        </p:nvSpPr>
        <p:spPr>
          <a:xfrm>
            <a:off x="5892115" y="4968454"/>
            <a:ext cx="475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ETH</a:t>
            </a:r>
            <a:endParaRPr lang="zh-CN" altLang="en-US" sz="8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B4AB7F6-EFDE-2A7C-6749-14226D91821F}"/>
              </a:ext>
            </a:extLst>
          </p:cNvPr>
          <p:cNvSpPr txBox="1"/>
          <p:nvPr/>
        </p:nvSpPr>
        <p:spPr>
          <a:xfrm>
            <a:off x="5965136" y="3487553"/>
            <a:ext cx="4756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ETH</a:t>
            </a:r>
            <a:endParaRPr lang="zh-CN" altLang="en-US" sz="800" dirty="0"/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4F1DAE6-7BBE-6D32-9DB3-C493319C9525}"/>
              </a:ext>
            </a:extLst>
          </p:cNvPr>
          <p:cNvCxnSpPr>
            <a:cxnSpLocks/>
          </p:cNvCxnSpPr>
          <p:nvPr/>
        </p:nvCxnSpPr>
        <p:spPr>
          <a:xfrm flipV="1">
            <a:off x="2408357" y="2880645"/>
            <a:ext cx="7753" cy="74251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ABB285AA-5E75-E749-EAC0-8A91489A8BE3}"/>
              </a:ext>
            </a:extLst>
          </p:cNvPr>
          <p:cNvCxnSpPr>
            <a:cxnSpLocks/>
          </p:cNvCxnSpPr>
          <p:nvPr/>
        </p:nvCxnSpPr>
        <p:spPr>
          <a:xfrm flipV="1">
            <a:off x="2425917" y="2069432"/>
            <a:ext cx="0" cy="610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F20A5525-EAC7-FAEE-530E-951385EAE745}"/>
              </a:ext>
            </a:extLst>
          </p:cNvPr>
          <p:cNvSpPr txBox="1"/>
          <p:nvPr/>
        </p:nvSpPr>
        <p:spPr>
          <a:xfrm>
            <a:off x="2232366" y="2679725"/>
            <a:ext cx="7156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OBD</a:t>
            </a:r>
            <a:r>
              <a:rPr lang="zh-CN" altLang="en-US" sz="800" dirty="0"/>
              <a:t>接口</a:t>
            </a: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0156759E-92C2-ADCD-97B5-33ACB267BABC}"/>
              </a:ext>
            </a:extLst>
          </p:cNvPr>
          <p:cNvCxnSpPr/>
          <p:nvPr/>
        </p:nvCxnSpPr>
        <p:spPr>
          <a:xfrm flipV="1">
            <a:off x="3630587" y="742950"/>
            <a:ext cx="1503388" cy="724902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BFA1CEEF-3297-19CE-AF0C-007F34D537CE}"/>
              </a:ext>
            </a:extLst>
          </p:cNvPr>
          <p:cNvCxnSpPr>
            <a:cxnSpLocks/>
          </p:cNvCxnSpPr>
          <p:nvPr/>
        </p:nvCxnSpPr>
        <p:spPr>
          <a:xfrm>
            <a:off x="3782987" y="1620252"/>
            <a:ext cx="3148805" cy="381998"/>
          </a:xfrm>
          <a:prstGeom prst="line">
            <a:avLst/>
          </a:prstGeom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AB917808-16C0-600E-420E-B4804D86381D}"/>
              </a:ext>
            </a:extLst>
          </p:cNvPr>
          <p:cNvSpPr txBox="1"/>
          <p:nvPr/>
        </p:nvSpPr>
        <p:spPr>
          <a:xfrm rot="467190">
            <a:off x="4739039" y="1542402"/>
            <a:ext cx="1959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上报</a:t>
            </a:r>
            <a:r>
              <a:rPr lang="en-US" altLang="zh-CN" sz="1200" dirty="0"/>
              <a:t>EOL</a:t>
            </a:r>
            <a:r>
              <a:rPr lang="zh-CN" altLang="en-US" sz="1200" dirty="0"/>
              <a:t>结束标志位</a:t>
            </a:r>
          </a:p>
        </p:txBody>
      </p:sp>
    </p:spTree>
    <p:extLst>
      <p:ext uri="{BB962C8B-B14F-4D97-AF65-F5344CB8AC3E}">
        <p14:creationId xmlns:p14="http://schemas.microsoft.com/office/powerpoint/2010/main" val="111416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403</Words>
  <Application>Microsoft Office PowerPoint</Application>
  <PresentationFormat>宽屏</PresentationFormat>
  <Paragraphs>150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Xu, Jie</dc:creator>
  <cp:lastModifiedBy>jay hsu</cp:lastModifiedBy>
  <cp:revision>157</cp:revision>
  <dcterms:created xsi:type="dcterms:W3CDTF">2025-01-09T09:44:38Z</dcterms:created>
  <dcterms:modified xsi:type="dcterms:W3CDTF">2025-02-09T05:47:59Z</dcterms:modified>
</cp:coreProperties>
</file>