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4" r:id="rId4"/>
    <p:sldId id="275" r:id="rId5"/>
    <p:sldId id="276" r:id="rId6"/>
    <p:sldId id="277" r:id="rId7"/>
    <p:sldId id="278" r:id="rId8"/>
    <p:sldId id="261" r:id="rId9"/>
    <p:sldId id="279" r:id="rId10"/>
    <p:sldId id="280"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A0FB3-050B-C610-8287-4D9E236CEC5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5F8325A-50AD-A174-82DE-734432F93F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A51777B-B784-95DB-C262-61A64DCE5C7A}"/>
              </a:ext>
            </a:extLst>
          </p:cNvPr>
          <p:cNvSpPr>
            <a:spLocks noGrp="1"/>
          </p:cNvSpPr>
          <p:nvPr>
            <p:ph type="dt" sz="half" idx="10"/>
          </p:nvPr>
        </p:nvSpPr>
        <p:spPr/>
        <p:txBody>
          <a:bodyPr/>
          <a:lstStyle/>
          <a:p>
            <a:fld id="{8D547E4A-0D8F-49D2-A089-F2043E53D141}" type="datetimeFigureOut">
              <a:rPr lang="zh-CN" altLang="en-US" smtClean="0"/>
              <a:t>2025/2/14</a:t>
            </a:fld>
            <a:endParaRPr lang="zh-CN" altLang="en-US"/>
          </a:p>
        </p:txBody>
      </p:sp>
      <p:sp>
        <p:nvSpPr>
          <p:cNvPr id="5" name="页脚占位符 4">
            <a:extLst>
              <a:ext uri="{FF2B5EF4-FFF2-40B4-BE49-F238E27FC236}">
                <a16:creationId xmlns:a16="http://schemas.microsoft.com/office/drawing/2014/main" id="{E4172309-C68C-3028-C649-804F7807FE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07790B-88CF-BB18-5034-DABB9904EEA4}"/>
              </a:ext>
            </a:extLst>
          </p:cNvPr>
          <p:cNvSpPr>
            <a:spLocks noGrp="1"/>
          </p:cNvSpPr>
          <p:nvPr>
            <p:ph type="sldNum" sz="quarter" idx="12"/>
          </p:nvPr>
        </p:nvSpPr>
        <p:spPr/>
        <p:txBody>
          <a:bodyPr/>
          <a:lstStyle/>
          <a:p>
            <a:fld id="{5782F198-8BCB-484F-BE4B-5CAD16FFAB88}" type="slidenum">
              <a:rPr lang="zh-CN" altLang="en-US" smtClean="0"/>
              <a:t>‹#›</a:t>
            </a:fld>
            <a:endParaRPr lang="zh-CN" altLang="en-US"/>
          </a:p>
        </p:txBody>
      </p:sp>
    </p:spTree>
    <p:extLst>
      <p:ext uri="{BB962C8B-B14F-4D97-AF65-F5344CB8AC3E}">
        <p14:creationId xmlns:p14="http://schemas.microsoft.com/office/powerpoint/2010/main" val="123485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214FEF-F689-25CC-2F4D-50E3AD98276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E2E098A-DA58-49C2-FE4E-FAC4C49D0B0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926AAD-CB36-F0C3-7590-7C67BF07DFE6}"/>
              </a:ext>
            </a:extLst>
          </p:cNvPr>
          <p:cNvSpPr>
            <a:spLocks noGrp="1"/>
          </p:cNvSpPr>
          <p:nvPr>
            <p:ph type="dt" sz="half" idx="10"/>
          </p:nvPr>
        </p:nvSpPr>
        <p:spPr/>
        <p:txBody>
          <a:bodyPr/>
          <a:lstStyle/>
          <a:p>
            <a:fld id="{8D547E4A-0D8F-49D2-A089-F2043E53D141}" type="datetimeFigureOut">
              <a:rPr lang="zh-CN" altLang="en-US" smtClean="0"/>
              <a:t>2025/2/14</a:t>
            </a:fld>
            <a:endParaRPr lang="zh-CN" altLang="en-US"/>
          </a:p>
        </p:txBody>
      </p:sp>
      <p:sp>
        <p:nvSpPr>
          <p:cNvPr id="5" name="页脚占位符 4">
            <a:extLst>
              <a:ext uri="{FF2B5EF4-FFF2-40B4-BE49-F238E27FC236}">
                <a16:creationId xmlns:a16="http://schemas.microsoft.com/office/drawing/2014/main" id="{CFAEA6E7-4FCC-672E-C79E-4D7BD0C0FB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F029D2-036F-D854-BDF4-7C9486534882}"/>
              </a:ext>
            </a:extLst>
          </p:cNvPr>
          <p:cNvSpPr>
            <a:spLocks noGrp="1"/>
          </p:cNvSpPr>
          <p:nvPr>
            <p:ph type="sldNum" sz="quarter" idx="12"/>
          </p:nvPr>
        </p:nvSpPr>
        <p:spPr/>
        <p:txBody>
          <a:bodyPr/>
          <a:lstStyle/>
          <a:p>
            <a:fld id="{5782F198-8BCB-484F-BE4B-5CAD16FFAB88}" type="slidenum">
              <a:rPr lang="zh-CN" altLang="en-US" smtClean="0"/>
              <a:t>‹#›</a:t>
            </a:fld>
            <a:endParaRPr lang="zh-CN" altLang="en-US"/>
          </a:p>
        </p:txBody>
      </p:sp>
    </p:spTree>
    <p:extLst>
      <p:ext uri="{BB962C8B-B14F-4D97-AF65-F5344CB8AC3E}">
        <p14:creationId xmlns:p14="http://schemas.microsoft.com/office/powerpoint/2010/main" val="1138573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662C5C0-5E75-164F-376B-D6EC74EB53E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651F1B2-4129-607F-6198-063EB712169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639757-967E-059C-AC2A-EC760F64D77C}"/>
              </a:ext>
            </a:extLst>
          </p:cNvPr>
          <p:cNvSpPr>
            <a:spLocks noGrp="1"/>
          </p:cNvSpPr>
          <p:nvPr>
            <p:ph type="dt" sz="half" idx="10"/>
          </p:nvPr>
        </p:nvSpPr>
        <p:spPr/>
        <p:txBody>
          <a:bodyPr/>
          <a:lstStyle/>
          <a:p>
            <a:fld id="{8D547E4A-0D8F-49D2-A089-F2043E53D141}" type="datetimeFigureOut">
              <a:rPr lang="zh-CN" altLang="en-US" smtClean="0"/>
              <a:t>2025/2/14</a:t>
            </a:fld>
            <a:endParaRPr lang="zh-CN" altLang="en-US"/>
          </a:p>
        </p:txBody>
      </p:sp>
      <p:sp>
        <p:nvSpPr>
          <p:cNvPr id="5" name="页脚占位符 4">
            <a:extLst>
              <a:ext uri="{FF2B5EF4-FFF2-40B4-BE49-F238E27FC236}">
                <a16:creationId xmlns:a16="http://schemas.microsoft.com/office/drawing/2014/main" id="{E611F96E-BF8C-CD62-5931-BD4BEBA25A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0396D1-B378-C3CA-2212-F1661E586523}"/>
              </a:ext>
            </a:extLst>
          </p:cNvPr>
          <p:cNvSpPr>
            <a:spLocks noGrp="1"/>
          </p:cNvSpPr>
          <p:nvPr>
            <p:ph type="sldNum" sz="quarter" idx="12"/>
          </p:nvPr>
        </p:nvSpPr>
        <p:spPr/>
        <p:txBody>
          <a:bodyPr/>
          <a:lstStyle/>
          <a:p>
            <a:fld id="{5782F198-8BCB-484F-BE4B-5CAD16FFAB88}" type="slidenum">
              <a:rPr lang="zh-CN" altLang="en-US" smtClean="0"/>
              <a:t>‹#›</a:t>
            </a:fld>
            <a:endParaRPr lang="zh-CN" altLang="en-US"/>
          </a:p>
        </p:txBody>
      </p:sp>
    </p:spTree>
    <p:extLst>
      <p:ext uri="{BB962C8B-B14F-4D97-AF65-F5344CB8AC3E}">
        <p14:creationId xmlns:p14="http://schemas.microsoft.com/office/powerpoint/2010/main" val="176406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06914C-44AF-2424-66B7-DE19BE12692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B2A5812-6358-8DB2-135B-96938539D6B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8918B4-B8F6-94DF-9FE8-DC7FA437595A}"/>
              </a:ext>
            </a:extLst>
          </p:cNvPr>
          <p:cNvSpPr>
            <a:spLocks noGrp="1"/>
          </p:cNvSpPr>
          <p:nvPr>
            <p:ph type="dt" sz="half" idx="10"/>
          </p:nvPr>
        </p:nvSpPr>
        <p:spPr/>
        <p:txBody>
          <a:bodyPr/>
          <a:lstStyle/>
          <a:p>
            <a:fld id="{8D547E4A-0D8F-49D2-A089-F2043E53D141}" type="datetimeFigureOut">
              <a:rPr lang="zh-CN" altLang="en-US" smtClean="0"/>
              <a:t>2025/2/14</a:t>
            </a:fld>
            <a:endParaRPr lang="zh-CN" altLang="en-US"/>
          </a:p>
        </p:txBody>
      </p:sp>
      <p:sp>
        <p:nvSpPr>
          <p:cNvPr id="5" name="页脚占位符 4">
            <a:extLst>
              <a:ext uri="{FF2B5EF4-FFF2-40B4-BE49-F238E27FC236}">
                <a16:creationId xmlns:a16="http://schemas.microsoft.com/office/drawing/2014/main" id="{AB449885-0BCA-220E-E785-CF9FA2B246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90765A-ADB4-BC45-817C-A3D520DEB4A5}"/>
              </a:ext>
            </a:extLst>
          </p:cNvPr>
          <p:cNvSpPr>
            <a:spLocks noGrp="1"/>
          </p:cNvSpPr>
          <p:nvPr>
            <p:ph type="sldNum" sz="quarter" idx="12"/>
          </p:nvPr>
        </p:nvSpPr>
        <p:spPr/>
        <p:txBody>
          <a:bodyPr/>
          <a:lstStyle/>
          <a:p>
            <a:fld id="{5782F198-8BCB-484F-BE4B-5CAD16FFAB88}" type="slidenum">
              <a:rPr lang="zh-CN" altLang="en-US" smtClean="0"/>
              <a:t>‹#›</a:t>
            </a:fld>
            <a:endParaRPr lang="zh-CN" altLang="en-US"/>
          </a:p>
        </p:txBody>
      </p:sp>
    </p:spTree>
    <p:extLst>
      <p:ext uri="{BB962C8B-B14F-4D97-AF65-F5344CB8AC3E}">
        <p14:creationId xmlns:p14="http://schemas.microsoft.com/office/powerpoint/2010/main" val="865840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EDF332-EB30-D91B-626E-DCB25CBD588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37906B1-BB04-8104-3FD6-82AD2128B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054ED3D-73B8-4B7A-73FE-AA3633A43B68}"/>
              </a:ext>
            </a:extLst>
          </p:cNvPr>
          <p:cNvSpPr>
            <a:spLocks noGrp="1"/>
          </p:cNvSpPr>
          <p:nvPr>
            <p:ph type="dt" sz="half" idx="10"/>
          </p:nvPr>
        </p:nvSpPr>
        <p:spPr/>
        <p:txBody>
          <a:bodyPr/>
          <a:lstStyle/>
          <a:p>
            <a:fld id="{8D547E4A-0D8F-49D2-A089-F2043E53D141}" type="datetimeFigureOut">
              <a:rPr lang="zh-CN" altLang="en-US" smtClean="0"/>
              <a:t>2025/2/14</a:t>
            </a:fld>
            <a:endParaRPr lang="zh-CN" altLang="en-US"/>
          </a:p>
        </p:txBody>
      </p:sp>
      <p:sp>
        <p:nvSpPr>
          <p:cNvPr id="5" name="页脚占位符 4">
            <a:extLst>
              <a:ext uri="{FF2B5EF4-FFF2-40B4-BE49-F238E27FC236}">
                <a16:creationId xmlns:a16="http://schemas.microsoft.com/office/drawing/2014/main" id="{C08C1CCC-57C3-512C-9759-1D775BAB6C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EB5C9F-F5CD-FBD2-8BE9-229C70280BAF}"/>
              </a:ext>
            </a:extLst>
          </p:cNvPr>
          <p:cNvSpPr>
            <a:spLocks noGrp="1"/>
          </p:cNvSpPr>
          <p:nvPr>
            <p:ph type="sldNum" sz="quarter" idx="12"/>
          </p:nvPr>
        </p:nvSpPr>
        <p:spPr/>
        <p:txBody>
          <a:bodyPr/>
          <a:lstStyle/>
          <a:p>
            <a:fld id="{5782F198-8BCB-484F-BE4B-5CAD16FFAB88}" type="slidenum">
              <a:rPr lang="zh-CN" altLang="en-US" smtClean="0"/>
              <a:t>‹#›</a:t>
            </a:fld>
            <a:endParaRPr lang="zh-CN" altLang="en-US"/>
          </a:p>
        </p:txBody>
      </p:sp>
    </p:spTree>
    <p:extLst>
      <p:ext uri="{BB962C8B-B14F-4D97-AF65-F5344CB8AC3E}">
        <p14:creationId xmlns:p14="http://schemas.microsoft.com/office/powerpoint/2010/main" val="198362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89A557-AAF7-D28A-0A2E-53E461B68B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D80E59-4EE1-F58D-35B3-141F75849F2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1818A83-1AA0-83AD-2E67-53CBB6D7395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80A348F-097C-850A-7667-40EF520A74F1}"/>
              </a:ext>
            </a:extLst>
          </p:cNvPr>
          <p:cNvSpPr>
            <a:spLocks noGrp="1"/>
          </p:cNvSpPr>
          <p:nvPr>
            <p:ph type="dt" sz="half" idx="10"/>
          </p:nvPr>
        </p:nvSpPr>
        <p:spPr/>
        <p:txBody>
          <a:bodyPr/>
          <a:lstStyle/>
          <a:p>
            <a:fld id="{8D547E4A-0D8F-49D2-A089-F2043E53D141}" type="datetimeFigureOut">
              <a:rPr lang="zh-CN" altLang="en-US" smtClean="0"/>
              <a:t>2025/2/14</a:t>
            </a:fld>
            <a:endParaRPr lang="zh-CN" altLang="en-US"/>
          </a:p>
        </p:txBody>
      </p:sp>
      <p:sp>
        <p:nvSpPr>
          <p:cNvPr id="6" name="页脚占位符 5">
            <a:extLst>
              <a:ext uri="{FF2B5EF4-FFF2-40B4-BE49-F238E27FC236}">
                <a16:creationId xmlns:a16="http://schemas.microsoft.com/office/drawing/2014/main" id="{366F28C3-E5B4-4E81-1E0E-6577B4F17E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5B8830-5DB7-0266-29B5-E6DEEA06FE2A}"/>
              </a:ext>
            </a:extLst>
          </p:cNvPr>
          <p:cNvSpPr>
            <a:spLocks noGrp="1"/>
          </p:cNvSpPr>
          <p:nvPr>
            <p:ph type="sldNum" sz="quarter" idx="12"/>
          </p:nvPr>
        </p:nvSpPr>
        <p:spPr/>
        <p:txBody>
          <a:bodyPr/>
          <a:lstStyle/>
          <a:p>
            <a:fld id="{5782F198-8BCB-484F-BE4B-5CAD16FFAB88}" type="slidenum">
              <a:rPr lang="zh-CN" altLang="en-US" smtClean="0"/>
              <a:t>‹#›</a:t>
            </a:fld>
            <a:endParaRPr lang="zh-CN" altLang="en-US"/>
          </a:p>
        </p:txBody>
      </p:sp>
    </p:spTree>
    <p:extLst>
      <p:ext uri="{BB962C8B-B14F-4D97-AF65-F5344CB8AC3E}">
        <p14:creationId xmlns:p14="http://schemas.microsoft.com/office/powerpoint/2010/main" val="1045554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5987B-5BE7-3776-1871-57D63827087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C711E2-9AD0-2B5D-B495-5C8EA6BD0F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DC03ADB-FF8A-8F30-5A7D-444318BD8B7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76A4628-9446-7B8C-E32D-EDA9BC87A6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EC40225-42A5-40F2-BE4C-8B5C9523229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E3649EA-5788-F5A2-D118-C962583E1DEC}"/>
              </a:ext>
            </a:extLst>
          </p:cNvPr>
          <p:cNvSpPr>
            <a:spLocks noGrp="1"/>
          </p:cNvSpPr>
          <p:nvPr>
            <p:ph type="dt" sz="half" idx="10"/>
          </p:nvPr>
        </p:nvSpPr>
        <p:spPr/>
        <p:txBody>
          <a:bodyPr/>
          <a:lstStyle/>
          <a:p>
            <a:fld id="{8D547E4A-0D8F-49D2-A089-F2043E53D141}" type="datetimeFigureOut">
              <a:rPr lang="zh-CN" altLang="en-US" smtClean="0"/>
              <a:t>2025/2/14</a:t>
            </a:fld>
            <a:endParaRPr lang="zh-CN" altLang="en-US"/>
          </a:p>
        </p:txBody>
      </p:sp>
      <p:sp>
        <p:nvSpPr>
          <p:cNvPr id="8" name="页脚占位符 7">
            <a:extLst>
              <a:ext uri="{FF2B5EF4-FFF2-40B4-BE49-F238E27FC236}">
                <a16:creationId xmlns:a16="http://schemas.microsoft.com/office/drawing/2014/main" id="{0C07EC45-1836-6D7E-AA93-53F2CFCB22D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EEC823A-7A67-1169-D388-85E0D72A84B9}"/>
              </a:ext>
            </a:extLst>
          </p:cNvPr>
          <p:cNvSpPr>
            <a:spLocks noGrp="1"/>
          </p:cNvSpPr>
          <p:nvPr>
            <p:ph type="sldNum" sz="quarter" idx="12"/>
          </p:nvPr>
        </p:nvSpPr>
        <p:spPr/>
        <p:txBody>
          <a:bodyPr/>
          <a:lstStyle/>
          <a:p>
            <a:fld id="{5782F198-8BCB-484F-BE4B-5CAD16FFAB88}" type="slidenum">
              <a:rPr lang="zh-CN" altLang="en-US" smtClean="0"/>
              <a:t>‹#›</a:t>
            </a:fld>
            <a:endParaRPr lang="zh-CN" altLang="en-US"/>
          </a:p>
        </p:txBody>
      </p:sp>
    </p:spTree>
    <p:extLst>
      <p:ext uri="{BB962C8B-B14F-4D97-AF65-F5344CB8AC3E}">
        <p14:creationId xmlns:p14="http://schemas.microsoft.com/office/powerpoint/2010/main" val="4197843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6929B-062D-3B81-202D-E5B3D1A0B86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58944C-4540-CAFB-85EA-1DED819B5E27}"/>
              </a:ext>
            </a:extLst>
          </p:cNvPr>
          <p:cNvSpPr>
            <a:spLocks noGrp="1"/>
          </p:cNvSpPr>
          <p:nvPr>
            <p:ph type="dt" sz="half" idx="10"/>
          </p:nvPr>
        </p:nvSpPr>
        <p:spPr/>
        <p:txBody>
          <a:bodyPr/>
          <a:lstStyle/>
          <a:p>
            <a:fld id="{8D547E4A-0D8F-49D2-A089-F2043E53D141}" type="datetimeFigureOut">
              <a:rPr lang="zh-CN" altLang="en-US" smtClean="0"/>
              <a:t>2025/2/14</a:t>
            </a:fld>
            <a:endParaRPr lang="zh-CN" altLang="en-US"/>
          </a:p>
        </p:txBody>
      </p:sp>
      <p:sp>
        <p:nvSpPr>
          <p:cNvPr id="4" name="页脚占位符 3">
            <a:extLst>
              <a:ext uri="{FF2B5EF4-FFF2-40B4-BE49-F238E27FC236}">
                <a16:creationId xmlns:a16="http://schemas.microsoft.com/office/drawing/2014/main" id="{E56E4F77-F024-2FAE-6F39-65DB8358196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6C49767-1560-4C6C-DACA-F4939ED43B07}"/>
              </a:ext>
            </a:extLst>
          </p:cNvPr>
          <p:cNvSpPr>
            <a:spLocks noGrp="1"/>
          </p:cNvSpPr>
          <p:nvPr>
            <p:ph type="sldNum" sz="quarter" idx="12"/>
          </p:nvPr>
        </p:nvSpPr>
        <p:spPr/>
        <p:txBody>
          <a:bodyPr/>
          <a:lstStyle/>
          <a:p>
            <a:fld id="{5782F198-8BCB-484F-BE4B-5CAD16FFAB88}" type="slidenum">
              <a:rPr lang="zh-CN" altLang="en-US" smtClean="0"/>
              <a:t>‹#›</a:t>
            </a:fld>
            <a:endParaRPr lang="zh-CN" altLang="en-US"/>
          </a:p>
        </p:txBody>
      </p:sp>
    </p:spTree>
    <p:extLst>
      <p:ext uri="{BB962C8B-B14F-4D97-AF65-F5344CB8AC3E}">
        <p14:creationId xmlns:p14="http://schemas.microsoft.com/office/powerpoint/2010/main" val="390720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A4273F-02AE-F3D0-19F3-A006314EE4EF}"/>
              </a:ext>
            </a:extLst>
          </p:cNvPr>
          <p:cNvSpPr>
            <a:spLocks noGrp="1"/>
          </p:cNvSpPr>
          <p:nvPr>
            <p:ph type="dt" sz="half" idx="10"/>
          </p:nvPr>
        </p:nvSpPr>
        <p:spPr/>
        <p:txBody>
          <a:bodyPr/>
          <a:lstStyle/>
          <a:p>
            <a:fld id="{8D547E4A-0D8F-49D2-A089-F2043E53D141}" type="datetimeFigureOut">
              <a:rPr lang="zh-CN" altLang="en-US" smtClean="0"/>
              <a:t>2025/2/14</a:t>
            </a:fld>
            <a:endParaRPr lang="zh-CN" altLang="en-US"/>
          </a:p>
        </p:txBody>
      </p:sp>
      <p:sp>
        <p:nvSpPr>
          <p:cNvPr id="3" name="页脚占位符 2">
            <a:extLst>
              <a:ext uri="{FF2B5EF4-FFF2-40B4-BE49-F238E27FC236}">
                <a16:creationId xmlns:a16="http://schemas.microsoft.com/office/drawing/2014/main" id="{3D0FF728-7D18-E659-0644-D109651B04F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5C0A4B-0583-69FF-9D74-008397FE60FF}"/>
              </a:ext>
            </a:extLst>
          </p:cNvPr>
          <p:cNvSpPr>
            <a:spLocks noGrp="1"/>
          </p:cNvSpPr>
          <p:nvPr>
            <p:ph type="sldNum" sz="quarter" idx="12"/>
          </p:nvPr>
        </p:nvSpPr>
        <p:spPr/>
        <p:txBody>
          <a:bodyPr/>
          <a:lstStyle/>
          <a:p>
            <a:fld id="{5782F198-8BCB-484F-BE4B-5CAD16FFAB88}" type="slidenum">
              <a:rPr lang="zh-CN" altLang="en-US" smtClean="0"/>
              <a:t>‹#›</a:t>
            </a:fld>
            <a:endParaRPr lang="zh-CN" altLang="en-US"/>
          </a:p>
        </p:txBody>
      </p:sp>
    </p:spTree>
    <p:extLst>
      <p:ext uri="{BB962C8B-B14F-4D97-AF65-F5344CB8AC3E}">
        <p14:creationId xmlns:p14="http://schemas.microsoft.com/office/powerpoint/2010/main" val="2160305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AFAF1-6B99-B97C-94A8-CF456E89DF9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2053A7E-163E-3109-2086-1E930AB30D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C161D2-C851-4740-F29E-5F9B9F771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D3B6F61-96CD-7D80-77EF-4D40ED593F35}"/>
              </a:ext>
            </a:extLst>
          </p:cNvPr>
          <p:cNvSpPr>
            <a:spLocks noGrp="1"/>
          </p:cNvSpPr>
          <p:nvPr>
            <p:ph type="dt" sz="half" idx="10"/>
          </p:nvPr>
        </p:nvSpPr>
        <p:spPr/>
        <p:txBody>
          <a:bodyPr/>
          <a:lstStyle/>
          <a:p>
            <a:fld id="{8D547E4A-0D8F-49D2-A089-F2043E53D141}" type="datetimeFigureOut">
              <a:rPr lang="zh-CN" altLang="en-US" smtClean="0"/>
              <a:t>2025/2/14</a:t>
            </a:fld>
            <a:endParaRPr lang="zh-CN" altLang="en-US"/>
          </a:p>
        </p:txBody>
      </p:sp>
      <p:sp>
        <p:nvSpPr>
          <p:cNvPr id="6" name="页脚占位符 5">
            <a:extLst>
              <a:ext uri="{FF2B5EF4-FFF2-40B4-BE49-F238E27FC236}">
                <a16:creationId xmlns:a16="http://schemas.microsoft.com/office/drawing/2014/main" id="{A99AF0F5-025B-A2DE-44ED-15A6F14C48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5723D5-A321-8076-8E6A-5D6C21C5EDFA}"/>
              </a:ext>
            </a:extLst>
          </p:cNvPr>
          <p:cNvSpPr>
            <a:spLocks noGrp="1"/>
          </p:cNvSpPr>
          <p:nvPr>
            <p:ph type="sldNum" sz="quarter" idx="12"/>
          </p:nvPr>
        </p:nvSpPr>
        <p:spPr/>
        <p:txBody>
          <a:bodyPr/>
          <a:lstStyle/>
          <a:p>
            <a:fld id="{5782F198-8BCB-484F-BE4B-5CAD16FFAB88}" type="slidenum">
              <a:rPr lang="zh-CN" altLang="en-US" smtClean="0"/>
              <a:t>‹#›</a:t>
            </a:fld>
            <a:endParaRPr lang="zh-CN" altLang="en-US"/>
          </a:p>
        </p:txBody>
      </p:sp>
    </p:spTree>
    <p:extLst>
      <p:ext uri="{BB962C8B-B14F-4D97-AF65-F5344CB8AC3E}">
        <p14:creationId xmlns:p14="http://schemas.microsoft.com/office/powerpoint/2010/main" val="958556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758FE-478C-1B40-C250-830D60C774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B97D756-285F-A730-D4BE-845CFC404F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3B66225-43BB-7B37-C31B-1DF90725D7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F9F0D0B-12B1-E1D8-ACA5-B60525921806}"/>
              </a:ext>
            </a:extLst>
          </p:cNvPr>
          <p:cNvSpPr>
            <a:spLocks noGrp="1"/>
          </p:cNvSpPr>
          <p:nvPr>
            <p:ph type="dt" sz="half" idx="10"/>
          </p:nvPr>
        </p:nvSpPr>
        <p:spPr/>
        <p:txBody>
          <a:bodyPr/>
          <a:lstStyle/>
          <a:p>
            <a:fld id="{8D547E4A-0D8F-49D2-A089-F2043E53D141}" type="datetimeFigureOut">
              <a:rPr lang="zh-CN" altLang="en-US" smtClean="0"/>
              <a:t>2025/2/14</a:t>
            </a:fld>
            <a:endParaRPr lang="zh-CN" altLang="en-US"/>
          </a:p>
        </p:txBody>
      </p:sp>
      <p:sp>
        <p:nvSpPr>
          <p:cNvPr id="6" name="页脚占位符 5">
            <a:extLst>
              <a:ext uri="{FF2B5EF4-FFF2-40B4-BE49-F238E27FC236}">
                <a16:creationId xmlns:a16="http://schemas.microsoft.com/office/drawing/2014/main" id="{E9D5F4BE-C3ED-5A60-96F4-9E9B41A4BB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CE0915-4BEC-076B-D651-16DF28D03EA9}"/>
              </a:ext>
            </a:extLst>
          </p:cNvPr>
          <p:cNvSpPr>
            <a:spLocks noGrp="1"/>
          </p:cNvSpPr>
          <p:nvPr>
            <p:ph type="sldNum" sz="quarter" idx="12"/>
          </p:nvPr>
        </p:nvSpPr>
        <p:spPr/>
        <p:txBody>
          <a:bodyPr/>
          <a:lstStyle/>
          <a:p>
            <a:fld id="{5782F198-8BCB-484F-BE4B-5CAD16FFAB88}" type="slidenum">
              <a:rPr lang="zh-CN" altLang="en-US" smtClean="0"/>
              <a:t>‹#›</a:t>
            </a:fld>
            <a:endParaRPr lang="zh-CN" altLang="en-US"/>
          </a:p>
        </p:txBody>
      </p:sp>
    </p:spTree>
    <p:extLst>
      <p:ext uri="{BB962C8B-B14F-4D97-AF65-F5344CB8AC3E}">
        <p14:creationId xmlns:p14="http://schemas.microsoft.com/office/powerpoint/2010/main" val="2774934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526CC8B-3E8A-FBEA-808E-19FA03910A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7C432F4-1391-7808-80B4-CF199BBB49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F9A612-82EA-99DC-EDC4-0E6A8472DA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547E4A-0D8F-49D2-A089-F2043E53D141}" type="datetimeFigureOut">
              <a:rPr lang="zh-CN" altLang="en-US" smtClean="0"/>
              <a:t>2025/2/14</a:t>
            </a:fld>
            <a:endParaRPr lang="zh-CN" altLang="en-US"/>
          </a:p>
        </p:txBody>
      </p:sp>
      <p:sp>
        <p:nvSpPr>
          <p:cNvPr id="5" name="页脚占位符 4">
            <a:extLst>
              <a:ext uri="{FF2B5EF4-FFF2-40B4-BE49-F238E27FC236}">
                <a16:creationId xmlns:a16="http://schemas.microsoft.com/office/drawing/2014/main" id="{C028955E-7878-AD71-DFCD-87D36FA71B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8C400F3-C8CD-9804-F281-99FBF6D78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82F198-8BCB-484F-BE4B-5CAD16FFAB88}" type="slidenum">
              <a:rPr lang="zh-CN" altLang="en-US" smtClean="0"/>
              <a:t>‹#›</a:t>
            </a:fld>
            <a:endParaRPr lang="zh-CN" altLang="en-US"/>
          </a:p>
        </p:txBody>
      </p:sp>
    </p:spTree>
    <p:extLst>
      <p:ext uri="{BB962C8B-B14F-4D97-AF65-F5344CB8AC3E}">
        <p14:creationId xmlns:p14="http://schemas.microsoft.com/office/powerpoint/2010/main" val="1954748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a:extLst>
              <a:ext uri="{FF2B5EF4-FFF2-40B4-BE49-F238E27FC236}">
                <a16:creationId xmlns:a16="http://schemas.microsoft.com/office/drawing/2014/main" id="{A1308CFD-65D8-5A9C-E250-152F81EDF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53" y="363747"/>
            <a:ext cx="2129338" cy="686712"/>
          </a:xfrm>
          <a:prstGeom prst="rect">
            <a:avLst/>
          </a:prstGeom>
          <a:ln>
            <a:noFill/>
          </a:ln>
        </p:spPr>
      </p:pic>
      <p:sp>
        <p:nvSpPr>
          <p:cNvPr id="5" name="文本框 4">
            <a:extLst>
              <a:ext uri="{FF2B5EF4-FFF2-40B4-BE49-F238E27FC236}">
                <a16:creationId xmlns:a16="http://schemas.microsoft.com/office/drawing/2014/main" id="{F573168D-7CE9-C3CA-33A9-65040DC1BAA8}"/>
              </a:ext>
            </a:extLst>
          </p:cNvPr>
          <p:cNvSpPr txBox="1"/>
          <p:nvPr/>
        </p:nvSpPr>
        <p:spPr>
          <a:xfrm>
            <a:off x="3059880" y="2712837"/>
            <a:ext cx="5814206" cy="1077218"/>
          </a:xfrm>
          <a:prstGeom prst="rect">
            <a:avLst/>
          </a:prstGeom>
          <a:noFill/>
        </p:spPr>
        <p:txBody>
          <a:bodyPr wrap="square" rtlCol="0">
            <a:spAutoFit/>
          </a:bodyPr>
          <a:lstStyle/>
          <a:p>
            <a:pPr algn="ctr"/>
            <a:r>
              <a:rPr lang="zh-CN" altLang="en-US" sz="3200" b="1" dirty="0"/>
              <a:t>基于深度学习的智能车辆异常检测系统研究</a:t>
            </a:r>
            <a:endParaRPr lang="en-US" altLang="zh-CN" sz="3200" b="1" dirty="0"/>
          </a:p>
        </p:txBody>
      </p:sp>
      <p:sp>
        <p:nvSpPr>
          <p:cNvPr id="6" name="文本框 5">
            <a:extLst>
              <a:ext uri="{FF2B5EF4-FFF2-40B4-BE49-F238E27FC236}">
                <a16:creationId xmlns:a16="http://schemas.microsoft.com/office/drawing/2014/main" id="{3E16039E-1336-F338-40E2-E6203B7C7465}"/>
              </a:ext>
            </a:extLst>
          </p:cNvPr>
          <p:cNvSpPr txBox="1"/>
          <p:nvPr/>
        </p:nvSpPr>
        <p:spPr>
          <a:xfrm>
            <a:off x="9043126" y="5186660"/>
            <a:ext cx="2261965" cy="1015663"/>
          </a:xfrm>
          <a:prstGeom prst="rect">
            <a:avLst/>
          </a:prstGeom>
          <a:noFill/>
        </p:spPr>
        <p:txBody>
          <a:bodyPr wrap="square" rtlCol="0">
            <a:spAutoFit/>
          </a:bodyPr>
          <a:lstStyle/>
          <a:p>
            <a:r>
              <a:rPr lang="zh-CN" altLang="en-US" sz="1400" b="1" dirty="0"/>
              <a:t>汇报人：徐杰</a:t>
            </a:r>
            <a:endParaRPr lang="en-US" altLang="zh-CN" sz="1400" b="1" dirty="0"/>
          </a:p>
          <a:p>
            <a:br>
              <a:rPr lang="en-US" altLang="zh-CN" sz="1400" b="1" dirty="0"/>
            </a:br>
            <a:r>
              <a:rPr lang="zh-CN" altLang="en-US" sz="1400" b="1" dirty="0"/>
              <a:t>导师：陆文韬</a:t>
            </a:r>
          </a:p>
          <a:p>
            <a:endParaRPr lang="zh-CN" altLang="en-US" dirty="0"/>
          </a:p>
        </p:txBody>
      </p:sp>
    </p:spTree>
    <p:extLst>
      <p:ext uri="{BB962C8B-B14F-4D97-AF65-F5344CB8AC3E}">
        <p14:creationId xmlns:p14="http://schemas.microsoft.com/office/powerpoint/2010/main" val="2701055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5897EE-7FFF-B253-6AE8-786DDAEE8A84}"/>
              </a:ext>
            </a:extLst>
          </p:cNvPr>
          <p:cNvPicPr>
            <a:picLocks noChangeAspect="1"/>
          </p:cNvPicPr>
          <p:nvPr/>
        </p:nvPicPr>
        <p:blipFill>
          <a:blip r:embed="rId2"/>
          <a:stretch>
            <a:fillRect/>
          </a:stretch>
        </p:blipFill>
        <p:spPr>
          <a:xfrm>
            <a:off x="534274" y="273715"/>
            <a:ext cx="909861" cy="844871"/>
          </a:xfrm>
          <a:prstGeom prst="rect">
            <a:avLst/>
          </a:prstGeom>
        </p:spPr>
      </p:pic>
      <p:sp>
        <p:nvSpPr>
          <p:cNvPr id="5" name="文本框 4">
            <a:extLst>
              <a:ext uri="{FF2B5EF4-FFF2-40B4-BE49-F238E27FC236}">
                <a16:creationId xmlns:a16="http://schemas.microsoft.com/office/drawing/2014/main" id="{D7EBC4C2-45B5-1D24-3C18-A8A2B266F189}"/>
              </a:ext>
            </a:extLst>
          </p:cNvPr>
          <p:cNvSpPr txBox="1"/>
          <p:nvPr/>
        </p:nvSpPr>
        <p:spPr>
          <a:xfrm>
            <a:off x="1472552" y="476270"/>
            <a:ext cx="2261965" cy="400110"/>
          </a:xfrm>
          <a:prstGeom prst="rect">
            <a:avLst/>
          </a:prstGeom>
          <a:noFill/>
        </p:spPr>
        <p:txBody>
          <a:bodyPr wrap="square" rtlCol="0">
            <a:spAutoFit/>
          </a:bodyPr>
          <a:lstStyle/>
          <a:p>
            <a:r>
              <a:rPr lang="en-US" altLang="zh-CN" sz="2000" b="1" dirty="0">
                <a:latin typeface="+mj-lt"/>
              </a:rPr>
              <a:t>1.1</a:t>
            </a:r>
            <a:r>
              <a:rPr lang="zh-CN" altLang="en-US" sz="2000" b="1" dirty="0">
                <a:latin typeface="+mj-lt"/>
              </a:rPr>
              <a:t> 研究背景</a:t>
            </a:r>
          </a:p>
        </p:txBody>
      </p:sp>
      <p:sp>
        <p:nvSpPr>
          <p:cNvPr id="8" name="文本框 7">
            <a:extLst>
              <a:ext uri="{FF2B5EF4-FFF2-40B4-BE49-F238E27FC236}">
                <a16:creationId xmlns:a16="http://schemas.microsoft.com/office/drawing/2014/main" id="{F4C7A1FB-A362-A83D-FEEB-B191CF0C1D45}"/>
              </a:ext>
            </a:extLst>
          </p:cNvPr>
          <p:cNvSpPr txBox="1"/>
          <p:nvPr/>
        </p:nvSpPr>
        <p:spPr>
          <a:xfrm>
            <a:off x="2030879" y="1352650"/>
            <a:ext cx="8401421" cy="2585323"/>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随着以新能源汽车为代表的汽车工业的发展，汽车传感器装置越来越多，电子系统越来越复杂，给驾驶者和乘客带来舒适化与智能化体验同时，也面临电子系统稳定性考验。传统的汽车电子系统故障诊断依赖于专业的诊断设备与复杂的汽车</a:t>
            </a:r>
            <a:r>
              <a:rPr lang="en-US" altLang="zh-CN" dirty="0"/>
              <a:t>ECU</a:t>
            </a:r>
            <a:r>
              <a:rPr lang="zh-CN" altLang="en-US" dirty="0"/>
              <a:t>通信协议，排查异常会比较麻烦。如果能借助对传感器数据进行采集与解析，利用多元时序异常检测算法进行异常检测，可以尽早发现潜在的异常，节省工程师资源与提升安全性。</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多元时序无监督异常检测近年来越来越多成为</a:t>
            </a:r>
          </a:p>
        </p:txBody>
      </p:sp>
    </p:spTree>
    <p:extLst>
      <p:ext uri="{BB962C8B-B14F-4D97-AF65-F5344CB8AC3E}">
        <p14:creationId xmlns:p14="http://schemas.microsoft.com/office/powerpoint/2010/main" val="3541867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grpSp>
        <p:nvGrpSpPr>
          <p:cNvPr id="24"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5"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sp>
        <p:nvSpPr>
          <p:cNvPr id="26"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pic>
        <p:nvPicPr>
          <p:cNvPr id="4" name="图片 3">
            <a:extLst>
              <a:ext uri="{FF2B5EF4-FFF2-40B4-BE49-F238E27FC236}">
                <a16:creationId xmlns:a16="http://schemas.microsoft.com/office/drawing/2014/main" id="{A1308CFD-65D8-5A9C-E250-152F81EDF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53" y="363747"/>
            <a:ext cx="2129338" cy="686712"/>
          </a:xfrm>
          <a:prstGeom prst="rect">
            <a:avLst/>
          </a:prstGeom>
          <a:ln>
            <a:noFill/>
          </a:ln>
        </p:spPr>
      </p:pic>
      <p:sp>
        <p:nvSpPr>
          <p:cNvPr id="3" name="文本框 2">
            <a:extLst>
              <a:ext uri="{FF2B5EF4-FFF2-40B4-BE49-F238E27FC236}">
                <a16:creationId xmlns:a16="http://schemas.microsoft.com/office/drawing/2014/main" id="{C9496FCB-2317-F3C6-D97F-A03B6F9D1808}"/>
              </a:ext>
            </a:extLst>
          </p:cNvPr>
          <p:cNvSpPr txBox="1"/>
          <p:nvPr/>
        </p:nvSpPr>
        <p:spPr>
          <a:xfrm>
            <a:off x="1416441" y="2354732"/>
            <a:ext cx="452762" cy="2308324"/>
          </a:xfrm>
          <a:prstGeom prst="rect">
            <a:avLst/>
          </a:prstGeom>
          <a:noFill/>
        </p:spPr>
        <p:txBody>
          <a:bodyPr wrap="square" rtlCol="0">
            <a:spAutoFit/>
          </a:bodyPr>
          <a:lstStyle/>
          <a:p>
            <a:r>
              <a:rPr lang="zh-CN" altLang="en-US" sz="3600" b="1" dirty="0"/>
              <a:t>目</a:t>
            </a:r>
            <a:endParaRPr lang="en-US" altLang="zh-CN" sz="3600" b="1" dirty="0"/>
          </a:p>
          <a:p>
            <a:endParaRPr lang="en-US" altLang="zh-CN" sz="3600" b="1" dirty="0"/>
          </a:p>
          <a:p>
            <a:endParaRPr lang="en-US" altLang="zh-CN" sz="3600" b="1" dirty="0"/>
          </a:p>
          <a:p>
            <a:r>
              <a:rPr lang="zh-CN" altLang="en-US" sz="3600" b="1" dirty="0"/>
              <a:t>录</a:t>
            </a:r>
          </a:p>
        </p:txBody>
      </p:sp>
      <p:sp>
        <p:nvSpPr>
          <p:cNvPr id="7" name="文本框 6">
            <a:extLst>
              <a:ext uri="{FF2B5EF4-FFF2-40B4-BE49-F238E27FC236}">
                <a16:creationId xmlns:a16="http://schemas.microsoft.com/office/drawing/2014/main" id="{75029BB8-A83E-CB18-1963-D3E73F2F577A}"/>
              </a:ext>
            </a:extLst>
          </p:cNvPr>
          <p:cNvSpPr txBox="1"/>
          <p:nvPr/>
        </p:nvSpPr>
        <p:spPr>
          <a:xfrm>
            <a:off x="4362753" y="1806577"/>
            <a:ext cx="6942338" cy="4093428"/>
          </a:xfrm>
          <a:prstGeom prst="rect">
            <a:avLst/>
          </a:prstGeom>
          <a:noFill/>
        </p:spPr>
        <p:txBody>
          <a:bodyPr wrap="square" rtlCol="0">
            <a:spAutoFit/>
          </a:bodyPr>
          <a:lstStyle/>
          <a:p>
            <a:pPr marL="285750" indent="-285750">
              <a:buFont typeface="Wingdings" panose="05000000000000000000" pitchFamily="2" charset="2"/>
              <a:buChar char="u"/>
            </a:pPr>
            <a:r>
              <a:rPr lang="zh-CN" altLang="en-US" sz="2400" dirty="0"/>
              <a:t> 研究背景与意义</a:t>
            </a:r>
            <a:endParaRPr lang="en-US" altLang="zh-CN" sz="2400" dirty="0"/>
          </a:p>
          <a:p>
            <a:pPr marL="285750" indent="-285750">
              <a:buFont typeface="Wingdings" panose="05000000000000000000" pitchFamily="2" charset="2"/>
              <a:buChar char="u"/>
            </a:pPr>
            <a:endParaRPr lang="en-US" altLang="zh-CN" sz="2400" dirty="0"/>
          </a:p>
          <a:p>
            <a:pPr marL="285750" indent="-285750">
              <a:buFont typeface="Wingdings" panose="05000000000000000000" pitchFamily="2" charset="2"/>
              <a:buChar char="u"/>
            </a:pPr>
            <a:endParaRPr lang="en-US" altLang="zh-CN" sz="2400" dirty="0"/>
          </a:p>
          <a:p>
            <a:pPr marL="285750" indent="-285750">
              <a:buFont typeface="Wingdings" panose="05000000000000000000" pitchFamily="2" charset="2"/>
              <a:buChar char="u"/>
            </a:pPr>
            <a:r>
              <a:rPr lang="zh-CN" altLang="en-US" sz="2400" dirty="0"/>
              <a:t> 研究目标与思路</a:t>
            </a:r>
            <a:endParaRPr lang="en-US" altLang="zh-CN" sz="2400" dirty="0"/>
          </a:p>
          <a:p>
            <a:pPr marL="285750" indent="-285750">
              <a:buFont typeface="Wingdings" panose="05000000000000000000" pitchFamily="2" charset="2"/>
              <a:buChar char="u"/>
            </a:pPr>
            <a:endParaRPr lang="en-US" altLang="zh-CN" sz="2400" dirty="0"/>
          </a:p>
          <a:p>
            <a:pPr marL="285750" indent="-285750">
              <a:buFont typeface="Wingdings" panose="05000000000000000000" pitchFamily="2" charset="2"/>
              <a:buChar char="u"/>
            </a:pPr>
            <a:endParaRPr lang="en-US" altLang="zh-CN" sz="2400" dirty="0"/>
          </a:p>
          <a:p>
            <a:pPr marL="285750" indent="-285750">
              <a:buFont typeface="Wingdings" panose="05000000000000000000" pitchFamily="2" charset="2"/>
              <a:buChar char="u"/>
            </a:pPr>
            <a:r>
              <a:rPr lang="zh-CN" altLang="en-US" sz="2400" dirty="0"/>
              <a:t> 研究过程与分析</a:t>
            </a:r>
            <a:endParaRPr lang="en-US" altLang="zh-CN" sz="2400" dirty="0"/>
          </a:p>
          <a:p>
            <a:pPr marL="285750" indent="-285750">
              <a:buFont typeface="Wingdings" panose="05000000000000000000" pitchFamily="2" charset="2"/>
              <a:buChar char="u"/>
            </a:pPr>
            <a:endParaRPr lang="en-US" altLang="zh-CN" sz="2400" dirty="0"/>
          </a:p>
          <a:p>
            <a:pPr marL="285750" indent="-285750">
              <a:buFont typeface="Wingdings" panose="05000000000000000000" pitchFamily="2" charset="2"/>
              <a:buChar char="u"/>
            </a:pPr>
            <a:endParaRPr lang="en-US" altLang="zh-CN" sz="2400" dirty="0"/>
          </a:p>
          <a:p>
            <a:pPr marL="285750" indent="-285750">
              <a:buFont typeface="Wingdings" panose="05000000000000000000" pitchFamily="2" charset="2"/>
              <a:buChar char="u"/>
            </a:pPr>
            <a:r>
              <a:rPr lang="zh-CN" altLang="en-US" sz="2400" dirty="0"/>
              <a:t> 研究结论与展望</a:t>
            </a:r>
            <a:endParaRPr lang="en-US" altLang="zh-CN" sz="2400" dirty="0"/>
          </a:p>
          <a:p>
            <a:pPr marL="285750" indent="-285750">
              <a:buFont typeface="Wingdings" panose="05000000000000000000" pitchFamily="2" charset="2"/>
              <a:buChar char="u"/>
            </a:pPr>
            <a:endParaRPr lang="zh-CN" altLang="en-US" sz="2000" dirty="0"/>
          </a:p>
        </p:txBody>
      </p:sp>
    </p:spTree>
    <p:extLst>
      <p:ext uri="{BB962C8B-B14F-4D97-AF65-F5344CB8AC3E}">
        <p14:creationId xmlns:p14="http://schemas.microsoft.com/office/powerpoint/2010/main" val="4284690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5897EE-7FFF-B253-6AE8-786DDAEE8A84}"/>
              </a:ext>
            </a:extLst>
          </p:cNvPr>
          <p:cNvPicPr>
            <a:picLocks noChangeAspect="1"/>
          </p:cNvPicPr>
          <p:nvPr/>
        </p:nvPicPr>
        <p:blipFill>
          <a:blip r:embed="rId2"/>
          <a:stretch>
            <a:fillRect/>
          </a:stretch>
        </p:blipFill>
        <p:spPr>
          <a:xfrm>
            <a:off x="534274" y="273715"/>
            <a:ext cx="909861" cy="844871"/>
          </a:xfrm>
          <a:prstGeom prst="rect">
            <a:avLst/>
          </a:prstGeom>
        </p:spPr>
      </p:pic>
      <p:sp>
        <p:nvSpPr>
          <p:cNvPr id="5" name="文本框 4">
            <a:extLst>
              <a:ext uri="{FF2B5EF4-FFF2-40B4-BE49-F238E27FC236}">
                <a16:creationId xmlns:a16="http://schemas.microsoft.com/office/drawing/2014/main" id="{D7EBC4C2-45B5-1D24-3C18-A8A2B266F189}"/>
              </a:ext>
            </a:extLst>
          </p:cNvPr>
          <p:cNvSpPr txBox="1"/>
          <p:nvPr/>
        </p:nvSpPr>
        <p:spPr>
          <a:xfrm>
            <a:off x="1472552" y="476270"/>
            <a:ext cx="2380357" cy="400110"/>
          </a:xfrm>
          <a:prstGeom prst="rect">
            <a:avLst/>
          </a:prstGeom>
          <a:noFill/>
        </p:spPr>
        <p:txBody>
          <a:bodyPr wrap="square" rtlCol="0">
            <a:spAutoFit/>
          </a:bodyPr>
          <a:lstStyle/>
          <a:p>
            <a:r>
              <a:rPr lang="en-US" altLang="zh-CN" sz="2000" b="1" dirty="0">
                <a:latin typeface="+mj-lt"/>
              </a:rPr>
              <a:t>1.</a:t>
            </a:r>
            <a:r>
              <a:rPr lang="zh-CN" altLang="en-US" sz="2000" b="1" dirty="0">
                <a:latin typeface="+mj-lt"/>
              </a:rPr>
              <a:t> 研究背景与意义</a:t>
            </a:r>
          </a:p>
        </p:txBody>
      </p:sp>
      <p:sp>
        <p:nvSpPr>
          <p:cNvPr id="8" name="文本框 7">
            <a:extLst>
              <a:ext uri="{FF2B5EF4-FFF2-40B4-BE49-F238E27FC236}">
                <a16:creationId xmlns:a16="http://schemas.microsoft.com/office/drawing/2014/main" id="{F4C7A1FB-A362-A83D-FEEB-B191CF0C1D45}"/>
              </a:ext>
            </a:extLst>
          </p:cNvPr>
          <p:cNvSpPr txBox="1"/>
          <p:nvPr/>
        </p:nvSpPr>
        <p:spPr>
          <a:xfrm>
            <a:off x="2022001" y="1201730"/>
            <a:ext cx="8401421" cy="4801314"/>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随着以新能源汽车为代表的汽车工业的发展，汽车传感器装置越来越多，电子系统越来越复杂，给驾驶者和乘客带来舒适化与智能化体验同时，也面临电子系统稳定性考验。传统的汽车电子系统故障诊断依赖于专业的诊断设备与复杂的汽车</a:t>
            </a:r>
            <a:r>
              <a:rPr lang="en-US" altLang="zh-CN" dirty="0"/>
              <a:t>ECU</a:t>
            </a:r>
            <a:r>
              <a:rPr lang="zh-CN" altLang="en-US" dirty="0"/>
              <a:t>通信协议，排查异常会比较麻烦。如果能借助对传感器数据进行采集与解析，利用多元时序异常检测算法进行异常检测，可以尽早发现潜在的异常，节省工程师资源与提升安全性。</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多元时序无监督异常检测由于其在工业界的现实意义近年来越来越多成为研究热点。其中异常检测算法包括基于统计学的</a:t>
            </a:r>
            <a:r>
              <a:rPr lang="en-US" altLang="zh-CN" dirty="0"/>
              <a:t>ARIMA</a:t>
            </a:r>
            <a:r>
              <a:rPr lang="zh-CN" altLang="en-US" dirty="0"/>
              <a:t>模型，基于传统机器学习的</a:t>
            </a:r>
            <a:r>
              <a:rPr lang="en-US" altLang="zh-CN" dirty="0"/>
              <a:t>KNN</a:t>
            </a:r>
            <a:r>
              <a:rPr lang="zh-CN" altLang="en-US" dirty="0"/>
              <a:t>、</a:t>
            </a:r>
            <a:r>
              <a:rPr lang="en-US" altLang="zh-CN" dirty="0"/>
              <a:t>PCA</a:t>
            </a:r>
            <a:r>
              <a:rPr lang="zh-CN" altLang="en-US" dirty="0"/>
              <a:t>等，以及基于深度学习通过预测进行异常检测的</a:t>
            </a:r>
            <a:r>
              <a:rPr lang="en-US" altLang="zh-CN" dirty="0"/>
              <a:t>RNN</a:t>
            </a:r>
            <a:r>
              <a:rPr lang="zh-CN" altLang="en-US" dirty="0"/>
              <a:t>模型、</a:t>
            </a:r>
            <a:r>
              <a:rPr lang="en-US" altLang="zh-CN" dirty="0"/>
              <a:t>Transformer</a:t>
            </a:r>
            <a:r>
              <a:rPr lang="zh-CN" altLang="en-US" dirty="0"/>
              <a:t>模型，通过重构进行异常检测的</a:t>
            </a:r>
            <a:r>
              <a:rPr lang="en-US" altLang="zh-CN" dirty="0"/>
              <a:t>AE</a:t>
            </a:r>
            <a:r>
              <a:rPr lang="zh-CN" altLang="en-US" dirty="0"/>
              <a:t>，</a:t>
            </a:r>
            <a:r>
              <a:rPr lang="en-US" altLang="zh-CN" dirty="0"/>
              <a:t>VAE</a:t>
            </a:r>
            <a:r>
              <a:rPr lang="zh-CN" altLang="en-US" dirty="0"/>
              <a:t>模型架构等。</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传统汽车多源传感器的异常检测依赖于预定义的阈值与规则，随着深度学习在学习复杂时间序列数据的进展，越来越多将深度模型用在汽车异常检测中。但如何提高预测精度尤其是多元数据以及高效实时地异常检测是需要重点解决的问题，也是本论文主要的研究对象。</a:t>
            </a:r>
            <a:endParaRPr lang="en-US" altLang="zh-CN" dirty="0"/>
          </a:p>
        </p:txBody>
      </p:sp>
    </p:spTree>
    <p:extLst>
      <p:ext uri="{BB962C8B-B14F-4D97-AF65-F5344CB8AC3E}">
        <p14:creationId xmlns:p14="http://schemas.microsoft.com/office/powerpoint/2010/main" val="3752620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5897EE-7FFF-B253-6AE8-786DDAEE8A84}"/>
              </a:ext>
            </a:extLst>
          </p:cNvPr>
          <p:cNvPicPr>
            <a:picLocks noChangeAspect="1"/>
          </p:cNvPicPr>
          <p:nvPr/>
        </p:nvPicPr>
        <p:blipFill>
          <a:blip r:embed="rId2"/>
          <a:stretch>
            <a:fillRect/>
          </a:stretch>
        </p:blipFill>
        <p:spPr>
          <a:xfrm>
            <a:off x="534274" y="273715"/>
            <a:ext cx="909861" cy="844871"/>
          </a:xfrm>
          <a:prstGeom prst="rect">
            <a:avLst/>
          </a:prstGeom>
        </p:spPr>
      </p:pic>
      <p:sp>
        <p:nvSpPr>
          <p:cNvPr id="5" name="文本框 4">
            <a:extLst>
              <a:ext uri="{FF2B5EF4-FFF2-40B4-BE49-F238E27FC236}">
                <a16:creationId xmlns:a16="http://schemas.microsoft.com/office/drawing/2014/main" id="{D7EBC4C2-45B5-1D24-3C18-A8A2B266F189}"/>
              </a:ext>
            </a:extLst>
          </p:cNvPr>
          <p:cNvSpPr txBox="1"/>
          <p:nvPr/>
        </p:nvSpPr>
        <p:spPr>
          <a:xfrm>
            <a:off x="1472552" y="476270"/>
            <a:ext cx="2486889" cy="400110"/>
          </a:xfrm>
          <a:prstGeom prst="rect">
            <a:avLst/>
          </a:prstGeom>
          <a:noFill/>
        </p:spPr>
        <p:txBody>
          <a:bodyPr wrap="square" rtlCol="0">
            <a:spAutoFit/>
          </a:bodyPr>
          <a:lstStyle/>
          <a:p>
            <a:r>
              <a:rPr lang="en-US" altLang="zh-CN" sz="2000" b="1" dirty="0">
                <a:latin typeface="+mj-lt"/>
              </a:rPr>
              <a:t>2.</a:t>
            </a:r>
            <a:r>
              <a:rPr lang="zh-CN" altLang="en-US" sz="2000" b="1" dirty="0">
                <a:latin typeface="+mj-lt"/>
              </a:rPr>
              <a:t>  研究目标与思路</a:t>
            </a:r>
          </a:p>
        </p:txBody>
      </p:sp>
      <p:grpSp>
        <p:nvGrpSpPr>
          <p:cNvPr id="11" name="组合 10">
            <a:extLst>
              <a:ext uri="{FF2B5EF4-FFF2-40B4-BE49-F238E27FC236}">
                <a16:creationId xmlns:a16="http://schemas.microsoft.com/office/drawing/2014/main" id="{2A9BC94B-5C9F-8E86-D9EB-A2B99F31B9E4}"/>
              </a:ext>
            </a:extLst>
          </p:cNvPr>
          <p:cNvGrpSpPr/>
          <p:nvPr/>
        </p:nvGrpSpPr>
        <p:grpSpPr>
          <a:xfrm>
            <a:off x="9403272" y="643647"/>
            <a:ext cx="2407576" cy="5694093"/>
            <a:chOff x="8373462" y="591204"/>
            <a:chExt cx="2407576" cy="5694093"/>
          </a:xfrm>
        </p:grpSpPr>
        <p:sp>
          <p:nvSpPr>
            <p:cNvPr id="10" name="矩形 9">
              <a:extLst>
                <a:ext uri="{FF2B5EF4-FFF2-40B4-BE49-F238E27FC236}">
                  <a16:creationId xmlns:a16="http://schemas.microsoft.com/office/drawing/2014/main" id="{D498E8E4-E8FB-1ABB-9FFF-58EB26C8F4B2}"/>
                </a:ext>
              </a:extLst>
            </p:cNvPr>
            <p:cNvSpPr/>
            <p:nvPr/>
          </p:nvSpPr>
          <p:spPr>
            <a:xfrm>
              <a:off x="8373462" y="591204"/>
              <a:ext cx="2407576" cy="56940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D1B5F1A6-EB66-BA3E-E533-AE9B74F84661}"/>
                </a:ext>
              </a:extLst>
            </p:cNvPr>
            <p:cNvPicPr>
              <a:picLocks noChangeAspect="1"/>
            </p:cNvPicPr>
            <p:nvPr/>
          </p:nvPicPr>
          <p:blipFill>
            <a:blip r:embed="rId3"/>
            <a:stretch>
              <a:fillRect/>
            </a:stretch>
          </p:blipFill>
          <p:spPr>
            <a:xfrm>
              <a:off x="8452773" y="696150"/>
              <a:ext cx="2328264" cy="5570645"/>
            </a:xfrm>
            <a:prstGeom prst="rect">
              <a:avLst/>
            </a:prstGeom>
          </p:spPr>
        </p:pic>
      </p:grpSp>
      <p:sp>
        <p:nvSpPr>
          <p:cNvPr id="9" name="文本框 8">
            <a:extLst>
              <a:ext uri="{FF2B5EF4-FFF2-40B4-BE49-F238E27FC236}">
                <a16:creationId xmlns:a16="http://schemas.microsoft.com/office/drawing/2014/main" id="{CFA6E5E1-B7EF-52BC-E7E4-A25B104781CD}"/>
              </a:ext>
            </a:extLst>
          </p:cNvPr>
          <p:cNvSpPr txBox="1"/>
          <p:nvPr/>
        </p:nvSpPr>
        <p:spPr>
          <a:xfrm>
            <a:off x="1331650" y="1597981"/>
            <a:ext cx="6187736" cy="4739759"/>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a:t>研究设计一种多元时序无监督异常检测算法</a:t>
            </a:r>
            <a:endParaRPr lang="en-US" altLang="zh-CN" dirty="0"/>
          </a:p>
          <a:p>
            <a:endParaRPr lang="en-US" altLang="zh-CN" dirty="0"/>
          </a:p>
          <a:p>
            <a:r>
              <a:rPr lang="zh-CN" altLang="en-US" sz="1600" dirty="0"/>
              <a:t>（</a:t>
            </a:r>
            <a:r>
              <a:rPr lang="en-US" altLang="zh-CN" sz="1600" dirty="0"/>
              <a:t>1</a:t>
            </a:r>
            <a:r>
              <a:rPr lang="zh-CN" altLang="en-US" sz="1600" dirty="0"/>
              <a:t>）长时序</a:t>
            </a:r>
            <a:endParaRPr lang="en-US" altLang="zh-CN" sz="1600" dirty="0"/>
          </a:p>
          <a:p>
            <a:r>
              <a:rPr lang="zh-CN" altLang="en-US" sz="1600" dirty="0"/>
              <a:t>（</a:t>
            </a:r>
            <a:r>
              <a:rPr lang="en-US" altLang="zh-CN" sz="1600" dirty="0"/>
              <a:t>2</a:t>
            </a:r>
            <a:r>
              <a:rPr lang="zh-CN" altLang="en-US" sz="1600" dirty="0"/>
              <a:t>）非平稳性</a:t>
            </a:r>
            <a:endParaRPr lang="en-US" altLang="zh-CN" sz="1600" dirty="0"/>
          </a:p>
          <a:p>
            <a:r>
              <a:rPr lang="zh-CN" altLang="en-US" sz="1600" dirty="0"/>
              <a:t>（</a:t>
            </a:r>
            <a:r>
              <a:rPr lang="en-US" altLang="zh-CN" sz="1600" dirty="0"/>
              <a:t>3</a:t>
            </a:r>
            <a:r>
              <a:rPr lang="zh-CN" altLang="en-US" sz="1600" dirty="0"/>
              <a:t>）不同变量之间的复杂关系</a:t>
            </a:r>
            <a:endParaRPr lang="en-US" altLang="zh-CN" sz="1600" dirty="0"/>
          </a:p>
          <a:p>
            <a:r>
              <a:rPr lang="zh-CN" altLang="en-US" sz="1600" dirty="0"/>
              <a:t>（</a:t>
            </a:r>
            <a:r>
              <a:rPr lang="en-US" altLang="zh-CN" sz="1600" dirty="0"/>
              <a:t>4</a:t>
            </a:r>
            <a:r>
              <a:rPr lang="zh-CN" altLang="en-US" sz="1600" dirty="0"/>
              <a:t>）数据的时间依赖性</a:t>
            </a:r>
            <a:endParaRPr lang="en-US" altLang="zh-CN" sz="1600" dirty="0"/>
          </a:p>
          <a:p>
            <a:r>
              <a:rPr lang="zh-CN" altLang="en-US" sz="1600" dirty="0"/>
              <a:t>（</a:t>
            </a:r>
            <a:r>
              <a:rPr lang="en-US" altLang="zh-CN" sz="1600" dirty="0"/>
              <a:t>5</a:t>
            </a:r>
            <a:r>
              <a:rPr lang="zh-CN" altLang="en-US" sz="1600" dirty="0"/>
              <a:t>）动态调整异常检测的阈值</a:t>
            </a:r>
            <a:endParaRPr lang="en-US" altLang="zh-CN" sz="1600" dirty="0"/>
          </a:p>
          <a:p>
            <a:r>
              <a:rPr lang="zh-CN" altLang="en-US" sz="1600" dirty="0"/>
              <a:t>（</a:t>
            </a:r>
            <a:r>
              <a:rPr lang="en-US" altLang="zh-CN" sz="1600" dirty="0"/>
              <a:t>6</a:t>
            </a:r>
            <a:r>
              <a:rPr lang="zh-CN" altLang="en-US" sz="1600" dirty="0"/>
              <a:t>）实时性</a:t>
            </a:r>
            <a:endParaRPr lang="en-US" altLang="zh-CN" sz="1600" dirty="0"/>
          </a:p>
          <a:p>
            <a:endParaRPr lang="en-US" altLang="zh-CN" sz="1600" dirty="0"/>
          </a:p>
          <a:p>
            <a:endParaRPr lang="en-US" altLang="zh-CN" dirty="0"/>
          </a:p>
          <a:p>
            <a:pPr marL="285750" indent="-285750">
              <a:buFont typeface="Wingdings" panose="05000000000000000000" pitchFamily="2" charset="2"/>
              <a:buChar char="u"/>
            </a:pPr>
            <a:r>
              <a:rPr lang="zh-CN" altLang="en-US" dirty="0"/>
              <a:t>设计开发一套汽车多源传感器采集与异常检测的系统</a:t>
            </a:r>
            <a:endParaRPr lang="en-US" altLang="zh-CN" dirty="0"/>
          </a:p>
          <a:p>
            <a:endParaRPr lang="en-US" altLang="zh-CN" dirty="0"/>
          </a:p>
          <a:p>
            <a:r>
              <a:rPr lang="zh-CN" altLang="en-US" sz="1600" dirty="0"/>
              <a:t>（</a:t>
            </a:r>
            <a:r>
              <a:rPr lang="en-US" altLang="zh-CN" sz="1600" dirty="0"/>
              <a:t>1</a:t>
            </a:r>
            <a:r>
              <a:rPr lang="zh-CN" altLang="en-US" sz="1600" dirty="0"/>
              <a:t>）车辆</a:t>
            </a:r>
            <a:r>
              <a:rPr lang="en-US" altLang="zh-CN" sz="1600" dirty="0"/>
              <a:t>CAN BUS</a:t>
            </a:r>
            <a:r>
              <a:rPr lang="zh-CN" altLang="en-US" sz="1600" dirty="0"/>
              <a:t>数据采集与解析</a:t>
            </a:r>
            <a:endParaRPr lang="en-US" altLang="zh-CN" sz="1600" dirty="0"/>
          </a:p>
          <a:p>
            <a:r>
              <a:rPr lang="zh-CN" altLang="en-US" sz="1600" dirty="0"/>
              <a:t>（</a:t>
            </a:r>
            <a:r>
              <a:rPr lang="en-US" altLang="zh-CN" sz="1600" dirty="0"/>
              <a:t>2</a:t>
            </a:r>
            <a:r>
              <a:rPr lang="zh-CN" altLang="en-US" sz="1600" dirty="0"/>
              <a:t>）车辆数据预处理</a:t>
            </a:r>
            <a:endParaRPr lang="en-US" altLang="zh-CN" sz="1600" dirty="0"/>
          </a:p>
          <a:p>
            <a:r>
              <a:rPr lang="zh-CN" altLang="en-US" sz="1600" dirty="0"/>
              <a:t>（</a:t>
            </a:r>
            <a:r>
              <a:rPr lang="en-US" altLang="zh-CN" sz="1600" dirty="0"/>
              <a:t>3</a:t>
            </a:r>
            <a:r>
              <a:rPr lang="zh-CN" altLang="en-US" sz="1600" dirty="0"/>
              <a:t>）车辆实时异常检测</a:t>
            </a:r>
            <a:endParaRPr lang="en-US" altLang="zh-CN" sz="1600" dirty="0"/>
          </a:p>
          <a:p>
            <a:r>
              <a:rPr lang="zh-CN" altLang="en-US" sz="1600" dirty="0"/>
              <a:t>（</a:t>
            </a:r>
            <a:r>
              <a:rPr lang="en-US" altLang="zh-CN" sz="1600" dirty="0"/>
              <a:t>4</a:t>
            </a:r>
            <a:r>
              <a:rPr lang="zh-CN" altLang="en-US" sz="1600" dirty="0"/>
              <a:t>）异常及时通知</a:t>
            </a:r>
            <a:endParaRPr lang="en-US" altLang="zh-CN" sz="1600" dirty="0"/>
          </a:p>
          <a:p>
            <a:endParaRPr lang="en-US" altLang="zh-CN" dirty="0"/>
          </a:p>
          <a:p>
            <a:pPr marL="285750" indent="-285750">
              <a:buFont typeface="Wingdings" panose="05000000000000000000" pitchFamily="2" charset="2"/>
              <a:buChar char="u"/>
            </a:pPr>
            <a:endParaRPr lang="en-US" altLang="zh-CN" dirty="0"/>
          </a:p>
        </p:txBody>
      </p:sp>
    </p:spTree>
    <p:extLst>
      <p:ext uri="{BB962C8B-B14F-4D97-AF65-F5344CB8AC3E}">
        <p14:creationId xmlns:p14="http://schemas.microsoft.com/office/powerpoint/2010/main" val="1014662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5897EE-7FFF-B253-6AE8-786DDAEE8A84}"/>
              </a:ext>
            </a:extLst>
          </p:cNvPr>
          <p:cNvPicPr>
            <a:picLocks noChangeAspect="1"/>
          </p:cNvPicPr>
          <p:nvPr/>
        </p:nvPicPr>
        <p:blipFill>
          <a:blip r:embed="rId2"/>
          <a:stretch>
            <a:fillRect/>
          </a:stretch>
        </p:blipFill>
        <p:spPr>
          <a:xfrm>
            <a:off x="534274" y="273715"/>
            <a:ext cx="909861" cy="844871"/>
          </a:xfrm>
          <a:prstGeom prst="rect">
            <a:avLst/>
          </a:prstGeom>
        </p:spPr>
      </p:pic>
      <p:sp>
        <p:nvSpPr>
          <p:cNvPr id="5" name="文本框 4">
            <a:extLst>
              <a:ext uri="{FF2B5EF4-FFF2-40B4-BE49-F238E27FC236}">
                <a16:creationId xmlns:a16="http://schemas.microsoft.com/office/drawing/2014/main" id="{D7EBC4C2-45B5-1D24-3C18-A8A2B266F189}"/>
              </a:ext>
            </a:extLst>
          </p:cNvPr>
          <p:cNvSpPr txBox="1"/>
          <p:nvPr/>
        </p:nvSpPr>
        <p:spPr>
          <a:xfrm>
            <a:off x="1472552" y="476270"/>
            <a:ext cx="2261965" cy="400110"/>
          </a:xfrm>
          <a:prstGeom prst="rect">
            <a:avLst/>
          </a:prstGeom>
          <a:noFill/>
        </p:spPr>
        <p:txBody>
          <a:bodyPr wrap="square" rtlCol="0">
            <a:spAutoFit/>
          </a:bodyPr>
          <a:lstStyle/>
          <a:p>
            <a:r>
              <a:rPr lang="en-US" altLang="zh-CN" sz="2000" b="1" dirty="0">
                <a:latin typeface="+mj-lt"/>
              </a:rPr>
              <a:t>3.1</a:t>
            </a:r>
            <a:r>
              <a:rPr lang="zh-CN" altLang="en-US" sz="2000" b="1" dirty="0">
                <a:latin typeface="+mj-lt"/>
              </a:rPr>
              <a:t> 模型设计</a:t>
            </a:r>
          </a:p>
        </p:txBody>
      </p:sp>
      <p:grpSp>
        <p:nvGrpSpPr>
          <p:cNvPr id="2" name="组合 1">
            <a:extLst>
              <a:ext uri="{FF2B5EF4-FFF2-40B4-BE49-F238E27FC236}">
                <a16:creationId xmlns:a16="http://schemas.microsoft.com/office/drawing/2014/main" id="{82E63DE9-85F7-F972-FCE4-77CF955AED8D}"/>
              </a:ext>
            </a:extLst>
          </p:cNvPr>
          <p:cNvGrpSpPr/>
          <p:nvPr/>
        </p:nvGrpSpPr>
        <p:grpSpPr>
          <a:xfrm>
            <a:off x="1350173" y="369408"/>
            <a:ext cx="9278588" cy="6012322"/>
            <a:chOff x="1258784" y="620707"/>
            <a:chExt cx="9278588" cy="6012322"/>
          </a:xfrm>
        </p:grpSpPr>
        <p:sp>
          <p:nvSpPr>
            <p:cNvPr id="4" name="矩形 3">
              <a:extLst>
                <a:ext uri="{FF2B5EF4-FFF2-40B4-BE49-F238E27FC236}">
                  <a16:creationId xmlns:a16="http://schemas.microsoft.com/office/drawing/2014/main" id="{B557AF32-40E6-9563-EAB8-2091C832A325}"/>
                </a:ext>
              </a:extLst>
            </p:cNvPr>
            <p:cNvSpPr/>
            <p:nvPr/>
          </p:nvSpPr>
          <p:spPr>
            <a:xfrm>
              <a:off x="5305701" y="6365137"/>
              <a:ext cx="1466576" cy="267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数据采集与预处理</a:t>
              </a:r>
            </a:p>
          </p:txBody>
        </p:sp>
        <p:sp>
          <p:nvSpPr>
            <p:cNvPr id="6" name="矩形 5">
              <a:extLst>
                <a:ext uri="{FF2B5EF4-FFF2-40B4-BE49-F238E27FC236}">
                  <a16:creationId xmlns:a16="http://schemas.microsoft.com/office/drawing/2014/main" id="{C5046115-FD33-6699-8426-D763B195AE61}"/>
                </a:ext>
              </a:extLst>
            </p:cNvPr>
            <p:cNvSpPr/>
            <p:nvPr/>
          </p:nvSpPr>
          <p:spPr>
            <a:xfrm>
              <a:off x="7054474" y="4928061"/>
              <a:ext cx="1111663" cy="368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时间编码层</a:t>
              </a:r>
            </a:p>
          </p:txBody>
        </p:sp>
        <p:grpSp>
          <p:nvGrpSpPr>
            <p:cNvPr id="7" name="组合 6">
              <a:extLst>
                <a:ext uri="{FF2B5EF4-FFF2-40B4-BE49-F238E27FC236}">
                  <a16:creationId xmlns:a16="http://schemas.microsoft.com/office/drawing/2014/main" id="{95B0A041-20F3-E1FE-2FBA-9D8144B4C5F7}"/>
                </a:ext>
              </a:extLst>
            </p:cNvPr>
            <p:cNvGrpSpPr/>
            <p:nvPr/>
          </p:nvGrpSpPr>
          <p:grpSpPr>
            <a:xfrm>
              <a:off x="2412587" y="2835273"/>
              <a:ext cx="1262069" cy="1094748"/>
              <a:chOff x="1548711" y="1829549"/>
              <a:chExt cx="1888550" cy="1689272"/>
            </a:xfrm>
          </p:grpSpPr>
          <p:sp>
            <p:nvSpPr>
              <p:cNvPr id="88" name="矩形: 圆角 87">
                <a:extLst>
                  <a:ext uri="{FF2B5EF4-FFF2-40B4-BE49-F238E27FC236}">
                    <a16:creationId xmlns:a16="http://schemas.microsoft.com/office/drawing/2014/main" id="{8F17179D-63FD-D334-1A1C-C3747F7737DD}"/>
                  </a:ext>
                </a:extLst>
              </p:cNvPr>
              <p:cNvSpPr/>
              <p:nvPr/>
            </p:nvSpPr>
            <p:spPr>
              <a:xfrm>
                <a:off x="1809565" y="1829549"/>
                <a:ext cx="1627696" cy="146394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200" dirty="0"/>
                  <a:t>Transformer </a:t>
                </a:r>
                <a:r>
                  <a:rPr lang="zh-CN" altLang="en-US" sz="1200" dirty="0"/>
                  <a:t>编码块</a:t>
                </a:r>
              </a:p>
            </p:txBody>
          </p:sp>
          <p:sp>
            <p:nvSpPr>
              <p:cNvPr id="89" name="矩形: 圆角 88">
                <a:extLst>
                  <a:ext uri="{FF2B5EF4-FFF2-40B4-BE49-F238E27FC236}">
                    <a16:creationId xmlns:a16="http://schemas.microsoft.com/office/drawing/2014/main" id="{67050472-005A-6CBD-3A88-A74978AC4A71}"/>
                  </a:ext>
                </a:extLst>
              </p:cNvPr>
              <p:cNvSpPr/>
              <p:nvPr/>
            </p:nvSpPr>
            <p:spPr>
              <a:xfrm>
                <a:off x="1679138" y="1932865"/>
                <a:ext cx="1627696" cy="146394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200" dirty="0"/>
                  <a:t>Transformer </a:t>
                </a:r>
                <a:r>
                  <a:rPr lang="zh-CN" altLang="en-US" sz="1200" dirty="0"/>
                  <a:t>编码块</a:t>
                </a:r>
              </a:p>
            </p:txBody>
          </p:sp>
          <p:sp>
            <p:nvSpPr>
              <p:cNvPr id="90" name="矩形: 圆角 89">
                <a:extLst>
                  <a:ext uri="{FF2B5EF4-FFF2-40B4-BE49-F238E27FC236}">
                    <a16:creationId xmlns:a16="http://schemas.microsoft.com/office/drawing/2014/main" id="{E5ABD561-644D-1AEE-64CB-3FAB3E354E5E}"/>
                  </a:ext>
                </a:extLst>
              </p:cNvPr>
              <p:cNvSpPr/>
              <p:nvPr/>
            </p:nvSpPr>
            <p:spPr>
              <a:xfrm>
                <a:off x="1548711" y="2054871"/>
                <a:ext cx="1627697" cy="1463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时空</a:t>
                </a:r>
                <a:r>
                  <a:rPr lang="en-US" altLang="zh-CN" sz="1200" dirty="0"/>
                  <a:t>Transformer </a:t>
                </a:r>
                <a:r>
                  <a:rPr lang="zh-CN" altLang="en-US" sz="1200" dirty="0"/>
                  <a:t>编码块</a:t>
                </a:r>
              </a:p>
            </p:txBody>
          </p:sp>
        </p:grpSp>
        <p:grpSp>
          <p:nvGrpSpPr>
            <p:cNvPr id="9" name="组合 8">
              <a:extLst>
                <a:ext uri="{FF2B5EF4-FFF2-40B4-BE49-F238E27FC236}">
                  <a16:creationId xmlns:a16="http://schemas.microsoft.com/office/drawing/2014/main" id="{44DA322B-0C47-B354-78A5-6A6E40F500E8}"/>
                </a:ext>
              </a:extLst>
            </p:cNvPr>
            <p:cNvGrpSpPr/>
            <p:nvPr/>
          </p:nvGrpSpPr>
          <p:grpSpPr>
            <a:xfrm>
              <a:off x="3204083" y="5556789"/>
              <a:ext cx="2101618" cy="953579"/>
              <a:chOff x="1923976" y="5603940"/>
              <a:chExt cx="2584644" cy="1116555"/>
            </a:xfrm>
          </p:grpSpPr>
          <p:sp>
            <p:nvSpPr>
              <p:cNvPr id="86" name="矩形 85">
                <a:extLst>
                  <a:ext uri="{FF2B5EF4-FFF2-40B4-BE49-F238E27FC236}">
                    <a16:creationId xmlns:a16="http://schemas.microsoft.com/office/drawing/2014/main" id="{BA530886-1BC6-BDCD-947C-2FB2661B4DEF}"/>
                  </a:ext>
                </a:extLst>
              </p:cNvPr>
              <p:cNvSpPr/>
              <p:nvPr/>
            </p:nvSpPr>
            <p:spPr>
              <a:xfrm>
                <a:off x="1923976" y="5603940"/>
                <a:ext cx="1890944" cy="603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周期与趋势分解</a:t>
                </a:r>
              </a:p>
            </p:txBody>
          </p:sp>
          <p:cxnSp>
            <p:nvCxnSpPr>
              <p:cNvPr id="87" name="连接符: 肘形 86">
                <a:extLst>
                  <a:ext uri="{FF2B5EF4-FFF2-40B4-BE49-F238E27FC236}">
                    <a16:creationId xmlns:a16="http://schemas.microsoft.com/office/drawing/2014/main" id="{EC62741A-5252-CC91-FBB8-FA3D0CBD17C7}"/>
                  </a:ext>
                </a:extLst>
              </p:cNvPr>
              <p:cNvCxnSpPr>
                <a:cxnSpLocks/>
              </p:cNvCxnSpPr>
              <p:nvPr/>
            </p:nvCxnSpPr>
            <p:spPr>
              <a:xfrm rot="10800000">
                <a:off x="2795974" y="6207623"/>
                <a:ext cx="1712646" cy="512872"/>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grpSp>
        <p:grpSp>
          <p:nvGrpSpPr>
            <p:cNvPr id="10" name="组合 9">
              <a:extLst>
                <a:ext uri="{FF2B5EF4-FFF2-40B4-BE49-F238E27FC236}">
                  <a16:creationId xmlns:a16="http://schemas.microsoft.com/office/drawing/2014/main" id="{3C58498B-E612-AEC3-CDC0-137059D341FF}"/>
                </a:ext>
              </a:extLst>
            </p:cNvPr>
            <p:cNvGrpSpPr/>
            <p:nvPr/>
          </p:nvGrpSpPr>
          <p:grpSpPr>
            <a:xfrm>
              <a:off x="1258784" y="4335543"/>
              <a:ext cx="2347234" cy="922890"/>
              <a:chOff x="787652" y="4948529"/>
              <a:chExt cx="2886711" cy="1080621"/>
            </a:xfrm>
          </p:grpSpPr>
          <p:sp>
            <p:nvSpPr>
              <p:cNvPr id="81" name="矩形 80">
                <a:extLst>
                  <a:ext uri="{FF2B5EF4-FFF2-40B4-BE49-F238E27FC236}">
                    <a16:creationId xmlns:a16="http://schemas.microsoft.com/office/drawing/2014/main" id="{9D1AA358-03C5-7833-47C7-EC7FD272B525}"/>
                  </a:ext>
                </a:extLst>
              </p:cNvPr>
              <p:cNvSpPr/>
              <p:nvPr/>
            </p:nvSpPr>
            <p:spPr>
              <a:xfrm>
                <a:off x="2191791" y="5597106"/>
                <a:ext cx="1482572" cy="432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数据编码层</a:t>
                </a:r>
              </a:p>
            </p:txBody>
          </p:sp>
          <p:sp>
            <p:nvSpPr>
              <p:cNvPr id="82" name="矩形 81">
                <a:extLst>
                  <a:ext uri="{FF2B5EF4-FFF2-40B4-BE49-F238E27FC236}">
                    <a16:creationId xmlns:a16="http://schemas.microsoft.com/office/drawing/2014/main" id="{99E0C28F-92C7-68B8-0BA2-BE43B1D0EB7E}"/>
                  </a:ext>
                </a:extLst>
              </p:cNvPr>
              <p:cNvSpPr/>
              <p:nvPr/>
            </p:nvSpPr>
            <p:spPr>
              <a:xfrm>
                <a:off x="787652" y="4948529"/>
                <a:ext cx="1093840" cy="432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位置编码</a:t>
                </a:r>
              </a:p>
            </p:txBody>
          </p:sp>
          <p:sp>
            <p:nvSpPr>
              <p:cNvPr id="83" name="椭圆 82">
                <a:extLst>
                  <a:ext uri="{FF2B5EF4-FFF2-40B4-BE49-F238E27FC236}">
                    <a16:creationId xmlns:a16="http://schemas.microsoft.com/office/drawing/2014/main" id="{90CA6106-E779-A9E1-2713-D439AE9D22B5}"/>
                  </a:ext>
                </a:extLst>
              </p:cNvPr>
              <p:cNvSpPr/>
              <p:nvPr/>
            </p:nvSpPr>
            <p:spPr>
              <a:xfrm>
                <a:off x="2793007" y="5021062"/>
                <a:ext cx="280140" cy="286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t>
                </a:r>
                <a:endParaRPr lang="zh-CN" altLang="en-US" dirty="0"/>
              </a:p>
            </p:txBody>
          </p:sp>
          <p:cxnSp>
            <p:nvCxnSpPr>
              <p:cNvPr id="84" name="直接箭头连接符 83">
                <a:extLst>
                  <a:ext uri="{FF2B5EF4-FFF2-40B4-BE49-F238E27FC236}">
                    <a16:creationId xmlns:a16="http://schemas.microsoft.com/office/drawing/2014/main" id="{57010510-5CB7-5C7C-1519-82A5711BB57F}"/>
                  </a:ext>
                </a:extLst>
              </p:cNvPr>
              <p:cNvCxnSpPr>
                <a:cxnSpLocks/>
                <a:stCxn id="81" idx="0"/>
                <a:endCxn id="83" idx="4"/>
              </p:cNvCxnSpPr>
              <p:nvPr/>
            </p:nvCxnSpPr>
            <p:spPr>
              <a:xfrm flipV="1">
                <a:off x="2933077" y="5308040"/>
                <a:ext cx="0" cy="28906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5" name="直接箭头连接符 84">
                <a:extLst>
                  <a:ext uri="{FF2B5EF4-FFF2-40B4-BE49-F238E27FC236}">
                    <a16:creationId xmlns:a16="http://schemas.microsoft.com/office/drawing/2014/main" id="{C357228D-EA9C-A416-9D04-D056E1A18348}"/>
                  </a:ext>
                </a:extLst>
              </p:cNvPr>
              <p:cNvCxnSpPr>
                <a:cxnSpLocks/>
                <a:stCxn id="82" idx="3"/>
                <a:endCxn id="83" idx="2"/>
              </p:cNvCxnSpPr>
              <p:nvPr/>
            </p:nvCxnSpPr>
            <p:spPr>
              <a:xfrm>
                <a:off x="1881492" y="5164551"/>
                <a:ext cx="91151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cxnSp>
          <p:nvCxnSpPr>
            <p:cNvPr id="11" name="连接符: 肘形 10">
              <a:extLst>
                <a:ext uri="{FF2B5EF4-FFF2-40B4-BE49-F238E27FC236}">
                  <a16:creationId xmlns:a16="http://schemas.microsoft.com/office/drawing/2014/main" id="{137BA6BE-9590-D731-1A77-47770A41A954}"/>
                </a:ext>
              </a:extLst>
            </p:cNvPr>
            <p:cNvCxnSpPr>
              <a:cxnSpLocks/>
              <a:stCxn id="4" idx="3"/>
              <a:endCxn id="6" idx="2"/>
            </p:cNvCxnSpPr>
            <p:nvPr/>
          </p:nvCxnSpPr>
          <p:spPr>
            <a:xfrm flipV="1">
              <a:off x="6772277" y="5297042"/>
              <a:ext cx="838029" cy="1202041"/>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grpSp>
          <p:nvGrpSpPr>
            <p:cNvPr id="13" name="组合 12">
              <a:extLst>
                <a:ext uri="{FF2B5EF4-FFF2-40B4-BE49-F238E27FC236}">
                  <a16:creationId xmlns:a16="http://schemas.microsoft.com/office/drawing/2014/main" id="{B039DB20-8539-3D16-4B52-22299F5B3290}"/>
                </a:ext>
              </a:extLst>
            </p:cNvPr>
            <p:cNvGrpSpPr/>
            <p:nvPr/>
          </p:nvGrpSpPr>
          <p:grpSpPr>
            <a:xfrm>
              <a:off x="4215662" y="4397489"/>
              <a:ext cx="1205505" cy="860944"/>
              <a:chOff x="2191791" y="5021062"/>
              <a:chExt cx="1482572" cy="1008088"/>
            </a:xfrm>
          </p:grpSpPr>
          <p:sp>
            <p:nvSpPr>
              <p:cNvPr id="78" name="矩形 77">
                <a:extLst>
                  <a:ext uri="{FF2B5EF4-FFF2-40B4-BE49-F238E27FC236}">
                    <a16:creationId xmlns:a16="http://schemas.microsoft.com/office/drawing/2014/main" id="{D9F30D6E-37E7-CC30-7808-F618CAA5EE4D}"/>
                  </a:ext>
                </a:extLst>
              </p:cNvPr>
              <p:cNvSpPr/>
              <p:nvPr/>
            </p:nvSpPr>
            <p:spPr>
              <a:xfrm>
                <a:off x="2191791" y="5597106"/>
                <a:ext cx="1482572" cy="432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数据编码层</a:t>
                </a:r>
              </a:p>
            </p:txBody>
          </p:sp>
          <p:sp>
            <p:nvSpPr>
              <p:cNvPr id="79" name="椭圆 78">
                <a:extLst>
                  <a:ext uri="{FF2B5EF4-FFF2-40B4-BE49-F238E27FC236}">
                    <a16:creationId xmlns:a16="http://schemas.microsoft.com/office/drawing/2014/main" id="{D481B927-DAF1-01E2-D6E1-EE341CF42C92}"/>
                  </a:ext>
                </a:extLst>
              </p:cNvPr>
              <p:cNvSpPr/>
              <p:nvPr/>
            </p:nvSpPr>
            <p:spPr>
              <a:xfrm>
                <a:off x="2793007" y="5021062"/>
                <a:ext cx="280140" cy="286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t>
                </a:r>
                <a:endParaRPr lang="zh-CN" altLang="en-US" dirty="0"/>
              </a:p>
            </p:txBody>
          </p:sp>
          <p:cxnSp>
            <p:nvCxnSpPr>
              <p:cNvPr id="80" name="直接箭头连接符 79">
                <a:extLst>
                  <a:ext uri="{FF2B5EF4-FFF2-40B4-BE49-F238E27FC236}">
                    <a16:creationId xmlns:a16="http://schemas.microsoft.com/office/drawing/2014/main" id="{DBDD2505-F7E9-FDCD-74C0-AB70370D4179}"/>
                  </a:ext>
                </a:extLst>
              </p:cNvPr>
              <p:cNvCxnSpPr>
                <a:cxnSpLocks/>
                <a:stCxn id="78" idx="0"/>
                <a:endCxn id="79" idx="4"/>
              </p:cNvCxnSpPr>
              <p:nvPr/>
            </p:nvCxnSpPr>
            <p:spPr>
              <a:xfrm flipV="1">
                <a:off x="2933078" y="5308040"/>
                <a:ext cx="0" cy="28906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14" name="矩形 13">
              <a:extLst>
                <a:ext uri="{FF2B5EF4-FFF2-40B4-BE49-F238E27FC236}">
                  <a16:creationId xmlns:a16="http://schemas.microsoft.com/office/drawing/2014/main" id="{827072F2-86A7-310E-92BC-2FAC6231ABC7}"/>
                </a:ext>
              </a:extLst>
            </p:cNvPr>
            <p:cNvSpPr/>
            <p:nvPr/>
          </p:nvSpPr>
          <p:spPr>
            <a:xfrm>
              <a:off x="5673478" y="4341407"/>
              <a:ext cx="889629" cy="368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位置编码</a:t>
              </a:r>
            </a:p>
          </p:txBody>
        </p:sp>
        <p:cxnSp>
          <p:nvCxnSpPr>
            <p:cNvPr id="15" name="直接箭头连接符 14">
              <a:extLst>
                <a:ext uri="{FF2B5EF4-FFF2-40B4-BE49-F238E27FC236}">
                  <a16:creationId xmlns:a16="http://schemas.microsoft.com/office/drawing/2014/main" id="{CE4380C0-DC01-4515-C4E2-DC2F5752CF50}"/>
                </a:ext>
              </a:extLst>
            </p:cNvPr>
            <p:cNvCxnSpPr>
              <a:cxnSpLocks/>
              <a:stCxn id="14" idx="1"/>
              <a:endCxn id="79" idx="6"/>
            </p:cNvCxnSpPr>
            <p:nvPr/>
          </p:nvCxnSpPr>
          <p:spPr>
            <a:xfrm flipH="1" flipV="1">
              <a:off x="4932308" y="4520034"/>
              <a:ext cx="741170" cy="586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16" name="组合 15">
              <a:extLst>
                <a:ext uri="{FF2B5EF4-FFF2-40B4-BE49-F238E27FC236}">
                  <a16:creationId xmlns:a16="http://schemas.microsoft.com/office/drawing/2014/main" id="{E0C4E0A3-26D2-C712-39BF-383C39F1F70E}"/>
                </a:ext>
              </a:extLst>
            </p:cNvPr>
            <p:cNvGrpSpPr/>
            <p:nvPr/>
          </p:nvGrpSpPr>
          <p:grpSpPr>
            <a:xfrm>
              <a:off x="4261609" y="2828746"/>
              <a:ext cx="1159558" cy="1078973"/>
              <a:chOff x="1548711" y="1829549"/>
              <a:chExt cx="1888550" cy="1689270"/>
            </a:xfrm>
          </p:grpSpPr>
          <p:sp>
            <p:nvSpPr>
              <p:cNvPr id="75" name="矩形: 圆角 74">
                <a:extLst>
                  <a:ext uri="{FF2B5EF4-FFF2-40B4-BE49-F238E27FC236}">
                    <a16:creationId xmlns:a16="http://schemas.microsoft.com/office/drawing/2014/main" id="{097B7CAD-A310-A0C8-226A-3139F13D3683}"/>
                  </a:ext>
                </a:extLst>
              </p:cNvPr>
              <p:cNvSpPr/>
              <p:nvPr/>
            </p:nvSpPr>
            <p:spPr>
              <a:xfrm>
                <a:off x="1809565" y="1829549"/>
                <a:ext cx="1627696" cy="146394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200" dirty="0"/>
                  <a:t>Transformer </a:t>
                </a:r>
                <a:r>
                  <a:rPr lang="zh-CN" altLang="en-US" sz="1200" dirty="0"/>
                  <a:t>编码块</a:t>
                </a:r>
              </a:p>
            </p:txBody>
          </p:sp>
          <p:sp>
            <p:nvSpPr>
              <p:cNvPr id="76" name="矩形: 圆角 75">
                <a:extLst>
                  <a:ext uri="{FF2B5EF4-FFF2-40B4-BE49-F238E27FC236}">
                    <a16:creationId xmlns:a16="http://schemas.microsoft.com/office/drawing/2014/main" id="{567B9398-9F8B-195A-C134-DA9615420CB0}"/>
                  </a:ext>
                </a:extLst>
              </p:cNvPr>
              <p:cNvSpPr/>
              <p:nvPr/>
            </p:nvSpPr>
            <p:spPr>
              <a:xfrm>
                <a:off x="1679138" y="1932865"/>
                <a:ext cx="1627696" cy="146394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200" dirty="0"/>
                  <a:t>Transformer </a:t>
                </a:r>
                <a:r>
                  <a:rPr lang="zh-CN" altLang="en-US" sz="1200" dirty="0"/>
                  <a:t>编码块</a:t>
                </a:r>
              </a:p>
            </p:txBody>
          </p:sp>
          <p:sp>
            <p:nvSpPr>
              <p:cNvPr id="77" name="矩形: 圆角 76">
                <a:extLst>
                  <a:ext uri="{FF2B5EF4-FFF2-40B4-BE49-F238E27FC236}">
                    <a16:creationId xmlns:a16="http://schemas.microsoft.com/office/drawing/2014/main" id="{6EEF768F-9CF9-726B-D5A7-9743FD21DCB9}"/>
                  </a:ext>
                </a:extLst>
              </p:cNvPr>
              <p:cNvSpPr/>
              <p:nvPr/>
            </p:nvSpPr>
            <p:spPr>
              <a:xfrm>
                <a:off x="1548711" y="2054871"/>
                <a:ext cx="1627696" cy="14639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时空</a:t>
                </a:r>
                <a:r>
                  <a:rPr lang="en-US" altLang="zh-CN" sz="1200" dirty="0"/>
                  <a:t>Transformer </a:t>
                </a:r>
                <a:r>
                  <a:rPr lang="zh-CN" altLang="en-US" sz="1200" dirty="0"/>
                  <a:t>编码块</a:t>
                </a:r>
              </a:p>
            </p:txBody>
          </p:sp>
        </p:grpSp>
        <p:grpSp>
          <p:nvGrpSpPr>
            <p:cNvPr id="17" name="组合 16">
              <a:extLst>
                <a:ext uri="{FF2B5EF4-FFF2-40B4-BE49-F238E27FC236}">
                  <a16:creationId xmlns:a16="http://schemas.microsoft.com/office/drawing/2014/main" id="{3A772F9B-241D-503B-91C7-5F829DBE67D9}"/>
                </a:ext>
              </a:extLst>
            </p:cNvPr>
            <p:cNvGrpSpPr/>
            <p:nvPr/>
          </p:nvGrpSpPr>
          <p:grpSpPr>
            <a:xfrm>
              <a:off x="6973522" y="2835273"/>
              <a:ext cx="1163286" cy="1090579"/>
              <a:chOff x="1548711" y="1829549"/>
              <a:chExt cx="1888550" cy="1689270"/>
            </a:xfrm>
          </p:grpSpPr>
          <p:sp>
            <p:nvSpPr>
              <p:cNvPr id="72" name="矩形: 圆角 71">
                <a:extLst>
                  <a:ext uri="{FF2B5EF4-FFF2-40B4-BE49-F238E27FC236}">
                    <a16:creationId xmlns:a16="http://schemas.microsoft.com/office/drawing/2014/main" id="{AB9F1CC8-45E2-76A0-ED8C-F0119F9CADA2}"/>
                  </a:ext>
                </a:extLst>
              </p:cNvPr>
              <p:cNvSpPr/>
              <p:nvPr/>
            </p:nvSpPr>
            <p:spPr>
              <a:xfrm>
                <a:off x="1809565" y="1829549"/>
                <a:ext cx="1627696" cy="146394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200" dirty="0"/>
                  <a:t>Transformer </a:t>
                </a:r>
                <a:r>
                  <a:rPr lang="zh-CN" altLang="en-US" sz="1200" dirty="0"/>
                  <a:t>编码块</a:t>
                </a:r>
              </a:p>
            </p:txBody>
          </p:sp>
          <p:sp>
            <p:nvSpPr>
              <p:cNvPr id="73" name="矩形: 圆角 72">
                <a:extLst>
                  <a:ext uri="{FF2B5EF4-FFF2-40B4-BE49-F238E27FC236}">
                    <a16:creationId xmlns:a16="http://schemas.microsoft.com/office/drawing/2014/main" id="{22347215-FE65-68A4-3021-A34DE6165C37}"/>
                  </a:ext>
                </a:extLst>
              </p:cNvPr>
              <p:cNvSpPr/>
              <p:nvPr/>
            </p:nvSpPr>
            <p:spPr>
              <a:xfrm>
                <a:off x="1679138" y="1932865"/>
                <a:ext cx="1627696" cy="146394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200" dirty="0"/>
                  <a:t>Transformer </a:t>
                </a:r>
                <a:r>
                  <a:rPr lang="zh-CN" altLang="en-US" sz="1200" dirty="0"/>
                  <a:t>编码块</a:t>
                </a:r>
              </a:p>
            </p:txBody>
          </p:sp>
          <p:sp>
            <p:nvSpPr>
              <p:cNvPr id="74" name="矩形: 圆角 73">
                <a:extLst>
                  <a:ext uri="{FF2B5EF4-FFF2-40B4-BE49-F238E27FC236}">
                    <a16:creationId xmlns:a16="http://schemas.microsoft.com/office/drawing/2014/main" id="{01B855A7-9C99-7E0E-F2BF-175F63830A19}"/>
                  </a:ext>
                </a:extLst>
              </p:cNvPr>
              <p:cNvSpPr/>
              <p:nvPr/>
            </p:nvSpPr>
            <p:spPr>
              <a:xfrm>
                <a:off x="1548711" y="2054871"/>
                <a:ext cx="1627696" cy="14639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Transformer </a:t>
                </a:r>
                <a:r>
                  <a:rPr lang="zh-CN" altLang="en-US" sz="1200" dirty="0"/>
                  <a:t>编码块</a:t>
                </a:r>
              </a:p>
            </p:txBody>
          </p:sp>
        </p:grpSp>
        <p:grpSp>
          <p:nvGrpSpPr>
            <p:cNvPr id="18" name="组合 17">
              <a:extLst>
                <a:ext uri="{FF2B5EF4-FFF2-40B4-BE49-F238E27FC236}">
                  <a16:creationId xmlns:a16="http://schemas.microsoft.com/office/drawing/2014/main" id="{8AA8357C-040A-EDA9-08DE-E6154694DF94}"/>
                </a:ext>
              </a:extLst>
            </p:cNvPr>
            <p:cNvGrpSpPr/>
            <p:nvPr/>
          </p:nvGrpSpPr>
          <p:grpSpPr>
            <a:xfrm>
              <a:off x="8999813" y="2360415"/>
              <a:ext cx="1537559" cy="3037243"/>
              <a:chOff x="9737324" y="1685925"/>
              <a:chExt cx="1890944" cy="3556338"/>
            </a:xfrm>
          </p:grpSpPr>
          <p:sp>
            <p:nvSpPr>
              <p:cNvPr id="58" name="矩形: 圆角 57">
                <a:extLst>
                  <a:ext uri="{FF2B5EF4-FFF2-40B4-BE49-F238E27FC236}">
                    <a16:creationId xmlns:a16="http://schemas.microsoft.com/office/drawing/2014/main" id="{C7A738C1-0637-97FE-8372-6206CF54853D}"/>
                  </a:ext>
                </a:extLst>
              </p:cNvPr>
              <p:cNvSpPr/>
              <p:nvPr/>
            </p:nvSpPr>
            <p:spPr>
              <a:xfrm>
                <a:off x="9737324" y="1685925"/>
                <a:ext cx="1890944" cy="3556338"/>
              </a:xfrm>
              <a:prstGeom prst="roundRect">
                <a:avLst/>
              </a:prstGeom>
              <a:ln w="9525">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59" name="矩形: 圆角 58">
                <a:extLst>
                  <a:ext uri="{FF2B5EF4-FFF2-40B4-BE49-F238E27FC236}">
                    <a16:creationId xmlns:a16="http://schemas.microsoft.com/office/drawing/2014/main" id="{D6BCFEF9-D54F-D104-3B95-0EC739F995C9}"/>
                  </a:ext>
                </a:extLst>
              </p:cNvPr>
              <p:cNvSpPr/>
              <p:nvPr/>
            </p:nvSpPr>
            <p:spPr>
              <a:xfrm>
                <a:off x="10147794" y="4191425"/>
                <a:ext cx="1104900" cy="356764"/>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多头注意力</a:t>
                </a:r>
              </a:p>
            </p:txBody>
          </p:sp>
          <p:sp>
            <p:nvSpPr>
              <p:cNvPr id="60" name="矩形: 圆角 59">
                <a:extLst>
                  <a:ext uri="{FF2B5EF4-FFF2-40B4-BE49-F238E27FC236}">
                    <a16:creationId xmlns:a16="http://schemas.microsoft.com/office/drawing/2014/main" id="{70491DC5-98BE-BD7F-D4A9-DB6A5E57153A}"/>
                  </a:ext>
                </a:extLst>
              </p:cNvPr>
              <p:cNvSpPr/>
              <p:nvPr/>
            </p:nvSpPr>
            <p:spPr>
              <a:xfrm>
                <a:off x="10149016" y="3497351"/>
                <a:ext cx="1103679" cy="356765"/>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Add &amp; Norm</a:t>
                </a:r>
                <a:endParaRPr lang="zh-CN" altLang="en-US" sz="1000" dirty="0"/>
              </a:p>
            </p:txBody>
          </p:sp>
          <p:sp>
            <p:nvSpPr>
              <p:cNvPr id="61" name="矩形: 圆角 60">
                <a:extLst>
                  <a:ext uri="{FF2B5EF4-FFF2-40B4-BE49-F238E27FC236}">
                    <a16:creationId xmlns:a16="http://schemas.microsoft.com/office/drawing/2014/main" id="{CC8F7ABF-41D0-F1E6-26AE-240AD07F60E5}"/>
                  </a:ext>
                </a:extLst>
              </p:cNvPr>
              <p:cNvSpPr/>
              <p:nvPr/>
            </p:nvSpPr>
            <p:spPr>
              <a:xfrm>
                <a:off x="10130346" y="2748353"/>
                <a:ext cx="1104900" cy="33608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前馈神经网络</a:t>
                </a:r>
              </a:p>
            </p:txBody>
          </p:sp>
          <p:sp>
            <p:nvSpPr>
              <p:cNvPr id="62" name="矩形: 圆角 61">
                <a:extLst>
                  <a:ext uri="{FF2B5EF4-FFF2-40B4-BE49-F238E27FC236}">
                    <a16:creationId xmlns:a16="http://schemas.microsoft.com/office/drawing/2014/main" id="{11DCDB18-D0F0-018D-A44E-45DAB6FA4FD4}"/>
                  </a:ext>
                </a:extLst>
              </p:cNvPr>
              <p:cNvSpPr/>
              <p:nvPr/>
            </p:nvSpPr>
            <p:spPr>
              <a:xfrm>
                <a:off x="10130346" y="2097021"/>
                <a:ext cx="1104900" cy="311242"/>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Add &amp; Norm</a:t>
                </a:r>
                <a:endParaRPr lang="zh-CN" altLang="en-US" sz="1000" dirty="0"/>
              </a:p>
            </p:txBody>
          </p:sp>
          <p:cxnSp>
            <p:nvCxnSpPr>
              <p:cNvPr id="63" name="直接连接符 62">
                <a:extLst>
                  <a:ext uri="{FF2B5EF4-FFF2-40B4-BE49-F238E27FC236}">
                    <a16:creationId xmlns:a16="http://schemas.microsoft.com/office/drawing/2014/main" id="{0BB40BBF-BF61-B867-202B-B88242C8D83C}"/>
                  </a:ext>
                </a:extLst>
              </p:cNvPr>
              <p:cNvCxnSpPr>
                <a:cxnSpLocks/>
              </p:cNvCxnSpPr>
              <p:nvPr/>
            </p:nvCxnSpPr>
            <p:spPr>
              <a:xfrm flipH="1">
                <a:off x="9969500" y="4894000"/>
                <a:ext cx="708527" cy="1226"/>
              </a:xfrm>
              <a:prstGeom prst="line">
                <a:avLst/>
              </a:prstGeom>
              <a:ln w="9525"/>
            </p:spPr>
            <p:style>
              <a:lnRef idx="1">
                <a:schemeClr val="dk1"/>
              </a:lnRef>
              <a:fillRef idx="0">
                <a:schemeClr val="dk1"/>
              </a:fillRef>
              <a:effectRef idx="0">
                <a:schemeClr val="dk1"/>
              </a:effectRef>
              <a:fontRef idx="minor">
                <a:schemeClr val="tx1"/>
              </a:fontRef>
            </p:style>
          </p:cxnSp>
          <p:cxnSp>
            <p:nvCxnSpPr>
              <p:cNvPr id="64" name="连接符: 肘形 63">
                <a:extLst>
                  <a:ext uri="{FF2B5EF4-FFF2-40B4-BE49-F238E27FC236}">
                    <a16:creationId xmlns:a16="http://schemas.microsoft.com/office/drawing/2014/main" id="{584AED43-DCCC-8A84-8F8C-FDDA3CC49456}"/>
                  </a:ext>
                </a:extLst>
              </p:cNvPr>
              <p:cNvCxnSpPr>
                <a:cxnSpLocks/>
                <a:endCxn id="60" idx="1"/>
              </p:cNvCxnSpPr>
              <p:nvPr/>
            </p:nvCxnSpPr>
            <p:spPr>
              <a:xfrm rot="5400000" flipH="1" flipV="1">
                <a:off x="9449510" y="4195720"/>
                <a:ext cx="1219493" cy="179519"/>
              </a:xfrm>
              <a:prstGeom prst="bentConnector2">
                <a:avLst/>
              </a:prstGeom>
              <a:ln w="9525">
                <a:tailEnd type="triangle"/>
              </a:ln>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EE750BA0-DD5B-B149-3D57-B6B5592FF3D7}"/>
                  </a:ext>
                </a:extLst>
              </p:cNvPr>
              <p:cNvCxnSpPr/>
              <p:nvPr/>
            </p:nvCxnSpPr>
            <p:spPr>
              <a:xfrm flipH="1">
                <a:off x="10471409" y="4762500"/>
                <a:ext cx="211387" cy="0"/>
              </a:xfrm>
              <a:prstGeom prst="line">
                <a:avLst/>
              </a:prstGeom>
              <a:ln w="9525"/>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31E4E8F7-BB1B-CCD9-8610-1804AFFC5100}"/>
                  </a:ext>
                </a:extLst>
              </p:cNvPr>
              <p:cNvCxnSpPr/>
              <p:nvPr/>
            </p:nvCxnSpPr>
            <p:spPr>
              <a:xfrm>
                <a:off x="10682796" y="4762500"/>
                <a:ext cx="198231" cy="0"/>
              </a:xfrm>
              <a:prstGeom prst="line">
                <a:avLst/>
              </a:prstGeom>
              <a:ln w="9525"/>
            </p:spPr>
            <p:style>
              <a:lnRef idx="1">
                <a:schemeClr val="dk1"/>
              </a:lnRef>
              <a:fillRef idx="0">
                <a:schemeClr val="dk1"/>
              </a:fillRef>
              <a:effectRef idx="0">
                <a:schemeClr val="dk1"/>
              </a:effectRef>
              <a:fontRef idx="minor">
                <a:schemeClr val="tx1"/>
              </a:fontRef>
            </p:style>
          </p:cxnSp>
          <p:cxnSp>
            <p:nvCxnSpPr>
              <p:cNvPr id="67" name="直接箭头连接符 66">
                <a:extLst>
                  <a:ext uri="{FF2B5EF4-FFF2-40B4-BE49-F238E27FC236}">
                    <a16:creationId xmlns:a16="http://schemas.microsoft.com/office/drawing/2014/main" id="{0A2F12A2-CAE5-2578-C64B-B8A2ABA381F3}"/>
                  </a:ext>
                </a:extLst>
              </p:cNvPr>
              <p:cNvCxnSpPr/>
              <p:nvPr/>
            </p:nvCxnSpPr>
            <p:spPr>
              <a:xfrm flipV="1">
                <a:off x="10471409" y="4548189"/>
                <a:ext cx="0" cy="214311"/>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68" name="直接箭头连接符 67">
                <a:extLst>
                  <a:ext uri="{FF2B5EF4-FFF2-40B4-BE49-F238E27FC236}">
                    <a16:creationId xmlns:a16="http://schemas.microsoft.com/office/drawing/2014/main" id="{B1DB72E3-73A8-F1B9-688F-2D5798EAFD97}"/>
                  </a:ext>
                </a:extLst>
              </p:cNvPr>
              <p:cNvCxnSpPr/>
              <p:nvPr/>
            </p:nvCxnSpPr>
            <p:spPr>
              <a:xfrm flipV="1">
                <a:off x="10881027" y="4548189"/>
                <a:ext cx="0" cy="214311"/>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D2105D79-7AE0-B95A-23D8-E61DDF45F642}"/>
                  </a:ext>
                </a:extLst>
              </p:cNvPr>
              <p:cNvCxnSpPr>
                <a:cxnSpLocks/>
                <a:stCxn id="60" idx="0"/>
              </p:cNvCxnSpPr>
              <p:nvPr/>
            </p:nvCxnSpPr>
            <p:spPr>
              <a:xfrm flipH="1" flipV="1">
                <a:off x="10700244" y="3084439"/>
                <a:ext cx="611" cy="412912"/>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43629DEE-E10F-7F6A-523A-398CD4555F93}"/>
                  </a:ext>
                </a:extLst>
              </p:cNvPr>
              <p:cNvCxnSpPr/>
              <p:nvPr/>
            </p:nvCxnSpPr>
            <p:spPr>
              <a:xfrm flipH="1">
                <a:off x="9969499" y="3326245"/>
                <a:ext cx="730745" cy="0"/>
              </a:xfrm>
              <a:prstGeom prst="line">
                <a:avLst/>
              </a:prstGeom>
              <a:ln w="9525"/>
            </p:spPr>
            <p:style>
              <a:lnRef idx="1">
                <a:schemeClr val="dk1"/>
              </a:lnRef>
              <a:fillRef idx="0">
                <a:schemeClr val="dk1"/>
              </a:fillRef>
              <a:effectRef idx="0">
                <a:schemeClr val="dk1"/>
              </a:effectRef>
              <a:fontRef idx="minor">
                <a:schemeClr val="tx1"/>
              </a:fontRef>
            </p:style>
          </p:cxnSp>
          <p:cxnSp>
            <p:nvCxnSpPr>
              <p:cNvPr id="71" name="连接符: 肘形 70">
                <a:extLst>
                  <a:ext uri="{FF2B5EF4-FFF2-40B4-BE49-F238E27FC236}">
                    <a16:creationId xmlns:a16="http://schemas.microsoft.com/office/drawing/2014/main" id="{D27BFB91-38A7-4E47-F655-E1FEF41E7C4D}"/>
                  </a:ext>
                </a:extLst>
              </p:cNvPr>
              <p:cNvCxnSpPr>
                <a:cxnSpLocks/>
                <a:endCxn id="62" idx="1"/>
              </p:cNvCxnSpPr>
              <p:nvPr/>
            </p:nvCxnSpPr>
            <p:spPr>
              <a:xfrm rot="5400000" flipH="1" flipV="1">
                <a:off x="9508448" y="2713693"/>
                <a:ext cx="1082948" cy="160847"/>
              </a:xfrm>
              <a:prstGeom prst="bentConnector2">
                <a:avLst/>
              </a:prstGeom>
              <a:ln w="9525">
                <a:tailEnd type="triangle"/>
              </a:ln>
            </p:spPr>
            <p:style>
              <a:lnRef idx="1">
                <a:schemeClr val="dk1"/>
              </a:lnRef>
              <a:fillRef idx="0">
                <a:schemeClr val="dk1"/>
              </a:fillRef>
              <a:effectRef idx="0">
                <a:schemeClr val="dk1"/>
              </a:effectRef>
              <a:fontRef idx="minor">
                <a:schemeClr val="tx1"/>
              </a:fontRef>
            </p:style>
          </p:cxnSp>
        </p:grpSp>
        <p:cxnSp>
          <p:nvCxnSpPr>
            <p:cNvPr id="19" name="直接箭头连接符 18">
              <a:extLst>
                <a:ext uri="{FF2B5EF4-FFF2-40B4-BE49-F238E27FC236}">
                  <a16:creationId xmlns:a16="http://schemas.microsoft.com/office/drawing/2014/main" id="{8123F8FB-E51A-8EB0-71E5-6B3E0C7B8F98}"/>
                </a:ext>
              </a:extLst>
            </p:cNvPr>
            <p:cNvCxnSpPr>
              <a:cxnSpLocks/>
              <a:stCxn id="58" idx="2"/>
            </p:cNvCxnSpPr>
            <p:nvPr/>
          </p:nvCxnSpPr>
          <p:spPr>
            <a:xfrm flipV="1">
              <a:off x="9768593" y="4802800"/>
              <a:ext cx="0" cy="594858"/>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9D028C55-5298-B250-2D45-A0D3BD40E770}"/>
                </a:ext>
              </a:extLst>
            </p:cNvPr>
            <p:cNvCxnSpPr>
              <a:cxnSpLocks/>
              <a:endCxn id="60" idx="2"/>
            </p:cNvCxnSpPr>
            <p:nvPr/>
          </p:nvCxnSpPr>
          <p:spPr>
            <a:xfrm flipV="1">
              <a:off x="9782780" y="4212129"/>
              <a:ext cx="497" cy="288075"/>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9FB94B41-8FC5-D212-829C-589091EB30CB}"/>
                </a:ext>
              </a:extLst>
            </p:cNvPr>
            <p:cNvCxnSpPr/>
            <p:nvPr/>
          </p:nvCxnSpPr>
          <p:spPr>
            <a:xfrm flipV="1">
              <a:off x="9782780" y="2977318"/>
              <a:ext cx="0" cy="287626"/>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D97F9827-FCBA-6100-6BDD-565CB48FE883}"/>
                </a:ext>
              </a:extLst>
            </p:cNvPr>
            <p:cNvCxnSpPr>
              <a:cxnSpLocks/>
              <a:stCxn id="62" idx="0"/>
              <a:endCxn id="58" idx="0"/>
            </p:cNvCxnSpPr>
            <p:nvPr/>
          </p:nvCxnSpPr>
          <p:spPr>
            <a:xfrm flipV="1">
              <a:off x="9768593" y="2360415"/>
              <a:ext cx="0" cy="351091"/>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25593EBF-ED8A-FDC7-7942-46C0C025DEF2}"/>
                </a:ext>
              </a:extLst>
            </p:cNvPr>
            <p:cNvCxnSpPr>
              <a:cxnSpLocks/>
            </p:cNvCxnSpPr>
            <p:nvPr/>
          </p:nvCxnSpPr>
          <p:spPr>
            <a:xfrm flipH="1">
              <a:off x="8292307" y="2360415"/>
              <a:ext cx="790445" cy="54181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CFDBF3DB-24C2-09C9-C37D-A08766E7401E}"/>
                </a:ext>
              </a:extLst>
            </p:cNvPr>
            <p:cNvCxnSpPr/>
            <p:nvPr/>
          </p:nvCxnSpPr>
          <p:spPr>
            <a:xfrm>
              <a:off x="8217900" y="3994274"/>
              <a:ext cx="781913" cy="13027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pSp>
          <p:nvGrpSpPr>
            <p:cNvPr id="30" name="组合 29">
              <a:extLst>
                <a:ext uri="{FF2B5EF4-FFF2-40B4-BE49-F238E27FC236}">
                  <a16:creationId xmlns:a16="http://schemas.microsoft.com/office/drawing/2014/main" id="{A143035F-3607-805C-D211-BCA0B2EF1841}"/>
                </a:ext>
              </a:extLst>
            </p:cNvPr>
            <p:cNvGrpSpPr/>
            <p:nvPr/>
          </p:nvGrpSpPr>
          <p:grpSpPr>
            <a:xfrm>
              <a:off x="5302893" y="1387127"/>
              <a:ext cx="1271088" cy="1214562"/>
              <a:chOff x="1548711" y="1829549"/>
              <a:chExt cx="1888550" cy="1689270"/>
            </a:xfrm>
          </p:grpSpPr>
          <p:sp>
            <p:nvSpPr>
              <p:cNvPr id="55" name="矩形: 圆角 54">
                <a:extLst>
                  <a:ext uri="{FF2B5EF4-FFF2-40B4-BE49-F238E27FC236}">
                    <a16:creationId xmlns:a16="http://schemas.microsoft.com/office/drawing/2014/main" id="{195ECE39-D38C-4040-19BC-C5EC1CEC5F4D}"/>
                  </a:ext>
                </a:extLst>
              </p:cNvPr>
              <p:cNvSpPr/>
              <p:nvPr/>
            </p:nvSpPr>
            <p:spPr>
              <a:xfrm>
                <a:off x="1809565" y="1829549"/>
                <a:ext cx="1627696" cy="146394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200" dirty="0"/>
                  <a:t>Transformer </a:t>
                </a:r>
                <a:r>
                  <a:rPr lang="zh-CN" altLang="en-US" sz="1200" dirty="0"/>
                  <a:t>编码块</a:t>
                </a:r>
              </a:p>
            </p:txBody>
          </p:sp>
          <p:sp>
            <p:nvSpPr>
              <p:cNvPr id="56" name="矩形: 圆角 55">
                <a:extLst>
                  <a:ext uri="{FF2B5EF4-FFF2-40B4-BE49-F238E27FC236}">
                    <a16:creationId xmlns:a16="http://schemas.microsoft.com/office/drawing/2014/main" id="{BB429F65-25D5-E635-F29C-DF7AC1A5DBE3}"/>
                  </a:ext>
                </a:extLst>
              </p:cNvPr>
              <p:cNvSpPr/>
              <p:nvPr/>
            </p:nvSpPr>
            <p:spPr>
              <a:xfrm>
                <a:off x="1679138" y="1932865"/>
                <a:ext cx="1627696" cy="146394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200" dirty="0"/>
                  <a:t>Transformer </a:t>
                </a:r>
                <a:r>
                  <a:rPr lang="zh-CN" altLang="en-US" sz="1200" dirty="0"/>
                  <a:t>编码块</a:t>
                </a:r>
              </a:p>
            </p:txBody>
          </p:sp>
          <p:sp>
            <p:nvSpPr>
              <p:cNvPr id="57" name="矩形: 圆角 56">
                <a:extLst>
                  <a:ext uri="{FF2B5EF4-FFF2-40B4-BE49-F238E27FC236}">
                    <a16:creationId xmlns:a16="http://schemas.microsoft.com/office/drawing/2014/main" id="{E8ADC353-59CA-EA33-99B6-C380AD5FDBFD}"/>
                  </a:ext>
                </a:extLst>
              </p:cNvPr>
              <p:cNvSpPr/>
              <p:nvPr/>
            </p:nvSpPr>
            <p:spPr>
              <a:xfrm>
                <a:off x="1548711" y="2054871"/>
                <a:ext cx="1627696" cy="14639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带有混合注意力机制的</a:t>
                </a:r>
                <a:r>
                  <a:rPr lang="en-US" altLang="zh-CN" sz="1200" dirty="0"/>
                  <a:t>Transformer </a:t>
                </a:r>
                <a:r>
                  <a:rPr lang="zh-CN" altLang="en-US" sz="1200" dirty="0"/>
                  <a:t>编码块</a:t>
                </a:r>
              </a:p>
            </p:txBody>
          </p:sp>
        </p:grpSp>
        <mc:AlternateContent xmlns:mc="http://schemas.openxmlformats.org/markup-compatibility/2006">
          <mc:Choice xmlns:a14="http://schemas.microsoft.com/office/drawing/2010/main" Requires="a14">
            <p:sp>
              <p:nvSpPr>
                <p:cNvPr id="31" name="文本框 30">
                  <a:extLst>
                    <a:ext uri="{FF2B5EF4-FFF2-40B4-BE49-F238E27FC236}">
                      <a16:creationId xmlns:a16="http://schemas.microsoft.com/office/drawing/2014/main" id="{D0E84F6A-8E88-6B22-7DDB-3037644C1D77}"/>
                    </a:ext>
                  </a:extLst>
                </p:cNvPr>
                <p:cNvSpPr txBox="1"/>
                <p:nvPr/>
              </p:nvSpPr>
              <p:spPr>
                <a:xfrm>
                  <a:off x="5771109" y="6064603"/>
                  <a:ext cx="2310475" cy="276999"/>
                </a:xfrm>
                <a:prstGeom prst="rect">
                  <a:avLst/>
                </a:prstGeom>
                <a:noFill/>
              </p:spPr>
              <p:txBody>
                <a:bodyPr wrap="square" rtlCol="0">
                  <a:spAutoFit/>
                </a:bodyPr>
                <a:lstStyle/>
                <a:p>
                  <a:r>
                    <a:rPr lang="en-US" altLang="zh-CN" sz="1200" dirty="0"/>
                    <a:t>(</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𝑇</m:t>
                          </m:r>
                        </m:e>
                        <m:sub>
                          <m:r>
                            <m:rPr>
                              <m:sty m:val="p"/>
                            </m:rPr>
                            <a:rPr lang="en-US" altLang="zh-CN" sz="1200" i="1">
                              <a:latin typeface="Cambria Math" panose="02040503050406030204" pitchFamily="18" charset="0"/>
                            </a:rPr>
                            <m:t>month</m:t>
                          </m:r>
                        </m:sub>
                      </m:sSub>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b="0" i="1" smtClean="0">
                              <a:latin typeface="Cambria Math" panose="02040503050406030204" pitchFamily="18" charset="0"/>
                            </a:rPr>
                            <m:t>𝑇</m:t>
                          </m:r>
                        </m:e>
                        <m:sub>
                          <m:r>
                            <a:rPr lang="en-US" altLang="zh-CN" sz="1200" b="0" i="1" smtClean="0">
                              <a:latin typeface="Cambria Math" panose="02040503050406030204" pitchFamily="18" charset="0"/>
                            </a:rPr>
                            <m:t>h𝑜𝑢𝑟</m:t>
                          </m:r>
                        </m:sub>
                      </m:sSub>
                    </m:oMath>
                  </a14:m>
                  <a:r>
                    <a:rPr lang="en-US" altLang="zh-CN" sz="1200" dirty="0"/>
                    <a:t>, </a:t>
                  </a:r>
                  <a14:m>
                    <m:oMath xmlns:m="http://schemas.openxmlformats.org/officeDocument/2006/math">
                      <m:sSub>
                        <m:sSubPr>
                          <m:ctrlPr>
                            <a:rPr lang="en-US" altLang="zh-CN" sz="1200" i="1">
                              <a:latin typeface="Cambria Math" panose="02040503050406030204" pitchFamily="18" charset="0"/>
                            </a:rPr>
                          </m:ctrlPr>
                        </m:sSubPr>
                        <m:e>
                          <m:r>
                            <a:rPr lang="en-US" altLang="zh-CN" sz="1200" b="0" i="1" smtClean="0">
                              <a:latin typeface="Cambria Math" panose="02040503050406030204" pitchFamily="18" charset="0"/>
                            </a:rPr>
                            <m:t>𝑇</m:t>
                          </m:r>
                        </m:e>
                        <m:sub>
                          <m:r>
                            <a:rPr lang="en-US" altLang="zh-CN" sz="1200" b="0" i="1" smtClean="0">
                              <a:latin typeface="Cambria Math" panose="02040503050406030204" pitchFamily="18" charset="0"/>
                            </a:rPr>
                            <m:t>𝑚𝑖𝑛𝑢𝑡𝑒</m:t>
                          </m:r>
                        </m:sub>
                      </m:sSub>
                      <m:r>
                        <a:rPr lang="en-US" altLang="zh-CN" sz="1200" b="0" i="0" smtClean="0">
                          <a:latin typeface="Cambria Math" panose="02040503050406030204" pitchFamily="18" charset="0"/>
                        </a:rPr>
                        <m:t>,…</m:t>
                      </m:r>
                    </m:oMath>
                  </a14:m>
                  <a:r>
                    <a:rPr lang="en-US" altLang="zh-CN" sz="1200" dirty="0"/>
                    <a:t>)</a:t>
                  </a:r>
                  <a:endParaRPr lang="zh-CN" altLang="en-US" sz="1200" dirty="0"/>
                </a:p>
              </p:txBody>
            </p:sp>
          </mc:Choice>
          <mc:Fallback>
            <p:sp>
              <p:nvSpPr>
                <p:cNvPr id="31" name="文本框 30">
                  <a:extLst>
                    <a:ext uri="{FF2B5EF4-FFF2-40B4-BE49-F238E27FC236}">
                      <a16:creationId xmlns:a16="http://schemas.microsoft.com/office/drawing/2014/main" id="{D0E84F6A-8E88-6B22-7DDB-3037644C1D77}"/>
                    </a:ext>
                  </a:extLst>
                </p:cNvPr>
                <p:cNvSpPr txBox="1">
                  <a:spLocks noRot="1" noChangeAspect="1" noMove="1" noResize="1" noEditPoints="1" noAdjustHandles="1" noChangeArrowheads="1" noChangeShapeType="1" noTextEdit="1"/>
                </p:cNvSpPr>
                <p:nvPr/>
              </p:nvSpPr>
              <p:spPr>
                <a:xfrm>
                  <a:off x="5771109" y="6064603"/>
                  <a:ext cx="2310475" cy="276999"/>
                </a:xfrm>
                <a:prstGeom prst="rect">
                  <a:avLst/>
                </a:prstGeom>
                <a:blipFill>
                  <a:blip r:embed="rId3"/>
                  <a:stretch>
                    <a:fillRect l="-264" t="-2222" b="-17778"/>
                  </a:stretch>
                </a:blipFill>
              </p:spPr>
              <p:txBody>
                <a:bodyPr/>
                <a:lstStyle/>
                <a:p>
                  <a:r>
                    <a:rPr lang="zh-CN" altLang="en-US">
                      <a:noFill/>
                    </a:rPr>
                    <a:t> </a:t>
                  </a:r>
                </a:p>
              </p:txBody>
            </p:sp>
          </mc:Fallback>
        </mc:AlternateContent>
        <p:cxnSp>
          <p:nvCxnSpPr>
            <p:cNvPr id="32" name="直接箭头连接符 31">
              <a:extLst>
                <a:ext uri="{FF2B5EF4-FFF2-40B4-BE49-F238E27FC236}">
                  <a16:creationId xmlns:a16="http://schemas.microsoft.com/office/drawing/2014/main" id="{C1C1C587-CF4E-CBD6-C5EF-D0FCF66E47B7}"/>
                </a:ext>
              </a:extLst>
            </p:cNvPr>
            <p:cNvCxnSpPr>
              <a:cxnSpLocks/>
              <a:stCxn id="6" idx="0"/>
            </p:cNvCxnSpPr>
            <p:nvPr/>
          </p:nvCxnSpPr>
          <p:spPr>
            <a:xfrm flipH="1" flipV="1">
              <a:off x="7607892" y="3994274"/>
              <a:ext cx="2414" cy="93378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3" name="矩形 32">
              <a:extLst>
                <a:ext uri="{FF2B5EF4-FFF2-40B4-BE49-F238E27FC236}">
                  <a16:creationId xmlns:a16="http://schemas.microsoft.com/office/drawing/2014/main" id="{7E253248-6A86-9E0C-5FA6-3E6062FEE2BF}"/>
                </a:ext>
              </a:extLst>
            </p:cNvPr>
            <p:cNvSpPr/>
            <p:nvPr/>
          </p:nvSpPr>
          <p:spPr>
            <a:xfrm>
              <a:off x="4877667" y="1030694"/>
              <a:ext cx="2210979" cy="183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多层感知机解码器</a:t>
              </a:r>
            </a:p>
          </p:txBody>
        </p:sp>
        <mc:AlternateContent xmlns:mc="http://schemas.openxmlformats.org/markup-compatibility/2006">
          <mc:Choice xmlns:a14="http://schemas.microsoft.com/office/drawing/2010/main" Requires="a14">
            <p:sp>
              <p:nvSpPr>
                <p:cNvPr id="34" name="文本框 33">
                  <a:extLst>
                    <a:ext uri="{FF2B5EF4-FFF2-40B4-BE49-F238E27FC236}">
                      <a16:creationId xmlns:a16="http://schemas.microsoft.com/office/drawing/2014/main" id="{7F934FD5-4134-F0E7-9BA9-4EE0CE0BBAA1}"/>
                    </a:ext>
                  </a:extLst>
                </p:cNvPr>
                <p:cNvSpPr txBox="1"/>
                <p:nvPr/>
              </p:nvSpPr>
              <p:spPr>
                <a:xfrm>
                  <a:off x="3868421" y="6170684"/>
                  <a:ext cx="1392583" cy="276999"/>
                </a:xfrm>
                <a:prstGeom prst="rect">
                  <a:avLst/>
                </a:prstGeom>
                <a:noFill/>
              </p:spPr>
              <p:txBody>
                <a:bodyPr wrap="square" rtlCol="0">
                  <a:spAutoFit/>
                </a:bodyPr>
                <a:lstStyle/>
                <a:p>
                  <a14:m>
                    <m:oMath xmlns:m="http://schemas.openxmlformats.org/officeDocument/2006/math">
                      <m:r>
                        <a:rPr lang="en-US" altLang="zh-CN" sz="1200" b="0" i="1" smtClean="0">
                          <a:latin typeface="Cambria Math" panose="02040503050406030204" pitchFamily="18" charset="0"/>
                        </a:rPr>
                        <m:t>(</m:t>
                      </m:r>
                      <m:sSub>
                        <m:sSubPr>
                          <m:ctrlPr>
                            <a:rPr lang="en-US" altLang="zh-CN" sz="1200" i="1" smtClean="0">
                              <a:latin typeface="Cambria Math" panose="02040503050406030204" pitchFamily="18" charset="0"/>
                            </a:rPr>
                          </m:ctrlPr>
                        </m:sSubPr>
                        <m:e>
                          <m:r>
                            <m:rPr>
                              <m:sty m:val="p"/>
                            </m:rPr>
                            <a:rPr lang="en-US" altLang="zh-CN" sz="1200" i="1">
                              <a:latin typeface="Cambria Math" panose="02040503050406030204" pitchFamily="18" charset="0"/>
                            </a:rPr>
                            <m:t>X</m:t>
                          </m:r>
                        </m:e>
                        <m:sub>
                          <m:r>
                            <a:rPr lang="en-US" altLang="zh-CN" sz="1200" b="0" i="1" smtClean="0">
                              <a:latin typeface="Cambria Math" panose="02040503050406030204" pitchFamily="18" charset="0"/>
                            </a:rPr>
                            <m:t>1</m:t>
                          </m:r>
                        </m:sub>
                      </m:sSub>
                      <m:r>
                        <a:rPr lang="en-US" altLang="zh-CN" sz="1200" b="0" i="1" smtClean="0">
                          <a:latin typeface="Cambria Math" panose="02040503050406030204" pitchFamily="18" charset="0"/>
                        </a:rPr>
                        <m:t>,</m:t>
                      </m:r>
                      <m:sSub>
                        <m:sSubPr>
                          <m:ctrlPr>
                            <a:rPr lang="en-US" altLang="zh-CN" sz="1200" i="1" smtClean="0">
                              <a:latin typeface="Cambria Math" panose="02040503050406030204" pitchFamily="18" charset="0"/>
                            </a:rPr>
                          </m:ctrlPr>
                        </m:sSubPr>
                        <m:e>
                          <m:r>
                            <m:rPr>
                              <m:sty m:val="p"/>
                            </m:rPr>
                            <a:rPr lang="en-US" altLang="zh-CN" sz="1200" i="1">
                              <a:latin typeface="Cambria Math" panose="02040503050406030204" pitchFamily="18" charset="0"/>
                            </a:rPr>
                            <m:t>X</m:t>
                          </m:r>
                        </m:e>
                        <m:sub>
                          <m:r>
                            <a:rPr lang="en-US" altLang="zh-CN" sz="1200" b="0" i="1" smtClean="0">
                              <a:latin typeface="Cambria Math" panose="02040503050406030204" pitchFamily="18" charset="0"/>
                            </a:rPr>
                            <m:t>2</m:t>
                          </m:r>
                        </m:sub>
                      </m:sSub>
                    </m:oMath>
                  </a14:m>
                  <a:r>
                    <a:rPr lang="en-US" altLang="zh-CN" sz="1200" dirty="0"/>
                    <a:t>, </a:t>
                  </a:r>
                  <a14:m>
                    <m:oMath xmlns:m="http://schemas.openxmlformats.org/officeDocument/2006/math">
                      <m:sSub>
                        <m:sSubPr>
                          <m:ctrlPr>
                            <a:rPr lang="en-US" altLang="zh-CN" sz="1200" i="1" smtClean="0">
                              <a:latin typeface="Cambria Math" panose="02040503050406030204" pitchFamily="18" charset="0"/>
                            </a:rPr>
                          </m:ctrlPr>
                        </m:sSubPr>
                        <m:e>
                          <m:r>
                            <m:rPr>
                              <m:sty m:val="p"/>
                            </m:rPr>
                            <a:rPr lang="en-US" altLang="zh-CN" sz="1200" i="1">
                              <a:latin typeface="Cambria Math" panose="02040503050406030204" pitchFamily="18" charset="0"/>
                            </a:rPr>
                            <m:t>X</m:t>
                          </m:r>
                        </m:e>
                        <m:sub>
                          <m:r>
                            <a:rPr lang="en-US" altLang="zh-CN" sz="1200" b="0" i="1" smtClean="0">
                              <a:latin typeface="Cambria Math" panose="02040503050406030204" pitchFamily="18" charset="0"/>
                            </a:rPr>
                            <m:t>3</m:t>
                          </m:r>
                        </m:sub>
                      </m:sSub>
                    </m:oMath>
                  </a14:m>
                  <a:r>
                    <a:rPr lang="en-US" altLang="zh-CN" sz="1200" dirty="0"/>
                    <a:t>,…, </a:t>
                  </a:r>
                  <a14:m>
                    <m:oMath xmlns:m="http://schemas.openxmlformats.org/officeDocument/2006/math">
                      <m:sSub>
                        <m:sSubPr>
                          <m:ctrlPr>
                            <a:rPr lang="en-US" altLang="zh-CN" sz="1200" i="1" smtClean="0">
                              <a:latin typeface="Cambria Math" panose="02040503050406030204" pitchFamily="18" charset="0"/>
                            </a:rPr>
                          </m:ctrlPr>
                        </m:sSubPr>
                        <m:e>
                          <m:r>
                            <m:rPr>
                              <m:sty m:val="p"/>
                            </m:rPr>
                            <a:rPr lang="en-US" altLang="zh-CN" sz="1200" i="1">
                              <a:latin typeface="Cambria Math" panose="02040503050406030204" pitchFamily="18" charset="0"/>
                            </a:rPr>
                            <m:t>X</m:t>
                          </m:r>
                        </m:e>
                        <m:sub>
                          <m:r>
                            <a:rPr lang="en-US" altLang="zh-CN" sz="1200" b="0" i="1" smtClean="0">
                              <a:latin typeface="Cambria Math" panose="02040503050406030204" pitchFamily="18" charset="0"/>
                            </a:rPr>
                            <m:t>𝑛</m:t>
                          </m:r>
                        </m:sub>
                      </m:sSub>
                    </m:oMath>
                  </a14:m>
                  <a:r>
                    <a:rPr lang="en-US" altLang="zh-CN" sz="1200" dirty="0"/>
                    <a:t>)</a:t>
                  </a:r>
                  <a:endParaRPr lang="zh-CN" altLang="en-US" sz="1200" dirty="0"/>
                </a:p>
              </p:txBody>
            </p:sp>
          </mc:Choice>
          <mc:Fallback>
            <p:sp>
              <p:nvSpPr>
                <p:cNvPr id="34" name="文本框 33">
                  <a:extLst>
                    <a:ext uri="{FF2B5EF4-FFF2-40B4-BE49-F238E27FC236}">
                      <a16:creationId xmlns:a16="http://schemas.microsoft.com/office/drawing/2014/main" id="{7F934FD5-4134-F0E7-9BA9-4EE0CE0BBAA1}"/>
                    </a:ext>
                  </a:extLst>
                </p:cNvPr>
                <p:cNvSpPr txBox="1">
                  <a:spLocks noRot="1" noChangeAspect="1" noMove="1" noResize="1" noEditPoints="1" noAdjustHandles="1" noChangeArrowheads="1" noChangeShapeType="1" noTextEdit="1"/>
                </p:cNvSpPr>
                <p:nvPr/>
              </p:nvSpPr>
              <p:spPr>
                <a:xfrm>
                  <a:off x="3868421" y="6170684"/>
                  <a:ext cx="1392583" cy="276999"/>
                </a:xfrm>
                <a:prstGeom prst="rect">
                  <a:avLst/>
                </a:prstGeom>
                <a:blipFill>
                  <a:blip r:embed="rId4"/>
                  <a:stretch>
                    <a:fillRect b="-17778"/>
                  </a:stretch>
                </a:blipFill>
              </p:spPr>
              <p:txBody>
                <a:bodyPr/>
                <a:lstStyle/>
                <a:p>
                  <a:r>
                    <a:rPr lang="zh-CN" altLang="en-US">
                      <a:noFill/>
                    </a:rPr>
                    <a:t> </a:t>
                  </a:r>
                </a:p>
              </p:txBody>
            </p:sp>
          </mc:Fallback>
        </mc:AlternateContent>
        <p:cxnSp>
          <p:nvCxnSpPr>
            <p:cNvPr id="35" name="直接连接符 34">
              <a:extLst>
                <a:ext uri="{FF2B5EF4-FFF2-40B4-BE49-F238E27FC236}">
                  <a16:creationId xmlns:a16="http://schemas.microsoft.com/office/drawing/2014/main" id="{4E0A8F69-DF8D-EFA8-431D-1B48A50059A1}"/>
                </a:ext>
              </a:extLst>
            </p:cNvPr>
            <p:cNvCxnSpPr>
              <a:endCxn id="86" idx="0"/>
            </p:cNvCxnSpPr>
            <p:nvPr/>
          </p:nvCxnSpPr>
          <p:spPr>
            <a:xfrm>
              <a:off x="3971925" y="5457825"/>
              <a:ext cx="938" cy="98964"/>
            </a:xfrm>
            <a:prstGeom prst="line">
              <a:avLst/>
            </a:prstGeom>
            <a:ln w="19050"/>
          </p:spPr>
          <p:style>
            <a:lnRef idx="1">
              <a:schemeClr val="dk1"/>
            </a:lnRef>
            <a:fillRef idx="0">
              <a:schemeClr val="dk1"/>
            </a:fillRef>
            <a:effectRef idx="0">
              <a:schemeClr val="dk1"/>
            </a:effectRef>
            <a:fontRef idx="minor">
              <a:schemeClr val="tx1"/>
            </a:fontRef>
          </p:style>
        </p:cxnSp>
        <p:cxnSp>
          <p:nvCxnSpPr>
            <p:cNvPr id="36" name="连接符: 肘形 35">
              <a:extLst>
                <a:ext uri="{FF2B5EF4-FFF2-40B4-BE49-F238E27FC236}">
                  <a16:creationId xmlns:a16="http://schemas.microsoft.com/office/drawing/2014/main" id="{634850F1-D7C7-91BB-45D8-98781DFDFB9C}"/>
                </a:ext>
              </a:extLst>
            </p:cNvPr>
            <p:cNvCxnSpPr>
              <a:endCxn id="81" idx="2"/>
            </p:cNvCxnSpPr>
            <p:nvPr/>
          </p:nvCxnSpPr>
          <p:spPr>
            <a:xfrm rot="10800000">
              <a:off x="3003267" y="5258433"/>
              <a:ext cx="968659" cy="199392"/>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连接符: 肘形 36">
              <a:extLst>
                <a:ext uri="{FF2B5EF4-FFF2-40B4-BE49-F238E27FC236}">
                  <a16:creationId xmlns:a16="http://schemas.microsoft.com/office/drawing/2014/main" id="{24F846A5-8F59-E110-5ACE-E2A0AA4C60F5}"/>
                </a:ext>
              </a:extLst>
            </p:cNvPr>
            <p:cNvCxnSpPr>
              <a:endCxn id="78" idx="2"/>
            </p:cNvCxnSpPr>
            <p:nvPr/>
          </p:nvCxnSpPr>
          <p:spPr>
            <a:xfrm flipV="1">
              <a:off x="3971925" y="5258433"/>
              <a:ext cx="846490" cy="199392"/>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8" name="文本框 37">
                  <a:extLst>
                    <a:ext uri="{FF2B5EF4-FFF2-40B4-BE49-F238E27FC236}">
                      <a16:creationId xmlns:a16="http://schemas.microsoft.com/office/drawing/2014/main" id="{523A76DC-37CB-0662-E816-690F961892CB}"/>
                    </a:ext>
                  </a:extLst>
                </p:cNvPr>
                <p:cNvSpPr txBox="1"/>
                <p:nvPr/>
              </p:nvSpPr>
              <p:spPr>
                <a:xfrm>
                  <a:off x="1258784" y="5306194"/>
                  <a:ext cx="1744481" cy="291298"/>
                </a:xfrm>
                <a:prstGeom prst="rect">
                  <a:avLst/>
                </a:prstGeom>
                <a:noFill/>
              </p:spPr>
              <p:txBody>
                <a:bodyPr wrap="square" rtlCol="0">
                  <a:spAutoFit/>
                </a:bodyPr>
                <a:lstStyle/>
                <a:p>
                  <a14:m>
                    <m:oMath xmlns:m="http://schemas.openxmlformats.org/officeDocument/2006/math">
                      <m:r>
                        <a:rPr lang="en-US" altLang="zh-CN" sz="1200" b="0" i="1" smtClean="0">
                          <a:latin typeface="Cambria Math" panose="02040503050406030204" pitchFamily="18" charset="0"/>
                        </a:rPr>
                        <m:t>(</m:t>
                      </m:r>
                      <m:sSub>
                        <m:sSubPr>
                          <m:ctrlPr>
                            <a:rPr lang="en-US" altLang="zh-CN" sz="1200" i="1" smtClean="0">
                              <a:latin typeface="Cambria Math" panose="02040503050406030204" pitchFamily="18" charset="0"/>
                            </a:rPr>
                          </m:ctrlPr>
                        </m:sSubPr>
                        <m:e>
                          <m:r>
                            <m:rPr>
                              <m:sty m:val="p"/>
                            </m:rPr>
                            <a:rPr lang="en-US" altLang="zh-CN" sz="1200" i="1">
                              <a:latin typeface="Cambria Math" panose="02040503050406030204" pitchFamily="18" charset="0"/>
                            </a:rPr>
                            <m:t>X</m:t>
                          </m:r>
                        </m:e>
                        <m:sub>
                          <m:r>
                            <a:rPr lang="en-US" altLang="zh-CN" sz="1200" b="0" i="1" smtClean="0">
                              <a:latin typeface="Cambria Math" panose="02040503050406030204" pitchFamily="18" charset="0"/>
                            </a:rPr>
                            <m:t>𝑝</m:t>
                          </m:r>
                          <m:r>
                            <a:rPr lang="en-US" altLang="zh-CN" sz="1200" b="0" i="1" smtClean="0">
                              <a:latin typeface="Cambria Math" panose="02040503050406030204" pitchFamily="18" charset="0"/>
                            </a:rPr>
                            <m:t>1</m:t>
                          </m:r>
                        </m:sub>
                      </m:sSub>
                      <m:r>
                        <a:rPr lang="en-US" altLang="zh-CN" sz="1200" b="0" i="1" smtClean="0">
                          <a:latin typeface="Cambria Math" panose="02040503050406030204" pitchFamily="18" charset="0"/>
                        </a:rPr>
                        <m:t>,</m:t>
                      </m:r>
                      <m:sSub>
                        <m:sSubPr>
                          <m:ctrlPr>
                            <a:rPr lang="en-US" altLang="zh-CN" sz="1200" i="1" smtClean="0">
                              <a:latin typeface="Cambria Math" panose="02040503050406030204" pitchFamily="18" charset="0"/>
                            </a:rPr>
                          </m:ctrlPr>
                        </m:sSubPr>
                        <m:e>
                          <m:r>
                            <m:rPr>
                              <m:sty m:val="p"/>
                            </m:rPr>
                            <a:rPr lang="en-US" altLang="zh-CN" sz="1200" i="1">
                              <a:latin typeface="Cambria Math" panose="02040503050406030204" pitchFamily="18" charset="0"/>
                            </a:rPr>
                            <m:t>X</m:t>
                          </m:r>
                        </m:e>
                        <m:sub>
                          <m:r>
                            <a:rPr lang="en-US" altLang="zh-CN" sz="1200" b="0" i="1" smtClean="0">
                              <a:latin typeface="Cambria Math" panose="02040503050406030204" pitchFamily="18" charset="0"/>
                            </a:rPr>
                            <m:t>𝑝</m:t>
                          </m:r>
                          <m:r>
                            <a:rPr lang="en-US" altLang="zh-CN" sz="1200" b="0" i="1" smtClean="0">
                              <a:latin typeface="Cambria Math" panose="02040503050406030204" pitchFamily="18" charset="0"/>
                            </a:rPr>
                            <m:t>2</m:t>
                          </m:r>
                        </m:sub>
                      </m:sSub>
                    </m:oMath>
                  </a14:m>
                  <a:r>
                    <a:rPr lang="en-US" altLang="zh-CN" sz="1200" dirty="0"/>
                    <a:t>, </a:t>
                  </a:r>
                  <a14:m>
                    <m:oMath xmlns:m="http://schemas.openxmlformats.org/officeDocument/2006/math">
                      <m:sSub>
                        <m:sSubPr>
                          <m:ctrlPr>
                            <a:rPr lang="en-US" altLang="zh-CN" sz="1200" i="1" smtClean="0">
                              <a:latin typeface="Cambria Math" panose="02040503050406030204" pitchFamily="18" charset="0"/>
                            </a:rPr>
                          </m:ctrlPr>
                        </m:sSubPr>
                        <m:e>
                          <m:r>
                            <m:rPr>
                              <m:sty m:val="p"/>
                            </m:rPr>
                            <a:rPr lang="en-US" altLang="zh-CN" sz="1200" i="1">
                              <a:latin typeface="Cambria Math" panose="02040503050406030204" pitchFamily="18" charset="0"/>
                            </a:rPr>
                            <m:t>X</m:t>
                          </m:r>
                        </m:e>
                        <m:sub>
                          <m:r>
                            <a:rPr lang="en-US" altLang="zh-CN" sz="1200" b="0" i="1" smtClean="0">
                              <a:latin typeface="Cambria Math" panose="02040503050406030204" pitchFamily="18" charset="0"/>
                            </a:rPr>
                            <m:t>𝑝</m:t>
                          </m:r>
                          <m:r>
                            <a:rPr lang="en-US" altLang="zh-CN" sz="1200" b="0" i="1" smtClean="0">
                              <a:latin typeface="Cambria Math" panose="02040503050406030204" pitchFamily="18" charset="0"/>
                            </a:rPr>
                            <m:t>3</m:t>
                          </m:r>
                        </m:sub>
                      </m:sSub>
                    </m:oMath>
                  </a14:m>
                  <a:r>
                    <a:rPr lang="en-US" altLang="zh-CN" sz="1200" dirty="0"/>
                    <a:t>,…, </a:t>
                  </a:r>
                  <a14:m>
                    <m:oMath xmlns:m="http://schemas.openxmlformats.org/officeDocument/2006/math">
                      <m:sSub>
                        <m:sSubPr>
                          <m:ctrlPr>
                            <a:rPr lang="en-US" altLang="zh-CN" sz="1200" i="1" smtClean="0">
                              <a:latin typeface="Cambria Math" panose="02040503050406030204" pitchFamily="18" charset="0"/>
                            </a:rPr>
                          </m:ctrlPr>
                        </m:sSubPr>
                        <m:e>
                          <m:r>
                            <m:rPr>
                              <m:sty m:val="p"/>
                            </m:rPr>
                            <a:rPr lang="en-US" altLang="zh-CN" sz="1200" i="1">
                              <a:latin typeface="Cambria Math" panose="02040503050406030204" pitchFamily="18" charset="0"/>
                            </a:rPr>
                            <m:t>X</m:t>
                          </m:r>
                        </m:e>
                        <m:sub>
                          <m:r>
                            <a:rPr lang="en-US" altLang="zh-CN" sz="1200" b="0" i="1" smtClean="0">
                              <a:latin typeface="Cambria Math" panose="02040503050406030204" pitchFamily="18" charset="0"/>
                            </a:rPr>
                            <m:t>𝑝𝑛</m:t>
                          </m:r>
                        </m:sub>
                      </m:sSub>
                    </m:oMath>
                  </a14:m>
                  <a:r>
                    <a:rPr lang="en-US" altLang="zh-CN" sz="1200" dirty="0"/>
                    <a:t>)</a:t>
                  </a:r>
                  <a:endParaRPr lang="zh-CN" altLang="en-US" sz="1200" dirty="0"/>
                </a:p>
              </p:txBody>
            </p:sp>
          </mc:Choice>
          <mc:Fallback>
            <p:sp>
              <p:nvSpPr>
                <p:cNvPr id="38" name="文本框 37">
                  <a:extLst>
                    <a:ext uri="{FF2B5EF4-FFF2-40B4-BE49-F238E27FC236}">
                      <a16:creationId xmlns:a16="http://schemas.microsoft.com/office/drawing/2014/main" id="{523A76DC-37CB-0662-E816-690F961892CB}"/>
                    </a:ext>
                  </a:extLst>
                </p:cNvPr>
                <p:cNvSpPr txBox="1">
                  <a:spLocks noRot="1" noChangeAspect="1" noMove="1" noResize="1" noEditPoints="1" noAdjustHandles="1" noChangeArrowheads="1" noChangeShapeType="1" noTextEdit="1"/>
                </p:cNvSpPr>
                <p:nvPr/>
              </p:nvSpPr>
              <p:spPr>
                <a:xfrm>
                  <a:off x="1258784" y="5306194"/>
                  <a:ext cx="1744481" cy="291298"/>
                </a:xfrm>
                <a:prstGeom prst="rect">
                  <a:avLst/>
                </a:prstGeom>
                <a:blipFill>
                  <a:blip r:embed="rId5"/>
                  <a:stretch>
                    <a:fillRect b="-125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文本框 38">
                  <a:extLst>
                    <a:ext uri="{FF2B5EF4-FFF2-40B4-BE49-F238E27FC236}">
                      <a16:creationId xmlns:a16="http://schemas.microsoft.com/office/drawing/2014/main" id="{58C7559D-129A-3213-53B5-425291705F83}"/>
                    </a:ext>
                  </a:extLst>
                </p:cNvPr>
                <p:cNvSpPr txBox="1"/>
                <p:nvPr/>
              </p:nvSpPr>
              <p:spPr>
                <a:xfrm>
                  <a:off x="4866612" y="5356761"/>
                  <a:ext cx="1744481" cy="276999"/>
                </a:xfrm>
                <a:prstGeom prst="rect">
                  <a:avLst/>
                </a:prstGeom>
                <a:noFill/>
              </p:spPr>
              <p:txBody>
                <a:bodyPr wrap="square" rtlCol="0">
                  <a:spAutoFit/>
                </a:bodyPr>
                <a:lstStyle/>
                <a:p>
                  <a14:m>
                    <m:oMath xmlns:m="http://schemas.openxmlformats.org/officeDocument/2006/math">
                      <m:r>
                        <a:rPr lang="en-US" altLang="zh-CN" sz="1200" b="0" i="1" smtClean="0">
                          <a:latin typeface="Cambria Math" panose="02040503050406030204" pitchFamily="18" charset="0"/>
                        </a:rPr>
                        <m:t>(</m:t>
                      </m:r>
                      <m:sSub>
                        <m:sSubPr>
                          <m:ctrlPr>
                            <a:rPr lang="en-US" altLang="zh-CN" sz="1200" i="1" smtClean="0">
                              <a:latin typeface="Cambria Math" panose="02040503050406030204" pitchFamily="18" charset="0"/>
                            </a:rPr>
                          </m:ctrlPr>
                        </m:sSubPr>
                        <m:e>
                          <m:r>
                            <m:rPr>
                              <m:sty m:val="p"/>
                            </m:rPr>
                            <a:rPr lang="en-US" altLang="zh-CN" sz="1200" i="1">
                              <a:latin typeface="Cambria Math" panose="02040503050406030204" pitchFamily="18" charset="0"/>
                            </a:rPr>
                            <m:t>X</m:t>
                          </m:r>
                        </m:e>
                        <m:sub>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Sub>
                      <m:r>
                        <a:rPr lang="en-US" altLang="zh-CN" sz="1200" b="0" i="1" smtClean="0">
                          <a:latin typeface="Cambria Math" panose="02040503050406030204" pitchFamily="18" charset="0"/>
                        </a:rPr>
                        <m:t>,</m:t>
                      </m:r>
                      <m:sSub>
                        <m:sSubPr>
                          <m:ctrlPr>
                            <a:rPr lang="en-US" altLang="zh-CN" sz="1200" i="1" smtClean="0">
                              <a:latin typeface="Cambria Math" panose="02040503050406030204" pitchFamily="18" charset="0"/>
                            </a:rPr>
                          </m:ctrlPr>
                        </m:sSubPr>
                        <m:e>
                          <m:r>
                            <m:rPr>
                              <m:sty m:val="p"/>
                            </m:rPr>
                            <a:rPr lang="en-US" altLang="zh-CN" sz="1200" i="1">
                              <a:latin typeface="Cambria Math" panose="02040503050406030204" pitchFamily="18" charset="0"/>
                            </a:rPr>
                            <m:t>X</m:t>
                          </m:r>
                        </m:e>
                        <m:sub>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2</m:t>
                          </m:r>
                        </m:sub>
                      </m:sSub>
                    </m:oMath>
                  </a14:m>
                  <a:r>
                    <a:rPr lang="en-US" altLang="zh-CN" sz="1200" dirty="0"/>
                    <a:t>, </a:t>
                  </a:r>
                  <a14:m>
                    <m:oMath xmlns:m="http://schemas.openxmlformats.org/officeDocument/2006/math">
                      <m:sSub>
                        <m:sSubPr>
                          <m:ctrlPr>
                            <a:rPr lang="en-US" altLang="zh-CN" sz="1200" i="1" smtClean="0">
                              <a:latin typeface="Cambria Math" panose="02040503050406030204" pitchFamily="18" charset="0"/>
                            </a:rPr>
                          </m:ctrlPr>
                        </m:sSubPr>
                        <m:e>
                          <m:r>
                            <m:rPr>
                              <m:sty m:val="p"/>
                            </m:rPr>
                            <a:rPr lang="en-US" altLang="zh-CN" sz="1200" i="1">
                              <a:latin typeface="Cambria Math" panose="02040503050406030204" pitchFamily="18" charset="0"/>
                            </a:rPr>
                            <m:t>X</m:t>
                          </m:r>
                        </m:e>
                        <m:sub>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3</m:t>
                          </m:r>
                        </m:sub>
                      </m:sSub>
                    </m:oMath>
                  </a14:m>
                  <a:r>
                    <a:rPr lang="en-US" altLang="zh-CN" sz="1200" dirty="0"/>
                    <a:t>,…, </a:t>
                  </a:r>
                  <a14:m>
                    <m:oMath xmlns:m="http://schemas.openxmlformats.org/officeDocument/2006/math">
                      <m:sSub>
                        <m:sSubPr>
                          <m:ctrlPr>
                            <a:rPr lang="en-US" altLang="zh-CN" sz="1200" i="1" smtClean="0">
                              <a:latin typeface="Cambria Math" panose="02040503050406030204" pitchFamily="18" charset="0"/>
                            </a:rPr>
                          </m:ctrlPr>
                        </m:sSubPr>
                        <m:e>
                          <m:r>
                            <m:rPr>
                              <m:sty m:val="p"/>
                            </m:rPr>
                            <a:rPr lang="en-US" altLang="zh-CN" sz="1200" i="1">
                              <a:latin typeface="Cambria Math" panose="02040503050406030204" pitchFamily="18" charset="0"/>
                            </a:rPr>
                            <m:t>X</m:t>
                          </m:r>
                        </m:e>
                        <m:sub>
                          <m:r>
                            <a:rPr lang="en-US" altLang="zh-CN" sz="1200" b="0" i="1" smtClean="0">
                              <a:latin typeface="Cambria Math" panose="02040503050406030204" pitchFamily="18" charset="0"/>
                            </a:rPr>
                            <m:t>𝑡𝑛</m:t>
                          </m:r>
                        </m:sub>
                      </m:sSub>
                    </m:oMath>
                  </a14:m>
                  <a:r>
                    <a:rPr lang="en-US" altLang="zh-CN" sz="1200" dirty="0"/>
                    <a:t>)</a:t>
                  </a:r>
                  <a:endParaRPr lang="zh-CN" altLang="en-US" sz="1200" dirty="0"/>
                </a:p>
              </p:txBody>
            </p:sp>
          </mc:Choice>
          <mc:Fallback>
            <p:sp>
              <p:nvSpPr>
                <p:cNvPr id="39" name="文本框 38">
                  <a:extLst>
                    <a:ext uri="{FF2B5EF4-FFF2-40B4-BE49-F238E27FC236}">
                      <a16:creationId xmlns:a16="http://schemas.microsoft.com/office/drawing/2014/main" id="{58C7559D-129A-3213-53B5-425291705F83}"/>
                    </a:ext>
                  </a:extLst>
                </p:cNvPr>
                <p:cNvSpPr txBox="1">
                  <a:spLocks noRot="1" noChangeAspect="1" noMove="1" noResize="1" noEditPoints="1" noAdjustHandles="1" noChangeArrowheads="1" noChangeShapeType="1" noTextEdit="1"/>
                </p:cNvSpPr>
                <p:nvPr/>
              </p:nvSpPr>
              <p:spPr>
                <a:xfrm>
                  <a:off x="4866612" y="5356761"/>
                  <a:ext cx="1744481" cy="276999"/>
                </a:xfrm>
                <a:prstGeom prst="rect">
                  <a:avLst/>
                </a:prstGeom>
                <a:blipFill>
                  <a:blip r:embed="rId6"/>
                  <a:stretch>
                    <a:fillRect t="-2222" b="-17778"/>
                  </a:stretch>
                </a:blipFill>
              </p:spPr>
              <p:txBody>
                <a:bodyPr/>
                <a:lstStyle/>
                <a:p>
                  <a:r>
                    <a:rPr lang="zh-CN" altLang="en-US">
                      <a:noFill/>
                    </a:rPr>
                    <a:t> </a:t>
                  </a:r>
                </a:p>
              </p:txBody>
            </p:sp>
          </mc:Fallback>
        </mc:AlternateContent>
        <p:cxnSp>
          <p:nvCxnSpPr>
            <p:cNvPr id="40" name="直接箭头连接符 39">
              <a:extLst>
                <a:ext uri="{FF2B5EF4-FFF2-40B4-BE49-F238E27FC236}">
                  <a16:creationId xmlns:a16="http://schemas.microsoft.com/office/drawing/2014/main" id="{051E6082-E471-759A-371F-EB1749F4E6F1}"/>
                </a:ext>
              </a:extLst>
            </p:cNvPr>
            <p:cNvCxnSpPr>
              <a:cxnSpLocks/>
            </p:cNvCxnSpPr>
            <p:nvPr/>
          </p:nvCxnSpPr>
          <p:spPr>
            <a:xfrm flipV="1">
              <a:off x="3003265" y="3955364"/>
              <a:ext cx="0" cy="44212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7544E6E3-D8A4-06C6-8C2E-AD6F73487FAA}"/>
                </a:ext>
              </a:extLst>
            </p:cNvPr>
            <p:cNvCxnSpPr>
              <a:stCxn id="88" idx="0"/>
            </p:cNvCxnSpPr>
            <p:nvPr/>
          </p:nvCxnSpPr>
          <p:spPr>
            <a:xfrm flipH="1" flipV="1">
              <a:off x="3130782" y="2711506"/>
              <a:ext cx="1" cy="123767"/>
            </a:xfrm>
            <a:prstGeom prst="line">
              <a:avLst/>
            </a:prstGeom>
            <a:ln w="19050"/>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0ED5061E-09CD-E1FB-FE9C-4A866D6CA23B}"/>
                </a:ext>
              </a:extLst>
            </p:cNvPr>
            <p:cNvCxnSpPr/>
            <p:nvPr/>
          </p:nvCxnSpPr>
          <p:spPr>
            <a:xfrm flipH="1" flipV="1">
              <a:off x="4906279" y="2710192"/>
              <a:ext cx="1" cy="123767"/>
            </a:xfrm>
            <a:prstGeom prst="line">
              <a:avLst/>
            </a:prstGeom>
            <a:ln w="19050"/>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E616A19B-31E6-9A48-E105-68D54E0DA8E3}"/>
                </a:ext>
              </a:extLst>
            </p:cNvPr>
            <p:cNvCxnSpPr/>
            <p:nvPr/>
          </p:nvCxnSpPr>
          <p:spPr>
            <a:xfrm flipH="1" flipV="1">
              <a:off x="7664832" y="2711506"/>
              <a:ext cx="1" cy="123767"/>
            </a:xfrm>
            <a:prstGeom prst="line">
              <a:avLst/>
            </a:prstGeom>
            <a:ln w="19050"/>
          </p:spPr>
          <p:style>
            <a:lnRef idx="1">
              <a:schemeClr val="dk1"/>
            </a:lnRef>
            <a:fillRef idx="0">
              <a:schemeClr val="dk1"/>
            </a:fillRef>
            <a:effectRef idx="0">
              <a:schemeClr val="dk1"/>
            </a:effectRef>
            <a:fontRef idx="minor">
              <a:schemeClr val="tx1"/>
            </a:fontRef>
          </p:style>
        </p:cxnSp>
        <p:cxnSp>
          <p:nvCxnSpPr>
            <p:cNvPr id="44" name="连接符: 肘形 43">
              <a:extLst>
                <a:ext uri="{FF2B5EF4-FFF2-40B4-BE49-F238E27FC236}">
                  <a16:creationId xmlns:a16="http://schemas.microsoft.com/office/drawing/2014/main" id="{03F21007-A503-3832-F04F-A44DFCF05920}"/>
                </a:ext>
              </a:extLst>
            </p:cNvPr>
            <p:cNvCxnSpPr>
              <a:endCxn id="57" idx="2"/>
            </p:cNvCxnSpPr>
            <p:nvPr/>
          </p:nvCxnSpPr>
          <p:spPr>
            <a:xfrm flipV="1">
              <a:off x="3130782" y="2601689"/>
              <a:ext cx="2719871" cy="108503"/>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2F843723-EB26-5C8E-467A-BE1D218AA3F6}"/>
                </a:ext>
              </a:extLst>
            </p:cNvPr>
            <p:cNvCxnSpPr/>
            <p:nvPr/>
          </p:nvCxnSpPr>
          <p:spPr>
            <a:xfrm>
              <a:off x="5850653" y="2710192"/>
              <a:ext cx="1814179"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46" name="文本框 45">
                  <a:extLst>
                    <a:ext uri="{FF2B5EF4-FFF2-40B4-BE49-F238E27FC236}">
                      <a16:creationId xmlns:a16="http://schemas.microsoft.com/office/drawing/2014/main" id="{17DF2D6A-6ADF-CC92-FA14-955F2807577F}"/>
                    </a:ext>
                  </a:extLst>
                </p:cNvPr>
                <p:cNvSpPr txBox="1"/>
                <p:nvPr/>
              </p:nvSpPr>
              <p:spPr>
                <a:xfrm>
                  <a:off x="3130781" y="2391282"/>
                  <a:ext cx="659358" cy="291298"/>
                </a:xfrm>
                <a:prstGeom prst="rect">
                  <a:avLst/>
                </a:prstGeom>
                <a:noFill/>
              </p:spPr>
              <p:txBody>
                <a:bodyPr wrap="square" rtlCol="0">
                  <a:spAutoFit/>
                </a:bodyPr>
                <a:lstStyle/>
                <a:p>
                  <a14:m>
                    <m:oMath xmlns:m="http://schemas.openxmlformats.org/officeDocument/2006/math">
                      <m:sSub>
                        <m:sSubPr>
                          <m:ctrlPr>
                            <a:rPr lang="en-US" altLang="zh-CN" sz="1200" i="1" smtClean="0">
                              <a:latin typeface="Cambria Math" panose="02040503050406030204" pitchFamily="18" charset="0"/>
                            </a:rPr>
                          </m:ctrlPr>
                        </m:sSubPr>
                        <m:e>
                          <m:r>
                            <m:rPr>
                              <m:sty m:val="p"/>
                            </m:rPr>
                            <a:rPr lang="en-US" altLang="zh-CN" sz="1200" i="1">
                              <a:latin typeface="Cambria Math" panose="02040503050406030204" pitchFamily="18" charset="0"/>
                            </a:rPr>
                            <m:t>Q</m:t>
                          </m:r>
                        </m:e>
                        <m:sub>
                          <m:r>
                            <a:rPr lang="en-US" altLang="zh-CN" sz="1200" b="0" i="1" smtClean="0">
                              <a:latin typeface="Cambria Math" panose="02040503050406030204" pitchFamily="18" charset="0"/>
                            </a:rPr>
                            <m:t>𝑝</m:t>
                          </m:r>
                        </m:sub>
                      </m:sSub>
                      <m:r>
                        <a:rPr lang="en-US" altLang="zh-CN" sz="1200" b="0" i="1" smtClean="0">
                          <a:latin typeface="Cambria Math" panose="02040503050406030204" pitchFamily="18" charset="0"/>
                        </a:rPr>
                        <m:t>,</m:t>
                      </m:r>
                    </m:oMath>
                  </a14:m>
                  <a:r>
                    <a:rPr lang="en-US" altLang="zh-CN" sz="1200" dirty="0"/>
                    <a:t>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𝐾</m:t>
                          </m:r>
                        </m:e>
                        <m:sub>
                          <m:r>
                            <a:rPr lang="en-US" altLang="zh-CN" sz="1200" b="0" i="1" smtClean="0">
                              <a:latin typeface="Cambria Math" panose="02040503050406030204" pitchFamily="18" charset="0"/>
                            </a:rPr>
                            <m:t>𝑝</m:t>
                          </m:r>
                        </m:sub>
                      </m:sSub>
                    </m:oMath>
                  </a14:m>
                  <a:endParaRPr lang="zh-CN" altLang="en-US" sz="1200" dirty="0"/>
                </a:p>
              </p:txBody>
            </p:sp>
          </mc:Choice>
          <mc:Fallback>
            <p:sp>
              <p:nvSpPr>
                <p:cNvPr id="46" name="文本框 45">
                  <a:extLst>
                    <a:ext uri="{FF2B5EF4-FFF2-40B4-BE49-F238E27FC236}">
                      <a16:creationId xmlns:a16="http://schemas.microsoft.com/office/drawing/2014/main" id="{17DF2D6A-6ADF-CC92-FA14-955F2807577F}"/>
                    </a:ext>
                  </a:extLst>
                </p:cNvPr>
                <p:cNvSpPr txBox="1">
                  <a:spLocks noRot="1" noChangeAspect="1" noMove="1" noResize="1" noEditPoints="1" noAdjustHandles="1" noChangeArrowheads="1" noChangeShapeType="1" noTextEdit="1"/>
                </p:cNvSpPr>
                <p:nvPr/>
              </p:nvSpPr>
              <p:spPr>
                <a:xfrm>
                  <a:off x="3130781" y="2391282"/>
                  <a:ext cx="659358" cy="29129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文本框 46">
                  <a:extLst>
                    <a:ext uri="{FF2B5EF4-FFF2-40B4-BE49-F238E27FC236}">
                      <a16:creationId xmlns:a16="http://schemas.microsoft.com/office/drawing/2014/main" id="{5D09EF31-E132-BF32-B018-87AEEA14B46F}"/>
                    </a:ext>
                  </a:extLst>
                </p:cNvPr>
                <p:cNvSpPr txBox="1"/>
                <p:nvPr/>
              </p:nvSpPr>
              <p:spPr>
                <a:xfrm>
                  <a:off x="4520288" y="2380053"/>
                  <a:ext cx="659358" cy="276999"/>
                </a:xfrm>
                <a:prstGeom prst="rect">
                  <a:avLst/>
                </a:prstGeom>
                <a:noFill/>
              </p:spPr>
              <p:txBody>
                <a:bodyPr wrap="square" rtlCol="0">
                  <a:spAutoFit/>
                </a:bodyPr>
                <a:lstStyle/>
                <a:p>
                  <a14:m>
                    <m:oMath xmlns:m="http://schemas.openxmlformats.org/officeDocument/2006/math">
                      <m:sSub>
                        <m:sSubPr>
                          <m:ctrlPr>
                            <a:rPr lang="en-US" altLang="zh-CN" sz="1200" i="1" smtClean="0">
                              <a:latin typeface="Cambria Math" panose="02040503050406030204" pitchFamily="18" charset="0"/>
                            </a:rPr>
                          </m:ctrlPr>
                        </m:sSubPr>
                        <m:e>
                          <m:r>
                            <m:rPr>
                              <m:sty m:val="p"/>
                            </m:rPr>
                            <a:rPr lang="en-US" altLang="zh-CN" sz="1200" i="1">
                              <a:latin typeface="Cambria Math" panose="02040503050406030204" pitchFamily="18" charset="0"/>
                            </a:rPr>
                            <m:t>Q</m:t>
                          </m:r>
                        </m:e>
                        <m:sub>
                          <m:r>
                            <a:rPr lang="en-US" altLang="zh-CN" sz="1200" b="0" i="1" smtClean="0">
                              <a:latin typeface="Cambria Math" panose="02040503050406030204" pitchFamily="18" charset="0"/>
                            </a:rPr>
                            <m:t>𝑡</m:t>
                          </m:r>
                        </m:sub>
                      </m:sSub>
                      <m:r>
                        <a:rPr lang="en-US" altLang="zh-CN" sz="1200" b="0" i="1" smtClean="0">
                          <a:latin typeface="Cambria Math" panose="02040503050406030204" pitchFamily="18" charset="0"/>
                        </a:rPr>
                        <m:t>,</m:t>
                      </m:r>
                    </m:oMath>
                  </a14:m>
                  <a:r>
                    <a:rPr lang="en-US" altLang="zh-CN" sz="1200" dirty="0"/>
                    <a:t>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𝐾</m:t>
                          </m:r>
                        </m:e>
                        <m:sub>
                          <m:r>
                            <a:rPr lang="en-US" altLang="zh-CN" sz="1200" b="0" i="1" smtClean="0">
                              <a:latin typeface="Cambria Math" panose="02040503050406030204" pitchFamily="18" charset="0"/>
                            </a:rPr>
                            <m:t>𝑡</m:t>
                          </m:r>
                        </m:sub>
                      </m:sSub>
                    </m:oMath>
                  </a14:m>
                  <a:endParaRPr lang="zh-CN" altLang="en-US" sz="1200" dirty="0"/>
                </a:p>
              </p:txBody>
            </p:sp>
          </mc:Choice>
          <mc:Fallback>
            <p:sp>
              <p:nvSpPr>
                <p:cNvPr id="47" name="文本框 46">
                  <a:extLst>
                    <a:ext uri="{FF2B5EF4-FFF2-40B4-BE49-F238E27FC236}">
                      <a16:creationId xmlns:a16="http://schemas.microsoft.com/office/drawing/2014/main" id="{5D09EF31-E132-BF32-B018-87AEEA14B46F}"/>
                    </a:ext>
                  </a:extLst>
                </p:cNvPr>
                <p:cNvSpPr txBox="1">
                  <a:spLocks noRot="1" noChangeAspect="1" noMove="1" noResize="1" noEditPoints="1" noAdjustHandles="1" noChangeArrowheads="1" noChangeShapeType="1" noTextEdit="1"/>
                </p:cNvSpPr>
                <p:nvPr/>
              </p:nvSpPr>
              <p:spPr>
                <a:xfrm>
                  <a:off x="4520288" y="2380053"/>
                  <a:ext cx="659358" cy="276999"/>
                </a:xfrm>
                <a:prstGeom prst="rect">
                  <a:avLst/>
                </a:prstGeom>
                <a:blipFill>
                  <a:blip r:embed="rId8"/>
                  <a:stretch>
                    <a:fillRect b="-21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文本框 47">
                  <a:extLst>
                    <a:ext uri="{FF2B5EF4-FFF2-40B4-BE49-F238E27FC236}">
                      <a16:creationId xmlns:a16="http://schemas.microsoft.com/office/drawing/2014/main" id="{DCB8647A-FA5C-C0C1-F8BB-D336B3C2219E}"/>
                    </a:ext>
                  </a:extLst>
                </p:cNvPr>
                <p:cNvSpPr txBox="1"/>
                <p:nvPr/>
              </p:nvSpPr>
              <p:spPr>
                <a:xfrm>
                  <a:off x="7134200" y="2393810"/>
                  <a:ext cx="947384" cy="276999"/>
                </a:xfrm>
                <a:prstGeom prst="rect">
                  <a:avLst/>
                </a:prstGeom>
                <a:noFill/>
              </p:spPr>
              <p:txBody>
                <a:bodyPr wrap="square" rtlCol="0">
                  <a:spAutoFit/>
                </a:bodyPr>
                <a:lstStyle/>
                <a:p>
                  <a14:m>
                    <m:oMath xmlns:m="http://schemas.openxmlformats.org/officeDocument/2006/math">
                      <m:sSub>
                        <m:sSubPr>
                          <m:ctrlPr>
                            <a:rPr lang="en-US" altLang="zh-CN" sz="1200" i="1" smtClean="0">
                              <a:latin typeface="Cambria Math" panose="02040503050406030204" pitchFamily="18" charset="0"/>
                            </a:rPr>
                          </m:ctrlPr>
                        </m:sSubPr>
                        <m:e>
                          <m:r>
                            <m:rPr>
                              <m:sty m:val="p"/>
                            </m:rPr>
                            <a:rPr lang="en-US" altLang="zh-CN" sz="1200" i="1">
                              <a:latin typeface="Cambria Math" panose="02040503050406030204" pitchFamily="18" charset="0"/>
                            </a:rPr>
                            <m:t>Q</m:t>
                          </m:r>
                        </m:e>
                        <m:sub>
                          <m:r>
                            <a:rPr lang="en-US" altLang="zh-CN" sz="1200" b="0" i="1" smtClean="0">
                              <a:latin typeface="Cambria Math" panose="02040503050406030204" pitchFamily="18" charset="0"/>
                            </a:rPr>
                            <m:t>𝑇</m:t>
                          </m:r>
                        </m:sub>
                      </m:sSub>
                      <m:r>
                        <a:rPr lang="en-US" altLang="zh-CN" sz="1200" b="0" i="1" smtClean="0">
                          <a:latin typeface="Cambria Math" panose="02040503050406030204" pitchFamily="18" charset="0"/>
                        </a:rPr>
                        <m:t>,</m:t>
                      </m:r>
                    </m:oMath>
                  </a14:m>
                  <a:r>
                    <a:rPr lang="en-US" altLang="zh-CN" sz="1200" dirty="0"/>
                    <a:t>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𝐾</m:t>
                          </m:r>
                        </m:e>
                        <m:sub>
                          <m:r>
                            <a:rPr lang="en-US" altLang="zh-CN" sz="1200" b="0" i="1" smtClean="0">
                              <a:latin typeface="Cambria Math" panose="02040503050406030204" pitchFamily="18" charset="0"/>
                            </a:rPr>
                            <m:t>𝑇</m:t>
                          </m:r>
                        </m:sub>
                      </m:sSub>
                      <m:r>
                        <a:rPr lang="en-US" altLang="zh-CN" sz="1200" b="0" i="1" smtClean="0">
                          <a:latin typeface="Cambria Math" panose="02040503050406030204" pitchFamily="18" charset="0"/>
                        </a:rPr>
                        <m:t> ,</m:t>
                      </m:r>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𝑉</m:t>
                          </m:r>
                        </m:e>
                        <m:sub>
                          <m:r>
                            <a:rPr lang="en-US" altLang="zh-CN" sz="1200" b="0" i="1" smtClean="0">
                              <a:latin typeface="Cambria Math" panose="02040503050406030204" pitchFamily="18" charset="0"/>
                            </a:rPr>
                            <m:t>𝑇</m:t>
                          </m:r>
                        </m:sub>
                      </m:sSub>
                    </m:oMath>
                  </a14:m>
                  <a:endParaRPr lang="zh-CN" altLang="en-US" sz="1200" dirty="0"/>
                </a:p>
              </p:txBody>
            </p:sp>
          </mc:Choice>
          <mc:Fallback>
            <p:sp>
              <p:nvSpPr>
                <p:cNvPr id="48" name="文本框 47">
                  <a:extLst>
                    <a:ext uri="{FF2B5EF4-FFF2-40B4-BE49-F238E27FC236}">
                      <a16:creationId xmlns:a16="http://schemas.microsoft.com/office/drawing/2014/main" id="{DCB8647A-FA5C-C0C1-F8BB-D336B3C2219E}"/>
                    </a:ext>
                  </a:extLst>
                </p:cNvPr>
                <p:cNvSpPr txBox="1">
                  <a:spLocks noRot="1" noChangeAspect="1" noMove="1" noResize="1" noEditPoints="1" noAdjustHandles="1" noChangeArrowheads="1" noChangeShapeType="1" noTextEdit="1"/>
                </p:cNvSpPr>
                <p:nvPr/>
              </p:nvSpPr>
              <p:spPr>
                <a:xfrm>
                  <a:off x="7134200" y="2393810"/>
                  <a:ext cx="947384" cy="276999"/>
                </a:xfrm>
                <a:prstGeom prst="rect">
                  <a:avLst/>
                </a:prstGeom>
                <a:blipFill>
                  <a:blip r:embed="rId9"/>
                  <a:stretch>
                    <a:fillRect b="-2174"/>
                  </a:stretch>
                </a:blipFill>
              </p:spPr>
              <p:txBody>
                <a:bodyPr/>
                <a:lstStyle/>
                <a:p>
                  <a:r>
                    <a:rPr lang="zh-CN" altLang="en-US">
                      <a:noFill/>
                    </a:rPr>
                    <a:t> </a:t>
                  </a:r>
                </a:p>
              </p:txBody>
            </p:sp>
          </mc:Fallback>
        </mc:AlternateContent>
        <p:cxnSp>
          <p:nvCxnSpPr>
            <p:cNvPr id="49" name="直接箭头连接符 48">
              <a:extLst>
                <a:ext uri="{FF2B5EF4-FFF2-40B4-BE49-F238E27FC236}">
                  <a16:creationId xmlns:a16="http://schemas.microsoft.com/office/drawing/2014/main" id="{C206EC9A-F581-E80C-1DE6-6EB7EDCA882B}"/>
                </a:ext>
              </a:extLst>
            </p:cNvPr>
            <p:cNvCxnSpPr>
              <a:endCxn id="33" idx="2"/>
            </p:cNvCxnSpPr>
            <p:nvPr/>
          </p:nvCxnSpPr>
          <p:spPr>
            <a:xfrm flipV="1">
              <a:off x="5876925" y="1233488"/>
              <a:ext cx="0" cy="1536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CB10ED96-DDB0-0EDC-8988-C0FCEA0F8B12}"/>
                </a:ext>
              </a:extLst>
            </p:cNvPr>
            <p:cNvCxnSpPr>
              <a:cxnSpLocks/>
            </p:cNvCxnSpPr>
            <p:nvPr/>
          </p:nvCxnSpPr>
          <p:spPr>
            <a:xfrm flipH="1" flipV="1">
              <a:off x="5876925" y="823191"/>
              <a:ext cx="1" cy="19487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a:extLst>
                <a:ext uri="{FF2B5EF4-FFF2-40B4-BE49-F238E27FC236}">
                  <a16:creationId xmlns:a16="http://schemas.microsoft.com/office/drawing/2014/main" id="{F158D956-E1C0-04F7-9870-31E569CE6E06}"/>
                </a:ext>
              </a:extLst>
            </p:cNvPr>
            <p:cNvCxnSpPr>
              <a:cxnSpLocks/>
            </p:cNvCxnSpPr>
            <p:nvPr/>
          </p:nvCxnSpPr>
          <p:spPr>
            <a:xfrm flipH="1" flipV="1">
              <a:off x="6026220" y="834471"/>
              <a:ext cx="1" cy="182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8A4181D5-C8F2-7D9A-D8F1-156C57CE279A}"/>
                </a:ext>
              </a:extLst>
            </p:cNvPr>
            <p:cNvCxnSpPr>
              <a:stCxn id="55" idx="0"/>
            </p:cNvCxnSpPr>
            <p:nvPr/>
          </p:nvCxnSpPr>
          <p:spPr>
            <a:xfrm flipV="1">
              <a:off x="6026221" y="1233488"/>
              <a:ext cx="0" cy="1536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3" name="矩形 52">
              <a:extLst>
                <a:ext uri="{FF2B5EF4-FFF2-40B4-BE49-F238E27FC236}">
                  <a16:creationId xmlns:a16="http://schemas.microsoft.com/office/drawing/2014/main" id="{DC225FEA-4CB8-9871-E697-7E1EC599664D}"/>
                </a:ext>
              </a:extLst>
            </p:cNvPr>
            <p:cNvSpPr/>
            <p:nvPr/>
          </p:nvSpPr>
          <p:spPr>
            <a:xfrm>
              <a:off x="4877667" y="620707"/>
              <a:ext cx="2210979" cy="183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输出 解码后的</a:t>
              </a:r>
              <a:r>
                <a:rPr lang="en-US" altLang="zh-CN" sz="1000" dirty="0"/>
                <a:t>period + trend</a:t>
              </a:r>
              <a:endParaRPr lang="zh-CN" altLang="en-US" sz="1000" dirty="0"/>
            </a:p>
          </p:txBody>
        </p:sp>
        <p:cxnSp>
          <p:nvCxnSpPr>
            <p:cNvPr id="54" name="直接箭头连接符 53">
              <a:extLst>
                <a:ext uri="{FF2B5EF4-FFF2-40B4-BE49-F238E27FC236}">
                  <a16:creationId xmlns:a16="http://schemas.microsoft.com/office/drawing/2014/main" id="{7252D4E6-1FEF-EB32-2B89-CB0EEB7604E4}"/>
                </a:ext>
              </a:extLst>
            </p:cNvPr>
            <p:cNvCxnSpPr>
              <a:stCxn id="79" idx="0"/>
            </p:cNvCxnSpPr>
            <p:nvPr/>
          </p:nvCxnSpPr>
          <p:spPr>
            <a:xfrm flipV="1">
              <a:off x="4818415" y="3952875"/>
              <a:ext cx="0" cy="4446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69395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5897EE-7FFF-B253-6AE8-786DDAEE8A84}"/>
              </a:ext>
            </a:extLst>
          </p:cNvPr>
          <p:cNvPicPr>
            <a:picLocks noChangeAspect="1"/>
          </p:cNvPicPr>
          <p:nvPr/>
        </p:nvPicPr>
        <p:blipFill>
          <a:blip r:embed="rId2"/>
          <a:stretch>
            <a:fillRect/>
          </a:stretch>
        </p:blipFill>
        <p:spPr>
          <a:xfrm>
            <a:off x="534274" y="273715"/>
            <a:ext cx="909861" cy="844871"/>
          </a:xfrm>
          <a:prstGeom prst="rect">
            <a:avLst/>
          </a:prstGeom>
        </p:spPr>
      </p:pic>
      <p:sp>
        <p:nvSpPr>
          <p:cNvPr id="5" name="文本框 4">
            <a:extLst>
              <a:ext uri="{FF2B5EF4-FFF2-40B4-BE49-F238E27FC236}">
                <a16:creationId xmlns:a16="http://schemas.microsoft.com/office/drawing/2014/main" id="{D7EBC4C2-45B5-1D24-3C18-A8A2B266F189}"/>
              </a:ext>
            </a:extLst>
          </p:cNvPr>
          <p:cNvSpPr txBox="1"/>
          <p:nvPr/>
        </p:nvSpPr>
        <p:spPr>
          <a:xfrm>
            <a:off x="1472552" y="476270"/>
            <a:ext cx="2261965" cy="400110"/>
          </a:xfrm>
          <a:prstGeom prst="rect">
            <a:avLst/>
          </a:prstGeom>
          <a:noFill/>
        </p:spPr>
        <p:txBody>
          <a:bodyPr wrap="square" rtlCol="0">
            <a:spAutoFit/>
          </a:bodyPr>
          <a:lstStyle/>
          <a:p>
            <a:r>
              <a:rPr lang="en-US" altLang="zh-CN" sz="2000" b="1" dirty="0">
                <a:latin typeface="+mj-lt"/>
              </a:rPr>
              <a:t>1.1</a:t>
            </a:r>
            <a:r>
              <a:rPr lang="zh-CN" altLang="en-US" sz="2000" b="1" dirty="0">
                <a:latin typeface="+mj-lt"/>
              </a:rPr>
              <a:t> 研究背景</a:t>
            </a:r>
          </a:p>
        </p:txBody>
      </p:sp>
      <p:sp>
        <p:nvSpPr>
          <p:cNvPr id="8" name="文本框 7">
            <a:extLst>
              <a:ext uri="{FF2B5EF4-FFF2-40B4-BE49-F238E27FC236}">
                <a16:creationId xmlns:a16="http://schemas.microsoft.com/office/drawing/2014/main" id="{F4C7A1FB-A362-A83D-FEEB-B191CF0C1D45}"/>
              </a:ext>
            </a:extLst>
          </p:cNvPr>
          <p:cNvSpPr txBox="1"/>
          <p:nvPr/>
        </p:nvSpPr>
        <p:spPr>
          <a:xfrm>
            <a:off x="2030879" y="1352650"/>
            <a:ext cx="8401421" cy="2585323"/>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随着以新能源汽车为代表的汽车工业的发展，汽车传感器装置越来越多，电子系统越来越复杂，给驾驶者和乘客带来舒适化与智能化体验同时，也面临电子系统稳定性考验。传统的汽车电子系统故障诊断依赖于专业的诊断设备与复杂的汽车</a:t>
            </a:r>
            <a:r>
              <a:rPr lang="en-US" altLang="zh-CN" dirty="0"/>
              <a:t>ECU</a:t>
            </a:r>
            <a:r>
              <a:rPr lang="zh-CN" altLang="en-US" dirty="0"/>
              <a:t>通信协议，排查异常会比较麻烦。如果能借助对传感器数据进行采集与解析，利用多元时序异常检测算法进行异常检测，可以尽早发现潜在的异常，节省工程师资源与提升安全性。</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多元时序无监督异常检测近年来越来越多成为</a:t>
            </a:r>
          </a:p>
        </p:txBody>
      </p:sp>
    </p:spTree>
    <p:extLst>
      <p:ext uri="{BB962C8B-B14F-4D97-AF65-F5344CB8AC3E}">
        <p14:creationId xmlns:p14="http://schemas.microsoft.com/office/powerpoint/2010/main" val="699595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5897EE-7FFF-B253-6AE8-786DDAEE8A84}"/>
              </a:ext>
            </a:extLst>
          </p:cNvPr>
          <p:cNvPicPr>
            <a:picLocks noChangeAspect="1"/>
          </p:cNvPicPr>
          <p:nvPr/>
        </p:nvPicPr>
        <p:blipFill>
          <a:blip r:embed="rId2"/>
          <a:stretch>
            <a:fillRect/>
          </a:stretch>
        </p:blipFill>
        <p:spPr>
          <a:xfrm>
            <a:off x="534274" y="273715"/>
            <a:ext cx="909861" cy="844871"/>
          </a:xfrm>
          <a:prstGeom prst="rect">
            <a:avLst/>
          </a:prstGeom>
        </p:spPr>
      </p:pic>
      <p:sp>
        <p:nvSpPr>
          <p:cNvPr id="5" name="文本框 4">
            <a:extLst>
              <a:ext uri="{FF2B5EF4-FFF2-40B4-BE49-F238E27FC236}">
                <a16:creationId xmlns:a16="http://schemas.microsoft.com/office/drawing/2014/main" id="{D7EBC4C2-45B5-1D24-3C18-A8A2B266F189}"/>
              </a:ext>
            </a:extLst>
          </p:cNvPr>
          <p:cNvSpPr txBox="1"/>
          <p:nvPr/>
        </p:nvSpPr>
        <p:spPr>
          <a:xfrm>
            <a:off x="1472552" y="476270"/>
            <a:ext cx="2261965" cy="400110"/>
          </a:xfrm>
          <a:prstGeom prst="rect">
            <a:avLst/>
          </a:prstGeom>
          <a:noFill/>
        </p:spPr>
        <p:txBody>
          <a:bodyPr wrap="square" rtlCol="0">
            <a:spAutoFit/>
          </a:bodyPr>
          <a:lstStyle/>
          <a:p>
            <a:r>
              <a:rPr lang="en-US" altLang="zh-CN" sz="2000" b="1" dirty="0">
                <a:latin typeface="+mj-lt"/>
              </a:rPr>
              <a:t>1.1</a:t>
            </a:r>
            <a:r>
              <a:rPr lang="zh-CN" altLang="en-US" sz="2000" b="1" dirty="0">
                <a:latin typeface="+mj-lt"/>
              </a:rPr>
              <a:t> 研究背景</a:t>
            </a:r>
          </a:p>
        </p:txBody>
      </p:sp>
      <p:sp>
        <p:nvSpPr>
          <p:cNvPr id="8" name="文本框 7">
            <a:extLst>
              <a:ext uri="{FF2B5EF4-FFF2-40B4-BE49-F238E27FC236}">
                <a16:creationId xmlns:a16="http://schemas.microsoft.com/office/drawing/2014/main" id="{F4C7A1FB-A362-A83D-FEEB-B191CF0C1D45}"/>
              </a:ext>
            </a:extLst>
          </p:cNvPr>
          <p:cNvSpPr txBox="1"/>
          <p:nvPr/>
        </p:nvSpPr>
        <p:spPr>
          <a:xfrm>
            <a:off x="2030879" y="1352650"/>
            <a:ext cx="8401421" cy="2585323"/>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随着以新能源汽车为代表的汽车工业的发展，汽车传感器装置越来越多，电子系统越来越复杂，给驾驶者和乘客带来舒适化与智能化体验同时，也面临电子系统稳定性考验。传统的汽车电子系统故障诊断依赖于专业的诊断设备与复杂的汽车</a:t>
            </a:r>
            <a:r>
              <a:rPr lang="en-US" altLang="zh-CN" dirty="0"/>
              <a:t>ECU</a:t>
            </a:r>
            <a:r>
              <a:rPr lang="zh-CN" altLang="en-US" dirty="0"/>
              <a:t>通信协议，排查异常会比较麻烦。如果能借助对传感器数据进行采集与解析，利用多元时序异常检测算法进行异常检测，可以尽早发现潜在的异常，节省工程师资源与提升安全性。</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多元时序无监督异常检测近年来越来越多成为</a:t>
            </a:r>
          </a:p>
        </p:txBody>
      </p:sp>
    </p:spTree>
    <p:extLst>
      <p:ext uri="{BB962C8B-B14F-4D97-AF65-F5344CB8AC3E}">
        <p14:creationId xmlns:p14="http://schemas.microsoft.com/office/powerpoint/2010/main" val="285303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D1246E3D-0BA4-C40E-EF55-536C322DF3AE}"/>
              </a:ext>
            </a:extLst>
          </p:cNvPr>
          <p:cNvSpPr/>
          <p:nvPr/>
        </p:nvSpPr>
        <p:spPr>
          <a:xfrm>
            <a:off x="1731818" y="46183"/>
            <a:ext cx="8728364" cy="420808"/>
          </a:xfrm>
          <a:prstGeom prst="roundRect">
            <a:avLst/>
          </a:prstGeom>
          <a:solidFill>
            <a:schemeClr val="accent6">
              <a:lumMod val="60000"/>
              <a:lumOff val="40000"/>
            </a:schemeClr>
          </a:solidFill>
          <a:ln>
            <a:solidFill>
              <a:schemeClr val="accent6">
                <a:lumMod val="20000"/>
                <a:lumOff val="80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 name="矩形: 圆角 3">
            <a:extLst>
              <a:ext uri="{FF2B5EF4-FFF2-40B4-BE49-F238E27FC236}">
                <a16:creationId xmlns:a16="http://schemas.microsoft.com/office/drawing/2014/main" id="{B4444D36-EE38-E8DD-9F2C-7E00619D736E}"/>
              </a:ext>
            </a:extLst>
          </p:cNvPr>
          <p:cNvSpPr/>
          <p:nvPr/>
        </p:nvSpPr>
        <p:spPr>
          <a:xfrm>
            <a:off x="1713344" y="590937"/>
            <a:ext cx="8746838" cy="5213516"/>
          </a:xfrm>
          <a:custGeom>
            <a:avLst/>
            <a:gdLst>
              <a:gd name="connsiteX0" fmla="*/ 0 w 8728364"/>
              <a:gd name="connsiteY0" fmla="*/ 865157 h 5190838"/>
              <a:gd name="connsiteX1" fmla="*/ 865157 w 8728364"/>
              <a:gd name="connsiteY1" fmla="*/ 0 h 5190838"/>
              <a:gd name="connsiteX2" fmla="*/ 7863207 w 8728364"/>
              <a:gd name="connsiteY2" fmla="*/ 0 h 5190838"/>
              <a:gd name="connsiteX3" fmla="*/ 8728364 w 8728364"/>
              <a:gd name="connsiteY3" fmla="*/ 865157 h 5190838"/>
              <a:gd name="connsiteX4" fmla="*/ 8728364 w 8728364"/>
              <a:gd name="connsiteY4" fmla="*/ 4325681 h 5190838"/>
              <a:gd name="connsiteX5" fmla="*/ 7863207 w 8728364"/>
              <a:gd name="connsiteY5" fmla="*/ 5190838 h 5190838"/>
              <a:gd name="connsiteX6" fmla="*/ 865157 w 8728364"/>
              <a:gd name="connsiteY6" fmla="*/ 5190838 h 5190838"/>
              <a:gd name="connsiteX7" fmla="*/ 0 w 8728364"/>
              <a:gd name="connsiteY7" fmla="*/ 4325681 h 5190838"/>
              <a:gd name="connsiteX8" fmla="*/ 0 w 8728364"/>
              <a:gd name="connsiteY8" fmla="*/ 865157 h 5190838"/>
              <a:gd name="connsiteX0" fmla="*/ 0 w 8737600"/>
              <a:gd name="connsiteY0" fmla="*/ 865157 h 5190838"/>
              <a:gd name="connsiteX1" fmla="*/ 865157 w 8737600"/>
              <a:gd name="connsiteY1" fmla="*/ 0 h 5190838"/>
              <a:gd name="connsiteX2" fmla="*/ 7863207 w 8737600"/>
              <a:gd name="connsiteY2" fmla="*/ 0 h 5190838"/>
              <a:gd name="connsiteX3" fmla="*/ 8737600 w 8737600"/>
              <a:gd name="connsiteY3" fmla="*/ 551120 h 5190838"/>
              <a:gd name="connsiteX4" fmla="*/ 8728364 w 8737600"/>
              <a:gd name="connsiteY4" fmla="*/ 4325681 h 5190838"/>
              <a:gd name="connsiteX5" fmla="*/ 7863207 w 8737600"/>
              <a:gd name="connsiteY5" fmla="*/ 5190838 h 5190838"/>
              <a:gd name="connsiteX6" fmla="*/ 865157 w 8737600"/>
              <a:gd name="connsiteY6" fmla="*/ 5190838 h 5190838"/>
              <a:gd name="connsiteX7" fmla="*/ 0 w 8737600"/>
              <a:gd name="connsiteY7" fmla="*/ 4325681 h 5190838"/>
              <a:gd name="connsiteX8" fmla="*/ 0 w 8737600"/>
              <a:gd name="connsiteY8" fmla="*/ 865157 h 5190838"/>
              <a:gd name="connsiteX0" fmla="*/ 0 w 8737600"/>
              <a:gd name="connsiteY0" fmla="*/ 865157 h 5190838"/>
              <a:gd name="connsiteX1" fmla="*/ 865157 w 8737600"/>
              <a:gd name="connsiteY1" fmla="*/ 0 h 5190838"/>
              <a:gd name="connsiteX2" fmla="*/ 8094116 w 8737600"/>
              <a:gd name="connsiteY2" fmla="*/ 0 h 5190838"/>
              <a:gd name="connsiteX3" fmla="*/ 8737600 w 8737600"/>
              <a:gd name="connsiteY3" fmla="*/ 551120 h 5190838"/>
              <a:gd name="connsiteX4" fmla="*/ 8728364 w 8737600"/>
              <a:gd name="connsiteY4" fmla="*/ 4325681 h 5190838"/>
              <a:gd name="connsiteX5" fmla="*/ 7863207 w 8737600"/>
              <a:gd name="connsiteY5" fmla="*/ 5190838 h 5190838"/>
              <a:gd name="connsiteX6" fmla="*/ 865157 w 8737600"/>
              <a:gd name="connsiteY6" fmla="*/ 5190838 h 5190838"/>
              <a:gd name="connsiteX7" fmla="*/ 0 w 8737600"/>
              <a:gd name="connsiteY7" fmla="*/ 4325681 h 5190838"/>
              <a:gd name="connsiteX8" fmla="*/ 0 w 8737600"/>
              <a:gd name="connsiteY8" fmla="*/ 865157 h 5190838"/>
              <a:gd name="connsiteX0" fmla="*/ 0 w 8737601"/>
              <a:gd name="connsiteY0" fmla="*/ 865157 h 5190838"/>
              <a:gd name="connsiteX1" fmla="*/ 865157 w 8737601"/>
              <a:gd name="connsiteY1" fmla="*/ 0 h 5190838"/>
              <a:gd name="connsiteX2" fmla="*/ 8094116 w 8737601"/>
              <a:gd name="connsiteY2" fmla="*/ 0 h 5190838"/>
              <a:gd name="connsiteX3" fmla="*/ 8737600 w 8737601"/>
              <a:gd name="connsiteY3" fmla="*/ 551120 h 5190838"/>
              <a:gd name="connsiteX4" fmla="*/ 8737601 w 8737601"/>
              <a:gd name="connsiteY4" fmla="*/ 4704372 h 5190838"/>
              <a:gd name="connsiteX5" fmla="*/ 7863207 w 8737601"/>
              <a:gd name="connsiteY5" fmla="*/ 5190838 h 5190838"/>
              <a:gd name="connsiteX6" fmla="*/ 865157 w 8737601"/>
              <a:gd name="connsiteY6" fmla="*/ 5190838 h 5190838"/>
              <a:gd name="connsiteX7" fmla="*/ 0 w 8737601"/>
              <a:gd name="connsiteY7" fmla="*/ 4325681 h 5190838"/>
              <a:gd name="connsiteX8" fmla="*/ 0 w 8737601"/>
              <a:gd name="connsiteY8" fmla="*/ 865157 h 5190838"/>
              <a:gd name="connsiteX0" fmla="*/ 0 w 8737601"/>
              <a:gd name="connsiteY0" fmla="*/ 865157 h 5209310"/>
              <a:gd name="connsiteX1" fmla="*/ 865157 w 8737601"/>
              <a:gd name="connsiteY1" fmla="*/ 0 h 5209310"/>
              <a:gd name="connsiteX2" fmla="*/ 8094116 w 8737601"/>
              <a:gd name="connsiteY2" fmla="*/ 0 h 5209310"/>
              <a:gd name="connsiteX3" fmla="*/ 8737600 w 8737601"/>
              <a:gd name="connsiteY3" fmla="*/ 551120 h 5209310"/>
              <a:gd name="connsiteX4" fmla="*/ 8737601 w 8737601"/>
              <a:gd name="connsiteY4" fmla="*/ 4704372 h 5209310"/>
              <a:gd name="connsiteX5" fmla="*/ 8241898 w 8737601"/>
              <a:gd name="connsiteY5" fmla="*/ 5209310 h 5209310"/>
              <a:gd name="connsiteX6" fmla="*/ 865157 w 8737601"/>
              <a:gd name="connsiteY6" fmla="*/ 5190838 h 5209310"/>
              <a:gd name="connsiteX7" fmla="*/ 0 w 8737601"/>
              <a:gd name="connsiteY7" fmla="*/ 4325681 h 5209310"/>
              <a:gd name="connsiteX8" fmla="*/ 0 w 8737601"/>
              <a:gd name="connsiteY8" fmla="*/ 865157 h 5209310"/>
              <a:gd name="connsiteX0" fmla="*/ 0 w 8737601"/>
              <a:gd name="connsiteY0" fmla="*/ 865157 h 5209310"/>
              <a:gd name="connsiteX1" fmla="*/ 865157 w 8737601"/>
              <a:gd name="connsiteY1" fmla="*/ 0 h 5209310"/>
              <a:gd name="connsiteX2" fmla="*/ 8094116 w 8737601"/>
              <a:gd name="connsiteY2" fmla="*/ 0 h 5209310"/>
              <a:gd name="connsiteX3" fmla="*/ 8737600 w 8737601"/>
              <a:gd name="connsiteY3" fmla="*/ 551120 h 5209310"/>
              <a:gd name="connsiteX4" fmla="*/ 8737601 w 8737601"/>
              <a:gd name="connsiteY4" fmla="*/ 4704372 h 5209310"/>
              <a:gd name="connsiteX5" fmla="*/ 8241898 w 8737601"/>
              <a:gd name="connsiteY5" fmla="*/ 5209310 h 5209310"/>
              <a:gd name="connsiteX6" fmla="*/ 865157 w 8737601"/>
              <a:gd name="connsiteY6" fmla="*/ 5190838 h 5209310"/>
              <a:gd name="connsiteX7" fmla="*/ 9237 w 8737601"/>
              <a:gd name="connsiteY7" fmla="*/ 4750553 h 5209310"/>
              <a:gd name="connsiteX8" fmla="*/ 0 w 8737601"/>
              <a:gd name="connsiteY8" fmla="*/ 865157 h 5209310"/>
              <a:gd name="connsiteX0" fmla="*/ 0 w 8737601"/>
              <a:gd name="connsiteY0" fmla="*/ 865157 h 5209310"/>
              <a:gd name="connsiteX1" fmla="*/ 865157 w 8737601"/>
              <a:gd name="connsiteY1" fmla="*/ 0 h 5209310"/>
              <a:gd name="connsiteX2" fmla="*/ 8094116 w 8737601"/>
              <a:gd name="connsiteY2" fmla="*/ 0 h 5209310"/>
              <a:gd name="connsiteX3" fmla="*/ 8737600 w 8737601"/>
              <a:gd name="connsiteY3" fmla="*/ 551120 h 5209310"/>
              <a:gd name="connsiteX4" fmla="*/ 8737601 w 8737601"/>
              <a:gd name="connsiteY4" fmla="*/ 4704372 h 5209310"/>
              <a:gd name="connsiteX5" fmla="*/ 8241898 w 8737601"/>
              <a:gd name="connsiteY5" fmla="*/ 5209310 h 5209310"/>
              <a:gd name="connsiteX6" fmla="*/ 504938 w 8737601"/>
              <a:gd name="connsiteY6" fmla="*/ 5190838 h 5209310"/>
              <a:gd name="connsiteX7" fmla="*/ 9237 w 8737601"/>
              <a:gd name="connsiteY7" fmla="*/ 4750553 h 5209310"/>
              <a:gd name="connsiteX8" fmla="*/ 0 w 8737601"/>
              <a:gd name="connsiteY8" fmla="*/ 865157 h 5209310"/>
              <a:gd name="connsiteX0" fmla="*/ 0 w 8737601"/>
              <a:gd name="connsiteY0" fmla="*/ 432301 h 5210563"/>
              <a:gd name="connsiteX1" fmla="*/ 865157 w 8737601"/>
              <a:gd name="connsiteY1" fmla="*/ 1253 h 5210563"/>
              <a:gd name="connsiteX2" fmla="*/ 8094116 w 8737601"/>
              <a:gd name="connsiteY2" fmla="*/ 1253 h 5210563"/>
              <a:gd name="connsiteX3" fmla="*/ 8737600 w 8737601"/>
              <a:gd name="connsiteY3" fmla="*/ 552373 h 5210563"/>
              <a:gd name="connsiteX4" fmla="*/ 8737601 w 8737601"/>
              <a:gd name="connsiteY4" fmla="*/ 4705625 h 5210563"/>
              <a:gd name="connsiteX5" fmla="*/ 8241898 w 8737601"/>
              <a:gd name="connsiteY5" fmla="*/ 5210563 h 5210563"/>
              <a:gd name="connsiteX6" fmla="*/ 504938 w 8737601"/>
              <a:gd name="connsiteY6" fmla="*/ 5192091 h 5210563"/>
              <a:gd name="connsiteX7" fmla="*/ 9237 w 8737601"/>
              <a:gd name="connsiteY7" fmla="*/ 4751806 h 5210563"/>
              <a:gd name="connsiteX8" fmla="*/ 0 w 8737601"/>
              <a:gd name="connsiteY8" fmla="*/ 432301 h 5210563"/>
              <a:gd name="connsiteX0" fmla="*/ 0 w 8737601"/>
              <a:gd name="connsiteY0" fmla="*/ 431048 h 5209310"/>
              <a:gd name="connsiteX1" fmla="*/ 763557 w 8737601"/>
              <a:gd name="connsiteY1" fmla="*/ 18473 h 5209310"/>
              <a:gd name="connsiteX2" fmla="*/ 8094116 w 8737601"/>
              <a:gd name="connsiteY2" fmla="*/ 0 h 5209310"/>
              <a:gd name="connsiteX3" fmla="*/ 8737600 w 8737601"/>
              <a:gd name="connsiteY3" fmla="*/ 551120 h 5209310"/>
              <a:gd name="connsiteX4" fmla="*/ 8737601 w 8737601"/>
              <a:gd name="connsiteY4" fmla="*/ 4704372 h 5209310"/>
              <a:gd name="connsiteX5" fmla="*/ 8241898 w 8737601"/>
              <a:gd name="connsiteY5" fmla="*/ 5209310 h 5209310"/>
              <a:gd name="connsiteX6" fmla="*/ 504938 w 8737601"/>
              <a:gd name="connsiteY6" fmla="*/ 5190838 h 5209310"/>
              <a:gd name="connsiteX7" fmla="*/ 9237 w 8737601"/>
              <a:gd name="connsiteY7" fmla="*/ 4750553 h 5209310"/>
              <a:gd name="connsiteX8" fmla="*/ 0 w 8737601"/>
              <a:gd name="connsiteY8" fmla="*/ 431048 h 5209310"/>
              <a:gd name="connsiteX0" fmla="*/ 0 w 8737601"/>
              <a:gd name="connsiteY0" fmla="*/ 569593 h 5209310"/>
              <a:gd name="connsiteX1" fmla="*/ 763557 w 8737601"/>
              <a:gd name="connsiteY1" fmla="*/ 18473 h 5209310"/>
              <a:gd name="connsiteX2" fmla="*/ 8094116 w 8737601"/>
              <a:gd name="connsiteY2" fmla="*/ 0 h 5209310"/>
              <a:gd name="connsiteX3" fmla="*/ 8737600 w 8737601"/>
              <a:gd name="connsiteY3" fmla="*/ 551120 h 5209310"/>
              <a:gd name="connsiteX4" fmla="*/ 8737601 w 8737601"/>
              <a:gd name="connsiteY4" fmla="*/ 4704372 h 5209310"/>
              <a:gd name="connsiteX5" fmla="*/ 8241898 w 8737601"/>
              <a:gd name="connsiteY5" fmla="*/ 5209310 h 5209310"/>
              <a:gd name="connsiteX6" fmla="*/ 504938 w 8737601"/>
              <a:gd name="connsiteY6" fmla="*/ 5190838 h 5209310"/>
              <a:gd name="connsiteX7" fmla="*/ 9237 w 8737601"/>
              <a:gd name="connsiteY7" fmla="*/ 4750553 h 5209310"/>
              <a:gd name="connsiteX8" fmla="*/ 0 w 8737601"/>
              <a:gd name="connsiteY8" fmla="*/ 569593 h 5209310"/>
              <a:gd name="connsiteX0" fmla="*/ 0 w 8737601"/>
              <a:gd name="connsiteY0" fmla="*/ 569593 h 5209310"/>
              <a:gd name="connsiteX1" fmla="*/ 680430 w 8737601"/>
              <a:gd name="connsiteY1" fmla="*/ 18473 h 5209310"/>
              <a:gd name="connsiteX2" fmla="*/ 8094116 w 8737601"/>
              <a:gd name="connsiteY2" fmla="*/ 0 h 5209310"/>
              <a:gd name="connsiteX3" fmla="*/ 8737600 w 8737601"/>
              <a:gd name="connsiteY3" fmla="*/ 551120 h 5209310"/>
              <a:gd name="connsiteX4" fmla="*/ 8737601 w 8737601"/>
              <a:gd name="connsiteY4" fmla="*/ 4704372 h 5209310"/>
              <a:gd name="connsiteX5" fmla="*/ 8241898 w 8737601"/>
              <a:gd name="connsiteY5" fmla="*/ 5209310 h 5209310"/>
              <a:gd name="connsiteX6" fmla="*/ 504938 w 8737601"/>
              <a:gd name="connsiteY6" fmla="*/ 5190838 h 5209310"/>
              <a:gd name="connsiteX7" fmla="*/ 9237 w 8737601"/>
              <a:gd name="connsiteY7" fmla="*/ 4750553 h 5209310"/>
              <a:gd name="connsiteX8" fmla="*/ 0 w 8737601"/>
              <a:gd name="connsiteY8" fmla="*/ 569593 h 5209310"/>
              <a:gd name="connsiteX0" fmla="*/ 0 w 8746838"/>
              <a:gd name="connsiteY0" fmla="*/ 467993 h 5209310"/>
              <a:gd name="connsiteX1" fmla="*/ 689667 w 8746838"/>
              <a:gd name="connsiteY1" fmla="*/ 18473 h 5209310"/>
              <a:gd name="connsiteX2" fmla="*/ 8103353 w 8746838"/>
              <a:gd name="connsiteY2" fmla="*/ 0 h 5209310"/>
              <a:gd name="connsiteX3" fmla="*/ 8746837 w 8746838"/>
              <a:gd name="connsiteY3" fmla="*/ 551120 h 5209310"/>
              <a:gd name="connsiteX4" fmla="*/ 8746838 w 8746838"/>
              <a:gd name="connsiteY4" fmla="*/ 4704372 h 5209310"/>
              <a:gd name="connsiteX5" fmla="*/ 8251135 w 8746838"/>
              <a:gd name="connsiteY5" fmla="*/ 5209310 h 5209310"/>
              <a:gd name="connsiteX6" fmla="*/ 514175 w 8746838"/>
              <a:gd name="connsiteY6" fmla="*/ 5190838 h 5209310"/>
              <a:gd name="connsiteX7" fmla="*/ 18474 w 8746838"/>
              <a:gd name="connsiteY7" fmla="*/ 4750553 h 5209310"/>
              <a:gd name="connsiteX8" fmla="*/ 0 w 8746838"/>
              <a:gd name="connsiteY8" fmla="*/ 467993 h 5209310"/>
              <a:gd name="connsiteX0" fmla="*/ 0 w 8746838"/>
              <a:gd name="connsiteY0" fmla="*/ 467993 h 5209310"/>
              <a:gd name="connsiteX1" fmla="*/ 578831 w 8746838"/>
              <a:gd name="connsiteY1" fmla="*/ 9237 h 5209310"/>
              <a:gd name="connsiteX2" fmla="*/ 8103353 w 8746838"/>
              <a:gd name="connsiteY2" fmla="*/ 0 h 5209310"/>
              <a:gd name="connsiteX3" fmla="*/ 8746837 w 8746838"/>
              <a:gd name="connsiteY3" fmla="*/ 551120 h 5209310"/>
              <a:gd name="connsiteX4" fmla="*/ 8746838 w 8746838"/>
              <a:gd name="connsiteY4" fmla="*/ 4704372 h 5209310"/>
              <a:gd name="connsiteX5" fmla="*/ 8251135 w 8746838"/>
              <a:gd name="connsiteY5" fmla="*/ 5209310 h 5209310"/>
              <a:gd name="connsiteX6" fmla="*/ 514175 w 8746838"/>
              <a:gd name="connsiteY6" fmla="*/ 5190838 h 5209310"/>
              <a:gd name="connsiteX7" fmla="*/ 18474 w 8746838"/>
              <a:gd name="connsiteY7" fmla="*/ 4750553 h 5209310"/>
              <a:gd name="connsiteX8" fmla="*/ 0 w 8746838"/>
              <a:gd name="connsiteY8" fmla="*/ 467993 h 5209310"/>
              <a:gd name="connsiteX0" fmla="*/ 0 w 8746838"/>
              <a:gd name="connsiteY0" fmla="*/ 472199 h 5213516"/>
              <a:gd name="connsiteX1" fmla="*/ 578831 w 8746838"/>
              <a:gd name="connsiteY1" fmla="*/ 13443 h 5213516"/>
              <a:gd name="connsiteX2" fmla="*/ 8103353 w 8746838"/>
              <a:gd name="connsiteY2" fmla="*/ 4206 h 5213516"/>
              <a:gd name="connsiteX3" fmla="*/ 8737601 w 8746838"/>
              <a:gd name="connsiteY3" fmla="*/ 407544 h 5213516"/>
              <a:gd name="connsiteX4" fmla="*/ 8746838 w 8746838"/>
              <a:gd name="connsiteY4" fmla="*/ 4708578 h 5213516"/>
              <a:gd name="connsiteX5" fmla="*/ 8251135 w 8746838"/>
              <a:gd name="connsiteY5" fmla="*/ 5213516 h 5213516"/>
              <a:gd name="connsiteX6" fmla="*/ 514175 w 8746838"/>
              <a:gd name="connsiteY6" fmla="*/ 5195044 h 5213516"/>
              <a:gd name="connsiteX7" fmla="*/ 18474 w 8746838"/>
              <a:gd name="connsiteY7" fmla="*/ 4754759 h 5213516"/>
              <a:gd name="connsiteX8" fmla="*/ 0 w 8746838"/>
              <a:gd name="connsiteY8" fmla="*/ 472199 h 5213516"/>
              <a:gd name="connsiteX0" fmla="*/ 0 w 8746838"/>
              <a:gd name="connsiteY0" fmla="*/ 472199 h 5213516"/>
              <a:gd name="connsiteX1" fmla="*/ 578831 w 8746838"/>
              <a:gd name="connsiteY1" fmla="*/ 13443 h 5213516"/>
              <a:gd name="connsiteX2" fmla="*/ 8278844 w 8746838"/>
              <a:gd name="connsiteY2" fmla="*/ 4206 h 5213516"/>
              <a:gd name="connsiteX3" fmla="*/ 8737601 w 8746838"/>
              <a:gd name="connsiteY3" fmla="*/ 407544 h 5213516"/>
              <a:gd name="connsiteX4" fmla="*/ 8746838 w 8746838"/>
              <a:gd name="connsiteY4" fmla="*/ 4708578 h 5213516"/>
              <a:gd name="connsiteX5" fmla="*/ 8251135 w 8746838"/>
              <a:gd name="connsiteY5" fmla="*/ 5213516 h 5213516"/>
              <a:gd name="connsiteX6" fmla="*/ 514175 w 8746838"/>
              <a:gd name="connsiteY6" fmla="*/ 5195044 h 5213516"/>
              <a:gd name="connsiteX7" fmla="*/ 18474 w 8746838"/>
              <a:gd name="connsiteY7" fmla="*/ 4754759 h 5213516"/>
              <a:gd name="connsiteX8" fmla="*/ 0 w 8746838"/>
              <a:gd name="connsiteY8" fmla="*/ 472199 h 5213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6838" h="5213516">
                <a:moveTo>
                  <a:pt x="0" y="472199"/>
                </a:moveTo>
                <a:cubicBezTo>
                  <a:pt x="0" y="-5614"/>
                  <a:pt x="101018" y="13443"/>
                  <a:pt x="578831" y="13443"/>
                </a:cubicBezTo>
                <a:lnTo>
                  <a:pt x="8278844" y="4206"/>
                </a:lnTo>
                <a:cubicBezTo>
                  <a:pt x="8756657" y="4206"/>
                  <a:pt x="8737601" y="-70269"/>
                  <a:pt x="8737601" y="407544"/>
                </a:cubicBezTo>
                <a:cubicBezTo>
                  <a:pt x="8737601" y="1561052"/>
                  <a:pt x="8746838" y="3555070"/>
                  <a:pt x="8746838" y="4708578"/>
                </a:cubicBezTo>
                <a:cubicBezTo>
                  <a:pt x="8746838" y="5186391"/>
                  <a:pt x="8728948" y="5213516"/>
                  <a:pt x="8251135" y="5213516"/>
                </a:cubicBezTo>
                <a:lnTo>
                  <a:pt x="514175" y="5195044"/>
                </a:lnTo>
                <a:cubicBezTo>
                  <a:pt x="36362" y="5195044"/>
                  <a:pt x="18474" y="5232572"/>
                  <a:pt x="18474" y="4754759"/>
                </a:cubicBezTo>
                <a:lnTo>
                  <a:pt x="0" y="472199"/>
                </a:lnTo>
                <a:close/>
              </a:path>
            </a:pathLst>
          </a:custGeom>
          <a:solidFill>
            <a:schemeClr val="accent2">
              <a:lumMod val="20000"/>
              <a:lumOff val="80000"/>
            </a:schemeClr>
          </a:solidFill>
          <a:ln>
            <a:solidFill>
              <a:schemeClr val="accent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800"/>
          </a:p>
        </p:txBody>
      </p:sp>
      <p:sp>
        <p:nvSpPr>
          <p:cNvPr id="5" name="矩形: 圆角 4">
            <a:extLst>
              <a:ext uri="{FF2B5EF4-FFF2-40B4-BE49-F238E27FC236}">
                <a16:creationId xmlns:a16="http://schemas.microsoft.com/office/drawing/2014/main" id="{F1590DEE-503C-6E7B-99B2-6221BE3FB38A}"/>
              </a:ext>
            </a:extLst>
          </p:cNvPr>
          <p:cNvSpPr/>
          <p:nvPr/>
        </p:nvSpPr>
        <p:spPr>
          <a:xfrm>
            <a:off x="2341418" y="849145"/>
            <a:ext cx="7490690" cy="295564"/>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IoT</a:t>
            </a:r>
            <a:r>
              <a:rPr lang="zh-CN" altLang="en-US" sz="1000" b="1" dirty="0">
                <a:solidFill>
                  <a:schemeClr val="tx1"/>
                </a:solidFill>
              </a:rPr>
              <a:t>网关</a:t>
            </a:r>
          </a:p>
        </p:txBody>
      </p:sp>
      <p:sp>
        <p:nvSpPr>
          <p:cNvPr id="7" name="矩形: 圆角 6">
            <a:extLst>
              <a:ext uri="{FF2B5EF4-FFF2-40B4-BE49-F238E27FC236}">
                <a16:creationId xmlns:a16="http://schemas.microsoft.com/office/drawing/2014/main" id="{FFC025FD-5FC0-4DEE-42CE-31CB0117906E}"/>
              </a:ext>
            </a:extLst>
          </p:cNvPr>
          <p:cNvSpPr/>
          <p:nvPr/>
        </p:nvSpPr>
        <p:spPr>
          <a:xfrm>
            <a:off x="2341418" y="1306345"/>
            <a:ext cx="7490690" cy="295564"/>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rPr>
              <a:t>负载均衡器</a:t>
            </a:r>
          </a:p>
        </p:txBody>
      </p:sp>
      <p:sp>
        <p:nvSpPr>
          <p:cNvPr id="8" name="矩形: 圆角 7">
            <a:extLst>
              <a:ext uri="{FF2B5EF4-FFF2-40B4-BE49-F238E27FC236}">
                <a16:creationId xmlns:a16="http://schemas.microsoft.com/office/drawing/2014/main" id="{2418D038-A566-FF7E-1F5F-85BE282D4ACC}"/>
              </a:ext>
            </a:extLst>
          </p:cNvPr>
          <p:cNvSpPr/>
          <p:nvPr/>
        </p:nvSpPr>
        <p:spPr>
          <a:xfrm>
            <a:off x="2341418" y="1786638"/>
            <a:ext cx="3611419" cy="295564"/>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Mqtt broker</a:t>
            </a:r>
            <a:r>
              <a:rPr lang="zh-CN" altLang="en-US" sz="1000" b="1" dirty="0">
                <a:solidFill>
                  <a:schemeClr val="tx1"/>
                </a:solidFill>
              </a:rPr>
              <a:t>集群</a:t>
            </a:r>
          </a:p>
        </p:txBody>
      </p:sp>
      <p:sp>
        <p:nvSpPr>
          <p:cNvPr id="9" name="矩形: 圆角 8">
            <a:extLst>
              <a:ext uri="{FF2B5EF4-FFF2-40B4-BE49-F238E27FC236}">
                <a16:creationId xmlns:a16="http://schemas.microsoft.com/office/drawing/2014/main" id="{3391FE38-6811-10C7-FD8E-72842239C2F4}"/>
              </a:ext>
            </a:extLst>
          </p:cNvPr>
          <p:cNvSpPr/>
          <p:nvPr/>
        </p:nvSpPr>
        <p:spPr>
          <a:xfrm>
            <a:off x="6220689" y="1795870"/>
            <a:ext cx="3611419" cy="735024"/>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800" dirty="0"/>
          </a:p>
        </p:txBody>
      </p:sp>
      <p:sp>
        <p:nvSpPr>
          <p:cNvPr id="11" name="矩形: 圆角 10">
            <a:extLst>
              <a:ext uri="{FF2B5EF4-FFF2-40B4-BE49-F238E27FC236}">
                <a16:creationId xmlns:a16="http://schemas.microsoft.com/office/drawing/2014/main" id="{222C3D1D-2ACC-5EDC-7D66-1ADCD300338B}"/>
              </a:ext>
            </a:extLst>
          </p:cNvPr>
          <p:cNvSpPr/>
          <p:nvPr/>
        </p:nvSpPr>
        <p:spPr>
          <a:xfrm>
            <a:off x="2341417" y="2618788"/>
            <a:ext cx="3611419" cy="295564"/>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Kafka producer</a:t>
            </a:r>
            <a:endParaRPr lang="zh-CN" altLang="en-US" sz="1000" b="1" dirty="0">
              <a:solidFill>
                <a:schemeClr val="tx1"/>
              </a:solidFill>
            </a:endParaRPr>
          </a:p>
        </p:txBody>
      </p:sp>
      <p:sp>
        <p:nvSpPr>
          <p:cNvPr id="34" name="文本框 33">
            <a:extLst>
              <a:ext uri="{FF2B5EF4-FFF2-40B4-BE49-F238E27FC236}">
                <a16:creationId xmlns:a16="http://schemas.microsoft.com/office/drawing/2014/main" id="{0A70BF61-C7D7-4BCC-92AF-14AD1FE3709F}"/>
              </a:ext>
            </a:extLst>
          </p:cNvPr>
          <p:cNvSpPr txBox="1"/>
          <p:nvPr/>
        </p:nvSpPr>
        <p:spPr>
          <a:xfrm>
            <a:off x="6350542" y="1852866"/>
            <a:ext cx="1282302" cy="246221"/>
          </a:xfrm>
          <a:prstGeom prst="rect">
            <a:avLst/>
          </a:prstGeom>
          <a:noFill/>
        </p:spPr>
        <p:txBody>
          <a:bodyPr wrap="square" rtlCol="0">
            <a:spAutoFit/>
          </a:bodyPr>
          <a:lstStyle/>
          <a:p>
            <a:r>
              <a:rPr lang="en-US" altLang="zh-CN" sz="1000" b="1" dirty="0"/>
              <a:t>Web</a:t>
            </a:r>
            <a:r>
              <a:rPr lang="zh-CN" altLang="en-US" sz="1000" b="1" dirty="0"/>
              <a:t>服务器集群</a:t>
            </a:r>
          </a:p>
        </p:txBody>
      </p:sp>
      <p:grpSp>
        <p:nvGrpSpPr>
          <p:cNvPr id="52" name="组合 51">
            <a:extLst>
              <a:ext uri="{FF2B5EF4-FFF2-40B4-BE49-F238E27FC236}">
                <a16:creationId xmlns:a16="http://schemas.microsoft.com/office/drawing/2014/main" id="{944C2299-C474-00AC-8A34-0346253FF321}"/>
              </a:ext>
            </a:extLst>
          </p:cNvPr>
          <p:cNvGrpSpPr/>
          <p:nvPr/>
        </p:nvGrpSpPr>
        <p:grpSpPr>
          <a:xfrm>
            <a:off x="2341418" y="3112232"/>
            <a:ext cx="7490690" cy="2433781"/>
            <a:chOff x="2276764" y="3191163"/>
            <a:chExt cx="7490690" cy="2433781"/>
          </a:xfrm>
        </p:grpSpPr>
        <p:sp>
          <p:nvSpPr>
            <p:cNvPr id="10" name="矩形: 圆角 9">
              <a:extLst>
                <a:ext uri="{FF2B5EF4-FFF2-40B4-BE49-F238E27FC236}">
                  <a16:creationId xmlns:a16="http://schemas.microsoft.com/office/drawing/2014/main" id="{A48A9A94-2FEF-6E0C-627A-41681A958078}"/>
                </a:ext>
              </a:extLst>
            </p:cNvPr>
            <p:cNvSpPr/>
            <p:nvPr/>
          </p:nvSpPr>
          <p:spPr>
            <a:xfrm>
              <a:off x="2276764" y="3191163"/>
              <a:ext cx="7490690" cy="974438"/>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800" dirty="0"/>
            </a:p>
          </p:txBody>
        </p:sp>
        <p:grpSp>
          <p:nvGrpSpPr>
            <p:cNvPr id="22" name="组合 21">
              <a:extLst>
                <a:ext uri="{FF2B5EF4-FFF2-40B4-BE49-F238E27FC236}">
                  <a16:creationId xmlns:a16="http://schemas.microsoft.com/office/drawing/2014/main" id="{85875918-89F4-BFE8-0E16-86394A5EDDB6}"/>
                </a:ext>
              </a:extLst>
            </p:cNvPr>
            <p:cNvGrpSpPr/>
            <p:nvPr/>
          </p:nvGrpSpPr>
          <p:grpSpPr>
            <a:xfrm>
              <a:off x="3835767" y="3327400"/>
              <a:ext cx="1933864" cy="701964"/>
              <a:chOff x="2752436" y="3343564"/>
              <a:chExt cx="1933864" cy="701964"/>
            </a:xfrm>
            <a:solidFill>
              <a:schemeClr val="accent2">
                <a:lumMod val="60000"/>
                <a:lumOff val="40000"/>
              </a:schemeClr>
            </a:solidFill>
          </p:grpSpPr>
          <p:sp>
            <p:nvSpPr>
              <p:cNvPr id="12" name="矩形: 圆角 11">
                <a:extLst>
                  <a:ext uri="{FF2B5EF4-FFF2-40B4-BE49-F238E27FC236}">
                    <a16:creationId xmlns:a16="http://schemas.microsoft.com/office/drawing/2014/main" id="{C5B74806-F189-396F-B1F1-839CAB4312F7}"/>
                  </a:ext>
                </a:extLst>
              </p:cNvPr>
              <p:cNvSpPr/>
              <p:nvPr/>
            </p:nvSpPr>
            <p:spPr>
              <a:xfrm>
                <a:off x="2752436" y="3343564"/>
                <a:ext cx="1933864" cy="701964"/>
              </a:xfrm>
              <a:prstGeom prst="roundRect">
                <a:avLst/>
              </a:prstGeom>
              <a:grp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grpSp>
            <p:nvGrpSpPr>
              <p:cNvPr id="21" name="组合 20">
                <a:extLst>
                  <a:ext uri="{FF2B5EF4-FFF2-40B4-BE49-F238E27FC236}">
                    <a16:creationId xmlns:a16="http://schemas.microsoft.com/office/drawing/2014/main" id="{C2A4229F-B53A-B19E-5B6D-09D35CA496C5}"/>
                  </a:ext>
                </a:extLst>
              </p:cNvPr>
              <p:cNvGrpSpPr/>
              <p:nvPr/>
            </p:nvGrpSpPr>
            <p:grpSpPr>
              <a:xfrm>
                <a:off x="2862263" y="3429000"/>
                <a:ext cx="1603303" cy="497896"/>
                <a:chOff x="2862263" y="3429000"/>
                <a:chExt cx="1603303" cy="497896"/>
              </a:xfrm>
              <a:grpFill/>
            </p:grpSpPr>
            <p:sp>
              <p:nvSpPr>
                <p:cNvPr id="13" name="矩形: 圆角 12">
                  <a:extLst>
                    <a:ext uri="{FF2B5EF4-FFF2-40B4-BE49-F238E27FC236}">
                      <a16:creationId xmlns:a16="http://schemas.microsoft.com/office/drawing/2014/main" id="{2FD3279B-A6E3-9045-3366-2EE0FDDBEB64}"/>
                    </a:ext>
                  </a:extLst>
                </p:cNvPr>
                <p:cNvSpPr/>
                <p:nvPr/>
              </p:nvSpPr>
              <p:spPr>
                <a:xfrm>
                  <a:off x="3403240" y="3463927"/>
                  <a:ext cx="462107" cy="18011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分区</a:t>
                  </a:r>
                  <a:r>
                    <a:rPr lang="en-US" altLang="zh-CN" sz="800" dirty="0">
                      <a:solidFill>
                        <a:schemeClr val="tx1"/>
                      </a:solidFill>
                    </a:rPr>
                    <a:t>1</a:t>
                  </a:r>
                  <a:endParaRPr lang="zh-CN" altLang="en-US" sz="800" dirty="0">
                    <a:solidFill>
                      <a:schemeClr val="tx1"/>
                    </a:solidFill>
                  </a:endParaRPr>
                </a:p>
              </p:txBody>
            </p:sp>
            <p:sp>
              <p:nvSpPr>
                <p:cNvPr id="15" name="矩形: 圆角 14">
                  <a:extLst>
                    <a:ext uri="{FF2B5EF4-FFF2-40B4-BE49-F238E27FC236}">
                      <a16:creationId xmlns:a16="http://schemas.microsoft.com/office/drawing/2014/main" id="{1D045A12-FD55-FEFB-503E-0FB96B1EC1D7}"/>
                    </a:ext>
                  </a:extLst>
                </p:cNvPr>
                <p:cNvSpPr/>
                <p:nvPr/>
              </p:nvSpPr>
              <p:spPr>
                <a:xfrm>
                  <a:off x="4003459" y="3462195"/>
                  <a:ext cx="462107" cy="18011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分区</a:t>
                  </a:r>
                  <a:r>
                    <a:rPr lang="en-US" altLang="zh-CN" sz="800" dirty="0">
                      <a:solidFill>
                        <a:schemeClr val="tx1"/>
                      </a:solidFill>
                    </a:rPr>
                    <a:t>2</a:t>
                  </a:r>
                  <a:endParaRPr lang="zh-CN" altLang="en-US" sz="800" dirty="0">
                    <a:solidFill>
                      <a:schemeClr val="tx1"/>
                    </a:solidFill>
                  </a:endParaRPr>
                </a:p>
              </p:txBody>
            </p:sp>
            <p:sp>
              <p:nvSpPr>
                <p:cNvPr id="16" name="矩形: 圆角 15">
                  <a:extLst>
                    <a:ext uri="{FF2B5EF4-FFF2-40B4-BE49-F238E27FC236}">
                      <a16:creationId xmlns:a16="http://schemas.microsoft.com/office/drawing/2014/main" id="{CA448C2C-ED74-9C4D-6C10-808F156F9173}"/>
                    </a:ext>
                  </a:extLst>
                </p:cNvPr>
                <p:cNvSpPr/>
                <p:nvPr/>
              </p:nvSpPr>
              <p:spPr>
                <a:xfrm>
                  <a:off x="3403240" y="3746786"/>
                  <a:ext cx="462107" cy="18011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分区</a:t>
                  </a:r>
                  <a:r>
                    <a:rPr lang="en-US" altLang="zh-CN" sz="800" dirty="0">
                      <a:solidFill>
                        <a:schemeClr val="tx1"/>
                      </a:solidFill>
                    </a:rPr>
                    <a:t>3</a:t>
                  </a:r>
                  <a:endParaRPr lang="zh-CN" altLang="en-US" sz="800" dirty="0">
                    <a:solidFill>
                      <a:schemeClr val="tx1"/>
                    </a:solidFill>
                  </a:endParaRPr>
                </a:p>
              </p:txBody>
            </p:sp>
            <p:sp>
              <p:nvSpPr>
                <p:cNvPr id="17" name="矩形: 圆角 16">
                  <a:extLst>
                    <a:ext uri="{FF2B5EF4-FFF2-40B4-BE49-F238E27FC236}">
                      <a16:creationId xmlns:a16="http://schemas.microsoft.com/office/drawing/2014/main" id="{7A9149E9-CA9A-3021-B19B-2122DC7E68CC}"/>
                    </a:ext>
                  </a:extLst>
                </p:cNvPr>
                <p:cNvSpPr/>
                <p:nvPr/>
              </p:nvSpPr>
              <p:spPr>
                <a:xfrm>
                  <a:off x="4003459" y="3746643"/>
                  <a:ext cx="462107" cy="18011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分区</a:t>
                  </a:r>
                  <a:r>
                    <a:rPr lang="en-US" altLang="zh-CN" sz="800" dirty="0">
                      <a:solidFill>
                        <a:schemeClr val="tx1"/>
                      </a:solidFill>
                    </a:rPr>
                    <a:t>n</a:t>
                  </a:r>
                  <a:endParaRPr lang="zh-CN" altLang="en-US" sz="800" dirty="0">
                    <a:solidFill>
                      <a:schemeClr val="tx1"/>
                    </a:solidFill>
                  </a:endParaRPr>
                </a:p>
              </p:txBody>
            </p:sp>
            <p:sp>
              <p:nvSpPr>
                <p:cNvPr id="19" name="文本框 18">
                  <a:extLst>
                    <a:ext uri="{FF2B5EF4-FFF2-40B4-BE49-F238E27FC236}">
                      <a16:creationId xmlns:a16="http://schemas.microsoft.com/office/drawing/2014/main" id="{4B541EC5-4A65-98E3-0149-A04AFF720869}"/>
                    </a:ext>
                  </a:extLst>
                </p:cNvPr>
                <p:cNvSpPr txBox="1"/>
                <p:nvPr/>
              </p:nvSpPr>
              <p:spPr>
                <a:xfrm>
                  <a:off x="2862263" y="3429000"/>
                  <a:ext cx="522359" cy="246221"/>
                </a:xfrm>
                <a:prstGeom prst="rect">
                  <a:avLst/>
                </a:prstGeom>
                <a:grpFill/>
                <a:ln>
                  <a:solidFill>
                    <a:schemeClr val="accent2">
                      <a:lumMod val="60000"/>
                      <a:lumOff val="40000"/>
                    </a:schemeClr>
                  </a:solidFill>
                </a:ln>
              </p:spPr>
              <p:txBody>
                <a:bodyPr wrap="square" rtlCol="0">
                  <a:spAutoFit/>
                </a:bodyPr>
                <a:lstStyle/>
                <a:p>
                  <a:r>
                    <a:rPr lang="zh-CN" altLang="en-US" sz="1000" b="1" dirty="0"/>
                    <a:t>主题</a:t>
                  </a:r>
                  <a:r>
                    <a:rPr lang="en-US" altLang="zh-CN" sz="1000" b="1" dirty="0"/>
                    <a:t>1</a:t>
                  </a:r>
                  <a:endParaRPr lang="zh-CN" altLang="en-US" sz="1000" b="1" dirty="0"/>
                </a:p>
              </p:txBody>
            </p:sp>
          </p:grpSp>
        </p:grpSp>
        <p:grpSp>
          <p:nvGrpSpPr>
            <p:cNvPr id="23" name="组合 22">
              <a:extLst>
                <a:ext uri="{FF2B5EF4-FFF2-40B4-BE49-F238E27FC236}">
                  <a16:creationId xmlns:a16="http://schemas.microsoft.com/office/drawing/2014/main" id="{A30E325A-E931-4439-B239-C4D14E4580DD}"/>
                </a:ext>
              </a:extLst>
            </p:cNvPr>
            <p:cNvGrpSpPr/>
            <p:nvPr/>
          </p:nvGrpSpPr>
          <p:grpSpPr>
            <a:xfrm>
              <a:off x="6977025" y="3327400"/>
              <a:ext cx="1933864" cy="701964"/>
              <a:chOff x="2752436" y="3343564"/>
              <a:chExt cx="1933864" cy="701964"/>
            </a:xfrm>
            <a:solidFill>
              <a:schemeClr val="accent5">
                <a:lumMod val="60000"/>
                <a:lumOff val="40000"/>
              </a:schemeClr>
            </a:solidFill>
          </p:grpSpPr>
          <p:sp>
            <p:nvSpPr>
              <p:cNvPr id="24" name="矩形: 圆角 23">
                <a:extLst>
                  <a:ext uri="{FF2B5EF4-FFF2-40B4-BE49-F238E27FC236}">
                    <a16:creationId xmlns:a16="http://schemas.microsoft.com/office/drawing/2014/main" id="{31AEE409-F016-AACD-F436-47FD63492D0C}"/>
                  </a:ext>
                </a:extLst>
              </p:cNvPr>
              <p:cNvSpPr/>
              <p:nvPr/>
            </p:nvSpPr>
            <p:spPr>
              <a:xfrm>
                <a:off x="2752436" y="3343564"/>
                <a:ext cx="1933864" cy="701964"/>
              </a:xfrm>
              <a:prstGeom prst="roundRect">
                <a:avLst/>
              </a:prstGeom>
              <a:grp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grpSp>
            <p:nvGrpSpPr>
              <p:cNvPr id="25" name="组合 24">
                <a:extLst>
                  <a:ext uri="{FF2B5EF4-FFF2-40B4-BE49-F238E27FC236}">
                    <a16:creationId xmlns:a16="http://schemas.microsoft.com/office/drawing/2014/main" id="{7D5CEE10-F0A7-B9B6-FF55-2ACF17BE10A1}"/>
                  </a:ext>
                </a:extLst>
              </p:cNvPr>
              <p:cNvGrpSpPr/>
              <p:nvPr/>
            </p:nvGrpSpPr>
            <p:grpSpPr>
              <a:xfrm>
                <a:off x="2862263" y="3429000"/>
                <a:ext cx="1603303" cy="497896"/>
                <a:chOff x="2862263" y="3429000"/>
                <a:chExt cx="1603303" cy="497896"/>
              </a:xfrm>
              <a:grpFill/>
            </p:grpSpPr>
            <p:sp>
              <p:nvSpPr>
                <p:cNvPr id="26" name="矩形: 圆角 25">
                  <a:extLst>
                    <a:ext uri="{FF2B5EF4-FFF2-40B4-BE49-F238E27FC236}">
                      <a16:creationId xmlns:a16="http://schemas.microsoft.com/office/drawing/2014/main" id="{15A1B238-E397-BE7D-E359-836E18EA1731}"/>
                    </a:ext>
                  </a:extLst>
                </p:cNvPr>
                <p:cNvSpPr/>
                <p:nvPr/>
              </p:nvSpPr>
              <p:spPr>
                <a:xfrm>
                  <a:off x="3403240" y="3463927"/>
                  <a:ext cx="462107" cy="18011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分区</a:t>
                  </a:r>
                  <a:r>
                    <a:rPr lang="en-US" altLang="zh-CN" sz="800" dirty="0">
                      <a:solidFill>
                        <a:schemeClr val="tx1"/>
                      </a:solidFill>
                    </a:rPr>
                    <a:t>1</a:t>
                  </a:r>
                  <a:endParaRPr lang="zh-CN" altLang="en-US" sz="800" dirty="0">
                    <a:solidFill>
                      <a:schemeClr val="tx1"/>
                    </a:solidFill>
                  </a:endParaRPr>
                </a:p>
              </p:txBody>
            </p:sp>
            <p:sp>
              <p:nvSpPr>
                <p:cNvPr id="27" name="矩形: 圆角 26">
                  <a:extLst>
                    <a:ext uri="{FF2B5EF4-FFF2-40B4-BE49-F238E27FC236}">
                      <a16:creationId xmlns:a16="http://schemas.microsoft.com/office/drawing/2014/main" id="{F4654964-30CB-872E-696B-95C398680AC5}"/>
                    </a:ext>
                  </a:extLst>
                </p:cNvPr>
                <p:cNvSpPr/>
                <p:nvPr/>
              </p:nvSpPr>
              <p:spPr>
                <a:xfrm>
                  <a:off x="4003459" y="3462195"/>
                  <a:ext cx="462107" cy="18011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分区</a:t>
                  </a:r>
                  <a:r>
                    <a:rPr lang="en-US" altLang="zh-CN" sz="800" dirty="0">
                      <a:solidFill>
                        <a:schemeClr val="tx1"/>
                      </a:solidFill>
                    </a:rPr>
                    <a:t>2</a:t>
                  </a:r>
                  <a:endParaRPr lang="zh-CN" altLang="en-US" sz="800" dirty="0">
                    <a:solidFill>
                      <a:schemeClr val="tx1"/>
                    </a:solidFill>
                  </a:endParaRPr>
                </a:p>
              </p:txBody>
            </p:sp>
            <p:sp>
              <p:nvSpPr>
                <p:cNvPr id="28" name="矩形: 圆角 27">
                  <a:extLst>
                    <a:ext uri="{FF2B5EF4-FFF2-40B4-BE49-F238E27FC236}">
                      <a16:creationId xmlns:a16="http://schemas.microsoft.com/office/drawing/2014/main" id="{0D8495BA-40C4-42CE-FDBA-8722821B1CDD}"/>
                    </a:ext>
                  </a:extLst>
                </p:cNvPr>
                <p:cNvSpPr/>
                <p:nvPr/>
              </p:nvSpPr>
              <p:spPr>
                <a:xfrm>
                  <a:off x="3403240" y="3746786"/>
                  <a:ext cx="462107" cy="18011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分区</a:t>
                  </a:r>
                  <a:r>
                    <a:rPr lang="en-US" altLang="zh-CN" sz="800" dirty="0">
                      <a:solidFill>
                        <a:schemeClr val="tx1"/>
                      </a:solidFill>
                    </a:rPr>
                    <a:t>3</a:t>
                  </a:r>
                  <a:endParaRPr lang="zh-CN" altLang="en-US" sz="800" dirty="0">
                    <a:solidFill>
                      <a:schemeClr val="tx1"/>
                    </a:solidFill>
                  </a:endParaRPr>
                </a:p>
              </p:txBody>
            </p:sp>
            <p:sp>
              <p:nvSpPr>
                <p:cNvPr id="29" name="矩形: 圆角 28">
                  <a:extLst>
                    <a:ext uri="{FF2B5EF4-FFF2-40B4-BE49-F238E27FC236}">
                      <a16:creationId xmlns:a16="http://schemas.microsoft.com/office/drawing/2014/main" id="{1C78C772-508F-DD82-4F28-8AA7AA70534D}"/>
                    </a:ext>
                  </a:extLst>
                </p:cNvPr>
                <p:cNvSpPr/>
                <p:nvPr/>
              </p:nvSpPr>
              <p:spPr>
                <a:xfrm>
                  <a:off x="4003459" y="3746643"/>
                  <a:ext cx="462107" cy="18011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分区</a:t>
                  </a:r>
                  <a:r>
                    <a:rPr lang="en-US" altLang="zh-CN" sz="800" dirty="0">
                      <a:solidFill>
                        <a:schemeClr val="tx1"/>
                      </a:solidFill>
                    </a:rPr>
                    <a:t>n</a:t>
                  </a:r>
                  <a:endParaRPr lang="zh-CN" altLang="en-US" sz="800" dirty="0">
                    <a:solidFill>
                      <a:schemeClr val="tx1"/>
                    </a:solidFill>
                  </a:endParaRPr>
                </a:p>
              </p:txBody>
            </p:sp>
            <p:sp>
              <p:nvSpPr>
                <p:cNvPr id="30" name="文本框 29">
                  <a:extLst>
                    <a:ext uri="{FF2B5EF4-FFF2-40B4-BE49-F238E27FC236}">
                      <a16:creationId xmlns:a16="http://schemas.microsoft.com/office/drawing/2014/main" id="{361E3839-A2F7-DCBA-4A09-9B863583E37F}"/>
                    </a:ext>
                  </a:extLst>
                </p:cNvPr>
                <p:cNvSpPr txBox="1"/>
                <p:nvPr/>
              </p:nvSpPr>
              <p:spPr>
                <a:xfrm>
                  <a:off x="2862263" y="3429000"/>
                  <a:ext cx="522359" cy="246221"/>
                </a:xfrm>
                <a:prstGeom prst="rect">
                  <a:avLst/>
                </a:prstGeom>
                <a:grpFill/>
                <a:ln>
                  <a:solidFill>
                    <a:schemeClr val="accent5">
                      <a:lumMod val="60000"/>
                      <a:lumOff val="40000"/>
                    </a:schemeClr>
                  </a:solidFill>
                </a:ln>
              </p:spPr>
              <p:txBody>
                <a:bodyPr wrap="square" rtlCol="0">
                  <a:spAutoFit/>
                </a:bodyPr>
                <a:lstStyle/>
                <a:p>
                  <a:r>
                    <a:rPr lang="zh-CN" altLang="en-US" sz="1000" b="1" dirty="0"/>
                    <a:t>主题</a:t>
                  </a:r>
                  <a:r>
                    <a:rPr lang="en-US" altLang="zh-CN" sz="1000" b="1" dirty="0"/>
                    <a:t>n</a:t>
                  </a:r>
                  <a:endParaRPr lang="zh-CN" altLang="en-US" sz="1000" b="1" dirty="0"/>
                </a:p>
              </p:txBody>
            </p:sp>
          </p:grpSp>
        </p:grpSp>
        <p:sp>
          <p:nvSpPr>
            <p:cNvPr id="31" name="文本框 30">
              <a:extLst>
                <a:ext uri="{FF2B5EF4-FFF2-40B4-BE49-F238E27FC236}">
                  <a16:creationId xmlns:a16="http://schemas.microsoft.com/office/drawing/2014/main" id="{393BC655-FA1F-876A-834C-1D79143AD5B9}"/>
                </a:ext>
              </a:extLst>
            </p:cNvPr>
            <p:cNvSpPr txBox="1"/>
            <p:nvPr/>
          </p:nvSpPr>
          <p:spPr>
            <a:xfrm>
              <a:off x="2364884" y="3247008"/>
              <a:ext cx="1432394" cy="246221"/>
            </a:xfrm>
            <a:prstGeom prst="rect">
              <a:avLst/>
            </a:prstGeom>
            <a:noFill/>
          </p:spPr>
          <p:txBody>
            <a:bodyPr wrap="square" rtlCol="0">
              <a:spAutoFit/>
            </a:bodyPr>
            <a:lstStyle/>
            <a:p>
              <a:r>
                <a:rPr lang="en-US" altLang="zh-CN" sz="1000" b="1" dirty="0"/>
                <a:t>Kafka broker </a:t>
              </a:r>
              <a:r>
                <a:rPr lang="zh-CN" altLang="en-US" sz="1000" b="1" dirty="0"/>
                <a:t>集群</a:t>
              </a:r>
            </a:p>
          </p:txBody>
        </p:sp>
        <p:sp>
          <p:nvSpPr>
            <p:cNvPr id="32" name="矩形: 圆角 31">
              <a:extLst>
                <a:ext uri="{FF2B5EF4-FFF2-40B4-BE49-F238E27FC236}">
                  <a16:creationId xmlns:a16="http://schemas.microsoft.com/office/drawing/2014/main" id="{585DA6BF-8F2F-74D0-CF6C-1C30E629994A}"/>
                </a:ext>
              </a:extLst>
            </p:cNvPr>
            <p:cNvSpPr/>
            <p:nvPr/>
          </p:nvSpPr>
          <p:spPr>
            <a:xfrm>
              <a:off x="2276764" y="4317999"/>
              <a:ext cx="7490690" cy="263237"/>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rPr>
                <a:t>规则引擎路由</a:t>
              </a:r>
            </a:p>
          </p:txBody>
        </p:sp>
        <p:sp>
          <p:nvSpPr>
            <p:cNvPr id="33" name="矩形: 圆角 32">
              <a:extLst>
                <a:ext uri="{FF2B5EF4-FFF2-40B4-BE49-F238E27FC236}">
                  <a16:creationId xmlns:a16="http://schemas.microsoft.com/office/drawing/2014/main" id="{DA299333-37EA-32F2-F766-EDA6EE4E9FD5}"/>
                </a:ext>
              </a:extLst>
            </p:cNvPr>
            <p:cNvSpPr/>
            <p:nvPr/>
          </p:nvSpPr>
          <p:spPr>
            <a:xfrm>
              <a:off x="2276764" y="4696691"/>
              <a:ext cx="3611419" cy="928253"/>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800" dirty="0"/>
            </a:p>
          </p:txBody>
        </p:sp>
        <p:sp>
          <p:nvSpPr>
            <p:cNvPr id="35" name="流程图: 磁盘 34">
              <a:extLst>
                <a:ext uri="{FF2B5EF4-FFF2-40B4-BE49-F238E27FC236}">
                  <a16:creationId xmlns:a16="http://schemas.microsoft.com/office/drawing/2014/main" id="{DCA07B34-9AED-CDF1-9002-15B39A65ADE5}"/>
                </a:ext>
              </a:extLst>
            </p:cNvPr>
            <p:cNvSpPr/>
            <p:nvPr/>
          </p:nvSpPr>
          <p:spPr>
            <a:xfrm>
              <a:off x="2770909" y="4987636"/>
              <a:ext cx="508000" cy="46181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00" dirty="0"/>
                <a:t>DB1</a:t>
              </a:r>
              <a:endParaRPr lang="zh-CN" altLang="en-US" sz="1000" dirty="0"/>
            </a:p>
          </p:txBody>
        </p:sp>
        <p:sp>
          <p:nvSpPr>
            <p:cNvPr id="36" name="矩形: 圆角 35">
              <a:extLst>
                <a:ext uri="{FF2B5EF4-FFF2-40B4-BE49-F238E27FC236}">
                  <a16:creationId xmlns:a16="http://schemas.microsoft.com/office/drawing/2014/main" id="{41A490E7-90D0-2F4B-1405-B25BC91E63BA}"/>
                </a:ext>
              </a:extLst>
            </p:cNvPr>
            <p:cNvSpPr/>
            <p:nvPr/>
          </p:nvSpPr>
          <p:spPr>
            <a:xfrm>
              <a:off x="6156034" y="4696691"/>
              <a:ext cx="3611420" cy="378687"/>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Websocket </a:t>
              </a:r>
              <a:r>
                <a:rPr lang="zh-CN" altLang="en-US" sz="1000" b="1" dirty="0">
                  <a:solidFill>
                    <a:schemeClr val="tx1"/>
                  </a:solidFill>
                </a:rPr>
                <a:t>服务端</a:t>
              </a:r>
            </a:p>
          </p:txBody>
        </p:sp>
        <p:sp>
          <p:nvSpPr>
            <p:cNvPr id="37" name="矩形: 圆角 36">
              <a:extLst>
                <a:ext uri="{FF2B5EF4-FFF2-40B4-BE49-F238E27FC236}">
                  <a16:creationId xmlns:a16="http://schemas.microsoft.com/office/drawing/2014/main" id="{CB3F9E3A-A7C0-CF1D-EA96-9DBCAE41A4FB}"/>
                </a:ext>
              </a:extLst>
            </p:cNvPr>
            <p:cNvSpPr/>
            <p:nvPr/>
          </p:nvSpPr>
          <p:spPr>
            <a:xfrm>
              <a:off x="6156034" y="5218542"/>
              <a:ext cx="3611420" cy="378687"/>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Kafka producer</a:t>
              </a:r>
              <a:endParaRPr lang="zh-CN" altLang="en-US" sz="1000" b="1" dirty="0">
                <a:solidFill>
                  <a:schemeClr val="tx1"/>
                </a:solidFill>
              </a:endParaRPr>
            </a:p>
          </p:txBody>
        </p:sp>
        <p:sp>
          <p:nvSpPr>
            <p:cNvPr id="40" name="流程图: 磁盘 39">
              <a:extLst>
                <a:ext uri="{FF2B5EF4-FFF2-40B4-BE49-F238E27FC236}">
                  <a16:creationId xmlns:a16="http://schemas.microsoft.com/office/drawing/2014/main" id="{F431CED1-00BA-6088-0E2F-E9CA17C4DE36}"/>
                </a:ext>
              </a:extLst>
            </p:cNvPr>
            <p:cNvSpPr/>
            <p:nvPr/>
          </p:nvSpPr>
          <p:spPr>
            <a:xfrm>
              <a:off x="3437594" y="4996872"/>
              <a:ext cx="508000" cy="46181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00" dirty="0"/>
                <a:t>DB2</a:t>
              </a:r>
              <a:endParaRPr lang="zh-CN" altLang="en-US" sz="1000" dirty="0"/>
            </a:p>
          </p:txBody>
        </p:sp>
        <p:sp>
          <p:nvSpPr>
            <p:cNvPr id="41" name="流程图: 磁盘 40">
              <a:extLst>
                <a:ext uri="{FF2B5EF4-FFF2-40B4-BE49-F238E27FC236}">
                  <a16:creationId xmlns:a16="http://schemas.microsoft.com/office/drawing/2014/main" id="{B94304C0-1410-EE01-D2CA-551AA44CC825}"/>
                </a:ext>
              </a:extLst>
            </p:cNvPr>
            <p:cNvSpPr/>
            <p:nvPr/>
          </p:nvSpPr>
          <p:spPr>
            <a:xfrm>
              <a:off x="4113515" y="4996872"/>
              <a:ext cx="508000" cy="46181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00" dirty="0"/>
                <a:t>DB3</a:t>
              </a:r>
              <a:endParaRPr lang="zh-CN" altLang="en-US" sz="1000" dirty="0"/>
            </a:p>
          </p:txBody>
        </p:sp>
        <p:sp>
          <p:nvSpPr>
            <p:cNvPr id="42" name="文本框 41">
              <a:extLst>
                <a:ext uri="{FF2B5EF4-FFF2-40B4-BE49-F238E27FC236}">
                  <a16:creationId xmlns:a16="http://schemas.microsoft.com/office/drawing/2014/main" id="{34E66E47-095E-F1C5-EEAF-49637D694B68}"/>
                </a:ext>
              </a:extLst>
            </p:cNvPr>
            <p:cNvSpPr txBox="1"/>
            <p:nvPr/>
          </p:nvSpPr>
          <p:spPr>
            <a:xfrm>
              <a:off x="2403373" y="4712128"/>
              <a:ext cx="1432394" cy="246221"/>
            </a:xfrm>
            <a:prstGeom prst="rect">
              <a:avLst/>
            </a:prstGeom>
            <a:noFill/>
          </p:spPr>
          <p:txBody>
            <a:bodyPr wrap="square" rtlCol="0">
              <a:spAutoFit/>
            </a:bodyPr>
            <a:lstStyle/>
            <a:p>
              <a:r>
                <a:rPr lang="zh-CN" altLang="en-US" sz="1000" b="1" dirty="0"/>
                <a:t>时序数据库</a:t>
              </a:r>
              <a:r>
                <a:rPr lang="en-US" altLang="zh-CN" sz="1000" b="1" dirty="0"/>
                <a:t>IoTDB</a:t>
              </a:r>
              <a:endParaRPr lang="zh-CN" altLang="en-US" sz="1000" b="1" dirty="0"/>
            </a:p>
          </p:txBody>
        </p:sp>
      </p:grpSp>
      <p:sp>
        <p:nvSpPr>
          <p:cNvPr id="43" name="矩形 42">
            <a:extLst>
              <a:ext uri="{FF2B5EF4-FFF2-40B4-BE49-F238E27FC236}">
                <a16:creationId xmlns:a16="http://schemas.microsoft.com/office/drawing/2014/main" id="{23251A2B-A56A-4B36-14EC-6674CA4C6058}"/>
              </a:ext>
            </a:extLst>
          </p:cNvPr>
          <p:cNvSpPr/>
          <p:nvPr/>
        </p:nvSpPr>
        <p:spPr>
          <a:xfrm>
            <a:off x="7592214" y="1885503"/>
            <a:ext cx="868365" cy="20089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登录注册</a:t>
            </a:r>
          </a:p>
        </p:txBody>
      </p:sp>
      <p:sp>
        <p:nvSpPr>
          <p:cNvPr id="44" name="矩形 43">
            <a:extLst>
              <a:ext uri="{FF2B5EF4-FFF2-40B4-BE49-F238E27FC236}">
                <a16:creationId xmlns:a16="http://schemas.microsoft.com/office/drawing/2014/main" id="{3F3084D3-0657-107D-84B3-B5CB3A338F65}"/>
              </a:ext>
            </a:extLst>
          </p:cNvPr>
          <p:cNvSpPr/>
          <p:nvPr/>
        </p:nvSpPr>
        <p:spPr>
          <a:xfrm>
            <a:off x="8744165" y="1885503"/>
            <a:ext cx="868365" cy="20089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页面</a:t>
            </a:r>
            <a:r>
              <a:rPr lang="en-US" altLang="zh-CN" sz="800" dirty="0">
                <a:solidFill>
                  <a:schemeClr val="tx1"/>
                </a:solidFill>
              </a:rPr>
              <a:t>UI</a:t>
            </a:r>
            <a:endParaRPr lang="zh-CN" altLang="en-US" sz="800" dirty="0">
              <a:solidFill>
                <a:schemeClr val="tx1"/>
              </a:solidFill>
            </a:endParaRPr>
          </a:p>
        </p:txBody>
      </p:sp>
      <p:sp>
        <p:nvSpPr>
          <p:cNvPr id="45" name="矩形 44">
            <a:extLst>
              <a:ext uri="{FF2B5EF4-FFF2-40B4-BE49-F238E27FC236}">
                <a16:creationId xmlns:a16="http://schemas.microsoft.com/office/drawing/2014/main" id="{6BFB7DD5-E6B6-94E2-0828-C1936E1C7414}"/>
              </a:ext>
            </a:extLst>
          </p:cNvPr>
          <p:cNvSpPr/>
          <p:nvPr/>
        </p:nvSpPr>
        <p:spPr>
          <a:xfrm>
            <a:off x="6481947" y="2201846"/>
            <a:ext cx="868365" cy="2124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Restful</a:t>
            </a:r>
            <a:r>
              <a:rPr lang="zh-CN" altLang="en-US" sz="800" dirty="0">
                <a:solidFill>
                  <a:schemeClr val="tx1"/>
                </a:solidFill>
              </a:rPr>
              <a:t>接口</a:t>
            </a:r>
          </a:p>
        </p:txBody>
      </p:sp>
      <p:sp>
        <p:nvSpPr>
          <p:cNvPr id="46" name="矩形 45">
            <a:extLst>
              <a:ext uri="{FF2B5EF4-FFF2-40B4-BE49-F238E27FC236}">
                <a16:creationId xmlns:a16="http://schemas.microsoft.com/office/drawing/2014/main" id="{4DF4A767-0B09-5939-BB55-600437792077}"/>
              </a:ext>
            </a:extLst>
          </p:cNvPr>
          <p:cNvSpPr/>
          <p:nvPr/>
        </p:nvSpPr>
        <p:spPr>
          <a:xfrm>
            <a:off x="7614919" y="2208510"/>
            <a:ext cx="868365" cy="2124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RPC</a:t>
            </a:r>
            <a:r>
              <a:rPr lang="zh-CN" altLang="en-US" sz="800" dirty="0">
                <a:solidFill>
                  <a:schemeClr val="tx1"/>
                </a:solidFill>
              </a:rPr>
              <a:t>接口</a:t>
            </a:r>
          </a:p>
        </p:txBody>
      </p:sp>
      <p:sp>
        <p:nvSpPr>
          <p:cNvPr id="47" name="流程图: 磁盘 46">
            <a:extLst>
              <a:ext uri="{FF2B5EF4-FFF2-40B4-BE49-F238E27FC236}">
                <a16:creationId xmlns:a16="http://schemas.microsoft.com/office/drawing/2014/main" id="{47D14557-79EB-F3F1-F828-F332B2F9E61C}"/>
              </a:ext>
            </a:extLst>
          </p:cNvPr>
          <p:cNvSpPr/>
          <p:nvPr/>
        </p:nvSpPr>
        <p:spPr>
          <a:xfrm>
            <a:off x="8744164" y="2192761"/>
            <a:ext cx="857721" cy="261659"/>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postgres</a:t>
            </a:r>
            <a:endParaRPr lang="zh-CN" altLang="en-US" sz="800" dirty="0">
              <a:solidFill>
                <a:schemeClr val="tx1"/>
              </a:solidFill>
            </a:endParaRPr>
          </a:p>
        </p:txBody>
      </p:sp>
      <p:sp>
        <p:nvSpPr>
          <p:cNvPr id="53" name="矩形: 圆角 52">
            <a:extLst>
              <a:ext uri="{FF2B5EF4-FFF2-40B4-BE49-F238E27FC236}">
                <a16:creationId xmlns:a16="http://schemas.microsoft.com/office/drawing/2014/main" id="{C2E3AF3B-DB08-C578-F15F-11E1B517DF42}"/>
              </a:ext>
            </a:extLst>
          </p:cNvPr>
          <p:cNvSpPr/>
          <p:nvPr/>
        </p:nvSpPr>
        <p:spPr>
          <a:xfrm>
            <a:off x="6220688" y="2618788"/>
            <a:ext cx="3611419" cy="295564"/>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Kafka consumer</a:t>
            </a:r>
            <a:endParaRPr lang="zh-CN" altLang="en-US" sz="1000" b="1" dirty="0">
              <a:solidFill>
                <a:schemeClr val="tx1"/>
              </a:solidFill>
            </a:endParaRPr>
          </a:p>
        </p:txBody>
      </p:sp>
      <p:pic>
        <p:nvPicPr>
          <p:cNvPr id="56" name="图片 55">
            <a:extLst>
              <a:ext uri="{FF2B5EF4-FFF2-40B4-BE49-F238E27FC236}">
                <a16:creationId xmlns:a16="http://schemas.microsoft.com/office/drawing/2014/main" id="{4151EE04-1F4C-0903-6207-6154BD173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6960" y="79030"/>
            <a:ext cx="1200318" cy="331993"/>
          </a:xfrm>
          <a:prstGeom prst="rect">
            <a:avLst/>
          </a:prstGeom>
        </p:spPr>
      </p:pic>
      <p:sp>
        <p:nvSpPr>
          <p:cNvPr id="57" name="矩形: 圆角 56">
            <a:extLst>
              <a:ext uri="{FF2B5EF4-FFF2-40B4-BE49-F238E27FC236}">
                <a16:creationId xmlns:a16="http://schemas.microsoft.com/office/drawing/2014/main" id="{9D9970B9-F9B8-9957-C8B6-921CA34D3481}"/>
              </a:ext>
            </a:extLst>
          </p:cNvPr>
          <p:cNvSpPr/>
          <p:nvPr/>
        </p:nvSpPr>
        <p:spPr>
          <a:xfrm>
            <a:off x="1758348" y="6232871"/>
            <a:ext cx="8701833" cy="54609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3AB546C6-BD37-3D4E-1DC2-2A145886815F}"/>
              </a:ext>
            </a:extLst>
          </p:cNvPr>
          <p:cNvSpPr/>
          <p:nvPr/>
        </p:nvSpPr>
        <p:spPr>
          <a:xfrm>
            <a:off x="3127165" y="6341039"/>
            <a:ext cx="1559004" cy="3105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t>定时训练</a:t>
            </a:r>
          </a:p>
        </p:txBody>
      </p:sp>
      <p:sp>
        <p:nvSpPr>
          <p:cNvPr id="59" name="矩形 58">
            <a:extLst>
              <a:ext uri="{FF2B5EF4-FFF2-40B4-BE49-F238E27FC236}">
                <a16:creationId xmlns:a16="http://schemas.microsoft.com/office/drawing/2014/main" id="{AA7A8019-96D3-A8FA-1352-33ED225CC7AB}"/>
              </a:ext>
            </a:extLst>
          </p:cNvPr>
          <p:cNvSpPr/>
          <p:nvPr/>
        </p:nvSpPr>
        <p:spPr>
          <a:xfrm>
            <a:off x="5316498" y="6358492"/>
            <a:ext cx="1559004" cy="310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t>模型实时异常检测</a:t>
            </a:r>
          </a:p>
        </p:txBody>
      </p:sp>
      <p:sp>
        <p:nvSpPr>
          <p:cNvPr id="60" name="矩形: 圆角 59">
            <a:extLst>
              <a:ext uri="{FF2B5EF4-FFF2-40B4-BE49-F238E27FC236}">
                <a16:creationId xmlns:a16="http://schemas.microsoft.com/office/drawing/2014/main" id="{6D3B7274-8F9F-64AF-2120-E88A9FA02E3D}"/>
              </a:ext>
            </a:extLst>
          </p:cNvPr>
          <p:cNvSpPr/>
          <p:nvPr/>
        </p:nvSpPr>
        <p:spPr>
          <a:xfrm>
            <a:off x="6220688" y="5888181"/>
            <a:ext cx="4207165" cy="22291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00" b="1" dirty="0">
                <a:solidFill>
                  <a:schemeClr val="tx1"/>
                </a:solidFill>
              </a:rPr>
              <a:t>Kafka consumer</a:t>
            </a:r>
            <a:endParaRPr lang="zh-CN" altLang="en-US" sz="1000" b="1" dirty="0">
              <a:solidFill>
                <a:schemeClr val="tx1"/>
              </a:solidFill>
            </a:endParaRPr>
          </a:p>
        </p:txBody>
      </p:sp>
      <p:sp>
        <p:nvSpPr>
          <p:cNvPr id="62" name="矩形: 圆角 61">
            <a:extLst>
              <a:ext uri="{FF2B5EF4-FFF2-40B4-BE49-F238E27FC236}">
                <a16:creationId xmlns:a16="http://schemas.microsoft.com/office/drawing/2014/main" id="{932BEFEB-B29F-02D7-F891-1CFAA58F471F}"/>
              </a:ext>
            </a:extLst>
          </p:cNvPr>
          <p:cNvSpPr/>
          <p:nvPr/>
        </p:nvSpPr>
        <p:spPr>
          <a:xfrm>
            <a:off x="1758349" y="5892192"/>
            <a:ext cx="4207165" cy="22291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rPr>
              <a:t>历史数据预处理</a:t>
            </a:r>
          </a:p>
        </p:txBody>
      </p:sp>
      <p:sp>
        <p:nvSpPr>
          <p:cNvPr id="63" name="矩形 62">
            <a:extLst>
              <a:ext uri="{FF2B5EF4-FFF2-40B4-BE49-F238E27FC236}">
                <a16:creationId xmlns:a16="http://schemas.microsoft.com/office/drawing/2014/main" id="{02F05CE6-DFCC-CF76-A193-D5C5278E9E9C}"/>
              </a:ext>
            </a:extLst>
          </p:cNvPr>
          <p:cNvSpPr/>
          <p:nvPr/>
        </p:nvSpPr>
        <p:spPr>
          <a:xfrm>
            <a:off x="7592214" y="6349631"/>
            <a:ext cx="1559004" cy="310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t>异常通知</a:t>
            </a:r>
          </a:p>
        </p:txBody>
      </p:sp>
      <p:sp>
        <p:nvSpPr>
          <p:cNvPr id="64" name="文本框 63">
            <a:extLst>
              <a:ext uri="{FF2B5EF4-FFF2-40B4-BE49-F238E27FC236}">
                <a16:creationId xmlns:a16="http://schemas.microsoft.com/office/drawing/2014/main" id="{D3F7E115-84A6-E972-5659-0A7CF857838F}"/>
              </a:ext>
            </a:extLst>
          </p:cNvPr>
          <p:cNvSpPr txBox="1"/>
          <p:nvPr/>
        </p:nvSpPr>
        <p:spPr>
          <a:xfrm>
            <a:off x="1780639" y="6298025"/>
            <a:ext cx="1432394" cy="246221"/>
          </a:xfrm>
          <a:prstGeom prst="rect">
            <a:avLst/>
          </a:prstGeom>
          <a:noFill/>
        </p:spPr>
        <p:txBody>
          <a:bodyPr wrap="square" rtlCol="0">
            <a:spAutoFit/>
          </a:bodyPr>
          <a:lstStyle/>
          <a:p>
            <a:r>
              <a:rPr lang="zh-CN" altLang="en-US" sz="1000" b="1" dirty="0"/>
              <a:t>异常检测</a:t>
            </a:r>
          </a:p>
        </p:txBody>
      </p:sp>
      <p:pic>
        <p:nvPicPr>
          <p:cNvPr id="66" name="图形 65" descr="用户">
            <a:extLst>
              <a:ext uri="{FF2B5EF4-FFF2-40B4-BE49-F238E27FC236}">
                <a16:creationId xmlns:a16="http://schemas.microsoft.com/office/drawing/2014/main" id="{CA01FB64-6E1D-9869-F9E3-4B25B75D95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81755" y="-10773"/>
            <a:ext cx="489961" cy="489961"/>
          </a:xfrm>
          <a:prstGeom prst="rect">
            <a:avLst/>
          </a:prstGeom>
        </p:spPr>
      </p:pic>
      <p:cxnSp>
        <p:nvCxnSpPr>
          <p:cNvPr id="68" name="直接箭头连接符 67">
            <a:extLst>
              <a:ext uri="{FF2B5EF4-FFF2-40B4-BE49-F238E27FC236}">
                <a16:creationId xmlns:a16="http://schemas.microsoft.com/office/drawing/2014/main" id="{A67A2273-1825-7426-66C6-97F6DA9703D0}"/>
              </a:ext>
            </a:extLst>
          </p:cNvPr>
          <p:cNvCxnSpPr/>
          <p:nvPr/>
        </p:nvCxnSpPr>
        <p:spPr>
          <a:xfrm>
            <a:off x="8154590" y="479188"/>
            <a:ext cx="0" cy="369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6D8B5BF2-3B39-434B-15B9-450E5C7EF36B}"/>
              </a:ext>
            </a:extLst>
          </p:cNvPr>
          <p:cNvCxnSpPr/>
          <p:nvPr/>
        </p:nvCxnSpPr>
        <p:spPr>
          <a:xfrm>
            <a:off x="3343563" y="479188"/>
            <a:ext cx="0" cy="369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C9D56866-E569-A1EC-CBFB-9294F7270C6C}"/>
              </a:ext>
            </a:extLst>
          </p:cNvPr>
          <p:cNvSpPr txBox="1"/>
          <p:nvPr/>
        </p:nvSpPr>
        <p:spPr>
          <a:xfrm>
            <a:off x="2681365" y="507209"/>
            <a:ext cx="871612" cy="215444"/>
          </a:xfrm>
          <a:prstGeom prst="rect">
            <a:avLst/>
          </a:prstGeom>
          <a:noFill/>
        </p:spPr>
        <p:txBody>
          <a:bodyPr wrap="square" rtlCol="0">
            <a:spAutoFit/>
          </a:bodyPr>
          <a:lstStyle/>
          <a:p>
            <a:r>
              <a:rPr lang="en-US" altLang="zh-CN" sz="800" dirty="0"/>
              <a:t>Mqtt</a:t>
            </a:r>
            <a:r>
              <a:rPr lang="zh-CN" altLang="en-US" sz="800" dirty="0"/>
              <a:t>请求</a:t>
            </a:r>
          </a:p>
        </p:txBody>
      </p:sp>
      <p:sp>
        <p:nvSpPr>
          <p:cNvPr id="72" name="文本框 71">
            <a:extLst>
              <a:ext uri="{FF2B5EF4-FFF2-40B4-BE49-F238E27FC236}">
                <a16:creationId xmlns:a16="http://schemas.microsoft.com/office/drawing/2014/main" id="{AFFAE5A8-D6FF-957B-ED7D-47243ECE75E5}"/>
              </a:ext>
            </a:extLst>
          </p:cNvPr>
          <p:cNvSpPr txBox="1"/>
          <p:nvPr/>
        </p:nvSpPr>
        <p:spPr>
          <a:xfrm>
            <a:off x="7535784" y="547271"/>
            <a:ext cx="871612" cy="215444"/>
          </a:xfrm>
          <a:prstGeom prst="rect">
            <a:avLst/>
          </a:prstGeom>
          <a:noFill/>
        </p:spPr>
        <p:txBody>
          <a:bodyPr wrap="square" rtlCol="0">
            <a:spAutoFit/>
          </a:bodyPr>
          <a:lstStyle/>
          <a:p>
            <a:r>
              <a:rPr lang="en-US" altLang="zh-CN" sz="800" dirty="0"/>
              <a:t>https</a:t>
            </a:r>
            <a:r>
              <a:rPr lang="zh-CN" altLang="en-US" sz="800" dirty="0"/>
              <a:t>请求</a:t>
            </a:r>
          </a:p>
        </p:txBody>
      </p:sp>
      <p:cxnSp>
        <p:nvCxnSpPr>
          <p:cNvPr id="74" name="直接箭头连接符 73">
            <a:extLst>
              <a:ext uri="{FF2B5EF4-FFF2-40B4-BE49-F238E27FC236}">
                <a16:creationId xmlns:a16="http://schemas.microsoft.com/office/drawing/2014/main" id="{3C8F0C74-1CF1-BA24-77F4-6CD15D95AC0F}"/>
              </a:ext>
            </a:extLst>
          </p:cNvPr>
          <p:cNvCxnSpPr/>
          <p:nvPr/>
        </p:nvCxnSpPr>
        <p:spPr>
          <a:xfrm>
            <a:off x="4097993" y="2914352"/>
            <a:ext cx="0" cy="197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91F19FE9-E636-752B-EEE1-D3AEB0A1491C}"/>
              </a:ext>
            </a:extLst>
          </p:cNvPr>
          <p:cNvCxnSpPr>
            <a:endCxn id="53" idx="2"/>
          </p:cNvCxnSpPr>
          <p:nvPr/>
        </p:nvCxnSpPr>
        <p:spPr>
          <a:xfrm flipV="1">
            <a:off x="8036719" y="2914352"/>
            <a:ext cx="0" cy="197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3DBC0F19-941B-1137-20ED-2CEBF99A1A92}"/>
              </a:ext>
            </a:extLst>
          </p:cNvPr>
          <p:cNvCxnSpPr>
            <a:endCxn id="62" idx="0"/>
          </p:cNvCxnSpPr>
          <p:nvPr/>
        </p:nvCxnSpPr>
        <p:spPr>
          <a:xfrm>
            <a:off x="3861932" y="5546013"/>
            <a:ext cx="0" cy="34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C097E2CD-3243-13C0-4874-5C1294836B0B}"/>
              </a:ext>
            </a:extLst>
          </p:cNvPr>
          <p:cNvCxnSpPr/>
          <p:nvPr/>
        </p:nvCxnSpPr>
        <p:spPr>
          <a:xfrm>
            <a:off x="8210095" y="5518298"/>
            <a:ext cx="0" cy="34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a16="http://schemas.microsoft.com/office/drawing/2014/main" id="{3143FC40-C30B-A72D-C5B3-DB17C6F51501}"/>
              </a:ext>
            </a:extLst>
          </p:cNvPr>
          <p:cNvSpPr txBox="1"/>
          <p:nvPr/>
        </p:nvSpPr>
        <p:spPr>
          <a:xfrm>
            <a:off x="1858717" y="3087937"/>
            <a:ext cx="369332" cy="2676970"/>
          </a:xfrm>
          <a:prstGeom prst="rect">
            <a:avLst/>
          </a:prstGeom>
          <a:noFill/>
        </p:spPr>
        <p:txBody>
          <a:bodyPr vert="eaVert" wrap="square" rtlCol="0">
            <a:spAutoFit/>
          </a:bodyPr>
          <a:lstStyle/>
          <a:p>
            <a:r>
              <a:rPr lang="zh-CN" altLang="en-US" sz="1200" b="1" dirty="0"/>
              <a:t>云端服务</a:t>
            </a:r>
          </a:p>
        </p:txBody>
      </p:sp>
    </p:spTree>
    <p:extLst>
      <p:ext uri="{BB962C8B-B14F-4D97-AF65-F5344CB8AC3E}">
        <p14:creationId xmlns:p14="http://schemas.microsoft.com/office/powerpoint/2010/main" val="1503366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5897EE-7FFF-B253-6AE8-786DDAEE8A84}"/>
              </a:ext>
            </a:extLst>
          </p:cNvPr>
          <p:cNvPicPr>
            <a:picLocks noChangeAspect="1"/>
          </p:cNvPicPr>
          <p:nvPr/>
        </p:nvPicPr>
        <p:blipFill>
          <a:blip r:embed="rId2"/>
          <a:stretch>
            <a:fillRect/>
          </a:stretch>
        </p:blipFill>
        <p:spPr>
          <a:xfrm>
            <a:off x="534274" y="273715"/>
            <a:ext cx="909861" cy="844871"/>
          </a:xfrm>
          <a:prstGeom prst="rect">
            <a:avLst/>
          </a:prstGeom>
        </p:spPr>
      </p:pic>
      <p:sp>
        <p:nvSpPr>
          <p:cNvPr id="5" name="文本框 4">
            <a:extLst>
              <a:ext uri="{FF2B5EF4-FFF2-40B4-BE49-F238E27FC236}">
                <a16:creationId xmlns:a16="http://schemas.microsoft.com/office/drawing/2014/main" id="{D7EBC4C2-45B5-1D24-3C18-A8A2B266F189}"/>
              </a:ext>
            </a:extLst>
          </p:cNvPr>
          <p:cNvSpPr txBox="1"/>
          <p:nvPr/>
        </p:nvSpPr>
        <p:spPr>
          <a:xfrm>
            <a:off x="1472552" y="476270"/>
            <a:ext cx="2261965" cy="400110"/>
          </a:xfrm>
          <a:prstGeom prst="rect">
            <a:avLst/>
          </a:prstGeom>
          <a:noFill/>
        </p:spPr>
        <p:txBody>
          <a:bodyPr wrap="square" rtlCol="0">
            <a:spAutoFit/>
          </a:bodyPr>
          <a:lstStyle/>
          <a:p>
            <a:r>
              <a:rPr lang="en-US" altLang="zh-CN" sz="2000" b="1" dirty="0">
                <a:latin typeface="+mj-lt"/>
              </a:rPr>
              <a:t>1.1</a:t>
            </a:r>
            <a:r>
              <a:rPr lang="zh-CN" altLang="en-US" sz="2000" b="1" dirty="0">
                <a:latin typeface="+mj-lt"/>
              </a:rPr>
              <a:t> 研究背景</a:t>
            </a:r>
          </a:p>
        </p:txBody>
      </p:sp>
      <p:sp>
        <p:nvSpPr>
          <p:cNvPr id="8" name="文本框 7">
            <a:extLst>
              <a:ext uri="{FF2B5EF4-FFF2-40B4-BE49-F238E27FC236}">
                <a16:creationId xmlns:a16="http://schemas.microsoft.com/office/drawing/2014/main" id="{F4C7A1FB-A362-A83D-FEEB-B191CF0C1D45}"/>
              </a:ext>
            </a:extLst>
          </p:cNvPr>
          <p:cNvSpPr txBox="1"/>
          <p:nvPr/>
        </p:nvSpPr>
        <p:spPr>
          <a:xfrm>
            <a:off x="2030879" y="1352650"/>
            <a:ext cx="8401421" cy="2585323"/>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随着以新能源汽车为代表的汽车工业的发展，汽车传感器装置越来越多，电子系统越来越复杂，给驾驶者和乘客带来舒适化与智能化体验同时，也面临电子系统稳定性考验。传统的汽车电子系统故障诊断依赖于专业的诊断设备与复杂的汽车</a:t>
            </a:r>
            <a:r>
              <a:rPr lang="en-US" altLang="zh-CN" dirty="0"/>
              <a:t>ECU</a:t>
            </a:r>
            <a:r>
              <a:rPr lang="zh-CN" altLang="en-US" dirty="0"/>
              <a:t>通信协议，排查异常会比较麻烦。如果能借助对传感器数据进行采集与解析，利用多元时序异常检测算法进行异常检测，可以尽早发现潜在的异常，节省工程师资源与提升安全性。</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多元时序无监督异常检测近年来越来越多成为</a:t>
            </a:r>
          </a:p>
        </p:txBody>
      </p:sp>
    </p:spTree>
    <p:extLst>
      <p:ext uri="{BB962C8B-B14F-4D97-AF65-F5344CB8AC3E}">
        <p14:creationId xmlns:p14="http://schemas.microsoft.com/office/powerpoint/2010/main" val="31832285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1062</Words>
  <Application>Microsoft Office PowerPoint</Application>
  <PresentationFormat>宽屏</PresentationFormat>
  <Paragraphs>134</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等线 Light</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Jie</dc:creator>
  <cp:lastModifiedBy>Xu, Jie</cp:lastModifiedBy>
  <cp:revision>50</cp:revision>
  <dcterms:created xsi:type="dcterms:W3CDTF">2025-02-14T01:16:33Z</dcterms:created>
  <dcterms:modified xsi:type="dcterms:W3CDTF">2025-02-14T09:00:37Z</dcterms:modified>
</cp:coreProperties>
</file>